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270" r:id="rId3"/>
    <p:sldId id="271" r:id="rId4"/>
    <p:sldId id="277" r:id="rId5"/>
    <p:sldId id="283" r:id="rId6"/>
    <p:sldId id="278" r:id="rId7"/>
    <p:sldId id="279" r:id="rId8"/>
    <p:sldId id="294" r:id="rId9"/>
    <p:sldId id="280" r:id="rId10"/>
    <p:sldId id="272" r:id="rId11"/>
    <p:sldId id="281" r:id="rId12"/>
    <p:sldId id="282" r:id="rId13"/>
    <p:sldId id="284" r:id="rId14"/>
    <p:sldId id="285" r:id="rId15"/>
    <p:sldId id="291" r:id="rId16"/>
    <p:sldId id="289" r:id="rId17"/>
    <p:sldId id="290" r:id="rId18"/>
    <p:sldId id="292" r:id="rId19"/>
    <p:sldId id="287" r:id="rId20"/>
    <p:sldId id="288" r:id="rId21"/>
    <p:sldId id="293" r:id="rId22"/>
    <p:sldId id="275" r:id="rId23"/>
    <p:sldId id="296" r:id="rId24"/>
    <p:sldId id="299" r:id="rId25"/>
    <p:sldId id="301" r:id="rId26"/>
    <p:sldId id="302" r:id="rId27"/>
    <p:sldId id="303" r:id="rId28"/>
    <p:sldId id="305" r:id="rId29"/>
    <p:sldId id="306" r:id="rId30"/>
    <p:sldId id="307" r:id="rId31"/>
    <p:sldId id="308" r:id="rId32"/>
  </p:sldIdLst>
  <p:sldSz cx="18288000" cy="10287000"/>
  <p:notesSz cx="6858000" cy="9144000"/>
  <p:embeddedFontLst>
    <p:embeddedFont>
      <p:font typeface="Futura" panose="020B0604020202020204" charset="0"/>
      <p:regular r:id="rId34"/>
    </p:embeddedFont>
    <p:embeddedFont>
      <p:font typeface="League Spartan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9C4"/>
    <a:srgbClr val="F47349"/>
    <a:srgbClr val="F67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3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67476-82E6-467D-AE00-15FE73666A5A}" type="datetimeFigureOut">
              <a:rPr lang="es-AR" smtClean="0"/>
              <a:t>4/7/2025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1524C-3183-4007-8FF4-B7511063AA8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266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1524C-3183-4007-8FF4-B7511063AA8E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281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pii.fr/CEPII/en/bdd_modele/bdd_modele_item.asp?id=3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ata.worldbank.org/indicator/NY.GDP.MKTP.CD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.svg"/><Relationship Id="rId10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3497880" y="2230873"/>
            <a:ext cx="5804607" cy="5804607"/>
          </a:xfrm>
          <a:custGeom>
            <a:avLst/>
            <a:gdLst/>
            <a:ahLst/>
            <a:cxnLst/>
            <a:rect l="l" t="t" r="r" b="b"/>
            <a:pathLst>
              <a:path w="5804607" h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>
            <a:off x="9144000" y="2230873"/>
            <a:ext cx="5804607" cy="5804607"/>
          </a:xfrm>
          <a:custGeom>
            <a:avLst/>
            <a:gdLst/>
            <a:ahLst/>
            <a:cxnLst/>
            <a:rect l="l" t="t" r="r" b="b"/>
            <a:pathLst>
              <a:path w="5804607" h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>
            <a:off x="-5143526" y="7597308"/>
            <a:ext cx="8233265" cy="8233265"/>
          </a:xfrm>
          <a:custGeom>
            <a:avLst/>
            <a:gdLst/>
            <a:ahLst/>
            <a:cxnLst/>
            <a:rect l="l" t="t" r="r" b="b"/>
            <a:pathLst>
              <a:path w="8233265" h="8233265">
                <a:moveTo>
                  <a:pt x="0" y="0"/>
                </a:moveTo>
                <a:lnTo>
                  <a:pt x="8233265" y="0"/>
                </a:lnTo>
                <a:lnTo>
                  <a:pt x="8233265" y="8233265"/>
                </a:lnTo>
                <a:lnTo>
                  <a:pt x="0" y="82332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>
            <a:off x="15980388" y="1346208"/>
            <a:ext cx="1740378" cy="1769331"/>
          </a:xfrm>
          <a:custGeom>
            <a:avLst/>
            <a:gdLst/>
            <a:ahLst/>
            <a:cxnLst/>
            <a:rect l="l" t="t" r="r" b="b"/>
            <a:pathLst>
              <a:path w="1740378" h="1769331">
                <a:moveTo>
                  <a:pt x="0" y="0"/>
                </a:moveTo>
                <a:lnTo>
                  <a:pt x="1740378" y="0"/>
                </a:lnTo>
                <a:lnTo>
                  <a:pt x="1740378" y="1769331"/>
                </a:lnTo>
                <a:lnTo>
                  <a:pt x="0" y="17693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Freeform 6"/>
          <p:cNvSpPr/>
          <p:nvPr/>
        </p:nvSpPr>
        <p:spPr>
          <a:xfrm>
            <a:off x="13448701" y="6288865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7" name="TextBox 7"/>
          <p:cNvSpPr txBox="1"/>
          <p:nvPr/>
        </p:nvSpPr>
        <p:spPr>
          <a:xfrm>
            <a:off x="567234" y="1581158"/>
            <a:ext cx="9414966" cy="14875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562"/>
              </a:lnSpc>
            </a:pPr>
            <a:r>
              <a:rPr lang="es-AR" sz="9400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Trabajo Final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AB6FC631-0D0B-7DFC-5FF5-0CBDE8165607}"/>
              </a:ext>
            </a:extLst>
          </p:cNvPr>
          <p:cNvSpPr txBox="1"/>
          <p:nvPr/>
        </p:nvSpPr>
        <p:spPr>
          <a:xfrm>
            <a:off x="567234" y="3100511"/>
            <a:ext cx="8576766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AR" sz="4000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Ciencia de Datos para Economía y Negocios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EFB5B001-6069-6780-11DE-F9A70B9E5BDC}"/>
              </a:ext>
            </a:extLst>
          </p:cNvPr>
          <p:cNvSpPr txBox="1"/>
          <p:nvPr/>
        </p:nvSpPr>
        <p:spPr>
          <a:xfrm>
            <a:off x="567234" y="6413959"/>
            <a:ext cx="8576766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AR" sz="4000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Docente: Nicolás Sidicario</a:t>
            </a:r>
          </a:p>
        </p:txBody>
      </p:sp>
      <p:pic>
        <p:nvPicPr>
          <p:cNvPr id="13" name="Picture 12" descr="A white building with black text&#10;&#10;AI-generated content may be incorrect.">
            <a:extLst>
              <a:ext uri="{FF2B5EF4-FFF2-40B4-BE49-F238E27FC236}">
                <a16:creationId xmlns:a16="http://schemas.microsoft.com/office/drawing/2014/main" id="{D0D7A788-32A0-4B32-11CD-6DAF93623B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908" y="8292384"/>
            <a:ext cx="9012184" cy="1890540"/>
          </a:xfrm>
          <a:prstGeom prst="rect">
            <a:avLst/>
          </a:prstGeom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id="{1F8E6BDE-A5DB-33F1-709A-C5AFD49B91D7}"/>
              </a:ext>
            </a:extLst>
          </p:cNvPr>
          <p:cNvSpPr txBox="1"/>
          <p:nvPr/>
        </p:nvSpPr>
        <p:spPr>
          <a:xfrm>
            <a:off x="567234" y="7029512"/>
            <a:ext cx="8576766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AR" sz="4000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Alumno: Bautista Gil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0B7A210-BB9D-3EE8-7D8D-AAEB3F69A31F}"/>
              </a:ext>
            </a:extLst>
          </p:cNvPr>
          <p:cNvSpPr txBox="1"/>
          <p:nvPr/>
        </p:nvSpPr>
        <p:spPr>
          <a:xfrm>
            <a:off x="152400" y="4243317"/>
            <a:ext cx="18135600" cy="1800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" algn="ctr"/>
            <a:r>
              <a:rPr lang="es-AR" sz="8199" b="1" noProof="0" dirty="0">
                <a:solidFill>
                  <a:schemeClr val="accent6">
                    <a:lumMod val="75000"/>
                  </a:schemeClr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DISCLAIMER</a:t>
            </a:r>
          </a:p>
          <a:p>
            <a:pPr marL="180000" algn="ctr"/>
            <a:r>
              <a:rPr lang="es-AR" sz="35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Los siguientes gráficos tienen saltos poco claros a primera vista. Serán explicados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EF8EF5-8056-E12B-EEAE-756A98A6A8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7166" b="2298"/>
          <a:stretch>
            <a:fillRect/>
          </a:stretch>
        </p:blipFill>
        <p:spPr>
          <a:xfrm>
            <a:off x="1295400" y="876300"/>
            <a:ext cx="3733800" cy="7971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8FF921-EEEA-B40C-9FA9-A5A5B67459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834" r="32323" b="2298"/>
          <a:stretch>
            <a:fillRect/>
          </a:stretch>
        </p:blipFill>
        <p:spPr>
          <a:xfrm>
            <a:off x="1295400" y="1673463"/>
            <a:ext cx="3962400" cy="797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B5D18A-85F5-35B8-5985-FAF3EF56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555" t="-1" b="4598"/>
          <a:stretch>
            <a:fillRect/>
          </a:stretch>
        </p:blipFill>
        <p:spPr>
          <a:xfrm>
            <a:off x="1295400" y="2470626"/>
            <a:ext cx="3689636" cy="77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8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6CF5E-0123-5297-A52F-0B8DE5B77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B1E82521-5EA9-33B2-4EE5-CB014E44C41D}"/>
              </a:ext>
            </a:extLst>
          </p:cNvPr>
          <p:cNvSpPr txBox="1"/>
          <p:nvPr/>
        </p:nvSpPr>
        <p:spPr>
          <a:xfrm>
            <a:off x="-1" y="36308"/>
            <a:ext cx="11734801" cy="1800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" algn="l"/>
            <a:r>
              <a:rPr lang="es-AR" sz="819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Sección 1</a:t>
            </a:r>
          </a:p>
          <a:p>
            <a:pPr marL="180000"/>
            <a:r>
              <a:rPr lang="es-AR" sz="35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Análisis explotario detallado: LATAM vs Asia 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45245FD-7F23-38DD-40DB-1ED3B3CC2D89}"/>
              </a:ext>
            </a:extLst>
          </p:cNvPr>
          <p:cNvSpPr/>
          <p:nvPr/>
        </p:nvSpPr>
        <p:spPr>
          <a:xfrm>
            <a:off x="16509347" y="-436691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59BB384F-F7B7-C98B-5F93-9CDDC7E70CC6}"/>
              </a:ext>
            </a:extLst>
          </p:cNvPr>
          <p:cNvSpPr/>
          <p:nvPr/>
        </p:nvSpPr>
        <p:spPr>
          <a:xfrm>
            <a:off x="16509347" y="8832127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87B16F27-1617-D409-5E0C-0FBAE8FC6296}"/>
              </a:ext>
            </a:extLst>
          </p:cNvPr>
          <p:cNvSpPr txBox="1"/>
          <p:nvPr/>
        </p:nvSpPr>
        <p:spPr>
          <a:xfrm>
            <a:off x="719999" y="2019300"/>
            <a:ext cx="17289253" cy="2003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Aft>
                <a:spcPts val="500"/>
              </a:spcAft>
            </a:pPr>
            <a:r>
              <a:rPr lang="es-AR" sz="3600" b="1" u="sng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Evolución de composición de exportaciones</a:t>
            </a:r>
          </a:p>
          <a:p>
            <a:pPr indent="-457200" algn="l">
              <a:buFont typeface="Arial" panose="020B0604020202020204" pitchFamily="34" charset="0"/>
              <a:buChar char="•"/>
            </a:pP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Sudamérica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varia entre exportaciones de alto y bajo valor agregado según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ciclos económicos</a:t>
            </a:r>
          </a:p>
          <a:p>
            <a:pPr indent="-457200" algn="l">
              <a:buFont typeface="Arial" panose="020B0604020202020204" pitchFamily="34" charset="0"/>
              <a:buChar char="•"/>
            </a:pP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Asia</a:t>
            </a: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muestra el mismo fenómeno pero con los bienes de bajo y medio valor agregado. Las  </a:t>
            </a:r>
          </a:p>
          <a:p>
            <a:pPr algn="l"/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   exportaciones de alto valor agregado se mantienen como su principal exportación.</a:t>
            </a:r>
            <a:endParaRPr lang="es-AR" sz="3000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pic>
        <p:nvPicPr>
          <p:cNvPr id="4" name="Picture 3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CA8050B1-3C42-C113-5B7C-39461BF30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400" y="4140000"/>
            <a:ext cx="6818400" cy="6104092"/>
          </a:xfrm>
          <a:prstGeom prst="rect">
            <a:avLst/>
          </a:prstGeom>
        </p:spPr>
      </p:pic>
      <p:pic>
        <p:nvPicPr>
          <p:cNvPr id="8" name="Picture 7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DDBCAD9E-A6D2-81B9-E732-DCAEFF882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4140000"/>
            <a:ext cx="6818400" cy="6104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D477BF2-1207-300F-C34D-013CF080D79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7166" b="2298"/>
          <a:stretch>
            <a:fillRect/>
          </a:stretch>
        </p:blipFill>
        <p:spPr>
          <a:xfrm>
            <a:off x="15623315" y="5402995"/>
            <a:ext cx="2462004" cy="525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4152C4-2321-F91A-FB82-AF37C218ED9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2834" r="32323" b="2298"/>
          <a:stretch>
            <a:fillRect/>
          </a:stretch>
        </p:blipFill>
        <p:spPr>
          <a:xfrm>
            <a:off x="15622073" y="5967883"/>
            <a:ext cx="2612739" cy="525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B2DBD-590D-A136-B65C-2D0C5E63CA0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7555" t="-1" b="4598"/>
          <a:stretch>
            <a:fillRect/>
          </a:stretch>
        </p:blipFill>
        <p:spPr>
          <a:xfrm>
            <a:off x="15621000" y="6532771"/>
            <a:ext cx="2432883" cy="51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8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FA504-7527-70E2-3443-7F6B908DF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85644389-C9C6-C992-63A1-45E558153624}"/>
              </a:ext>
            </a:extLst>
          </p:cNvPr>
          <p:cNvSpPr txBox="1"/>
          <p:nvPr/>
        </p:nvSpPr>
        <p:spPr>
          <a:xfrm>
            <a:off x="-1" y="36308"/>
            <a:ext cx="11734801" cy="1800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" algn="l"/>
            <a:r>
              <a:rPr lang="es-AR" sz="819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Sección 1</a:t>
            </a:r>
          </a:p>
          <a:p>
            <a:pPr marL="180000"/>
            <a:r>
              <a:rPr lang="es-AR" sz="35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Recapitulando…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AF1EFA4-5999-1E72-1B85-F5B67B59859A}"/>
              </a:ext>
            </a:extLst>
          </p:cNvPr>
          <p:cNvSpPr/>
          <p:nvPr/>
        </p:nvSpPr>
        <p:spPr>
          <a:xfrm>
            <a:off x="16509347" y="-436691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1BC59E3C-AD58-2E0F-2196-C33B9BA44C2C}"/>
              </a:ext>
            </a:extLst>
          </p:cNvPr>
          <p:cNvSpPr/>
          <p:nvPr/>
        </p:nvSpPr>
        <p:spPr>
          <a:xfrm>
            <a:off x="16509347" y="8832127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47A48ACA-A86F-466E-289A-5BAEE1B63652}"/>
              </a:ext>
            </a:extLst>
          </p:cNvPr>
          <p:cNvSpPr txBox="1"/>
          <p:nvPr/>
        </p:nvSpPr>
        <p:spPr>
          <a:xfrm>
            <a:off x="720000" y="2801174"/>
            <a:ext cx="17289253" cy="4539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Las exportaciones e importaciones totales de ambas regiones parecen reaccionar de manera similar a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fenómenos económicos mundiales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.</a:t>
            </a:r>
          </a:p>
          <a:p>
            <a:pPr marL="457200" indent="-457200" algn="l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s-AR" sz="30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457200" indent="-457200" algn="l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Hay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diferencias sustanciales </a:t>
            </a: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entre ambas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balanzas de pagos.</a:t>
            </a:r>
          </a:p>
          <a:p>
            <a:pPr marL="457200" indent="-457200" algn="l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.</a:t>
            </a:r>
          </a:p>
          <a:p>
            <a:pPr marL="457200" indent="-457200" algn="l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La composición de las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importaciones</a:t>
            </a: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Sudamérica no cambiaron significativamente, las de Asia sí.</a:t>
            </a:r>
          </a:p>
          <a:p>
            <a:pPr marL="457200" indent="-457200" algn="l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s-AR" sz="3000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457200" indent="-457200" algn="l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Las composición de las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exportaciones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ambos siguen a los ciclos económicos, pero afectando a categorías de bienes distintas. </a:t>
            </a:r>
            <a:endParaRPr lang="es-AR" sz="3000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302381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43796-9C1D-279F-6EE5-5CBE0CF7A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386DCC9-9F61-A189-277A-F65C4B66621C}"/>
              </a:ext>
            </a:extLst>
          </p:cNvPr>
          <p:cNvSpPr/>
          <p:nvPr/>
        </p:nvSpPr>
        <p:spPr>
          <a:xfrm rot="-1984596">
            <a:off x="9094599" y="-773690"/>
            <a:ext cx="12484703" cy="12484703"/>
          </a:xfrm>
          <a:custGeom>
            <a:avLst/>
            <a:gdLst/>
            <a:ahLst/>
            <a:cxnLst/>
            <a:rect l="l" t="t" r="r" b="b"/>
            <a:pathLst>
              <a:path w="12484703" h="12484703">
                <a:moveTo>
                  <a:pt x="0" y="0"/>
                </a:moveTo>
                <a:lnTo>
                  <a:pt x="12484702" y="0"/>
                </a:lnTo>
                <a:lnTo>
                  <a:pt x="12484702" y="12484702"/>
                </a:lnTo>
                <a:lnTo>
                  <a:pt x="0" y="124847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99D7D4C-8289-D837-D358-A6ADBAE48818}"/>
              </a:ext>
            </a:extLst>
          </p:cNvPr>
          <p:cNvSpPr txBox="1"/>
          <p:nvPr/>
        </p:nvSpPr>
        <p:spPr>
          <a:xfrm>
            <a:off x="1557876" y="3349524"/>
            <a:ext cx="9230787" cy="2952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55"/>
              </a:lnSpc>
            </a:pPr>
            <a:r>
              <a:rPr lang="en-US" sz="100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Sección 2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6A6F537-C3E1-4D99-C624-4E5025BC4308}"/>
              </a:ext>
            </a:extLst>
          </p:cNvPr>
          <p:cNvSpPr/>
          <p:nvPr/>
        </p:nvSpPr>
        <p:spPr>
          <a:xfrm rot="5400000">
            <a:off x="9307334" y="601085"/>
            <a:ext cx="1986022" cy="2312689"/>
          </a:xfrm>
          <a:custGeom>
            <a:avLst/>
            <a:gdLst/>
            <a:ahLst/>
            <a:cxnLst/>
            <a:rect l="l" t="t" r="r" b="b"/>
            <a:pathLst>
              <a:path w="1986022" h="2312689">
                <a:moveTo>
                  <a:pt x="0" y="0"/>
                </a:moveTo>
                <a:lnTo>
                  <a:pt x="1986022" y="0"/>
                </a:lnTo>
                <a:lnTo>
                  <a:pt x="1986022" y="2312689"/>
                </a:lnTo>
                <a:lnTo>
                  <a:pt x="0" y="23126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EC39EF9-BF0F-29F4-E53D-0D0C27700CC1}"/>
              </a:ext>
            </a:extLst>
          </p:cNvPr>
          <p:cNvSpPr/>
          <p:nvPr/>
        </p:nvSpPr>
        <p:spPr>
          <a:xfrm rot="5207">
            <a:off x="-1471338" y="8059698"/>
            <a:ext cx="9432820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6810E-11CC-89E5-E2F4-00F050631F2D}"/>
              </a:ext>
            </a:extLst>
          </p:cNvPr>
          <p:cNvSpPr txBox="1"/>
          <p:nvPr/>
        </p:nvSpPr>
        <p:spPr>
          <a:xfrm>
            <a:off x="1557876" y="6113810"/>
            <a:ext cx="6403601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" algn="l"/>
            <a:r>
              <a:rPr lang="es-AR" sz="35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Análisis del BIG 4</a:t>
            </a:r>
          </a:p>
        </p:txBody>
      </p:sp>
    </p:spTree>
    <p:extLst>
      <p:ext uri="{BB962C8B-B14F-4D97-AF65-F5344CB8AC3E}">
        <p14:creationId xmlns:p14="http://schemas.microsoft.com/office/powerpoint/2010/main" val="4290967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49AB4-5760-CBC2-483C-06E49D410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5AF8DD7-4B0E-F44D-E33B-12D01A434A69}"/>
              </a:ext>
            </a:extLst>
          </p:cNvPr>
          <p:cNvSpPr txBox="1"/>
          <p:nvPr/>
        </p:nvSpPr>
        <p:spPr>
          <a:xfrm>
            <a:off x="-1" y="36308"/>
            <a:ext cx="11734801" cy="1800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" algn="l"/>
            <a:r>
              <a:rPr lang="es-AR" sz="819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Sección 2</a:t>
            </a:r>
          </a:p>
          <a:p>
            <a:pPr marL="180000"/>
            <a:r>
              <a:rPr lang="es-AR" sz="35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Las cuatro economías bajo análisis de LATAM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6FA3DFB-6BA0-C8AF-2EB9-25D6ECE4BCED}"/>
              </a:ext>
            </a:extLst>
          </p:cNvPr>
          <p:cNvSpPr/>
          <p:nvPr/>
        </p:nvSpPr>
        <p:spPr>
          <a:xfrm>
            <a:off x="16509347" y="-436691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51CE8E6E-40D3-E445-C067-B6AD7EAC68E5}"/>
              </a:ext>
            </a:extLst>
          </p:cNvPr>
          <p:cNvSpPr/>
          <p:nvPr/>
        </p:nvSpPr>
        <p:spPr>
          <a:xfrm>
            <a:off x="16509347" y="8832127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608B001-25D4-EDD1-87A9-EF3CC7E2FB48}"/>
              </a:ext>
            </a:extLst>
          </p:cNvPr>
          <p:cNvSpPr txBox="1"/>
          <p:nvPr/>
        </p:nvSpPr>
        <p:spPr>
          <a:xfrm>
            <a:off x="720000" y="2324100"/>
            <a:ext cx="10024200" cy="3949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En esta sección se lleva a cabo el 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análisis de Argentina, Brasil, Chile y México (de ahora en adelante “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BIG 4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”).</a:t>
            </a:r>
          </a:p>
          <a:p>
            <a:pPr>
              <a:spcAft>
                <a:spcPts val="500"/>
              </a:spcAft>
            </a:pPr>
            <a:endParaRPr lang="es-AR" sz="3000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El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criterio de elección 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fue las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principales economías 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de la región pero también con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diferentes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entramados industriales, financieros e institucionales.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s-AR" sz="30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Gráfico 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exploratorio básico de la sumatoria del BIG 4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Wingdings" panose="05000000000000000000" pitchFamily="2" charset="2"/>
              </a:rPr>
              <a:t></a:t>
            </a:r>
            <a:endParaRPr lang="es-AR" sz="3000" b="1" noProof="0" dirty="0">
              <a:solidFill>
                <a:schemeClr val="accent6">
                  <a:lumMod val="75000"/>
                </a:schemeClr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pic>
        <p:nvPicPr>
          <p:cNvPr id="4" name="Picture 3" descr="A graph of exporting and importation&#10;&#10;AI-generated content may be incorrect.">
            <a:extLst>
              <a:ext uri="{FF2B5EF4-FFF2-40B4-BE49-F238E27FC236}">
                <a16:creationId xmlns:a16="http://schemas.microsoft.com/office/drawing/2014/main" id="{0C6A0A90-14DA-B7AB-F6BD-D05817BD5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2090700"/>
            <a:ext cx="6820084" cy="61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6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EAD47-0834-8181-A1AB-65A4D674A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27C49FFB-B194-DEA3-9452-0D6780369822}"/>
              </a:ext>
            </a:extLst>
          </p:cNvPr>
          <p:cNvSpPr txBox="1"/>
          <p:nvPr/>
        </p:nvSpPr>
        <p:spPr>
          <a:xfrm>
            <a:off x="152400" y="4243317"/>
            <a:ext cx="18135600" cy="1800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" algn="ctr"/>
            <a:r>
              <a:rPr lang="es-AR" sz="8199" b="1" noProof="0" dirty="0">
                <a:solidFill>
                  <a:schemeClr val="accent6">
                    <a:lumMod val="75000"/>
                  </a:schemeClr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DISCLAIMER</a:t>
            </a:r>
          </a:p>
          <a:p>
            <a:pPr marL="180000" algn="ctr"/>
            <a:r>
              <a:rPr lang="es-AR" sz="35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Los siguientes gráficos tienen saltos poco claros a primera vista. Serán explicados</a:t>
            </a:r>
          </a:p>
        </p:txBody>
      </p:sp>
    </p:spTree>
    <p:extLst>
      <p:ext uri="{BB962C8B-B14F-4D97-AF65-F5344CB8AC3E}">
        <p14:creationId xmlns:p14="http://schemas.microsoft.com/office/powerpoint/2010/main" val="2179286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7BBD2-A1B7-4A59-E795-52CBA0648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C9891EB4-76A7-BBCE-4B19-D829A93B2446}"/>
              </a:ext>
            </a:extLst>
          </p:cNvPr>
          <p:cNvSpPr txBox="1"/>
          <p:nvPr/>
        </p:nvSpPr>
        <p:spPr>
          <a:xfrm>
            <a:off x="-1" y="36308"/>
            <a:ext cx="16383001" cy="1800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" algn="l"/>
            <a:r>
              <a:rPr lang="es-AR" sz="819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Sección 2</a:t>
            </a:r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 BIG 4: Composición de </a:t>
            </a:r>
            <a:r>
              <a:rPr kumimoji="0" lang="es-AR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importaciones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.</a:t>
            </a:r>
          </a:p>
        </p:txBody>
      </p:sp>
      <p:pic>
        <p:nvPicPr>
          <p:cNvPr id="4" name="Picture 3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258BC76A-DF99-38F9-53FC-25BCD21D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400" y="2520000"/>
            <a:ext cx="8042552" cy="7200000"/>
          </a:xfrm>
          <a:prstGeom prst="rect">
            <a:avLst/>
          </a:prstGeom>
        </p:spPr>
      </p:pic>
      <p:pic>
        <p:nvPicPr>
          <p:cNvPr id="7" name="Picture 6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D0F54ADF-DE13-34BA-ADC9-63501449C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042552" cy="720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9A7550-CA90-2A78-35D6-2DB01533E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552" y="723900"/>
            <a:ext cx="9296400" cy="66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8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36280-E8A2-5AD6-5FE6-E46BDCF5F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329AFBA2-C5C1-E506-15A8-0F8DDCF074BC}"/>
              </a:ext>
            </a:extLst>
          </p:cNvPr>
          <p:cNvSpPr txBox="1"/>
          <p:nvPr/>
        </p:nvSpPr>
        <p:spPr>
          <a:xfrm>
            <a:off x="-1" y="36308"/>
            <a:ext cx="16383001" cy="1800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" algn="l"/>
            <a:r>
              <a:rPr lang="es-AR" sz="819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Sección 2</a:t>
            </a:r>
          </a:p>
          <a:p>
            <a:pPr marL="180000" lvl="0"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 BIG 4: Composición de</a:t>
            </a:r>
            <a:r>
              <a:rPr lang="es-AR" sz="35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 importaciones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.</a:t>
            </a:r>
          </a:p>
        </p:txBody>
      </p:sp>
      <p:pic>
        <p:nvPicPr>
          <p:cNvPr id="7" name="Picture 6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5959E237-9463-2AD9-49D8-97C506355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042552" cy="7200000"/>
          </a:xfrm>
          <a:prstGeom prst="rect">
            <a:avLst/>
          </a:prstGeom>
        </p:spPr>
      </p:pic>
      <p:pic>
        <p:nvPicPr>
          <p:cNvPr id="9" name="Picture 8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FAC534A9-5D38-A638-23AA-17D530BAB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400" y="2520000"/>
            <a:ext cx="8042552" cy="720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C88491-4C28-872B-7D0F-5DDEF1845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552" y="723900"/>
            <a:ext cx="9296400" cy="66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39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4167B-BD30-E35F-ED92-662579E6B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">
            <a:extLst>
              <a:ext uri="{FF2B5EF4-FFF2-40B4-BE49-F238E27FC236}">
                <a16:creationId xmlns:a16="http://schemas.microsoft.com/office/drawing/2014/main" id="{3D97DA9A-4149-4C01-90E0-8C9CBC686D7D}"/>
              </a:ext>
            </a:extLst>
          </p:cNvPr>
          <p:cNvSpPr txBox="1"/>
          <p:nvPr/>
        </p:nvSpPr>
        <p:spPr>
          <a:xfrm>
            <a:off x="-1" y="36308"/>
            <a:ext cx="16383001" cy="1800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" algn="l"/>
            <a:r>
              <a:rPr lang="es-AR" sz="819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Sección 2</a:t>
            </a:r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 BIG 4: Composición de </a:t>
            </a:r>
            <a:r>
              <a:rPr kumimoji="0" lang="es-AR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importaciones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.</a:t>
            </a: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CD01DD53-1254-9A0F-C28B-8BCED519B6EF}"/>
              </a:ext>
            </a:extLst>
          </p:cNvPr>
          <p:cNvSpPr txBox="1"/>
          <p:nvPr/>
        </p:nvSpPr>
        <p:spPr>
          <a:xfrm>
            <a:off x="720000" y="2324100"/>
            <a:ext cx="16383001" cy="4219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s-AR" sz="3500" b="1" u="sng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Observaciones y evoluciones:</a:t>
            </a:r>
          </a:p>
          <a:p>
            <a:pPr>
              <a:spcAft>
                <a:spcPts val="500"/>
              </a:spcAft>
            </a:pPr>
            <a:endParaRPr lang="es-AR" sz="3000" b="1" dirty="0">
              <a:latin typeface="Futura"/>
              <a:ea typeface="Futura"/>
              <a:cs typeface="Futura"/>
              <a:sym typeface="Futura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s-AR" sz="3000" b="1" noProof="0" dirty="0"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Argentina</a:t>
            </a:r>
            <a:r>
              <a:rPr lang="es-AR" sz="3000" noProof="0" dirty="0">
                <a:latin typeface="Futura"/>
                <a:ea typeface="Futura"/>
                <a:cs typeface="Futura"/>
                <a:sym typeface="Futura"/>
              </a:rPr>
              <a:t> importó menos valor agregado alto y mas valor agregado bajo (frente al inicio del </a:t>
            </a:r>
          </a:p>
          <a:p>
            <a:pPr>
              <a:spcAft>
                <a:spcPts val="500"/>
              </a:spcAft>
            </a:pP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     </a:t>
            </a:r>
            <a:r>
              <a:rPr lang="es-AR" sz="3000" noProof="0" dirty="0">
                <a:latin typeface="Futura"/>
                <a:ea typeface="Futura"/>
                <a:cs typeface="Futura"/>
                <a:sym typeface="Futura"/>
              </a:rPr>
              <a:t>periodo. Valor agregado medio se mantuvo igual.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s-AR" sz="3000" b="1" dirty="0"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Brasil </a:t>
            </a: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aumentó significativamente sus importaciones de alto valor agregado a costa de las </a:t>
            </a:r>
          </a:p>
          <a:p>
            <a:pPr>
              <a:spcAft>
                <a:spcPts val="500"/>
              </a:spcAft>
            </a:pP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     otras dos categorías.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s-AR" sz="3000" b="1" dirty="0"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sym typeface="Futura"/>
              </a:rPr>
              <a:t>Chile </a:t>
            </a: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experimentó un fenómeno similar al argentino pero en mayor magnitud.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s-AR" sz="3000" b="1" dirty="0"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México </a:t>
            </a: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se mantuvo terriblemente estable en el periodo bajo análisis. </a:t>
            </a:r>
            <a:endParaRPr lang="es-AR" sz="3000" noProof="0" dirty="0">
              <a:latin typeface="Futura"/>
              <a:ea typeface="Futura"/>
              <a:cs typeface="Futura"/>
              <a:sym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3359522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6CA7C-657C-0FFB-3816-ECC1F490C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C7203313-105F-AB18-1485-16266EDF2C0A}"/>
              </a:ext>
            </a:extLst>
          </p:cNvPr>
          <p:cNvSpPr txBox="1"/>
          <p:nvPr/>
        </p:nvSpPr>
        <p:spPr>
          <a:xfrm>
            <a:off x="-1" y="36308"/>
            <a:ext cx="16383001" cy="1800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" algn="l"/>
            <a:r>
              <a:rPr lang="es-AR" sz="819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Sección 2</a:t>
            </a:r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 BIG 4: Composición de </a:t>
            </a:r>
            <a:r>
              <a:rPr kumimoji="0" lang="es-AR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exportaciones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.</a:t>
            </a:r>
          </a:p>
        </p:txBody>
      </p:sp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C426C319-29FF-8863-4E9D-CF08174D9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2520000"/>
            <a:ext cx="8042552" cy="7200000"/>
          </a:xfrm>
          <a:prstGeom prst="rect">
            <a:avLst/>
          </a:prstGeom>
        </p:spPr>
      </p:pic>
      <p:pic>
        <p:nvPicPr>
          <p:cNvPr id="10" name="Picture 9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4D9D0153-AF61-1D16-45F2-82E57CAB5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400" y="2520000"/>
            <a:ext cx="8042552" cy="720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94D9C7-1307-67D8-9A94-7A651F014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552" y="723900"/>
            <a:ext cx="9296400" cy="66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0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78FE4-0289-45FB-A5BF-1C7D44D35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E5D7F8AB-3455-425A-C2F4-D2E2E7CD1BC0}"/>
              </a:ext>
            </a:extLst>
          </p:cNvPr>
          <p:cNvSpPr txBox="1"/>
          <p:nvPr/>
        </p:nvSpPr>
        <p:spPr>
          <a:xfrm>
            <a:off x="0" y="707227"/>
            <a:ext cx="18288000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5"/>
              </a:lnSpc>
            </a:pPr>
            <a:r>
              <a:rPr lang="es-AR" sz="819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Introducción y Objetivos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C4AF98A5-2E14-A792-F072-71D9C90EE6E9}"/>
              </a:ext>
            </a:extLst>
          </p:cNvPr>
          <p:cNvSpPr txBox="1"/>
          <p:nvPr/>
        </p:nvSpPr>
        <p:spPr>
          <a:xfrm>
            <a:off x="461007" y="3213590"/>
            <a:ext cx="17826993" cy="6591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90"/>
              </a:lnSpc>
            </a:pPr>
            <a:r>
              <a:rPr lang="es-AR" sz="3500" b="1" u="sng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Objetivos</a:t>
            </a: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endParaRPr lang="es-AR" sz="3000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Determinar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tendencias</a:t>
            </a: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en comercio internacional de dichos países.</a:t>
            </a: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Comparar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tendencias entre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LATAM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y países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asiáticos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en desarrollo.</a:t>
            </a: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Evaluar la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composición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del comercio de las principales economías latinoamericanas. </a:t>
            </a: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endParaRPr lang="es-AR" sz="3000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endParaRPr lang="es-AR" sz="30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>
              <a:lnSpc>
                <a:spcPts val="3690"/>
              </a:lnSpc>
            </a:pPr>
            <a:r>
              <a:rPr lang="es-AR" sz="3500" u="sng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Marco conceptual, motivación e hipótesis</a:t>
            </a:r>
            <a:endParaRPr lang="es-AR" sz="3500" u="sng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endParaRPr lang="es-AR" sz="30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Análisis desde 1995-2023. Terminado definitivamente el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estado de bienestar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, ¿Existe una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reprimarización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las economías en vías de desarrollo? ¿Cómo ha afectado a su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comercio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una nueva etapa de crecimiento económico inestable y poco certero?</a:t>
            </a:r>
          </a:p>
          <a:p>
            <a:pPr>
              <a:lnSpc>
                <a:spcPts val="3690"/>
              </a:lnSpc>
            </a:pPr>
            <a:endParaRPr lang="es-AR" sz="3500" u="sng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>
              <a:lnSpc>
                <a:spcPts val="3690"/>
              </a:lnSpc>
            </a:pPr>
            <a:endParaRPr lang="es-AR" sz="3000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192D2B3F-1264-63B1-B0BD-2F3364D0B672}"/>
              </a:ext>
            </a:extLst>
          </p:cNvPr>
          <p:cNvSpPr/>
          <p:nvPr/>
        </p:nvSpPr>
        <p:spPr>
          <a:xfrm>
            <a:off x="16752061" y="-414491"/>
            <a:ext cx="1740378" cy="1769331"/>
          </a:xfrm>
          <a:custGeom>
            <a:avLst/>
            <a:gdLst/>
            <a:ahLst/>
            <a:cxnLst/>
            <a:rect l="l" t="t" r="r" b="b"/>
            <a:pathLst>
              <a:path w="1740378" h="1769331">
                <a:moveTo>
                  <a:pt x="0" y="0"/>
                </a:moveTo>
                <a:lnTo>
                  <a:pt x="1740378" y="0"/>
                </a:lnTo>
                <a:lnTo>
                  <a:pt x="1740378" y="1769331"/>
                </a:lnTo>
                <a:lnTo>
                  <a:pt x="0" y="1769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54A8D14-0E46-D4CB-B39C-ABD33CCC1863}"/>
              </a:ext>
            </a:extLst>
          </p:cNvPr>
          <p:cNvSpPr/>
          <p:nvPr/>
        </p:nvSpPr>
        <p:spPr>
          <a:xfrm>
            <a:off x="461007" y="9413692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90753921-02CE-71E3-5621-6C4B1F3193F6}"/>
              </a:ext>
            </a:extLst>
          </p:cNvPr>
          <p:cNvSpPr txBox="1"/>
          <p:nvPr/>
        </p:nvSpPr>
        <p:spPr>
          <a:xfrm>
            <a:off x="1" y="2117450"/>
            <a:ext cx="18287999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0000" algn="ctr"/>
            <a:r>
              <a:rPr lang="es-AR" sz="3500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Evolución del comercio internacional en países en vías de desarrollo</a:t>
            </a:r>
          </a:p>
        </p:txBody>
      </p:sp>
    </p:spTree>
    <p:extLst>
      <p:ext uri="{BB962C8B-B14F-4D97-AF65-F5344CB8AC3E}">
        <p14:creationId xmlns:p14="http://schemas.microsoft.com/office/powerpoint/2010/main" val="1242026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FEE1B-9EDE-1A4E-0D83-D957FCE10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8D6B80C2-83F2-21C0-CDD0-4E0A1E5DF716}"/>
              </a:ext>
            </a:extLst>
          </p:cNvPr>
          <p:cNvSpPr txBox="1"/>
          <p:nvPr/>
        </p:nvSpPr>
        <p:spPr>
          <a:xfrm>
            <a:off x="-1" y="36308"/>
            <a:ext cx="16383001" cy="1800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" algn="l"/>
            <a:r>
              <a:rPr lang="es-AR" sz="819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Sección 2</a:t>
            </a:r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 BIG 4: Composición de </a:t>
            </a:r>
            <a:r>
              <a:rPr kumimoji="0" lang="es-AR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exportaciones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.</a:t>
            </a:r>
          </a:p>
        </p:txBody>
      </p:sp>
      <p:pic>
        <p:nvPicPr>
          <p:cNvPr id="4" name="Picture 3" descr="A graph with orange and purple lines&#10;&#10;AI-generated content may be incorrect.">
            <a:extLst>
              <a:ext uri="{FF2B5EF4-FFF2-40B4-BE49-F238E27FC236}">
                <a16:creationId xmlns:a16="http://schemas.microsoft.com/office/drawing/2014/main" id="{F82E2E26-01EC-AA91-74EF-1C32AEE97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400" y="2520000"/>
            <a:ext cx="8042552" cy="7200000"/>
          </a:xfrm>
          <a:prstGeom prst="rect">
            <a:avLst/>
          </a:prstGeom>
        </p:spPr>
      </p:pic>
      <p:pic>
        <p:nvPicPr>
          <p:cNvPr id="7" name="Picture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36B06EAA-2B28-1F18-9E9F-935B042A7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042552" cy="720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8E729CC-91A2-EF02-611F-A003FF6EC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552" y="723900"/>
            <a:ext cx="9296400" cy="66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60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C346E-4CE3-1316-65FB-90E28BDBB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">
            <a:extLst>
              <a:ext uri="{FF2B5EF4-FFF2-40B4-BE49-F238E27FC236}">
                <a16:creationId xmlns:a16="http://schemas.microsoft.com/office/drawing/2014/main" id="{7BC4AE2B-1571-DAB4-B103-B7F45378A6EF}"/>
              </a:ext>
            </a:extLst>
          </p:cNvPr>
          <p:cNvSpPr txBox="1"/>
          <p:nvPr/>
        </p:nvSpPr>
        <p:spPr>
          <a:xfrm>
            <a:off x="-1" y="36308"/>
            <a:ext cx="16383001" cy="1800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" algn="l"/>
            <a:r>
              <a:rPr lang="es-AR" sz="819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Sección 2</a:t>
            </a:r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 BIG 4: Composición de </a:t>
            </a:r>
            <a:r>
              <a:rPr kumimoji="0" lang="es-AR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exportaciones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.</a:t>
            </a: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DEB8C3C0-C3B8-F7B8-9EE6-5AEFB919C6A7}"/>
              </a:ext>
            </a:extLst>
          </p:cNvPr>
          <p:cNvSpPr txBox="1"/>
          <p:nvPr/>
        </p:nvSpPr>
        <p:spPr>
          <a:xfrm>
            <a:off x="720000" y="2324100"/>
            <a:ext cx="16383001" cy="4219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s-AR" sz="3500" b="1" u="sng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Observaciones:</a:t>
            </a:r>
          </a:p>
          <a:p>
            <a:pPr>
              <a:spcAft>
                <a:spcPts val="500"/>
              </a:spcAft>
            </a:pPr>
            <a:endParaRPr lang="es-AR" sz="3000" b="1" dirty="0">
              <a:latin typeface="Futura"/>
              <a:ea typeface="Futura"/>
              <a:cs typeface="Futura"/>
              <a:sym typeface="Futura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s-AR" sz="3000" b="1" noProof="0" dirty="0"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Argentina</a:t>
            </a:r>
            <a:r>
              <a:rPr lang="es-AR" sz="3000" noProof="0" dirty="0">
                <a:latin typeface="Futura"/>
                <a:ea typeface="Futura"/>
                <a:cs typeface="Futura"/>
                <a:sym typeface="Futura"/>
              </a:rPr>
              <a:t> aumento ligeramente sus exportaciones de bajo valor agregado. Sí aumentó de  </a:t>
            </a:r>
          </a:p>
          <a:p>
            <a:pPr>
              <a:spcAft>
                <a:spcPts val="500"/>
              </a:spcAft>
            </a:pP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     </a:t>
            </a:r>
            <a:r>
              <a:rPr lang="es-AR" sz="3000" noProof="0" dirty="0">
                <a:latin typeface="Futura"/>
                <a:ea typeface="Futura"/>
                <a:cs typeface="Futura"/>
                <a:sym typeface="Futura"/>
              </a:rPr>
              <a:t>manera significativa sus exportaciones de alto valor a costa de las de medio. 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s-AR" sz="3000" b="1" dirty="0"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Brasil </a:t>
            </a: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aumentó significativamente sus exportaciones de bajo valor agregado, reduciendo   </a:t>
            </a:r>
          </a:p>
          <a:p>
            <a:pPr>
              <a:spcAft>
                <a:spcPts val="500"/>
              </a:spcAft>
            </a:pP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     principalmente las de alto valor agregado.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s-AR" sz="3000" b="1" dirty="0"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sym typeface="Futura"/>
              </a:rPr>
              <a:t>Chile </a:t>
            </a: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no varió significativamente la proporción de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ninguna</a:t>
            </a: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 sus exportaciones.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s-AR" sz="3000" b="1" dirty="0"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México </a:t>
            </a: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no varió significativamente la proporción de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ninguna</a:t>
            </a: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 sus exportaciones. </a:t>
            </a:r>
            <a:endParaRPr lang="es-AR" sz="3000" noProof="0" dirty="0">
              <a:latin typeface="Futura"/>
              <a:ea typeface="Futura"/>
              <a:cs typeface="Futura"/>
              <a:sym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998259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2D8BDA47-4A65-EEAC-8BAF-49223058AB60}"/>
              </a:ext>
            </a:extLst>
          </p:cNvPr>
          <p:cNvSpPr txBox="1"/>
          <p:nvPr/>
        </p:nvSpPr>
        <p:spPr>
          <a:xfrm>
            <a:off x="-1" y="36308"/>
            <a:ext cx="16383001" cy="1800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" algn="l"/>
            <a:r>
              <a:rPr lang="es-AR" sz="819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Sección 2</a:t>
            </a:r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 BIG 4: </a:t>
            </a:r>
            <a:r>
              <a:rPr kumimoji="0" lang="es-AR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Balanzas comerciales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.</a:t>
            </a:r>
          </a:p>
        </p:txBody>
      </p:sp>
      <p:pic>
        <p:nvPicPr>
          <p:cNvPr id="4" name="Picture 3" descr="A graph with green and red lines&#10;&#10;AI-generated content may be incorrect.">
            <a:extLst>
              <a:ext uri="{FF2B5EF4-FFF2-40B4-BE49-F238E27FC236}">
                <a16:creationId xmlns:a16="http://schemas.microsoft.com/office/drawing/2014/main" id="{84C59151-1FDE-D57A-C895-D1F56B67D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400" y="3600000"/>
            <a:ext cx="6820084" cy="6105600"/>
          </a:xfrm>
          <a:prstGeom prst="rect">
            <a:avLst/>
          </a:prstGeom>
        </p:spPr>
      </p:pic>
      <p:pic>
        <p:nvPicPr>
          <p:cNvPr id="6" name="Picture 5" descr="A graph with green and red lines&#10;&#10;AI-generated content may be incorrect.">
            <a:extLst>
              <a:ext uri="{FF2B5EF4-FFF2-40B4-BE49-F238E27FC236}">
                <a16:creationId xmlns:a16="http://schemas.microsoft.com/office/drawing/2014/main" id="{AF2521FB-5CC8-FD41-54FC-5F5CFCC21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3600000"/>
            <a:ext cx="6820084" cy="6105600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04BB828A-BFC0-DBD4-5E26-1F8FA352FC0B}"/>
              </a:ext>
            </a:extLst>
          </p:cNvPr>
          <p:cNvSpPr txBox="1"/>
          <p:nvPr/>
        </p:nvSpPr>
        <p:spPr>
          <a:xfrm>
            <a:off x="720000" y="2019300"/>
            <a:ext cx="17826993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b="1" dirty="0"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Argentina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y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Brasil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tienen una balanza comercial similar en el periodo designado.</a:t>
            </a: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endParaRPr lang="es-AR" sz="3000" u="sng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>
              <a:lnSpc>
                <a:spcPts val="3690"/>
              </a:lnSpc>
            </a:pPr>
            <a:endParaRPr lang="es-AR" sz="3500" u="sng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1121342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8C31FA54-D439-DDFA-C29D-2BC27A6F43BC}"/>
              </a:ext>
            </a:extLst>
          </p:cNvPr>
          <p:cNvSpPr txBox="1"/>
          <p:nvPr/>
        </p:nvSpPr>
        <p:spPr>
          <a:xfrm>
            <a:off x="-1" y="36308"/>
            <a:ext cx="16383001" cy="1800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" algn="l"/>
            <a:r>
              <a:rPr lang="es-AR" sz="819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Sección 2</a:t>
            </a:r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 BIG 4: </a:t>
            </a:r>
            <a:r>
              <a:rPr kumimoji="0" lang="es-AR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Balanzas comerciales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.</a:t>
            </a:r>
          </a:p>
        </p:txBody>
      </p:sp>
      <p:pic>
        <p:nvPicPr>
          <p:cNvPr id="4" name="Picture 3" descr="A graph with green and red lines&#10;&#10;AI-generated content may be incorrect.">
            <a:extLst>
              <a:ext uri="{FF2B5EF4-FFF2-40B4-BE49-F238E27FC236}">
                <a16:creationId xmlns:a16="http://schemas.microsoft.com/office/drawing/2014/main" id="{B2812E15-3F3A-DDED-C9DB-3871F389F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400" y="3600000"/>
            <a:ext cx="6820084" cy="6105600"/>
          </a:xfrm>
          <a:prstGeom prst="rect">
            <a:avLst/>
          </a:prstGeom>
        </p:spPr>
      </p:pic>
      <p:pic>
        <p:nvPicPr>
          <p:cNvPr id="6" name="Picture 5" descr="A graph with green and red lines&#10;&#10;AI-generated content may be incorrect.">
            <a:extLst>
              <a:ext uri="{FF2B5EF4-FFF2-40B4-BE49-F238E27FC236}">
                <a16:creationId xmlns:a16="http://schemas.microsoft.com/office/drawing/2014/main" id="{BCF2A52E-CE4F-C9A6-C65C-549E6AF8F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3600000"/>
            <a:ext cx="6820084" cy="6105600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EDEF1B72-B47F-0CD5-E38C-2771516DA0B1}"/>
              </a:ext>
            </a:extLst>
          </p:cNvPr>
          <p:cNvSpPr txBox="1"/>
          <p:nvPr/>
        </p:nvSpPr>
        <p:spPr>
          <a:xfrm>
            <a:off x="720000" y="2019300"/>
            <a:ext cx="17826993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 El BIG 4 tiene un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balance comercial positivo </a:t>
            </a: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por norma general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.</a:t>
            </a: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Es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representativo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la balanza de toda LATAM.</a:t>
            </a:r>
            <a:endParaRPr lang="es-AR" sz="3000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>
              <a:lnSpc>
                <a:spcPts val="3690"/>
              </a:lnSpc>
            </a:pPr>
            <a:endParaRPr lang="es-AR" sz="3500" u="sng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242402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BDE62-EA29-F7B9-9C65-C5D615ED0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">
            <a:extLst>
              <a:ext uri="{FF2B5EF4-FFF2-40B4-BE49-F238E27FC236}">
                <a16:creationId xmlns:a16="http://schemas.microsoft.com/office/drawing/2014/main" id="{08CDDDEE-ADA1-C0E2-6BC6-B6A77DF01F34}"/>
              </a:ext>
            </a:extLst>
          </p:cNvPr>
          <p:cNvSpPr txBox="1"/>
          <p:nvPr/>
        </p:nvSpPr>
        <p:spPr>
          <a:xfrm>
            <a:off x="-1" y="36308"/>
            <a:ext cx="16383001" cy="1800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" algn="l"/>
            <a:r>
              <a:rPr lang="es-AR" sz="819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Sección 2</a:t>
            </a:r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 BIG 4: Principales socios comerciales.</a:t>
            </a: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9DF9AC20-672C-AC62-E080-E82037F921BB}"/>
              </a:ext>
            </a:extLst>
          </p:cNvPr>
          <p:cNvSpPr txBox="1"/>
          <p:nvPr/>
        </p:nvSpPr>
        <p:spPr>
          <a:xfrm>
            <a:off x="720001" y="2324100"/>
            <a:ext cx="11014800" cy="6065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s-AR" sz="3500" b="1" u="sng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Metodología, motivación y justificación:</a:t>
            </a:r>
          </a:p>
          <a:p>
            <a:pPr>
              <a:spcAft>
                <a:spcPts val="500"/>
              </a:spcAft>
            </a:pPr>
            <a:endParaRPr lang="es-AR" sz="3000" b="1" dirty="0">
              <a:latin typeface="Futura"/>
              <a:ea typeface="Futura"/>
              <a:cs typeface="Futura"/>
              <a:sym typeface="Futura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s-AR" sz="3000" noProof="0" dirty="0">
                <a:latin typeface="Futura"/>
                <a:ea typeface="Futura"/>
                <a:cs typeface="Futura"/>
                <a:sym typeface="Futura"/>
              </a:rPr>
              <a:t>Se calcularon los 2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mayores socios </a:t>
            </a:r>
            <a:r>
              <a:rPr lang="es-AR" sz="3000" noProof="0" dirty="0">
                <a:latin typeface="Futura"/>
                <a:ea typeface="Futura"/>
                <a:cs typeface="Futura"/>
                <a:sym typeface="Futura"/>
              </a:rPr>
              <a:t>comerciales de cada uno del BIG 4.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Se utilizó la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sumatoria</a:t>
            </a: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 de las importaciones y exportaciones de todos los socios comerciales y se eligieron los primeros dos.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Esto permitirá ver la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estructura comercial </a:t>
            </a: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de sus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socios</a:t>
            </a: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.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s-AR" sz="3000" noProof="0" dirty="0">
              <a:latin typeface="Futura"/>
              <a:ea typeface="Futura"/>
              <a:cs typeface="Futura"/>
              <a:sym typeface="Futura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Se visualizaran los principales rubros exportados e importados de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China</a:t>
            </a: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 y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Estados Unidos</a:t>
            </a: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, los absolutos principales socios del BIG 4.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s-AR" sz="3000" noProof="0" dirty="0">
              <a:latin typeface="Futura"/>
              <a:ea typeface="Futura"/>
              <a:cs typeface="Futura"/>
              <a:sym typeface="Futur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0F09E4-0FC9-A0D8-85AD-CDCE804A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529" y="1810246"/>
            <a:ext cx="5063841" cy="4592786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E9994A43-5502-DCC7-0BD4-874BF95D6143}"/>
              </a:ext>
            </a:extLst>
          </p:cNvPr>
          <p:cNvSpPr txBox="1"/>
          <p:nvPr/>
        </p:nvSpPr>
        <p:spPr>
          <a:xfrm>
            <a:off x="12535170" y="6430246"/>
            <a:ext cx="502920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s-AR" sz="25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Resultados: China y Estados Unidos</a:t>
            </a:r>
          </a:p>
        </p:txBody>
      </p:sp>
    </p:spTree>
    <p:extLst>
      <p:ext uri="{BB962C8B-B14F-4D97-AF65-F5344CB8AC3E}">
        <p14:creationId xmlns:p14="http://schemas.microsoft.com/office/powerpoint/2010/main" val="2720481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D146C-CBBD-6DCC-92F0-FC8231E84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>
            <a:extLst>
              <a:ext uri="{FF2B5EF4-FFF2-40B4-BE49-F238E27FC236}">
                <a16:creationId xmlns:a16="http://schemas.microsoft.com/office/drawing/2014/main" id="{6710B30B-908F-C5F0-654B-A5104EDB4657}"/>
              </a:ext>
            </a:extLst>
          </p:cNvPr>
          <p:cNvSpPr/>
          <p:nvPr/>
        </p:nvSpPr>
        <p:spPr>
          <a:xfrm>
            <a:off x="16752061" y="-414491"/>
            <a:ext cx="1740378" cy="1769331"/>
          </a:xfrm>
          <a:custGeom>
            <a:avLst/>
            <a:gdLst/>
            <a:ahLst/>
            <a:cxnLst/>
            <a:rect l="l" t="t" r="r" b="b"/>
            <a:pathLst>
              <a:path w="1740378" h="1769331">
                <a:moveTo>
                  <a:pt x="0" y="0"/>
                </a:moveTo>
                <a:lnTo>
                  <a:pt x="1740378" y="0"/>
                </a:lnTo>
                <a:lnTo>
                  <a:pt x="1740378" y="1769331"/>
                </a:lnTo>
                <a:lnTo>
                  <a:pt x="0" y="1769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D8BA8AE-0FBD-689F-EF6F-6763C6E7601E}"/>
              </a:ext>
            </a:extLst>
          </p:cNvPr>
          <p:cNvSpPr txBox="1"/>
          <p:nvPr/>
        </p:nvSpPr>
        <p:spPr>
          <a:xfrm>
            <a:off x="-1" y="36308"/>
            <a:ext cx="16383001" cy="1800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" algn="l"/>
            <a:r>
              <a:rPr lang="es-AR" sz="819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Sección 2</a:t>
            </a:r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 Socios Comerciales: </a:t>
            </a:r>
            <a:r>
              <a:rPr kumimoji="0" lang="es-AR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Composición de comercio estadounidense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.</a:t>
            </a:r>
          </a:p>
        </p:txBody>
      </p:sp>
      <p:pic>
        <p:nvPicPr>
          <p:cNvPr id="5" name="Picture 4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06D7FEA9-778D-C54F-1B94-D6D719A56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400" y="3600000"/>
            <a:ext cx="6820084" cy="6105600"/>
          </a:xfrm>
          <a:prstGeom prst="rect">
            <a:avLst/>
          </a:prstGeom>
        </p:spPr>
      </p:pic>
      <p:pic>
        <p:nvPicPr>
          <p:cNvPr id="11" name="Picture 10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5BBCD079-A089-78C5-E86C-EDFA1EB6E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3600000"/>
            <a:ext cx="6820084" cy="6105600"/>
          </a:xfrm>
          <a:prstGeom prst="rect">
            <a:avLst/>
          </a:prstGeom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6F75D5FF-6B57-305A-5B42-64EB94B3A8AD}"/>
              </a:ext>
            </a:extLst>
          </p:cNvPr>
          <p:cNvSpPr txBox="1"/>
          <p:nvPr/>
        </p:nvSpPr>
        <p:spPr>
          <a:xfrm>
            <a:off x="720001" y="2019300"/>
            <a:ext cx="17568000" cy="1897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Observación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: USA importa y exporta grandes cantidades de combustibles. Esto se debe a las diferencias entre los tipos que utiliza y los que extrae.</a:t>
            </a: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Pareciera tener un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equilibrio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total entre categorías de exportación e importación.</a:t>
            </a: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endParaRPr lang="es-AR" sz="3500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63A232-9805-97A4-DD16-DA42A9640B9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7166" b="2298"/>
          <a:stretch>
            <a:fillRect/>
          </a:stretch>
        </p:blipFill>
        <p:spPr>
          <a:xfrm>
            <a:off x="15623315" y="5402995"/>
            <a:ext cx="2462004" cy="5256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453109-8472-3090-A241-8CD57AF2780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2834" r="32323" b="2298"/>
          <a:stretch>
            <a:fillRect/>
          </a:stretch>
        </p:blipFill>
        <p:spPr>
          <a:xfrm>
            <a:off x="15622073" y="5967883"/>
            <a:ext cx="2612739" cy="5256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B3EBF0-7757-D718-E02B-3EC8E58B17B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7555" t="-1" b="4598"/>
          <a:stretch>
            <a:fillRect/>
          </a:stretch>
        </p:blipFill>
        <p:spPr>
          <a:xfrm>
            <a:off x="15621000" y="6532771"/>
            <a:ext cx="2432883" cy="51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98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5B607-B6FA-82E4-BEBF-09890C519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>
            <a:extLst>
              <a:ext uri="{FF2B5EF4-FFF2-40B4-BE49-F238E27FC236}">
                <a16:creationId xmlns:a16="http://schemas.microsoft.com/office/drawing/2014/main" id="{9DD4C708-4AA6-E2C6-85D8-FBEC77384532}"/>
              </a:ext>
            </a:extLst>
          </p:cNvPr>
          <p:cNvSpPr/>
          <p:nvPr/>
        </p:nvSpPr>
        <p:spPr>
          <a:xfrm>
            <a:off x="16752061" y="-414491"/>
            <a:ext cx="1740378" cy="1769331"/>
          </a:xfrm>
          <a:custGeom>
            <a:avLst/>
            <a:gdLst/>
            <a:ahLst/>
            <a:cxnLst/>
            <a:rect l="l" t="t" r="r" b="b"/>
            <a:pathLst>
              <a:path w="1740378" h="1769331">
                <a:moveTo>
                  <a:pt x="0" y="0"/>
                </a:moveTo>
                <a:lnTo>
                  <a:pt x="1740378" y="0"/>
                </a:lnTo>
                <a:lnTo>
                  <a:pt x="1740378" y="1769331"/>
                </a:lnTo>
                <a:lnTo>
                  <a:pt x="0" y="1769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E9B076E-96F6-0F68-BBF4-77DBA89D7EB1}"/>
              </a:ext>
            </a:extLst>
          </p:cNvPr>
          <p:cNvSpPr txBox="1"/>
          <p:nvPr/>
        </p:nvSpPr>
        <p:spPr>
          <a:xfrm>
            <a:off x="-1" y="36308"/>
            <a:ext cx="16383001" cy="1800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" algn="l"/>
            <a:r>
              <a:rPr lang="es-AR" sz="819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Sección 2</a:t>
            </a:r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 Socios Comerciales: </a:t>
            </a:r>
            <a:r>
              <a:rPr kumimoji="0" lang="es-AR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Composición de comercio chino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"/>
                <a:ea typeface="Futura"/>
                <a:cs typeface="Futura"/>
                <a:sym typeface="Futura"/>
              </a:rPr>
              <a:t>.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B19B7896-6693-CE71-7E42-988384B9D62A}"/>
              </a:ext>
            </a:extLst>
          </p:cNvPr>
          <p:cNvSpPr txBox="1"/>
          <p:nvPr/>
        </p:nvSpPr>
        <p:spPr>
          <a:xfrm>
            <a:off x="720001" y="2019300"/>
            <a:ext cx="17568000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Observación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: China tiene una estructura comercial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netamente exportadora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alto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valor agregada e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importadora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bajo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valor agregado.</a:t>
            </a: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endParaRPr lang="es-AR" sz="3500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pic>
        <p:nvPicPr>
          <p:cNvPr id="4" name="Picture 3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BE14DD5A-73B0-D08D-E24B-C6B054407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400" y="3600000"/>
            <a:ext cx="6820084" cy="6105600"/>
          </a:xfrm>
          <a:prstGeom prst="rect">
            <a:avLst/>
          </a:prstGeom>
        </p:spPr>
      </p:pic>
      <p:pic>
        <p:nvPicPr>
          <p:cNvPr id="7" name="Picture 6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652AFAE1-D81F-89AC-2132-2D61167C0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3600000"/>
            <a:ext cx="6820084" cy="610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E52692-05F1-2CC9-4D3B-E634B9B7CC9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7166" b="2298"/>
          <a:stretch>
            <a:fillRect/>
          </a:stretch>
        </p:blipFill>
        <p:spPr>
          <a:xfrm>
            <a:off x="15623315" y="5402995"/>
            <a:ext cx="2462004" cy="525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26A12F-6DD2-1C5A-CC91-B22BBF6C4E6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2834" r="32323" b="2298"/>
          <a:stretch>
            <a:fillRect/>
          </a:stretch>
        </p:blipFill>
        <p:spPr>
          <a:xfrm>
            <a:off x="15622073" y="5967883"/>
            <a:ext cx="2612739" cy="52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F32452-E8E2-ED8B-B5FB-7A2FC667909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7555" t="-1" b="4598"/>
          <a:stretch>
            <a:fillRect/>
          </a:stretch>
        </p:blipFill>
        <p:spPr>
          <a:xfrm>
            <a:off x="15621000" y="6532771"/>
            <a:ext cx="2432883" cy="51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0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7AD53-3DBB-5F63-0CA0-9BF306D53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">
            <a:extLst>
              <a:ext uri="{FF2B5EF4-FFF2-40B4-BE49-F238E27FC236}">
                <a16:creationId xmlns:a16="http://schemas.microsoft.com/office/drawing/2014/main" id="{82461530-D821-27A0-C503-EA621ABF38C8}"/>
              </a:ext>
            </a:extLst>
          </p:cNvPr>
          <p:cNvSpPr txBox="1"/>
          <p:nvPr/>
        </p:nvSpPr>
        <p:spPr>
          <a:xfrm>
            <a:off x="-1" y="36308"/>
            <a:ext cx="16383001" cy="1800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" algn="l"/>
            <a:r>
              <a:rPr lang="es-AR" sz="819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Sección 2</a:t>
            </a:r>
          </a:p>
          <a:p>
            <a:pPr marL="180000" lvl="0">
              <a:defRPr/>
            </a:pPr>
            <a:r>
              <a:rPr lang="es-AR" sz="35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Socios Comerciales: </a:t>
            </a:r>
            <a:r>
              <a:rPr lang="es-AR" sz="35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Composición de comercio chino</a:t>
            </a:r>
            <a:r>
              <a:rPr lang="es-AR" sz="35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.</a:t>
            </a: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AB46BC6D-BB3B-744C-0CA8-ED1EDCA77508}"/>
              </a:ext>
            </a:extLst>
          </p:cNvPr>
          <p:cNvSpPr txBox="1"/>
          <p:nvPr/>
        </p:nvSpPr>
        <p:spPr>
          <a:xfrm>
            <a:off x="720000" y="2324100"/>
            <a:ext cx="16383001" cy="4219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s-AR" sz="3500" b="1" u="sng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Observaciones:</a:t>
            </a:r>
          </a:p>
          <a:p>
            <a:pPr>
              <a:spcAft>
                <a:spcPts val="500"/>
              </a:spcAft>
            </a:pPr>
            <a:endParaRPr lang="es-AR" sz="3000" b="1" dirty="0">
              <a:latin typeface="Futura"/>
              <a:ea typeface="Futura"/>
              <a:cs typeface="Futura"/>
              <a:sym typeface="Futura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s-AR" sz="3000" b="1" dirty="0"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USA</a:t>
            </a: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 tiene una composición muy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integrada</a:t>
            </a: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 con el mercado internacional. No pareciera ser un  </a:t>
            </a:r>
          </a:p>
          <a:p>
            <a:pPr>
              <a:spcAft>
                <a:spcPts val="500"/>
              </a:spcAft>
            </a:pP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     exportador o importador neto </a:t>
            </a:r>
            <a:r>
              <a:rPr lang="es-AR" sz="3000" b="1" i="1" dirty="0">
                <a:latin typeface="Futura"/>
                <a:ea typeface="Futura"/>
                <a:cs typeface="Futura"/>
                <a:sym typeface="Futura"/>
              </a:rPr>
              <a:t>sustancial</a:t>
            </a:r>
            <a:r>
              <a:rPr lang="es-AR" sz="3000" i="1" dirty="0">
                <a:latin typeface="Futura"/>
                <a:ea typeface="Futura"/>
                <a:cs typeface="Futura"/>
                <a:sym typeface="Futura"/>
              </a:rPr>
              <a:t>  </a:t>
            </a: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de ninguna categoría de bienes.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s-AR" sz="3000" noProof="0" dirty="0">
                <a:latin typeface="Futura"/>
                <a:ea typeface="Futura"/>
                <a:cs typeface="Futura"/>
                <a:sym typeface="Futura"/>
              </a:rPr>
              <a:t> Esto esta sujeto a que las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subcategorías</a:t>
            </a:r>
            <a:r>
              <a:rPr lang="es-AR" sz="3000" noProof="0" dirty="0">
                <a:latin typeface="Futura"/>
                <a:ea typeface="Futura"/>
                <a:cs typeface="Futura"/>
                <a:sym typeface="Futura"/>
              </a:rPr>
              <a:t> seleccionadas sean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representativas</a:t>
            </a:r>
            <a:r>
              <a:rPr lang="es-AR" sz="3000" noProof="0" dirty="0">
                <a:latin typeface="Futura"/>
                <a:ea typeface="Futura"/>
                <a:cs typeface="Futura"/>
                <a:sym typeface="Futura"/>
              </a:rPr>
              <a:t>. Si se desglosasen  </a:t>
            </a:r>
          </a:p>
          <a:p>
            <a:pPr>
              <a:spcAft>
                <a:spcPts val="500"/>
              </a:spcAft>
            </a:pP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     </a:t>
            </a:r>
            <a:r>
              <a:rPr lang="es-AR" sz="3000" noProof="0" dirty="0">
                <a:latin typeface="Futura"/>
                <a:ea typeface="Futura"/>
                <a:cs typeface="Futura"/>
                <a:sym typeface="Futura"/>
              </a:rPr>
              <a:t>las mismas, las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conclusiones podrían cambiar</a:t>
            </a:r>
            <a:r>
              <a:rPr lang="es-AR" sz="3000" noProof="0" dirty="0">
                <a:latin typeface="Futura"/>
                <a:ea typeface="Futura"/>
                <a:cs typeface="Futura"/>
                <a:sym typeface="Futura"/>
              </a:rPr>
              <a:t>.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s-AR" sz="3000" b="1" noProof="0" dirty="0"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China</a:t>
            </a:r>
            <a:r>
              <a:rPr lang="es-AR" sz="3000" noProof="0" dirty="0">
                <a:latin typeface="Futura"/>
                <a:ea typeface="Futura"/>
                <a:cs typeface="Futura"/>
                <a:sym typeface="Futura"/>
              </a:rPr>
              <a:t> tiene una estructura “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clásica</a:t>
            </a:r>
            <a:r>
              <a:rPr lang="es-AR" sz="3000" noProof="0" dirty="0">
                <a:latin typeface="Futura"/>
                <a:ea typeface="Futura"/>
                <a:cs typeface="Futura"/>
                <a:sym typeface="Futura"/>
              </a:rPr>
              <a:t>” de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país desarrollado </a:t>
            </a:r>
            <a:r>
              <a:rPr lang="es-AR" sz="3000" noProof="0" dirty="0">
                <a:latin typeface="Futura"/>
                <a:ea typeface="Futura"/>
                <a:cs typeface="Futura"/>
                <a:sym typeface="Futura"/>
              </a:rPr>
              <a:t>siendo importadora neta de bienes  </a:t>
            </a:r>
          </a:p>
          <a:p>
            <a:pPr>
              <a:spcAft>
                <a:spcPts val="500"/>
              </a:spcAft>
            </a:pPr>
            <a:r>
              <a:rPr lang="es-AR" sz="3000" dirty="0">
                <a:latin typeface="Futura"/>
                <a:ea typeface="Futura"/>
                <a:cs typeface="Futura"/>
                <a:sym typeface="Futura"/>
              </a:rPr>
              <a:t>     </a:t>
            </a:r>
            <a:r>
              <a:rPr lang="es-AR" sz="3000" noProof="0" dirty="0">
                <a:latin typeface="Futura"/>
                <a:ea typeface="Futura"/>
                <a:cs typeface="Futura"/>
                <a:sym typeface="Futura"/>
              </a:rPr>
              <a:t>primarios de bajo valor agregado y exportadora neta de alto valor agregado.</a:t>
            </a:r>
          </a:p>
        </p:txBody>
      </p:sp>
    </p:spTree>
    <p:extLst>
      <p:ext uri="{BB962C8B-B14F-4D97-AF65-F5344CB8AC3E}">
        <p14:creationId xmlns:p14="http://schemas.microsoft.com/office/powerpoint/2010/main" val="3454808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B7A43-0C43-8175-1637-14692212D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A78F9A2-9FA2-EAA0-78C6-20C4D25B466D}"/>
              </a:ext>
            </a:extLst>
          </p:cNvPr>
          <p:cNvSpPr/>
          <p:nvPr/>
        </p:nvSpPr>
        <p:spPr>
          <a:xfrm rot="-1984596">
            <a:off x="9094599" y="-773690"/>
            <a:ext cx="12484703" cy="12484703"/>
          </a:xfrm>
          <a:custGeom>
            <a:avLst/>
            <a:gdLst/>
            <a:ahLst/>
            <a:cxnLst/>
            <a:rect l="l" t="t" r="r" b="b"/>
            <a:pathLst>
              <a:path w="12484703" h="12484703">
                <a:moveTo>
                  <a:pt x="0" y="0"/>
                </a:moveTo>
                <a:lnTo>
                  <a:pt x="12484702" y="0"/>
                </a:lnTo>
                <a:lnTo>
                  <a:pt x="12484702" y="12484702"/>
                </a:lnTo>
                <a:lnTo>
                  <a:pt x="0" y="124847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218F241-5CF2-0445-7F44-0C7DB3017074}"/>
              </a:ext>
            </a:extLst>
          </p:cNvPr>
          <p:cNvSpPr txBox="1"/>
          <p:nvPr/>
        </p:nvSpPr>
        <p:spPr>
          <a:xfrm>
            <a:off x="1557876" y="3349524"/>
            <a:ext cx="9230787" cy="2952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55"/>
              </a:lnSpc>
            </a:pPr>
            <a:r>
              <a:rPr lang="es-AR" sz="10000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Sección 3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88EF60B-4132-1CD3-E7B8-F5016736F36C}"/>
              </a:ext>
            </a:extLst>
          </p:cNvPr>
          <p:cNvSpPr/>
          <p:nvPr/>
        </p:nvSpPr>
        <p:spPr>
          <a:xfrm rot="5400000">
            <a:off x="9307334" y="601085"/>
            <a:ext cx="1986022" cy="2312689"/>
          </a:xfrm>
          <a:custGeom>
            <a:avLst/>
            <a:gdLst/>
            <a:ahLst/>
            <a:cxnLst/>
            <a:rect l="l" t="t" r="r" b="b"/>
            <a:pathLst>
              <a:path w="1986022" h="2312689">
                <a:moveTo>
                  <a:pt x="0" y="0"/>
                </a:moveTo>
                <a:lnTo>
                  <a:pt x="1986022" y="0"/>
                </a:lnTo>
                <a:lnTo>
                  <a:pt x="1986022" y="2312689"/>
                </a:lnTo>
                <a:lnTo>
                  <a:pt x="0" y="23126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B75499AB-1284-0DF6-4BC3-149F4218C33E}"/>
              </a:ext>
            </a:extLst>
          </p:cNvPr>
          <p:cNvSpPr/>
          <p:nvPr/>
        </p:nvSpPr>
        <p:spPr>
          <a:xfrm rot="5207">
            <a:off x="-1471338" y="8059698"/>
            <a:ext cx="9432820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85525-0305-682E-DB7B-980ECC3B137E}"/>
              </a:ext>
            </a:extLst>
          </p:cNvPr>
          <p:cNvSpPr txBox="1"/>
          <p:nvPr/>
        </p:nvSpPr>
        <p:spPr>
          <a:xfrm>
            <a:off x="1557876" y="6113810"/>
            <a:ext cx="7662324" cy="552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s-AR" sz="32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Conclusiones, limitaciones y trabajo futuro</a:t>
            </a:r>
            <a:endParaRPr lang="es-AR" sz="28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404025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4509C-D308-1CA0-800A-46B38AF82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88D1DF2-B829-A80E-3596-93F861D410DA}"/>
              </a:ext>
            </a:extLst>
          </p:cNvPr>
          <p:cNvSpPr/>
          <p:nvPr/>
        </p:nvSpPr>
        <p:spPr>
          <a:xfrm rot="7159567">
            <a:off x="13952014" y="-3836383"/>
            <a:ext cx="8175621" cy="8175621"/>
          </a:xfrm>
          <a:custGeom>
            <a:avLst/>
            <a:gdLst/>
            <a:ahLst/>
            <a:cxnLst/>
            <a:rect l="l" t="t" r="r" b="b"/>
            <a:pathLst>
              <a:path w="8175621" h="8175621">
                <a:moveTo>
                  <a:pt x="0" y="0"/>
                </a:moveTo>
                <a:lnTo>
                  <a:pt x="8175621" y="0"/>
                </a:lnTo>
                <a:lnTo>
                  <a:pt x="8175621" y="8175622"/>
                </a:lnTo>
                <a:lnTo>
                  <a:pt x="0" y="8175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CDE48110-2B16-AF05-0D88-86D440077484}"/>
              </a:ext>
            </a:extLst>
          </p:cNvPr>
          <p:cNvSpPr/>
          <p:nvPr/>
        </p:nvSpPr>
        <p:spPr>
          <a:xfrm rot="5835">
            <a:off x="5040863" y="3084740"/>
            <a:ext cx="8416199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70DD08-815C-14FA-205C-796A35F73DF7}"/>
              </a:ext>
            </a:extLst>
          </p:cNvPr>
          <p:cNvSpPr/>
          <p:nvPr/>
        </p:nvSpPr>
        <p:spPr>
          <a:xfrm>
            <a:off x="16509347" y="2857500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F033B7F-EACD-B14F-8D6C-F22B4FC6EB8A}"/>
              </a:ext>
            </a:extLst>
          </p:cNvPr>
          <p:cNvSpPr txBox="1"/>
          <p:nvPr/>
        </p:nvSpPr>
        <p:spPr>
          <a:xfrm>
            <a:off x="5148450" y="1777746"/>
            <a:ext cx="8308606" cy="111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</a:pPr>
            <a:r>
              <a:rPr lang="es-AR" sz="7090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Conclusiones</a:t>
            </a:r>
            <a:endParaRPr lang="en-US" sz="7090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19292F1-B2A5-1E65-B984-1DA875722C15}"/>
              </a:ext>
            </a:extLst>
          </p:cNvPr>
          <p:cNvSpPr txBox="1"/>
          <p:nvPr/>
        </p:nvSpPr>
        <p:spPr>
          <a:xfrm>
            <a:off x="720000" y="4102552"/>
            <a:ext cx="4465359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349"/>
              </a:lnSpc>
            </a:pPr>
            <a:r>
              <a:rPr lang="en-US" sz="4349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LATAM vs Asia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F711B833-78FC-7920-E467-8045D840A7DB}"/>
              </a:ext>
            </a:extLst>
          </p:cNvPr>
          <p:cNvSpPr txBox="1"/>
          <p:nvPr/>
        </p:nvSpPr>
        <p:spPr>
          <a:xfrm>
            <a:off x="9360000" y="4102552"/>
            <a:ext cx="3032657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9"/>
              </a:lnSpc>
            </a:pPr>
            <a:r>
              <a:rPr lang="en-US" sz="4349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BIG 4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20088B79-5064-C475-5890-B5F4D5A72B31}"/>
              </a:ext>
            </a:extLst>
          </p:cNvPr>
          <p:cNvSpPr txBox="1"/>
          <p:nvPr/>
        </p:nvSpPr>
        <p:spPr>
          <a:xfrm>
            <a:off x="720000" y="4869244"/>
            <a:ext cx="8424000" cy="3744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s-AR" sz="4000" b="1" noProof="0" dirty="0">
                <a:latin typeface="Futura"/>
                <a:ea typeface="Futura"/>
                <a:cs typeface="Futura"/>
                <a:sym typeface="Futura"/>
              </a:rPr>
              <a:t>Versus Asia</a:t>
            </a:r>
          </a:p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No son regiones comparables </a:t>
            </a: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en desempeño y/o evolución de su comercio internacional.</a:t>
            </a:r>
          </a:p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Balanzas comerciales disimiles</a:t>
            </a:r>
            <a:r>
              <a:rPr lang="es-AR" sz="3000" b="1" dirty="0">
                <a:latin typeface="Futura"/>
                <a:ea typeface="Futura"/>
                <a:cs typeface="Futura"/>
                <a:sym typeface="Futura"/>
              </a:rPr>
              <a:t>.</a:t>
            </a:r>
          </a:p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Comportamiento</a:t>
            </a: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importaciones 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diferentes, </a:t>
            </a: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de exportaciones similares.</a:t>
            </a:r>
          </a:p>
          <a:p>
            <a:pPr algn="l">
              <a:lnSpc>
                <a:spcPts val="3690"/>
              </a:lnSpc>
            </a:pPr>
            <a:r>
              <a:rPr lang="es-AR" sz="4000" b="1" dirty="0">
                <a:latin typeface="Futura"/>
                <a:ea typeface="Futura"/>
                <a:cs typeface="Futura"/>
                <a:sym typeface="Futura"/>
              </a:rPr>
              <a:t>Socios Comerciales</a:t>
            </a:r>
          </a:p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Poseen estructuras diferentes y poco conclusivas</a:t>
            </a:r>
            <a:endParaRPr lang="es-AR" sz="3000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41DB18A9-E395-E948-8F91-1DBAFDB1372D}"/>
              </a:ext>
            </a:extLst>
          </p:cNvPr>
          <p:cNvSpPr txBox="1"/>
          <p:nvPr/>
        </p:nvSpPr>
        <p:spPr>
          <a:xfrm>
            <a:off x="9302753" y="4869244"/>
            <a:ext cx="8985247" cy="4693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Situación inicial y final de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importaciones</a:t>
            </a: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similares.</a:t>
            </a:r>
          </a:p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2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mejoraron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su composición. 2 la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mantuvieron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.</a:t>
            </a:r>
          </a:p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endParaRPr lang="es-AR" sz="30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Situación de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exportaciones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diferentes.</a:t>
            </a:r>
          </a:p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México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exporta alto valor agregado</a:t>
            </a:r>
          </a:p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Brasil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experimentó una reprimarización de sus exportaciones.</a:t>
            </a:r>
          </a:p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Argentina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y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Chile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prácticamente no cambiaron entre puntas. </a:t>
            </a:r>
          </a:p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endParaRPr lang="es-AR" sz="3000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12958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868EC08D-D561-5E49-7AB8-0F840D522931}"/>
              </a:ext>
            </a:extLst>
          </p:cNvPr>
          <p:cNvSpPr txBox="1"/>
          <p:nvPr/>
        </p:nvSpPr>
        <p:spPr>
          <a:xfrm>
            <a:off x="0" y="707227"/>
            <a:ext cx="18288000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5"/>
              </a:lnSpc>
            </a:pPr>
            <a:r>
              <a:rPr lang="es-AR" sz="819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Introducción y Objetivos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AFEB5958-DDCE-1E80-C015-E5801B069CDA}"/>
              </a:ext>
            </a:extLst>
          </p:cNvPr>
          <p:cNvSpPr txBox="1"/>
          <p:nvPr/>
        </p:nvSpPr>
        <p:spPr>
          <a:xfrm>
            <a:off x="1" y="2117450"/>
            <a:ext cx="18287999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0000" algn="ctr"/>
            <a:r>
              <a:rPr lang="es-AR" sz="3500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Bases de datos y trabajo de las mismas</a:t>
            </a: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B4ADA318-D33F-D2A5-880D-F4B6A2E93367}"/>
              </a:ext>
            </a:extLst>
          </p:cNvPr>
          <p:cNvSpPr txBox="1"/>
          <p:nvPr/>
        </p:nvSpPr>
        <p:spPr>
          <a:xfrm>
            <a:off x="461007" y="3169667"/>
            <a:ext cx="17826993" cy="7117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90"/>
              </a:lnSpc>
            </a:pPr>
            <a:r>
              <a:rPr lang="es-AR" sz="3600" b="1" u="sng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Bases de datos</a:t>
            </a: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endParaRPr lang="es-AR" sz="3000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Para el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comercio internacional</a:t>
            </a:r>
            <a:r>
              <a:rPr lang="es-AR" sz="3000" dirty="0">
                <a:solidFill>
                  <a:srgbClr val="000000"/>
                </a:solidFill>
                <a:latin typeface="Futura"/>
                <a:sym typeface="Futura"/>
              </a:rPr>
              <a:t>, se usaron las bases de </a:t>
            </a:r>
            <a:r>
              <a:rPr lang="es-AR" sz="3000" dirty="0">
                <a:solidFill>
                  <a:srgbClr val="0070C0"/>
                </a:solidFill>
                <a:latin typeface="Futura"/>
                <a:sym typeface="Futu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CEPII – BACI</a:t>
            </a:r>
            <a:r>
              <a:rPr lang="es-AR" sz="3000" dirty="0">
                <a:solidFill>
                  <a:srgbClr val="000000"/>
                </a:solidFill>
                <a:latin typeface="Futura"/>
                <a:sym typeface="Futura"/>
              </a:rPr>
              <a:t>.</a:t>
            </a: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Para el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PBI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los países, se usaron las bases de </a:t>
            </a:r>
            <a:r>
              <a:rPr lang="es-AR" sz="3000" dirty="0">
                <a:solidFill>
                  <a:srgbClr val="0070C0"/>
                </a:solidFill>
                <a:latin typeface="Futura"/>
                <a:sym typeface="Futu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Bank Group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.</a:t>
            </a: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endParaRPr lang="es-AR" sz="3000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endParaRPr lang="es-AR" sz="3000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>
              <a:lnSpc>
                <a:spcPts val="3690"/>
              </a:lnSpc>
            </a:pPr>
            <a:r>
              <a:rPr lang="es-AR" sz="3600" b="1" u="sng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Metodología</a:t>
            </a:r>
          </a:p>
          <a:p>
            <a:pPr>
              <a:lnSpc>
                <a:spcPts val="3690"/>
              </a:lnSpc>
            </a:pPr>
            <a:endParaRPr lang="es-AR" sz="30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3 secciones 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de análisis de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distinto trabajado de los datos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para evaluar la evolución y situación actual de LATAM.</a:t>
            </a: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Países</a:t>
            </a: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contemplados para el análisis de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LATAM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: Argentina, Bolivia, Brasil, Chile, Ecuador, México, Paraguay, Uruguay y Perú.</a:t>
            </a: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Países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contemplados para el análisis de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ASIA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: Indonesia, Malasia, Singapur, Filipinas, Vietnam, India, Bangladesh, Sri Lanka, Camboya, Birmania, Lao, Nepal, Pakistán.</a:t>
            </a:r>
            <a:endParaRPr lang="es-AR" sz="3000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>
              <a:lnSpc>
                <a:spcPts val="3690"/>
              </a:lnSpc>
            </a:pPr>
            <a:endParaRPr lang="es-AR" sz="3500" u="sng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3382980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164B9-8FE3-41D6-40F1-4CC0FA4C0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3CBEBEBE-A845-401C-0F43-18F827E3FB4D}"/>
              </a:ext>
            </a:extLst>
          </p:cNvPr>
          <p:cNvSpPr/>
          <p:nvPr/>
        </p:nvSpPr>
        <p:spPr>
          <a:xfrm rot="3728645">
            <a:off x="-2122904" y="7956505"/>
            <a:ext cx="6303208" cy="6303208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8" y="0"/>
                </a:lnTo>
                <a:lnTo>
                  <a:pt x="6303208" y="6303209"/>
                </a:lnTo>
                <a:lnTo>
                  <a:pt x="0" y="63032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006886B-ACE4-4C7E-F99B-CF8FA308882F}"/>
              </a:ext>
            </a:extLst>
          </p:cNvPr>
          <p:cNvSpPr/>
          <p:nvPr/>
        </p:nvSpPr>
        <p:spPr>
          <a:xfrm>
            <a:off x="16509347" y="-436691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AB34D15-5651-FCBD-1C7B-CFB09A040F3D}"/>
              </a:ext>
            </a:extLst>
          </p:cNvPr>
          <p:cNvSpPr txBox="1"/>
          <p:nvPr/>
        </p:nvSpPr>
        <p:spPr>
          <a:xfrm>
            <a:off x="0" y="1309925"/>
            <a:ext cx="18288000" cy="990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</a:pPr>
            <a:r>
              <a:rPr lang="es-AR" sz="40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¿</a:t>
            </a:r>
            <a:r>
              <a:rPr lang="es-AR" sz="4000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Hubo una reprimarización de la balanza comercial?</a:t>
            </a:r>
            <a:endParaRPr lang="en-US" sz="4000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25ECF77C-FC30-8ED7-54C5-6B65E8BF4443}"/>
              </a:ext>
            </a:extLst>
          </p:cNvPr>
          <p:cNvSpPr/>
          <p:nvPr/>
        </p:nvSpPr>
        <p:spPr>
          <a:xfrm rot="5835">
            <a:off x="4935900" y="2310991"/>
            <a:ext cx="8416199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93811-7F98-5025-E832-2A4D2717E1CC}"/>
              </a:ext>
            </a:extLst>
          </p:cNvPr>
          <p:cNvSpPr txBox="1"/>
          <p:nvPr/>
        </p:nvSpPr>
        <p:spPr>
          <a:xfrm>
            <a:off x="0" y="3695700"/>
            <a:ext cx="18288000" cy="990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</a:pPr>
            <a:r>
              <a:rPr lang="es-AR" sz="40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¿Como se comportó en comparación con Asia?</a:t>
            </a:r>
            <a:endParaRPr lang="en-US" sz="4000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E21CE52B-C7FA-FB0D-20CD-04771948479F}"/>
              </a:ext>
            </a:extLst>
          </p:cNvPr>
          <p:cNvSpPr/>
          <p:nvPr/>
        </p:nvSpPr>
        <p:spPr>
          <a:xfrm rot="5835">
            <a:off x="4935900" y="4696766"/>
            <a:ext cx="8416199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03F6EE-FCA2-5051-B993-638F4948AB4B}"/>
              </a:ext>
            </a:extLst>
          </p:cNvPr>
          <p:cNvSpPr txBox="1"/>
          <p:nvPr/>
        </p:nvSpPr>
        <p:spPr>
          <a:xfrm>
            <a:off x="0" y="6081475"/>
            <a:ext cx="18288000" cy="990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</a:pPr>
            <a:r>
              <a:rPr lang="es-AR" sz="40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 composición de los socios comerciales, ¿Indica una tendencia?</a:t>
            </a:r>
            <a:endParaRPr lang="en-US" sz="4000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CAE22E7D-6A94-E270-AC07-6A170EE9456A}"/>
              </a:ext>
            </a:extLst>
          </p:cNvPr>
          <p:cNvSpPr/>
          <p:nvPr/>
        </p:nvSpPr>
        <p:spPr>
          <a:xfrm rot="5835">
            <a:off x="4935900" y="7082541"/>
            <a:ext cx="8416199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74B5B533-5537-6761-AA2D-F3D89B655C93}"/>
              </a:ext>
            </a:extLst>
          </p:cNvPr>
          <p:cNvSpPr txBox="1"/>
          <p:nvPr/>
        </p:nvSpPr>
        <p:spPr>
          <a:xfrm>
            <a:off x="4935906" y="2566170"/>
            <a:ext cx="84240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 nivel agregado de LATAM, </a:t>
            </a:r>
            <a:r>
              <a:rPr lang="es-AR" sz="3000" b="1" u="sng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no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. Brasil fue un caso afirmativo.</a:t>
            </a:r>
            <a:endParaRPr lang="es-AR" sz="3000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D662669A-4C90-5D1F-1BF3-9F480FC50E6D}"/>
              </a:ext>
            </a:extLst>
          </p:cNvPr>
          <p:cNvSpPr txBox="1"/>
          <p:nvPr/>
        </p:nvSpPr>
        <p:spPr>
          <a:xfrm>
            <a:off x="2971801" y="5177764"/>
            <a:ext cx="122682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Tienen comportamientos medianamente comparables, pero también diferencias aparentes significativas en el entramado económico.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8404C15F-6B39-531D-333E-95B35942F63F}"/>
              </a:ext>
            </a:extLst>
          </p:cNvPr>
          <p:cNvSpPr txBox="1"/>
          <p:nvPr/>
        </p:nvSpPr>
        <p:spPr>
          <a:xfrm>
            <a:off x="2971801" y="7340517"/>
            <a:ext cx="122682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No se llegó a un resultado concluyente al intentar armar un “perfil” de los principales socios comerciales.</a:t>
            </a:r>
          </a:p>
        </p:txBody>
      </p:sp>
    </p:spTree>
    <p:extLst>
      <p:ext uri="{BB962C8B-B14F-4D97-AF65-F5344CB8AC3E}">
        <p14:creationId xmlns:p14="http://schemas.microsoft.com/office/powerpoint/2010/main" val="1324021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29A4F-2612-C292-304B-19B9DE0A6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A5BE0CE-B967-FEF2-7D37-6B3BE30BE446}"/>
              </a:ext>
            </a:extLst>
          </p:cNvPr>
          <p:cNvSpPr/>
          <p:nvPr/>
        </p:nvSpPr>
        <p:spPr>
          <a:xfrm rot="8100000">
            <a:off x="4561182" y="2788742"/>
            <a:ext cx="4709517" cy="4709517"/>
          </a:xfrm>
          <a:custGeom>
            <a:avLst/>
            <a:gdLst/>
            <a:ahLst/>
            <a:cxnLst/>
            <a:rect l="l" t="t" r="r" b="b"/>
            <a:pathLst>
              <a:path w="4709517" h="4709517">
                <a:moveTo>
                  <a:pt x="0" y="0"/>
                </a:moveTo>
                <a:lnTo>
                  <a:pt x="4709517" y="0"/>
                </a:lnTo>
                <a:lnTo>
                  <a:pt x="4709517" y="4709516"/>
                </a:lnTo>
                <a:lnTo>
                  <a:pt x="0" y="4709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1046828-6F30-3B0F-AADA-8D2F93066EBB}"/>
              </a:ext>
            </a:extLst>
          </p:cNvPr>
          <p:cNvSpPr/>
          <p:nvPr/>
        </p:nvSpPr>
        <p:spPr>
          <a:xfrm>
            <a:off x="1028700" y="2788742"/>
            <a:ext cx="4709517" cy="4709517"/>
          </a:xfrm>
          <a:custGeom>
            <a:avLst/>
            <a:gdLst/>
            <a:ahLst/>
            <a:cxnLst/>
            <a:rect l="l" t="t" r="r" b="b"/>
            <a:pathLst>
              <a:path w="4709517" h="4709517">
                <a:moveTo>
                  <a:pt x="0" y="0"/>
                </a:moveTo>
                <a:lnTo>
                  <a:pt x="4709517" y="0"/>
                </a:lnTo>
                <a:lnTo>
                  <a:pt x="4709517" y="4709516"/>
                </a:lnTo>
                <a:lnTo>
                  <a:pt x="0" y="47095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0B077FA-A6BD-1361-4ABA-2FF5F3B1CF63}"/>
              </a:ext>
            </a:extLst>
          </p:cNvPr>
          <p:cNvSpPr txBox="1"/>
          <p:nvPr/>
        </p:nvSpPr>
        <p:spPr>
          <a:xfrm>
            <a:off x="10246070" y="1009650"/>
            <a:ext cx="7813329" cy="2333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143"/>
              </a:lnSpc>
            </a:pPr>
            <a:r>
              <a:rPr lang="es-AR" sz="7434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Limitaciones y Trabajo Futuro</a:t>
            </a: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E076CEB9-D381-4C67-9439-24CCB48339F8}"/>
              </a:ext>
            </a:extLst>
          </p:cNvPr>
          <p:cNvSpPr/>
          <p:nvPr/>
        </p:nvSpPr>
        <p:spPr>
          <a:xfrm rot="5207">
            <a:off x="10246088" y="3617655"/>
            <a:ext cx="9432820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3CC48B13-A2B0-BC06-CE33-05E3E985A876}"/>
              </a:ext>
            </a:extLst>
          </p:cNvPr>
          <p:cNvSpPr/>
          <p:nvPr/>
        </p:nvSpPr>
        <p:spPr>
          <a:xfrm rot="5400000">
            <a:off x="1152055" y="1915434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5"/>
                </a:lnTo>
                <a:lnTo>
                  <a:pt x="0" y="17466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5" name="AutoShape 15">
            <a:extLst>
              <a:ext uri="{FF2B5EF4-FFF2-40B4-BE49-F238E27FC236}">
                <a16:creationId xmlns:a16="http://schemas.microsoft.com/office/drawing/2014/main" id="{DB56FE85-F0B4-F56B-6780-1BF4F2A4BB57}"/>
              </a:ext>
            </a:extLst>
          </p:cNvPr>
          <p:cNvSpPr/>
          <p:nvPr/>
        </p:nvSpPr>
        <p:spPr>
          <a:xfrm rot="-1799999">
            <a:off x="4609275" y="7242177"/>
            <a:ext cx="4019073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004B77-B141-0703-9760-5CD33E476DE0}"/>
              </a:ext>
            </a:extLst>
          </p:cNvPr>
          <p:cNvSpPr txBox="1"/>
          <p:nvPr/>
        </p:nvSpPr>
        <p:spPr>
          <a:xfrm>
            <a:off x="10246081" y="3709158"/>
            <a:ext cx="8041929" cy="7066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s-AR" sz="3000" b="1" dirty="0">
                <a:latin typeface="Futura"/>
                <a:ea typeface="Futura"/>
                <a:cs typeface="Futura"/>
                <a:sym typeface="Futura"/>
              </a:rPr>
              <a:t>Limitaciones:</a:t>
            </a:r>
          </a:p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Categorías simplistas de bienes.</a:t>
            </a:r>
          </a:p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Datos de 28 años. Podrían ser mas.</a:t>
            </a:r>
          </a:p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Valores en USD corrientes. Detalle menor.</a:t>
            </a:r>
          </a:p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La balanza comercial es un proxy divertido pero no el mejor para estimar la estructura productiva de un país</a:t>
            </a:r>
          </a:p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endParaRPr lang="es-AR" sz="30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algn="l">
              <a:lnSpc>
                <a:spcPts val="3690"/>
              </a:lnSpc>
            </a:pPr>
            <a:r>
              <a:rPr lang="es-AR" sz="3000" b="1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Trabajo Futuro:</a:t>
            </a:r>
          </a:p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Desglose detallado de los tipos de bienes.</a:t>
            </a:r>
          </a:p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Análisis de mas socios comerciales.</a:t>
            </a:r>
          </a:p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Análisis de socios comerciales por categoría de valor agregado.</a:t>
            </a:r>
          </a:p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endParaRPr lang="es-AR" sz="30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457200" indent="-457200" algn="l">
              <a:lnSpc>
                <a:spcPts val="3690"/>
              </a:lnSpc>
              <a:buFont typeface="Arial" panose="020B0604020202020204" pitchFamily="34" charset="0"/>
              <a:buChar char="•"/>
            </a:pPr>
            <a:endParaRPr lang="es-AR" sz="3000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182604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51459-C40A-960C-D3AC-86866397F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B663C24-2D73-68FD-009D-A28BCF855C96}"/>
              </a:ext>
            </a:extLst>
          </p:cNvPr>
          <p:cNvSpPr/>
          <p:nvPr/>
        </p:nvSpPr>
        <p:spPr>
          <a:xfrm rot="5400000">
            <a:off x="-4991292" y="3810192"/>
            <a:ext cx="16073566" cy="8453182"/>
          </a:xfrm>
          <a:custGeom>
            <a:avLst/>
            <a:gdLst/>
            <a:ahLst/>
            <a:cxnLst/>
            <a:rect l="l" t="t" r="r" b="b"/>
            <a:pathLst>
              <a:path w="16073566" h="8453182">
                <a:moveTo>
                  <a:pt x="0" y="0"/>
                </a:moveTo>
                <a:lnTo>
                  <a:pt x="16073566" y="0"/>
                </a:lnTo>
                <a:lnTo>
                  <a:pt x="16073566" y="8453182"/>
                </a:lnTo>
                <a:lnTo>
                  <a:pt x="0" y="84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0148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51EDB2D-CE7A-7A47-3465-0426C86D698F}"/>
              </a:ext>
            </a:extLst>
          </p:cNvPr>
          <p:cNvSpPr txBox="1"/>
          <p:nvPr/>
        </p:nvSpPr>
        <p:spPr>
          <a:xfrm>
            <a:off x="1514028" y="3848273"/>
            <a:ext cx="4193496" cy="25904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5"/>
              </a:lnSpc>
            </a:pPr>
            <a:r>
              <a:rPr lang="en-US" sz="8199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Hoja de Ruta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D3A22E0A-B8FC-D1E2-AC58-5DFC5A00034F}"/>
              </a:ext>
            </a:extLst>
          </p:cNvPr>
          <p:cNvSpPr/>
          <p:nvPr/>
        </p:nvSpPr>
        <p:spPr>
          <a:xfrm>
            <a:off x="15759394" y="1028700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AE3DD51C-4887-B4A1-336D-3A9469513AB7}"/>
              </a:ext>
            </a:extLst>
          </p:cNvPr>
          <p:cNvSpPr txBox="1"/>
          <p:nvPr/>
        </p:nvSpPr>
        <p:spPr>
          <a:xfrm>
            <a:off x="9144000" y="2775316"/>
            <a:ext cx="9144000" cy="5691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s-AR" sz="3600" b="1" u="sng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Sección 1: </a:t>
            </a:r>
          </a:p>
          <a:p>
            <a:pPr algn="l">
              <a:lnSpc>
                <a:spcPts val="5040"/>
              </a:lnSpc>
            </a:pP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-- Análisis explotario básico.</a:t>
            </a:r>
          </a:p>
          <a:p>
            <a:pPr algn="l">
              <a:lnSpc>
                <a:spcPts val="5040"/>
              </a:lnSpc>
            </a:pP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-- Comparación con Asia.</a:t>
            </a:r>
          </a:p>
          <a:p>
            <a:pPr>
              <a:lnSpc>
                <a:spcPts val="5040"/>
              </a:lnSpc>
            </a:pPr>
            <a:r>
              <a:rPr lang="es-AR" sz="3600" b="1" u="sng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Sección 2: </a:t>
            </a:r>
          </a:p>
          <a:p>
            <a:pPr algn="l">
              <a:lnSpc>
                <a:spcPts val="5040"/>
              </a:lnSpc>
            </a:pPr>
            <a:r>
              <a:rPr lang="es-AR" sz="36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-- Análisis comparativo de 4 economías americanas</a:t>
            </a:r>
          </a:p>
          <a:p>
            <a:pPr algn="l">
              <a:lnSpc>
                <a:spcPts val="5040"/>
              </a:lnSpc>
            </a:pP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-- Evaluación de relaciones comerciales con el resto                       </a:t>
            </a:r>
          </a:p>
          <a:p>
            <a:pPr>
              <a:lnSpc>
                <a:spcPts val="5040"/>
              </a:lnSpc>
            </a:pP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del mundo.</a:t>
            </a:r>
          </a:p>
          <a:p>
            <a:pPr>
              <a:lnSpc>
                <a:spcPts val="5040"/>
              </a:lnSpc>
            </a:pPr>
            <a:r>
              <a:rPr lang="es-AR" sz="3600" b="1" u="sng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Sección 3: </a:t>
            </a:r>
          </a:p>
          <a:p>
            <a:pPr>
              <a:lnSpc>
                <a:spcPts val="5040"/>
              </a:lnSpc>
            </a:pPr>
            <a:r>
              <a:rPr lang="es-AR" sz="36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-- Conclusiones, limitaciones y trabajo futuro</a:t>
            </a:r>
            <a:endParaRPr lang="es-AR" sz="30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A55BA6C-59E7-AA06-852C-BE962197BECB}"/>
              </a:ext>
            </a:extLst>
          </p:cNvPr>
          <p:cNvSpPr/>
          <p:nvPr/>
        </p:nvSpPr>
        <p:spPr>
          <a:xfrm>
            <a:off x="9144000" y="8600969"/>
            <a:ext cx="6492240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0F934E7-EFB7-6752-027D-BEE0DE088DF9}"/>
              </a:ext>
            </a:extLst>
          </p:cNvPr>
          <p:cNvSpPr/>
          <p:nvPr/>
        </p:nvSpPr>
        <p:spPr>
          <a:xfrm rot="3728645">
            <a:off x="2552700" y="-2496200"/>
            <a:ext cx="6303208" cy="6303208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8" y="0"/>
                </a:lnTo>
                <a:lnTo>
                  <a:pt x="6303208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043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E241E-86FC-5BFD-0050-B84D211AC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A60DE61-37D7-957C-03F0-789126416C30}"/>
              </a:ext>
            </a:extLst>
          </p:cNvPr>
          <p:cNvSpPr/>
          <p:nvPr/>
        </p:nvSpPr>
        <p:spPr>
          <a:xfrm rot="-1984596">
            <a:off x="9094599" y="-773690"/>
            <a:ext cx="12484703" cy="12484703"/>
          </a:xfrm>
          <a:custGeom>
            <a:avLst/>
            <a:gdLst/>
            <a:ahLst/>
            <a:cxnLst/>
            <a:rect l="l" t="t" r="r" b="b"/>
            <a:pathLst>
              <a:path w="12484703" h="12484703">
                <a:moveTo>
                  <a:pt x="0" y="0"/>
                </a:moveTo>
                <a:lnTo>
                  <a:pt x="12484702" y="0"/>
                </a:lnTo>
                <a:lnTo>
                  <a:pt x="12484702" y="12484702"/>
                </a:lnTo>
                <a:lnTo>
                  <a:pt x="0" y="124847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B181C17-87CE-2CCE-211A-6DA4EF61D858}"/>
              </a:ext>
            </a:extLst>
          </p:cNvPr>
          <p:cNvSpPr txBox="1"/>
          <p:nvPr/>
        </p:nvSpPr>
        <p:spPr>
          <a:xfrm>
            <a:off x="1557876" y="3349524"/>
            <a:ext cx="9230787" cy="2952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55"/>
              </a:lnSpc>
            </a:pPr>
            <a:r>
              <a:rPr lang="en-US" sz="100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Sección 1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508E0BE-4654-2BA0-EB01-D31DDBFEA446}"/>
              </a:ext>
            </a:extLst>
          </p:cNvPr>
          <p:cNvSpPr/>
          <p:nvPr/>
        </p:nvSpPr>
        <p:spPr>
          <a:xfrm rot="5400000">
            <a:off x="9307334" y="601085"/>
            <a:ext cx="1986022" cy="2312689"/>
          </a:xfrm>
          <a:custGeom>
            <a:avLst/>
            <a:gdLst/>
            <a:ahLst/>
            <a:cxnLst/>
            <a:rect l="l" t="t" r="r" b="b"/>
            <a:pathLst>
              <a:path w="1986022" h="2312689">
                <a:moveTo>
                  <a:pt x="0" y="0"/>
                </a:moveTo>
                <a:lnTo>
                  <a:pt x="1986022" y="0"/>
                </a:lnTo>
                <a:lnTo>
                  <a:pt x="1986022" y="2312689"/>
                </a:lnTo>
                <a:lnTo>
                  <a:pt x="0" y="23126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F12C32E-28F1-E291-4107-EEBE11DF498F}"/>
              </a:ext>
            </a:extLst>
          </p:cNvPr>
          <p:cNvSpPr/>
          <p:nvPr/>
        </p:nvSpPr>
        <p:spPr>
          <a:xfrm rot="5207">
            <a:off x="-1471338" y="8059698"/>
            <a:ext cx="9432820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62913ED-6E62-B04E-C6F4-A59F658C3E0E}"/>
              </a:ext>
            </a:extLst>
          </p:cNvPr>
          <p:cNvSpPr txBox="1"/>
          <p:nvPr/>
        </p:nvSpPr>
        <p:spPr>
          <a:xfrm>
            <a:off x="1557876" y="6113810"/>
            <a:ext cx="6403601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" algn="l"/>
            <a:r>
              <a:rPr lang="es-AR" sz="35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Análisis explotario básico: </a:t>
            </a:r>
            <a:r>
              <a:rPr lang="es-AR" sz="35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LATAM vs Asia </a:t>
            </a:r>
          </a:p>
        </p:txBody>
      </p:sp>
    </p:spTree>
    <p:extLst>
      <p:ext uri="{BB962C8B-B14F-4D97-AF65-F5344CB8AC3E}">
        <p14:creationId xmlns:p14="http://schemas.microsoft.com/office/powerpoint/2010/main" val="300052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14382-D379-11B3-7435-EF9AB0BBB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64DC0110-743D-8213-87FA-045137F0203F}"/>
              </a:ext>
            </a:extLst>
          </p:cNvPr>
          <p:cNvSpPr txBox="1"/>
          <p:nvPr/>
        </p:nvSpPr>
        <p:spPr>
          <a:xfrm>
            <a:off x="-1" y="36308"/>
            <a:ext cx="10972801" cy="1800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" algn="l"/>
            <a:r>
              <a:rPr lang="es-AR" sz="819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Sección 1</a:t>
            </a:r>
          </a:p>
          <a:p>
            <a:pPr marL="180000"/>
            <a:r>
              <a:rPr lang="es-AR" sz="35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Análisis explotario básico: LATAM vs Asia 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C8F4689-7F54-7411-EB46-0129E3947C1D}"/>
              </a:ext>
            </a:extLst>
          </p:cNvPr>
          <p:cNvSpPr/>
          <p:nvPr/>
        </p:nvSpPr>
        <p:spPr>
          <a:xfrm>
            <a:off x="16509347" y="-436691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8" name="Picture 7" descr="A graph with green line and orange line&#10;&#10;AI-generated content may be incorrect.">
            <a:extLst>
              <a:ext uri="{FF2B5EF4-FFF2-40B4-BE49-F238E27FC236}">
                <a16:creationId xmlns:a16="http://schemas.microsoft.com/office/drawing/2014/main" id="{8BF354F5-CBC4-E127-BFEC-44B6A3263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400" y="3600000"/>
            <a:ext cx="6819900" cy="6105435"/>
          </a:xfrm>
          <a:prstGeom prst="rect">
            <a:avLst/>
          </a:prstGeom>
        </p:spPr>
      </p:pic>
      <p:pic>
        <p:nvPicPr>
          <p:cNvPr id="10" name="Picture 9" descr="A graph with green and orange lines&#10;&#10;AI-generated content may be incorrect.">
            <a:extLst>
              <a:ext uri="{FF2B5EF4-FFF2-40B4-BE49-F238E27FC236}">
                <a16:creationId xmlns:a16="http://schemas.microsoft.com/office/drawing/2014/main" id="{3B7DD40E-B2FE-1CA5-3498-942A02015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3600000"/>
            <a:ext cx="6819900" cy="6105435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96A1CAB8-AE15-7C3B-0EDB-5FAA8A0C4040}"/>
              </a:ext>
            </a:extLst>
          </p:cNvPr>
          <p:cNvSpPr txBox="1"/>
          <p:nvPr/>
        </p:nvSpPr>
        <p:spPr>
          <a:xfrm>
            <a:off x="720001" y="2052106"/>
            <a:ext cx="17568000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90"/>
              </a:lnSpc>
              <a:spcAft>
                <a:spcPts val="500"/>
              </a:spcAft>
            </a:pPr>
            <a:r>
              <a:rPr lang="es-AR" sz="3600" b="1" u="sng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Exportaciones e importaciones</a:t>
            </a:r>
            <a:r>
              <a:rPr lang="es-AR" sz="3000" b="1" u="sng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:</a:t>
            </a: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Expresado en USD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corrientes</a:t>
            </a: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.</a:t>
            </a: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Poco conclusivo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. Movimientos similares frente a eventos económicos (sub prime, pandemia, </a:t>
            </a:r>
            <a:r>
              <a:rPr lang="es-AR" sz="3000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etc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)</a:t>
            </a:r>
            <a:endParaRPr lang="es-AR" sz="3000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8BA0A5E7-8B3C-0F35-50E9-B947E3B66A63}"/>
              </a:ext>
            </a:extLst>
          </p:cNvPr>
          <p:cNvSpPr/>
          <p:nvPr/>
        </p:nvSpPr>
        <p:spPr>
          <a:xfrm>
            <a:off x="16509347" y="8832127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088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37042-3BB7-4911-AE0C-D69A0847B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B6668573-D459-8181-775C-D971EF1706BA}"/>
              </a:ext>
            </a:extLst>
          </p:cNvPr>
          <p:cNvSpPr txBox="1"/>
          <p:nvPr/>
        </p:nvSpPr>
        <p:spPr>
          <a:xfrm>
            <a:off x="-1" y="36308"/>
            <a:ext cx="11734801" cy="1800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" algn="l"/>
            <a:r>
              <a:rPr lang="es-AR" sz="819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Sección 1</a:t>
            </a:r>
          </a:p>
          <a:p>
            <a:pPr marL="180000"/>
            <a:r>
              <a:rPr lang="es-AR" sz="35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Análisis explotario básico: LATAM vs Asia 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6AD5285-1F95-DC7D-D94E-7204F3EF3C55}"/>
              </a:ext>
            </a:extLst>
          </p:cNvPr>
          <p:cNvSpPr/>
          <p:nvPr/>
        </p:nvSpPr>
        <p:spPr>
          <a:xfrm>
            <a:off x="16509347" y="-436691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5F36AF6C-B276-B9A4-63FC-EB8696244176}"/>
              </a:ext>
            </a:extLst>
          </p:cNvPr>
          <p:cNvSpPr/>
          <p:nvPr/>
        </p:nvSpPr>
        <p:spPr>
          <a:xfrm>
            <a:off x="16509347" y="8832127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DD4DD740-9796-1BFE-7FE6-9E3233C7212F}"/>
              </a:ext>
            </a:extLst>
          </p:cNvPr>
          <p:cNvSpPr txBox="1"/>
          <p:nvPr/>
        </p:nvSpPr>
        <p:spPr>
          <a:xfrm>
            <a:off x="720000" y="2019300"/>
            <a:ext cx="17826993" cy="2436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90"/>
              </a:lnSpc>
              <a:spcAft>
                <a:spcPts val="500"/>
              </a:spcAft>
            </a:pPr>
            <a:r>
              <a:rPr lang="es-AR" sz="3600" b="1" u="sng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Balanza</a:t>
            </a:r>
            <a:r>
              <a:rPr lang="es-AR" sz="3500" b="1" u="sng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 de Pagos</a:t>
            </a: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Sudamérica con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balanza positiva estable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.</a:t>
            </a: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Asia parecería tener un </a:t>
            </a:r>
            <a:r>
              <a:rPr lang="es-AR" sz="3000" b="1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cambio estructural</a:t>
            </a:r>
            <a:r>
              <a:rPr lang="es-AR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/de tendencia.</a:t>
            </a:r>
          </a:p>
          <a:p>
            <a:pPr marL="457200" indent="-457200">
              <a:lnSpc>
                <a:spcPts val="3690"/>
              </a:lnSpc>
              <a:buFont typeface="Arial" panose="020B0604020202020204" pitchFamily="34" charset="0"/>
              <a:buChar char="•"/>
            </a:pPr>
            <a:endParaRPr lang="es-AR" sz="3000" u="sng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>
              <a:lnSpc>
                <a:spcPts val="3690"/>
              </a:lnSpc>
            </a:pPr>
            <a:endParaRPr lang="es-AR" sz="3500" u="sng" noProof="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pic>
        <p:nvPicPr>
          <p:cNvPr id="5" name="Picture 4" descr="A graph with red and green lines&#10;&#10;AI-generated content may be incorrect.">
            <a:extLst>
              <a:ext uri="{FF2B5EF4-FFF2-40B4-BE49-F238E27FC236}">
                <a16:creationId xmlns:a16="http://schemas.microsoft.com/office/drawing/2014/main" id="{F2D56929-3153-1600-BE03-D704F8B95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400" y="3600000"/>
            <a:ext cx="6818400" cy="6104092"/>
          </a:xfrm>
          <a:prstGeom prst="rect">
            <a:avLst/>
          </a:prstGeom>
        </p:spPr>
      </p:pic>
      <p:pic>
        <p:nvPicPr>
          <p:cNvPr id="9" name="Picture 8" descr="A graph with green and red bars&#10;&#10;AI-generated content may be incorrect.">
            <a:extLst>
              <a:ext uri="{FF2B5EF4-FFF2-40B4-BE49-F238E27FC236}">
                <a16:creationId xmlns:a16="http://schemas.microsoft.com/office/drawing/2014/main" id="{8ED6D01C-4DC9-F28B-4B39-FAB72FBDC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3600000"/>
            <a:ext cx="6818400" cy="610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8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DC649-65E9-906C-4FEF-614F4E804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240C401-DCC7-D0DA-E4FF-99EE327E91D9}"/>
              </a:ext>
            </a:extLst>
          </p:cNvPr>
          <p:cNvSpPr txBox="1"/>
          <p:nvPr/>
        </p:nvSpPr>
        <p:spPr>
          <a:xfrm>
            <a:off x="3782325" y="682578"/>
            <a:ext cx="10736412" cy="2180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89"/>
              </a:lnSpc>
            </a:pPr>
            <a:r>
              <a:rPr lang="es-AR" sz="6901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Categorización por Valor Agregado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1A5BE645-1CB0-90B3-3DFA-6F20CD1AF98F}"/>
              </a:ext>
            </a:extLst>
          </p:cNvPr>
          <p:cNvSpPr/>
          <p:nvPr/>
        </p:nvSpPr>
        <p:spPr>
          <a:xfrm>
            <a:off x="14512206" y="334467"/>
            <a:ext cx="10959214" cy="10959214"/>
          </a:xfrm>
          <a:custGeom>
            <a:avLst/>
            <a:gdLst/>
            <a:ahLst/>
            <a:cxnLst/>
            <a:rect l="l" t="t" r="r" b="b"/>
            <a:pathLst>
              <a:path w="10959214" h="10959214">
                <a:moveTo>
                  <a:pt x="0" y="0"/>
                </a:moveTo>
                <a:lnTo>
                  <a:pt x="10959213" y="0"/>
                </a:lnTo>
                <a:lnTo>
                  <a:pt x="10959213" y="10959214"/>
                </a:lnTo>
                <a:lnTo>
                  <a:pt x="0" y="10959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4255767-E718-11E3-BCF3-9140E158840E}"/>
              </a:ext>
            </a:extLst>
          </p:cNvPr>
          <p:cNvSpPr/>
          <p:nvPr/>
        </p:nvSpPr>
        <p:spPr>
          <a:xfrm>
            <a:off x="-3642726" y="-183004"/>
            <a:ext cx="6783048" cy="6783048"/>
          </a:xfrm>
          <a:custGeom>
            <a:avLst/>
            <a:gdLst/>
            <a:ahLst/>
            <a:cxnLst/>
            <a:rect l="l" t="t" r="r" b="b"/>
            <a:pathLst>
              <a:path w="6783048" h="6783048">
                <a:moveTo>
                  <a:pt x="0" y="0"/>
                </a:moveTo>
                <a:lnTo>
                  <a:pt x="6783048" y="0"/>
                </a:lnTo>
                <a:lnTo>
                  <a:pt x="6783048" y="6783048"/>
                </a:lnTo>
                <a:lnTo>
                  <a:pt x="0" y="6783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3008641-E33F-FB4C-4E2F-E3FA4C62D2BE}"/>
              </a:ext>
            </a:extLst>
          </p:cNvPr>
          <p:cNvSpPr/>
          <p:nvPr/>
        </p:nvSpPr>
        <p:spPr>
          <a:xfrm rot="-5400000">
            <a:off x="15392964" y="1171304"/>
            <a:ext cx="2387900" cy="1202633"/>
          </a:xfrm>
          <a:custGeom>
            <a:avLst/>
            <a:gdLst/>
            <a:ahLst/>
            <a:cxnLst/>
            <a:rect l="l" t="t" r="r" b="b"/>
            <a:pathLst>
              <a:path w="2387900" h="1202633">
                <a:moveTo>
                  <a:pt x="0" y="0"/>
                </a:moveTo>
                <a:lnTo>
                  <a:pt x="2387901" y="0"/>
                </a:lnTo>
                <a:lnTo>
                  <a:pt x="2387901" y="1202634"/>
                </a:lnTo>
                <a:lnTo>
                  <a:pt x="0" y="12026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C39EE12-338E-1065-A572-A8558D39A6A3}"/>
              </a:ext>
            </a:extLst>
          </p:cNvPr>
          <p:cNvSpPr/>
          <p:nvPr/>
        </p:nvSpPr>
        <p:spPr>
          <a:xfrm rot="5400000">
            <a:off x="-87868" y="8394343"/>
            <a:ext cx="1986022" cy="2312689"/>
          </a:xfrm>
          <a:custGeom>
            <a:avLst/>
            <a:gdLst/>
            <a:ahLst/>
            <a:cxnLst/>
            <a:rect l="l" t="t" r="r" b="b"/>
            <a:pathLst>
              <a:path w="1986022" h="2312689">
                <a:moveTo>
                  <a:pt x="0" y="0"/>
                </a:moveTo>
                <a:lnTo>
                  <a:pt x="1986022" y="0"/>
                </a:lnTo>
                <a:lnTo>
                  <a:pt x="1986022" y="2312690"/>
                </a:lnTo>
                <a:lnTo>
                  <a:pt x="0" y="23126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3F6C028-107E-9767-8B4C-8D802211624C}"/>
              </a:ext>
            </a:extLst>
          </p:cNvPr>
          <p:cNvSpPr txBox="1"/>
          <p:nvPr/>
        </p:nvSpPr>
        <p:spPr>
          <a:xfrm>
            <a:off x="3664393" y="2966571"/>
            <a:ext cx="10959214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58"/>
              </a:lnSpc>
            </a:pP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En las siguientes etapas del análisis se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categorizo</a:t>
            </a: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a los bienes comerciados en 3 categorías: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bajo</a:t>
            </a: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,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medio</a:t>
            </a: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y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alto valor agregado</a:t>
            </a: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.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2CAA3092-A1A1-32C4-F72E-191F7D801E00}"/>
              </a:ext>
            </a:extLst>
          </p:cNvPr>
          <p:cNvSpPr txBox="1"/>
          <p:nvPr/>
        </p:nvSpPr>
        <p:spPr>
          <a:xfrm>
            <a:off x="3670924" y="4057930"/>
            <a:ext cx="10959214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58"/>
              </a:lnSpc>
            </a:pP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Las categorías se definieron de forma arbitraria y sin un desglose extensivo de su composición. 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2C6D268-9541-BE35-0346-F157C207F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15404"/>
              </p:ext>
            </p:extLst>
          </p:nvPr>
        </p:nvGraphicFramePr>
        <p:xfrm>
          <a:off x="3140322" y="6923830"/>
          <a:ext cx="113784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805">
                  <a:extLst>
                    <a:ext uri="{9D8B030D-6E8A-4147-A177-3AD203B41FA5}">
                      <a16:colId xmlns:a16="http://schemas.microsoft.com/office/drawing/2014/main" val="3146137663"/>
                    </a:ext>
                  </a:extLst>
                </a:gridCol>
                <a:gridCol w="3792805">
                  <a:extLst>
                    <a:ext uri="{9D8B030D-6E8A-4147-A177-3AD203B41FA5}">
                      <a16:colId xmlns:a16="http://schemas.microsoft.com/office/drawing/2014/main" val="975337736"/>
                    </a:ext>
                  </a:extLst>
                </a:gridCol>
                <a:gridCol w="3792805">
                  <a:extLst>
                    <a:ext uri="{9D8B030D-6E8A-4147-A177-3AD203B41FA5}">
                      <a16:colId xmlns:a16="http://schemas.microsoft.com/office/drawing/2014/main" val="164319676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1"/>
                          </a:solidFill>
                          <a:latin typeface="Futura" panose="020B0604020202020204" charset="0"/>
                        </a:rPr>
                        <a:t>VALOR AGREGADO</a:t>
                      </a:r>
                    </a:p>
                  </a:txBody>
                  <a:tcPr>
                    <a:solidFill>
                      <a:srgbClr val="F6742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rgbClr val="F6742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rgbClr val="F674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7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1"/>
                          </a:solidFill>
                          <a:latin typeface="Futura" panose="020B0604020202020204" charset="0"/>
                        </a:rPr>
                        <a:t>ALTO</a:t>
                      </a:r>
                    </a:p>
                  </a:txBody>
                  <a:tcPr>
                    <a:solidFill>
                      <a:srgbClr val="F674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1"/>
                          </a:solidFill>
                          <a:latin typeface="Futura" panose="020B0604020202020204" charset="0"/>
                        </a:rPr>
                        <a:t>MEDIO</a:t>
                      </a:r>
                    </a:p>
                  </a:txBody>
                  <a:tcPr>
                    <a:solidFill>
                      <a:srgbClr val="F674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1"/>
                          </a:solidFill>
                          <a:latin typeface="Futura" panose="020B0604020202020204" charset="0"/>
                        </a:rPr>
                        <a:t>BAJO</a:t>
                      </a:r>
                    </a:p>
                  </a:txBody>
                  <a:tcPr>
                    <a:solidFill>
                      <a:srgbClr val="F674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0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>
                          <a:latin typeface="Futura" panose="020B0604020202020204" charset="0"/>
                        </a:rPr>
                        <a:t>Equipo de transporte</a:t>
                      </a:r>
                    </a:p>
                  </a:txBody>
                  <a:tcPr>
                    <a:solidFill>
                      <a:srgbClr val="F4D9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latin typeface="Futura" panose="020B0604020202020204" charset="0"/>
                        </a:rPr>
                        <a:t>Otras manufacturas</a:t>
                      </a:r>
                    </a:p>
                  </a:txBody>
                  <a:tcPr>
                    <a:solidFill>
                      <a:srgbClr val="F4D9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latin typeface="Futura" panose="020B0604020202020204" charset="0"/>
                        </a:rPr>
                        <a:t>Agroalimentario</a:t>
                      </a:r>
                    </a:p>
                  </a:txBody>
                  <a:tcPr>
                    <a:solidFill>
                      <a:srgbClr val="F4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309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>
                          <a:latin typeface="Futura" panose="020B0604020202020204" charset="0"/>
                        </a:rPr>
                        <a:t>Maquinaria &amp; eléctrica</a:t>
                      </a:r>
                    </a:p>
                  </a:txBody>
                  <a:tcPr>
                    <a:solidFill>
                      <a:srgbClr val="F4D9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latin typeface="Futura" panose="020B0604020202020204" charset="0"/>
                        </a:rPr>
                        <a:t>Otros / no clasificado</a:t>
                      </a:r>
                    </a:p>
                  </a:txBody>
                  <a:tcPr>
                    <a:solidFill>
                      <a:srgbClr val="F4D9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latin typeface="Futura" panose="020B0604020202020204" charset="0"/>
                        </a:rPr>
                        <a:t>Minerales &amp; combustibles</a:t>
                      </a:r>
                    </a:p>
                  </a:txBody>
                  <a:tcPr>
                    <a:solidFill>
                      <a:srgbClr val="F4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23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>
                          <a:latin typeface="Futura" panose="020B0604020202020204" charset="0"/>
                        </a:rPr>
                        <a:t>Metales &amp; manufacturas</a:t>
                      </a:r>
                    </a:p>
                  </a:txBody>
                  <a:tcPr>
                    <a:solidFill>
                      <a:srgbClr val="F4D9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latin typeface="Futura" panose="020B0604020202020204" charset="0"/>
                        </a:rPr>
                        <a:t>Textiles &amp; confección</a:t>
                      </a:r>
                    </a:p>
                  </a:txBody>
                  <a:tcPr>
                    <a:solidFill>
                      <a:srgbClr val="F4D9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latin typeface="Futura" panose="020B0604020202020204" charset="0"/>
                        </a:rPr>
                        <a:t>Madera, papel &amp; muebles</a:t>
                      </a:r>
                    </a:p>
                  </a:txBody>
                  <a:tcPr>
                    <a:solidFill>
                      <a:srgbClr val="F4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66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>
                          <a:latin typeface="Futura" panose="020B0604020202020204" charset="0"/>
                        </a:rPr>
                        <a:t>Químicos &amp; plásticos</a:t>
                      </a:r>
                    </a:p>
                  </a:txBody>
                  <a:tcPr>
                    <a:solidFill>
                      <a:srgbClr val="F4D9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latin typeface="Futura" panose="020B0604020202020204" charset="0"/>
                      </a:endParaRPr>
                    </a:p>
                  </a:txBody>
                  <a:tcPr>
                    <a:solidFill>
                      <a:srgbClr val="F4D9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latin typeface="Futura" panose="020B0604020202020204" charset="0"/>
                      </a:endParaRPr>
                    </a:p>
                  </a:txBody>
                  <a:tcPr>
                    <a:solidFill>
                      <a:srgbClr val="F4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44199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B87E7F2D-663A-0E1F-7C24-C055E7813F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40322" y="5539613"/>
            <a:ext cx="11371884" cy="815920"/>
          </a:xfrm>
          <a:prstGeom prst="rect">
            <a:avLst/>
          </a:prstGeom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4BDA8F8B-91D3-6EB5-F558-3834B32AFA28}"/>
              </a:ext>
            </a:extLst>
          </p:cNvPr>
          <p:cNvSpPr txBox="1"/>
          <p:nvPr/>
        </p:nvSpPr>
        <p:spPr>
          <a:xfrm>
            <a:off x="3276600" y="6240096"/>
            <a:ext cx="11048321" cy="439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58"/>
              </a:lnSpc>
            </a:pPr>
            <a:r>
              <a:rPr lang="es-AR" sz="2000" i="1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Paleta de colores por categoría de valor agregado</a:t>
            </a:r>
          </a:p>
        </p:txBody>
      </p:sp>
    </p:spTree>
    <p:extLst>
      <p:ext uri="{BB962C8B-B14F-4D97-AF65-F5344CB8AC3E}">
        <p14:creationId xmlns:p14="http://schemas.microsoft.com/office/powerpoint/2010/main" val="38516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3516E-145C-8C6C-3EE5-3B7B46BE1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BA627DFF-9167-9308-8443-EC4C0C2AE4C9}"/>
              </a:ext>
            </a:extLst>
          </p:cNvPr>
          <p:cNvSpPr txBox="1"/>
          <p:nvPr/>
        </p:nvSpPr>
        <p:spPr>
          <a:xfrm>
            <a:off x="-1" y="36308"/>
            <a:ext cx="11734801" cy="1800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" algn="l"/>
            <a:r>
              <a:rPr lang="es-AR" sz="819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Sección 1</a:t>
            </a:r>
          </a:p>
          <a:p>
            <a:pPr marL="180000"/>
            <a:r>
              <a:rPr lang="es-AR" sz="35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Análisis explotario detallado: LATAM vs Asia 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BB2EF56-A12D-83CE-986D-A9378EDBE2EE}"/>
              </a:ext>
            </a:extLst>
          </p:cNvPr>
          <p:cNvSpPr/>
          <p:nvPr/>
        </p:nvSpPr>
        <p:spPr>
          <a:xfrm>
            <a:off x="16509347" y="-436691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7B874232-FF8C-4A93-2825-9B1410240783}"/>
              </a:ext>
            </a:extLst>
          </p:cNvPr>
          <p:cNvSpPr/>
          <p:nvPr/>
        </p:nvSpPr>
        <p:spPr>
          <a:xfrm>
            <a:off x="16509347" y="8832127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A2779CA-F87C-5455-0CC3-236373160C4C}"/>
              </a:ext>
            </a:extLst>
          </p:cNvPr>
          <p:cNvSpPr txBox="1"/>
          <p:nvPr/>
        </p:nvSpPr>
        <p:spPr>
          <a:xfrm>
            <a:off x="719999" y="2019300"/>
            <a:ext cx="17289253" cy="15414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Aft>
                <a:spcPts val="500"/>
              </a:spcAft>
            </a:pPr>
            <a:r>
              <a:rPr lang="es-AR" sz="3600" b="1" u="sng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Evolución de composición de importaciones</a:t>
            </a:r>
          </a:p>
          <a:p>
            <a:pPr indent="-457200" algn="l">
              <a:buFont typeface="Arial" panose="020B0604020202020204" pitchFamily="34" charset="0"/>
              <a:buChar char="•"/>
            </a:pP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Sudamérica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mantiene</a:t>
            </a: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una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estructura</a:t>
            </a: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similar de importaciones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Asia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redujo</a:t>
            </a: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bienes de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alto </a:t>
            </a:r>
            <a:r>
              <a:rPr lang="es-AR" sz="3000" dirty="0">
                <a:solidFill>
                  <a:srgbClr val="000000"/>
                </a:solidFill>
                <a:latin typeface="Futura"/>
                <a:sym typeface="Futura"/>
              </a:rPr>
              <a:t>valor agregado </a:t>
            </a: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y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aumento</a:t>
            </a: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los de </a:t>
            </a:r>
            <a:r>
              <a:rPr lang="es-AR" sz="3000" b="1" noProof="0" dirty="0">
                <a:solidFill>
                  <a:schemeClr val="accent6">
                    <a:lumMod val="7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bajo</a:t>
            </a:r>
            <a:r>
              <a:rPr lang="es-AR" sz="3000" noProof="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valor agregado </a:t>
            </a:r>
          </a:p>
        </p:txBody>
      </p:sp>
      <p:pic>
        <p:nvPicPr>
          <p:cNvPr id="10" name="Picture 9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133697C7-3761-B6DC-4D65-158BE197E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3600000"/>
            <a:ext cx="6818400" cy="6104092"/>
          </a:xfrm>
          <a:prstGeom prst="rect">
            <a:avLst/>
          </a:prstGeom>
        </p:spPr>
      </p:pic>
      <p:pic>
        <p:nvPicPr>
          <p:cNvPr id="12" name="Picture 11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968D4726-3C66-ED7B-6D4F-EA1F14B86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400" y="3600000"/>
            <a:ext cx="6818400" cy="6104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6A0E7EF-36B7-28DD-A16D-ADBFEE9D078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7166" b="2298"/>
          <a:stretch>
            <a:fillRect/>
          </a:stretch>
        </p:blipFill>
        <p:spPr>
          <a:xfrm>
            <a:off x="15623315" y="5402995"/>
            <a:ext cx="2462004" cy="5256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67B14C-EF67-CCCA-E76C-324ACA71A8D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2834" r="32323" b="2298"/>
          <a:stretch>
            <a:fillRect/>
          </a:stretch>
        </p:blipFill>
        <p:spPr>
          <a:xfrm>
            <a:off x="15622073" y="5967883"/>
            <a:ext cx="2612739" cy="525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E7AF19-0FF8-A7A5-C9D9-FF95F9B5863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7555" t="-1" b="4598"/>
          <a:stretch>
            <a:fillRect/>
          </a:stretch>
        </p:blipFill>
        <p:spPr>
          <a:xfrm>
            <a:off x="15621000" y="6532771"/>
            <a:ext cx="2432883" cy="51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1494</Words>
  <Application>Microsoft Office PowerPoint</Application>
  <PresentationFormat>Custom</PresentationFormat>
  <Paragraphs>200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Aptos</vt:lpstr>
      <vt:lpstr>Futura</vt:lpstr>
      <vt:lpstr>Arial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professional corporate Marketing Plan charts and graphs presentation</dc:title>
  <dc:creator>Bautista</dc:creator>
  <cp:lastModifiedBy>Bautista  Gil</cp:lastModifiedBy>
  <cp:revision>38</cp:revision>
  <dcterms:created xsi:type="dcterms:W3CDTF">2006-08-16T00:00:00Z</dcterms:created>
  <dcterms:modified xsi:type="dcterms:W3CDTF">2025-07-04T15:04:46Z</dcterms:modified>
  <dc:identifier>DAGsKYd6e74</dc:identifier>
</cp:coreProperties>
</file>