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72" r:id="rId2"/>
    <p:sldId id="557" r:id="rId3"/>
    <p:sldId id="558" r:id="rId4"/>
    <p:sldId id="567" r:id="rId5"/>
    <p:sldId id="566" r:id="rId6"/>
    <p:sldId id="604" r:id="rId7"/>
    <p:sldId id="605" r:id="rId8"/>
    <p:sldId id="606" r:id="rId9"/>
    <p:sldId id="607" r:id="rId10"/>
    <p:sldId id="559" r:id="rId11"/>
    <p:sldId id="560" r:id="rId12"/>
    <p:sldId id="561" r:id="rId13"/>
    <p:sldId id="562" r:id="rId14"/>
    <p:sldId id="563" r:id="rId15"/>
    <p:sldId id="564" r:id="rId16"/>
    <p:sldId id="568" r:id="rId17"/>
    <p:sldId id="596" r:id="rId18"/>
    <p:sldId id="5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=&gt;</a:t>
            </a:r>
            <a:r>
              <a:rPr lang="en-US" dirty="0" err="1" smtClean="0"/>
              <a:t>postfija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08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AR" sz="2800" dirty="0" smtClean="0">
                <a:solidFill>
                  <a:srgbClr val="C00000"/>
                </a:solidFill>
              </a:rPr>
              <a:t>Cada </a:t>
            </a:r>
            <a:r>
              <a:rPr lang="es-AR" sz="2800" dirty="0">
                <a:solidFill>
                  <a:srgbClr val="C00000"/>
                </a:solidFill>
              </a:rPr>
              <a:t>operando </a:t>
            </a:r>
            <a:r>
              <a:rPr lang="es-AR" sz="2800" dirty="0"/>
              <a:t>de la expresión infija se copia en la expresión postfija. </a:t>
            </a:r>
            <a:endParaRPr lang="es-AR" sz="2800" dirty="0" smtClean="0"/>
          </a:p>
          <a:p>
            <a:pPr marL="0" lvl="0" indent="0">
              <a:buNone/>
            </a:pPr>
            <a:endParaRPr lang="es-AR" sz="2800" dirty="0"/>
          </a:p>
          <a:p>
            <a:pPr marL="0" lvl="0" indent="0">
              <a:buNone/>
            </a:pPr>
            <a:r>
              <a:rPr lang="es-AR" sz="2800" dirty="0"/>
              <a:t>Cuando aparece </a:t>
            </a:r>
            <a:r>
              <a:rPr lang="es-AR" sz="2800" dirty="0">
                <a:solidFill>
                  <a:srgbClr val="00B050"/>
                </a:solidFill>
              </a:rPr>
              <a:t>un operador </a:t>
            </a:r>
            <a:r>
              <a:rPr lang="es-AR" sz="2800" dirty="0"/>
              <a:t>hay que analizar </a:t>
            </a:r>
            <a:r>
              <a:rPr lang="es-AR" sz="2800" dirty="0" smtClean="0"/>
              <a:t>precedencia </a:t>
            </a:r>
            <a:r>
              <a:rPr lang="es-AR" sz="2800" dirty="0"/>
              <a:t>respecto del resto de </a:t>
            </a:r>
            <a:r>
              <a:rPr lang="es-AR" sz="2800" dirty="0" smtClean="0"/>
              <a:t>los previos </a:t>
            </a:r>
            <a:r>
              <a:rPr lang="es-AR" sz="2800" dirty="0"/>
              <a:t>operadores, por lo tanto </a:t>
            </a:r>
            <a:r>
              <a:rPr lang="es-AR" sz="2800" dirty="0" smtClean="0"/>
              <a:t>los casos se reducen a chequear la precedencia entre el </a:t>
            </a:r>
            <a:r>
              <a:rPr lang="es-AR" sz="2800" b="1" dirty="0" smtClean="0"/>
              <a:t>tope de la pila </a:t>
            </a:r>
            <a:r>
              <a:rPr lang="es-AR" sz="2800" dirty="0" smtClean="0"/>
              <a:t>y 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: </a:t>
            </a:r>
            <a:endParaRPr lang="es-AR" sz="2800" dirty="0"/>
          </a:p>
          <a:p>
            <a:pPr marL="0" lvl="0" indent="0">
              <a:buNone/>
            </a:pPr>
            <a:endParaRPr lang="es-AR" sz="2800" dirty="0"/>
          </a:p>
          <a:p>
            <a:pPr lvl="0"/>
            <a:r>
              <a:rPr lang="es-AR" sz="2800" dirty="0"/>
              <a:t>Si la pila está vacía, se </a:t>
            </a:r>
            <a:r>
              <a:rPr lang="es-AR" sz="2800" dirty="0" smtClean="0"/>
              <a:t> </a:t>
            </a:r>
            <a:r>
              <a:rPr lang="es-AR" sz="2800" dirty="0"/>
              <a:t>“</a:t>
            </a:r>
            <a:r>
              <a:rPr lang="es-AR" sz="2800" b="1" dirty="0" err="1"/>
              <a:t>pushea</a:t>
            </a:r>
            <a:r>
              <a:rPr lang="es-AR" sz="2800" b="1" dirty="0" smtClean="0"/>
              <a:t>” el operador </a:t>
            </a:r>
            <a:r>
              <a:rPr lang="es-AR" sz="2800" b="1" dirty="0" err="1" smtClean="0"/>
              <a:t>current</a:t>
            </a:r>
            <a:r>
              <a:rPr lang="es-AR" sz="2800" dirty="0" smtClean="0"/>
              <a:t> </a:t>
            </a:r>
            <a:r>
              <a:rPr lang="es-AR" sz="2800" dirty="0"/>
              <a:t>ya que no se lo puede comparar con nada porque es el primero de la </a:t>
            </a:r>
            <a:r>
              <a:rPr lang="es-AR" sz="2800" dirty="0" err="1"/>
              <a:t>subexpresión</a:t>
            </a:r>
            <a:r>
              <a:rPr lang="es-AR" sz="2800" dirty="0" smtClean="0"/>
              <a:t>.</a:t>
            </a:r>
          </a:p>
          <a:p>
            <a:pPr lvl="0"/>
            <a:endParaRPr lang="es-AR" sz="2800" dirty="0"/>
          </a:p>
          <a:p>
            <a:pPr lvl="0"/>
            <a:r>
              <a:rPr lang="es-AR" sz="2800" dirty="0" smtClean="0"/>
              <a:t>Si </a:t>
            </a:r>
            <a:r>
              <a:rPr lang="es-AR" sz="2800" dirty="0"/>
              <a:t>la pila no está </a:t>
            </a:r>
            <a:r>
              <a:rPr lang="es-AR" sz="2800" dirty="0" smtClean="0"/>
              <a:t>vacía:</a:t>
            </a:r>
          </a:p>
          <a:p>
            <a:pPr lvl="1"/>
            <a:r>
              <a:rPr lang="en-US" sz="2800" dirty="0" smtClean="0"/>
              <a:t>Si el </a:t>
            </a:r>
            <a:r>
              <a:rPr lang="en-US" sz="2800" b="1" dirty="0" smtClean="0"/>
              <a:t>tope de la pila </a:t>
            </a:r>
            <a:r>
              <a:rPr lang="en-US" sz="2800" b="1" dirty="0" err="1" smtClean="0"/>
              <a:t>tiene</a:t>
            </a:r>
            <a:r>
              <a:rPr lang="en-US" sz="2800" b="1" dirty="0" smtClean="0"/>
              <a:t> mayor </a:t>
            </a:r>
            <a:r>
              <a:rPr lang="en-US" sz="2800" b="1" dirty="0" err="1" smtClean="0"/>
              <a:t>precedencia</a:t>
            </a:r>
            <a:r>
              <a:rPr lang="en-US" sz="2800" b="1" dirty="0" smtClean="0"/>
              <a:t> </a:t>
            </a:r>
            <a:r>
              <a:rPr lang="en-US" sz="2800" dirty="0" smtClean="0"/>
              <a:t>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</a:t>
            </a:r>
            <a:r>
              <a:rPr lang="en-US" sz="2800" dirty="0" smtClean="0"/>
              <a:t>nt, </a:t>
            </a:r>
            <a:r>
              <a:rPr lang="en-US" sz="2800" dirty="0" err="1" smtClean="0"/>
              <a:t>entonces</a:t>
            </a:r>
            <a:r>
              <a:rPr lang="en-US" sz="2800" dirty="0" smtClean="0"/>
              <a:t> se </a:t>
            </a:r>
            <a:r>
              <a:rPr lang="en-US" sz="2800" dirty="0" err="1" smtClean="0"/>
              <a:t>realizar</a:t>
            </a:r>
            <a:r>
              <a:rPr lang="en-US" sz="2800" dirty="0" smtClean="0"/>
              <a:t> “</a:t>
            </a:r>
            <a:r>
              <a:rPr lang="en-US" sz="2800" b="1" dirty="0" smtClean="0"/>
              <a:t>pop</a:t>
            </a:r>
            <a:r>
              <a:rPr lang="en-US" sz="2800" dirty="0" smtClean="0"/>
              <a:t>” del </a:t>
            </a:r>
            <a:r>
              <a:rPr lang="en-US" sz="2800" dirty="0" err="1" smtClean="0"/>
              <a:t>operador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pila y se lo </a:t>
            </a:r>
            <a:r>
              <a:rPr lang="en-US" sz="2800" dirty="0" err="1" smtClean="0"/>
              <a:t>copia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la </a:t>
            </a:r>
            <a:r>
              <a:rPr lang="en-US" sz="2800" dirty="0" err="1" smtClean="0"/>
              <a:t>expresión</a:t>
            </a:r>
            <a:r>
              <a:rPr lang="en-US" sz="2800" dirty="0" smtClean="0"/>
              <a:t> </a:t>
            </a:r>
            <a:r>
              <a:rPr lang="en-US" sz="2800" dirty="0" err="1" smtClean="0"/>
              <a:t>postfija</a:t>
            </a:r>
            <a:r>
              <a:rPr lang="en-US" sz="2800" dirty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hasta que </a:t>
            </a:r>
            <a:r>
              <a:rPr lang="en-US" sz="2800" dirty="0" smtClean="0"/>
              <a:t>se </a:t>
            </a:r>
            <a:r>
              <a:rPr lang="en-US" sz="2800" dirty="0" err="1" smtClean="0"/>
              <a:t>acabe</a:t>
            </a:r>
            <a:r>
              <a:rPr lang="en-US" sz="2800" dirty="0" smtClean="0"/>
              <a:t> la pila o </a:t>
            </a:r>
            <a:r>
              <a:rPr lang="en-US" sz="2800" dirty="0" err="1" smtClean="0"/>
              <a:t>quede</a:t>
            </a:r>
            <a:r>
              <a:rPr lang="en-US" sz="2800" dirty="0" smtClean="0"/>
              <a:t> </a:t>
            </a:r>
            <a:r>
              <a:rPr lang="en-US" sz="2800" dirty="0" err="1" smtClean="0"/>
              <a:t>en</a:t>
            </a:r>
            <a:r>
              <a:rPr lang="en-US" sz="2800" dirty="0" smtClean="0"/>
              <a:t> </a:t>
            </a:r>
            <a:r>
              <a:rPr lang="en-US" sz="2800" dirty="0" err="1" smtClean="0"/>
              <a:t>ella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r>
              <a:rPr lang="en-US" sz="2800" dirty="0" smtClean="0"/>
              <a:t> de </a:t>
            </a:r>
            <a:r>
              <a:rPr lang="en-US" sz="2800" dirty="0" err="1" smtClean="0"/>
              <a:t>menor</a:t>
            </a:r>
            <a:r>
              <a:rPr lang="en-US" sz="2800" dirty="0" smtClean="0"/>
              <a:t> </a:t>
            </a:r>
            <a:r>
              <a:rPr lang="en-US" sz="2800" dirty="0" err="1" smtClean="0"/>
              <a:t>precedencia</a:t>
            </a:r>
            <a:r>
              <a:rPr lang="en-US" sz="2800" dirty="0" smtClean="0"/>
              <a:t> que el </a:t>
            </a:r>
            <a:r>
              <a:rPr lang="en-US" sz="2800" b="1" dirty="0" err="1" smtClean="0"/>
              <a:t>operador</a:t>
            </a:r>
            <a:r>
              <a:rPr lang="en-US" sz="2800" b="1" dirty="0" smtClean="0"/>
              <a:t> current</a:t>
            </a:r>
            <a:r>
              <a:rPr lang="en-US" sz="2800" dirty="0" smtClean="0"/>
              <a:t>. </a:t>
            </a:r>
            <a:r>
              <a:rPr lang="es-AR" sz="2800" b="1" dirty="0">
                <a:solidFill>
                  <a:srgbClr val="FF0000"/>
                </a:solidFill>
              </a:rPr>
              <a:t>S</a:t>
            </a:r>
            <a:r>
              <a:rPr lang="es-AR" sz="2800" dirty="0">
                <a:solidFill>
                  <a:srgbClr val="FF0000"/>
                </a:solidFill>
              </a:rPr>
              <a:t>e </a:t>
            </a:r>
            <a:r>
              <a:rPr lang="es-AR" sz="2800" b="1" dirty="0" err="1">
                <a:solidFill>
                  <a:srgbClr val="FF0000"/>
                </a:solidFill>
              </a:rPr>
              <a:t>pushea</a:t>
            </a:r>
            <a:r>
              <a:rPr lang="es-AR" sz="2800" b="1" dirty="0">
                <a:solidFill>
                  <a:srgbClr val="FF0000"/>
                </a:solidFill>
              </a:rPr>
              <a:t> al operador </a:t>
            </a:r>
            <a:r>
              <a:rPr lang="es-AR" sz="2800" b="1" dirty="0" err="1">
                <a:solidFill>
                  <a:srgbClr val="FF0000"/>
                </a:solidFill>
              </a:rPr>
              <a:t>current</a:t>
            </a:r>
            <a:r>
              <a:rPr lang="es-AR" sz="2800" dirty="0">
                <a:solidFill>
                  <a:srgbClr val="FF0000"/>
                </a:solidFill>
              </a:rPr>
              <a:t>, ya que hay que postergar su acción hasta que aparezca otro operador.</a:t>
            </a:r>
          </a:p>
          <a:p>
            <a:pPr lvl="1"/>
            <a:r>
              <a:rPr lang="es-AR" sz="2800" dirty="0" smtClean="0"/>
              <a:t>Si el </a:t>
            </a:r>
            <a:r>
              <a:rPr lang="es-AR" sz="2800" b="1" dirty="0" smtClean="0"/>
              <a:t>tope de la pila tiene menor precedencia que </a:t>
            </a:r>
            <a:r>
              <a:rPr lang="es-AR" sz="2800" dirty="0" smtClean="0"/>
              <a:t>el </a:t>
            </a:r>
            <a:r>
              <a:rPr lang="es-AR" sz="2800" b="1" dirty="0" smtClean="0"/>
              <a:t>operador </a:t>
            </a:r>
            <a:r>
              <a:rPr lang="es-AR" sz="2800" b="1" dirty="0" err="1" smtClean="0"/>
              <a:t>current</a:t>
            </a:r>
            <a:r>
              <a:rPr lang="es-AR" sz="2800" b="1" dirty="0" smtClean="0"/>
              <a:t> no se puede ir todavía… </a:t>
            </a:r>
            <a:r>
              <a:rPr lang="es-AR" sz="2800" b="1" dirty="0" smtClean="0">
                <a:solidFill>
                  <a:srgbClr val="FF0000"/>
                </a:solidFill>
              </a:rPr>
              <a:t>S</a:t>
            </a:r>
            <a:r>
              <a:rPr lang="es-AR" sz="2800" dirty="0" smtClean="0">
                <a:solidFill>
                  <a:srgbClr val="FF0000"/>
                </a:solidFill>
              </a:rPr>
              <a:t>e </a:t>
            </a:r>
            <a:r>
              <a:rPr lang="es-AR" sz="2800" b="1" dirty="0" err="1" smtClean="0">
                <a:solidFill>
                  <a:srgbClr val="FF0000"/>
                </a:solidFill>
              </a:rPr>
              <a:t>pushea</a:t>
            </a:r>
            <a:r>
              <a:rPr lang="es-AR" sz="2800" b="1" dirty="0" smtClean="0">
                <a:solidFill>
                  <a:srgbClr val="FF0000"/>
                </a:solidFill>
              </a:rPr>
              <a:t> al operador </a:t>
            </a:r>
            <a:r>
              <a:rPr lang="es-AR" sz="2800" b="1" dirty="0" err="1" smtClean="0">
                <a:solidFill>
                  <a:srgbClr val="FF0000"/>
                </a:solidFill>
              </a:rPr>
              <a:t>current</a:t>
            </a:r>
            <a:r>
              <a:rPr lang="es-AR" sz="2800" dirty="0" smtClean="0">
                <a:solidFill>
                  <a:srgbClr val="FF0000"/>
                </a:solidFill>
              </a:rPr>
              <a:t>, </a:t>
            </a:r>
            <a:r>
              <a:rPr lang="es-AR" sz="2800" dirty="0">
                <a:solidFill>
                  <a:srgbClr val="FF0000"/>
                </a:solidFill>
              </a:rPr>
              <a:t>ya que hay que postergar su acción hasta que aparezca otro operador</a:t>
            </a:r>
            <a:r>
              <a:rPr lang="es-AR" sz="2800" dirty="0" smtClean="0">
                <a:solidFill>
                  <a:srgbClr val="FF0000"/>
                </a:solidFill>
              </a:rPr>
              <a:t>.</a:t>
            </a:r>
          </a:p>
          <a:p>
            <a:pPr marL="393192" lvl="1" indent="0">
              <a:buNone/>
            </a:pPr>
            <a:endParaRPr lang="es-AR" sz="2800" dirty="0"/>
          </a:p>
          <a:p>
            <a:pPr lvl="0"/>
            <a:r>
              <a:rPr lang="es-AR" sz="2800" dirty="0" smtClean="0"/>
              <a:t>Cuando </a:t>
            </a:r>
            <a:r>
              <a:rPr lang="es-AR" sz="2800" dirty="0"/>
              <a:t>se terminó de analizar la expresión infija, se</a:t>
            </a:r>
            <a:r>
              <a:rPr lang="es-AR" sz="2800" b="1" dirty="0"/>
              <a:t> “popean”</a:t>
            </a:r>
            <a:r>
              <a:rPr lang="es-AR" sz="2800" dirty="0"/>
              <a:t> todos los operadores de la pila y se copian en la expresión postfija.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s-AR" dirty="0"/>
              <a:t>Supongamos que tenemos la expresión infija  </a:t>
            </a:r>
            <a:r>
              <a:rPr lang="es-AR" b="1" dirty="0" smtClean="0"/>
              <a:t>3 + 10 * 2 / 1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939403"/>
            <a:ext cx="7324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039982"/>
            <a:ext cx="66484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6" y="3557730"/>
            <a:ext cx="665797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481"/>
          <a:stretch/>
        </p:blipFill>
        <p:spPr>
          <a:xfrm>
            <a:off x="1221430" y="4996328"/>
            <a:ext cx="7010400" cy="12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01445"/>
            <a:ext cx="69723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6" y="3422652"/>
            <a:ext cx="70580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55" y="4908552"/>
            <a:ext cx="7219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62237"/>
            <a:ext cx="7600950" cy="15335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1525" y="4859383"/>
            <a:ext cx="403988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 smtClean="0"/>
              <a:t>O sea,</a:t>
            </a:r>
          </a:p>
          <a:p>
            <a:r>
              <a:rPr lang="es-AR" b="1" dirty="0"/>
              <a:t>3 </a:t>
            </a:r>
            <a:r>
              <a:rPr lang="es-AR" b="1" dirty="0" smtClean="0"/>
              <a:t> +  10  *  2  </a:t>
            </a:r>
            <a:r>
              <a:rPr lang="es-AR" b="1" dirty="0"/>
              <a:t>/ </a:t>
            </a:r>
            <a:r>
              <a:rPr lang="es-AR" b="1" dirty="0" smtClean="0"/>
              <a:t> 1</a:t>
            </a:r>
            <a:r>
              <a:rPr lang="es-AR" dirty="0" smtClean="0"/>
              <a:t>   =&gt;    3   10   2  *  1  /  +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293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) para </a:t>
            </a:r>
            <a:r>
              <a:rPr lang="en-US" dirty="0" err="1"/>
              <a:t>pasar</a:t>
            </a:r>
            <a:r>
              <a:rPr lang="en-US" dirty="0"/>
              <a:t> 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3391120"/>
            <a:ext cx="6648994" cy="752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7274" y="3660252"/>
            <a:ext cx="3324497" cy="483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613954" y="4976949"/>
            <a:ext cx="769184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Notar</a:t>
            </a:r>
            <a:r>
              <a:rPr lang="en-US" dirty="0" smtClean="0"/>
              <a:t> que el </a:t>
            </a:r>
            <a:r>
              <a:rPr lang="en-US" dirty="0" err="1" smtClean="0"/>
              <a:t>pasaje</a:t>
            </a:r>
            <a:r>
              <a:rPr lang="en-US" dirty="0" smtClean="0"/>
              <a:t> de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no </a:t>
            </a:r>
            <a:r>
              <a:rPr lang="en-US" dirty="0" err="1" smtClean="0"/>
              <a:t>detecta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. La </a:t>
            </a:r>
            <a:r>
              <a:rPr lang="en-US" dirty="0" err="1" smtClean="0"/>
              <a:t>mayoría</a:t>
            </a:r>
            <a:r>
              <a:rPr lang="en-US" dirty="0" smtClean="0"/>
              <a:t> se </a:t>
            </a:r>
            <a:r>
              <a:rPr lang="en-US" dirty="0" err="1" smtClean="0"/>
              <a:t>detectan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ejecución</a:t>
            </a:r>
            <a:r>
              <a:rPr lang="en-US" dirty="0" smtClean="0"/>
              <a:t> al </a:t>
            </a:r>
            <a:r>
              <a:rPr lang="en-US" b="1" dirty="0" err="1" smtClean="0"/>
              <a:t>evaluar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Ej</a:t>
            </a:r>
            <a:r>
              <a:rPr lang="en-US" dirty="0" smtClean="0"/>
              <a:t>:  4 * / 2      no da error, genera   4 * 2 /</a:t>
            </a:r>
          </a:p>
        </p:txBody>
      </p:sp>
    </p:spTree>
    <p:extLst>
      <p:ext uri="{BB962C8B-B14F-4D97-AF65-F5344CB8AC3E}">
        <p14:creationId xmlns:p14="http://schemas.microsoft.com/office/powerpoint/2010/main" val="10093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¿</a:t>
            </a:r>
            <a:r>
              <a:rPr lang="en-US" dirty="0" err="1" smtClean="0"/>
              <a:t>Cómo</a:t>
            </a:r>
            <a:r>
              <a:rPr lang="en-US" dirty="0" smtClean="0"/>
              <a:t> </a:t>
            </a: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la </a:t>
            </a:r>
            <a:r>
              <a:rPr lang="en-US" dirty="0" err="1" smtClean="0"/>
              <a:t>tabla</a:t>
            </a:r>
            <a:r>
              <a:rPr lang="en-US" dirty="0" smtClean="0"/>
              <a:t> que </a:t>
            </a:r>
            <a:r>
              <a:rPr lang="en-US" dirty="0" err="1" smtClean="0"/>
              <a:t>utiliza</a:t>
            </a:r>
            <a:r>
              <a:rPr lang="en-US" dirty="0" smtClean="0"/>
              <a:t>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894"/>
            <a:ext cx="8229600" cy="1143000"/>
          </a:xfrm>
        </p:spPr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24000"/>
            <a:ext cx="9115425" cy="533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6" y="2578880"/>
            <a:ext cx="4189366" cy="12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Posibilidad</a:t>
            </a:r>
            <a:r>
              <a:rPr lang="en-US" dirty="0" smtClean="0"/>
              <a:t> </a:t>
            </a:r>
            <a:r>
              <a:rPr lang="en-US" dirty="0" err="1" smtClean="0"/>
              <a:t>Opcion</a:t>
            </a:r>
            <a:r>
              <a:rPr lang="en-US" dirty="0" smtClean="0"/>
              <a:t> 2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9009529" cy="40601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67" y="5318721"/>
            <a:ext cx="3849733" cy="11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Parser de </a:t>
            </a:r>
            <a:r>
              <a:rPr lang="en-US" sz="2400" dirty="0" err="1"/>
              <a:t>Precedencia</a:t>
            </a:r>
            <a:r>
              <a:rPr lang="en-US" sz="2400" dirty="0"/>
              <a:t> de </a:t>
            </a:r>
            <a:r>
              <a:rPr lang="en-US" sz="2400" dirty="0" err="1"/>
              <a:t>Operadores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transformar</a:t>
            </a:r>
            <a:r>
              <a:rPr lang="en-US" b="1" dirty="0"/>
              <a:t>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infija</a:t>
            </a:r>
            <a:r>
              <a:rPr lang="en-US" b="1" dirty="0"/>
              <a:t> a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postfija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Idea: 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se </a:t>
            </a:r>
            <a:r>
              <a:rPr lang="en-US" dirty="0" err="1"/>
              <a:t>consultará</a:t>
            </a:r>
            <a:r>
              <a:rPr lang="en-US" dirty="0"/>
              <a:t> un </a:t>
            </a:r>
            <a:r>
              <a:rPr lang="en-US" dirty="0" err="1"/>
              <a:t>tabla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precedencia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asociatividad</a:t>
            </a:r>
            <a:r>
              <a:rPr lang="en-US" dirty="0"/>
              <a:t> para saber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dirty="0" smtClean="0"/>
              <a:t>La </a:t>
            </a:r>
            <a:r>
              <a:rPr lang="es-AR" dirty="0" err="1"/>
              <a:t>asociatividad</a:t>
            </a:r>
            <a:r>
              <a:rPr lang="es-AR" dirty="0"/>
              <a:t> </a:t>
            </a:r>
            <a:r>
              <a:rPr lang="es-AR" dirty="0" smtClean="0"/>
              <a:t>de esas 4 operaciones es </a:t>
            </a:r>
            <a:r>
              <a:rPr lang="es-AR" dirty="0"/>
              <a:t>de izquierda a </a:t>
            </a:r>
            <a:r>
              <a:rPr lang="es-AR" dirty="0" smtClean="0"/>
              <a:t>derecha.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Por lo tanto si tenemos A - B + C </a:t>
            </a:r>
            <a:r>
              <a:rPr lang="es-AR" dirty="0" smtClean="0"/>
              <a:t>en la expresión postfija primero tiene que aparecer el – (ya que se evaluará primero A – B).</a:t>
            </a:r>
          </a:p>
          <a:p>
            <a:pPr marL="0" indent="0" algn="just">
              <a:buNone/>
            </a:pPr>
            <a:r>
              <a:rPr lang="es-AR" dirty="0" smtClean="0"/>
              <a:t>Eso es debido a que +- tienen la misma precedencia, pero como es asociativo a izquierda si llega un “+” y había previo un  “-”, entonces el previo – se evalúa antes que el +.</a:t>
            </a:r>
            <a:endParaRPr lang="es-AR" dirty="0"/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7455"/>
            <a:ext cx="445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Si </a:t>
            </a:r>
            <a:r>
              <a:rPr lang="en-US" dirty="0" err="1" smtClean="0"/>
              <a:t>tenemos</a:t>
            </a:r>
            <a:r>
              <a:rPr lang="en-US" dirty="0" smtClean="0"/>
              <a:t>  A  +  B  *  C  / D  entre el “+” y el “*”, el </a:t>
            </a:r>
            <a:r>
              <a:rPr lang="en-US" dirty="0" err="1" smtClean="0"/>
              <a:t>segundo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antes que el “+”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Pero entre el “*” y el “/”  el “*”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que </a:t>
            </a:r>
            <a:r>
              <a:rPr lang="en-US" dirty="0" err="1" smtClean="0"/>
              <a:t>aparecer</a:t>
            </a:r>
            <a:r>
              <a:rPr lang="en-US" dirty="0" smtClean="0"/>
              <a:t> antes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igual</a:t>
            </a:r>
            <a:r>
              <a:rPr lang="en-US" dirty="0" smtClean="0"/>
              <a:t> </a:t>
            </a:r>
            <a:r>
              <a:rPr lang="en-US" dirty="0" err="1" smtClean="0"/>
              <a:t>precedencia</a:t>
            </a:r>
            <a:r>
              <a:rPr lang="en-US" dirty="0" smtClean="0"/>
              <a:t>, la </a:t>
            </a:r>
            <a:r>
              <a:rPr lang="en-US" dirty="0" err="1" smtClean="0"/>
              <a:t>asociatividad</a:t>
            </a:r>
            <a:r>
              <a:rPr lang="en-US" dirty="0" smtClean="0"/>
              <a:t> a </a:t>
            </a:r>
            <a:r>
              <a:rPr lang="en-US" dirty="0" err="1" smtClean="0"/>
              <a:t>izquierda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que se </a:t>
            </a:r>
            <a:r>
              <a:rPr lang="en-US" dirty="0" err="1" smtClean="0"/>
              <a:t>evaluará</a:t>
            </a:r>
            <a:r>
              <a:rPr lang="en-US" dirty="0" smtClean="0"/>
              <a:t> primero el “*” y </a:t>
            </a:r>
            <a:r>
              <a:rPr lang="en-US" dirty="0" err="1" smtClean="0"/>
              <a:t>luego</a:t>
            </a:r>
            <a:r>
              <a:rPr lang="en-US" dirty="0" smtClean="0"/>
              <a:t> el “/”.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err="1" smtClean="0"/>
              <a:t>Resumiendo</a:t>
            </a:r>
            <a:r>
              <a:rPr lang="en-US" dirty="0" smtClean="0"/>
              <a:t>,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expression </a:t>
            </a:r>
            <a:r>
              <a:rPr lang="en-US" dirty="0" err="1" smtClean="0"/>
              <a:t>postfija</a:t>
            </a:r>
            <a:r>
              <a:rPr lang="en-US" dirty="0" smtClean="0"/>
              <a:t>:  primero el *, </a:t>
            </a:r>
            <a:r>
              <a:rPr lang="en-US" dirty="0" err="1" smtClean="0"/>
              <a:t>luego</a:t>
            </a:r>
            <a:r>
              <a:rPr lang="en-US" dirty="0" smtClean="0"/>
              <a:t> el /  y </a:t>
            </a:r>
            <a:r>
              <a:rPr lang="en-US" dirty="0" err="1" smtClean="0"/>
              <a:t>finalmente</a:t>
            </a:r>
            <a:r>
              <a:rPr lang="en-US" dirty="0" smtClean="0"/>
              <a:t> el +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La expression original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equivalente</a:t>
            </a:r>
            <a:r>
              <a:rPr lang="en-US" dirty="0" smtClean="0"/>
              <a:t> a : A + ( (B * C) / D ) .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Salvo que se </a:t>
            </a:r>
            <a:r>
              <a:rPr lang="en-US" dirty="0" err="1" smtClean="0"/>
              <a:t>quisiera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comportamiento</a:t>
            </a:r>
            <a:r>
              <a:rPr lang="en-US" dirty="0" smtClean="0"/>
              <a:t>, no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falta</a:t>
            </a:r>
            <a:r>
              <a:rPr lang="en-US" dirty="0" smtClean="0"/>
              <a:t> </a:t>
            </a:r>
            <a:r>
              <a:rPr lang="en-US" dirty="0" err="1" smtClean="0"/>
              <a:t>colocar</a:t>
            </a:r>
            <a:r>
              <a:rPr lang="en-US" dirty="0" smtClean="0"/>
              <a:t> </a:t>
            </a:r>
            <a:r>
              <a:rPr lang="en-US" dirty="0" err="1" smtClean="0"/>
              <a:t>paréntesis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852736"/>
              </p:ext>
            </p:extLst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-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2415653" cy="210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- C +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904651" cy="179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+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575315" cy="138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10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 *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442768" cy="21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</a:t>
            </a:r>
            <a:r>
              <a:rPr lang="en-US" sz="2000" dirty="0" err="1" smtClean="0"/>
              <a:t>esas</a:t>
            </a:r>
            <a:r>
              <a:rPr lang="en-US" sz="2000" dirty="0" smtClean="0"/>
              <a:t> </a:t>
            </a:r>
            <a:r>
              <a:rPr lang="en-US" sz="2000" dirty="0" err="1" smtClean="0"/>
              <a:t>operaciones</a:t>
            </a:r>
            <a:r>
              <a:rPr lang="en-US" sz="2000" dirty="0" smtClean="0"/>
              <a:t> son </a:t>
            </a:r>
            <a:r>
              <a:rPr lang="en-US" sz="2000" dirty="0" err="1" smtClean="0"/>
              <a:t>asociativas</a:t>
            </a:r>
            <a:r>
              <a:rPr lang="en-US" sz="2000" dirty="0" smtClean="0"/>
              <a:t> a </a:t>
            </a:r>
            <a:r>
              <a:rPr lang="en-US" sz="2000" dirty="0" err="1" smtClean="0"/>
              <a:t>izquierda</a:t>
            </a:r>
            <a:r>
              <a:rPr lang="en-US" sz="2000" dirty="0" smtClean="0"/>
              <a:t>. Lo que </a:t>
            </a:r>
            <a:r>
              <a:rPr lang="en-US" sz="2000" dirty="0" err="1" smtClean="0"/>
              <a:t>representa</a:t>
            </a:r>
            <a:r>
              <a:rPr lang="en-US" sz="2000" dirty="0" smtClean="0"/>
              <a:t> </a:t>
            </a:r>
            <a:r>
              <a:rPr lang="en-US" sz="2000" dirty="0" err="1" smtClean="0"/>
              <a:t>cada</a:t>
            </a:r>
            <a:r>
              <a:rPr lang="en-US" sz="2000" dirty="0" smtClean="0"/>
              <a:t> </a:t>
            </a:r>
            <a:r>
              <a:rPr lang="en-US" sz="2000" dirty="0" err="1" smtClean="0"/>
              <a:t>celda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la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de </a:t>
            </a:r>
            <a:r>
              <a:rPr lang="en-US" sz="2000" dirty="0" err="1" smtClean="0"/>
              <a:t>si</a:t>
            </a:r>
            <a:r>
              <a:rPr lang="en-US" sz="2000" dirty="0" smtClean="0"/>
              <a:t> el tope de la pila </a:t>
            </a:r>
            <a:r>
              <a:rPr lang="en-US" sz="2000" dirty="0" err="1" smtClean="0"/>
              <a:t>tiene</a:t>
            </a:r>
            <a:r>
              <a:rPr lang="en-US" sz="2000" dirty="0" smtClean="0"/>
              <a:t> mayor </a:t>
            </a:r>
            <a:r>
              <a:rPr lang="en-US" sz="2000" dirty="0" err="1" smtClean="0"/>
              <a:t>precedencia</a:t>
            </a:r>
            <a:r>
              <a:rPr lang="en-US" sz="2000" dirty="0" smtClean="0"/>
              <a:t> que el </a:t>
            </a:r>
            <a:r>
              <a:rPr lang="en-US" sz="2000" dirty="0" err="1" smtClean="0"/>
              <a:t>elemento</a:t>
            </a:r>
            <a:r>
              <a:rPr lang="en-US" sz="2000" dirty="0" smtClean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</p:spTree>
    <p:extLst>
      <p:ext uri="{BB962C8B-B14F-4D97-AF65-F5344CB8AC3E}">
        <p14:creationId xmlns:p14="http://schemas.microsoft.com/office/powerpoint/2010/main" val="6187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30668</TotalTime>
  <Words>1056</Words>
  <Application>Microsoft Office PowerPoint</Application>
  <PresentationFormat>On-screen Show (4:3)</PresentationFormat>
  <Paragraphs>222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Century Gothic</vt:lpstr>
      <vt:lpstr>Palatino Linotype</vt:lpstr>
      <vt:lpstr>Wingdings 2</vt:lpstr>
      <vt:lpstr>Presentation on brainstorming</vt:lpstr>
      <vt:lpstr>Estructura de Datos y Algoritmos</vt:lpstr>
      <vt:lpstr>Parser de Precedencia de Operadores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 infija=&gt;postfija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Posibilidad Opcion 1</vt:lpstr>
      <vt:lpstr>Posibilidad Opcion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790</cp:revision>
  <dcterms:created xsi:type="dcterms:W3CDTF">2019-02-21T18:33:09Z</dcterms:created>
  <dcterms:modified xsi:type="dcterms:W3CDTF">2025-04-09T09:15:29Z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