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Palatino Linotype" panose="020405020505050303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E85609-7FED-4048-BDC2-D3F6C99A9042}">
  <a:tblStyle styleId="{EBE85609-7FED-4048-BDC2-D3F6C99A9042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275"/>
    <p:restoredTop sz="94638"/>
  </p:normalViewPr>
  <p:slideViewPr>
    <p:cSldViewPr snapToGrid="0">
      <p:cViewPr varScale="1">
        <p:scale>
          <a:sx n="92" d="100"/>
          <a:sy n="92" d="100"/>
        </p:scale>
        <p:origin x="16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f24b9e1ec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ef24b9e1e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f24b9e1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ef24b9e1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f24b9e1ec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ef24b9e1e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f24b9e1ec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ef24b9e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f24b9e1ec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ef24b9e1e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43fd42ef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1243fd42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f24b9e1ec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ef24b9e1e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f24b9e1ec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ef24b9e1e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f24b9e1ec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ef24b9e1e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0" name="Google Shape;80;p10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7" name="Google Shape;87;p10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jdk8/jdk8/jdk/file/687fd7c7986d/src/share/classes/java/util/Queue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dirty="0" err="1"/>
              <a:t>En</a:t>
            </a:r>
            <a:r>
              <a:rPr lang="en-US" dirty="0"/>
              <a:t> Linux,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tengo</a:t>
            </a:r>
            <a:r>
              <a:rPr lang="en-US" dirty="0"/>
              <a:t> 2 </a:t>
            </a:r>
            <a:r>
              <a:rPr lang="en-US" dirty="0" err="1"/>
              <a:t>archivos</a:t>
            </a:r>
            <a:r>
              <a:rPr lang="en-US" dirty="0"/>
              <a:t> a.txt y b.txt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$  cat  *.txt | </a:t>
            </a:r>
            <a:r>
              <a:rPr lang="en-US" dirty="0" err="1"/>
              <a:t>grep</a:t>
            </a:r>
            <a:r>
              <a:rPr lang="en-US" dirty="0"/>
              <a:t> "</a:t>
            </a:r>
            <a:r>
              <a:rPr lang="en-US" dirty="0" err="1"/>
              <a:t>hola</a:t>
            </a:r>
            <a:r>
              <a:rPr lang="en-US" dirty="0"/>
              <a:t>" | </a:t>
            </a:r>
            <a:r>
              <a:rPr lang="en-US" dirty="0" err="1"/>
              <a:t>wc</a:t>
            </a:r>
            <a:r>
              <a:rPr lang="en-US" dirty="0"/>
              <a:t> -c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1371600" y="2501539"/>
            <a:ext cx="19464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hola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que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adios</a:t>
            </a: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220788" y="2501539"/>
            <a:ext cx="18462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 se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481816" y="4303178"/>
            <a:ext cx="566082" cy="444150"/>
          </a:xfrm>
          <a:prstGeom prst="flowChartDocument">
            <a:avLst/>
          </a:prstGeom>
          <a:gradFill>
            <a:gsLst>
              <a:gs pos="0">
                <a:srgbClr val="A8D7DE"/>
              </a:gs>
              <a:gs pos="50000">
                <a:srgbClr val="9ACFD9"/>
              </a:gs>
              <a:gs pos="100000">
                <a:srgbClr val="88CBD7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solidFill>
            <a:srgbClr val="BADB7C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Definición</a:t>
            </a:r>
            <a:endParaRPr b="1" dirty="0"/>
          </a:p>
          <a:p>
            <a:pPr marL="0" lvl="0" indent="0" algn="just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Colección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ordenada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orden</a:t>
            </a:r>
            <a:r>
              <a:rPr lang="en-US" b="1" dirty="0"/>
              <a:t> de </a:t>
            </a:r>
            <a:r>
              <a:rPr lang="en-US" b="1" dirty="0" err="1"/>
              <a:t>llegada</a:t>
            </a:r>
            <a:r>
              <a:rPr lang="en-US" b="1" dirty="0"/>
              <a:t>. La </a:t>
            </a:r>
            <a:r>
              <a:rPr lang="en-US" b="1" dirty="0" err="1"/>
              <a:t>única</a:t>
            </a:r>
            <a:r>
              <a:rPr lang="en-US" b="1" dirty="0"/>
              <a:t> forma de </a:t>
            </a:r>
            <a:r>
              <a:rPr lang="en-US" b="1" dirty="0" err="1"/>
              <a:t>acceso</a:t>
            </a:r>
            <a:r>
              <a:rPr lang="en-US" b="1" dirty="0"/>
              <a:t> es </a:t>
            </a:r>
            <a:r>
              <a:rPr lang="en-US" b="1" dirty="0" err="1"/>
              <a:t>por</a:t>
            </a:r>
            <a:r>
              <a:rPr lang="en-US" b="1" dirty="0"/>
              <a:t> medio  de dos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distinguidos</a:t>
            </a:r>
            <a:r>
              <a:rPr lang="en-US" b="1" dirty="0"/>
              <a:t>: FIRST indica </a:t>
            </a:r>
            <a:r>
              <a:rPr lang="en-US" b="1" dirty="0" err="1"/>
              <a:t>cuál</a:t>
            </a:r>
            <a:r>
              <a:rPr lang="en-US" b="1" dirty="0"/>
              <a:t> es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más</a:t>
            </a:r>
            <a:r>
              <a:rPr lang="en-US" b="1" dirty="0"/>
              <a:t> </a:t>
            </a:r>
            <a:r>
              <a:rPr lang="en-US" b="1" dirty="0" err="1"/>
              <a:t>antiguo</a:t>
            </a:r>
            <a:r>
              <a:rPr lang="en-US" b="1" dirty="0"/>
              <a:t> de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de la </a:t>
            </a:r>
            <a:r>
              <a:rPr lang="en-US" b="1" dirty="0" err="1"/>
              <a:t>colección</a:t>
            </a:r>
            <a:r>
              <a:rPr lang="en-US" b="1" dirty="0"/>
              <a:t> y </a:t>
            </a:r>
            <a:r>
              <a:rPr lang="en-US" b="1" dirty="0" err="1"/>
              <a:t>tiene</a:t>
            </a:r>
            <a:r>
              <a:rPr lang="en-US" b="1" dirty="0"/>
              <a:t> </a:t>
            </a:r>
            <a:r>
              <a:rPr lang="en-US" b="1" dirty="0" err="1"/>
              <a:t>prioridad</a:t>
            </a:r>
            <a:r>
              <a:rPr lang="en-US" b="1" dirty="0"/>
              <a:t> para </a:t>
            </a:r>
            <a:r>
              <a:rPr lang="en-US" b="1" dirty="0" err="1"/>
              <a:t>salir</a:t>
            </a:r>
            <a:r>
              <a:rPr lang="en-US" b="1" dirty="0"/>
              <a:t>, y LAST </a:t>
            </a:r>
            <a:r>
              <a:rPr lang="en-US" b="1" dirty="0" err="1"/>
              <a:t>marca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elemento</a:t>
            </a:r>
            <a:r>
              <a:rPr lang="en-US" b="1" dirty="0"/>
              <a:t> </a:t>
            </a:r>
            <a:r>
              <a:rPr lang="en-US" b="1" dirty="0" err="1"/>
              <a:t>más</a:t>
            </a:r>
            <a:r>
              <a:rPr lang="en-US" b="1" dirty="0"/>
              <a:t> </a:t>
            </a:r>
            <a:r>
              <a:rPr lang="en-US" b="1" dirty="0" err="1"/>
              <a:t>reciente</a:t>
            </a:r>
            <a:r>
              <a:rPr lang="en-US" b="1" dirty="0"/>
              <a:t> que ha </a:t>
            </a:r>
            <a:r>
              <a:rPr lang="en-US" b="1" dirty="0" err="1"/>
              <a:t>llegado</a:t>
            </a:r>
            <a:r>
              <a:rPr lang="en-US" b="1" dirty="0"/>
              <a:t> a la </a:t>
            </a:r>
            <a:r>
              <a:rPr lang="en-US" b="1" dirty="0" err="1"/>
              <a:t>colección</a:t>
            </a:r>
            <a:endParaRPr b="1" dirty="0"/>
          </a:p>
          <a:p>
            <a:pPr marL="0" lvl="0" indent="0" algn="just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Las </a:t>
            </a:r>
            <a:r>
              <a:rPr lang="en-US" dirty="0" err="1"/>
              <a:t>operaciones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ofrecer</a:t>
            </a:r>
            <a:r>
              <a:rPr lang="en-US" dirty="0"/>
              <a:t> son:</a:t>
            </a:r>
            <a:endParaRPr dirty="0"/>
          </a:p>
          <a:p>
            <a:pPr marL="274320" lvl="0" indent="-274320" algn="just" rtl="0">
              <a:spcBef>
                <a:spcPts val="286"/>
              </a:spcBef>
              <a:spcAft>
                <a:spcPts val="0"/>
              </a:spcAft>
              <a:buSzPct val="95000"/>
              <a:buChar char="⚫"/>
            </a:pPr>
            <a:r>
              <a:rPr lang="en-US" b="1" dirty="0"/>
              <a:t>queue(element)</a:t>
            </a:r>
            <a:r>
              <a:rPr lang="en-US" dirty="0"/>
              <a:t>: </a:t>
            </a:r>
            <a:r>
              <a:rPr lang="en-US" dirty="0" err="1"/>
              <a:t>agrega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a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conviertiéndolo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reciente</a:t>
            </a:r>
            <a:r>
              <a:rPr lang="en-US" dirty="0"/>
              <a:t> o sea,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nuevo LAST.</a:t>
            </a:r>
            <a:endParaRPr dirty="0"/>
          </a:p>
          <a:p>
            <a:pPr marL="274320" lvl="0" indent="-188055" algn="just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274320" lvl="0" indent="-274320" algn="just" rtl="0">
              <a:spcBef>
                <a:spcPts val="286"/>
              </a:spcBef>
              <a:spcAft>
                <a:spcPts val="0"/>
              </a:spcAft>
              <a:buSzPct val="95000"/>
              <a:buChar char="⚫"/>
            </a:pPr>
            <a:r>
              <a:rPr lang="en-US" b="1" dirty="0"/>
              <a:t>deque()</a:t>
            </a:r>
            <a:r>
              <a:rPr lang="en-US" dirty="0"/>
              <a:t>: </a:t>
            </a:r>
            <a:r>
              <a:rPr lang="en-US" dirty="0" err="1"/>
              <a:t>quita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antiguo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 (FIRST) y cambia </a:t>
            </a:r>
            <a:r>
              <a:rPr lang="en-US" dirty="0" err="1"/>
              <a:t>el</a:t>
            </a:r>
            <a:r>
              <a:rPr lang="en-US" dirty="0"/>
              <a:t> FIRST.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destructiva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  <a:endParaRPr dirty="0"/>
          </a:p>
          <a:p>
            <a:pPr marL="274320" lvl="0" indent="-188055" algn="just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274320" lvl="0" indent="-274320" algn="just" rtl="0">
              <a:spcBef>
                <a:spcPts val="286"/>
              </a:spcBef>
              <a:spcAft>
                <a:spcPts val="0"/>
              </a:spcAft>
              <a:buSzPct val="95000"/>
              <a:buChar char="⚫"/>
            </a:pPr>
            <a:r>
              <a:rPr lang="en-US" b="1" dirty="0"/>
              <a:t>peek()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element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antiguo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 (FIRST) sin </a:t>
            </a:r>
            <a:r>
              <a:rPr lang="en-US" dirty="0" err="1"/>
              <a:t>removerlo</a:t>
            </a:r>
            <a:r>
              <a:rPr lang="en-US" dirty="0"/>
              <a:t> (sin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FIRST). No es </a:t>
            </a:r>
            <a:r>
              <a:rPr lang="en-US" dirty="0" err="1"/>
              <a:t>destructiva</a:t>
            </a:r>
            <a:r>
              <a:rPr lang="en-US" dirty="0"/>
              <a:t>.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  <a:endParaRPr dirty="0"/>
          </a:p>
          <a:p>
            <a:pPr marL="274320" lvl="0" indent="-188055" algn="just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274320" lvl="0" indent="-274320" algn="just" rtl="0">
              <a:spcBef>
                <a:spcPts val="286"/>
              </a:spcBef>
              <a:spcAft>
                <a:spcPts val="0"/>
              </a:spcAft>
              <a:buSzPct val="95000"/>
              <a:buChar char="⚫"/>
            </a:pPr>
            <a:r>
              <a:rPr lang="en-US" b="1" dirty="0" err="1"/>
              <a:t>isEmpty</a:t>
            </a:r>
            <a:r>
              <a:rPr lang="en-US" b="1" dirty="0"/>
              <a:t>()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true/false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o no </a:t>
            </a:r>
            <a:r>
              <a:rPr lang="en-US" dirty="0" err="1"/>
              <a:t>elementos</a:t>
            </a:r>
            <a:r>
              <a:rPr lang="en-US" dirty="0"/>
              <a:t>.</a:t>
            </a:r>
            <a:endParaRPr dirty="0"/>
          </a:p>
          <a:p>
            <a:pPr marL="274320" lvl="0" indent="-188055" algn="just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274320" lvl="0" indent="-274320" algn="just" rtl="0">
              <a:spcBef>
                <a:spcPts val="286"/>
              </a:spcBef>
              <a:spcAft>
                <a:spcPts val="0"/>
              </a:spcAft>
              <a:buSzPct val="95000"/>
              <a:buChar char="⚫"/>
            </a:pPr>
            <a:r>
              <a:rPr lang="en-US" b="1" dirty="0"/>
              <a:t>size():</a:t>
            </a:r>
            <a:r>
              <a:rPr lang="en-US" dirty="0"/>
              <a:t> (</a:t>
            </a:r>
            <a:r>
              <a:rPr lang="en-US" dirty="0" err="1"/>
              <a:t>opcional</a:t>
            </a:r>
            <a:r>
              <a:rPr lang="en-US" dirty="0"/>
              <a:t>) </a:t>
            </a:r>
            <a:r>
              <a:rPr lang="en-US" dirty="0" err="1"/>
              <a:t>devuelve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 y es ideal para </a:t>
            </a:r>
            <a:r>
              <a:rPr lang="en-US" dirty="0" err="1"/>
              <a:t>estimar</a:t>
            </a:r>
            <a:r>
              <a:rPr lang="en-US" dirty="0"/>
              <a:t> </a:t>
            </a:r>
            <a:r>
              <a:rPr lang="en-US" dirty="0" err="1"/>
              <a:t>cuánto</a:t>
            </a:r>
            <a:r>
              <a:rPr lang="en-US" dirty="0"/>
              <a:t> hay que </a:t>
            </a:r>
            <a:r>
              <a:rPr lang="en-US" dirty="0" err="1"/>
              <a:t>esperar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ser </a:t>
            </a:r>
            <a:r>
              <a:rPr lang="en-US" dirty="0" err="1"/>
              <a:t>atendido</a:t>
            </a:r>
            <a:r>
              <a:rPr lang="en-US" dirty="0"/>
              <a:t>.</a:t>
            </a:r>
            <a:endParaRPr dirty="0"/>
          </a:p>
          <a:p>
            <a:pPr marL="274320" lvl="0" indent="-188055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206" name="Google Shape;206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5067791" y="3745918"/>
            <a:ext cx="940500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6152521" y="3745918"/>
            <a:ext cx="940500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7237251" y="3745918"/>
            <a:ext cx="940500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23175" y="2212725"/>
            <a:ext cx="284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myQueue.queue(A)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523175" y="3279525"/>
            <a:ext cx="284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myQueue.queue(B)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523175" y="4270125"/>
            <a:ext cx="284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myQueue.queue(C)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523175" y="5260725"/>
            <a:ext cx="284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myQueue.dequeue() → A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23175" y="6106000"/>
            <a:ext cx="284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myQueue.peek() → B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Queue: su implementación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¿Puede implementarse con una lista simplemente encadenada? ¿ Con un arreglo?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Lista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 dirty="0" err="1"/>
              <a:t>Opción</a:t>
            </a:r>
            <a:r>
              <a:rPr lang="en-US" dirty="0"/>
              <a:t> 1: Si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subyacente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, 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que se </a:t>
            </a:r>
            <a:r>
              <a:rPr lang="en-US" dirty="0" err="1"/>
              <a:t>encuentre</a:t>
            </a:r>
            <a:r>
              <a:rPr lang="en-US" dirty="0"/>
              <a:t> el First y el Last para que 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encolar</a:t>
            </a:r>
            <a:r>
              <a:rPr lang="en-US" dirty="0"/>
              <a:t> y </a:t>
            </a:r>
            <a:r>
              <a:rPr lang="en-US" dirty="0" err="1"/>
              <a:t>desencolar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O(1)?</a:t>
            </a:r>
            <a:endParaRPr dirty="0"/>
          </a:p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 dirty="0"/>
              <a:t>1-A)</a:t>
            </a:r>
            <a:endParaRPr dirty="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7185" algn="just" rtl="0">
              <a:spcBef>
                <a:spcPts val="520"/>
              </a:spcBef>
              <a:spcAft>
                <a:spcPts val="0"/>
              </a:spcAft>
              <a:buSzPts val="1710"/>
              <a:buChar char="⚫"/>
            </a:pPr>
            <a:r>
              <a:rPr lang="en-US" dirty="0"/>
              <a:t>1-B)</a:t>
            </a:r>
            <a:endParaRPr dirty="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1533566" y="4310743"/>
            <a:ext cx="940525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3240446" y="4310743"/>
            <a:ext cx="940525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947326" y="4310743"/>
            <a:ext cx="940525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654206" y="4310743"/>
            <a:ext cx="940525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483075" y="5769429"/>
            <a:ext cx="940525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3189955" y="5769429"/>
            <a:ext cx="940525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4896835" y="5769429"/>
            <a:ext cx="940525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6603715" y="5769429"/>
            <a:ext cx="940525" cy="45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3" name="Google Shape;243;p26"/>
          <p:cNvCxnSpPr>
            <a:endCxn id="236" idx="1"/>
          </p:cNvCxnSpPr>
          <p:nvPr/>
        </p:nvCxnSpPr>
        <p:spPr>
          <a:xfrm>
            <a:off x="2473946" y="4539343"/>
            <a:ext cx="766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26"/>
          <p:cNvCxnSpPr/>
          <p:nvPr/>
        </p:nvCxnSpPr>
        <p:spPr>
          <a:xfrm>
            <a:off x="4180971" y="4515395"/>
            <a:ext cx="7663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5887851" y="4574177"/>
            <a:ext cx="7663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246;p26"/>
          <p:cNvCxnSpPr/>
          <p:nvPr/>
        </p:nvCxnSpPr>
        <p:spPr>
          <a:xfrm>
            <a:off x="2423600" y="5998029"/>
            <a:ext cx="7663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7" name="Google Shape;247;p26"/>
          <p:cNvCxnSpPr/>
          <p:nvPr/>
        </p:nvCxnSpPr>
        <p:spPr>
          <a:xfrm>
            <a:off x="4130479" y="5998029"/>
            <a:ext cx="7663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26"/>
          <p:cNvCxnSpPr/>
          <p:nvPr/>
        </p:nvCxnSpPr>
        <p:spPr>
          <a:xfrm>
            <a:off x="5837359" y="5998029"/>
            <a:ext cx="7663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26"/>
          <p:cNvCxnSpPr/>
          <p:nvPr/>
        </p:nvCxnSpPr>
        <p:spPr>
          <a:xfrm>
            <a:off x="984926" y="4127863"/>
            <a:ext cx="548640" cy="3875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26"/>
          <p:cNvCxnSpPr>
            <a:endCxn id="238" idx="3"/>
          </p:cNvCxnSpPr>
          <p:nvPr/>
        </p:nvCxnSpPr>
        <p:spPr>
          <a:xfrm flipH="1">
            <a:off x="7594731" y="4083643"/>
            <a:ext cx="339600" cy="45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1" name="Google Shape;251;p26"/>
          <p:cNvSpPr txBox="1"/>
          <p:nvPr/>
        </p:nvSpPr>
        <p:spPr>
          <a:xfrm>
            <a:off x="507691" y="4055738"/>
            <a:ext cx="644728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7903591" y="4057915"/>
            <a:ext cx="614271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53" name="Google Shape;253;p26"/>
          <p:cNvCxnSpPr/>
          <p:nvPr/>
        </p:nvCxnSpPr>
        <p:spPr>
          <a:xfrm>
            <a:off x="934435" y="5589006"/>
            <a:ext cx="548640" cy="3875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4" name="Google Shape;254;p26"/>
          <p:cNvSpPr txBox="1"/>
          <p:nvPr/>
        </p:nvSpPr>
        <p:spPr>
          <a:xfrm>
            <a:off x="457200" y="5516881"/>
            <a:ext cx="614271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55" name="Google Shape;255;p26"/>
          <p:cNvCxnSpPr/>
          <p:nvPr/>
        </p:nvCxnSpPr>
        <p:spPr>
          <a:xfrm flipH="1">
            <a:off x="7564274" y="5542353"/>
            <a:ext cx="339635" cy="4556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26"/>
          <p:cNvSpPr txBox="1"/>
          <p:nvPr/>
        </p:nvSpPr>
        <p:spPr>
          <a:xfrm>
            <a:off x="7873134" y="5516601"/>
            <a:ext cx="644728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Lista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¿Tenemos el problema de navegación?</a:t>
            </a: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494900" y="3026000"/>
            <a:ext cx="8191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No. Los elementos en la lista solo se acceden por el FIRST o LAST. Es solo cuestión de “apuntarlos“ convenientemente. Ojo!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Arreglo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 dirty="0" err="1"/>
              <a:t>Opción</a:t>
            </a:r>
            <a:r>
              <a:rPr lang="en-US" dirty="0"/>
              <a:t> 2: Si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subyacente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, 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que se </a:t>
            </a:r>
            <a:r>
              <a:rPr lang="en-US" dirty="0" err="1"/>
              <a:t>encuentre</a:t>
            </a:r>
            <a:r>
              <a:rPr lang="en-US" dirty="0"/>
              <a:t> el First y el Last para que 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encolar</a:t>
            </a:r>
            <a:r>
              <a:rPr lang="en-US" dirty="0"/>
              <a:t> y </a:t>
            </a:r>
            <a:r>
              <a:rPr lang="en-US" dirty="0" err="1"/>
              <a:t>desencolar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O(1)? ¿</a:t>
            </a:r>
            <a:r>
              <a:rPr lang="en-US" dirty="0" err="1"/>
              <a:t>Observan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?</a:t>
            </a:r>
            <a:endParaRPr dirty="0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457200" lvl="0" indent="-337185" algn="just" rtl="0">
              <a:spcBef>
                <a:spcPts val="520"/>
              </a:spcBef>
              <a:spcAft>
                <a:spcPts val="0"/>
              </a:spcAft>
              <a:buSzPts val="1710"/>
              <a:buChar char="⚫"/>
            </a:pPr>
            <a:r>
              <a:rPr lang="en-US" dirty="0"/>
              <a:t>O </a:t>
            </a:r>
            <a:r>
              <a:rPr lang="en-US" dirty="0" err="1"/>
              <a:t>bien</a:t>
            </a:r>
            <a:endParaRPr dirty="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271" name="Google Shape;271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272" name="Google Shape;272;p28"/>
          <p:cNvGraphicFramePr/>
          <p:nvPr/>
        </p:nvGraphicFramePr>
        <p:xfrm>
          <a:off x="1654629" y="3759200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{EBE85609-7FED-4048-BDC2-D3F6C99A9042}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Copy1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3" name="Google Shape;273;p28"/>
          <p:cNvCxnSpPr/>
          <p:nvPr/>
        </p:nvCxnSpPr>
        <p:spPr>
          <a:xfrm rot="10800000" flipH="1">
            <a:off x="984926" y="3944563"/>
            <a:ext cx="669600" cy="1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4" name="Google Shape;274;p28"/>
          <p:cNvSpPr txBox="1"/>
          <p:nvPr/>
        </p:nvSpPr>
        <p:spPr>
          <a:xfrm>
            <a:off x="507691" y="4055738"/>
            <a:ext cx="644728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5" name="Google Shape;275;p28"/>
          <p:cNvCxnSpPr/>
          <p:nvPr/>
        </p:nvCxnSpPr>
        <p:spPr>
          <a:xfrm rot="10800000">
            <a:off x="6347890" y="4127863"/>
            <a:ext cx="765451" cy="42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6" name="Google Shape;276;p28"/>
          <p:cNvSpPr txBox="1"/>
          <p:nvPr/>
        </p:nvSpPr>
        <p:spPr>
          <a:xfrm>
            <a:off x="6761095" y="4588965"/>
            <a:ext cx="644728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277" name="Google Shape;277;p28"/>
          <p:cNvGraphicFramePr/>
          <p:nvPr/>
        </p:nvGraphicFramePr>
        <p:xfrm>
          <a:off x="1807029" y="5596709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{EBE85609-7FED-4048-BDC2-D3F6C99A9042}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Copy1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8" name="Google Shape;278;p28"/>
          <p:cNvCxnSpPr/>
          <p:nvPr/>
        </p:nvCxnSpPr>
        <p:spPr>
          <a:xfrm rot="10800000" flipH="1">
            <a:off x="1137326" y="5782072"/>
            <a:ext cx="669600" cy="1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9" name="Google Shape;279;p28"/>
          <p:cNvSpPr txBox="1"/>
          <p:nvPr/>
        </p:nvSpPr>
        <p:spPr>
          <a:xfrm>
            <a:off x="660091" y="5893247"/>
            <a:ext cx="614271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80" name="Google Shape;280;p28"/>
          <p:cNvCxnSpPr/>
          <p:nvPr/>
        </p:nvCxnSpPr>
        <p:spPr>
          <a:xfrm rot="10800000">
            <a:off x="6536686" y="5928152"/>
            <a:ext cx="765451" cy="42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1" name="Google Shape;281;p28"/>
          <p:cNvSpPr txBox="1"/>
          <p:nvPr/>
        </p:nvSpPr>
        <p:spPr>
          <a:xfrm>
            <a:off x="7254927" y="6254987"/>
            <a:ext cx="644728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Arreglo</a:t>
            </a: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¿Tenemos el problema de “movimiento de datos”?</a:t>
            </a:r>
            <a:endParaRPr/>
          </a:p>
        </p:txBody>
      </p:sp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466625" y="2842175"/>
            <a:ext cx="82296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 un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arreglo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es un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problema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tener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espacio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libre y no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usarlo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endParaRPr sz="25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endParaRPr sz="25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 se le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acaba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espacio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hay que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realocar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(se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vuelve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O(N) )</a:t>
            </a:r>
            <a:endParaRPr sz="25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endParaRPr sz="25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Eso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ocurre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unbounded Queue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endParaRPr sz="25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ocurre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</a:t>
            </a:r>
            <a:r>
              <a:rPr lang="en-US" sz="2500" dirty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bounded Queue</a:t>
            </a:r>
            <a:r>
              <a:rPr lang="en-US" sz="25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5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Observaciones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457200" y="1978061"/>
            <a:ext cx="82296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 se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tiene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unbounded Queue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(no hay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límite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la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cantidad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elementos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que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puede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manejar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), LinkedList es superior a ArrayList.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Pero…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trata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 un </a:t>
            </a:r>
            <a:r>
              <a:rPr lang="en-US" sz="1800" dirty="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bounded Queue 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(hay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límite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y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podría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arrancar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con ese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tamaño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pre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alocado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porque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nunca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crecerá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se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puede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realizar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implementación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 las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operaciones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encolar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y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desencolar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O(1) también.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Hay que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hacer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un </a:t>
            </a:r>
            <a:r>
              <a:rPr lang="en-US" sz="1800" dirty="0" err="1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tratamiento</a:t>
            </a:r>
            <a:r>
              <a:rPr lang="en-US" sz="1800" dirty="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“circular” de un </a:t>
            </a:r>
            <a:r>
              <a:rPr lang="en-US" sz="1800" dirty="0" err="1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arreglo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para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aprovechar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al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máximo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ese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espacio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pre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alocado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Agregar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el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método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private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isFull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() para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chequear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puede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 no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seguir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encolando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¿Cuál de las 2 implementaciones garantizar O(1) en las operaciones y por lo tanto, resulta más conveniente?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509050" y="3436075"/>
            <a:ext cx="81777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Para unbounded queue: </a:t>
            </a:r>
            <a:r>
              <a:rPr lang="en-US" sz="26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lista</a:t>
            </a:r>
            <a:r>
              <a:rPr lang="en-US" sz="26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lineal </a:t>
            </a:r>
            <a:r>
              <a:rPr lang="en-US" sz="26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simplemente</a:t>
            </a:r>
            <a:r>
              <a:rPr lang="en-US" sz="26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encadenada</a:t>
            </a:r>
            <a:r>
              <a:rPr lang="en-US" sz="26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6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endParaRPr sz="26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Para bounded queue es </a:t>
            </a:r>
            <a:r>
              <a:rPr lang="en-US" sz="26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indistinto</a:t>
            </a:r>
            <a:r>
              <a:rPr lang="en-US" sz="26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Problemas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478971" y="2069883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1:  </a:t>
            </a:r>
            <a:r>
              <a:rPr lang="en-US" sz="2000" b="1" dirty="0" err="1"/>
              <a:t>Recursos</a:t>
            </a:r>
            <a:r>
              <a:rPr lang="en-US" sz="2000" b="1" dirty="0"/>
              <a:t> </a:t>
            </a:r>
            <a:r>
              <a:rPr lang="en-US" sz="2000" b="1" dirty="0" err="1"/>
              <a:t>compartidos</a:t>
            </a:r>
            <a:endParaRPr sz="2000" b="1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/>
              <a:t>Hay un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recurso</a:t>
            </a:r>
            <a:r>
              <a:rPr lang="en-US" sz="2000" dirty="0"/>
              <a:t> (</a:t>
            </a:r>
            <a:r>
              <a:rPr lang="en-US" sz="2000" dirty="0" err="1"/>
              <a:t>impresora</a:t>
            </a:r>
            <a:r>
              <a:rPr lang="en-US" sz="2000" dirty="0"/>
              <a:t>) y </a:t>
            </a:r>
            <a:r>
              <a:rPr lang="en-US" sz="2000" dirty="0" err="1"/>
              <a:t>múltiples</a:t>
            </a:r>
            <a:r>
              <a:rPr lang="en-US" sz="2000" dirty="0"/>
              <a:t> </a:t>
            </a:r>
            <a:r>
              <a:rPr lang="en-US" sz="2000" dirty="0" err="1"/>
              <a:t>clientes</a:t>
            </a:r>
            <a:r>
              <a:rPr lang="en-US" sz="2000" dirty="0"/>
              <a:t> que </a:t>
            </a:r>
            <a:r>
              <a:rPr lang="en-US" sz="2000" dirty="0" err="1"/>
              <a:t>llegan</a:t>
            </a:r>
            <a:r>
              <a:rPr lang="en-US" sz="2000" dirty="0"/>
              <a:t> </a:t>
            </a:r>
            <a:r>
              <a:rPr lang="en-US" sz="2000" dirty="0" err="1"/>
              <a:t>asincrónicamente</a:t>
            </a:r>
            <a:r>
              <a:rPr lang="en-US" sz="2000" dirty="0"/>
              <a:t> y </a:t>
            </a:r>
            <a:r>
              <a:rPr lang="en-US" sz="2000" dirty="0" err="1"/>
              <a:t>precisan</a:t>
            </a:r>
            <a:r>
              <a:rPr lang="en-US" sz="2000" dirty="0"/>
              <a:t> </a:t>
            </a:r>
            <a:r>
              <a:rPr lang="en-US" sz="2000" dirty="0" err="1"/>
              <a:t>usarlo</a:t>
            </a:r>
            <a:r>
              <a:rPr lang="en-US" sz="2000" dirty="0"/>
              <a:t> . A </a:t>
            </a:r>
            <a:r>
              <a:rPr lang="en-US" sz="2000" dirty="0" err="1"/>
              <a:t>medida</a:t>
            </a:r>
            <a:r>
              <a:rPr lang="en-US" sz="2000" dirty="0"/>
              <a:t> que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recurso</a:t>
            </a:r>
            <a:r>
              <a:rPr lang="en-US" sz="2000" dirty="0"/>
              <a:t> se libera,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tomar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pedido</a:t>
            </a:r>
            <a:r>
              <a:rPr lang="en-US" sz="2000" dirty="0"/>
              <a:t>.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auxiliar</a:t>
            </a: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?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3810001" y="3579223"/>
            <a:ext cx="2447107" cy="1681278"/>
            <a:chOff x="3783875" y="3331028"/>
            <a:chExt cx="2447107" cy="1681278"/>
          </a:xfrm>
        </p:grpSpPr>
        <p:pic>
          <p:nvPicPr>
            <p:cNvPr id="117" name="Google Shape;117;p14" descr="Configura tu Raspberry como servidor de impresión en tres ...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83875" y="3331028"/>
              <a:ext cx="2447107" cy="1223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 txBox="1"/>
            <p:nvPr/>
          </p:nvSpPr>
          <p:spPr>
            <a:xfrm>
              <a:off x="3905794" y="4642974"/>
              <a:ext cx="2063385" cy="369332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Cola de impresión</a:t>
              </a:r>
              <a:endParaRPr/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4800129" y="4467497"/>
            <a:ext cx="3908442" cy="1979023"/>
            <a:chOff x="4800129" y="4467497"/>
            <a:chExt cx="3908442" cy="1979023"/>
          </a:xfrm>
        </p:grpSpPr>
        <p:pic>
          <p:nvPicPr>
            <p:cNvPr id="120" name="Google Shape;120;p14" descr="Landing page, una pista de aterrizaje para tu negocio"/>
            <p:cNvPicPr preferRelativeResize="0"/>
            <p:nvPr/>
          </p:nvPicPr>
          <p:blipFill rotWithShape="1">
            <a:blip r:embed="rId4">
              <a:alphaModFix/>
            </a:blip>
            <a:srcRect l="100000" t="100000" r="100000" b="100000"/>
            <a:stretch/>
          </p:blipFill>
          <p:spPr>
            <a:xfrm rot="10800000" flipH="1">
              <a:off x="6465387" y="4467497"/>
              <a:ext cx="2221413" cy="1666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4"/>
            <p:cNvSpPr txBox="1"/>
            <p:nvPr/>
          </p:nvSpPr>
          <p:spPr>
            <a:xfrm>
              <a:off x="4800129" y="6077188"/>
              <a:ext cx="3908442" cy="369332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Pista de aterrizaje/pista de despegue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Implementar un bounded queue con un arreglo estático.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Implementar un bounded queue con un arreglo estático.</a:t>
            </a: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318" name="Google Shape;318;p33"/>
          <p:cNvGraphicFramePr/>
          <p:nvPr/>
        </p:nvGraphicFramePr>
        <p:xfrm>
          <a:off x="1828800" y="3332272"/>
          <a:ext cx="6096000" cy="365770"/>
        </p:xfrm>
        <a:graphic>
          <a:graphicData uri="http://schemas.openxmlformats.org/drawingml/2006/table">
            <a:tbl>
              <a:tblPr firstRow="1" bandRow="1">
                <a:noFill/>
                <a:tableStyleId>{EBE85609-7FED-4048-BDC2-D3F6C99A9042}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Copy1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9" name="Google Shape;319;p33"/>
          <p:cNvCxnSpPr/>
          <p:nvPr/>
        </p:nvCxnSpPr>
        <p:spPr>
          <a:xfrm rot="10800000" flipH="1">
            <a:off x="1133852" y="3517635"/>
            <a:ext cx="669600" cy="1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33"/>
          <p:cNvSpPr txBox="1"/>
          <p:nvPr/>
        </p:nvSpPr>
        <p:spPr>
          <a:xfrm>
            <a:off x="656617" y="3628810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 rot="10800000">
            <a:off x="6521912" y="3701035"/>
            <a:ext cx="765600" cy="42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2" name="Google Shape;322;p33"/>
          <p:cNvSpPr txBox="1"/>
          <p:nvPr/>
        </p:nvSpPr>
        <p:spPr>
          <a:xfrm>
            <a:off x="7280072" y="3808739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Implementar un bounded queue con un arreglo estático.</a:t>
            </a: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aphicFrame>
        <p:nvGraphicFramePr>
          <p:cNvPr id="330" name="Google Shape;330;p34"/>
          <p:cNvGraphicFramePr/>
          <p:nvPr/>
        </p:nvGraphicFramePr>
        <p:xfrm>
          <a:off x="1828800" y="3332272"/>
          <a:ext cx="6096000" cy="365770"/>
        </p:xfrm>
        <a:graphic>
          <a:graphicData uri="http://schemas.openxmlformats.org/drawingml/2006/table">
            <a:tbl>
              <a:tblPr firstRow="1" bandRow="1">
                <a:noFill/>
                <a:tableStyleId>{EBE85609-7FED-4048-BDC2-D3F6C99A9042}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Copy1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1" name="Google Shape;331;p34"/>
          <p:cNvCxnSpPr/>
          <p:nvPr/>
        </p:nvCxnSpPr>
        <p:spPr>
          <a:xfrm rot="10800000" flipH="1">
            <a:off x="1133852" y="3517635"/>
            <a:ext cx="669600" cy="1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2" name="Google Shape;332;p34"/>
          <p:cNvSpPr txBox="1"/>
          <p:nvPr/>
        </p:nvSpPr>
        <p:spPr>
          <a:xfrm>
            <a:off x="656617" y="3628810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33" name="Google Shape;333;p34"/>
          <p:cNvCxnSpPr/>
          <p:nvPr/>
        </p:nvCxnSpPr>
        <p:spPr>
          <a:xfrm rot="10800000">
            <a:off x="6521912" y="3701035"/>
            <a:ext cx="765600" cy="42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4" name="Google Shape;334;p34"/>
          <p:cNvSpPr txBox="1"/>
          <p:nvPr/>
        </p:nvSpPr>
        <p:spPr>
          <a:xfrm>
            <a:off x="7280072" y="3808739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335" name="Google Shape;335;p34"/>
          <p:cNvGraphicFramePr/>
          <p:nvPr/>
        </p:nvGraphicFramePr>
        <p:xfrm>
          <a:off x="1778580" y="4312378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{EBE85609-7FED-4048-BDC2-D3F6C99A9042}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6" name="Google Shape;336;p34"/>
          <p:cNvCxnSpPr/>
          <p:nvPr/>
        </p:nvCxnSpPr>
        <p:spPr>
          <a:xfrm rot="10800000" flipH="1">
            <a:off x="2727521" y="4702572"/>
            <a:ext cx="669600" cy="1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7" name="Google Shape;337;p34"/>
          <p:cNvSpPr txBox="1"/>
          <p:nvPr/>
        </p:nvSpPr>
        <p:spPr>
          <a:xfrm>
            <a:off x="2062661" y="4864272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38" name="Google Shape;338;p34"/>
          <p:cNvCxnSpPr/>
          <p:nvPr/>
        </p:nvCxnSpPr>
        <p:spPr>
          <a:xfrm rot="10800000">
            <a:off x="6521940" y="4681699"/>
            <a:ext cx="884700" cy="30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9" name="Google Shape;339;p34"/>
          <p:cNvSpPr txBox="1"/>
          <p:nvPr/>
        </p:nvSpPr>
        <p:spPr>
          <a:xfrm>
            <a:off x="7450871" y="4882003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457200" y="1935479"/>
            <a:ext cx="82296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Implementar un bounded queue con un arreglo estático.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347" name="Google Shape;347;p35"/>
          <p:cNvGraphicFramePr/>
          <p:nvPr/>
        </p:nvGraphicFramePr>
        <p:xfrm>
          <a:off x="1828800" y="3332272"/>
          <a:ext cx="6096000" cy="365770"/>
        </p:xfrm>
        <a:graphic>
          <a:graphicData uri="http://schemas.openxmlformats.org/drawingml/2006/table">
            <a:tbl>
              <a:tblPr firstRow="1" bandRow="1">
                <a:noFill/>
                <a:tableStyleId>{EBE85609-7FED-4048-BDC2-D3F6C99A9042}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Copy1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8" name="Google Shape;348;p35"/>
          <p:cNvCxnSpPr/>
          <p:nvPr/>
        </p:nvCxnSpPr>
        <p:spPr>
          <a:xfrm rot="10800000" flipH="1">
            <a:off x="1133852" y="3517635"/>
            <a:ext cx="669600" cy="1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9" name="Google Shape;349;p35"/>
          <p:cNvSpPr txBox="1"/>
          <p:nvPr/>
        </p:nvSpPr>
        <p:spPr>
          <a:xfrm>
            <a:off x="656617" y="3628810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0" name="Google Shape;350;p35"/>
          <p:cNvCxnSpPr/>
          <p:nvPr/>
        </p:nvCxnSpPr>
        <p:spPr>
          <a:xfrm rot="10800000">
            <a:off x="6521912" y="3701035"/>
            <a:ext cx="765600" cy="42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1" name="Google Shape;351;p35"/>
          <p:cNvSpPr txBox="1"/>
          <p:nvPr/>
        </p:nvSpPr>
        <p:spPr>
          <a:xfrm>
            <a:off x="7280072" y="3808739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352" name="Google Shape;352;p35"/>
          <p:cNvGraphicFramePr/>
          <p:nvPr/>
        </p:nvGraphicFramePr>
        <p:xfrm>
          <a:off x="1778580" y="4312378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{EBE85609-7FED-4048-BDC2-D3F6C99A9042}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3" name="Google Shape;353;p35"/>
          <p:cNvCxnSpPr/>
          <p:nvPr/>
        </p:nvCxnSpPr>
        <p:spPr>
          <a:xfrm rot="10800000" flipH="1">
            <a:off x="2727521" y="4702572"/>
            <a:ext cx="669600" cy="1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4" name="Google Shape;354;p35"/>
          <p:cNvSpPr txBox="1"/>
          <p:nvPr/>
        </p:nvSpPr>
        <p:spPr>
          <a:xfrm>
            <a:off x="2062661" y="4864272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5" name="Google Shape;355;p35"/>
          <p:cNvCxnSpPr/>
          <p:nvPr/>
        </p:nvCxnSpPr>
        <p:spPr>
          <a:xfrm rot="10800000">
            <a:off x="6521940" y="4681699"/>
            <a:ext cx="884700" cy="30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6" name="Google Shape;356;p35"/>
          <p:cNvSpPr txBox="1"/>
          <p:nvPr/>
        </p:nvSpPr>
        <p:spPr>
          <a:xfrm>
            <a:off x="7450871" y="4882003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357" name="Google Shape;357;p35"/>
          <p:cNvGraphicFramePr/>
          <p:nvPr/>
        </p:nvGraphicFramePr>
        <p:xfrm>
          <a:off x="1639570" y="5404384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{EBE85609-7FED-4048-BDC2-D3F6C99A9042}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Move4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8" name="Google Shape;358;p35"/>
          <p:cNvCxnSpPr/>
          <p:nvPr/>
        </p:nvCxnSpPr>
        <p:spPr>
          <a:xfrm rot="10800000" flipH="1">
            <a:off x="2588511" y="5794578"/>
            <a:ext cx="669600" cy="1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35"/>
          <p:cNvSpPr txBox="1"/>
          <p:nvPr/>
        </p:nvSpPr>
        <p:spPr>
          <a:xfrm>
            <a:off x="1923651" y="5956278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60" name="Google Shape;360;p35"/>
          <p:cNvCxnSpPr/>
          <p:nvPr/>
        </p:nvCxnSpPr>
        <p:spPr>
          <a:xfrm rot="10800000">
            <a:off x="7025398" y="5773410"/>
            <a:ext cx="884700" cy="30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1" name="Google Shape;361;p35"/>
          <p:cNvSpPr txBox="1"/>
          <p:nvPr/>
        </p:nvSpPr>
        <p:spPr>
          <a:xfrm>
            <a:off x="7954329" y="5973714"/>
            <a:ext cx="644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Last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Caso de uso</a:t>
            </a:r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BoundedQueue&lt;Integer&gt; myQueue = </a:t>
            </a:r>
            <a:r>
              <a:rPr lang="en-US" b="1"/>
              <a:t>new BoundedQueue&lt;&gt;(10);</a:t>
            </a:r>
            <a:endParaRPr b="1"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myQueue.enqueue(10);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myQueue.enqueue(20);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myQueue.enqueue(30);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myQueue.enqueue(40);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System.</a:t>
            </a:r>
            <a:r>
              <a:rPr lang="en-US" b="1" i="1"/>
              <a:t>out.println(myQueue.dequeue() 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System.</a:t>
            </a:r>
            <a:r>
              <a:rPr lang="en-US" b="1" i="1"/>
              <a:t>out.println(myQueue.dequeue() 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myQueue.enqueue(50);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myQueue.enqueue(60);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myQueue.enqueue(70);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System.</a:t>
            </a:r>
            <a:r>
              <a:rPr lang="en-US" b="1" i="1"/>
              <a:t>out.println("\nquedaron 5 elementos");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myQueue.dump();</a:t>
            </a:r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4874623" y="3725091"/>
            <a:ext cx="313500" cy="731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5514703" y="3725091"/>
            <a:ext cx="1293300" cy="7314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5514703" y="5440679"/>
            <a:ext cx="313500" cy="731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6154783" y="5107577"/>
            <a:ext cx="1293300" cy="16140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07298" y="810190"/>
            <a:ext cx="4062331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77F99"/>
                </a:solidFill>
                <a:effectLst/>
                <a:latin typeface="JetBrains Mono"/>
              </a:rPr>
              <a:t>BoundedQueue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[]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qty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JetBrains Mono"/>
              </a:rPr>
              <a:t>BoundedQueue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limit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//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TODO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JetBrains Mono"/>
              </a:rPr>
              <a:t>isEmpty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qty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JetBrains Mono"/>
              </a:rPr>
              <a:t>isFull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qty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elements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//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TODO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JetBrains Mono"/>
              </a:rPr>
              <a:t>dequeue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//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TODO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private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JetBrains Mono"/>
              </a:rPr>
              <a:t>dump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//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TODO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Java no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equipada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Queue </a:t>
            </a:r>
            <a:r>
              <a:rPr lang="en-US" dirty="0" err="1"/>
              <a:t>sino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interface que </a:t>
            </a:r>
            <a:r>
              <a:rPr lang="en-US" dirty="0" err="1"/>
              <a:t>limita</a:t>
            </a:r>
            <a:r>
              <a:rPr lang="en-US" dirty="0"/>
              <a:t> las </a:t>
            </a:r>
            <a:r>
              <a:rPr lang="en-US" dirty="0" err="1"/>
              <a:t>operaciones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LinkedList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http://hg.openjdk.java.net/jdk8/jdk8/jdk/file/687fd7c7986d/src/share/classes/java/util/Queue.java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ofrecidas</a:t>
            </a:r>
            <a:r>
              <a:rPr lang="en-US" dirty="0"/>
              <a:t> son </a:t>
            </a:r>
            <a:r>
              <a:rPr lang="en-US" dirty="0" err="1"/>
              <a:t>similares</a:t>
            </a:r>
            <a:r>
              <a:rPr lang="en-US" dirty="0"/>
              <a:t> a las </a:t>
            </a:r>
            <a:r>
              <a:rPr lang="en-US" dirty="0" err="1"/>
              <a:t>discutidas</a:t>
            </a:r>
            <a:r>
              <a:rPr lang="en-US" dirty="0"/>
              <a:t> y son las </a:t>
            </a:r>
            <a:r>
              <a:rPr lang="en-US" dirty="0" err="1"/>
              <a:t>esperadas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Queue. </a:t>
            </a:r>
            <a:endParaRPr dirty="0"/>
          </a:p>
        </p:txBody>
      </p:sp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390" name="Google Shape;390;p3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9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dirty="0" err="1"/>
              <a:t>Típico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 b="1" dirty="0"/>
          </a:p>
        </p:txBody>
      </p:sp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75249" y="2471739"/>
            <a:ext cx="418736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Queu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interface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LinkedList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clase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myQueue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LinkedList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&lt;&gt;()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// add() instead of queue()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myQueue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JetBrains Mono"/>
              </a:rPr>
              <a:t>"copy 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myQueue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JetBrains Mono"/>
              </a:rPr>
              <a:t>"paste 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myQueue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JetBrains Mono"/>
              </a:rPr>
              <a:t>"move 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myQueue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JetBrains Mono"/>
              </a:rPr>
              <a:t>"move 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myQueue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JetBrains Mono"/>
              </a:rPr>
              <a:t>"move 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// remove()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bien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poll()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insetad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dequeue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myQueue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JetBrains Mono"/>
              </a:rPr>
              <a:t>myQueue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.forEach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7F99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Problemas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2: </a:t>
            </a:r>
            <a:r>
              <a:rPr lang="en-US" sz="2000" b="1" dirty="0" err="1"/>
              <a:t>Múltiples</a:t>
            </a:r>
            <a:r>
              <a:rPr lang="en-US" sz="2000" b="1" dirty="0"/>
              <a:t> </a:t>
            </a:r>
            <a:r>
              <a:rPr lang="en-US" sz="2000" b="1" dirty="0" err="1"/>
              <a:t>Recursos</a:t>
            </a:r>
            <a:r>
              <a:rPr lang="en-US" sz="2000" b="1" dirty="0"/>
              <a:t> </a:t>
            </a:r>
            <a:r>
              <a:rPr lang="en-US" sz="2000" b="1" dirty="0" err="1"/>
              <a:t>compartidos</a:t>
            </a:r>
            <a:endParaRPr sz="2000" b="1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/>
              <a:t>Similar al anterior, </a:t>
            </a:r>
            <a:r>
              <a:rPr lang="en-US" sz="2000" dirty="0" err="1"/>
              <a:t>pero</a:t>
            </a:r>
            <a:r>
              <a:rPr lang="en-US" sz="2000" dirty="0"/>
              <a:t> con </a:t>
            </a:r>
            <a:r>
              <a:rPr lang="en-US" sz="2000" dirty="0" err="1"/>
              <a:t>múltiples</a:t>
            </a:r>
            <a:r>
              <a:rPr lang="en-US" sz="2000" dirty="0"/>
              <a:t> </a:t>
            </a:r>
            <a:r>
              <a:rPr lang="en-US" sz="2000" dirty="0" err="1"/>
              <a:t>recursos</a:t>
            </a:r>
            <a:r>
              <a:rPr lang="en-US" sz="2000" dirty="0"/>
              <a:t> </a:t>
            </a:r>
            <a:r>
              <a:rPr lang="en-US" sz="2000" dirty="0" err="1"/>
              <a:t>compartidos</a:t>
            </a:r>
            <a:r>
              <a:rPr lang="en-US" sz="2000" dirty="0"/>
              <a:t> </a:t>
            </a:r>
            <a:r>
              <a:rPr lang="en-US" sz="2000" b="1" dirty="0" err="1"/>
              <a:t>administrados</a:t>
            </a:r>
            <a:r>
              <a:rPr lang="en-US" sz="2000" b="1" dirty="0"/>
              <a:t> </a:t>
            </a:r>
            <a:r>
              <a:rPr lang="en-US" sz="2000" b="1" dirty="0" err="1"/>
              <a:t>centralizadamente</a:t>
            </a:r>
            <a:r>
              <a:rPr lang="en-US" sz="2000" dirty="0"/>
              <a:t>. </a:t>
            </a:r>
            <a:r>
              <a:rPr lang="en-US" sz="2000" dirty="0" err="1"/>
              <a:t>Ej</a:t>
            </a:r>
            <a:r>
              <a:rPr lang="en-US" sz="2000" dirty="0"/>
              <a:t>: </a:t>
            </a:r>
            <a:r>
              <a:rPr lang="en-US" sz="2000" dirty="0" err="1"/>
              <a:t>una</a:t>
            </a:r>
            <a:r>
              <a:rPr lang="en-US" sz="2000" dirty="0"/>
              <a:t> solo </a:t>
            </a:r>
            <a:r>
              <a:rPr lang="en-US" sz="2000" dirty="0" err="1"/>
              <a:t>lugar</a:t>
            </a:r>
            <a:r>
              <a:rPr lang="en-US" sz="2000" dirty="0"/>
              <a:t> para acceder a las </a:t>
            </a:r>
            <a:r>
              <a:rPr lang="en-US" sz="2000" dirty="0" err="1"/>
              <a:t>múltiples</a:t>
            </a:r>
            <a:r>
              <a:rPr lang="en-US" sz="2000" dirty="0"/>
              <a:t> </a:t>
            </a:r>
            <a:r>
              <a:rPr lang="en-US" sz="2000" dirty="0" err="1"/>
              <a:t>cajas</a:t>
            </a:r>
            <a:r>
              <a:rPr lang="en-US" sz="2000" dirty="0"/>
              <a:t> para </a:t>
            </a:r>
            <a:r>
              <a:rPr lang="en-US" sz="2000" dirty="0" err="1"/>
              <a:t>cobrar</a:t>
            </a:r>
            <a:r>
              <a:rPr lang="en-US" sz="2000" dirty="0"/>
              <a:t>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auxiliar</a:t>
            </a: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?</a:t>
            </a:r>
            <a:endParaRPr sz="2000" dirty="0"/>
          </a:p>
        </p:txBody>
      </p:sp>
      <p:pic>
        <p:nvPicPr>
          <p:cNvPr id="129" name="Google Shape;129;p15" descr="Pescao, Boquerones y Calamares: ¿Haces cola o haces fila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629432"/>
            <a:ext cx="30480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Problemas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: </a:t>
            </a:r>
            <a:r>
              <a:rPr lang="en-US" sz="2000" b="1" dirty="0" err="1"/>
              <a:t>Algoritmos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Grafos</a:t>
            </a:r>
            <a:endParaRPr sz="2000" b="1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BFS </a:t>
            </a:r>
            <a:r>
              <a:rPr lang="en-US" sz="2000" dirty="0" err="1"/>
              <a:t>precisan</a:t>
            </a:r>
            <a:r>
              <a:rPr lang="en-US" sz="2000" dirty="0"/>
              <a:t> </a:t>
            </a:r>
            <a:r>
              <a:rPr lang="en-US" sz="2000" dirty="0" err="1"/>
              <a:t>estructuras</a:t>
            </a:r>
            <a:r>
              <a:rPr lang="en-US" sz="2000" dirty="0"/>
              <a:t> </a:t>
            </a:r>
            <a:r>
              <a:rPr lang="en-US" sz="2000" dirty="0" err="1"/>
              <a:t>auxiliares</a:t>
            </a:r>
            <a:r>
              <a:rPr lang="en-US" sz="2000" dirty="0"/>
              <a:t> para </a:t>
            </a:r>
            <a:r>
              <a:rPr lang="en-US" sz="2000" dirty="0" err="1"/>
              <a:t>posponer</a:t>
            </a:r>
            <a:r>
              <a:rPr lang="en-US" sz="2000" dirty="0"/>
              <a:t> 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momentos</a:t>
            </a:r>
            <a:r>
              <a:rPr lang="en-US" sz="2000" dirty="0"/>
              <a:t> de </a:t>
            </a:r>
            <a:r>
              <a:rPr lang="en-US" sz="2000" dirty="0" err="1"/>
              <a:t>procesamiento</a:t>
            </a:r>
            <a:r>
              <a:rPr lang="en-US" sz="2000" dirty="0"/>
              <a:t> </a:t>
            </a:r>
            <a:r>
              <a:rPr lang="en-US" sz="2000" dirty="0" err="1"/>
              <a:t>mientras</a:t>
            </a:r>
            <a:r>
              <a:rPr lang="en-US" sz="2000" dirty="0"/>
              <a:t> se </a:t>
            </a:r>
            <a:r>
              <a:rPr lang="en-US" sz="2000" dirty="0" err="1"/>
              <a:t>visitan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del </a:t>
            </a:r>
            <a:r>
              <a:rPr lang="en-US" sz="2000" dirty="0" err="1"/>
              <a:t>grafos</a:t>
            </a:r>
            <a:r>
              <a:rPr lang="en-US" sz="2000" dirty="0"/>
              <a:t>.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auxiliar</a:t>
            </a: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?</a:t>
            </a:r>
            <a:endParaRPr sz="2000" dirty="0"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7" name="Google Shape;137;p16" descr="Grafo línea - Wikipedia, la enciclopedia lib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206" y="3465805"/>
            <a:ext cx="2831171" cy="2399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Problemas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: Pipes</a:t>
            </a:r>
            <a:endParaRPr sz="2000" b="1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/>
              <a:t>Un Pipe es un </a:t>
            </a:r>
            <a:r>
              <a:rPr lang="en-US" sz="2000" dirty="0" err="1"/>
              <a:t>mecanismo</a:t>
            </a:r>
            <a:r>
              <a:rPr lang="en-US" sz="2000" dirty="0"/>
              <a:t> para </a:t>
            </a:r>
            <a:r>
              <a:rPr lang="en-US" sz="2000" dirty="0" err="1"/>
              <a:t>comunicar</a:t>
            </a:r>
            <a:r>
              <a:rPr lang="en-US" sz="2000" dirty="0"/>
              <a:t> 2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un </a:t>
            </a:r>
            <a:r>
              <a:rPr lang="en-US" sz="2000" dirty="0" err="1"/>
              <a:t>proceso</a:t>
            </a:r>
            <a:r>
              <a:rPr lang="en-US" sz="2000" dirty="0"/>
              <a:t> escribe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pipe y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lee la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orden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que </a:t>
            </a:r>
            <a:r>
              <a:rPr lang="en-US" sz="2000" dirty="0" err="1"/>
              <a:t>fue</a:t>
            </a:r>
            <a:r>
              <a:rPr lang="en-US" sz="2000" dirty="0"/>
              <a:t> </a:t>
            </a:r>
            <a:r>
              <a:rPr lang="en-US" sz="2000" dirty="0" err="1"/>
              <a:t>escrita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forma </a:t>
            </a:r>
            <a:r>
              <a:rPr lang="en-US" sz="2000" dirty="0" err="1"/>
              <a:t>secuencial</a:t>
            </a:r>
            <a:r>
              <a:rPr lang="en-US" sz="2000" dirty="0"/>
              <a:t>. Ambos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abren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canal de </a:t>
            </a:r>
            <a:r>
              <a:rPr lang="en-US" sz="2000" dirty="0" err="1"/>
              <a:t>comunicación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ambos </a:t>
            </a:r>
            <a:r>
              <a:rPr lang="en-US" sz="2000" dirty="0" err="1"/>
              <a:t>extremos</a:t>
            </a:r>
            <a:r>
              <a:rPr lang="en-US" sz="2000" dirty="0"/>
              <a:t> </a:t>
            </a:r>
            <a:r>
              <a:rPr lang="en-US" sz="2000" dirty="0" err="1"/>
              <a:t>simultáneamente</a:t>
            </a:r>
            <a:r>
              <a:rPr lang="en-US" sz="2000" dirty="0"/>
              <a:t>. Son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independientes</a:t>
            </a:r>
            <a:r>
              <a:rPr lang="en-US" sz="2000" dirty="0"/>
              <a:t> (</a:t>
            </a:r>
            <a:r>
              <a:rPr lang="en-US" sz="2000" dirty="0" err="1"/>
              <a:t>asincrónicos</a:t>
            </a:r>
            <a:r>
              <a:rPr lang="en-US" sz="2000" dirty="0"/>
              <a:t>) con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propia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(de </a:t>
            </a:r>
            <a:r>
              <a:rPr lang="en-US" sz="2000" dirty="0" err="1"/>
              <a:t>producción</a:t>
            </a:r>
            <a:r>
              <a:rPr lang="en-US" sz="2000" dirty="0"/>
              <a:t> o </a:t>
            </a:r>
            <a:r>
              <a:rPr lang="en-US" sz="2000" dirty="0" err="1"/>
              <a:t>lectura</a:t>
            </a:r>
            <a:r>
              <a:rPr lang="en-US" sz="2000" dirty="0"/>
              <a:t>)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eso</a:t>
            </a:r>
            <a:r>
              <a:rPr lang="en-US" sz="2000" dirty="0"/>
              <a:t> se </a:t>
            </a:r>
            <a:r>
              <a:rPr lang="en-US" sz="2000" dirty="0" err="1"/>
              <a:t>precisa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auxiliar.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auxiliar</a:t>
            </a:r>
            <a:endParaRPr sz="2000"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?</a:t>
            </a:r>
            <a:endParaRPr sz="2000" dirty="0"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5" name="Google Shape;145;p17"/>
          <p:cNvSpPr/>
          <p:nvPr/>
        </p:nvSpPr>
        <p:spPr>
          <a:xfrm rot="5400000">
            <a:off x="5800670" y="3730208"/>
            <a:ext cx="914400" cy="2628464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284617" y="4239985"/>
            <a:ext cx="574765" cy="69450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726650" y="4594186"/>
            <a:ext cx="6463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</a:t>
            </a:r>
            <a:endParaRPr sz="5400" b="0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5015720" y="4576457"/>
            <a:ext cx="6848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</a:t>
            </a:r>
            <a:endParaRPr sz="5400" b="0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509375" y="4397555"/>
            <a:ext cx="56938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5400" b="0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53223" y="4934494"/>
            <a:ext cx="653142" cy="100803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En Linux, si tengo 2 archivos a.txt y b.txt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371600" y="2501539"/>
            <a:ext cx="19464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hola que tal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adios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220788" y="2501539"/>
            <a:ext cx="18462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 se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En Linux, si tengo 2 archivos a.txt y b.txt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$  cat  *.txt    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1371600" y="2501539"/>
            <a:ext cx="19464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hola que tal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adios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5220788" y="2501539"/>
            <a:ext cx="18462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 se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2755718" y="4093518"/>
            <a:ext cx="1881036" cy="953586"/>
          </a:xfrm>
          <a:prstGeom prst="flowChartDocument">
            <a:avLst/>
          </a:prstGeom>
          <a:gradFill>
            <a:gsLst>
              <a:gs pos="0">
                <a:srgbClr val="A8D7DE"/>
              </a:gs>
              <a:gs pos="50000">
                <a:srgbClr val="9ACFD9"/>
              </a:gs>
              <a:gs pos="100000">
                <a:srgbClr val="88CBD7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hola que tal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adios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 se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En Linux, si tengo 2 archivos a.txt y b.txt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$  cat  *.txt | wc -l  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371600" y="2501539"/>
            <a:ext cx="19464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hola que tal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adios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5220788" y="2501539"/>
            <a:ext cx="18462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 se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460335" y="4314289"/>
            <a:ext cx="566082" cy="444150"/>
          </a:xfrm>
          <a:prstGeom prst="flowChartDocument">
            <a:avLst/>
          </a:prstGeom>
          <a:gradFill>
            <a:gsLst>
              <a:gs pos="0">
                <a:srgbClr val="A8D7DE"/>
              </a:gs>
              <a:gs pos="50000">
                <a:srgbClr val="9ACFD9"/>
              </a:gs>
              <a:gs pos="100000">
                <a:srgbClr val="88CBD7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En Linux, si tengo 2 archivos a.txt y b.txt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$  cat  *.txt | grep "hola"  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371600" y="2501539"/>
            <a:ext cx="19464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hola que tal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adios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5220788" y="2501539"/>
            <a:ext cx="1846200" cy="757500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 se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4438820" y="4303782"/>
            <a:ext cx="1776546" cy="444150"/>
          </a:xfrm>
          <a:prstGeom prst="flowChartDocument">
            <a:avLst/>
          </a:prstGeom>
          <a:gradFill>
            <a:gsLst>
              <a:gs pos="0">
                <a:srgbClr val="A8D7DE"/>
              </a:gs>
              <a:gs pos="50000">
                <a:srgbClr val="9ACFD9"/>
              </a:gs>
              <a:gs pos="100000">
                <a:srgbClr val="88CBD7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hola que tal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1502</Words>
  <Application>Microsoft Macintosh PowerPoint</Application>
  <PresentationFormat>Presentación en pantalla (4:3)</PresentationFormat>
  <Paragraphs>276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Century Gothic</vt:lpstr>
      <vt:lpstr>JetBrains Mono</vt:lpstr>
      <vt:lpstr>Calibri</vt:lpstr>
      <vt:lpstr>Noto Sans Symbols</vt:lpstr>
      <vt:lpstr>Palatino Linotype</vt:lpstr>
      <vt:lpstr>Arial</vt:lpstr>
      <vt:lpstr>Presentation on brainstorming</vt:lpstr>
      <vt:lpstr>Estructura de Datos y Algoritmos</vt:lpstr>
      <vt:lpstr>Problemas</vt:lpstr>
      <vt:lpstr>Problemas</vt:lpstr>
      <vt:lpstr>Problemas</vt:lpstr>
      <vt:lpstr>Problemas</vt:lpstr>
      <vt:lpstr>Ejemplo</vt:lpstr>
      <vt:lpstr>Ejemplo</vt:lpstr>
      <vt:lpstr>Ejemplo</vt:lpstr>
      <vt:lpstr>Ejemplo</vt:lpstr>
      <vt:lpstr>Ejemplo</vt:lpstr>
      <vt:lpstr>Queue</vt:lpstr>
      <vt:lpstr>Queue</vt:lpstr>
      <vt:lpstr>Queue: su implementación</vt:lpstr>
      <vt:lpstr>Lista</vt:lpstr>
      <vt:lpstr>Lista</vt:lpstr>
      <vt:lpstr>Arreglo</vt:lpstr>
      <vt:lpstr>Arreglo</vt:lpstr>
      <vt:lpstr>Observaciones</vt:lpstr>
      <vt:lpstr>Queue</vt:lpstr>
      <vt:lpstr>Ejercicio</vt:lpstr>
      <vt:lpstr>Ejercicio</vt:lpstr>
      <vt:lpstr>Ejercicio</vt:lpstr>
      <vt:lpstr>Ejercicio</vt:lpstr>
      <vt:lpstr>Caso de uso</vt:lpstr>
      <vt:lpstr>Presentación de PowerPoint</vt:lpstr>
      <vt:lpstr>Queue</vt:lpstr>
      <vt:lpstr>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cp:lastModifiedBy>bau.pessa@gmail.com</cp:lastModifiedBy>
  <cp:revision>6</cp:revision>
  <dcterms:modified xsi:type="dcterms:W3CDTF">2025-04-11T14:37:31Z</dcterms:modified>
</cp:coreProperties>
</file>