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58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337" r:id="rId27"/>
    <p:sldId id="338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9" r:id="rId54"/>
    <p:sldId id="307" r:id="rId55"/>
    <p:sldId id="308" r:id="rId56"/>
    <p:sldId id="340" r:id="rId57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spc="-1">
                <a:latin typeface="Arial"/>
              </a:rPr>
              <a:t>Pulse para editar el formato de las notas</a:t>
            </a:r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spc="-1">
                <a:latin typeface="Times New Roman"/>
              </a:rPr>
              <a:t>&lt;encabezamiento&gt;</a:t>
            </a:r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spc="-1">
                <a:latin typeface="Times New Roman"/>
              </a:rPr>
              <a:t>&lt;fecha/hora&gt;</a:t>
            </a:r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spc="-1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16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20E05B4-2CBD-4DED-A126-03A751B84B6F}" type="slidenum">
              <a:rPr lang="es-ES" sz="1400" spc="-1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351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8640" cy="46047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/>
          </a:p>
        </p:txBody>
      </p:sp>
      <p:sp>
        <p:nvSpPr>
          <p:cNvPr id="461" name="CustomShape 2"/>
          <p:cNvSpPr/>
          <p:nvPr/>
        </p:nvSpPr>
        <p:spPr>
          <a:xfrm>
            <a:off x="4021200" y="9721080"/>
            <a:ext cx="307548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CE1557ED-748D-47F6-AD5B-837E3531FCE1}" type="slidenum">
              <a:rPr lang="es-ES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2" name="41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42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8880" cy="423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2" name="81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3" name="82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8880" cy="423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1" name="120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121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8880" cy="423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62" name="161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3" name="162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8880" cy="423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F992-3510-4FEA-A6E7-E3BA6E5EE39B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7B6E-F791-48B1-9745-7E30B7F72A1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 cap="rnd">
            <a:solidFill>
              <a:schemeClr val="accent2"/>
            </a:solidFill>
            <a:custDash>
              <a:ds d="6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 cap="rnd">
            <a:solidFill>
              <a:schemeClr val="accent2"/>
            </a:solidFill>
            <a:custDash>
              <a:ds d="6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3200" spc="-1">
                <a:latin typeface="Arial"/>
              </a:rPr>
              <a:t>Pulse para editar el formato de esquema del texto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800" spc="-1">
                <a:latin typeface="Arial"/>
              </a:rPr>
              <a:t>Segundo nivel del esquema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400" spc="-1">
                <a:latin typeface="Arial"/>
              </a:rPr>
              <a:t>Tercer nivel del esquema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000" spc="-1">
                <a:latin typeface="Arial"/>
              </a:rPr>
              <a:t>Cuarto nivel del esquema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Quinto nivel del esquema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Sexto nivel del esquema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 cap="rnd">
            <a:solidFill>
              <a:schemeClr val="accent2"/>
            </a:solidFill>
            <a:custDash>
              <a:ds d="6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 cap="rnd">
            <a:solidFill>
              <a:schemeClr val="accent2"/>
            </a:solidFill>
            <a:custDash>
              <a:ds d="6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3200" spc="-1">
                <a:latin typeface="Arial"/>
              </a:rPr>
              <a:t>Pulse para editar el formato de esquema del texto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800" spc="-1">
                <a:latin typeface="Arial"/>
              </a:rPr>
              <a:t>Segundo nivel del esquema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400" spc="-1">
                <a:latin typeface="Arial"/>
              </a:rPr>
              <a:t>Tercer nivel del esquema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000" spc="-1">
                <a:latin typeface="Arial"/>
              </a:rPr>
              <a:t>Cuarto nivel del esquema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Quinto nivel del esquema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Sexto nivel del esquema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 cap="rnd">
            <a:solidFill>
              <a:schemeClr val="accent2"/>
            </a:solidFill>
            <a:custDash>
              <a:ds d="6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 cap="rnd">
            <a:solidFill>
              <a:schemeClr val="accent2"/>
            </a:solidFill>
            <a:custDash>
              <a:ds d="6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 hidden="1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Line 4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 cap="rnd">
            <a:solidFill>
              <a:schemeClr val="accent2"/>
            </a:solidFill>
            <a:custDash>
              <a:ds d="6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5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3200" spc="-1">
                <a:latin typeface="Arial"/>
              </a:rPr>
              <a:t>Pulse para editar el formato de esquema del texto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800" spc="-1">
                <a:latin typeface="Arial"/>
              </a:rPr>
              <a:t>Segundo nivel del esquema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400" spc="-1">
                <a:latin typeface="Arial"/>
              </a:rPr>
              <a:t>Tercer nivel del esquema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000" spc="-1">
                <a:latin typeface="Arial"/>
              </a:rPr>
              <a:t>Cuarto nivel del esquema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Quinto nivel del esquema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Sexto nivel del esquema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bernate.org/" TargetMode="Externa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043608" y="2420888"/>
            <a:ext cx="68572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ORM 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(</a:t>
            </a:r>
            <a:r>
              <a:rPr lang="es-E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Object-Relational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 </a:t>
            </a:r>
            <a:r>
              <a:rPr lang="es-E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Mapping</a:t>
            </a:r>
            <a:r>
              <a:rPr lang="es-E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).</a:t>
            </a:r>
          </a:p>
          <a:p>
            <a:pPr marL="457200" indent="-457200" algn="r">
              <a:lnSpc>
                <a:spcPct val="100000"/>
              </a:lnSpc>
              <a:buAutoNum type="arabicPeriod"/>
            </a:pPr>
            <a:r>
              <a:rPr lang="es-E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Introducción y conceptos.</a:t>
            </a:r>
          </a:p>
          <a:p>
            <a:pPr algn="r">
              <a:lnSpc>
                <a:spcPct val="100000"/>
              </a:lnSpc>
            </a:pPr>
            <a:r>
              <a:rPr lang="es-E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2. Preparando el entorno.</a:t>
            </a:r>
          </a:p>
          <a:p>
            <a:pPr algn="r">
              <a:lnSpc>
                <a:spcPct val="100000"/>
              </a:lnSpc>
            </a:pPr>
            <a:r>
              <a:rPr lang="es-E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3. Un ejemplo.</a:t>
            </a:r>
          </a:p>
          <a:p>
            <a:pPr algn="r">
              <a:lnSpc>
                <a:spcPct val="100000"/>
              </a:lnSpc>
            </a:pPr>
            <a:r>
              <a:rPr lang="es-E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4. Lenguaje HQL.</a:t>
            </a:r>
            <a:endParaRPr dirty="0"/>
          </a:p>
        </p:txBody>
      </p:sp>
      <p:sp>
        <p:nvSpPr>
          <p:cNvPr id="170" name="CustomShape 2"/>
          <p:cNvSpPr/>
          <p:nvPr/>
        </p:nvSpPr>
        <p:spPr>
          <a:xfrm>
            <a:off x="1219320" y="5124600"/>
            <a:ext cx="68572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S" sz="20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Con Hibernate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Arquitectura </a:t>
            </a:r>
            <a:r>
              <a:rPr lang="es-ES" sz="3200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Hibernate</a:t>
            </a:r>
            <a:endParaRPr dirty="0"/>
          </a:p>
        </p:txBody>
      </p:sp>
      <p:sp>
        <p:nvSpPr>
          <p:cNvPr id="252" name="CustomShape 2"/>
          <p:cNvSpPr/>
          <p:nvPr/>
        </p:nvSpPr>
        <p:spPr>
          <a:xfrm>
            <a:off x="360" y="1584000"/>
            <a:ext cx="9143280" cy="49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Clase </a:t>
            </a:r>
            <a:r>
              <a:rPr lang="es-E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Session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(equiparable a una conexión  de JDBC). 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El programador debe mantener conversación constante con el motor de persistencia.  </a:t>
            </a:r>
            <a:r>
              <a:rPr lang="es-E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 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este caso se conecta con el modelo de objetos persistente generado </a:t>
            </a: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 el proceso d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el 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mapeo. </a:t>
            </a:r>
            <a:endParaRPr dirty="0"/>
          </a:p>
          <a:p>
            <a:pPr marL="274320" indent="-273600"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Un objeto 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session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ofrece métodos: tales como:</a:t>
            </a:r>
            <a:endParaRPr dirty="0"/>
          </a:p>
          <a:p>
            <a:pPr marL="822960" lvl="2" indent="-227880">
              <a:lnSpc>
                <a:spcPct val="100000"/>
              </a:lnSpc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Save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Object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obj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);  </a:t>
            </a:r>
            <a:endParaRPr dirty="0"/>
          </a:p>
          <a:p>
            <a:pPr marL="822960" lvl="2" indent="-227880">
              <a:lnSpc>
                <a:spcPct val="100000"/>
              </a:lnSpc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createQuery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String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consulta);  </a:t>
            </a:r>
            <a:endParaRPr dirty="0"/>
          </a:p>
          <a:p>
            <a:pPr marL="822960" lvl="2" indent="-227880">
              <a:lnSpc>
                <a:spcPct val="100000"/>
              </a:lnSpc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beginTransaction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();  </a:t>
            </a:r>
            <a:endParaRPr dirty="0"/>
          </a:p>
          <a:p>
            <a:pPr marL="822960" lvl="2" indent="-227880">
              <a:lnSpc>
                <a:spcPct val="100000"/>
              </a:lnSpc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close</a:t>
            </a:r>
            <a:r>
              <a:rPr lang="es-ES" sz="1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();  </a:t>
            </a:r>
            <a:r>
              <a:rPr lang="es-ES" sz="15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etc</a:t>
            </a:r>
            <a:endParaRPr dirty="0"/>
          </a:p>
          <a:p>
            <a:pPr marL="822960" lvl="2" indent="-227880">
              <a:lnSpc>
                <a:spcPct val="100000"/>
              </a:lnSpc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s-ES" sz="1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Utiliza un lengua de consultas propio:  </a:t>
            </a:r>
            <a:r>
              <a:rPr lang="es-ES" sz="150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HQL.  </a:t>
            </a:r>
            <a:r>
              <a:rPr lang="es-ES" sz="1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(No se especifican sentencias SQL)</a:t>
            </a:r>
            <a:endParaRPr dirty="0"/>
          </a:p>
          <a:p>
            <a:pPr marL="822960" lvl="2" indent="-227880">
              <a:lnSpc>
                <a:spcPct val="100000"/>
              </a:lnSpc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NOTA. En una </a:t>
            </a:r>
            <a:r>
              <a:rPr lang="es-ES" sz="1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aplicación se 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necesita crear y destruir sesiones con frecuencia.</a:t>
            </a:r>
            <a:endParaRPr dirty="0"/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s-ES" sz="18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Interfaces de </a:t>
            </a:r>
            <a:r>
              <a:rPr lang="es-ES" sz="18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Hibernate</a:t>
            </a:r>
            <a:r>
              <a:rPr lang="es-ES" sz="18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:</a:t>
            </a:r>
            <a:endParaRPr dirty="0"/>
          </a:p>
          <a:p>
            <a:pPr marL="432000" lvl="1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SessionFactory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 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Permite obtener instancias 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session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  Normalmente hay una única 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SessionFactory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para toda la aplicación.  Si la </a:t>
            </a:r>
            <a:r>
              <a:rPr lang="es-ES" sz="1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aplicación  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accede a varias BD  se necesitará  una 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SesionFactory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por cada una.</a:t>
            </a:r>
            <a:endParaRPr dirty="0"/>
          </a:p>
          <a:p>
            <a:pPr marL="432000" lvl="1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Configuration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 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 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para configurar 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Hibernate</a:t>
            </a:r>
            <a:r>
              <a:rPr lang="es-ES" sz="1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  A continuaci</a:t>
            </a:r>
            <a:r>
              <a:rPr lang="es-ES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ón se crea la </a:t>
            </a:r>
            <a:r>
              <a:rPr lang="es-ES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SessionFactory</a:t>
            </a:r>
            <a:r>
              <a:rPr lang="es-ES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</a:t>
            </a:r>
            <a:endParaRPr dirty="0"/>
          </a:p>
          <a:p>
            <a:pPr marL="432000" lvl="1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Query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 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Permite realizar consultas al modelo de objetos, HQL. </a:t>
            </a:r>
            <a:r>
              <a:rPr lang="es-ES" sz="1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Pero </a:t>
            </a:r>
            <a:r>
              <a:rPr lang="es-ES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el SGBDR solo entiende SQL. ¿Quién construye las sentencias SQL?:  </a:t>
            </a:r>
            <a:r>
              <a:rPr lang="es-ES" sz="15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Hibernate</a:t>
            </a:r>
            <a:r>
              <a:rPr lang="es-ES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  </a:t>
            </a:r>
            <a:r>
              <a:rPr lang="es-ES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sym typeface="Wingdings" pitchFamily="2" charset="2"/>
              </a:rPr>
              <a:t> P</a:t>
            </a:r>
            <a:r>
              <a:rPr lang="es-ES" sz="1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or 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tanto las consultas </a:t>
            </a:r>
            <a:r>
              <a:rPr lang="es-ES" sz="1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SQL las 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controla 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hibernate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</a:t>
            </a:r>
            <a:endParaRPr dirty="0"/>
          </a:p>
          <a:p>
            <a:pPr marL="432000" lvl="1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Transaction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Nos permite asegurar que cualquier error entre el inicio y final de la transacción produzca el fallo del sistema.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6984000" y="864000"/>
            <a:ext cx="2100960" cy="64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hibernate.cfg.xml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clases.hbm.xml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1080000" y="1187112"/>
            <a:ext cx="5714280" cy="684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Configuration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s-E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Configuration</a:t>
            </a:r>
            <a:r>
              <a:rPr lang="es-E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 </a:t>
            </a:r>
            <a:r>
              <a:rPr lang="es-E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cfg</a:t>
            </a:r>
            <a:r>
              <a:rPr lang="es-E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 = </a:t>
            </a:r>
            <a:r>
              <a:rPr lang="es-ES" sz="1200" b="1" strike="noStrike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new</a:t>
            </a:r>
            <a:r>
              <a:rPr lang="es-E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 </a:t>
            </a:r>
            <a:r>
              <a:rPr lang="es-E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Configuration</a:t>
            </a:r>
            <a:r>
              <a:rPr lang="es-E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().configure();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5" name="CustomShape 3"/>
          <p:cNvSpPr/>
          <p:nvPr/>
        </p:nvSpPr>
        <p:spPr>
          <a:xfrm>
            <a:off x="899592" y="2051208"/>
            <a:ext cx="5857200" cy="729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SessionFactory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SessionFactory  sessionFactory = cfg.buildSessionFactory();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6" name="CustomShape 4"/>
          <p:cNvSpPr/>
          <p:nvPr/>
        </p:nvSpPr>
        <p:spPr>
          <a:xfrm>
            <a:off x="4714200" y="2894760"/>
            <a:ext cx="2785320" cy="11779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5"/>
          <p:cNvSpPr/>
          <p:nvPr/>
        </p:nvSpPr>
        <p:spPr>
          <a:xfrm>
            <a:off x="509040" y="2930760"/>
            <a:ext cx="2847240" cy="11422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6"/>
          <p:cNvSpPr/>
          <p:nvPr/>
        </p:nvSpPr>
        <p:spPr>
          <a:xfrm>
            <a:off x="4642920" y="2999880"/>
            <a:ext cx="2928240" cy="91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000" strike="noStrike" spc="-1">
                <a:solidFill>
                  <a:srgbClr val="23232A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1200" strike="noStrike" spc="-1">
                <a:solidFill>
                  <a:srgbClr val="23232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Session session = 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1200" strike="noStrike" spc="-1">
                <a:solidFill>
                  <a:srgbClr val="23232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sessionFactory.openSession();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9" name="CustomShape 7"/>
          <p:cNvSpPr/>
          <p:nvPr/>
        </p:nvSpPr>
        <p:spPr>
          <a:xfrm>
            <a:off x="499320" y="3002040"/>
            <a:ext cx="2928240" cy="91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000" strike="noStrike" spc="-1">
                <a:solidFill>
                  <a:srgbClr val="23232A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1200" strike="noStrike" spc="-1">
                <a:solidFill>
                  <a:srgbClr val="23232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Session session = 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1200" strike="noStrike" spc="-1">
                <a:solidFill>
                  <a:srgbClr val="23232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sessionFactory.openSession();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0" name="CustomShape 8"/>
          <p:cNvSpPr/>
          <p:nvPr/>
        </p:nvSpPr>
        <p:spPr>
          <a:xfrm rot="16200000" flipH="1">
            <a:off x="3808439" y="1943127"/>
            <a:ext cx="189721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accent1">
                <a:shade val="95000"/>
                <a:satMod val="105000"/>
              </a:schemeClr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9"/>
          <p:cNvSpPr/>
          <p:nvPr/>
        </p:nvSpPr>
        <p:spPr>
          <a:xfrm rot="10800000" flipV="1">
            <a:off x="3131841" y="2802927"/>
            <a:ext cx="77796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accent1">
                <a:shade val="95000"/>
                <a:satMod val="105000"/>
              </a:schemeClr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10"/>
          <p:cNvSpPr/>
          <p:nvPr/>
        </p:nvSpPr>
        <p:spPr>
          <a:xfrm>
            <a:off x="4139952" y="2780928"/>
            <a:ext cx="814680" cy="33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accent1">
                <a:shade val="95000"/>
                <a:satMod val="105000"/>
              </a:schemeClr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1"/>
          <p:cNvSpPr/>
          <p:nvPr/>
        </p:nvSpPr>
        <p:spPr>
          <a:xfrm>
            <a:off x="356760" y="4430880"/>
            <a:ext cx="3571200" cy="1928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360">
            <a:solidFill>
              <a:schemeClr val="accent3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2"/>
          <p:cNvSpPr/>
          <p:nvPr/>
        </p:nvSpPr>
        <p:spPr>
          <a:xfrm>
            <a:off x="7499520" y="1916832"/>
            <a:ext cx="1155600" cy="949320"/>
          </a:xfrm>
          <a:prstGeom prst="can">
            <a:avLst>
              <a:gd name="adj" fmla="val 26016"/>
            </a:avLst>
          </a:prstGeom>
          <a:solidFill>
            <a:schemeClr val="accent2">
              <a:lumMod val="60000"/>
              <a:lumOff val="40000"/>
            </a:schemeClr>
          </a:solidFill>
          <a:ln w="15840">
            <a:solidFill>
              <a:schemeClr val="accent6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3"/>
          <p:cNvSpPr/>
          <p:nvPr/>
        </p:nvSpPr>
        <p:spPr>
          <a:xfrm>
            <a:off x="7609320" y="2304000"/>
            <a:ext cx="1045800" cy="44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Base de Datos</a:t>
            </a:r>
            <a:endParaRPr dirty="0"/>
          </a:p>
        </p:txBody>
      </p:sp>
      <p:sp>
        <p:nvSpPr>
          <p:cNvPr id="266" name="Line 14"/>
          <p:cNvSpPr/>
          <p:nvPr/>
        </p:nvSpPr>
        <p:spPr>
          <a:xfrm>
            <a:off x="6804248" y="2292120"/>
            <a:ext cx="695272" cy="11880"/>
          </a:xfrm>
          <a:prstGeom prst="line">
            <a:avLst/>
          </a:prstGeom>
          <a:ln w="41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5"/>
          <p:cNvSpPr/>
          <p:nvPr/>
        </p:nvSpPr>
        <p:spPr>
          <a:xfrm>
            <a:off x="570960" y="4502160"/>
            <a:ext cx="2999520" cy="455040"/>
          </a:xfrm>
          <a:prstGeom prst="rect">
            <a:avLst/>
          </a:prstGeom>
          <a:solidFill>
            <a:srgbClr val="FFFF6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Transaction tx=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session.beginTransaction();</a:t>
            </a:r>
            <a:endParaRPr/>
          </a:p>
        </p:txBody>
      </p:sp>
      <p:sp>
        <p:nvSpPr>
          <p:cNvPr id="268" name="CustomShape 16"/>
          <p:cNvSpPr/>
          <p:nvPr/>
        </p:nvSpPr>
        <p:spPr>
          <a:xfrm>
            <a:off x="428040" y="5592240"/>
            <a:ext cx="1571040" cy="356400"/>
          </a:xfrm>
          <a:prstGeom prst="rect">
            <a:avLst/>
          </a:prstGeom>
          <a:solidFill>
            <a:srgbClr val="FFFF66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7"/>
          <p:cNvSpPr/>
          <p:nvPr/>
        </p:nvSpPr>
        <p:spPr>
          <a:xfrm>
            <a:off x="499320" y="5572800"/>
            <a:ext cx="1499400" cy="30312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tx.commit();</a:t>
            </a:r>
            <a:endParaRPr/>
          </a:p>
        </p:txBody>
      </p:sp>
      <p:sp>
        <p:nvSpPr>
          <p:cNvPr id="270" name="CustomShape 18"/>
          <p:cNvSpPr/>
          <p:nvPr/>
        </p:nvSpPr>
        <p:spPr>
          <a:xfrm>
            <a:off x="2142720" y="5592240"/>
            <a:ext cx="1571040" cy="356400"/>
          </a:xfrm>
          <a:prstGeom prst="rect">
            <a:avLst/>
          </a:prstGeom>
          <a:solidFill>
            <a:srgbClr val="FFFF66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9"/>
          <p:cNvSpPr/>
          <p:nvPr/>
        </p:nvSpPr>
        <p:spPr>
          <a:xfrm>
            <a:off x="2071080" y="5572800"/>
            <a:ext cx="178524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tx.rollback();</a:t>
            </a:r>
            <a:endParaRPr/>
          </a:p>
        </p:txBody>
      </p:sp>
      <p:sp>
        <p:nvSpPr>
          <p:cNvPr id="272" name="CustomShape 20"/>
          <p:cNvSpPr/>
          <p:nvPr/>
        </p:nvSpPr>
        <p:spPr>
          <a:xfrm>
            <a:off x="499320" y="4941000"/>
            <a:ext cx="32853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800" b="1" strike="noStrike" spc="-1">
                <a:solidFill>
                  <a:srgbClr val="955E4B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save   load  delete   get   update</a:t>
            </a:r>
            <a:endParaRPr/>
          </a:p>
        </p:txBody>
      </p:sp>
      <p:sp>
        <p:nvSpPr>
          <p:cNvPr id="273" name="CustomShape 21"/>
          <p:cNvSpPr/>
          <p:nvPr/>
        </p:nvSpPr>
        <p:spPr>
          <a:xfrm rot="5400000">
            <a:off x="1668240" y="4263120"/>
            <a:ext cx="37944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accent1">
                <a:shade val="95000"/>
                <a:satMod val="105000"/>
              </a:schemeClr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22"/>
          <p:cNvSpPr/>
          <p:nvPr/>
        </p:nvSpPr>
        <p:spPr>
          <a:xfrm>
            <a:off x="4785840" y="4430880"/>
            <a:ext cx="3428280" cy="1928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360">
            <a:solidFill>
              <a:schemeClr val="accent3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23"/>
          <p:cNvSpPr/>
          <p:nvPr/>
        </p:nvSpPr>
        <p:spPr>
          <a:xfrm>
            <a:off x="5000040" y="4502160"/>
            <a:ext cx="2999520" cy="455040"/>
          </a:xfrm>
          <a:prstGeom prst="rect">
            <a:avLst/>
          </a:prstGeom>
          <a:solidFill>
            <a:srgbClr val="FFFF6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Transaction tx=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session.beginTransaction();</a:t>
            </a:r>
            <a:endParaRPr/>
          </a:p>
        </p:txBody>
      </p:sp>
      <p:sp>
        <p:nvSpPr>
          <p:cNvPr id="276" name="CustomShape 24"/>
          <p:cNvSpPr/>
          <p:nvPr/>
        </p:nvSpPr>
        <p:spPr>
          <a:xfrm>
            <a:off x="4857120" y="5595480"/>
            <a:ext cx="1571040" cy="356400"/>
          </a:xfrm>
          <a:prstGeom prst="rect">
            <a:avLst/>
          </a:prstGeom>
          <a:solidFill>
            <a:srgbClr val="FFFF66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5"/>
          <p:cNvSpPr/>
          <p:nvPr/>
        </p:nvSpPr>
        <p:spPr>
          <a:xfrm>
            <a:off x="4928760" y="5551920"/>
            <a:ext cx="1499400" cy="30312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tx.commit();</a:t>
            </a:r>
            <a:endParaRPr/>
          </a:p>
        </p:txBody>
      </p:sp>
      <p:sp>
        <p:nvSpPr>
          <p:cNvPr id="278" name="CustomShape 26"/>
          <p:cNvSpPr/>
          <p:nvPr/>
        </p:nvSpPr>
        <p:spPr>
          <a:xfrm>
            <a:off x="6571800" y="5595480"/>
            <a:ext cx="1571040" cy="356400"/>
          </a:xfrm>
          <a:prstGeom prst="rect">
            <a:avLst/>
          </a:prstGeom>
          <a:solidFill>
            <a:srgbClr val="FFFF66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27"/>
          <p:cNvSpPr/>
          <p:nvPr/>
        </p:nvSpPr>
        <p:spPr>
          <a:xfrm>
            <a:off x="6500160" y="5551920"/>
            <a:ext cx="178524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tx.rollback();</a:t>
            </a:r>
            <a:endParaRPr/>
          </a:p>
        </p:txBody>
      </p:sp>
      <p:sp>
        <p:nvSpPr>
          <p:cNvPr id="280" name="CustomShape 28"/>
          <p:cNvSpPr/>
          <p:nvPr/>
        </p:nvSpPr>
        <p:spPr>
          <a:xfrm>
            <a:off x="4928760" y="4941000"/>
            <a:ext cx="32853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800" b="1" strike="noStrike" spc="-1">
                <a:solidFill>
                  <a:srgbClr val="955E4B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save   load  delete   get   update</a:t>
            </a:r>
            <a:endParaRPr/>
          </a:p>
        </p:txBody>
      </p:sp>
      <p:sp>
        <p:nvSpPr>
          <p:cNvPr id="281" name="CustomShape 29"/>
          <p:cNvSpPr/>
          <p:nvPr/>
        </p:nvSpPr>
        <p:spPr>
          <a:xfrm rot="5400000">
            <a:off x="6097320" y="4263120"/>
            <a:ext cx="37944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accent1">
                <a:shade val="95000"/>
                <a:satMod val="105000"/>
              </a:schemeClr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30"/>
          <p:cNvSpPr/>
          <p:nvPr/>
        </p:nvSpPr>
        <p:spPr>
          <a:xfrm>
            <a:off x="1213920" y="6024240"/>
            <a:ext cx="1785240" cy="356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session.close()</a:t>
            </a:r>
            <a:endParaRPr/>
          </a:p>
        </p:txBody>
      </p:sp>
      <p:sp>
        <p:nvSpPr>
          <p:cNvPr id="283" name="CustomShape 31"/>
          <p:cNvSpPr/>
          <p:nvPr/>
        </p:nvSpPr>
        <p:spPr>
          <a:xfrm>
            <a:off x="5714280" y="6024240"/>
            <a:ext cx="1785240" cy="356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session.close()</a:t>
            </a:r>
            <a:endParaRPr/>
          </a:p>
        </p:txBody>
      </p:sp>
      <p:sp>
        <p:nvSpPr>
          <p:cNvPr id="284" name="CustomShape 32"/>
          <p:cNvSpPr/>
          <p:nvPr/>
        </p:nvSpPr>
        <p:spPr>
          <a:xfrm>
            <a:off x="6786720" y="648000"/>
            <a:ext cx="285120" cy="928080"/>
          </a:xfrm>
          <a:prstGeom prst="leftBrace">
            <a:avLst>
              <a:gd name="adj1" fmla="val 8333"/>
              <a:gd name="adj2" fmla="val 50000"/>
            </a:avLst>
          </a:prstGeom>
          <a:noFill/>
          <a:ln w="41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33"/>
          <p:cNvSpPr/>
          <p:nvPr/>
        </p:nvSpPr>
        <p:spPr>
          <a:xfrm>
            <a:off x="279948" y="184400"/>
            <a:ext cx="822888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260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Se muestra cómo sería una aplicación con  </a:t>
            </a:r>
            <a:r>
              <a:rPr lang="es-ES" sz="2600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Hibernate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219320" y="3886200"/>
            <a:ext cx="68572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Preparando el entorno ...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1219320" y="5124600"/>
            <a:ext cx="68572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S" sz="20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Hibernate 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22860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Requisitos previos.</a:t>
            </a:r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467640" y="2057760"/>
            <a:ext cx="8136360" cy="41075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Font typeface="Bookman Old Style"/>
              <a:buAutoNum type="arabicPeriod"/>
            </a:pPr>
            <a:r>
              <a:rPr lang="es-E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Instalar o tener instalado </a:t>
            </a:r>
            <a:r>
              <a:rPr lang="es-E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un motor de BDR</a:t>
            </a:r>
            <a:r>
              <a:rPr lang="es-E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 Oracle, </a:t>
            </a:r>
            <a:r>
              <a:rPr lang="es-E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MySQL</a:t>
            </a:r>
            <a:r>
              <a:rPr lang="es-E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…</a:t>
            </a:r>
            <a:endParaRPr dirty="0"/>
          </a:p>
          <a:p>
            <a:pPr marL="457200" indent="-456480">
              <a:lnSpc>
                <a:spcPct val="150000"/>
              </a:lnSpc>
              <a:buFont typeface="Bookman Old Style"/>
              <a:buAutoNum type="arabicPeriod"/>
            </a:pPr>
            <a:r>
              <a:rPr lang="es-E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Instalar o tener instalado </a:t>
            </a:r>
            <a:r>
              <a:rPr lang="es-E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framework</a:t>
            </a:r>
            <a:r>
              <a:rPr lang="es-E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</a:t>
            </a:r>
            <a:r>
              <a:rPr lang="es-E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4 ORM </a:t>
            </a:r>
            <a:endParaRPr dirty="0"/>
          </a:p>
          <a:p>
            <a:pPr marL="648000" lvl="2" indent="-21600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Descargar de </a:t>
            </a:r>
            <a:r>
              <a:rPr lang="es-ES" sz="200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  <a:hlinkClick r:id="rId2"/>
              </a:rPr>
              <a:t>http://www.hibernate.org</a:t>
            </a:r>
            <a:endParaRPr dirty="0"/>
          </a:p>
          <a:p>
            <a:pPr marL="648000" lvl="2" indent="-21600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Hibernate-release-4.2.4.Final.zip (año 2015)</a:t>
            </a:r>
            <a:endParaRPr dirty="0"/>
          </a:p>
          <a:p>
            <a:pPr marL="457200" indent="-456480">
              <a:lnSpc>
                <a:spcPct val="150000"/>
              </a:lnSpc>
              <a:buFont typeface="Bookman Old Style"/>
              <a:buAutoNum type="arabicPeriod"/>
            </a:pPr>
            <a:r>
              <a:rPr lang="es-E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Creamos una librería en el IDE llamada:, p.ej.: </a:t>
            </a:r>
            <a:r>
              <a:rPr lang="es-ES" sz="20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Hibernate4.2.4,</a:t>
            </a:r>
            <a:r>
              <a:rPr lang="es-E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 con todos los </a:t>
            </a:r>
            <a:r>
              <a:rPr lang="es-ES" sz="20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jars</a:t>
            </a:r>
            <a:r>
              <a:rPr lang="es-E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 del directorio: </a:t>
            </a:r>
            <a:r>
              <a:rPr lang="es-ES" sz="20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lib</a:t>
            </a:r>
            <a:r>
              <a:rPr lang="es-ES" sz="20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/</a:t>
            </a:r>
            <a:r>
              <a:rPr lang="es-ES" sz="20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required</a:t>
            </a:r>
            <a:r>
              <a:rPr lang="es-E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 de </a:t>
            </a:r>
            <a:r>
              <a:rPr lang="es-ES" sz="20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</a:t>
            </a:r>
            <a:r>
              <a:rPr lang="es-ES" sz="20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4 ORM</a:t>
            </a:r>
            <a:r>
              <a:rPr lang="es-E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</a:p>
          <a:p>
            <a:pPr marL="720">
              <a:lnSpc>
                <a:spcPct val="150000"/>
              </a:lnSpc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NOTA.  Puede que la instalación que ya tienes, disponga de este </a:t>
            </a:r>
            <a:r>
              <a:rPr lang="es-E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pluging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y no necesites instalar </a:t>
            </a:r>
            <a:r>
              <a:rPr lang="es-E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1 Imagen"/>
          <p:cNvPicPr/>
          <p:nvPr/>
        </p:nvPicPr>
        <p:blipFill>
          <a:blip r:embed="rId2"/>
          <a:srcRect t="8045" b="25386"/>
          <a:stretch/>
        </p:blipFill>
        <p:spPr>
          <a:xfrm>
            <a:off x="971640" y="692640"/>
            <a:ext cx="7344000" cy="3936960"/>
          </a:xfrm>
          <a:prstGeom prst="rect">
            <a:avLst/>
          </a:prstGeom>
          <a:ln>
            <a:noFill/>
          </a:ln>
        </p:spPr>
      </p:pic>
      <p:pic>
        <p:nvPicPr>
          <p:cNvPr id="291" name="Picture 2"/>
          <p:cNvPicPr/>
          <p:nvPr/>
        </p:nvPicPr>
        <p:blipFill>
          <a:blip r:embed="rId3"/>
          <a:stretch/>
        </p:blipFill>
        <p:spPr>
          <a:xfrm>
            <a:off x="712800" y="4815360"/>
            <a:ext cx="7717680" cy="1493280"/>
          </a:xfrm>
          <a:prstGeom prst="rect">
            <a:avLst/>
          </a:prstGeom>
          <a:ln>
            <a:noFill/>
          </a:ln>
        </p:spPr>
      </p:pic>
      <p:sp>
        <p:nvSpPr>
          <p:cNvPr id="292" name="CustomShape 1"/>
          <p:cNvSpPr/>
          <p:nvPr/>
        </p:nvSpPr>
        <p:spPr>
          <a:xfrm rot="20238600">
            <a:off x="-2520" y="480600"/>
            <a:ext cx="2591640" cy="503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Descargar  HIBERNATE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3"/>
          <p:cNvPicPr/>
          <p:nvPr/>
        </p:nvPicPr>
        <p:blipFill>
          <a:blip r:embed="rId2"/>
          <a:srcRect l="-325" t="-511" r="31721" b="511"/>
          <a:stretch/>
        </p:blipFill>
        <p:spPr>
          <a:xfrm>
            <a:off x="2915640" y="384840"/>
            <a:ext cx="5247360" cy="2159640"/>
          </a:xfrm>
          <a:prstGeom prst="rect">
            <a:avLst/>
          </a:prstGeom>
          <a:ln>
            <a:noFill/>
          </a:ln>
        </p:spPr>
      </p:pic>
      <p:pic>
        <p:nvPicPr>
          <p:cNvPr id="294" name="Picture 4"/>
          <p:cNvPicPr/>
          <p:nvPr/>
        </p:nvPicPr>
        <p:blipFill>
          <a:blip r:embed="rId3"/>
          <a:srcRect b="18792"/>
          <a:stretch/>
        </p:blipFill>
        <p:spPr>
          <a:xfrm>
            <a:off x="1403640" y="3285000"/>
            <a:ext cx="7603200" cy="2981520"/>
          </a:xfrm>
          <a:prstGeom prst="rect">
            <a:avLst/>
          </a:prstGeom>
          <a:ln>
            <a:noFill/>
          </a:ln>
        </p:spPr>
      </p:pic>
      <p:sp>
        <p:nvSpPr>
          <p:cNvPr id="295" name="CustomShape 1"/>
          <p:cNvSpPr/>
          <p:nvPr/>
        </p:nvSpPr>
        <p:spPr>
          <a:xfrm rot="20238600">
            <a:off x="326520" y="793440"/>
            <a:ext cx="2591640" cy="503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Descargar  HIBERNATE</a:t>
            </a:r>
            <a:endParaRPr/>
          </a:p>
        </p:txBody>
      </p:sp>
      <p:sp>
        <p:nvSpPr>
          <p:cNvPr id="296" name="CustomShape 2"/>
          <p:cNvSpPr/>
          <p:nvPr/>
        </p:nvSpPr>
        <p:spPr>
          <a:xfrm rot="20238600">
            <a:off x="-2520" y="2850480"/>
            <a:ext cx="2591640" cy="503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Jar  requeridos . Librería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219320" y="3886200"/>
            <a:ext cx="68572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Ejemplo I.  ProyectoAgenda.</a:t>
            </a:r>
            <a:endParaRPr/>
          </a:p>
          <a:p>
            <a:pPr algn="r">
              <a:lnSpc>
                <a:spcPct val="100000"/>
              </a:lnSpc>
            </a:pPr>
            <a:r>
              <a:rPr lang="es-E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(Una sola tabla)</a:t>
            </a:r>
            <a:endParaRPr/>
          </a:p>
        </p:txBody>
      </p:sp>
      <p:sp>
        <p:nvSpPr>
          <p:cNvPr id="298" name="CustomShape 2"/>
          <p:cNvSpPr/>
          <p:nvPr/>
        </p:nvSpPr>
        <p:spPr>
          <a:xfrm>
            <a:off x="1219320" y="5124600"/>
            <a:ext cx="68572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S" sz="20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Con Hibernate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57200" y="22860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Crear un proyecto. Pasos:</a:t>
            </a:r>
            <a:endParaRPr/>
          </a:p>
        </p:txBody>
      </p:sp>
      <p:sp>
        <p:nvSpPr>
          <p:cNvPr id="300" name="CustomShape 2"/>
          <p:cNvSpPr/>
          <p:nvPr/>
        </p:nvSpPr>
        <p:spPr>
          <a:xfrm>
            <a:off x="457200" y="1632240"/>
            <a:ext cx="7822440" cy="463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Requisitos previos:</a:t>
            </a:r>
            <a:endParaRPr b="1" dirty="0"/>
          </a:p>
          <a:p>
            <a:pPr marL="1257480" lvl="2" indent="-342360">
              <a:lnSpc>
                <a:spcPct val="100000"/>
              </a:lnSpc>
              <a:buFont typeface="Wingdings" charset="2"/>
              <a:buChar char=""/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Agregar el driver de la BD: Oracle,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MySQL</a:t>
            </a:r>
            <a:endParaRPr dirty="0"/>
          </a:p>
          <a:p>
            <a:pPr marL="1257480" lvl="2" indent="-342360">
              <a:lnSpc>
                <a:spcPct val="100000"/>
              </a:lnSpc>
              <a:buFont typeface="Wingdings" charset="2"/>
              <a:buChar char=""/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Añadir librerías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Hibernate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lib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requered</a:t>
            </a:r>
            <a:r>
              <a:rPr lang="es-E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dirty="0"/>
          </a:p>
          <a:p>
            <a:pPr marL="343080" indent="-342360">
              <a:lnSpc>
                <a:spcPct val="100000"/>
              </a:lnSpc>
              <a:buFont typeface="StarSymbol"/>
              <a:buAutoNum type="arabicPeriod"/>
            </a:pP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Generar los ficheros de configuración de </a:t>
            </a:r>
            <a:r>
              <a:rPr lang="es-E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Hibernate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dirty="0"/>
          </a:p>
          <a:p>
            <a:pPr marL="800280" lvl="2" indent="-342360">
              <a:buFont typeface="Bookman Old Style"/>
              <a:buAutoNum type="alphaLcParenR"/>
            </a:pP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Mapeo de la conexión de la BD:  Hibernate.cfg.xml </a:t>
            </a:r>
            <a:endParaRPr lang="es-ES" dirty="0" smtClean="0"/>
          </a:p>
          <a:p>
            <a:pPr marL="800280" lvl="2" indent="-342360">
              <a:lnSpc>
                <a:spcPct val="100000"/>
              </a:lnSpc>
              <a:buFont typeface="Bookman Old Style"/>
              <a:buAutoNum type="alphaLcParenR"/>
            </a:pP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Mapeo del esquema/base de datos</a:t>
            </a: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hibernate.reveng.xml</a:t>
            </a:r>
          </a:p>
          <a:p>
            <a:pPr marL="800280" lvl="2" indent="-342360">
              <a:lnSpc>
                <a:spcPct val="100000"/>
              </a:lnSpc>
              <a:buFont typeface="Bookman Old Style"/>
              <a:buAutoNum type="alphaLcParenR"/>
            </a:pP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Mapeo del modelo de datos: clases/tablas: Archivos.jar </a:t>
            </a:r>
            <a:r>
              <a:rPr lang="es-E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archivos . </a:t>
            </a: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hbm.xml</a:t>
            </a:r>
            <a:endParaRPr dirty="0"/>
          </a:p>
          <a:p>
            <a:pPr marL="800280" lvl="2" indent="-342360">
              <a:lnSpc>
                <a:spcPct val="100000"/>
              </a:lnSpc>
              <a:buFont typeface="Bookman Old Style"/>
              <a:buAutoNum type="alphaLcParenR"/>
            </a:pP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Generación del archivo HibernateUtil.java. [</a:t>
            </a:r>
            <a:r>
              <a:rPr lang="es-E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Singleton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 una clase de ayuda que accede a una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SessionFactory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para obtener una sesión. </a:t>
            </a:r>
            <a:r>
              <a:rPr lang="es-ES" dirty="0"/>
              <a:t> 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singleton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es un patrón de diseño para restringir la creación de objetos pertenecientes a una clase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dirty="0"/>
          </a:p>
          <a:p>
            <a:pPr marL="343080" indent="-342360">
              <a:lnSpc>
                <a:spcPct val="100000"/>
              </a:lnSpc>
              <a:buFont typeface="Bookman Old Style"/>
              <a:buAutoNum type="arabicPeriod"/>
            </a:pPr>
            <a:r>
              <a:rPr lang="es-E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Crear  </a:t>
            </a: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clase </a:t>
            </a:r>
            <a:r>
              <a:rPr lang="es-E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</a:t>
            </a:r>
            <a:r>
              <a:rPr lang="es-E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</a:t>
            </a:r>
          </a:p>
          <a:p>
            <a:pPr marL="343080" indent="-342360">
              <a:lnSpc>
                <a:spcPct val="100000"/>
              </a:lnSpc>
              <a:buFont typeface="Bookman Old Style"/>
              <a:buAutoNum type="arabicPeriod"/>
            </a:pPr>
            <a:r>
              <a:rPr lang="es-E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 las Crear </a:t>
            </a: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las clases que se necesiten ...</a:t>
            </a:r>
            <a:endParaRPr b="1"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01" name="Picture 2"/>
          <p:cNvPicPr/>
          <p:nvPr/>
        </p:nvPicPr>
        <p:blipFill>
          <a:blip r:embed="rId2"/>
          <a:stretch/>
        </p:blipFill>
        <p:spPr>
          <a:xfrm>
            <a:off x="6000840" y="228600"/>
            <a:ext cx="3172680" cy="255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251640" y="332640"/>
            <a:ext cx="843444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1.a) Hibernate.cfg.xml</a:t>
            </a:r>
            <a:endParaRPr/>
          </a:p>
        </p:txBody>
      </p:sp>
      <p:pic>
        <p:nvPicPr>
          <p:cNvPr id="303" name="Picture 4"/>
          <p:cNvPicPr/>
          <p:nvPr/>
        </p:nvPicPr>
        <p:blipFill>
          <a:blip r:embed="rId2"/>
          <a:srcRect l="23286" t="11779" r="23803" b="57506"/>
          <a:stretch/>
        </p:blipFill>
        <p:spPr>
          <a:xfrm>
            <a:off x="17280" y="3429000"/>
            <a:ext cx="9126000" cy="3311640"/>
          </a:xfrm>
          <a:prstGeom prst="rect">
            <a:avLst/>
          </a:prstGeom>
          <a:ln>
            <a:noFill/>
          </a:ln>
        </p:spPr>
      </p:pic>
      <p:pic>
        <p:nvPicPr>
          <p:cNvPr id="304" name="Picture 5"/>
          <p:cNvPicPr/>
          <p:nvPr/>
        </p:nvPicPr>
        <p:blipFill>
          <a:blip r:embed="rId3"/>
          <a:srcRect l="39039" t="27561" r="25701" b="42452"/>
          <a:stretch/>
        </p:blipFill>
        <p:spPr>
          <a:xfrm>
            <a:off x="3830400" y="847800"/>
            <a:ext cx="5147640" cy="2735640"/>
          </a:xfrm>
          <a:prstGeom prst="rect">
            <a:avLst/>
          </a:prstGeom>
          <a:ln>
            <a:noFill/>
          </a:ln>
        </p:spPr>
      </p:pic>
      <p:sp>
        <p:nvSpPr>
          <p:cNvPr id="305" name="CustomShape 2"/>
          <p:cNvSpPr/>
          <p:nvPr/>
        </p:nvSpPr>
        <p:spPr>
          <a:xfrm>
            <a:off x="288360" y="1368000"/>
            <a:ext cx="338364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Mapeo de la conexión a la BD.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Nuevo archivo -&gt;Hibernate -&gt; Asistente de  configuración de Hibernate … y continuamos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57200" y="228600"/>
            <a:ext cx="82288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27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1.b)Hibernate Reverse Engineering (reveng.xml</a:t>
            </a: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)</a:t>
            </a:r>
            <a:endParaRPr/>
          </a:p>
        </p:txBody>
      </p:sp>
      <p:pic>
        <p:nvPicPr>
          <p:cNvPr id="307" name="Picture 2"/>
          <p:cNvPicPr/>
          <p:nvPr/>
        </p:nvPicPr>
        <p:blipFill>
          <a:blip r:embed="rId2"/>
          <a:srcRect l="7388" t="12892" r="21507" b="54680"/>
          <a:stretch/>
        </p:blipFill>
        <p:spPr>
          <a:xfrm>
            <a:off x="89640" y="3933000"/>
            <a:ext cx="9090360" cy="2591640"/>
          </a:xfrm>
          <a:prstGeom prst="rect">
            <a:avLst/>
          </a:prstGeom>
          <a:ln>
            <a:noFill/>
          </a:ln>
        </p:spPr>
      </p:pic>
      <p:sp>
        <p:nvSpPr>
          <p:cNvPr id="308" name="CustomShape 2"/>
          <p:cNvSpPr/>
          <p:nvPr/>
        </p:nvSpPr>
        <p:spPr>
          <a:xfrm>
            <a:off x="144000" y="1512000"/>
            <a:ext cx="3923640" cy="28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Selección de las tablas a mapear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Nuevo archivo -&gt;Hibernate -&gt; Asistente de ingeniería inversa … y continuamos.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09" name="Picture 3"/>
          <p:cNvPicPr/>
          <p:nvPr/>
        </p:nvPicPr>
        <p:blipFill>
          <a:blip r:embed="rId3"/>
          <a:srcRect l="39457" t="32230" r="28756" b="44455"/>
          <a:stretch/>
        </p:blipFill>
        <p:spPr>
          <a:xfrm>
            <a:off x="4169880" y="1308600"/>
            <a:ext cx="4937760" cy="226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2860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Introducción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28760" y="1340768"/>
            <a:ext cx="8257320" cy="557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2880" indent="-272160">
              <a:lnSpc>
                <a:spcPct val="100000"/>
              </a:lnSpc>
              <a:buFont typeface="Arial"/>
              <a:buChar char="•"/>
            </a:pPr>
            <a:r>
              <a:rPr lang="es-E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Incompatibilidad </a:t>
            </a: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 sistemas de </a:t>
            </a:r>
            <a:r>
              <a:rPr lang="es-E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representación de información.</a:t>
            </a:r>
            <a:r>
              <a:rPr lang="es-E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/>
            </a:r>
            <a:br>
              <a:rPr lang="es-E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</a:br>
            <a:r>
              <a:rPr lang="es-E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 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el software orientado a objetos, la información se representa como </a:t>
            </a:r>
            <a:r>
              <a:rPr lang="es-ES" sz="18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clases y </a:t>
            </a:r>
            <a:r>
              <a:rPr lang="es-ES" sz="180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objetos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 En 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las bases de datos 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relacionales la información se representa en </a:t>
            </a:r>
            <a:r>
              <a:rPr lang="es-ES" sz="180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tablas </a:t>
            </a:r>
            <a:r>
              <a:rPr lang="es-ES" sz="18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y sus restricciones.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272880" indent="-272160">
              <a:lnSpc>
                <a:spcPct val="100000"/>
              </a:lnSpc>
              <a:buFont typeface="Arial"/>
              <a:buChar char="•"/>
            </a:pPr>
            <a:r>
              <a:rPr lang="es-E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 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las BD Relacionales sólo permiten guardar tipos de datos primitivos (enteros, cadenas de texto, etc.) y no se puede guardar de forma directa los objetos de la aplicación en las tablas. 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  <a:sym typeface="Wingdings" pitchFamily="2" charset="2"/>
              </a:rPr>
              <a:t>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Por tanto, </a:t>
            </a: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 debe convertir los valores de los objetos en valores simples 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que puedan ser almacenados en una base de datos (y poder recuperarlos más tarde). </a:t>
            </a:r>
            <a:endParaRPr lang="es-ES" sz="1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  <a:ea typeface="DejaVu Sans"/>
            </a:endParaRPr>
          </a:p>
          <a:p>
            <a:pPr marL="272880" indent="-272160"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marL="272880" indent="-272160">
              <a:lnSpc>
                <a:spcPct val="100000"/>
              </a:lnSpc>
              <a:buFont typeface="Arial"/>
              <a:buChar char="•"/>
            </a:pP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El mapeo objeto-relacional (ORM) soluciona este problema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  Es una técnica de programación 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que permite transformar representaciones  </a:t>
            </a:r>
            <a:r>
              <a:rPr lang="es-ES" sz="180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en BDR a representaciones de objetos.</a:t>
            </a:r>
            <a:endParaRPr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33"/>
          <a:stretch/>
        </p:blipFill>
        <p:spPr bwMode="auto">
          <a:xfrm>
            <a:off x="2562697" y="5445224"/>
            <a:ext cx="6166791" cy="132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251640" y="260640"/>
            <a:ext cx="8228880" cy="59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s-ES" sz="28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Hibernate mapping. Agenda.hbm.xml</a:t>
            </a:r>
            <a:endParaRPr/>
          </a:p>
        </p:txBody>
      </p:sp>
      <p:pic>
        <p:nvPicPr>
          <p:cNvPr id="311" name="Picture 2"/>
          <p:cNvPicPr/>
          <p:nvPr/>
        </p:nvPicPr>
        <p:blipFill>
          <a:blip r:embed="rId2"/>
          <a:srcRect l="7218" t="15794" r="36076" b="49507"/>
          <a:stretch/>
        </p:blipFill>
        <p:spPr>
          <a:xfrm>
            <a:off x="107640" y="980640"/>
            <a:ext cx="8977680" cy="3433320"/>
          </a:xfrm>
          <a:prstGeom prst="rect">
            <a:avLst/>
          </a:prstGeom>
          <a:ln>
            <a:noFill/>
          </a:ln>
        </p:spPr>
      </p:pic>
      <p:sp>
        <p:nvSpPr>
          <p:cNvPr id="312" name="CustomShape 2"/>
          <p:cNvSpPr/>
          <p:nvPr/>
        </p:nvSpPr>
        <p:spPr>
          <a:xfrm>
            <a:off x="395640" y="4414320"/>
            <a:ext cx="84963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Etiqueta class</a:t>
            </a: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</a:t>
            </a: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mapeo a la tabla: nombre y esquema o catálogo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Etiqueta id</a:t>
            </a: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mapeo a la columna que es clave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Etiqueta column </a:t>
            </a:r>
            <a:r>
              <a:rPr lang="es-E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es-E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nombre de la columna a mapear.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Etiqueta generator </a:t>
            </a:r>
            <a:r>
              <a:rPr lang="es-E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es-E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naturaleza del campo clave [assigned |increment]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Etiqueta property</a:t>
            </a: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mapeo al resto de las columnas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</a:t>
            </a: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Etiqueta column </a:t>
            </a:r>
            <a:r>
              <a:rPr lang="es-E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es-E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nombre de la columna a mapea</a:t>
            </a: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Picture 2"/>
          <p:cNvPicPr/>
          <p:nvPr/>
        </p:nvPicPr>
        <p:blipFill>
          <a:blip r:embed="rId2"/>
          <a:srcRect l="2640" t="15479" r="35289" b="6223"/>
          <a:stretch/>
        </p:blipFill>
        <p:spPr>
          <a:xfrm>
            <a:off x="1475640" y="818280"/>
            <a:ext cx="7632000" cy="6015960"/>
          </a:xfrm>
          <a:prstGeom prst="rect">
            <a:avLst/>
          </a:prstGeom>
          <a:ln>
            <a:noFill/>
          </a:ln>
        </p:spPr>
      </p:pic>
      <p:sp>
        <p:nvSpPr>
          <p:cNvPr id="314" name="CustomShape 1"/>
          <p:cNvSpPr/>
          <p:nvPr/>
        </p:nvSpPr>
        <p:spPr>
          <a:xfrm>
            <a:off x="251640" y="28440"/>
            <a:ext cx="8228880" cy="78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24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Clases generadas a partir de las tablas de las seleccionadas. </a:t>
            </a:r>
            <a:r>
              <a:rPr lang="es-ES" sz="20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Agenda.java</a:t>
            </a:r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323640" y="3357000"/>
            <a:ext cx="3671640" cy="3107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POJOS 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Plain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Old Java </a:t>
            </a: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Object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 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Generación de la clase 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persistente (</a:t>
            </a:r>
            <a:r>
              <a:rPr lang="es-E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Serializable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):  Agenda.java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 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/>
            </a:r>
            <a:b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</a:b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Equivale 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 una tabla de la BD, y un registro o fila es un objeto persistente de esta clase.</a:t>
            </a:r>
            <a:endParaRPr dirty="0"/>
          </a:p>
          <a:p>
            <a:pPr>
              <a:lnSpc>
                <a:spcPct val="100000"/>
              </a:lnSpc>
            </a:pPr>
            <a:endParaRPr lang="es-ES" sz="1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Utilizan 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convenciones de nombrado estándares para los métodos: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getters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y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setters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así como visibilidad privada para los campos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57200" y="22860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Operaciones.  Gestión de una agenda</a:t>
            </a:r>
            <a:endParaRPr/>
          </a:p>
        </p:txBody>
      </p:sp>
      <p:sp>
        <p:nvSpPr>
          <p:cNvPr id="317" name="CustomShape 2"/>
          <p:cNvSpPr/>
          <p:nvPr/>
        </p:nvSpPr>
        <p:spPr>
          <a:xfrm>
            <a:off x="971640" y="1945800"/>
            <a:ext cx="6840000" cy="31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Gestión de una agenda usando </a:t>
            </a:r>
            <a:r>
              <a:rPr lang="es-E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</a:t>
            </a:r>
            <a:r>
              <a:rPr lang="es-E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   Las operaciones a realizar:</a:t>
            </a:r>
            <a:endParaRPr dirty="0"/>
          </a:p>
          <a:p>
            <a:pPr marL="915120" lvl="2">
              <a:lnSpc>
                <a:spcPct val="100000"/>
              </a:lnSpc>
            </a:pP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1.-Nuevo registro</a:t>
            </a:r>
          </a:p>
          <a:p>
            <a:pPr marL="915120" lvl="2">
              <a:lnSpc>
                <a:spcPct val="100000"/>
              </a:lnSpc>
            </a:pP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2.-Consultar por id</a:t>
            </a:r>
          </a:p>
          <a:p>
            <a:pPr marL="915120" lvl="2">
              <a:lnSpc>
                <a:spcPct val="100000"/>
              </a:lnSpc>
            </a:pP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3.-Modificar nombre</a:t>
            </a:r>
          </a:p>
          <a:p>
            <a:pPr marL="915120" lvl="2">
              <a:lnSpc>
                <a:spcPct val="100000"/>
              </a:lnSpc>
            </a:pP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4.-Eliminar registro</a:t>
            </a:r>
          </a:p>
          <a:p>
            <a:pPr marL="915120" lvl="2">
              <a:lnSpc>
                <a:spcPct val="100000"/>
              </a:lnSpc>
            </a:pP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5.-Visualizar todos</a:t>
            </a:r>
          </a:p>
          <a:p>
            <a:pPr marL="915120" lvl="2">
              <a:lnSpc>
                <a:spcPct val="100000"/>
              </a:lnSpc>
            </a:pP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6.-Salir</a:t>
            </a:r>
          </a:p>
          <a:p>
            <a:pPr marL="915120" lvl="2">
              <a:lnSpc>
                <a:spcPct val="100000"/>
              </a:lnSpc>
            </a:pPr>
            <a:r>
              <a:rPr lang="es-E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Los datos que se guardarán serán como mínimo un identificador,  nombre, teléfono, email, …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70424" y="427157"/>
            <a:ext cx="4429568" cy="49859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b="1" dirty="0"/>
              <a:t>private static void </a:t>
            </a:r>
            <a:r>
              <a:rPr lang="en-US" b="1" dirty="0" err="1"/>
              <a:t>altaContacto</a:t>
            </a:r>
            <a:r>
              <a:rPr lang="en-US" b="1" dirty="0"/>
              <a:t>(Session s) {</a:t>
            </a:r>
          </a:p>
          <a:p>
            <a:r>
              <a:rPr lang="en-US" sz="1400" dirty="0"/>
              <a:t>        String </a:t>
            </a:r>
            <a:r>
              <a:rPr lang="en-US" sz="1400" dirty="0" err="1"/>
              <a:t>nombre</a:t>
            </a:r>
            <a:r>
              <a:rPr lang="en-US" sz="1400" dirty="0"/>
              <a:t>, </a:t>
            </a:r>
            <a:r>
              <a:rPr lang="en-US" sz="1400" dirty="0" err="1"/>
              <a:t>dni</a:t>
            </a:r>
            <a:r>
              <a:rPr lang="en-US" sz="1400" dirty="0"/>
              <a:t>, email;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idContacto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Short id;</a:t>
            </a:r>
          </a:p>
          <a:p>
            <a:r>
              <a:rPr lang="en-US" sz="1400" dirty="0"/>
              <a:t>        Agenda a;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existe</a:t>
            </a:r>
            <a:r>
              <a:rPr lang="en-US" sz="1400" dirty="0"/>
              <a:t> = false;</a:t>
            </a:r>
          </a:p>
          <a:p>
            <a:r>
              <a:rPr lang="en-US" sz="1400" dirty="0"/>
              <a:t>        do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idContacto</a:t>
            </a:r>
            <a:r>
              <a:rPr lang="en-US" sz="1400" dirty="0"/>
              <a:t> = </a:t>
            </a:r>
            <a:r>
              <a:rPr lang="en-US" sz="1400" dirty="0" err="1"/>
              <a:t>ES.leeN</a:t>
            </a:r>
            <a:r>
              <a:rPr lang="en-US" sz="1400" dirty="0"/>
              <a:t>("</a:t>
            </a:r>
            <a:r>
              <a:rPr lang="en-US" sz="1400" dirty="0" err="1"/>
              <a:t>Entrar</a:t>
            </a:r>
            <a:r>
              <a:rPr lang="en-US" sz="1400" dirty="0"/>
              <a:t> </a:t>
            </a:r>
            <a:r>
              <a:rPr lang="en-US" sz="1400" dirty="0" err="1"/>
              <a:t>idContacto</a:t>
            </a:r>
            <a:r>
              <a:rPr lang="en-US" sz="1400" dirty="0"/>
              <a:t> a </a:t>
            </a:r>
            <a:r>
              <a:rPr lang="en-US" sz="1400" dirty="0" err="1"/>
              <a:t>buscar</a:t>
            </a:r>
            <a:r>
              <a:rPr lang="en-US" sz="1400" dirty="0"/>
              <a:t> ");</a:t>
            </a:r>
          </a:p>
          <a:p>
            <a:r>
              <a:rPr lang="en-US" sz="1400" dirty="0"/>
              <a:t>            id = new </a:t>
            </a:r>
            <a:r>
              <a:rPr lang="en-US" sz="1400" dirty="0" err="1"/>
              <a:t>BigDecimal</a:t>
            </a:r>
            <a:r>
              <a:rPr lang="en-US" sz="1400" dirty="0"/>
              <a:t>(</a:t>
            </a:r>
            <a:r>
              <a:rPr lang="en-US" sz="1400" dirty="0" err="1"/>
              <a:t>idContacto</a:t>
            </a:r>
            <a:r>
              <a:rPr lang="en-US" sz="1400" dirty="0"/>
              <a:t>).</a:t>
            </a:r>
            <a:r>
              <a:rPr lang="en-US" sz="1400" dirty="0" err="1"/>
              <a:t>shortValue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} while (</a:t>
            </a:r>
            <a:r>
              <a:rPr lang="en-US" sz="1400" dirty="0" err="1"/>
              <a:t>existeContacto</a:t>
            </a:r>
            <a:r>
              <a:rPr lang="en-US" sz="1400" dirty="0"/>
              <a:t>(s, id));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nombre</a:t>
            </a:r>
            <a:r>
              <a:rPr lang="en-US" sz="1400" dirty="0"/>
              <a:t> = </a:t>
            </a:r>
            <a:r>
              <a:rPr lang="en-US" sz="1400" dirty="0" err="1"/>
              <a:t>ES.leeDeTeclado</a:t>
            </a:r>
            <a:r>
              <a:rPr lang="en-US" sz="1400" dirty="0"/>
              <a:t>("</a:t>
            </a:r>
            <a:r>
              <a:rPr lang="en-US" sz="1400" dirty="0" err="1"/>
              <a:t>Entrar</a:t>
            </a:r>
            <a:r>
              <a:rPr lang="en-US" sz="1400" dirty="0"/>
              <a:t> </a:t>
            </a:r>
            <a:r>
              <a:rPr lang="en-US" sz="1400" dirty="0" err="1"/>
              <a:t>nombre</a:t>
            </a:r>
            <a:r>
              <a:rPr lang="en-US" sz="1400" dirty="0"/>
              <a:t>: ");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dni</a:t>
            </a:r>
            <a:r>
              <a:rPr lang="en-US" sz="1400" dirty="0"/>
              <a:t> = </a:t>
            </a:r>
            <a:r>
              <a:rPr lang="en-US" sz="1400" dirty="0" err="1"/>
              <a:t>ES.leeDeTeclado</a:t>
            </a:r>
            <a:r>
              <a:rPr lang="en-US" sz="1400" dirty="0"/>
              <a:t>("</a:t>
            </a:r>
            <a:r>
              <a:rPr lang="en-US" sz="1400" dirty="0" err="1"/>
              <a:t>Entrar</a:t>
            </a:r>
            <a:r>
              <a:rPr lang="en-US" sz="1400" dirty="0"/>
              <a:t> </a:t>
            </a:r>
            <a:r>
              <a:rPr lang="en-US" sz="1400" dirty="0" err="1"/>
              <a:t>dni</a:t>
            </a:r>
            <a:r>
              <a:rPr lang="en-US" sz="1400" dirty="0"/>
              <a:t>: ");</a:t>
            </a:r>
          </a:p>
          <a:p>
            <a:r>
              <a:rPr lang="en-US" sz="1400" dirty="0"/>
              <a:t>        email = </a:t>
            </a:r>
            <a:r>
              <a:rPr lang="en-US" sz="1400" dirty="0" err="1"/>
              <a:t>ES.leeDeTeclado</a:t>
            </a:r>
            <a:r>
              <a:rPr lang="en-US" sz="1400" dirty="0"/>
              <a:t>("</a:t>
            </a:r>
            <a:r>
              <a:rPr lang="en-US" sz="1400" dirty="0" err="1"/>
              <a:t>Entrar</a:t>
            </a:r>
            <a:r>
              <a:rPr lang="en-US" sz="1400" dirty="0"/>
              <a:t> email: ");</a:t>
            </a:r>
          </a:p>
          <a:p>
            <a:r>
              <a:rPr lang="en-US" sz="1400" dirty="0"/>
              <a:t>        a = new Agenda(id, </a:t>
            </a:r>
            <a:r>
              <a:rPr lang="en-US" sz="1400" dirty="0" err="1"/>
              <a:t>nombre</a:t>
            </a:r>
            <a:r>
              <a:rPr lang="en-US" sz="1400" dirty="0"/>
              <a:t>, </a:t>
            </a:r>
            <a:r>
              <a:rPr lang="en-US" sz="1400" dirty="0" err="1"/>
              <a:t>dni</a:t>
            </a:r>
            <a:r>
              <a:rPr lang="en-US" sz="1400" dirty="0"/>
              <a:t>, email);</a:t>
            </a:r>
          </a:p>
          <a:p>
            <a:r>
              <a:rPr lang="en-US" sz="1400" dirty="0"/>
              <a:t>        try {</a:t>
            </a:r>
          </a:p>
          <a:p>
            <a:r>
              <a:rPr lang="en-US" sz="1600" b="1" dirty="0"/>
              <a:t>            </a:t>
            </a:r>
            <a:r>
              <a:rPr lang="en-US" sz="1600" b="1" dirty="0" err="1"/>
              <a:t>s.beginTransaction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            </a:t>
            </a:r>
            <a:r>
              <a:rPr lang="en-US" sz="1600" b="1" dirty="0" err="1"/>
              <a:t>s.save</a:t>
            </a:r>
            <a:r>
              <a:rPr lang="en-US" sz="1600" b="1" dirty="0"/>
              <a:t>(a);</a:t>
            </a:r>
          </a:p>
          <a:p>
            <a:r>
              <a:rPr lang="en-US" sz="1600" b="1" dirty="0"/>
              <a:t>            </a:t>
            </a:r>
            <a:r>
              <a:rPr lang="en-US" sz="1600" b="1" dirty="0" err="1"/>
              <a:t>s.getTransaction</a:t>
            </a:r>
            <a:r>
              <a:rPr lang="en-US" sz="1600" b="1" dirty="0"/>
              <a:t>().commit();</a:t>
            </a:r>
          </a:p>
          <a:p>
            <a:r>
              <a:rPr lang="en-US" sz="1400" dirty="0"/>
              <a:t>        } catch (</a:t>
            </a:r>
            <a:r>
              <a:rPr lang="en-US" sz="1400" dirty="0" err="1"/>
              <a:t>ConstraintViolationException</a:t>
            </a:r>
            <a:r>
              <a:rPr lang="en-US" sz="1400" dirty="0"/>
              <a:t> e)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System.err.println</a:t>
            </a:r>
            <a:r>
              <a:rPr lang="en-US" sz="1400" dirty="0"/>
              <a:t>("ERROR AL GRABAR");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3 Rectángulo"/>
          <p:cNvSpPr/>
          <p:nvPr/>
        </p:nvSpPr>
        <p:spPr>
          <a:xfrm>
            <a:off x="4499992" y="4005064"/>
            <a:ext cx="4608512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 </a:t>
            </a:r>
            <a:r>
              <a:rPr lang="es-ES" sz="1400" b="1" dirty="0" err="1"/>
              <a:t>private</a:t>
            </a:r>
            <a:r>
              <a:rPr lang="es-ES" sz="1400" b="1" dirty="0"/>
              <a:t> </a:t>
            </a:r>
            <a:r>
              <a:rPr lang="es-ES" sz="1400" b="1" dirty="0" err="1"/>
              <a:t>static</a:t>
            </a:r>
            <a:r>
              <a:rPr lang="es-ES" sz="1400" b="1" dirty="0"/>
              <a:t> </a:t>
            </a:r>
            <a:r>
              <a:rPr lang="es-ES" sz="1400" b="1" dirty="0" err="1"/>
              <a:t>boolean</a:t>
            </a:r>
            <a:r>
              <a:rPr lang="es-ES" sz="1400" b="1" dirty="0"/>
              <a:t> </a:t>
            </a:r>
            <a:r>
              <a:rPr lang="es-ES" sz="1400" b="1" dirty="0" err="1"/>
              <a:t>existeContacto</a:t>
            </a:r>
            <a:r>
              <a:rPr lang="es-ES" sz="1400" b="1" dirty="0"/>
              <a:t>(</a:t>
            </a:r>
            <a:r>
              <a:rPr lang="es-ES" sz="1400" b="1" dirty="0" err="1"/>
              <a:t>Session</a:t>
            </a:r>
            <a:r>
              <a:rPr lang="es-ES" sz="1400" b="1" dirty="0"/>
              <a:t> s, Short id) </a:t>
            </a:r>
            <a:r>
              <a:rPr lang="es-ES" sz="1400" dirty="0"/>
              <a:t>{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Boolean</a:t>
            </a:r>
            <a:r>
              <a:rPr lang="es-ES" sz="1400" dirty="0"/>
              <a:t> existe;</a:t>
            </a:r>
          </a:p>
          <a:p>
            <a:r>
              <a:rPr lang="es-ES" sz="1400" dirty="0"/>
              <a:t>        Agenda a = (Agenda) </a:t>
            </a:r>
            <a:r>
              <a:rPr lang="es-ES" sz="1400" dirty="0" err="1"/>
              <a:t>s.get</a:t>
            </a:r>
            <a:r>
              <a:rPr lang="es-ES" sz="1400" dirty="0"/>
              <a:t>(</a:t>
            </a:r>
            <a:r>
              <a:rPr lang="es-ES" sz="1400" dirty="0" err="1"/>
              <a:t>Agenda.class</a:t>
            </a:r>
            <a:r>
              <a:rPr lang="es-ES" sz="1400" dirty="0"/>
              <a:t>, id);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if</a:t>
            </a:r>
            <a:r>
              <a:rPr lang="es-ES" sz="1400" dirty="0"/>
              <a:t> (a == </a:t>
            </a:r>
            <a:r>
              <a:rPr lang="es-ES" sz="1400" dirty="0" err="1"/>
              <a:t>null</a:t>
            </a:r>
            <a:r>
              <a:rPr lang="es-ES" sz="1400" dirty="0"/>
              <a:t>) {</a:t>
            </a:r>
          </a:p>
          <a:p>
            <a:r>
              <a:rPr lang="es-ES" sz="1400" dirty="0"/>
              <a:t>            existe = false;</a:t>
            </a:r>
          </a:p>
          <a:p>
            <a:r>
              <a:rPr lang="es-ES" sz="1400" dirty="0"/>
              <a:t>        } </a:t>
            </a:r>
            <a:r>
              <a:rPr lang="es-ES" sz="1400" dirty="0" err="1"/>
              <a:t>else</a:t>
            </a:r>
            <a:r>
              <a:rPr lang="es-ES" sz="1400" dirty="0"/>
              <a:t> {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System.out.println</a:t>
            </a:r>
            <a:r>
              <a:rPr lang="es-ES" sz="1400" dirty="0"/>
              <a:t>("El contacto existe, introduzca uno </a:t>
            </a:r>
            <a:r>
              <a:rPr lang="es-ES" sz="1400" dirty="0" smtClean="0"/>
              <a:t>    nuevo</a:t>
            </a:r>
            <a:r>
              <a:rPr lang="es-ES" sz="1400" dirty="0"/>
              <a:t>");</a:t>
            </a:r>
          </a:p>
          <a:p>
            <a:r>
              <a:rPr lang="es-ES" sz="1400" dirty="0"/>
              <a:t>            existe = true;</a:t>
            </a:r>
          </a:p>
          <a:p>
            <a:r>
              <a:rPr lang="es-ES" sz="1400" dirty="0"/>
              <a:t>        }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return</a:t>
            </a:r>
            <a:r>
              <a:rPr lang="es-ES" sz="1400" dirty="0"/>
              <a:t> existe;</a:t>
            </a:r>
          </a:p>
          <a:p>
            <a:r>
              <a:rPr lang="es-E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756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9512" y="217091"/>
            <a:ext cx="4464496" cy="29238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/>
              <a:t> </a:t>
            </a:r>
            <a:r>
              <a:rPr lang="es-ES" sz="1600" b="1" dirty="0" err="1"/>
              <a:t>private</a:t>
            </a:r>
            <a:r>
              <a:rPr lang="es-ES" sz="1600" b="1" dirty="0"/>
              <a:t> </a:t>
            </a:r>
            <a:r>
              <a:rPr lang="es-ES" sz="1600" b="1" dirty="0" err="1"/>
              <a:t>static</a:t>
            </a:r>
            <a:r>
              <a:rPr lang="es-ES" sz="1600" b="1" dirty="0"/>
              <a:t> </a:t>
            </a:r>
            <a:r>
              <a:rPr lang="es-ES" sz="1600" b="1" dirty="0" err="1"/>
              <a:t>void</a:t>
            </a:r>
            <a:r>
              <a:rPr lang="es-ES" sz="1600" b="1" dirty="0"/>
              <a:t> </a:t>
            </a:r>
            <a:r>
              <a:rPr lang="es-ES" sz="1600" b="1" dirty="0" err="1"/>
              <a:t>consultarID</a:t>
            </a:r>
            <a:r>
              <a:rPr lang="es-ES" sz="1600" b="1" dirty="0"/>
              <a:t>(</a:t>
            </a:r>
            <a:r>
              <a:rPr lang="es-ES" sz="1600" b="1" dirty="0" err="1"/>
              <a:t>Session</a:t>
            </a:r>
            <a:r>
              <a:rPr lang="es-ES" sz="1600" b="1" dirty="0"/>
              <a:t> s) {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idContacto</a:t>
            </a:r>
            <a:r>
              <a:rPr lang="es-ES" sz="1400" dirty="0"/>
              <a:t>;</a:t>
            </a:r>
          </a:p>
          <a:p>
            <a:r>
              <a:rPr lang="es-ES" sz="1400" dirty="0"/>
              <a:t>        Short id;</a:t>
            </a:r>
          </a:p>
          <a:p>
            <a:r>
              <a:rPr lang="es-ES" sz="1400" dirty="0"/>
              <a:t>        Agenda a;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idContacto</a:t>
            </a:r>
            <a:r>
              <a:rPr lang="es-ES" sz="1400" dirty="0"/>
              <a:t> = </a:t>
            </a:r>
            <a:r>
              <a:rPr lang="es-ES" sz="1400" dirty="0" err="1"/>
              <a:t>ES.leeN</a:t>
            </a:r>
            <a:r>
              <a:rPr lang="es-ES" sz="1400" dirty="0"/>
              <a:t>("Entrar </a:t>
            </a:r>
            <a:r>
              <a:rPr lang="es-ES" sz="1400" dirty="0" err="1"/>
              <a:t>idContacto</a:t>
            </a:r>
            <a:r>
              <a:rPr lang="es-ES" sz="1400" dirty="0"/>
              <a:t> a buscar ");</a:t>
            </a:r>
          </a:p>
          <a:p>
            <a:r>
              <a:rPr lang="es-ES" sz="1400" dirty="0"/>
              <a:t>        id = new </a:t>
            </a:r>
            <a:r>
              <a:rPr lang="es-ES" sz="1400" dirty="0" err="1"/>
              <a:t>BigDecimal</a:t>
            </a:r>
            <a:r>
              <a:rPr lang="es-ES" sz="1400" dirty="0"/>
              <a:t>(</a:t>
            </a:r>
            <a:r>
              <a:rPr lang="es-ES" sz="1400" dirty="0" err="1"/>
              <a:t>idContacto</a:t>
            </a:r>
            <a:r>
              <a:rPr lang="es-ES" sz="1400" dirty="0"/>
              <a:t>).</a:t>
            </a:r>
            <a:r>
              <a:rPr lang="es-ES" sz="1400" dirty="0" err="1"/>
              <a:t>shortValue</a:t>
            </a:r>
            <a:r>
              <a:rPr lang="es-ES" sz="1400" dirty="0"/>
              <a:t>();</a:t>
            </a:r>
          </a:p>
          <a:p>
            <a:r>
              <a:rPr lang="es-ES" sz="1400" dirty="0"/>
              <a:t>        a = (Agenda) </a:t>
            </a:r>
            <a:r>
              <a:rPr lang="es-ES" sz="1400" dirty="0" err="1"/>
              <a:t>s.get</a:t>
            </a:r>
            <a:r>
              <a:rPr lang="es-ES" sz="1400" dirty="0"/>
              <a:t>(</a:t>
            </a:r>
            <a:r>
              <a:rPr lang="es-ES" sz="1400" dirty="0" err="1"/>
              <a:t>Agenda.class</a:t>
            </a:r>
            <a:r>
              <a:rPr lang="es-ES" sz="1400" dirty="0"/>
              <a:t>, id);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if</a:t>
            </a:r>
            <a:r>
              <a:rPr lang="es-ES" sz="1400" dirty="0"/>
              <a:t> (a != </a:t>
            </a:r>
            <a:r>
              <a:rPr lang="es-ES" sz="1400" dirty="0" err="1"/>
              <a:t>null</a:t>
            </a:r>
            <a:r>
              <a:rPr lang="es-ES" sz="1400" dirty="0"/>
              <a:t>) {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System.out.println</a:t>
            </a:r>
            <a:r>
              <a:rPr lang="es-ES" sz="1400" dirty="0"/>
              <a:t>(a);</a:t>
            </a:r>
          </a:p>
          <a:p>
            <a:r>
              <a:rPr lang="es-ES" sz="1400" dirty="0"/>
              <a:t>        } </a:t>
            </a:r>
            <a:r>
              <a:rPr lang="es-ES" sz="1400" dirty="0" err="1"/>
              <a:t>else</a:t>
            </a:r>
            <a:r>
              <a:rPr lang="es-ES" sz="1400" dirty="0"/>
              <a:t> {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System.out.println</a:t>
            </a:r>
            <a:r>
              <a:rPr lang="es-ES" sz="1400" dirty="0"/>
              <a:t>("El contacto no existe");</a:t>
            </a:r>
          </a:p>
          <a:p>
            <a:r>
              <a:rPr lang="es-ES" sz="1400" dirty="0"/>
              <a:t>        }</a:t>
            </a:r>
          </a:p>
          <a:p>
            <a:r>
              <a:rPr lang="es-ES" sz="1400" dirty="0"/>
              <a:t>    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0" y="3130510"/>
            <a:ext cx="4644008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/>
              <a:t> </a:t>
            </a:r>
            <a:r>
              <a:rPr lang="es-ES" sz="1400" b="1" dirty="0" err="1"/>
              <a:t>private</a:t>
            </a:r>
            <a:r>
              <a:rPr lang="es-ES" sz="1400" b="1" dirty="0"/>
              <a:t> </a:t>
            </a:r>
            <a:r>
              <a:rPr lang="es-ES" sz="1400" b="1" dirty="0" err="1"/>
              <a:t>static</a:t>
            </a:r>
            <a:r>
              <a:rPr lang="es-ES" sz="1400" b="1" dirty="0"/>
              <a:t> </a:t>
            </a:r>
            <a:r>
              <a:rPr lang="es-ES" sz="1400" b="1" dirty="0" err="1"/>
              <a:t>void</a:t>
            </a:r>
            <a:r>
              <a:rPr lang="es-ES" sz="1400" b="1" dirty="0"/>
              <a:t> </a:t>
            </a:r>
            <a:r>
              <a:rPr lang="es-ES" sz="1400" b="1" dirty="0" err="1"/>
              <a:t>eliminarContacto</a:t>
            </a:r>
            <a:r>
              <a:rPr lang="es-ES" sz="1400" b="1" dirty="0"/>
              <a:t>(</a:t>
            </a:r>
            <a:r>
              <a:rPr lang="es-ES" sz="1400" b="1" dirty="0" err="1"/>
              <a:t>Session</a:t>
            </a:r>
            <a:r>
              <a:rPr lang="es-ES" sz="1400" b="1" dirty="0"/>
              <a:t> s) {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idContacto</a:t>
            </a:r>
            <a:r>
              <a:rPr lang="es-ES" sz="1400" dirty="0"/>
              <a:t>;</a:t>
            </a:r>
          </a:p>
          <a:p>
            <a:r>
              <a:rPr lang="es-ES" sz="1400" dirty="0"/>
              <a:t>        Short id;</a:t>
            </a:r>
          </a:p>
          <a:p>
            <a:r>
              <a:rPr lang="es-ES" sz="1400" dirty="0"/>
              <a:t>        Agenda a;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idContacto</a:t>
            </a:r>
            <a:r>
              <a:rPr lang="es-ES" sz="1400" dirty="0"/>
              <a:t> = </a:t>
            </a:r>
            <a:r>
              <a:rPr lang="es-ES" sz="1400" dirty="0" err="1"/>
              <a:t>ES.leeDeTeclado</a:t>
            </a:r>
            <a:r>
              <a:rPr lang="es-ES" sz="1400" dirty="0"/>
              <a:t>("Entrar </a:t>
            </a:r>
            <a:r>
              <a:rPr lang="es-ES" sz="1400" dirty="0" err="1"/>
              <a:t>idContacto</a:t>
            </a:r>
            <a:r>
              <a:rPr lang="es-ES" sz="1400" dirty="0"/>
              <a:t> a eliminar: ");</a:t>
            </a:r>
          </a:p>
          <a:p>
            <a:r>
              <a:rPr lang="es-ES" sz="1400" dirty="0"/>
              <a:t>        id = new </a:t>
            </a:r>
            <a:r>
              <a:rPr lang="es-ES" sz="1400" dirty="0" err="1"/>
              <a:t>BigDecimal</a:t>
            </a:r>
            <a:r>
              <a:rPr lang="es-ES" sz="1400" dirty="0"/>
              <a:t>(</a:t>
            </a:r>
            <a:r>
              <a:rPr lang="es-ES" sz="1400" dirty="0" err="1"/>
              <a:t>idContacto</a:t>
            </a:r>
            <a:r>
              <a:rPr lang="es-ES" sz="1400" dirty="0"/>
              <a:t>).</a:t>
            </a:r>
            <a:r>
              <a:rPr lang="es-ES" sz="1400" dirty="0" err="1"/>
              <a:t>shortValue</a:t>
            </a:r>
            <a:r>
              <a:rPr lang="es-ES" sz="1400" dirty="0"/>
              <a:t>();</a:t>
            </a:r>
          </a:p>
          <a:p>
            <a:r>
              <a:rPr lang="es-ES" sz="1400" dirty="0"/>
              <a:t>        a = (Agenda) </a:t>
            </a:r>
            <a:r>
              <a:rPr lang="es-ES" sz="1400" dirty="0" err="1"/>
              <a:t>s.get</a:t>
            </a:r>
            <a:r>
              <a:rPr lang="es-ES" sz="1400" dirty="0"/>
              <a:t>(</a:t>
            </a:r>
            <a:r>
              <a:rPr lang="es-ES" sz="1400" dirty="0" err="1"/>
              <a:t>Agenda.class</a:t>
            </a:r>
            <a:r>
              <a:rPr lang="es-ES" sz="1400" dirty="0"/>
              <a:t>, id);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if</a:t>
            </a:r>
            <a:r>
              <a:rPr lang="es-ES" sz="1400" dirty="0"/>
              <a:t> (a != </a:t>
            </a:r>
            <a:r>
              <a:rPr lang="es-ES" sz="1400" dirty="0" err="1"/>
              <a:t>null</a:t>
            </a:r>
            <a:r>
              <a:rPr lang="es-ES" sz="1400" dirty="0"/>
              <a:t>) {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System.out.println</a:t>
            </a:r>
            <a:r>
              <a:rPr lang="es-ES" sz="1400" dirty="0"/>
              <a:t>(a);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s.beginTransaction</a:t>
            </a:r>
            <a:r>
              <a:rPr lang="es-ES" sz="1400" dirty="0"/>
              <a:t>();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s.delete</a:t>
            </a:r>
            <a:r>
              <a:rPr lang="es-ES" sz="1400" dirty="0"/>
              <a:t>(a);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s.getTransaction</a:t>
            </a:r>
            <a:r>
              <a:rPr lang="es-ES" sz="1400" dirty="0"/>
              <a:t>().</a:t>
            </a:r>
            <a:r>
              <a:rPr lang="es-ES" sz="1400" dirty="0" err="1"/>
              <a:t>commit</a:t>
            </a:r>
            <a:r>
              <a:rPr lang="es-ES" sz="1400" dirty="0"/>
              <a:t>();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System.out.println</a:t>
            </a:r>
            <a:r>
              <a:rPr lang="es-ES" sz="1400" dirty="0"/>
              <a:t>("Borrado");</a:t>
            </a:r>
          </a:p>
          <a:p>
            <a:r>
              <a:rPr lang="es-ES" sz="1400" dirty="0"/>
              <a:t>        } </a:t>
            </a:r>
            <a:r>
              <a:rPr lang="es-ES" sz="1400" dirty="0" err="1"/>
              <a:t>else</a:t>
            </a:r>
            <a:r>
              <a:rPr lang="es-ES" sz="1400" dirty="0"/>
              <a:t> {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System.out.println</a:t>
            </a:r>
            <a:r>
              <a:rPr lang="es-ES" sz="1400" dirty="0"/>
              <a:t>("El contacto no existe");</a:t>
            </a:r>
          </a:p>
          <a:p>
            <a:r>
              <a:rPr lang="es-ES" sz="1400" dirty="0"/>
              <a:t>        }</a:t>
            </a:r>
          </a:p>
          <a:p>
            <a:r>
              <a:rPr lang="es-ES" sz="1400" dirty="0"/>
              <a:t>    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644008" y="58847"/>
            <a:ext cx="4481922" cy="41857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/>
              <a:t> </a:t>
            </a:r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static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modificarNombre</a:t>
            </a:r>
            <a:r>
              <a:rPr lang="es-ES" sz="1400" dirty="0"/>
              <a:t>(</a:t>
            </a:r>
            <a:r>
              <a:rPr lang="es-ES" sz="1400" dirty="0" err="1"/>
              <a:t>Session</a:t>
            </a:r>
            <a:r>
              <a:rPr lang="es-ES" sz="1400" dirty="0"/>
              <a:t> s) {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String</a:t>
            </a:r>
            <a:r>
              <a:rPr lang="es-ES" sz="1400" dirty="0"/>
              <a:t> nombre;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idContacto</a:t>
            </a:r>
            <a:r>
              <a:rPr lang="es-ES" sz="1400" dirty="0"/>
              <a:t>;</a:t>
            </a:r>
          </a:p>
          <a:p>
            <a:r>
              <a:rPr lang="es-ES" sz="1400" dirty="0"/>
              <a:t>        Short id;</a:t>
            </a:r>
          </a:p>
          <a:p>
            <a:r>
              <a:rPr lang="es-ES" sz="1400" dirty="0"/>
              <a:t>        Agenda a;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idContacto</a:t>
            </a:r>
            <a:r>
              <a:rPr lang="es-ES" sz="1400" dirty="0"/>
              <a:t> = </a:t>
            </a:r>
            <a:r>
              <a:rPr lang="es-ES" sz="1400" dirty="0" err="1"/>
              <a:t>ES.leeN</a:t>
            </a:r>
            <a:r>
              <a:rPr lang="es-ES" sz="1400" dirty="0"/>
              <a:t>("Entrar </a:t>
            </a:r>
            <a:r>
              <a:rPr lang="es-ES" sz="1400" dirty="0" err="1"/>
              <a:t>idContacto</a:t>
            </a:r>
            <a:r>
              <a:rPr lang="es-ES" sz="1400" dirty="0"/>
              <a:t> a buscar ");</a:t>
            </a:r>
          </a:p>
          <a:p>
            <a:r>
              <a:rPr lang="es-ES" sz="1400" dirty="0"/>
              <a:t>        id = new </a:t>
            </a:r>
            <a:r>
              <a:rPr lang="es-ES" sz="1400" dirty="0" err="1"/>
              <a:t>BigDecimal</a:t>
            </a:r>
            <a:r>
              <a:rPr lang="es-ES" sz="1400" dirty="0"/>
              <a:t>(</a:t>
            </a:r>
            <a:r>
              <a:rPr lang="es-ES" sz="1400" dirty="0" err="1"/>
              <a:t>idContacto</a:t>
            </a:r>
            <a:r>
              <a:rPr lang="es-ES" sz="1400" dirty="0"/>
              <a:t>).</a:t>
            </a:r>
            <a:r>
              <a:rPr lang="es-ES" sz="1400" dirty="0" err="1"/>
              <a:t>shortValue</a:t>
            </a:r>
            <a:r>
              <a:rPr lang="es-ES" sz="1400" dirty="0"/>
              <a:t>();</a:t>
            </a:r>
          </a:p>
          <a:p>
            <a:r>
              <a:rPr lang="es-ES" sz="1400" dirty="0"/>
              <a:t>        a = (Agenda) </a:t>
            </a:r>
            <a:r>
              <a:rPr lang="es-ES" sz="1400" dirty="0" err="1"/>
              <a:t>s.get</a:t>
            </a:r>
            <a:r>
              <a:rPr lang="es-ES" sz="1400" dirty="0"/>
              <a:t>(</a:t>
            </a:r>
            <a:r>
              <a:rPr lang="es-ES" sz="1400" dirty="0" err="1"/>
              <a:t>Agenda.class</a:t>
            </a:r>
            <a:r>
              <a:rPr lang="es-ES" sz="1400" dirty="0"/>
              <a:t>, id);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if</a:t>
            </a:r>
            <a:r>
              <a:rPr lang="es-ES" sz="1400" dirty="0"/>
              <a:t> (a != </a:t>
            </a:r>
            <a:r>
              <a:rPr lang="es-ES" sz="1400" dirty="0" err="1"/>
              <a:t>null</a:t>
            </a:r>
            <a:r>
              <a:rPr lang="es-ES" sz="1400" dirty="0"/>
              <a:t>) {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System.out.println</a:t>
            </a:r>
            <a:r>
              <a:rPr lang="es-ES" sz="1400" dirty="0"/>
              <a:t>(a);</a:t>
            </a:r>
          </a:p>
          <a:p>
            <a:r>
              <a:rPr lang="es-ES" sz="1400" dirty="0"/>
              <a:t>            nombre = </a:t>
            </a:r>
            <a:r>
              <a:rPr lang="es-ES" sz="1400" dirty="0" err="1"/>
              <a:t>ES.leeDeTeclado</a:t>
            </a:r>
            <a:r>
              <a:rPr lang="es-ES" sz="1400" dirty="0"/>
              <a:t>("Entrar nombre: ");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a.setNombre</a:t>
            </a:r>
            <a:r>
              <a:rPr lang="es-ES" sz="1400" dirty="0"/>
              <a:t>(nombre);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s.beginTransaction</a:t>
            </a:r>
            <a:r>
              <a:rPr lang="es-ES" sz="1400" dirty="0"/>
              <a:t>();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s.update</a:t>
            </a:r>
            <a:r>
              <a:rPr lang="es-ES" sz="1400" dirty="0"/>
              <a:t>(a);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s.getTransaction</a:t>
            </a:r>
            <a:r>
              <a:rPr lang="es-ES" sz="1400" dirty="0"/>
              <a:t>().</a:t>
            </a:r>
            <a:r>
              <a:rPr lang="es-ES" sz="1400" dirty="0" err="1"/>
              <a:t>commit</a:t>
            </a:r>
            <a:r>
              <a:rPr lang="es-ES" sz="1400" dirty="0"/>
              <a:t>();</a:t>
            </a:r>
          </a:p>
          <a:p>
            <a:r>
              <a:rPr lang="es-ES" sz="1400" dirty="0"/>
              <a:t>        } </a:t>
            </a:r>
            <a:r>
              <a:rPr lang="es-ES" sz="1400" dirty="0" err="1"/>
              <a:t>else</a:t>
            </a:r>
            <a:r>
              <a:rPr lang="es-ES" sz="1400" dirty="0"/>
              <a:t> {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System.out.println</a:t>
            </a:r>
            <a:r>
              <a:rPr lang="es-ES" sz="1400" dirty="0"/>
              <a:t>("El contacto no existe");</a:t>
            </a:r>
          </a:p>
          <a:p>
            <a:r>
              <a:rPr lang="es-ES" sz="1400" dirty="0"/>
              <a:t>        }</a:t>
            </a:r>
          </a:p>
          <a:p>
            <a:r>
              <a:rPr lang="es-ES" sz="1400" dirty="0"/>
              <a:t>    }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656887" y="4246846"/>
            <a:ext cx="4499992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/>
              <a:t> </a:t>
            </a:r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static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visualizarTodos</a:t>
            </a:r>
            <a:r>
              <a:rPr lang="es-ES" sz="1400" dirty="0"/>
              <a:t>(</a:t>
            </a:r>
            <a:r>
              <a:rPr lang="es-ES" sz="1400" dirty="0" err="1"/>
              <a:t>Session</a:t>
            </a:r>
            <a:r>
              <a:rPr lang="es-ES" sz="1400" dirty="0"/>
              <a:t> s) {</a:t>
            </a:r>
          </a:p>
          <a:p>
            <a:r>
              <a:rPr lang="es-ES" sz="1400" dirty="0"/>
              <a:t>        Agenda a;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Query</a:t>
            </a:r>
            <a:r>
              <a:rPr lang="es-ES" sz="1400" dirty="0"/>
              <a:t> q = </a:t>
            </a:r>
            <a:r>
              <a:rPr lang="es-ES" sz="1400" dirty="0" err="1"/>
              <a:t>s.createQuery</a:t>
            </a:r>
            <a:r>
              <a:rPr lang="es-ES" sz="1400" dirty="0"/>
              <a:t>("</a:t>
            </a:r>
            <a:r>
              <a:rPr lang="es-ES" sz="1400" dirty="0" err="1"/>
              <a:t>from</a:t>
            </a:r>
            <a:r>
              <a:rPr lang="es-ES" sz="1400" dirty="0"/>
              <a:t> Agenda </a:t>
            </a:r>
            <a:r>
              <a:rPr lang="es-ES" sz="1400" dirty="0" err="1"/>
              <a:t>order</a:t>
            </a:r>
            <a:r>
              <a:rPr lang="es-ES" sz="1400" dirty="0"/>
              <a:t> </a:t>
            </a:r>
            <a:r>
              <a:rPr lang="es-ES" sz="1400" dirty="0" err="1"/>
              <a:t>by</a:t>
            </a:r>
            <a:r>
              <a:rPr lang="es-ES" sz="1400" dirty="0"/>
              <a:t> nombre");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Iterator</a:t>
            </a:r>
            <a:r>
              <a:rPr lang="es-ES" sz="1400" dirty="0"/>
              <a:t>&lt;Agenda&gt; </a:t>
            </a:r>
            <a:r>
              <a:rPr lang="es-ES" sz="1400" dirty="0" err="1"/>
              <a:t>iter</a:t>
            </a:r>
            <a:r>
              <a:rPr lang="es-ES" sz="1400" dirty="0"/>
              <a:t> = </a:t>
            </a:r>
            <a:r>
              <a:rPr lang="es-ES" sz="1400" dirty="0" err="1"/>
              <a:t>q.iterate</a:t>
            </a:r>
            <a:r>
              <a:rPr lang="es-ES" sz="1400" dirty="0"/>
              <a:t>();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while</a:t>
            </a:r>
            <a:r>
              <a:rPr lang="es-ES" sz="1400" dirty="0"/>
              <a:t> (</a:t>
            </a:r>
            <a:r>
              <a:rPr lang="es-ES" sz="1400" dirty="0" err="1"/>
              <a:t>iter.hasNext</a:t>
            </a:r>
            <a:r>
              <a:rPr lang="es-ES" sz="1400" dirty="0"/>
              <a:t>()) {</a:t>
            </a:r>
          </a:p>
          <a:p>
            <a:r>
              <a:rPr lang="es-ES" sz="1400" dirty="0"/>
              <a:t>            a = (Agenda) </a:t>
            </a:r>
            <a:r>
              <a:rPr lang="es-ES" sz="1400" dirty="0" err="1"/>
              <a:t>iter.next</a:t>
            </a:r>
            <a:r>
              <a:rPr lang="es-ES" sz="1400" dirty="0"/>
              <a:t>();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System.out.printf</a:t>
            </a:r>
            <a:r>
              <a:rPr lang="es-ES" sz="1400" dirty="0"/>
              <a:t>("Nombre %s,  Teléfono %s \n", </a:t>
            </a:r>
            <a:endParaRPr lang="es-ES" sz="1400" dirty="0" smtClean="0"/>
          </a:p>
          <a:p>
            <a:r>
              <a:rPr lang="es-ES" sz="1400" dirty="0"/>
              <a:t> </a:t>
            </a:r>
            <a:r>
              <a:rPr lang="es-ES" sz="1400" dirty="0" smtClean="0"/>
              <a:t>                                          </a:t>
            </a:r>
            <a:r>
              <a:rPr lang="es-ES" sz="1400" dirty="0" err="1" smtClean="0"/>
              <a:t>a.getNombre</a:t>
            </a:r>
            <a:r>
              <a:rPr lang="es-ES" sz="1400" dirty="0"/>
              <a:t>(), </a:t>
            </a:r>
            <a:r>
              <a:rPr lang="es-ES" sz="1400" dirty="0" err="1"/>
              <a:t>a.getTelefono</a:t>
            </a:r>
            <a:r>
              <a:rPr lang="es-ES" sz="1400" dirty="0"/>
              <a:t>());</a:t>
            </a:r>
          </a:p>
          <a:p>
            <a:r>
              <a:rPr lang="es-ES" sz="1400" dirty="0"/>
              <a:t>        }</a:t>
            </a:r>
          </a:p>
          <a:p>
            <a:r>
              <a:rPr lang="es-E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345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219320" y="3886200"/>
            <a:ext cx="68572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S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Introducción a HQL</a:t>
            </a:r>
            <a:endParaRPr dirty="0"/>
          </a:p>
        </p:txBody>
      </p:sp>
      <p:sp>
        <p:nvSpPr>
          <p:cNvPr id="323" name="CustomShape 2"/>
          <p:cNvSpPr/>
          <p:nvPr/>
        </p:nvSpPr>
        <p:spPr>
          <a:xfrm>
            <a:off x="1219320" y="5124600"/>
            <a:ext cx="68572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57200" y="463860"/>
            <a:ext cx="8228880" cy="4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Lenguaje HQL</a:t>
            </a:r>
            <a:endParaRPr dirty="0"/>
          </a:p>
        </p:txBody>
      </p:sp>
      <p:sp>
        <p:nvSpPr>
          <p:cNvPr id="325" name="CustomShape 2"/>
          <p:cNvSpPr/>
          <p:nvPr/>
        </p:nvSpPr>
        <p:spPr>
          <a:xfrm>
            <a:off x="258871" y="1173296"/>
            <a:ext cx="8714880" cy="60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Hibernate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utiliza un lenguaje de consulta potente (HQL) que se parece a SQL. Sin embargo, comparado con SQL, HQL es completamente orientado a objetos y comprende nociones como herencia, polimorfismo y asociación. Las consultas se escriben en </a:t>
            </a:r>
            <a:r>
              <a:rPr lang="es-E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HQL se dirigen a las clases generadas </a:t>
            </a:r>
            <a:r>
              <a:rPr lang="es-E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de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Hibernate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se encarga de convertirlas al SQL usado por la base de datos con la que estemos trabajando y ejecutarla para realizar la operación indicada. </a:t>
            </a:r>
            <a:endParaRPr lang="es-ES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dirty="0"/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HQL es que es case-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insensitive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, o sea que sus sentencias pueden escribirse en mayúsculas y minúsculas. Por lo tanto "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SeLeCt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", "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seleCT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", "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select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", y "SELECT" se entienden como la misma cosa. Lo único con lo que debemos tener cuidado es con los nombres de las clases que estamos recuperando y con sus propiedades, ahí si se distinguen mayúsculas y minúsculas</a:t>
            </a:r>
            <a:r>
              <a:rPr lang="es-E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 </a:t>
            </a:r>
            <a:endParaRPr lang="es-ES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s-ES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s-ES" sz="1600" b="1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Entre </a:t>
            </a:r>
            <a:r>
              <a:rPr lang="es-ES" sz="16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las características más importantes de HQL. </a:t>
            </a:r>
            <a:endParaRPr b="1" u="sng" dirty="0"/>
          </a:p>
          <a:p>
            <a:pPr marL="548640" lvl="1" indent="-27360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s-ES" sz="140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Soporte completo para operaciones relacionales: HQL permite representar consultas SQL en forma de objetos. HQL usa clases y atributos o propiedades en vez de tablas y columnas. </a:t>
            </a:r>
            <a:endParaRPr dirty="0"/>
          </a:p>
          <a:p>
            <a:pPr marL="548640" lvl="1" indent="-27360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s-ES" sz="140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Regresa sus resultados en forma de objetos: Las consultas realizadas usando HQL regresan los resultados de las mismas en </a:t>
            </a:r>
            <a:r>
              <a:rPr lang="es-ES" sz="1400" strike="noStrike" spc="-1" dirty="0" smtClean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la </a:t>
            </a:r>
            <a:r>
              <a:rPr lang="es-ES" sz="140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forma de objetos o listas de objetos, que son más fáciles de usar.</a:t>
            </a:r>
            <a:endParaRPr dirty="0"/>
          </a:p>
          <a:p>
            <a:pPr marL="548640" lvl="1" indent="-27360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s-ES" sz="140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Consultas Polimórficas: Podemos declarar el resultado usando el tipo de la superclase e </a:t>
            </a:r>
            <a:r>
              <a:rPr lang="es-ES" sz="1400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Hibernate</a:t>
            </a:r>
            <a:r>
              <a:rPr lang="es-ES" sz="140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se encargara de crear los objetos adecuados de las subclases correctas de forma automática. </a:t>
            </a:r>
            <a:endParaRPr dirty="0"/>
          </a:p>
          <a:p>
            <a:pPr marL="548640" lvl="1" indent="-27360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s-ES" sz="140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Soporte para características avanzadas: HQL contiene muchas características avanzadas que son muy útiles y que no siempre están presentes en todas las bases de datos, o no es fácil usarlas, como paginación, </a:t>
            </a:r>
            <a:r>
              <a:rPr lang="es-ES" sz="1400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fetch</a:t>
            </a:r>
            <a:r>
              <a:rPr lang="es-ES" sz="140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s-ES" sz="1400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joins</a:t>
            </a:r>
            <a:r>
              <a:rPr lang="es-ES" sz="140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con perfiles dinámicos, </a:t>
            </a:r>
            <a:r>
              <a:rPr lang="es-ES" sz="1400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inner</a:t>
            </a:r>
            <a:r>
              <a:rPr lang="es-ES" sz="140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y </a:t>
            </a:r>
            <a:r>
              <a:rPr lang="es-ES" sz="1400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outer</a:t>
            </a:r>
            <a:r>
              <a:rPr lang="es-ES" sz="140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s-ES" sz="1400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joins</a:t>
            </a:r>
            <a:r>
              <a:rPr lang="es-ES" sz="140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, etc. Además soporta proyecciones, funciones de agregación (</a:t>
            </a:r>
            <a:r>
              <a:rPr lang="es-ES" sz="1400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max</a:t>
            </a:r>
            <a:r>
              <a:rPr lang="es-ES" sz="140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, </a:t>
            </a:r>
            <a:r>
              <a:rPr lang="es-ES" sz="1400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avg</a:t>
            </a:r>
            <a:r>
              <a:rPr lang="es-ES" sz="140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), y agrupamientos, ordenamientos, y </a:t>
            </a:r>
            <a:r>
              <a:rPr lang="es-ES" sz="1400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subconsultas</a:t>
            </a:r>
            <a:r>
              <a:rPr lang="es-ES" sz="140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 </a:t>
            </a:r>
            <a:endParaRPr dirty="0"/>
          </a:p>
          <a:p>
            <a:pPr marL="548640" lvl="1" indent="-27360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s-ES" sz="140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Independiente del manejador de base de datos: Las consultas escritas en HQL son independientes de la base de datos (siempre que la base de datos soporte la característica que estamos intentando utilizar ^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Lenguaje HQL</a:t>
            </a:r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428760" y="1219320"/>
            <a:ext cx="850032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s-ES" sz="16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s-E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Clausula </a:t>
            </a: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from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: La consulta más simple que se puede realizar con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Hibernate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, es utilizando la cláusula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from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, la siguientes sería una consulta que mostraría todos los datos de una tabla de nombre Alumnos: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from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Alumnos </a:t>
            </a:r>
            <a:endParaRPr dirty="0"/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s-ES" sz="16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s-E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Cláusula </a:t>
            </a: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select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: La cláusula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select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escoge </a:t>
            </a:r>
            <a:r>
              <a:rPr lang="es-ES" sz="16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las</a:t>
            </a:r>
            <a:r>
              <a:rPr lang="es-ES" sz="16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propiedades a  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devolver en el conjunto de resultados de la consulta. Un ejemplo de consulta podría ser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select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alumno.nombre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from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Alumnos alumno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where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alumno.nombre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like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'A%' </a:t>
            </a:r>
            <a:endParaRPr dirty="0"/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s-ES" sz="16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s-E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La 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cláusula </a:t>
            </a: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where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: La cláusula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where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nos permite refinar la lista de instancias retornadas. Si no existe ningún alias, puede referirse a las propiedades por nombre: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from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Alumnos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where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nombre='Francisco'. Si existe un alias, usaremos un nombre de propiedad calificado: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from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Alumnos as alumnos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where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alumnos.nombre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='Francisco'. Esto retorna instancias de Alumnos llamados "Francisco". </a:t>
            </a:r>
            <a:endParaRPr dirty="0"/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s-ES" sz="16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s-E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Funciones 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de agregación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 Las consultas HQL pueden retornar resultados de funciones de agregación sobre propiedades: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select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avg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alumnos.nota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), sum(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alumnos.nota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),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max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alumnos.nota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),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count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(alumnos)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from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Alumnos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alumnos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Lenguaje HQL</a:t>
            </a:r>
            <a:endParaRPr/>
          </a:p>
        </p:txBody>
      </p:sp>
      <p:sp>
        <p:nvSpPr>
          <p:cNvPr id="329" name="CustomShape 2"/>
          <p:cNvSpPr/>
          <p:nvPr/>
        </p:nvSpPr>
        <p:spPr>
          <a:xfrm>
            <a:off x="428760" y="1219320"/>
            <a:ext cx="850032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Expresiones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 Las expresiones utilizadas en la cláusula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where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incluyen lo siguiente: operadores matemáticos, operadores de comparación binarios, operadores lógicos , paréntesis ( ) que indican agrupación, funciones Java, etc. </a:t>
            </a:r>
            <a:endParaRPr dirty="0"/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s-ES" sz="16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s-E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La 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cláusula </a:t>
            </a: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order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by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 La lista retornada por una consulta se puede ordenar por cualquier propiedad de una clase retornada o componentes. La palabra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asc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o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desc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opcionales indican ordenamiento ascendente o descendente respectivamente. </a:t>
            </a:r>
            <a:endParaRPr dirty="0"/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s-ES" sz="16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s-E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La 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cláusula </a:t>
            </a: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group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by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 Una consulta que retorna valores agregados se puede agrupar por cualquier propiedad de una clase retornada o componentes: </a:t>
            </a:r>
            <a:endParaRPr dirty="0"/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endParaRPr lang="es-ES" sz="16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es-ES" sz="16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Subconsultas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 Para bases de datos que soportan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subconsultas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,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Hibernate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soporta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subconsultas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dentro de consultas. Una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subconsulta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se debe encerrar entre paréntesis (frecuentemente por una llamada a una función de agregación SQL). Incluso se permiten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subconsultas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correlacionadas (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subconsultas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que se refieren a un alias en la consulta exterior)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57200" y="228600"/>
            <a:ext cx="8228880" cy="46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Listado de Departamentos y empleados</a:t>
            </a:r>
            <a:endParaRPr/>
          </a:p>
        </p:txBody>
      </p:sp>
      <p:sp>
        <p:nvSpPr>
          <p:cNvPr id="331" name="CustomShape 2"/>
          <p:cNvSpPr/>
          <p:nvPr/>
        </p:nvSpPr>
        <p:spPr>
          <a:xfrm rot="1623000">
            <a:off x="1115640" y="1268640"/>
            <a:ext cx="940320" cy="8218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HQL</a:t>
            </a:r>
            <a:endParaRPr/>
          </a:p>
        </p:txBody>
      </p:sp>
      <p:pic>
        <p:nvPicPr>
          <p:cNvPr id="332" name="Picture 3"/>
          <p:cNvPicPr/>
          <p:nvPr/>
        </p:nvPicPr>
        <p:blipFill>
          <a:blip r:embed="rId2"/>
          <a:srcRect l="41816" t="13556" r="11394" b="46008"/>
          <a:stretch/>
        </p:blipFill>
        <p:spPr>
          <a:xfrm>
            <a:off x="237960" y="2497680"/>
            <a:ext cx="7610400" cy="4109760"/>
          </a:xfrm>
          <a:prstGeom prst="rect">
            <a:avLst/>
          </a:prstGeom>
          <a:ln>
            <a:noFill/>
          </a:ln>
        </p:spPr>
      </p:pic>
      <p:pic>
        <p:nvPicPr>
          <p:cNvPr id="333" name="Picture 2"/>
          <p:cNvPicPr/>
          <p:nvPr/>
        </p:nvPicPr>
        <p:blipFill>
          <a:blip r:embed="rId3"/>
          <a:srcRect l="41399" t="13778" r="36121" b="59127"/>
          <a:stretch/>
        </p:blipFill>
        <p:spPr>
          <a:xfrm>
            <a:off x="4716000" y="952200"/>
            <a:ext cx="4103640" cy="309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14240" y="2214720"/>
            <a:ext cx="2285280" cy="2928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6228184" y="2286000"/>
            <a:ext cx="2343776" cy="29282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Introducción</a:t>
            </a:r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457200" y="1143000"/>
            <a:ext cx="8228880" cy="552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0" name="CustomShape 5"/>
          <p:cNvSpPr/>
          <p:nvPr/>
        </p:nvSpPr>
        <p:spPr>
          <a:xfrm>
            <a:off x="906120" y="4187520"/>
            <a:ext cx="1950840" cy="713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chemeClr val="accent1">
                <a:shade val="50000"/>
              </a:schemeClr>
            </a:solidFill>
            <a:round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1" strike="noStrike" spc="-1">
                <a:solidFill>
                  <a:srgbClr val="F7C12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APLICACIÓN</a:t>
            </a:r>
            <a:endParaRPr/>
          </a:p>
        </p:txBody>
      </p:sp>
      <p:sp>
        <p:nvSpPr>
          <p:cNvPr id="181" name="CustomShape 6"/>
          <p:cNvSpPr/>
          <p:nvPr/>
        </p:nvSpPr>
        <p:spPr>
          <a:xfrm>
            <a:off x="4207320" y="4087084"/>
            <a:ext cx="1713960" cy="713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600">
            <a:solidFill>
              <a:schemeClr val="accent1">
                <a:shade val="50000"/>
              </a:schemeClr>
            </a:solidFill>
            <a:round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b="1" spc="-1" dirty="0" smtClean="0">
                <a:solidFill>
                  <a:srgbClr val="F7C12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Motor de persistencia</a:t>
            </a:r>
            <a:endParaRPr dirty="0"/>
          </a:p>
        </p:txBody>
      </p:sp>
      <p:sp>
        <p:nvSpPr>
          <p:cNvPr id="182" name="CustomShape 7"/>
          <p:cNvSpPr/>
          <p:nvPr/>
        </p:nvSpPr>
        <p:spPr>
          <a:xfrm>
            <a:off x="6621120" y="4116240"/>
            <a:ext cx="1499400" cy="856440"/>
          </a:xfrm>
          <a:prstGeom prst="can">
            <a:avLst>
              <a:gd name="adj" fmla="val 26016"/>
            </a:avLst>
          </a:prstGeom>
          <a:solidFill>
            <a:schemeClr val="accent2">
              <a:lumMod val="60000"/>
              <a:lumOff val="40000"/>
            </a:schemeClr>
          </a:solidFill>
          <a:ln w="15840">
            <a:solidFill>
              <a:schemeClr val="accent6">
                <a:lumMod val="50000"/>
              </a:schemeClr>
            </a:solidFill>
            <a:round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SGBDR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3143160" y="4286160"/>
            <a:ext cx="928080" cy="4280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9"/>
          <p:cNvSpPr/>
          <p:nvPr/>
        </p:nvSpPr>
        <p:spPr>
          <a:xfrm>
            <a:off x="1906200" y="2688120"/>
            <a:ext cx="356400" cy="285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0"/>
          <p:cNvSpPr/>
          <p:nvPr/>
        </p:nvSpPr>
        <p:spPr>
          <a:xfrm>
            <a:off x="1120320" y="2974680"/>
            <a:ext cx="320040" cy="284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1"/>
          <p:cNvSpPr/>
          <p:nvPr/>
        </p:nvSpPr>
        <p:spPr>
          <a:xfrm>
            <a:off x="1120320" y="2349000"/>
            <a:ext cx="99936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Objetos</a:t>
            </a:r>
            <a:endParaRPr/>
          </a:p>
        </p:txBody>
      </p:sp>
      <p:sp>
        <p:nvSpPr>
          <p:cNvPr id="187" name="CustomShape 12"/>
          <p:cNvSpPr/>
          <p:nvPr/>
        </p:nvSpPr>
        <p:spPr>
          <a:xfrm>
            <a:off x="6621120" y="2835000"/>
            <a:ext cx="561240" cy="418320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 w="126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3"/>
          <p:cNvSpPr/>
          <p:nvPr/>
        </p:nvSpPr>
        <p:spPr>
          <a:xfrm>
            <a:off x="7264080" y="2835000"/>
            <a:ext cx="561240" cy="418320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 w="126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4"/>
          <p:cNvSpPr/>
          <p:nvPr/>
        </p:nvSpPr>
        <p:spPr>
          <a:xfrm>
            <a:off x="3119760" y="3687480"/>
            <a:ext cx="10875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8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ORM</a:t>
            </a:r>
            <a:endParaRPr/>
          </a:p>
        </p:txBody>
      </p:sp>
      <p:sp>
        <p:nvSpPr>
          <p:cNvPr id="190" name="CustomShape 15"/>
          <p:cNvSpPr/>
          <p:nvPr/>
        </p:nvSpPr>
        <p:spPr>
          <a:xfrm>
            <a:off x="6773400" y="3130200"/>
            <a:ext cx="561240" cy="418320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 w="126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6"/>
          <p:cNvSpPr/>
          <p:nvPr/>
        </p:nvSpPr>
        <p:spPr>
          <a:xfrm>
            <a:off x="7416360" y="3130200"/>
            <a:ext cx="561240" cy="418320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 w="126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7"/>
          <p:cNvSpPr/>
          <p:nvPr/>
        </p:nvSpPr>
        <p:spPr>
          <a:xfrm>
            <a:off x="2263320" y="3259800"/>
            <a:ext cx="356400" cy="2851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8"/>
          <p:cNvSpPr/>
          <p:nvPr/>
        </p:nvSpPr>
        <p:spPr>
          <a:xfrm>
            <a:off x="1406160" y="3402720"/>
            <a:ext cx="320040" cy="284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19"/>
          <p:cNvSpPr/>
          <p:nvPr/>
        </p:nvSpPr>
        <p:spPr>
          <a:xfrm flipH="1">
            <a:off x="1393920" y="2931840"/>
            <a:ext cx="564480" cy="8460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Line 20"/>
          <p:cNvSpPr/>
          <p:nvPr/>
        </p:nvSpPr>
        <p:spPr>
          <a:xfrm>
            <a:off x="2084760" y="2973960"/>
            <a:ext cx="230760" cy="32760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21"/>
          <p:cNvSpPr/>
          <p:nvPr/>
        </p:nvSpPr>
        <p:spPr>
          <a:xfrm>
            <a:off x="1393920" y="3217680"/>
            <a:ext cx="59040" cy="22644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Line 22"/>
          <p:cNvSpPr/>
          <p:nvPr/>
        </p:nvSpPr>
        <p:spPr>
          <a:xfrm flipH="1">
            <a:off x="1679760" y="2973960"/>
            <a:ext cx="405000" cy="47016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3"/>
          <p:cNvSpPr/>
          <p:nvPr/>
        </p:nvSpPr>
        <p:spPr>
          <a:xfrm rot="16200000">
            <a:off x="1584360" y="2866680"/>
            <a:ext cx="499320" cy="1999440"/>
          </a:xfrm>
          <a:prstGeom prst="leftBrace">
            <a:avLst>
              <a:gd name="adj1" fmla="val 8333"/>
              <a:gd name="adj2" fmla="val 50000"/>
            </a:avLst>
          </a:prstGeom>
          <a:noFill/>
          <a:ln w="2844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24"/>
          <p:cNvSpPr/>
          <p:nvPr/>
        </p:nvSpPr>
        <p:spPr>
          <a:xfrm>
            <a:off x="6286320" y="4544640"/>
            <a:ext cx="334440" cy="144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5"/>
          <p:cNvSpPr/>
          <p:nvPr/>
        </p:nvSpPr>
        <p:spPr>
          <a:xfrm>
            <a:off x="3143160" y="4759200"/>
            <a:ext cx="99936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F7C12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Mapeo</a:t>
            </a:r>
            <a:endParaRPr/>
          </a:p>
        </p:txBody>
      </p:sp>
      <p:sp>
        <p:nvSpPr>
          <p:cNvPr id="201" name="CustomShape 26"/>
          <p:cNvSpPr/>
          <p:nvPr/>
        </p:nvSpPr>
        <p:spPr>
          <a:xfrm rot="16200000">
            <a:off x="7085160" y="2795040"/>
            <a:ext cx="499320" cy="1999440"/>
          </a:xfrm>
          <a:prstGeom prst="leftBrace">
            <a:avLst>
              <a:gd name="adj1" fmla="val 8333"/>
              <a:gd name="adj2" fmla="val 50000"/>
            </a:avLst>
          </a:prstGeom>
          <a:noFill/>
          <a:ln w="2844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7"/>
          <p:cNvSpPr/>
          <p:nvPr/>
        </p:nvSpPr>
        <p:spPr>
          <a:xfrm>
            <a:off x="6764040" y="2349000"/>
            <a:ext cx="99936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Tablas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" name="2 Conector recto"/>
          <p:cNvCxnSpPr>
            <a:stCxn id="181" idx="3"/>
          </p:cNvCxnSpPr>
          <p:nvPr/>
        </p:nvCxnSpPr>
        <p:spPr>
          <a:xfrm>
            <a:off x="5921280" y="4443844"/>
            <a:ext cx="30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57200" y="228600"/>
            <a:ext cx="8228880" cy="46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2400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Listado de empleados del departamento 20</a:t>
            </a:r>
            <a:endParaRPr sz="1400" dirty="0"/>
          </a:p>
        </p:txBody>
      </p:sp>
      <p:pic>
        <p:nvPicPr>
          <p:cNvPr id="335" name="Picture 2"/>
          <p:cNvPicPr/>
          <p:nvPr/>
        </p:nvPicPr>
        <p:blipFill>
          <a:blip r:embed="rId2"/>
          <a:srcRect l="41018" t="14551" r="9887" b="55696"/>
          <a:stretch/>
        </p:blipFill>
        <p:spPr>
          <a:xfrm>
            <a:off x="822600" y="3669120"/>
            <a:ext cx="8298720" cy="3143520"/>
          </a:xfrm>
          <a:prstGeom prst="rect">
            <a:avLst/>
          </a:prstGeom>
          <a:ln>
            <a:noFill/>
          </a:ln>
        </p:spPr>
      </p:pic>
      <p:pic>
        <p:nvPicPr>
          <p:cNvPr id="336" name="Picture 3"/>
          <p:cNvPicPr/>
          <p:nvPr/>
        </p:nvPicPr>
        <p:blipFill>
          <a:blip r:embed="rId3"/>
          <a:srcRect l="20144" t="16667" r="36538" b="55348"/>
          <a:stretch/>
        </p:blipFill>
        <p:spPr>
          <a:xfrm>
            <a:off x="2195640" y="878040"/>
            <a:ext cx="6925680" cy="2796480"/>
          </a:xfrm>
          <a:prstGeom prst="rect">
            <a:avLst/>
          </a:prstGeom>
          <a:ln>
            <a:noFill/>
          </a:ln>
        </p:spPr>
      </p:pic>
      <p:sp>
        <p:nvSpPr>
          <p:cNvPr id="337" name="CustomShape 2"/>
          <p:cNvSpPr/>
          <p:nvPr/>
        </p:nvSpPr>
        <p:spPr>
          <a:xfrm>
            <a:off x="1259640" y="878040"/>
            <a:ext cx="927360" cy="8218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SQL</a:t>
            </a:r>
            <a:endParaRPr/>
          </a:p>
        </p:txBody>
      </p:sp>
      <p:sp>
        <p:nvSpPr>
          <p:cNvPr id="338" name="CustomShape 3"/>
          <p:cNvSpPr/>
          <p:nvPr/>
        </p:nvSpPr>
        <p:spPr>
          <a:xfrm>
            <a:off x="30600" y="3789000"/>
            <a:ext cx="940320" cy="8218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HQL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57200" y="0"/>
            <a:ext cx="8228880" cy="90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Apellido de los empleados y nombre del departamento al que pertenece </a:t>
            </a:r>
            <a:endParaRPr/>
          </a:p>
        </p:txBody>
      </p:sp>
      <p:sp>
        <p:nvSpPr>
          <p:cNvPr id="340" name="CustomShape 2"/>
          <p:cNvSpPr/>
          <p:nvPr/>
        </p:nvSpPr>
        <p:spPr>
          <a:xfrm>
            <a:off x="3996000" y="1325880"/>
            <a:ext cx="940320" cy="8218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HQL</a:t>
            </a:r>
            <a:endParaRPr/>
          </a:p>
        </p:txBody>
      </p:sp>
      <p:pic>
        <p:nvPicPr>
          <p:cNvPr id="341" name="Picture 2"/>
          <p:cNvPicPr/>
          <p:nvPr/>
        </p:nvPicPr>
        <p:blipFill>
          <a:blip r:embed="rId2"/>
          <a:srcRect l="41121" t="14668" r="38344" b="45563"/>
          <a:stretch/>
        </p:blipFill>
        <p:spPr>
          <a:xfrm>
            <a:off x="4934160" y="1257480"/>
            <a:ext cx="4173480" cy="5047920"/>
          </a:xfrm>
          <a:prstGeom prst="rect">
            <a:avLst/>
          </a:prstGeom>
          <a:ln>
            <a:noFill/>
          </a:ln>
        </p:spPr>
      </p:pic>
      <p:pic>
        <p:nvPicPr>
          <p:cNvPr id="342" name="Picture 3"/>
          <p:cNvPicPr/>
          <p:nvPr/>
        </p:nvPicPr>
        <p:blipFill>
          <a:blip r:embed="rId3"/>
          <a:srcRect l="20976" t="16226" r="61822" b="31563"/>
          <a:stretch/>
        </p:blipFill>
        <p:spPr>
          <a:xfrm>
            <a:off x="1238760" y="1373760"/>
            <a:ext cx="2756520" cy="5224680"/>
          </a:xfrm>
          <a:prstGeom prst="rect">
            <a:avLst/>
          </a:prstGeom>
          <a:ln>
            <a:noFill/>
          </a:ln>
        </p:spPr>
      </p:pic>
      <p:sp>
        <p:nvSpPr>
          <p:cNvPr id="343" name="CustomShape 3"/>
          <p:cNvSpPr/>
          <p:nvPr/>
        </p:nvSpPr>
        <p:spPr>
          <a:xfrm>
            <a:off x="246600" y="1404360"/>
            <a:ext cx="940320" cy="8218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SQL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1219320" y="3714840"/>
            <a:ext cx="6857280" cy="11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Ejemplo II. ProyDepEmpl.   ORACLE</a:t>
            </a:r>
            <a:endParaRPr/>
          </a:p>
        </p:txBody>
      </p:sp>
      <p:sp>
        <p:nvSpPr>
          <p:cNvPr id="345" name="CustomShape 2"/>
          <p:cNvSpPr/>
          <p:nvPr/>
        </p:nvSpPr>
        <p:spPr>
          <a:xfrm>
            <a:off x="1219320" y="5124600"/>
            <a:ext cx="68572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S" sz="20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Estructura de los ficheros de mapeo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527480" y="2214720"/>
            <a:ext cx="5892840" cy="2642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2"/>
          <p:cNvSpPr/>
          <p:nvPr/>
        </p:nvSpPr>
        <p:spPr>
          <a:xfrm>
            <a:off x="1491840" y="500040"/>
            <a:ext cx="5928480" cy="14281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3"/>
          <p:cNvSpPr/>
          <p:nvPr/>
        </p:nvSpPr>
        <p:spPr>
          <a:xfrm>
            <a:off x="2063520" y="928800"/>
            <a:ext cx="2356560" cy="64224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Empleados.java</a:t>
            </a:r>
            <a:endParaRPr/>
          </a:p>
        </p:txBody>
      </p:sp>
      <p:sp>
        <p:nvSpPr>
          <p:cNvPr id="351" name="CustomShape 4"/>
          <p:cNvSpPr/>
          <p:nvPr/>
        </p:nvSpPr>
        <p:spPr>
          <a:xfrm>
            <a:off x="4492080" y="928800"/>
            <a:ext cx="2356560" cy="64224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Departamentos.java</a:t>
            </a:r>
            <a:endParaRPr/>
          </a:p>
        </p:txBody>
      </p:sp>
      <p:sp>
        <p:nvSpPr>
          <p:cNvPr id="352" name="CustomShape 5"/>
          <p:cNvSpPr/>
          <p:nvPr/>
        </p:nvSpPr>
        <p:spPr>
          <a:xfrm>
            <a:off x="3914280" y="5072040"/>
            <a:ext cx="1155600" cy="949320"/>
          </a:xfrm>
          <a:prstGeom prst="can">
            <a:avLst>
              <a:gd name="adj" fmla="val 26016"/>
            </a:avLst>
          </a:prstGeom>
          <a:solidFill>
            <a:schemeClr val="accent2">
              <a:lumMod val="60000"/>
              <a:lumOff val="40000"/>
            </a:schemeClr>
          </a:solidFill>
          <a:ln w="15840">
            <a:solidFill>
              <a:schemeClr val="accent6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6"/>
          <p:cNvSpPr/>
          <p:nvPr/>
        </p:nvSpPr>
        <p:spPr>
          <a:xfrm>
            <a:off x="3903840" y="5357880"/>
            <a:ext cx="117612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Base de Datos</a:t>
            </a:r>
            <a:endParaRPr/>
          </a:p>
        </p:txBody>
      </p:sp>
      <p:sp>
        <p:nvSpPr>
          <p:cNvPr id="354" name="CustomShape 7"/>
          <p:cNvSpPr/>
          <p:nvPr/>
        </p:nvSpPr>
        <p:spPr>
          <a:xfrm>
            <a:off x="1756080" y="2286000"/>
            <a:ext cx="2664000" cy="6422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Empleados.hbm.xml</a:t>
            </a:r>
            <a:endParaRPr/>
          </a:p>
        </p:txBody>
      </p:sp>
      <p:sp>
        <p:nvSpPr>
          <p:cNvPr id="355" name="CustomShape 8"/>
          <p:cNvSpPr/>
          <p:nvPr/>
        </p:nvSpPr>
        <p:spPr>
          <a:xfrm>
            <a:off x="4492080" y="2286000"/>
            <a:ext cx="2881800" cy="6422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Departamentos.hbm.xml</a:t>
            </a:r>
            <a:endParaRPr/>
          </a:p>
        </p:txBody>
      </p:sp>
      <p:sp>
        <p:nvSpPr>
          <p:cNvPr id="356" name="CustomShape 9"/>
          <p:cNvSpPr/>
          <p:nvPr/>
        </p:nvSpPr>
        <p:spPr>
          <a:xfrm>
            <a:off x="3563640" y="3571920"/>
            <a:ext cx="1856520" cy="1142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7" name="CustomShape 10"/>
          <p:cNvSpPr/>
          <p:nvPr/>
        </p:nvSpPr>
        <p:spPr>
          <a:xfrm>
            <a:off x="3571560" y="4304880"/>
            <a:ext cx="192816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hibernate.cfg.xml</a:t>
            </a:r>
            <a:endParaRPr/>
          </a:p>
        </p:txBody>
      </p:sp>
      <p:pic>
        <p:nvPicPr>
          <p:cNvPr id="358" name="14 Imagen"/>
          <p:cNvPicPr/>
          <p:nvPr/>
        </p:nvPicPr>
        <p:blipFill>
          <a:blip r:embed="rId2"/>
          <a:stretch/>
        </p:blipFill>
        <p:spPr>
          <a:xfrm>
            <a:off x="4206600" y="3661920"/>
            <a:ext cx="570960" cy="636120"/>
          </a:xfrm>
          <a:prstGeom prst="rect">
            <a:avLst/>
          </a:prstGeom>
          <a:ln>
            <a:noFill/>
          </a:ln>
        </p:spPr>
      </p:pic>
      <p:sp>
        <p:nvSpPr>
          <p:cNvPr id="359" name="CustomShape 11"/>
          <p:cNvSpPr/>
          <p:nvPr/>
        </p:nvSpPr>
        <p:spPr>
          <a:xfrm flipV="1">
            <a:off x="3088440" y="1571040"/>
            <a:ext cx="360" cy="71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2">
                <a:lumMod val="75000"/>
              </a:schemeClr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2"/>
          <p:cNvSpPr/>
          <p:nvPr/>
        </p:nvSpPr>
        <p:spPr>
          <a:xfrm rot="5400000" flipH="1" flipV="1">
            <a:off x="5207400" y="1927440"/>
            <a:ext cx="71352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2">
                <a:lumMod val="75000"/>
              </a:schemeClr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13"/>
          <p:cNvSpPr/>
          <p:nvPr/>
        </p:nvSpPr>
        <p:spPr>
          <a:xfrm rot="16200000" flipV="1">
            <a:off x="3420360" y="3000240"/>
            <a:ext cx="642240" cy="49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2">
                <a:lumMod val="75000"/>
              </a:schemeClr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14"/>
          <p:cNvSpPr/>
          <p:nvPr/>
        </p:nvSpPr>
        <p:spPr>
          <a:xfrm flipV="1">
            <a:off x="4992480" y="2928240"/>
            <a:ext cx="940320" cy="64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2">
                <a:lumMod val="75000"/>
              </a:schemeClr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15"/>
          <p:cNvSpPr/>
          <p:nvPr/>
        </p:nvSpPr>
        <p:spPr>
          <a:xfrm rot="5400000" flipH="1" flipV="1">
            <a:off x="4311720" y="4892400"/>
            <a:ext cx="357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6"/>
          <p:cNvSpPr/>
          <p:nvPr/>
        </p:nvSpPr>
        <p:spPr>
          <a:xfrm>
            <a:off x="6247800" y="500040"/>
            <a:ext cx="1377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4343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OBJETOS</a:t>
            </a:r>
            <a:endParaRPr/>
          </a:p>
        </p:txBody>
      </p:sp>
      <p:sp>
        <p:nvSpPr>
          <p:cNvPr id="365" name="CustomShape 17"/>
          <p:cNvSpPr/>
          <p:nvPr/>
        </p:nvSpPr>
        <p:spPr>
          <a:xfrm>
            <a:off x="5577480" y="3429000"/>
            <a:ext cx="206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4343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PERSISTENCIA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457200" y="228600"/>
            <a:ext cx="82288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1.a) Hibernate.cfg.xml</a:t>
            </a:r>
            <a:endParaRPr/>
          </a:p>
        </p:txBody>
      </p:sp>
      <p:sp>
        <p:nvSpPr>
          <p:cNvPr id="367" name="CustomShape 2"/>
          <p:cNvSpPr/>
          <p:nvPr/>
        </p:nvSpPr>
        <p:spPr>
          <a:xfrm>
            <a:off x="863280" y="864000"/>
            <a:ext cx="8424360" cy="3285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&lt;?xml version="1.0" encoding="UTF-8"?&gt;</a:t>
            </a:r>
            <a:endParaRPr/>
          </a:p>
          <a:p>
            <a:pPr>
              <a:lnSpc>
                <a:spcPct val="100000"/>
              </a:lnSpc>
            </a:pP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&lt;!DOCTYPE hibernate-configuration PUBLIC "-//Hibernate/Hibernate Configuration DTD 3.0//EN" "http://hibernate.sourceforge.net/hibernate-configuration-3.0.dtd"&gt;</a:t>
            </a:r>
            <a:endParaRPr/>
          </a:p>
          <a:p>
            <a:pPr>
              <a:lnSpc>
                <a:spcPct val="100000"/>
              </a:lnSpc>
            </a:pP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&lt;hibernate-configuration&gt;</a:t>
            </a:r>
            <a:endParaRPr/>
          </a:p>
          <a:p>
            <a:pPr>
              <a:lnSpc>
                <a:spcPct val="100000"/>
              </a:lnSpc>
            </a:pP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&lt;session-factory&gt;</a:t>
            </a:r>
            <a:endParaRPr/>
          </a:p>
          <a:p>
            <a:pPr>
              <a:lnSpc>
                <a:spcPct val="100000"/>
              </a:lnSpc>
            </a:pP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&lt;property name="hibernate.dialect"&gt;org.hibernate.dialect.OracleDialect&lt;/property&gt;</a:t>
            </a:r>
            <a:endParaRPr/>
          </a:p>
          <a:p>
            <a:pPr>
              <a:lnSpc>
                <a:spcPct val="100000"/>
              </a:lnSpc>
            </a:pP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&lt;property name="hibernate.connection.driver_class"&gt;oracle.jdbc.OracleDriver&lt;/property&gt;</a:t>
            </a:r>
            <a:endParaRPr/>
          </a:p>
          <a:p>
            <a:pPr>
              <a:lnSpc>
                <a:spcPct val="100000"/>
              </a:lnSpc>
            </a:pP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&lt;property name="hibernate.connection.url"&gt;</a:t>
            </a:r>
            <a:r>
              <a:rPr lang="es-ES" sz="150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jdbc:oracle:thin:@localhost:1521:XE&lt;/property&gt;</a:t>
            </a:r>
            <a:endParaRPr/>
          </a:p>
          <a:p>
            <a:pPr>
              <a:lnSpc>
                <a:spcPct val="100000"/>
              </a:lnSpc>
            </a:pP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&lt;property name="hibernate.connection.username"</a:t>
            </a:r>
            <a:r>
              <a:rPr lang="es-ES" sz="150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&gt;unidad2</a:t>
            </a: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&lt;/property&gt;</a:t>
            </a:r>
            <a:endParaRPr/>
          </a:p>
          <a:p>
            <a:pPr>
              <a:lnSpc>
                <a:spcPct val="100000"/>
              </a:lnSpc>
            </a:pP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&lt;property name="hibernate.connection.password"&gt;</a:t>
            </a:r>
            <a:r>
              <a:rPr lang="es-ES" sz="150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unidad2&lt;/</a:t>
            </a: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property&gt;</a:t>
            </a:r>
            <a:endParaRPr/>
          </a:p>
          <a:p>
            <a:pPr>
              <a:lnSpc>
                <a:spcPct val="100000"/>
              </a:lnSpc>
            </a:pP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&lt;mapping resource="proyhibernateoracle/</a:t>
            </a:r>
            <a:r>
              <a:rPr lang="es-ES" sz="150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Departamentos.hbm.xml"/</a:t>
            </a: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&lt;mapping resource="proyhibernateoracle/</a:t>
            </a:r>
            <a:r>
              <a:rPr lang="es-ES" sz="150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Empleados.hbm.xml</a:t>
            </a: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"/&gt;</a:t>
            </a:r>
            <a:endParaRPr/>
          </a:p>
          <a:p>
            <a:pPr>
              <a:lnSpc>
                <a:spcPct val="100000"/>
              </a:lnSpc>
            </a:pP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&lt;/session-factory&gt;</a:t>
            </a:r>
            <a:endParaRPr/>
          </a:p>
          <a:p>
            <a:pPr>
              <a:lnSpc>
                <a:spcPct val="100000"/>
              </a:lnSpc>
            </a:pP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&lt;/hibernate-configuration&gt;</a:t>
            </a:r>
            <a:endParaRPr/>
          </a:p>
        </p:txBody>
      </p:sp>
      <p:sp>
        <p:nvSpPr>
          <p:cNvPr id="368" name="CustomShape 3"/>
          <p:cNvSpPr/>
          <p:nvPr/>
        </p:nvSpPr>
        <p:spPr>
          <a:xfrm>
            <a:off x="360000" y="4419720"/>
            <a:ext cx="8286120" cy="191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5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Las propiedades más importantes del fichero Hibernate.cfg.xml son: </a:t>
            </a:r>
            <a:endParaRPr/>
          </a:p>
          <a:p>
            <a:pPr>
              <a:lnSpc>
                <a:spcPct val="100000"/>
              </a:lnSpc>
            </a:pP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Hibernate.dialect: Dialecto o lenguaje empleado. Por ejemplo, MySQL, Oracle, …</a:t>
            </a:r>
            <a:endParaRPr/>
          </a:p>
          <a:p>
            <a:pPr>
              <a:lnSpc>
                <a:spcPct val="100000"/>
              </a:lnSpc>
            </a:pP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Hibernate.connection.driver_class. Driver utilizado para la conexión con la base de datos.</a:t>
            </a:r>
            <a:endParaRPr/>
          </a:p>
          <a:p>
            <a:pPr>
              <a:lnSpc>
                <a:spcPct val="100000"/>
              </a:lnSpc>
            </a:pP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Hibernate.connection.url. Dirección de la base de datos con la que se va a conectar Hibernate.</a:t>
            </a:r>
            <a:endParaRPr/>
          </a:p>
          <a:p>
            <a:pPr>
              <a:lnSpc>
                <a:spcPct val="100000"/>
              </a:lnSpc>
            </a:pP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Hibernate.connection.username. Nombre del usuario que va a realizar la extracción de información. Por defecto, el nombre de usuario es root en MySQL.</a:t>
            </a:r>
            <a:endParaRPr/>
          </a:p>
          <a:p>
            <a:pPr>
              <a:lnSpc>
                <a:spcPct val="100000"/>
              </a:lnSpc>
            </a:pP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Hibernate.connection.password. Contraseña la que se haya puesto</a:t>
            </a:r>
            <a:endParaRPr/>
          </a:p>
          <a:p>
            <a:pPr>
              <a:lnSpc>
                <a:spcPct val="100000"/>
              </a:lnSpc>
            </a:pPr>
            <a:r>
              <a:rPr lang="es-E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Hibernate.show_sql. Para mostrar la herramienta. Por defecto, su valor es true.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457200" y="300600"/>
            <a:ext cx="822888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1.b)Hibernate reverse engineering</a:t>
            </a:r>
            <a:endParaRPr/>
          </a:p>
        </p:txBody>
      </p:sp>
      <p:sp>
        <p:nvSpPr>
          <p:cNvPr id="370" name="CustomShape 2"/>
          <p:cNvSpPr/>
          <p:nvPr/>
        </p:nvSpPr>
        <p:spPr>
          <a:xfrm>
            <a:off x="439200" y="1196640"/>
            <a:ext cx="8424360" cy="2279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&lt;?xml version="1.0" encoding="UTF-8"?&gt;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&lt;!DOCTYPE hibernate-reverse-engineering PUBLIC "-//Hibernate/Hibernate Reverse Engineering DTD 3.0//EN" "http://hibernate.sourceforge.net/hibernate-reverse-engineering-3.0.dtd"&gt;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&lt;hibernate-reverse-engineering&gt;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&lt;schema-selection match-schema="UNIDAD2"/&gt;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&lt;table-filter match-name="DEPARTAMENTOS"/&gt;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&lt;table-filter match-name="EMPLEADOS"/&gt;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&lt;/hibernate-reverse-engineering&gt;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3731400" y="12600"/>
            <a:ext cx="5410080" cy="8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s-ES" sz="24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Hibernate mapping Departamentos-DEPARTAMETOS </a:t>
            </a:r>
            <a:endParaRPr/>
          </a:p>
        </p:txBody>
      </p:sp>
      <p:sp>
        <p:nvSpPr>
          <p:cNvPr id="372" name="CustomShape 2"/>
          <p:cNvSpPr/>
          <p:nvPr/>
        </p:nvSpPr>
        <p:spPr>
          <a:xfrm>
            <a:off x="659160" y="974160"/>
            <a:ext cx="8376840" cy="5417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&lt;?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xml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version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="1.0"?&gt;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&lt;!DOCTYPE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hibernate-mapping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PUBLIC "-//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/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Mapping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DTD 3.0//EN"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"http://hibernate.sourceforge.net/hibernate-mapping-3.0.dtd"&gt;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&lt;!--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Generated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27-ene-2014 6:32:51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by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Tools 3.2.1.GA --&gt;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&lt;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hibernate-mapping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&lt;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class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proyhibernateoracle.Departamentos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table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="DEPARTAMENTOS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schema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="UNIDAD2"&gt;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&lt;id </a:t>
            </a:r>
            <a:r>
              <a:rPr lang="es-ES" sz="1400" b="1" strike="noStrike" spc="-1" dirty="0" err="1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400" b="1" strike="noStrike" spc="-1" dirty="0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400" b="1" strike="noStrike" spc="-1" dirty="0" err="1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numD</a:t>
            </a:r>
            <a:r>
              <a:rPr lang="es-ES" sz="1400" b="1" strike="noStrike" spc="-1" dirty="0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 </a:t>
            </a:r>
            <a:r>
              <a:rPr lang="es-ES" sz="1400" b="1" strike="noStrike" spc="-1" dirty="0" err="1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type</a:t>
            </a:r>
            <a:r>
              <a:rPr lang="es-ES" sz="1400" b="1" strike="noStrike" spc="-1" dirty="0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="byte"&gt;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&lt;</a:t>
            </a:r>
            <a:r>
              <a:rPr lang="es-ES" sz="1400" b="1" strike="noStrike" spc="-1" dirty="0" err="1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column</a:t>
            </a:r>
            <a:r>
              <a:rPr lang="es-ES" sz="1400" b="1" strike="noStrike" spc="-1" dirty="0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b="1" strike="noStrike" spc="-1" dirty="0" err="1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400" b="1" strike="noStrike" spc="-1" dirty="0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="NUM_D" </a:t>
            </a:r>
            <a:r>
              <a:rPr lang="es-ES" sz="1400" b="1" strike="noStrike" spc="-1" dirty="0" err="1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precision</a:t>
            </a:r>
            <a:r>
              <a:rPr lang="es-ES" sz="1400" b="1" strike="noStrike" spc="-1" dirty="0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="2" </a:t>
            </a:r>
            <a:r>
              <a:rPr lang="es-ES" sz="1400" b="1" strike="noStrike" spc="-1" dirty="0" err="1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scale</a:t>
            </a:r>
            <a:r>
              <a:rPr lang="es-ES" sz="1400" b="1" strike="noStrike" spc="-1" dirty="0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="0" /&gt;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&lt;</a:t>
            </a:r>
            <a:r>
              <a:rPr lang="es-ES" sz="1400" b="1" strike="noStrike" spc="-1" dirty="0" err="1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generator</a:t>
            </a:r>
            <a:r>
              <a:rPr lang="es-ES" sz="1400" b="1" strike="noStrike" spc="-1" dirty="0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b="1" strike="noStrike" spc="-1" dirty="0" err="1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class</a:t>
            </a:r>
            <a:r>
              <a:rPr lang="es-ES" sz="1400" b="1" strike="noStrike" spc="-1" dirty="0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400" b="1" strike="noStrike" spc="-1" dirty="0" err="1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assigned</a:t>
            </a:r>
            <a:r>
              <a:rPr lang="es-ES" sz="1400" b="1" strike="noStrike" spc="-1" dirty="0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 /&gt;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&lt;/id&gt;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property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="nombre"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type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&lt;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column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="NOMBRE"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length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="50" /&gt;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&lt;/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property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property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loc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type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&lt;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column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="LOC"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length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="50" /&gt;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&lt;/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property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&lt;set 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empleadoses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 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inverse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="true"&gt;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&lt;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key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    &lt;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column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="NUM_D" 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precision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="2" 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scale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="0" /&gt;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&lt;/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key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&lt;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one-to-many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class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proyhibernateoracle.Empleados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 /&gt;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&lt;/set&gt;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&lt;/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class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&lt;/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hibernate-mapping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4725000" y="2277000"/>
            <a:ext cx="417564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s-ES" sz="24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Hibernate mapping Empleados-EMPLEADOS </a:t>
            </a:r>
            <a:endParaRPr/>
          </a:p>
        </p:txBody>
      </p:sp>
      <p:sp>
        <p:nvSpPr>
          <p:cNvPr id="374" name="CustomShape 2"/>
          <p:cNvSpPr/>
          <p:nvPr/>
        </p:nvSpPr>
        <p:spPr>
          <a:xfrm>
            <a:off x="47520" y="-315360"/>
            <a:ext cx="9095760" cy="72180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…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&lt;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hibernate-mapping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&lt;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class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proyhibernateoracle.Empleados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 </a:t>
            </a:r>
            <a:r>
              <a:rPr lang="es-ES" sz="13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table</a:t>
            </a:r>
            <a:r>
              <a:rPr lang="es-ES" sz="1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="EMPLEADOS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schema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="UNIDAD2"&gt;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&lt;id </a:t>
            </a:r>
            <a:r>
              <a:rPr lang="es-ES" sz="13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3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3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numE</a:t>
            </a:r>
            <a:r>
              <a:rPr lang="es-ES" sz="13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 </a:t>
            </a:r>
            <a:r>
              <a:rPr lang="es-ES" sz="13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type</a:t>
            </a:r>
            <a:r>
              <a:rPr lang="es-ES" sz="13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="short"&gt;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&lt;</a:t>
            </a:r>
            <a:r>
              <a:rPr lang="es-ES" sz="13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column</a:t>
            </a:r>
            <a:r>
              <a:rPr lang="es-ES" sz="13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3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="NUM_E" </a:t>
            </a:r>
            <a:r>
              <a:rPr lang="es-ES" sz="13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precision</a:t>
            </a:r>
            <a:r>
              <a:rPr lang="es-ES" sz="13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="4" </a:t>
            </a:r>
            <a:r>
              <a:rPr lang="es-ES" sz="13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scale</a:t>
            </a:r>
            <a:r>
              <a:rPr lang="es-ES" sz="13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="0" /&gt;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&lt;</a:t>
            </a:r>
            <a:r>
              <a:rPr lang="es-ES" sz="13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generator</a:t>
            </a:r>
            <a:r>
              <a:rPr lang="es-ES" sz="13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class</a:t>
            </a:r>
            <a:r>
              <a:rPr lang="es-ES" sz="13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3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assigned</a:t>
            </a:r>
            <a:r>
              <a:rPr lang="es-ES" sz="13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 /&gt;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&lt;/id&gt;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&lt;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many-to-one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="empleados" 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class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proyhibernateoracle.Empleados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 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fetch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select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&lt;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column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="DIRECTOR" 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precision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="4" 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scale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="0" /&gt;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&lt;/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many-to-one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many-to-one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="departamentos" 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class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proyhibernateoracle.Departamentos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 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fetch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select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&lt;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column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="NUM_D" 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precision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="2" 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scale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="0" /&gt;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&lt;/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many-to-one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property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="apellido"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type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&lt;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column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="APELLIDO"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length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="50" /&gt;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&lt;/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property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property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="oficio"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type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&lt;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column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="OFICIO"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length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="50" /&gt;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&lt;/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property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property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fechaAlt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type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="date"&gt;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&lt;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column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="FECHA_ALT"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length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="7" /&gt;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&lt;/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property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property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="salario"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type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java.lang.Integer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&lt;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column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="SALARIO"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precision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="6"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scale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="0" /&gt;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&lt;/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property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property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comision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type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java.lang.Integer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&lt;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column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="COMISION"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precision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="6" 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scale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="0" /&gt;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&lt;/</a:t>
            </a:r>
            <a:r>
              <a:rPr lang="es-ES" sz="130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property</a:t>
            </a:r>
            <a:r>
              <a:rPr lang="es-ES" sz="130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&lt;set 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empleadoses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 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inverse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="true"&gt;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&lt;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key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    &lt;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column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name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="DIRECTOR" 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precision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="4" 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scale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="0" /&gt;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&lt;/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key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&lt;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one-to-many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class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="</a:t>
            </a:r>
            <a:r>
              <a:rPr lang="es-ES" sz="13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proyhibernateoracle.Empleados</a:t>
            </a: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" /&gt;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&lt;/set&gt;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&lt;/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class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&lt;/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hibernate-mapping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&gt;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20120" y="138240"/>
            <a:ext cx="822888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Clases persistentes</a:t>
            </a:r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34626" y="529560"/>
            <a:ext cx="6565680" cy="563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class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Departamentos 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implements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java.io.Serializable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{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private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byte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numD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private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nombre;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private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loc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private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Set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empleadoses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new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HashSet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(0);</a:t>
            </a:r>
            <a:endParaRPr b="1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Departamentos()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	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Departamentos(byte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numD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this.numD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numD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Departamentos(byte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numD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nombre,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loc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</a:t>
            </a:r>
            <a:endParaRPr lang="es-ES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                                          </a:t>
            </a:r>
            <a:r>
              <a:rPr lang="es-E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Set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empleadoses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this.numD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numD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this.nombre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nombre;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this.loc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loc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this.empleadoses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empleadoses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byte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getNumD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return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this.numD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void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setNumD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(byte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numD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this.numD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numD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getNombre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return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this.nombre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</p:txBody>
      </p:sp>
      <p:sp>
        <p:nvSpPr>
          <p:cNvPr id="377" name="CustomShape 3"/>
          <p:cNvSpPr/>
          <p:nvPr/>
        </p:nvSpPr>
        <p:spPr>
          <a:xfrm>
            <a:off x="4716016" y="2741016"/>
            <a:ext cx="4427984" cy="3712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void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setNombre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nombre)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this.nombre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nombre;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getLoc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return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this.loc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void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setLoc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loc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this.loc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loc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Set 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getEmpleadoses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{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return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this.empleadoses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void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setEmpleadoses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(Set 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empleadoses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 {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this.empleadoses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4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empleadoses</a:t>
            </a: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</a:t>
            </a:r>
            <a:endParaRPr b="1"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420120" y="138240"/>
            <a:ext cx="822888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Clases persistentes</a:t>
            </a:r>
            <a:endParaRPr/>
          </a:p>
        </p:txBody>
      </p:sp>
      <p:sp>
        <p:nvSpPr>
          <p:cNvPr id="379" name="CustomShape 2"/>
          <p:cNvSpPr/>
          <p:nvPr/>
        </p:nvSpPr>
        <p:spPr>
          <a:xfrm>
            <a:off x="93960" y="404640"/>
            <a:ext cx="4405320" cy="682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import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…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class</a:t>
            </a:r>
            <a:r>
              <a:rPr lang="es-ES" sz="1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Empleados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implements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java.io.Serializable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{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private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short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numE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sz="1400"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private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Empleados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sz="1400"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private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Departamentos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departamentos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sz="1400"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private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apellido;</a:t>
            </a:r>
            <a:endParaRPr sz="1400"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private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oficio;</a:t>
            </a:r>
            <a:endParaRPr sz="1400"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private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Date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fechaAlt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sz="1400"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private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Integer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salario;</a:t>
            </a:r>
            <a:endParaRPr sz="1400"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private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Integer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comision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sz="1400" b="1"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private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Set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empleadoses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new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HashSet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(0</a:t>
            </a:r>
            <a:r>
              <a:rPr lang="es-E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Empleados() </a:t>
            </a:r>
            <a:r>
              <a:rPr lang="es-ES" sz="1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{       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}	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Empleados(short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numE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</a:t>
            </a:r>
            <a:r>
              <a:rPr lang="es-ES" sz="13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this.numE</a:t>
            </a:r>
            <a:r>
              <a:rPr lang="es-ES" sz="1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numE</a:t>
            </a:r>
            <a:r>
              <a:rPr lang="es-ES" sz="1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r>
              <a:rPr lang="es-ES" dirty="0"/>
              <a:t> </a:t>
            </a:r>
            <a:r>
              <a:rPr lang="es-ES" dirty="0" smtClean="0"/>
              <a:t> </a:t>
            </a:r>
            <a:r>
              <a:rPr lang="es-ES" sz="1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3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Empleados(short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numE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Empleados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        </a:t>
            </a:r>
            <a:r>
              <a:rPr lang="es-ES" sz="1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</a:t>
            </a:r>
          </a:p>
          <a:p>
            <a:pPr algn="r">
              <a:lnSpc>
                <a:spcPct val="100000"/>
              </a:lnSpc>
            </a:pPr>
            <a:r>
              <a:rPr lang="es-ES" sz="1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Departamentos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apellido, </a:t>
            </a:r>
            <a:r>
              <a:rPr lang="es-ES" sz="13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oficio, Date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fechaAlt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Integer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salario,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Integer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comision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</a:t>
            </a:r>
            <a:endParaRPr dirty="0"/>
          </a:p>
          <a:p>
            <a:pPr marL="272880" indent="-272160" algn="r"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Set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empleadoses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 </a:t>
            </a:r>
            <a:endParaRPr lang="es-ES" sz="13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  <a:ea typeface="DejaVu Sans"/>
            </a:endParaRPr>
          </a:p>
          <a:p>
            <a:pPr marL="272880" indent="-272160">
              <a:lnSpc>
                <a:spcPct val="100000"/>
              </a:lnSpc>
            </a:pPr>
            <a:r>
              <a:rPr lang="es-ES" sz="1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{</a:t>
            </a:r>
            <a:r>
              <a:rPr lang="es-ES" dirty="0"/>
              <a:t> </a:t>
            </a:r>
            <a:r>
              <a:rPr lang="es-ES" dirty="0" smtClean="0"/>
              <a:t>   </a:t>
            </a:r>
            <a:r>
              <a:rPr lang="es-ES" sz="13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this.numE</a:t>
            </a:r>
            <a:r>
              <a:rPr lang="es-ES" sz="13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numE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 marL="272880" indent="-272160"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this.empleados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empleados;</a:t>
            </a:r>
            <a:endParaRPr dirty="0"/>
          </a:p>
          <a:p>
            <a:pPr marL="272880" indent="-272160"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this.departamentos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departamentos;</a:t>
            </a:r>
            <a:endParaRPr dirty="0"/>
          </a:p>
          <a:p>
            <a:pPr marL="272880" indent="-272160"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this.apellido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apellido;</a:t>
            </a:r>
            <a:endParaRPr dirty="0"/>
          </a:p>
          <a:p>
            <a:pPr marL="272880" indent="-272160"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this.oficio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oficio;</a:t>
            </a:r>
            <a:endParaRPr dirty="0"/>
          </a:p>
          <a:p>
            <a:pPr marL="272880" indent="-272160"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this.fechaAlt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fechaAlt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 marL="272880" indent="-272160"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this.salario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salario;</a:t>
            </a:r>
            <a:endParaRPr dirty="0"/>
          </a:p>
          <a:p>
            <a:pPr marL="272880" indent="-272160"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this.comision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comision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 marL="272880" indent="-272160"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this.empleadoses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empleadoses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 marL="272880" indent="-272160"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}</a:t>
            </a:r>
            <a:endParaRPr dirty="0"/>
          </a:p>
        </p:txBody>
      </p:sp>
      <p:sp>
        <p:nvSpPr>
          <p:cNvPr id="380" name="CustomShape 3"/>
          <p:cNvSpPr/>
          <p:nvPr/>
        </p:nvSpPr>
        <p:spPr>
          <a:xfrm>
            <a:off x="4481736" y="-28269"/>
            <a:ext cx="4859280" cy="6624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short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getNumE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return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this.numE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void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setNumE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(short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numE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this.numE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numE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Empleados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getEmpleados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return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this.empleados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void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setEmpleados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(Empleados empleados)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this.empleados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empleados;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Departamentos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getDepartamentos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return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this.departamentos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void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setDepartamentos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(Departamentos departamentos)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this.departamentos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departamentos;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getApellido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return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this.apellido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…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void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setComision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Integer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comision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this.comision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3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comision</a:t>
            </a: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30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3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Set </a:t>
            </a:r>
            <a:r>
              <a:rPr lang="es-ES" sz="130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getEmpleadoses</a:t>
            </a:r>
            <a:r>
              <a:rPr lang="es-ES" sz="13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30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return</a:t>
            </a:r>
            <a:r>
              <a:rPr lang="es-ES" sz="13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this.empleadoses</a:t>
            </a:r>
            <a:r>
              <a:rPr lang="es-ES" sz="13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30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3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void</a:t>
            </a:r>
            <a:r>
              <a:rPr lang="es-ES" sz="13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30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setEmpleadoses</a:t>
            </a:r>
            <a:r>
              <a:rPr lang="es-ES" sz="13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(Set </a:t>
            </a:r>
            <a:r>
              <a:rPr lang="es-ES" sz="130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empleadoses</a:t>
            </a:r>
            <a:r>
              <a:rPr lang="es-ES" sz="13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30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this.empleadoses</a:t>
            </a:r>
            <a:r>
              <a:rPr lang="es-ES" sz="13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30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empleadoses</a:t>
            </a:r>
            <a:r>
              <a:rPr lang="es-ES" sz="13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57200" y="22860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Introducción. Ejemplo sencillo</a:t>
            </a:r>
            <a:endParaRPr/>
          </a:p>
        </p:txBody>
      </p:sp>
      <p:pic>
        <p:nvPicPr>
          <p:cNvPr id="204" name="Picture 2"/>
          <p:cNvPicPr/>
          <p:nvPr/>
        </p:nvPicPr>
        <p:blipFill>
          <a:blip r:embed="rId2"/>
          <a:stretch/>
        </p:blipFill>
        <p:spPr>
          <a:xfrm>
            <a:off x="323640" y="2133000"/>
            <a:ext cx="2087640" cy="2087640"/>
          </a:xfrm>
          <a:prstGeom prst="rect">
            <a:avLst/>
          </a:prstGeom>
          <a:ln>
            <a:noFill/>
          </a:ln>
        </p:spPr>
      </p:pic>
      <p:pic>
        <p:nvPicPr>
          <p:cNvPr id="205" name="3 Imagen"/>
          <p:cNvPicPr/>
          <p:nvPr/>
        </p:nvPicPr>
        <p:blipFill>
          <a:blip r:embed="rId3"/>
          <a:stretch/>
        </p:blipFill>
        <p:spPr>
          <a:xfrm>
            <a:off x="6880320" y="2141280"/>
            <a:ext cx="1939320" cy="186732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2555640" y="2163240"/>
            <a:ext cx="403164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Pero los objetos de la clase Profesor finalmente se deberán guardar en filas de la tabla de la base de datos llamada Profesor</a:t>
            </a: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467640" y="5262120"/>
            <a:ext cx="83523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El código Java que, dado un objeto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Profesor, genera una </a:t>
            </a:r>
            <a:r>
              <a:rPr lang="es-E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fila en la tabla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Profesor o la borra o la actualiza, etc.  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Times New Roman"/>
              </a:rPr>
              <a:t>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lang="es-E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es un ORM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404280" y="476640"/>
            <a:ext cx="822888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2000" b="1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Singleton</a:t>
            </a:r>
            <a:r>
              <a:rPr lang="es-ES" sz="2000" b="1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 generado para acceso </a:t>
            </a:r>
            <a:r>
              <a:rPr lang="es-ES" sz="2000" b="1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SessionFactory</a:t>
            </a:r>
            <a:r>
              <a:rPr lang="es-ES" sz="2000" b="1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 </a:t>
            </a:r>
            <a:r>
              <a:rPr lang="es-ES" sz="2000" b="1" strike="noStrike" spc="-1" dirty="0" smtClean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()</a:t>
            </a:r>
            <a:endParaRPr sz="2000" b="1" dirty="0"/>
          </a:p>
        </p:txBody>
      </p:sp>
      <p:sp>
        <p:nvSpPr>
          <p:cNvPr id="382" name="CustomShape 2"/>
          <p:cNvSpPr/>
          <p:nvPr/>
        </p:nvSpPr>
        <p:spPr>
          <a:xfrm>
            <a:off x="420120" y="1187280"/>
            <a:ext cx="8424360" cy="4957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import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org.hibernate.SessionFactory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import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org.hibernate.cfg.Configuration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b="1" dirty="0" err="1"/>
              <a:t>public</a:t>
            </a:r>
            <a:r>
              <a:rPr lang="es-ES" sz="1600" b="1" dirty="0"/>
              <a:t> </a:t>
            </a:r>
            <a:r>
              <a:rPr lang="es-ES" sz="1600" b="1" dirty="0" err="1"/>
              <a:t>class</a:t>
            </a:r>
            <a:r>
              <a:rPr lang="es-ES" sz="1600" b="1" dirty="0"/>
              <a:t> </a:t>
            </a:r>
            <a:r>
              <a:rPr lang="es-ES" sz="1600" b="1" dirty="0" err="1"/>
              <a:t>HibernateUtil</a:t>
            </a:r>
            <a:r>
              <a:rPr lang="es-ES" sz="1600" b="1" dirty="0"/>
              <a:t> {</a:t>
            </a:r>
          </a:p>
          <a:p>
            <a:pPr>
              <a:lnSpc>
                <a:spcPct val="100000"/>
              </a:lnSpc>
            </a:pPr>
            <a:endParaRPr lang="es-ES" sz="1400" dirty="0"/>
          </a:p>
          <a:p>
            <a:pPr>
              <a:lnSpc>
                <a:spcPct val="100000"/>
              </a:lnSpc>
            </a:pPr>
            <a:r>
              <a:rPr lang="es-ES" sz="1400" dirty="0"/>
              <a:t>    </a:t>
            </a:r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 smtClean="0"/>
              <a:t>static</a:t>
            </a:r>
            <a:r>
              <a:rPr lang="es-ES" sz="1400" dirty="0" smtClean="0"/>
              <a:t>  </a:t>
            </a:r>
            <a:r>
              <a:rPr lang="es-ES" sz="1400" dirty="0"/>
              <a:t>final </a:t>
            </a:r>
            <a:r>
              <a:rPr lang="es-ES" sz="1400" dirty="0" smtClean="0"/>
              <a:t> </a:t>
            </a:r>
            <a:r>
              <a:rPr lang="es-ES" sz="1400" dirty="0" err="1" smtClean="0"/>
              <a:t>SessionFactory</a:t>
            </a:r>
            <a:r>
              <a:rPr lang="es-ES" sz="1400" dirty="0" smtClean="0"/>
              <a:t>   </a:t>
            </a:r>
            <a:r>
              <a:rPr lang="es-ES" sz="1400" dirty="0" err="1" smtClean="0"/>
              <a:t>sessionFactory</a:t>
            </a:r>
            <a:r>
              <a:rPr lang="es-ES" sz="1400" dirty="0"/>
              <a:t>;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    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    </a:t>
            </a:r>
            <a:r>
              <a:rPr lang="es-ES" sz="1400" dirty="0" err="1"/>
              <a:t>static</a:t>
            </a:r>
            <a:r>
              <a:rPr lang="es-ES" sz="1400" dirty="0"/>
              <a:t> {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        try {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            // </a:t>
            </a: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SessionFactory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</a:t>
            </a:r>
            <a:r>
              <a:rPr lang="es-ES" sz="1400" dirty="0" err="1"/>
              <a:t>standard</a:t>
            </a:r>
            <a:r>
              <a:rPr lang="es-ES" sz="1400" dirty="0"/>
              <a:t> (hibernate.cfg.xml) 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            // </a:t>
            </a:r>
            <a:r>
              <a:rPr lang="es-ES" sz="1400" dirty="0" err="1"/>
              <a:t>config</a:t>
            </a:r>
            <a:r>
              <a:rPr lang="es-ES" sz="1400" dirty="0"/>
              <a:t> file.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            </a:t>
            </a:r>
            <a:r>
              <a:rPr lang="es-ES" sz="1400" dirty="0" err="1"/>
              <a:t>sessionFactory</a:t>
            </a:r>
            <a:r>
              <a:rPr lang="es-ES" sz="1400" dirty="0"/>
              <a:t> = new </a:t>
            </a:r>
            <a:r>
              <a:rPr lang="es-ES" sz="1400" dirty="0" err="1"/>
              <a:t>AnnotationConfiguration</a:t>
            </a:r>
            <a:r>
              <a:rPr lang="es-ES" sz="1400" dirty="0"/>
              <a:t>().configure().</a:t>
            </a:r>
            <a:r>
              <a:rPr lang="es-ES" sz="1400" dirty="0" err="1"/>
              <a:t>buildSessionFactory</a:t>
            </a:r>
            <a:r>
              <a:rPr lang="es-ES" sz="1400" dirty="0"/>
              <a:t>();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        } catch (</a:t>
            </a:r>
            <a:r>
              <a:rPr lang="es-ES" sz="1400" dirty="0" err="1"/>
              <a:t>Throwable</a:t>
            </a:r>
            <a:r>
              <a:rPr lang="es-ES" sz="1400" dirty="0"/>
              <a:t> ex) {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            // Log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exception</a:t>
            </a:r>
            <a:r>
              <a:rPr lang="es-ES" sz="1400" dirty="0"/>
              <a:t>. 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            </a:t>
            </a:r>
            <a:r>
              <a:rPr lang="es-ES" sz="1400" dirty="0" err="1"/>
              <a:t>System.err.println</a:t>
            </a:r>
            <a:r>
              <a:rPr lang="es-ES" sz="1400" dirty="0"/>
              <a:t>("</a:t>
            </a:r>
            <a:r>
              <a:rPr lang="es-ES" sz="1400" dirty="0" err="1"/>
              <a:t>Initial</a:t>
            </a:r>
            <a:r>
              <a:rPr lang="es-ES" sz="1400" dirty="0"/>
              <a:t> </a:t>
            </a:r>
            <a:r>
              <a:rPr lang="es-ES" sz="1400" dirty="0" err="1"/>
              <a:t>SessionFactory</a:t>
            </a:r>
            <a:r>
              <a:rPr lang="es-ES" sz="1400" dirty="0"/>
              <a:t> </a:t>
            </a:r>
            <a:r>
              <a:rPr lang="es-ES" sz="1400" dirty="0" err="1"/>
              <a:t>creation</a:t>
            </a:r>
            <a:r>
              <a:rPr lang="es-ES" sz="1400" dirty="0"/>
              <a:t> </a:t>
            </a:r>
            <a:r>
              <a:rPr lang="es-ES" sz="1400" dirty="0" err="1"/>
              <a:t>failed</a:t>
            </a:r>
            <a:r>
              <a:rPr lang="es-ES" sz="1400" dirty="0"/>
              <a:t>." + ex);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            </a:t>
            </a:r>
            <a:r>
              <a:rPr lang="es-ES" sz="1400" dirty="0" err="1"/>
              <a:t>throw</a:t>
            </a:r>
            <a:r>
              <a:rPr lang="es-ES" sz="1400" dirty="0"/>
              <a:t> new </a:t>
            </a:r>
            <a:r>
              <a:rPr lang="es-ES" sz="1400" dirty="0" err="1"/>
              <a:t>ExceptionInInitializerError</a:t>
            </a:r>
            <a:r>
              <a:rPr lang="es-ES" sz="1400" dirty="0"/>
              <a:t>(ex);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        }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    }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    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    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static</a:t>
            </a:r>
            <a:r>
              <a:rPr lang="es-ES" sz="1400" dirty="0"/>
              <a:t> </a:t>
            </a:r>
            <a:r>
              <a:rPr lang="es-ES" sz="1400" dirty="0" err="1"/>
              <a:t>SessionFactory</a:t>
            </a:r>
            <a:r>
              <a:rPr lang="es-ES" sz="1400" dirty="0"/>
              <a:t> </a:t>
            </a:r>
            <a:r>
              <a:rPr lang="es-ES" sz="1400" dirty="0" err="1"/>
              <a:t>getSessionFactory</a:t>
            </a:r>
            <a:r>
              <a:rPr lang="es-ES" sz="1400" dirty="0"/>
              <a:t>() {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        </a:t>
            </a:r>
            <a:r>
              <a:rPr lang="es-ES" sz="1400" dirty="0" err="1"/>
              <a:t>return</a:t>
            </a:r>
            <a:r>
              <a:rPr lang="es-ES" sz="1400" dirty="0"/>
              <a:t> </a:t>
            </a:r>
            <a:r>
              <a:rPr lang="es-ES" sz="1400" dirty="0" err="1"/>
              <a:t>sessionFactory</a:t>
            </a:r>
            <a:r>
              <a:rPr lang="es-ES" sz="1400" dirty="0"/>
              <a:t>;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    }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228600"/>
            <a:ext cx="822888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24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Sesión de persistencia</a:t>
            </a:r>
            <a:r>
              <a:rPr lang="es-ES" sz="18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s-ES" sz="24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 </a:t>
            </a:r>
            <a:r>
              <a:rPr lang="es-ES" sz="18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Insertar nuevo departamento</a:t>
            </a:r>
            <a:endParaRPr/>
          </a:p>
        </p:txBody>
      </p:sp>
      <p:sp>
        <p:nvSpPr>
          <p:cNvPr id="384" name="CustomShape 2"/>
          <p:cNvSpPr/>
          <p:nvPr/>
        </p:nvSpPr>
        <p:spPr>
          <a:xfrm>
            <a:off x="420120" y="692640"/>
            <a:ext cx="8424360" cy="61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import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org.hibernate.Session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import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org.hibernate.SessionFactory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import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org.hibernate.Transaction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import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proyhibernateoracle.Departamentos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import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proyhibernateoracle.SessionFactoryUtil</a:t>
            </a:r>
            <a:r>
              <a:rPr lang="es-E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class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Principal_InsertaDepart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static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void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main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[]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args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6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//Obtiene un objeto </a:t>
            </a:r>
            <a:r>
              <a:rPr lang="es-ES" sz="16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sesion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SessionFactory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</a:t>
            </a: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sesion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SessionFactoryUtil.getSessionFactory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</a:t>
            </a:r>
            <a:r>
              <a:rPr lang="es-E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sesion.openSession</a:t>
            </a:r>
            <a:r>
              <a:rPr lang="es-E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1600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</a:t>
            </a:r>
            <a:r>
              <a:rPr lang="es-ES" sz="1600" b="1" strike="noStrike" spc="-1" dirty="0" err="1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Transaction</a:t>
            </a:r>
            <a:r>
              <a:rPr lang="es-ES" sz="1600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tx</a:t>
            </a:r>
            <a:r>
              <a:rPr lang="es-ES" sz="16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6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session.beginTransaction</a:t>
            </a:r>
            <a:r>
              <a:rPr lang="es-ES" sz="16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6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6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6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("Inserto una fila en la tabla DEPARTAMENTOS.");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6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Departamentos </a:t>
            </a:r>
            <a:r>
              <a:rPr lang="es-ES" sz="16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6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new Departamentos();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6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6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dep.setNumD</a:t>
            </a:r>
            <a:r>
              <a:rPr lang="es-ES" sz="16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((byte) 60);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6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6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dep.setNombre</a:t>
            </a:r>
            <a:r>
              <a:rPr lang="es-ES" sz="16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("MARKETING");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6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6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dep.setLoc</a:t>
            </a:r>
            <a:r>
              <a:rPr lang="es-ES" sz="16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("GUADALAJARA");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6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//Se guarda el  objeto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6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6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session.save</a:t>
            </a:r>
            <a:r>
              <a:rPr lang="es-ES" sz="16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6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6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); //se cierra la </a:t>
            </a:r>
            <a:r>
              <a:rPr lang="es-ES" sz="1600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sesión</a:t>
            </a:r>
          </a:p>
          <a:p>
            <a:pPr>
              <a:lnSpc>
                <a:spcPct val="100000"/>
              </a:lnSpc>
            </a:pPr>
            <a:r>
              <a:rPr lang="es-ES" sz="1600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6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tx.commit</a:t>
            </a:r>
            <a:r>
              <a:rPr lang="es-ES" sz="16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//se cierra la transacción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</a:t>
            </a: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session.close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 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//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main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}//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class</a:t>
            </a:r>
            <a:endParaRPr sz="2000" dirty="0"/>
          </a:p>
        </p:txBody>
      </p:sp>
      <p:sp>
        <p:nvSpPr>
          <p:cNvPr id="385" name="CustomShape 3"/>
          <p:cNvSpPr/>
          <p:nvPr/>
        </p:nvSpPr>
        <p:spPr>
          <a:xfrm>
            <a:off x="755640" y="3429000"/>
            <a:ext cx="7930440" cy="2304256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4"/>
          <p:cNvSpPr/>
          <p:nvPr/>
        </p:nvSpPr>
        <p:spPr>
          <a:xfrm>
            <a:off x="7344000" y="4510800"/>
            <a:ext cx="15004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Código de persistencia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6516216" y="82800"/>
            <a:ext cx="2627784" cy="1401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2000" b="1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Sesión de persistencia </a:t>
            </a:r>
            <a:r>
              <a:rPr lang="es-ES" sz="2000" b="1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s-ES" sz="2000" b="1" strike="noStrike" spc="-1" dirty="0" smtClean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Insertar nuevo </a:t>
            </a:r>
            <a:r>
              <a:rPr lang="es-ES" sz="2000" b="1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empleado</a:t>
            </a:r>
            <a:endParaRPr sz="2000" b="1" dirty="0"/>
          </a:p>
        </p:txBody>
      </p:sp>
      <p:sp>
        <p:nvSpPr>
          <p:cNvPr id="388" name="CustomShape 2"/>
          <p:cNvSpPr/>
          <p:nvPr/>
        </p:nvSpPr>
        <p:spPr>
          <a:xfrm>
            <a:off x="323640" y="0"/>
            <a:ext cx="6696000" cy="69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class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Principal_insertaEmpl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static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void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main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[]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args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r>
              <a:rPr lang="es-ES" sz="14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//Obtiene un objeto </a:t>
            </a:r>
            <a:r>
              <a:rPr lang="es-ES" sz="14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sesion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SessionFactory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sesion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SessionFactoryUtil.getSessionFactory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//comienza la </a:t>
            </a:r>
            <a:r>
              <a:rPr lang="es-ES" sz="14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sesion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sesion.openSession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//comienza la </a:t>
            </a:r>
            <a:r>
              <a:rPr lang="es-ES" sz="14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transaccion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Transaction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tx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session.beginTransaction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("Inserto un EMPLEADO EN EL DEPARTAMENTO 10.");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Empleados </a:t>
            </a:r>
            <a:r>
              <a:rPr lang="es-ES" sz="14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</a:t>
            </a: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new Empleados(); //creo un objeto empleados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//Se asignan valores a los atributos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em.setNumE</a:t>
            </a: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((short) 4000);  //el numero de empleado es 4000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em.setApellido</a:t>
            </a: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("PEPE");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em.setEmpleados</a:t>
            </a: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4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null</a:t>
            </a: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);    //sin director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em.setOficio</a:t>
            </a: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("VENDEDOR");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em.setSalario</a:t>
            </a: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(1500);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em.setComision</a:t>
            </a: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(100);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//se asigna el departamento 60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Departamentos d = new Departamentos(); //creo un objeto Departamentos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d.setNumD</a:t>
            </a: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((byte) 60);  //el número de </a:t>
            </a:r>
            <a:r>
              <a:rPr lang="es-ES" sz="14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es 60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em.setDepartamentos</a:t>
            </a: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(d);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//se asigna la fecha de hoy a fecha de alta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java.util.Date</a:t>
            </a: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hoy = new </a:t>
            </a:r>
            <a:r>
              <a:rPr lang="es-ES" sz="14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java.util.Date</a:t>
            </a: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java.sql.Date</a:t>
            </a: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fecha = new </a:t>
            </a:r>
            <a:r>
              <a:rPr lang="es-ES" sz="14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java.sql.Date</a:t>
            </a: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4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hoy.getTime</a:t>
            </a: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em.setFechaAlt</a:t>
            </a: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(fecha);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//se guarda el objeto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session.save</a:t>
            </a:r>
            <a:r>
              <a:rPr lang="es-E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4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</a:t>
            </a:r>
            <a:r>
              <a:rPr lang="es-E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//cierra la </a:t>
            </a:r>
            <a:r>
              <a:rPr lang="es-ES" sz="14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transaccion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tx.commit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//cierra la </a:t>
            </a:r>
            <a:r>
              <a:rPr lang="es-ES" sz="14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sesion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session.close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}//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main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}//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class</a:t>
            </a:r>
            <a:endParaRPr dirty="0"/>
          </a:p>
        </p:txBody>
      </p:sp>
      <p:sp>
        <p:nvSpPr>
          <p:cNvPr id="389" name="CustomShape 3"/>
          <p:cNvSpPr/>
          <p:nvPr/>
        </p:nvSpPr>
        <p:spPr>
          <a:xfrm>
            <a:off x="539640" y="1775520"/>
            <a:ext cx="6103440" cy="3999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6786720" y="3497040"/>
            <a:ext cx="1655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Código de persistencia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1219320" y="3886200"/>
            <a:ext cx="68572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Carga de objetos.</a:t>
            </a:r>
            <a:endParaRPr/>
          </a:p>
          <a:p>
            <a:pPr algn="r">
              <a:lnSpc>
                <a:spcPct val="100000"/>
              </a:lnSpc>
            </a:pPr>
            <a:r>
              <a:rPr lang="es-E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Almacenamiento, modificación y borrado</a:t>
            </a:r>
            <a:endParaRPr/>
          </a:p>
        </p:txBody>
      </p:sp>
      <p:sp>
        <p:nvSpPr>
          <p:cNvPr id="392" name="CustomShape 2"/>
          <p:cNvSpPr/>
          <p:nvPr/>
        </p:nvSpPr>
        <p:spPr>
          <a:xfrm>
            <a:off x="1219320" y="5124600"/>
            <a:ext cx="68572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57200" y="22860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Carga de objetos </a:t>
            </a:r>
            <a:r>
              <a:rPr lang="es-ES" sz="2800" b="1" strike="noStrike" spc="-1" dirty="0" smtClean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                                   </a:t>
            </a:r>
            <a:endParaRPr sz="1100" b="1" dirty="0"/>
          </a:p>
        </p:txBody>
      </p:sp>
      <p:sp>
        <p:nvSpPr>
          <p:cNvPr id="394" name="CustomShape 2"/>
          <p:cNvSpPr/>
          <p:nvPr/>
        </p:nvSpPr>
        <p:spPr>
          <a:xfrm>
            <a:off x="539552" y="1196752"/>
            <a:ext cx="8424936" cy="53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El método load() 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recupera una instancia persistente conociendo su identificador de registro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try{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Departamentos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new Departamentos();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(Departamentos) </a:t>
            </a:r>
            <a:r>
              <a:rPr lang="es-ES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session.load</a:t>
            </a:r>
            <a:r>
              <a:rPr lang="es-ES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Departamentos.class</a:t>
            </a:r>
            <a:r>
              <a:rPr lang="es-ES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</a:t>
            </a:r>
            <a:r>
              <a:rPr lang="es-ES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(</a:t>
            </a:r>
            <a:r>
              <a:rPr lang="es-ES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byte)10);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("Nombre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:"+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dep.getDnombre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());</a:t>
            </a:r>
            <a:endParaRPr sz="1600" dirty="0"/>
          </a:p>
          <a:p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("Localidad:"+</a:t>
            </a:r>
            <a:r>
              <a:rPr lang="es-E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dep.getLoc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());</a:t>
            </a:r>
            <a:endParaRPr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  <a:ea typeface="DejaVu Sans"/>
            </a:endParaRPr>
          </a:p>
          <a:p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}catch (</a:t>
            </a:r>
            <a:r>
              <a:rPr lang="es-ES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ObjectNotFoundException</a:t>
            </a:r>
            <a:r>
              <a:rPr lang="es-E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e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){</a:t>
            </a:r>
          </a:p>
          <a:p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  </a:t>
            </a:r>
            <a:r>
              <a:rPr lang="es-E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(" 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NO 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EXISTE 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"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):</a:t>
            </a:r>
            <a:endParaRPr lang="es-E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  <a:ea typeface="DejaVu Sans"/>
            </a:endParaRPr>
          </a:p>
          <a:p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}</a:t>
            </a:r>
            <a:endParaRPr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El método load() lanza </a:t>
            </a: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la </a:t>
            </a:r>
            <a:r>
              <a:rPr lang="es-E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exception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ObjectNotFoundEsception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si la fila no existe.  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Si no tenemos la certeza de que la fila exista debemos utilizar el </a:t>
            </a:r>
            <a:r>
              <a:rPr lang="es-ES" sz="2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</a:t>
            </a:r>
            <a:r>
              <a:rPr lang="es-ES" sz="20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étodo </a:t>
            </a:r>
            <a:r>
              <a:rPr lang="es-ES" sz="20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get</a:t>
            </a:r>
            <a:r>
              <a:rPr lang="es-ES" sz="2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(), </a:t>
            </a:r>
            <a:r>
              <a:rPr lang="es-ES" sz="20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que 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llama a la BD y devuelve </a:t>
            </a:r>
            <a:r>
              <a:rPr lang="es-E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null</a:t>
            </a:r>
            <a:r>
              <a:rPr lang="es-E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si no existe una fila correspondiente.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Departamentos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new Departamentos();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  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 </a:t>
            </a: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session.get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Departamentos.class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</a:t>
            </a:r>
            <a:r>
              <a:rPr lang="es-E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(byte)10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);</a:t>
            </a:r>
            <a:endParaRPr sz="1600" b="1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If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(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==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null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){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(«departamento no </a:t>
            </a:r>
            <a:r>
              <a:rPr lang="es-E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existe»);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} </a:t>
            </a:r>
            <a:r>
              <a:rPr lang="es-E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else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{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("Nombre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:"+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dep.getDnombre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());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("Localidad:"+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dep.getLoc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());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	}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2"/>
          <p:cNvSpPr/>
          <p:nvPr/>
        </p:nvSpPr>
        <p:spPr>
          <a:xfrm>
            <a:off x="107504" y="197280"/>
            <a:ext cx="8568952" cy="66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class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ListadoDep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</a:t>
            </a:r>
            <a:r>
              <a:rPr lang="es-E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public</a:t>
            </a:r>
            <a:r>
              <a:rPr lang="es-E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static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void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main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[]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args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SessionFactory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sesion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SessionFactoryUtil.getSessionFactory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		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sesion.openSession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		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("==============================" );	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("DATOS DEL DEPARTAMENTO 10." );	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Departamentos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new Departamentos();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6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(Departamentos) </a:t>
            </a:r>
            <a:r>
              <a:rPr lang="es-ES" sz="16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session.load</a:t>
            </a:r>
            <a:r>
              <a:rPr lang="es-ES" sz="16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6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Departamentos.class</a:t>
            </a:r>
            <a:r>
              <a:rPr lang="es-ES" sz="16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(byte)10);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("Nombre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:"+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dep.getDnombre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("Localidad:"+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dep.getLoc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("==============================" );	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("EMPLEADOS DEL DEPARTAMENTO 10." );	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Set&lt;Empleados&gt; </a:t>
            </a:r>
            <a:r>
              <a:rPr lang="es-ES" sz="16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listaemple</a:t>
            </a:r>
            <a:r>
              <a:rPr lang="es-ES" sz="16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6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dep.getEmpleadoses</a:t>
            </a:r>
            <a:r>
              <a:rPr lang="es-ES" sz="16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();//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obtenemos </a:t>
            </a:r>
            <a:r>
              <a:rPr lang="es-E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 del depto.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Iterator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&lt;Empleados&gt; </a:t>
            </a:r>
            <a:r>
              <a:rPr lang="es-E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</a:t>
            </a:r>
            <a:r>
              <a:rPr lang="es-E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listaemple.iterator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("Número de empleados: "+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listaemple.size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);	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while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it.hasNext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	Empleados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new Empleados();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it.next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emple.getApellido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+ " * " +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emple.getSalario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("==============================" 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session.close</a:t>
            </a:r>
            <a:r>
              <a:rPr lang="es-E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    </a:t>
            </a:r>
            <a:r>
              <a:rPr lang="es-E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System.exit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(0);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	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}//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main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</a:t>
            </a:r>
            <a:endParaRPr lang="es-ES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}//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class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457200" y="22860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Almacenamiento, modificación y borrado de objetos. </a:t>
            </a:r>
            <a:endParaRPr sz="1400" b="1" dirty="0"/>
          </a:p>
        </p:txBody>
      </p:sp>
      <p:sp>
        <p:nvSpPr>
          <p:cNvPr id="398" name="CustomShape 2"/>
          <p:cNvSpPr/>
          <p:nvPr/>
        </p:nvSpPr>
        <p:spPr>
          <a:xfrm>
            <a:off x="409680" y="1196640"/>
            <a:ext cx="8064000" cy="55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Para almacenar un objeto</a:t>
            </a:r>
            <a:r>
              <a:rPr lang="es-ES" sz="18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</a:t>
            </a:r>
            <a:endParaRPr u="sng"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Departamentos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new Departamentos();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dep.setNumD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(byte 70);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dep.setNombre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(«INFORMATICA»);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dep.setLoc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(«TOLEDO»);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session.save</a:t>
            </a:r>
            <a:r>
              <a:rPr lang="es-ES" sz="1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);  </a:t>
            </a: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//Encarga a la BD haga un </a:t>
            </a:r>
            <a:r>
              <a:rPr lang="es-E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insert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	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Para el borrado de un objeto. 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Primero se debe cargar los datos y después lo borramos con el método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sessión.delete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():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Departamentos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new Departamentos();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(Departamentos)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session.load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Departamentos.class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(byte)10);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session.delete</a:t>
            </a:r>
            <a:r>
              <a:rPr lang="es-ES" sz="1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Para modificar un objeto. 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Primero  hemos de cargar los datos y después realizamos las modificaciones con los métodos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setter’s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y utilizamos el método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update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().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Departamentos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new Departamentos();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(Departamentos)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session.load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Departamentos.class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(byte)10);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dep.setLoc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(«CIUDAD REAL»);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sessión.update</a:t>
            </a:r>
            <a:r>
              <a:rPr lang="es-ES" sz="1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1219320" y="3886200"/>
            <a:ext cx="68572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Consultas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21380" y="228600"/>
            <a:ext cx="8228880" cy="62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2400" b="1" strike="noStrike" spc="-1" dirty="0" smtClean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Consultas</a:t>
            </a:r>
            <a:endParaRPr sz="1400" b="1" dirty="0"/>
          </a:p>
        </p:txBody>
      </p:sp>
      <p:sp>
        <p:nvSpPr>
          <p:cNvPr id="402" name="CustomShape 2"/>
          <p:cNvSpPr/>
          <p:nvPr/>
        </p:nvSpPr>
        <p:spPr>
          <a:xfrm>
            <a:off x="107640" y="1248840"/>
            <a:ext cx="8856360" cy="520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Para realizar una consulta:        </a:t>
            </a: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Query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q = </a:t>
            </a: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session.createQuery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(”</a:t>
            </a: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from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Departamentos’);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Para recuperar los datos de la consulta usaremos 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el método </a:t>
            </a: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list</a:t>
            </a:r>
            <a:r>
              <a:rPr lang="es-ES" sz="15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(), 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el método </a:t>
            </a: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iterate</a:t>
            </a:r>
            <a:r>
              <a:rPr lang="es-ES" sz="15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(), </a:t>
            </a:r>
            <a:r>
              <a:rPr lang="es-ES" sz="15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uniqueResult</a:t>
            </a:r>
            <a:r>
              <a:rPr lang="es-ES" sz="15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():</a:t>
            </a:r>
            <a:endParaRPr b="1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List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&lt;Departamentos&gt; lista = q.1ist();  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Iterator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q.iterate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s-ES" sz="1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Y para 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recuperar </a:t>
            </a:r>
            <a:r>
              <a:rPr lang="es-ES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solo un </a:t>
            </a:r>
            <a:r>
              <a:rPr lang="es-ES" sz="1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objeto 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usaremos el método </a:t>
            </a: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uniqueResult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().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----------------------------------------------------------------------------------------------------------------------------------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Método </a:t>
            </a:r>
            <a:r>
              <a:rPr lang="es-ES" sz="16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list</a:t>
            </a:r>
            <a:r>
              <a:rPr lang="es-ES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devuelve en una colección todos los resultados de una consulta. Este método realiza una única comunicación con la BD en donde se traen todos los objetos resultantes y por tanto, requiere que haya memoria suficiente para albergarlos.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Método  </a:t>
            </a:r>
            <a:r>
              <a:rPr lang="es-ES" sz="16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iterate</a:t>
            </a:r>
            <a:r>
              <a:rPr lang="es-ES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devuelve un 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iterador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Java para iterar los resultados de la consulta. En este caso, 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Hiberite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ejecuta la consulta obteniendo solo los 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ids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de las entidades y en cada llamada el método 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Iterator.next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ejecuta la consulta propia para obtener la entidad completa. 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Esto implica una mayor cantidad de accesos a la base de datos y por tanto, mayor tiempo de procesamiento total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 La ventaja de este método es que no requiere que todas las entidades estén cargadas en memoria simultáneamente. Se puede utilizar el  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método </a:t>
            </a: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setFetchSize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para fijar la cantidad de resultados a recuperar en cada acceso a la base de datos, de esta manera no se hará un acceso a la base de datos en cada llamada al método 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Iterator.next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().     Por ejemplo:    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q.setFetchSize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(10);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El método </a:t>
            </a:r>
            <a:r>
              <a:rPr lang="es-ES" sz="16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uniqueResut</a:t>
            </a:r>
            <a:r>
              <a:rPr lang="es-ES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ofrece un atajo si sabemos que la consulta 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devolverá un objeto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69720" y="476640"/>
            <a:ext cx="822888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Consulta utilizando el método </a:t>
            </a:r>
            <a:r>
              <a:rPr lang="es-ES" sz="2400" b="1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list</a:t>
            </a:r>
            <a:r>
              <a:rPr lang="es-ES" sz="2400" b="1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(). </a:t>
            </a:r>
            <a:endParaRPr b="1" dirty="0"/>
          </a:p>
        </p:txBody>
      </p:sp>
      <p:sp>
        <p:nvSpPr>
          <p:cNvPr id="404" name="CustomShape 2"/>
          <p:cNvSpPr/>
          <p:nvPr/>
        </p:nvSpPr>
        <p:spPr>
          <a:xfrm>
            <a:off x="179640" y="1124640"/>
            <a:ext cx="8963640" cy="556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El método </a:t>
            </a:r>
            <a:r>
              <a:rPr lang="es-ES" sz="16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list</a:t>
            </a:r>
            <a:r>
              <a:rPr lang="es-ES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() 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devuelve en una colección todos los resultados de una consulta. Este método realiza una única comunicación con la BD en donde se traen todos los objetos resultantes y por tanto, requiere que haya memoria suficiente para albergarlos.</a:t>
            </a:r>
            <a:endParaRPr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-------------------------------------------------------------------------------------------------------------------------------------</a:t>
            </a:r>
            <a:endParaRPr dirty="0">
              <a:latin typeface="Calibri" pitchFamily="34" charset="0"/>
            </a:endParaRPr>
          </a:p>
          <a:p>
            <a:pPr lvl="1"/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//Ejemplo realiza una consulta de todas las filas de la tabla DEPARTAMENTOS:</a:t>
            </a:r>
            <a:endParaRPr dirty="0">
              <a:latin typeface="Calibri" pitchFamily="34" charset="0"/>
            </a:endParaRPr>
          </a:p>
          <a:p>
            <a:pPr lvl="1"/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Departamentos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depar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 = new Departamentos O;</a:t>
            </a:r>
            <a:endParaRPr dirty="0">
              <a:latin typeface="Calibri" pitchFamily="34" charset="0"/>
            </a:endParaRPr>
          </a:p>
          <a:p>
            <a:pPr lvl="1"/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Query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 q = </a:t>
            </a: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session.createQuery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(”</a:t>
            </a: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from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 Departamentos”);</a:t>
            </a:r>
            <a:endParaRPr dirty="0">
              <a:latin typeface="Calibri" pitchFamily="34" charset="0"/>
            </a:endParaRPr>
          </a:p>
          <a:p>
            <a:pPr lvl="1"/>
            <a:r>
              <a:rPr lang="es-ES" sz="16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List</a:t>
            </a:r>
            <a:r>
              <a:rPr lang="es-ES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 &lt;Departamentos&gt;  lista = </a:t>
            </a:r>
            <a:r>
              <a:rPr lang="es-ES" sz="16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q.list</a:t>
            </a:r>
            <a:r>
              <a:rPr lang="es-ES" sz="16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()</a:t>
            </a:r>
            <a:endParaRPr dirty="0">
              <a:latin typeface="Calibri" pitchFamily="34" charset="0"/>
            </a:endParaRPr>
          </a:p>
          <a:p>
            <a:pPr lvl="1"/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//Obtenemos un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Iterador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 y recorremos la lista.</a:t>
            </a:r>
            <a:endParaRPr dirty="0">
              <a:latin typeface="Calibri" pitchFamily="34" charset="0"/>
            </a:endParaRPr>
          </a:p>
          <a:p>
            <a:pPr lvl="1"/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Iterator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 &lt;Departamentos&gt;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iter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 =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lista.iterator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();</a:t>
            </a:r>
            <a:endParaRPr dirty="0">
              <a:latin typeface="Calibri" pitchFamily="34" charset="0"/>
            </a:endParaRPr>
          </a:p>
          <a:p>
            <a:pPr lvl="1"/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while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 (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iter.hasNext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()){</a:t>
            </a:r>
            <a:endParaRPr dirty="0">
              <a:latin typeface="Calibri" pitchFamily="34" charset="0"/>
            </a:endParaRPr>
          </a:p>
          <a:p>
            <a:pPr lvl="1"/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	//extraer el objeto</a:t>
            </a:r>
            <a:endParaRPr dirty="0">
              <a:latin typeface="Calibri" pitchFamily="34" charset="0"/>
            </a:endParaRPr>
          </a:p>
          <a:p>
            <a:pPr lvl="1"/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depar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 = (Departamentos)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iter.next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();</a:t>
            </a:r>
            <a:endParaRPr dirty="0">
              <a:latin typeface="Calibri" pitchFamily="34" charset="0"/>
            </a:endParaRPr>
          </a:p>
          <a:p>
            <a:pPr lvl="1"/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System.out.println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(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depar.getDeptNo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() +’’  *  ’’+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depar.getDnombre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()</a:t>
            </a:r>
            <a:endParaRPr dirty="0">
              <a:latin typeface="Calibri" pitchFamily="34" charset="0"/>
            </a:endParaRPr>
          </a:p>
          <a:p>
            <a:pPr lvl="1"/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}</a:t>
            </a:r>
            <a:endParaRPr dirty="0">
              <a:latin typeface="Calibri" pitchFamily="34" charset="0"/>
            </a:endParaRPr>
          </a:p>
          <a:p>
            <a:pPr lvl="1"/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------------------------------------</a:t>
            </a:r>
            <a:endParaRPr dirty="0">
              <a:latin typeface="Calibri" pitchFamily="34" charset="0"/>
            </a:endParaRPr>
          </a:p>
          <a:p>
            <a:pPr lvl="1"/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Visualiza la siguiente información:</a:t>
            </a:r>
            <a:endParaRPr dirty="0">
              <a:latin typeface="Calibri" pitchFamily="34" charset="0"/>
            </a:endParaRPr>
          </a:p>
          <a:p>
            <a:pPr lvl="1"/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10 * CONTABILIDAD</a:t>
            </a:r>
            <a:endParaRPr dirty="0">
              <a:latin typeface="Calibri" pitchFamily="34" charset="0"/>
            </a:endParaRPr>
          </a:p>
          <a:p>
            <a:pPr lvl="1"/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20 * INVESTIGACIÓN</a:t>
            </a:r>
            <a:endParaRPr dirty="0">
              <a:latin typeface="Calibri" pitchFamily="34" charset="0"/>
            </a:endParaRPr>
          </a:p>
          <a:p>
            <a:pPr lvl="1"/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30 * VENTAS</a:t>
            </a:r>
            <a:endParaRPr dirty="0">
              <a:latin typeface="Calibri" pitchFamily="34" charset="0"/>
            </a:endParaRPr>
          </a:p>
          <a:p>
            <a:pPr lvl="1"/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40 * PRODUCCIÓN</a:t>
            </a:r>
            <a:endParaRPr dirty="0">
              <a:latin typeface="Calibri" pitchFamily="34" charset="0"/>
            </a:endParaRPr>
          </a:p>
          <a:p>
            <a:pPr lvl="1"/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60 * MARKETING</a:t>
            </a:r>
            <a:endParaRPr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24080" y="18864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Introducción. ORM &lt;  &gt;JDBC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395640" y="1787400"/>
            <a:ext cx="8747640" cy="191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¿ y para esto hay que utilizar un ORM?. ¿No lo hemos hecho esto con JDBC?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¿Cuántas veces has llamado a </a:t>
            </a:r>
            <a:r>
              <a:rPr lang="es-E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setString(int parameterIndex,String x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) para pasar los datos a un PreparedStatement y poder almacenarlos en la base de datos?  Demasiadas veces. ¿Verdad?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Y si el DBA decide </a:t>
            </a:r>
            <a:r>
              <a:rPr lang="es-E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cambiar el nombre de varias columnas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de la BD, ¿Qué debemos hacer?</a:t>
            </a:r>
            <a:endParaRPr/>
          </a:p>
        </p:txBody>
      </p:sp>
      <p:sp>
        <p:nvSpPr>
          <p:cNvPr id="210" name="CustomShape 3"/>
          <p:cNvSpPr/>
          <p:nvPr/>
        </p:nvSpPr>
        <p:spPr>
          <a:xfrm>
            <a:off x="431280" y="3816000"/>
            <a:ext cx="8496360" cy="16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Usar JDBC directamente tiene algunos problemas. Lo normal es que para evitar toda esta repetición de código los programadores empecemos a hacernos nuestras utilidades que nos ahorran mucho esfuerzo. </a:t>
            </a:r>
            <a:r>
              <a:rPr lang="es-E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Estas utilidades son el principio de un ORM. 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Times New Roman"/>
              </a:rPr>
              <a:t>. </a:t>
            </a:r>
            <a:r>
              <a:rPr lang="es-E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Times New Roman"/>
              </a:rPr>
              <a:t>Gavin King 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Times New Roman"/>
              </a:rPr>
              <a:t>pensó lo mismo y acabó haciendo </a:t>
            </a:r>
            <a:r>
              <a:rPr lang="es-E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Times New Roman"/>
              </a:rPr>
              <a:t>Hibernate.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369720" y="476640"/>
            <a:ext cx="822888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2000" b="1" spc="-1" dirty="0" smtClean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Otra  c</a:t>
            </a:r>
            <a:r>
              <a:rPr lang="es-ES" sz="2000" b="1" strike="noStrike" spc="-1" dirty="0" smtClean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onsulta  utilizando </a:t>
            </a:r>
            <a:r>
              <a:rPr lang="es-ES" sz="2000" b="1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list</a:t>
            </a:r>
            <a:r>
              <a:rPr lang="es-ES" sz="2000" b="1" strike="noStrike" spc="-1" dirty="0" smtClean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()</a:t>
            </a:r>
            <a:endParaRPr sz="2000" b="1" dirty="0"/>
          </a:p>
        </p:txBody>
      </p:sp>
      <p:sp>
        <p:nvSpPr>
          <p:cNvPr id="410" name="CustomShape 2"/>
          <p:cNvSpPr/>
          <p:nvPr/>
        </p:nvSpPr>
        <p:spPr>
          <a:xfrm>
            <a:off x="107640" y="1124640"/>
            <a:ext cx="9288360" cy="41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El siguiente ejemplo en Oracle realiza una consulta para visualizar el apellido y salario de los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 del departamento 20, la consulta  HQL es la siguiente: 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From</a:t>
            </a:r>
            <a:r>
              <a:rPr lang="es-ES" sz="180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</a:t>
            </a:r>
            <a:r>
              <a:rPr lang="es-ES" sz="18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 as e   </a:t>
            </a:r>
            <a:r>
              <a:rPr lang="es-ES" sz="18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where</a:t>
            </a:r>
            <a:r>
              <a:rPr lang="es-ES" sz="18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80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800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e.departamentos</a:t>
            </a:r>
            <a:r>
              <a:rPr lang="es-ES" sz="18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 </a:t>
            </a:r>
            <a:r>
              <a:rPr lang="es-ES" sz="18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deptNo</a:t>
            </a:r>
            <a:r>
              <a:rPr lang="es-ES" sz="18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=20</a:t>
            </a:r>
            <a:endParaRPr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------------------------------------------------------------------------------------------------------------</a:t>
            </a:r>
            <a:endParaRPr dirty="0"/>
          </a:p>
          <a:p>
            <a:pPr lvl="1"/>
            <a:endParaRPr lang="es-ES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  <a:ea typeface="DejaVu Sans"/>
            </a:endParaRPr>
          </a:p>
          <a:p>
            <a:pPr lvl="1"/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//Consultar los empleados del departamento 20</a:t>
            </a:r>
          </a:p>
          <a:p>
            <a:pPr lvl="1"/>
            <a:r>
              <a:rPr lang="es-E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hql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”</a:t>
            </a:r>
            <a:r>
              <a:rPr lang="es-E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from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Empleados as e </a:t>
            </a:r>
            <a:r>
              <a:rPr lang="es-E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where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</a:t>
            </a:r>
            <a:r>
              <a:rPr lang="es-E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e.departamentos.deptNo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= 20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”;</a:t>
            </a:r>
            <a:endParaRPr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  <a:ea typeface="DejaVu Sans"/>
            </a:endParaRPr>
          </a:p>
          <a:p>
            <a:pPr lvl="1"/>
            <a:r>
              <a:rPr lang="es-E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Query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q  </a:t>
            </a:r>
            <a:r>
              <a:rPr lang="es-E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session.createQuery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hql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);</a:t>
            </a:r>
            <a:endParaRPr dirty="0"/>
          </a:p>
          <a:p>
            <a:pPr lvl="1"/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List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&lt;Empleados&gt; lista =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q.list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  <a:endParaRPr dirty="0"/>
          </a:p>
          <a:p>
            <a:pPr lvl="1"/>
            <a:endParaRPr dirty="0"/>
          </a:p>
          <a:p>
            <a:pPr lvl="1"/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// Obtenemos un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Iterador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y recorremos la lista</a:t>
            </a:r>
            <a:endParaRPr dirty="0"/>
          </a:p>
          <a:p>
            <a:pPr lvl="1"/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iterator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&lt;Empleados&gt;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lista.iterator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  <a:endParaRPr dirty="0"/>
          </a:p>
          <a:p>
            <a:pPr lvl="1"/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Empleados   emp2 = new Empleados();</a:t>
            </a:r>
            <a:endParaRPr dirty="0"/>
          </a:p>
          <a:p>
            <a:pPr lvl="1"/>
            <a:endParaRPr dirty="0"/>
          </a:p>
          <a:p>
            <a:pPr lvl="1"/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while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(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iter.hasNext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()){</a:t>
            </a:r>
            <a:endParaRPr dirty="0"/>
          </a:p>
          <a:p>
            <a:pPr lvl="1"/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(Empleados)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iter.next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  //extraer el objeto</a:t>
            </a:r>
            <a:endParaRPr dirty="0"/>
          </a:p>
          <a:p>
            <a:pPr lvl="1"/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      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emp.getApellido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+’’*’’+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emp.getSalario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())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374760" y="476640"/>
            <a:ext cx="822888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Consulta utilizando el método </a:t>
            </a:r>
            <a:r>
              <a:rPr lang="es-ES" sz="2400" b="1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iterate</a:t>
            </a:r>
            <a:r>
              <a:rPr lang="es-ES" sz="2400" b="1" strike="noStrike" spc="-1" dirty="0" smtClean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().</a:t>
            </a:r>
            <a:endParaRPr sz="2400" b="1" dirty="0"/>
          </a:p>
        </p:txBody>
      </p:sp>
      <p:sp>
        <p:nvSpPr>
          <p:cNvPr id="406" name="CustomShape 2"/>
          <p:cNvSpPr/>
          <p:nvPr/>
        </p:nvSpPr>
        <p:spPr>
          <a:xfrm>
            <a:off x="179640" y="1052640"/>
            <a:ext cx="8773560" cy="56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5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El método </a:t>
            </a:r>
            <a:r>
              <a:rPr lang="es-ES" sz="15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iterate</a:t>
            </a:r>
            <a:r>
              <a:rPr lang="es-ES" sz="15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devuelve un 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iterador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Java para iterar los resultados de la consulta. En este caso se ejecuta la consulta obteniendo solo los 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id’s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de las entidades y en cada vuelta el método 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Iterator.next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ejecuta la consulta propia para obtener la entidad completa. Esto supone mayor cantidad de accesos a la BD y por tanto, mayor tiempo de procesamiento total, pero consume menos memoria.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 puede utilizar el </a:t>
            </a:r>
            <a:r>
              <a:rPr lang="es-ES" sz="15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método </a:t>
            </a:r>
            <a:r>
              <a:rPr lang="es-ES" sz="15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setFetchSize</a:t>
            </a:r>
            <a:r>
              <a:rPr lang="es-ES" sz="15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para fijar la cantidad de resultados a recuperar en cada acceso a la BD, para ahorrar número de accesos.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//ejemplo realiza una consulta de todas las filas de la tabla DEPARTAMENTOS: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Query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q = </a:t>
            </a: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session.createQuery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(”</a:t>
            </a: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from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Departamentos”)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q. </a:t>
            </a:r>
            <a:r>
              <a:rPr lang="es-ES" sz="15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setFetchSize</a:t>
            </a:r>
            <a:r>
              <a:rPr lang="es-E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(10);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5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Iterator</a:t>
            </a:r>
            <a:r>
              <a:rPr lang="es-ES" sz="15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</a:t>
            </a:r>
            <a:r>
              <a:rPr lang="es-ES" sz="15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</a:t>
            </a:r>
            <a:r>
              <a:rPr lang="es-ES" sz="15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5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q.iterate</a:t>
            </a:r>
            <a:r>
              <a:rPr lang="es-ES" sz="15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Departamentos 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new Departamentos;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while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(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iter.hasNext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//extraer el objeto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derar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(Departamentos) 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iter.next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 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depar.getDeptNo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+“ *  “+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depar.getDnombre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------------------------------------------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Visualiza la siguiente información: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10 * CONTABILIDAD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20 * INVESTIGACIÓN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30 * VENTAS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40 * PRODUCCIÓN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60 * MARKETING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369720" y="332656"/>
            <a:ext cx="822888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2000" b="1" strike="noStrike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Consulta utilizando el método </a:t>
            </a:r>
            <a:r>
              <a:rPr lang="es-ES" sz="2000" b="1" strike="noStrike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uniqueResut</a:t>
            </a:r>
            <a:r>
              <a:rPr lang="es-ES" sz="2000" b="1" strike="noStrike" spc="-1" dirty="0" smtClean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().</a:t>
            </a:r>
            <a:endParaRPr sz="2000" b="1" dirty="0"/>
          </a:p>
        </p:txBody>
      </p:sp>
      <p:sp>
        <p:nvSpPr>
          <p:cNvPr id="408" name="CustomShape 2"/>
          <p:cNvSpPr/>
          <p:nvPr/>
        </p:nvSpPr>
        <p:spPr>
          <a:xfrm>
            <a:off x="369720" y="764704"/>
            <a:ext cx="8773560" cy="60932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El método </a:t>
            </a:r>
            <a:r>
              <a:rPr lang="es-ES" sz="16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uniqueResut</a:t>
            </a:r>
            <a:r>
              <a:rPr lang="es-ES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ofrece un atajo si sabemos que la consulta 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devolverá un </a:t>
            </a:r>
            <a:r>
              <a:rPr lang="es-E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solo objeto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 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Los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siguientes ejemplos obtienen los datos de un único departamento, el primero visualiza los datos del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 10 y el segundo los datos del departamento con nombre CONTABILIDAD</a:t>
            </a:r>
            <a:r>
              <a:rPr lang="es-E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</a:t>
            </a:r>
          </a:p>
          <a:p>
            <a:endParaRPr lang="es-ES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lang="es-E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//</a:t>
            </a:r>
            <a:r>
              <a:rPr lang="es-E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Visualiza  los datos del departamento </a:t>
            </a:r>
            <a:r>
              <a:rPr lang="es-E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10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hql</a:t>
            </a:r>
            <a:r>
              <a:rPr lang="es-E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= “</a:t>
            </a:r>
            <a:r>
              <a:rPr lang="es-E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from</a:t>
            </a:r>
            <a:r>
              <a:rPr lang="es-E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Departamentos as d  </a:t>
            </a:r>
            <a:r>
              <a:rPr lang="es-E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where</a:t>
            </a:r>
            <a:r>
              <a:rPr lang="es-E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d.deptNo</a:t>
            </a:r>
            <a:r>
              <a:rPr lang="es-E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=10“;</a:t>
            </a:r>
          </a:p>
          <a:p>
            <a:pPr>
              <a:lnSpc>
                <a:spcPct val="100000"/>
              </a:lnSpc>
            </a:pPr>
            <a:r>
              <a:rPr lang="es-ES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Query</a:t>
            </a:r>
            <a:r>
              <a:rPr lang="es-ES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q = </a:t>
            </a:r>
            <a:r>
              <a:rPr lang="es-ES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session.createQuery</a:t>
            </a:r>
            <a:r>
              <a:rPr lang="es-ES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hql</a:t>
            </a:r>
            <a:r>
              <a:rPr lang="es-ES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s-ES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Departamentos  </a:t>
            </a:r>
            <a:r>
              <a:rPr lang="es-ES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</a:t>
            </a:r>
            <a:r>
              <a:rPr lang="es-ES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(Departamentos) </a:t>
            </a:r>
            <a:r>
              <a:rPr lang="es-ES" sz="1500" b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q.uniqueResult</a:t>
            </a:r>
            <a:r>
              <a:rPr lang="es-ES" sz="15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</a:p>
          <a:p>
            <a:r>
              <a:rPr lang="es-E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System.out.println</a:t>
            </a:r>
            <a:r>
              <a:rPr lang="es-E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</a:t>
            </a:r>
            <a:r>
              <a:rPr lang="es-E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depart.getLoc</a:t>
            </a:r>
            <a:r>
              <a:rPr lang="es-E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() +*+</a:t>
            </a:r>
            <a:r>
              <a:rPr lang="es-E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depart.getDnombre</a:t>
            </a:r>
            <a:r>
              <a:rPr lang="es-E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());</a:t>
            </a:r>
            <a:endParaRPr lang="es-ES" sz="1600" dirty="0"/>
          </a:p>
          <a:p>
            <a:pPr>
              <a:lnSpc>
                <a:spcPct val="100000"/>
              </a:lnSpc>
            </a:pPr>
            <a:endParaRPr lang="es-E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//</a:t>
            </a:r>
            <a:r>
              <a:rPr lang="es-E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Visualiza los datos del departamento con nombre </a:t>
            </a:r>
            <a:r>
              <a:rPr lang="es-E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CONTABILIDAD, utilizando un parámetro por nombre. </a:t>
            </a:r>
            <a:r>
              <a:rPr lang="es-E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(Se reconoce que es un parámetro porque lleva  dos puntos delante.) </a:t>
            </a:r>
          </a:p>
          <a:p>
            <a:pPr>
              <a:lnSpc>
                <a:spcPct val="100000"/>
              </a:lnSpc>
            </a:pPr>
            <a:r>
              <a:rPr lang="es-E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hql</a:t>
            </a:r>
            <a:r>
              <a:rPr lang="es-E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“</a:t>
            </a:r>
            <a:r>
              <a:rPr lang="es-E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from</a:t>
            </a:r>
            <a:r>
              <a:rPr lang="es-E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Departamentos as </a:t>
            </a:r>
            <a:r>
              <a:rPr lang="es-E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</a:t>
            </a:r>
            <a:r>
              <a:rPr lang="es-E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where</a:t>
            </a:r>
            <a:r>
              <a:rPr lang="es-E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dep.dnombre</a:t>
            </a:r>
            <a:r>
              <a:rPr lang="es-E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</a:t>
            </a:r>
            <a:r>
              <a:rPr lang="es-ES" sz="1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pNombre</a:t>
            </a:r>
            <a:r>
              <a:rPr lang="es-E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“;</a:t>
            </a:r>
          </a:p>
          <a:p>
            <a:pPr>
              <a:lnSpc>
                <a:spcPct val="100000"/>
              </a:lnSpc>
            </a:pPr>
            <a:r>
              <a:rPr lang="es-E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Query</a:t>
            </a:r>
            <a:r>
              <a:rPr lang="es-E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q = </a:t>
            </a:r>
            <a:r>
              <a:rPr lang="es-E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session.createQuery</a:t>
            </a:r>
            <a:r>
              <a:rPr lang="es-E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hql</a:t>
            </a:r>
            <a:r>
              <a:rPr lang="es-E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s-ES" sz="1400" b="1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q.setParameter</a:t>
            </a:r>
            <a:r>
              <a:rPr lang="es-ES" sz="1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(“</a:t>
            </a:r>
            <a:r>
              <a:rPr lang="es-ES" sz="1400" b="1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pNombre</a:t>
            </a:r>
            <a:r>
              <a:rPr lang="es-ES" sz="1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“, “CONTABILIDAD“);</a:t>
            </a:r>
          </a:p>
          <a:p>
            <a:pPr>
              <a:lnSpc>
                <a:spcPct val="100000"/>
              </a:lnSpc>
            </a:pPr>
            <a:r>
              <a:rPr lang="es-E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Departamentos   </a:t>
            </a:r>
            <a:r>
              <a:rPr lang="es-E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</a:t>
            </a:r>
            <a:r>
              <a:rPr lang="es-E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 (Departamentos) </a:t>
            </a:r>
            <a:r>
              <a:rPr lang="es-ES" sz="1400" b="1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q.</a:t>
            </a:r>
            <a:r>
              <a:rPr lang="es-ES" sz="1400" b="1" strike="noStrike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uniqueResult</a:t>
            </a:r>
            <a:r>
              <a:rPr lang="es-ES" sz="14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  <a:endParaRPr lang="es-ES" sz="1600" dirty="0"/>
          </a:p>
          <a:p>
            <a:pPr>
              <a:lnSpc>
                <a:spcPct val="100000"/>
              </a:lnSpc>
            </a:pPr>
            <a:r>
              <a:rPr lang="es-ES" sz="15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System.out.printin</a:t>
            </a:r>
            <a:r>
              <a:rPr lang="es-ES" sz="1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5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depart.getLoc</a:t>
            </a:r>
            <a:r>
              <a:rPr lang="es-E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+““+</a:t>
            </a:r>
            <a:r>
              <a:rPr lang="es-E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depart.qetDeptNo</a:t>
            </a:r>
            <a:r>
              <a:rPr lang="es-ES" sz="1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())</a:t>
            </a:r>
            <a:r>
              <a:rPr lang="es-E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;</a:t>
            </a:r>
            <a:endParaRPr lang="es-E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  <a:ea typeface="DejaVu Sans"/>
            </a:endParaRPr>
          </a:p>
          <a:p>
            <a:pPr>
              <a:lnSpc>
                <a:spcPct val="100000"/>
              </a:lnSpc>
            </a:pPr>
            <a:endParaRPr lang="es-E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lang="es-E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//Visualiza  los datos del departamento 10 utilizando parámetros tipo JDBC (?).</a:t>
            </a:r>
          </a:p>
          <a:p>
            <a:pPr>
              <a:lnSpc>
                <a:spcPct val="100000"/>
              </a:lnSpc>
            </a:pPr>
            <a:r>
              <a:rPr lang="es-E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</a:t>
            </a:r>
            <a:r>
              <a:rPr lang="es-E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hql</a:t>
            </a:r>
            <a:r>
              <a:rPr lang="es-E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“</a:t>
            </a:r>
            <a:r>
              <a:rPr lang="es-E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from</a:t>
            </a:r>
            <a:r>
              <a:rPr lang="es-E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Departamentos as d  </a:t>
            </a:r>
            <a:r>
              <a:rPr lang="es-E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where</a:t>
            </a:r>
            <a:r>
              <a:rPr lang="es-E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d.deptNo</a:t>
            </a:r>
            <a:r>
              <a:rPr lang="es-E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?“;</a:t>
            </a:r>
          </a:p>
          <a:p>
            <a:pPr>
              <a:lnSpc>
                <a:spcPct val="100000"/>
              </a:lnSpc>
            </a:pPr>
            <a:r>
              <a:rPr lang="es-E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Query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q = </a:t>
            </a:r>
            <a:r>
              <a:rPr lang="es-E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session.createQuery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</a:t>
            </a:r>
            <a:r>
              <a:rPr lang="es-E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hql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);</a:t>
            </a:r>
          </a:p>
          <a:p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</a:t>
            </a:r>
            <a:r>
              <a:rPr lang="es-ES" sz="1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 </a:t>
            </a:r>
            <a:r>
              <a:rPr lang="es-ES" sz="1400" b="1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depart.setlnteger</a:t>
            </a:r>
            <a:r>
              <a:rPr lang="es-ES" sz="14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(1, </a:t>
            </a:r>
            <a:r>
              <a:rPr lang="es-ES" sz="1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10);</a:t>
            </a:r>
          </a:p>
          <a:p>
            <a:pPr>
              <a:lnSpc>
                <a:spcPct val="100000"/>
              </a:lnSpc>
            </a:pPr>
            <a:r>
              <a:rPr lang="es-ES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Departamentos </a:t>
            </a:r>
            <a:r>
              <a:rPr lang="es-E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</a:t>
            </a:r>
            <a:r>
              <a:rPr lang="es-E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(Departamentos) </a:t>
            </a:r>
            <a:r>
              <a:rPr lang="es-ES" sz="1400" b="1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q.uniqueResult</a:t>
            </a:r>
            <a:r>
              <a:rPr lang="es-ES" sz="1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ES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depart.getLoc</a:t>
            </a:r>
            <a:r>
              <a:rPr lang="es-E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+*+</a:t>
            </a:r>
            <a:r>
              <a:rPr lang="es-E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depart.getDnombre</a:t>
            </a:r>
            <a:r>
              <a:rPr lang="es-E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());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b="1" kern="1200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  <a:ea typeface="+mn-ea"/>
                <a:cs typeface="+mn-cs"/>
              </a:rPr>
              <a:t>Consulta </a:t>
            </a:r>
            <a:r>
              <a:rPr lang="es-ES" sz="2400" b="1" kern="1200" spc="-1" dirty="0" err="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  <a:ea typeface="+mn-ea"/>
                <a:cs typeface="+mn-cs"/>
              </a:rPr>
              <a:t>parametrizadas</a:t>
            </a:r>
            <a:r>
              <a:rPr lang="es-ES" sz="2400" b="1" kern="1200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  <a:ea typeface="+mn-ea"/>
                <a:cs typeface="+mn-cs"/>
              </a:rPr>
              <a:t> 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/>
          </p:nvPr>
        </p:nvSpPr>
        <p:spPr>
          <a:xfrm>
            <a:off x="457200" y="1052736"/>
            <a:ext cx="8229240" cy="51845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//Visualiza los datos del departamento con nombre CONTABILIDAD, utilizando un parámetro por nombre. </a:t>
            </a:r>
            <a:r>
              <a:rPr lang="es-E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(Se reconoce que es un parámetro porque lleva  dos puntos delante.) </a:t>
            </a:r>
          </a:p>
          <a:p>
            <a:pPr>
              <a:lnSpc>
                <a:spcPct val="100000"/>
              </a:lnSpc>
            </a:pPr>
            <a:r>
              <a:rPr lang="es-E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hql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“</a:t>
            </a:r>
            <a:r>
              <a:rPr lang="es-E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from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Departamentos as </a:t>
            </a:r>
            <a:r>
              <a:rPr lang="es-E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</a:t>
            </a:r>
            <a:r>
              <a:rPr lang="es-E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where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dep.dnombre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</a:t>
            </a:r>
            <a:r>
              <a:rPr lang="es-E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</a:t>
            </a:r>
            <a:r>
              <a:rPr lang="es-ES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pNombre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“;</a:t>
            </a:r>
          </a:p>
          <a:p>
            <a:pPr>
              <a:lnSpc>
                <a:spcPct val="100000"/>
              </a:lnSpc>
            </a:pPr>
            <a:r>
              <a:rPr lang="es-E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Query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q = </a:t>
            </a:r>
            <a:r>
              <a:rPr lang="es-E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session.createQuery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hql</a:t>
            </a:r>
            <a:r>
              <a:rPr lang="es-E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s-ES" sz="1600" b="1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q.setParameter</a:t>
            </a:r>
            <a:r>
              <a:rPr lang="es-ES" sz="16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(“</a:t>
            </a:r>
            <a:r>
              <a:rPr lang="es-ES" sz="1600" b="1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pNombre</a:t>
            </a:r>
            <a:r>
              <a:rPr lang="es-ES" sz="16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“, “CONTABILIDAD“);</a:t>
            </a:r>
          </a:p>
          <a:p>
            <a:pPr>
              <a:lnSpc>
                <a:spcPct val="100000"/>
              </a:lnSpc>
            </a:pPr>
            <a:r>
              <a:rPr lang="es-E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Departamentos   </a:t>
            </a:r>
            <a:r>
              <a:rPr lang="es-E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</a:t>
            </a:r>
            <a:r>
              <a:rPr lang="es-E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(Departamentos) </a:t>
            </a:r>
            <a:r>
              <a:rPr lang="es-ES" sz="1600" b="1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q.</a:t>
            </a:r>
            <a:r>
              <a:rPr lang="es-ES" sz="1600" b="1" strike="noStrike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uniqueResult</a:t>
            </a:r>
            <a:r>
              <a:rPr lang="es-ES" sz="16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  <a:endParaRPr lang="es-ES" dirty="0" smtClean="0"/>
          </a:p>
          <a:p>
            <a:pPr>
              <a:lnSpc>
                <a:spcPct val="100000"/>
              </a:lnSpc>
            </a:pPr>
            <a:r>
              <a:rPr lang="es-E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System.out.printin</a:t>
            </a:r>
            <a:r>
              <a:rPr lang="es-E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depart.getLoc</a:t>
            </a:r>
            <a:r>
              <a:rPr lang="es-E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+““+</a:t>
            </a:r>
            <a:r>
              <a:rPr lang="es-ES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depart.qetDeptNo</a:t>
            </a:r>
            <a:r>
              <a:rPr lang="es-E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());</a:t>
            </a:r>
            <a:endParaRPr lang="es-E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  <a:ea typeface="DejaVu Sans"/>
            </a:endParaRPr>
          </a:p>
          <a:p>
            <a:pPr>
              <a:lnSpc>
                <a:spcPct val="100000"/>
              </a:lnSpc>
            </a:pPr>
            <a:endParaRPr lang="es-E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lang="es-E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lang="es-E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//Visualiza  los datos del departamento 10 utilizando parámetros tipo JDBC (?).</a:t>
            </a:r>
          </a:p>
          <a:p>
            <a:pPr>
              <a:lnSpc>
                <a:spcPct val="100000"/>
              </a:lnSpc>
            </a:pPr>
            <a:r>
              <a:rPr lang="es-E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String</a:t>
            </a: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</a:t>
            </a:r>
            <a:r>
              <a:rPr lang="es-E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hql</a:t>
            </a: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“</a:t>
            </a:r>
            <a:r>
              <a:rPr lang="es-E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from</a:t>
            </a: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Departamentos as d  </a:t>
            </a:r>
            <a:r>
              <a:rPr lang="es-E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where</a:t>
            </a: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d.deptNo</a:t>
            </a: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?“;</a:t>
            </a:r>
          </a:p>
          <a:p>
            <a:pPr>
              <a:lnSpc>
                <a:spcPct val="100000"/>
              </a:lnSpc>
            </a:pPr>
            <a:r>
              <a:rPr lang="es-E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Query</a:t>
            </a: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q = </a:t>
            </a:r>
            <a:r>
              <a:rPr lang="es-E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session.createQuery</a:t>
            </a: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</a:t>
            </a:r>
            <a:r>
              <a:rPr lang="es-E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hql</a:t>
            </a: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);</a:t>
            </a:r>
          </a:p>
          <a:p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</a:t>
            </a:r>
            <a:r>
              <a:rPr lang="es-ES" sz="16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 </a:t>
            </a:r>
            <a:r>
              <a:rPr lang="es-ES" sz="1600" b="1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depart.setlnteger</a:t>
            </a:r>
            <a:r>
              <a:rPr lang="es-ES" sz="16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(0, 10);</a:t>
            </a:r>
          </a:p>
          <a:p>
            <a:pPr>
              <a:lnSpc>
                <a:spcPct val="100000"/>
              </a:lnSpc>
            </a:pP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Departamentos </a:t>
            </a:r>
            <a:r>
              <a:rPr lang="es-E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</a:t>
            </a: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= (Departamentos) </a:t>
            </a:r>
            <a:r>
              <a:rPr lang="es-ES" sz="1600" b="1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q.uniqueResult</a:t>
            </a:r>
            <a:r>
              <a:rPr lang="es-ES" sz="16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E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System.out.println</a:t>
            </a: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</a:t>
            </a:r>
            <a:r>
              <a:rPr lang="es-E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depart.getLoc</a:t>
            </a: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 +*+</a:t>
            </a:r>
            <a:r>
              <a:rPr lang="es-E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depart.getDnombre</a:t>
            </a:r>
            <a:r>
              <a:rPr lang="es-E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());</a:t>
            </a:r>
            <a:endParaRPr lang="es-E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389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79640" y="116640"/>
            <a:ext cx="896364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Herramientas ORM más relevantes.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323640" y="1242720"/>
            <a:ext cx="8568360" cy="594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buClr>
                <a:srgbClr val="FFFFFF"/>
              </a:buClr>
              <a:buSzPct val="45000"/>
              <a:buFont typeface="Arial" pitchFamily="34" charset="0"/>
              <a:buChar char="•"/>
            </a:pPr>
            <a:r>
              <a:rPr lang="es-E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JPA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(Java </a:t>
            </a:r>
            <a:r>
              <a:rPr lang="es-E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Persistence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Api) es una especificación de </a:t>
            </a:r>
            <a:r>
              <a:rPr lang="es-E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Sun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Microsystem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para la persistencia. Utiliza anotaciones y genéricos.</a:t>
            </a:r>
            <a:endParaRPr dirty="0"/>
          </a:p>
          <a:p>
            <a:pPr marL="720">
              <a:lnSpc>
                <a:spcPct val="100000"/>
              </a:lnSpc>
            </a:pP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endParaRPr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s-E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iBatis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es un </a:t>
            </a:r>
            <a:r>
              <a:rPr lang="es-E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frameword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de persistencia desarrollado por Apache software </a:t>
            </a:r>
            <a:r>
              <a:rPr lang="es-E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Fundation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 Es de código libre. Utiliza, igual que </a:t>
            </a:r>
            <a:r>
              <a:rPr lang="es-E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ficheros  de mapeo </a:t>
            </a:r>
            <a:r>
              <a:rPr lang="es-E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xml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s-E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LINQ </a:t>
            </a:r>
            <a:r>
              <a:rPr lang="es-E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herramienta para VB, </a:t>
            </a:r>
            <a:r>
              <a:rPr lang="es-E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.Net</a:t>
            </a:r>
            <a:r>
              <a:rPr lang="es-E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C#.</a:t>
            </a:r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s-E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 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es una </a:t>
            </a:r>
            <a:r>
              <a:rPr lang="es-E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herramienta 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de </a:t>
            </a:r>
            <a:r>
              <a:rPr lang="es-ES" sz="24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Mapeo objeto-relacional  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para la plataforma java.  Utiliza archivos declarativos XML o anotaciones en los </a:t>
            </a:r>
            <a:r>
              <a:rPr lang="es-E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beans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de la entidades que permiten establecer relaciones.  </a:t>
            </a:r>
            <a:r>
              <a:rPr lang="es-ES" dirty="0"/>
              <a:t/>
            </a:r>
            <a:br>
              <a:rPr lang="es-ES" dirty="0"/>
            </a:br>
            <a:r>
              <a:rPr lang="es-E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Fue 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creado en 2001 por </a:t>
            </a:r>
            <a:r>
              <a:rPr lang="es-E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Gavin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King y la historia ha querido de </a:t>
            </a:r>
            <a:r>
              <a:rPr lang="es-E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haya sido el ORM que más éxito ha tenido.  </a:t>
            </a:r>
            <a:endParaRPr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22860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Hibernate  e Hibernate con JPA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431640" y="1512000"/>
            <a:ext cx="8424360" cy="447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Para hacer la persistencia de nuestros objetos Java a la base de datos hay que indicar cómo se debe realizar dicha persistencia. Para ello hay dos métodos: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	1. </a:t>
            </a:r>
            <a:r>
              <a:rPr lang="es-E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Ficheros XML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es lo propio de </a:t>
            </a:r>
            <a:r>
              <a:rPr lang="es-E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2.  </a:t>
            </a:r>
            <a:r>
              <a:rPr lang="es-E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Anotaciones en el código. </a:t>
            </a:r>
            <a:endParaRPr dirty="0"/>
          </a:p>
          <a:p>
            <a:pPr marL="914400">
              <a:lnSpc>
                <a:spcPct val="100000"/>
              </a:lnSpc>
            </a:pP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Las anotaciones que tiene </a:t>
            </a:r>
            <a:r>
              <a:rPr lang="es-E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son actualmente las del estándar de JPA. De esa forma al ver las anotaciones de </a:t>
            </a:r>
            <a:r>
              <a:rPr lang="es-E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estaremos viendo las de JPA. Cuando veamos  los ficheros  XML usaremos los ficheros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Hibernate</a:t>
            </a:r>
            <a:endParaRPr/>
          </a:p>
        </p:txBody>
      </p:sp>
      <p:pic>
        <p:nvPicPr>
          <p:cNvPr id="216" name="Picture 2"/>
          <p:cNvPicPr/>
          <p:nvPr/>
        </p:nvPicPr>
        <p:blipFill>
          <a:blip r:embed="rId2"/>
          <a:stretch/>
        </p:blipFill>
        <p:spPr>
          <a:xfrm>
            <a:off x="1403640" y="3357000"/>
            <a:ext cx="6321240" cy="272448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683640" y="1412640"/>
            <a:ext cx="7920000" cy="191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Es una herramienta de mapeo Objeto-Relacional</a:t>
            </a:r>
            <a:r>
              <a:rPr lang="es-ES" sz="24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para la plataforma Java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que facilita el mapeo de atributos entre una BDR y el modelo de Objetos de una aplicación, mediante ficheros XML que permite establecer estas relaciones.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32000" y="2258280"/>
            <a:ext cx="7925400" cy="1955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600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2"/>
          <p:cNvSpPr/>
          <p:nvPr/>
        </p:nvSpPr>
        <p:spPr>
          <a:xfrm>
            <a:off x="357120" y="5143680"/>
            <a:ext cx="8000280" cy="1142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600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3"/>
          <p:cNvSpPr/>
          <p:nvPr/>
        </p:nvSpPr>
        <p:spPr>
          <a:xfrm>
            <a:off x="3643200" y="5214960"/>
            <a:ext cx="1713960" cy="999360"/>
          </a:xfrm>
          <a:prstGeom prst="can">
            <a:avLst>
              <a:gd name="adj" fmla="val 26016"/>
            </a:avLst>
          </a:prstGeom>
          <a:solidFill>
            <a:schemeClr val="accent2">
              <a:lumMod val="60000"/>
              <a:lumOff val="40000"/>
            </a:schemeClr>
          </a:solidFill>
          <a:ln w="15840">
            <a:solidFill>
              <a:schemeClr val="accent6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4"/>
          <p:cNvSpPr/>
          <p:nvPr/>
        </p:nvSpPr>
        <p:spPr>
          <a:xfrm>
            <a:off x="3857760" y="5643720"/>
            <a:ext cx="499320" cy="356400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 w="126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5"/>
          <p:cNvSpPr/>
          <p:nvPr/>
        </p:nvSpPr>
        <p:spPr>
          <a:xfrm>
            <a:off x="4500720" y="5643720"/>
            <a:ext cx="499320" cy="356400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 w="1260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6"/>
          <p:cNvSpPr/>
          <p:nvPr/>
        </p:nvSpPr>
        <p:spPr>
          <a:xfrm>
            <a:off x="357120" y="1340768"/>
            <a:ext cx="8000280" cy="7303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600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7"/>
          <p:cNvSpPr/>
          <p:nvPr/>
        </p:nvSpPr>
        <p:spPr>
          <a:xfrm>
            <a:off x="504000" y="1675440"/>
            <a:ext cx="274068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34343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Capa de Aplicación</a:t>
            </a:r>
            <a:endParaRPr/>
          </a:p>
        </p:txBody>
      </p:sp>
      <p:sp>
        <p:nvSpPr>
          <p:cNvPr id="225" name="CustomShape 8"/>
          <p:cNvSpPr/>
          <p:nvPr/>
        </p:nvSpPr>
        <p:spPr>
          <a:xfrm>
            <a:off x="500040" y="2643120"/>
            <a:ext cx="2714040" cy="14994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9"/>
          <p:cNvSpPr/>
          <p:nvPr/>
        </p:nvSpPr>
        <p:spPr>
          <a:xfrm>
            <a:off x="3571920" y="2714760"/>
            <a:ext cx="1499400" cy="1428120"/>
          </a:xfrm>
          <a:prstGeom prst="rect">
            <a:avLst/>
          </a:prstGeom>
          <a:solidFill>
            <a:schemeClr val="bg1">
              <a:lumMod val="95000"/>
            </a:schemeClr>
          </a:solidFill>
          <a:ln w="6480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0"/>
          <p:cNvSpPr/>
          <p:nvPr/>
        </p:nvSpPr>
        <p:spPr>
          <a:xfrm>
            <a:off x="5357880" y="2714760"/>
            <a:ext cx="2856960" cy="356400"/>
          </a:xfrm>
          <a:prstGeom prst="rect">
            <a:avLst/>
          </a:prstGeom>
          <a:solidFill>
            <a:schemeClr val="bg1">
              <a:lumMod val="95000"/>
            </a:schemeClr>
          </a:solidFill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1"/>
          <p:cNvSpPr/>
          <p:nvPr/>
        </p:nvSpPr>
        <p:spPr>
          <a:xfrm>
            <a:off x="500040" y="5143680"/>
            <a:ext cx="274068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34343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Capa de Base de Datos</a:t>
            </a:r>
            <a:endParaRPr/>
          </a:p>
        </p:txBody>
      </p:sp>
      <p:sp>
        <p:nvSpPr>
          <p:cNvPr id="229" name="CustomShape 12"/>
          <p:cNvSpPr/>
          <p:nvPr/>
        </p:nvSpPr>
        <p:spPr>
          <a:xfrm>
            <a:off x="432000" y="2143080"/>
            <a:ext cx="274068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34343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Capa Hibernate</a:t>
            </a:r>
            <a:endParaRPr/>
          </a:p>
        </p:txBody>
      </p:sp>
      <p:sp>
        <p:nvSpPr>
          <p:cNvPr id="230" name="CustomShape 13"/>
          <p:cNvSpPr/>
          <p:nvPr/>
        </p:nvSpPr>
        <p:spPr>
          <a:xfrm>
            <a:off x="5357880" y="3643200"/>
            <a:ext cx="1356480" cy="499320"/>
          </a:xfrm>
          <a:prstGeom prst="rect">
            <a:avLst/>
          </a:prstGeom>
          <a:solidFill>
            <a:srgbClr val="92D050"/>
          </a:solidFill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4"/>
          <p:cNvSpPr/>
          <p:nvPr/>
        </p:nvSpPr>
        <p:spPr>
          <a:xfrm>
            <a:off x="7000920" y="3643200"/>
            <a:ext cx="1142280" cy="499320"/>
          </a:xfrm>
          <a:prstGeom prst="rect">
            <a:avLst/>
          </a:prstGeom>
          <a:solidFill>
            <a:srgbClr val="92D050"/>
          </a:solidFill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5"/>
          <p:cNvSpPr/>
          <p:nvPr/>
        </p:nvSpPr>
        <p:spPr>
          <a:xfrm>
            <a:off x="3708000" y="3071880"/>
            <a:ext cx="10062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800" strike="noStrike" spc="-1">
                <a:solidFill>
                  <a:srgbClr val="34343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Session 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1800" strike="noStrike" spc="-1">
                <a:solidFill>
                  <a:srgbClr val="34343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Factory</a:t>
            </a:r>
            <a:endParaRPr/>
          </a:p>
        </p:txBody>
      </p:sp>
      <p:sp>
        <p:nvSpPr>
          <p:cNvPr id="233" name="CustomShape 16"/>
          <p:cNvSpPr/>
          <p:nvPr/>
        </p:nvSpPr>
        <p:spPr>
          <a:xfrm>
            <a:off x="5929200" y="2714760"/>
            <a:ext cx="221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34343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 Session</a:t>
            </a:r>
            <a:endParaRPr/>
          </a:p>
        </p:txBody>
      </p:sp>
      <p:sp>
        <p:nvSpPr>
          <p:cNvPr id="234" name="CustomShape 17"/>
          <p:cNvSpPr/>
          <p:nvPr/>
        </p:nvSpPr>
        <p:spPr>
          <a:xfrm>
            <a:off x="5429160" y="3702600"/>
            <a:ext cx="1428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34343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Transaction</a:t>
            </a:r>
            <a:endParaRPr/>
          </a:p>
        </p:txBody>
      </p:sp>
      <p:sp>
        <p:nvSpPr>
          <p:cNvPr id="235" name="CustomShape 18"/>
          <p:cNvSpPr/>
          <p:nvPr/>
        </p:nvSpPr>
        <p:spPr>
          <a:xfrm>
            <a:off x="7143840" y="3714840"/>
            <a:ext cx="928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34343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Query</a:t>
            </a:r>
            <a:endParaRPr/>
          </a:p>
        </p:txBody>
      </p:sp>
      <p:sp>
        <p:nvSpPr>
          <p:cNvPr id="236" name="CustomShape 19"/>
          <p:cNvSpPr/>
          <p:nvPr/>
        </p:nvSpPr>
        <p:spPr>
          <a:xfrm>
            <a:off x="571320" y="2643120"/>
            <a:ext cx="249948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34343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  Configuration</a:t>
            </a:r>
            <a:endParaRPr/>
          </a:p>
        </p:txBody>
      </p:sp>
      <p:sp>
        <p:nvSpPr>
          <p:cNvPr id="237" name="CustomShape 20"/>
          <p:cNvSpPr/>
          <p:nvPr/>
        </p:nvSpPr>
        <p:spPr>
          <a:xfrm>
            <a:off x="642960" y="3096000"/>
            <a:ext cx="2336760" cy="356400"/>
          </a:xfrm>
          <a:prstGeom prst="rect">
            <a:avLst/>
          </a:prstGeom>
          <a:solidFill>
            <a:srgbClr val="92D050"/>
          </a:solidFill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1"/>
          <p:cNvSpPr/>
          <p:nvPr/>
        </p:nvSpPr>
        <p:spPr>
          <a:xfrm>
            <a:off x="714240" y="3119760"/>
            <a:ext cx="2071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34343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Hibernate.properties</a:t>
            </a:r>
            <a:endParaRPr/>
          </a:p>
        </p:txBody>
      </p:sp>
      <p:sp>
        <p:nvSpPr>
          <p:cNvPr id="239" name="CustomShape 22"/>
          <p:cNvSpPr/>
          <p:nvPr/>
        </p:nvSpPr>
        <p:spPr>
          <a:xfrm>
            <a:off x="642960" y="3571920"/>
            <a:ext cx="2336760" cy="356400"/>
          </a:xfrm>
          <a:prstGeom prst="rect">
            <a:avLst/>
          </a:prstGeom>
          <a:solidFill>
            <a:srgbClr val="92D050"/>
          </a:solidFill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3"/>
          <p:cNvSpPr/>
          <p:nvPr/>
        </p:nvSpPr>
        <p:spPr>
          <a:xfrm>
            <a:off x="720000" y="3594960"/>
            <a:ext cx="20710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34343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 Hibernate.cfg.xml</a:t>
            </a:r>
            <a:endParaRPr/>
          </a:p>
        </p:txBody>
      </p:sp>
      <p:sp>
        <p:nvSpPr>
          <p:cNvPr id="241" name="CustomShape 24"/>
          <p:cNvSpPr/>
          <p:nvPr/>
        </p:nvSpPr>
        <p:spPr>
          <a:xfrm>
            <a:off x="3214800" y="3393360"/>
            <a:ext cx="356400" cy="3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2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5"/>
          <p:cNvSpPr/>
          <p:nvPr/>
        </p:nvSpPr>
        <p:spPr>
          <a:xfrm flipV="1">
            <a:off x="5072040" y="2892600"/>
            <a:ext cx="285120" cy="534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2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6"/>
          <p:cNvSpPr/>
          <p:nvPr/>
        </p:nvSpPr>
        <p:spPr>
          <a:xfrm>
            <a:off x="3714840" y="1857240"/>
            <a:ext cx="1213560" cy="107100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7"/>
          <p:cNvSpPr/>
          <p:nvPr/>
        </p:nvSpPr>
        <p:spPr>
          <a:xfrm>
            <a:off x="3571920" y="2000160"/>
            <a:ext cx="157104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400" b="1" strike="noStrike" spc="-1">
                <a:solidFill>
                  <a:srgbClr val="34343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Objetos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1400" b="1" strike="noStrike" spc="-1">
                <a:solidFill>
                  <a:srgbClr val="34343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persistentes</a:t>
            </a:r>
            <a:endParaRPr/>
          </a:p>
        </p:txBody>
      </p:sp>
      <p:sp>
        <p:nvSpPr>
          <p:cNvPr id="245" name="CustomShape 28"/>
          <p:cNvSpPr/>
          <p:nvPr/>
        </p:nvSpPr>
        <p:spPr>
          <a:xfrm>
            <a:off x="357120" y="4357800"/>
            <a:ext cx="8000280" cy="642240"/>
          </a:xfrm>
          <a:prstGeom prst="rect">
            <a:avLst/>
          </a:prstGeom>
          <a:solidFill>
            <a:schemeClr val="bg1">
              <a:lumMod val="75000"/>
            </a:schemeClr>
          </a:solidFill>
          <a:ln w="12600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29"/>
          <p:cNvSpPr/>
          <p:nvPr/>
        </p:nvSpPr>
        <p:spPr>
          <a:xfrm>
            <a:off x="1428840" y="4429080"/>
            <a:ext cx="1356480" cy="499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JNDI</a:t>
            </a:r>
            <a:endParaRPr/>
          </a:p>
        </p:txBody>
      </p:sp>
      <p:sp>
        <p:nvSpPr>
          <p:cNvPr id="247" name="CustomShape 30"/>
          <p:cNvSpPr/>
          <p:nvPr/>
        </p:nvSpPr>
        <p:spPr>
          <a:xfrm>
            <a:off x="3429000" y="4429080"/>
            <a:ext cx="1356480" cy="499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JDBC</a:t>
            </a:r>
            <a:endParaRPr/>
          </a:p>
        </p:txBody>
      </p:sp>
      <p:sp>
        <p:nvSpPr>
          <p:cNvPr id="248" name="CustomShape 31"/>
          <p:cNvSpPr/>
          <p:nvPr/>
        </p:nvSpPr>
        <p:spPr>
          <a:xfrm>
            <a:off x="5429160" y="4429080"/>
            <a:ext cx="1356480" cy="499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JTA</a:t>
            </a:r>
            <a:endParaRPr/>
          </a:p>
        </p:txBody>
      </p:sp>
      <p:sp>
        <p:nvSpPr>
          <p:cNvPr id="249" name="CustomShape 32"/>
          <p:cNvSpPr/>
          <p:nvPr/>
        </p:nvSpPr>
        <p:spPr>
          <a:xfrm>
            <a:off x="216000" y="288000"/>
            <a:ext cx="822888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3200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Arquitectura Hibernate</a:t>
            </a:r>
            <a:endParaRPr/>
          </a:p>
        </p:txBody>
      </p:sp>
      <p:sp>
        <p:nvSpPr>
          <p:cNvPr id="250" name="CustomShape 33"/>
          <p:cNvSpPr/>
          <p:nvPr/>
        </p:nvSpPr>
        <p:spPr>
          <a:xfrm>
            <a:off x="6858000" y="4437000"/>
            <a:ext cx="22852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</a:t>
            </a:r>
            <a:r>
              <a:rPr lang="es-E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s-E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API’s que usa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10985</TotalTime>
  <Words>4863</Words>
  <Application>Microsoft Office PowerPoint</Application>
  <PresentationFormat>Presentación en pantalla (4:3)</PresentationFormat>
  <Paragraphs>754</Paragraphs>
  <Slides>53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53</vt:i4>
      </vt:variant>
    </vt:vector>
  </HeadingPairs>
  <TitlesOfParts>
    <vt:vector size="57" baseType="lpstr">
      <vt:lpstr>Tema de Office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Consulta parametrizadas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 (Object-Relational Mapping)</dc:title>
  <dc:creator>Bautista</dc:creator>
  <cp:lastModifiedBy>Usuario de Windows</cp:lastModifiedBy>
  <cp:revision>277</cp:revision>
  <dcterms:created xsi:type="dcterms:W3CDTF">2013-02-11T08:53:12Z</dcterms:created>
  <dcterms:modified xsi:type="dcterms:W3CDTF">2019-01-22T19:39:02Z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74</vt:i4>
  </property>
</Properties>
</file>