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handoutMasterIdLst>
    <p:handoutMasterId r:id="rId43"/>
  </p:handoutMasterIdLst>
  <p:sldIdLst>
    <p:sldId id="302" r:id="rId2"/>
    <p:sldId id="257" r:id="rId3"/>
    <p:sldId id="259" r:id="rId4"/>
    <p:sldId id="260" r:id="rId5"/>
    <p:sldId id="261" r:id="rId6"/>
    <p:sldId id="282" r:id="rId7"/>
    <p:sldId id="283" r:id="rId8"/>
    <p:sldId id="284" r:id="rId9"/>
    <p:sldId id="297" r:id="rId10"/>
    <p:sldId id="262" r:id="rId11"/>
    <p:sldId id="263" r:id="rId12"/>
    <p:sldId id="264" r:id="rId13"/>
    <p:sldId id="265" r:id="rId14"/>
    <p:sldId id="266" r:id="rId15"/>
    <p:sldId id="267" r:id="rId16"/>
    <p:sldId id="268" r:id="rId17"/>
    <p:sldId id="269" r:id="rId18"/>
    <p:sldId id="270" r:id="rId19"/>
    <p:sldId id="271" r:id="rId20"/>
    <p:sldId id="303" r:id="rId21"/>
    <p:sldId id="272" r:id="rId22"/>
    <p:sldId id="277" r:id="rId23"/>
    <p:sldId id="279" r:id="rId24"/>
    <p:sldId id="280" r:id="rId25"/>
    <p:sldId id="281" r:id="rId26"/>
    <p:sldId id="30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300" r:id="rId40"/>
    <p:sldId id="301" r:id="rId41"/>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73" d="100"/>
          <a:sy n="73" d="100"/>
        </p:scale>
        <p:origin x="129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Arial" pitchFamily="2"/>
            </a:endParaRPr>
          </a:p>
        </p:txBody>
      </p:sp>
      <p:sp>
        <p:nvSpPr>
          <p:cNvPr id="3" name="2 Marcador de fecha"/>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Arial" pitchFamily="2"/>
            </a:endParaRPr>
          </a:p>
        </p:txBody>
      </p:sp>
      <p:sp>
        <p:nvSpPr>
          <p:cNvPr id="4" name="3 Marcador de pie de página"/>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Microsoft YaHei" pitchFamily="2"/>
              <a:cs typeface="Arial" pitchFamily="2"/>
            </a:endParaRPr>
          </a:p>
        </p:txBody>
      </p:sp>
      <p:sp>
        <p:nvSpPr>
          <p:cNvPr id="5" name="4 Marcador de número de diapositiva"/>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6DA6000A-959E-45D2-8C28-7BEF2A364F02}" type="slidenum">
              <a:t>‹Nº›</a:t>
            </a:fld>
            <a:endParaRPr lang="es-ES" sz="1400" b="0" i="0" u="none" strike="noStrike" kern="1200" cap="none">
              <a:ln>
                <a:noFill/>
              </a:ln>
              <a:latin typeface="Liberation Sans" pitchFamily="18"/>
              <a:ea typeface="Microsoft YaHei" pitchFamily="2"/>
              <a:cs typeface="Arial" pitchFamily="2"/>
            </a:endParaRPr>
          </a:p>
        </p:txBody>
      </p:sp>
    </p:spTree>
    <p:extLst>
      <p:ext uri="{BB962C8B-B14F-4D97-AF65-F5344CB8AC3E}">
        <p14:creationId xmlns:p14="http://schemas.microsoft.com/office/powerpoint/2010/main" val="1814805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idx="2"/>
          </p:nvPr>
        </p:nvSpPr>
        <p:spPr>
          <a:xfrm>
            <a:off x="1107000" y="812520"/>
            <a:ext cx="5345280" cy="4008959"/>
          </a:xfrm>
          <a:prstGeom prst="rect">
            <a:avLst/>
          </a:prstGeom>
          <a:noFill/>
          <a:ln>
            <a:noFill/>
            <a:prstDash val="solid"/>
          </a:ln>
        </p:spPr>
      </p:sp>
      <p:sp>
        <p:nvSpPr>
          <p:cNvPr id="3" name="2 Marcador de notas"/>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3 Marcador de encabezado"/>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5" name="4 Marcador de fecha"/>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s-ES" sz="1400" kern="1200">
                <a:latin typeface="Liberation Serif" pitchFamily="18"/>
                <a:ea typeface="Segoe UI" pitchFamily="2"/>
                <a:cs typeface="Tahoma" pitchFamily="2"/>
              </a:defRPr>
            </a:lvl1pPr>
          </a:lstStyle>
          <a:p>
            <a:pPr lvl="0"/>
            <a:endParaRPr lang="es-ES"/>
          </a:p>
        </p:txBody>
      </p:sp>
      <p:sp>
        <p:nvSpPr>
          <p:cNvPr id="6" name="5 Marcador de pie de página"/>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s-ES" sz="1400" kern="1200">
                <a:latin typeface="Liberation Serif" pitchFamily="18"/>
                <a:ea typeface="Segoe UI" pitchFamily="2"/>
                <a:cs typeface="Tahoma" pitchFamily="2"/>
              </a:defRPr>
            </a:lvl1pPr>
          </a:lstStyle>
          <a:p>
            <a:pPr lvl="0"/>
            <a:endParaRPr lang="es-ES"/>
          </a:p>
        </p:txBody>
      </p:sp>
      <p:sp>
        <p:nvSpPr>
          <p:cNvPr id="7" name="6 Marcador de número de diapositiva"/>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s-ES" sz="1400" kern="1200">
                <a:latin typeface="Liberation Serif" pitchFamily="18"/>
                <a:ea typeface="Segoe UI" pitchFamily="2"/>
                <a:cs typeface="Tahoma" pitchFamily="2"/>
              </a:defRPr>
            </a:lvl1pPr>
          </a:lstStyle>
          <a:p>
            <a:pPr lvl="0"/>
            <a:fld id="{46622051-DA7F-4D3B-A797-DC29453B7C5A}" type="slidenum">
              <a:t>‹Nº›</a:t>
            </a:fld>
            <a:endParaRPr lang="es-ES"/>
          </a:p>
        </p:txBody>
      </p:sp>
    </p:spTree>
    <p:extLst>
      <p:ext uri="{BB962C8B-B14F-4D97-AF65-F5344CB8AC3E}">
        <p14:creationId xmlns:p14="http://schemas.microsoft.com/office/powerpoint/2010/main" val="2186549446"/>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cap="none">
        <a:ln>
          <a:noFill/>
        </a:ln>
        <a:highlight>
          <a:scrgbClr r="0" g="0" b="0">
            <a:alpha val="0"/>
          </a:scrgbClr>
        </a:highlight>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spAutoFit/>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extLst>
      <p:ext uri="{BB962C8B-B14F-4D97-AF65-F5344CB8AC3E}">
        <p14:creationId xmlns:p14="http://schemas.microsoft.com/office/powerpoint/2010/main" val="287403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extLst>
      <p:ext uri="{BB962C8B-B14F-4D97-AF65-F5344CB8AC3E}">
        <p14:creationId xmlns:p14="http://schemas.microsoft.com/office/powerpoint/2010/main" val="192868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extLst>
      <p:ext uri="{BB962C8B-B14F-4D97-AF65-F5344CB8AC3E}">
        <p14:creationId xmlns:p14="http://schemas.microsoft.com/office/powerpoint/2010/main" val="326667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extLst>
      <p:ext uri="{BB962C8B-B14F-4D97-AF65-F5344CB8AC3E}">
        <p14:creationId xmlns:p14="http://schemas.microsoft.com/office/powerpoint/2010/main" val="23170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2 Marcador de notas"/>
          <p:cNvSpPr txBox="1">
            <a:spLocks noGrp="1"/>
          </p:cNvSpPr>
          <p:nvPr>
            <p:ph type="body" sz="quarter"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4D2E66F5-63E8-41A8-97A5-C83D901E6575}" type="slidenum">
              <a:rPr lang="es-ES" smtClean="0"/>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2FA104-131B-4A0A-837E-EAA0796DAC8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31F7D68-F70A-4E69-80CE-2AD24253347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21A239-2CF2-4F8C-8E9C-59F43FCABB71}" type="slidenum">
              <a:rPr lang="es-ES" smtClean="0"/>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BCDA7B27-8F48-40F7-A925-44F4C416FADB}"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93AB353-E29F-4A25-8102-0B5676F88D48}" type="slidenum">
              <a:rPr lang="es-ES" smtClean="0"/>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3235C4D-C1EC-4499-8FA0-0C5F8EE24B9B}" type="slidenum">
              <a:rPr lang="es-ES" smtClean="0"/>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47621B1-0D92-4AFA-8F6C-9396756A0D8A}"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38E93F1-82EF-428A-94AC-052012264FC9}" type="slidenum">
              <a:rPr lang="es-ES" smtClean="0"/>
              <a:t>‹Nº›</a:t>
            </a:fld>
            <a:endParaRPr lang="es-E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756D991-1D50-4D01-B281-C357A5DDBC95}" type="slidenum">
              <a:rPr lang="es-ES" smtClean="0"/>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6349623-377A-4E47-934C-433E48088448}" type="datetimeFigureOut">
              <a:rPr lang="es-ES" smtClean="0"/>
              <a:t>18/12/2019</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F1ACB063-E229-405E-879B-4F426DEEF48F}" type="slidenum">
              <a:rPr lang="es-ES" smtClean="0"/>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0996D10-432C-4A59-B067-0760266406A7}" type="datetimeFigureOut">
              <a:rPr lang="es-ES" smtClean="0"/>
              <a:t>18/12/2019</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6B705F-F2E9-4D51-B0DA-4B941697771A}"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sql/DatabaseMetaData.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6/docs/api/java/sql/ResultSetMetaData.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a:highlight>
                  <a:scrgbClr r="0" g="0" b="0">
                    <a:alpha val="0"/>
                  </a:scrgbClr>
                </a:highlight>
                <a:latin typeface="Liberation Sans" pitchFamily="18"/>
                <a:ea typeface="Microsoft YaHei" pitchFamily="2"/>
                <a:cs typeface="Arial" pitchFamily="2"/>
              </a:rPr>
              <a:t>Acceso a bases de datos de tipo relacional</a:t>
            </a:r>
            <a:endParaRPr lang="es-ES" dirty="0"/>
          </a:p>
        </p:txBody>
      </p:sp>
      <p:sp>
        <p:nvSpPr>
          <p:cNvPr id="4" name="3 Marcador de fecha"/>
          <p:cNvSpPr>
            <a:spLocks noGrp="1"/>
          </p:cNvSpPr>
          <p:nvPr>
            <p:ph type="dt" sz="half" idx="10"/>
          </p:nvPr>
        </p:nvSpPr>
        <p:spPr/>
        <p:txBody>
          <a:bodyPr/>
          <a:lstStyle/>
          <a:p>
            <a:fld id="{D0996D10-432C-4A59-B067-0760266406A7}" type="datetimeFigureOut">
              <a:rPr lang="es-ES" smtClean="0"/>
              <a:t>18/12/2019</a:t>
            </a:fld>
            <a:endParaRPr lang="es-ES"/>
          </a:p>
        </p:txBody>
      </p:sp>
      <p:sp>
        <p:nvSpPr>
          <p:cNvPr id="2" name="1 Título"/>
          <p:cNvSpPr>
            <a:spLocks noGrp="1"/>
          </p:cNvSpPr>
          <p:nvPr>
            <p:ph type="ctrTitle"/>
          </p:nvPr>
        </p:nvSpPr>
        <p:spPr/>
        <p:txBody>
          <a:bodyPr>
            <a:normAutofit/>
          </a:bodyPr>
          <a:lstStyle/>
          <a:p>
            <a:r>
              <a:rPr lang="es-ES" dirty="0">
                <a:highlight>
                  <a:scrgbClr r="0" g="0" b="0">
                    <a:alpha val="0"/>
                  </a:scrgbClr>
                </a:highlight>
                <a:latin typeface="Liberation Sans" pitchFamily="18"/>
                <a:ea typeface="Microsoft YaHei" pitchFamily="2"/>
                <a:cs typeface="Arial" pitchFamily="2"/>
              </a:rPr>
              <a:t>Manejo de conectores </a:t>
            </a:r>
            <a:endParaRPr lang="es-ES" dirty="0"/>
          </a:p>
        </p:txBody>
      </p:sp>
    </p:spTree>
    <p:extLst>
      <p:ext uri="{BB962C8B-B14F-4D97-AF65-F5344CB8AC3E}">
        <p14:creationId xmlns:p14="http://schemas.microsoft.com/office/powerpoint/2010/main" val="35548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cceso mediante ODBC (Página 66-67)">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971600" y="476672"/>
            <a:ext cx="7164338" cy="699666"/>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dirty="0">
                <a:solidFill>
                  <a:srgbClr val="696464"/>
                </a:solidFill>
                <a:highlight>
                  <a:scrgbClr r="0" g="0" b="0">
                    <a:alpha val="0"/>
                  </a:scrgbClr>
                </a:highlight>
                <a:latin typeface="Franklin Gothic Book"/>
                <a:ea typeface="Microsoft YaHei" pitchFamily="2"/>
                <a:cs typeface="Arial" pitchFamily="2"/>
              </a:rPr>
              <a:t>Acceso mediante ODBC </a:t>
            </a:r>
          </a:p>
        </p:txBody>
      </p:sp>
      <p:sp>
        <p:nvSpPr>
          <p:cNvPr id="3" name="2 Marcador de contenido"/>
          <p:cNvSpPr txBox="1">
            <a:spLocks noGrp="1"/>
          </p:cNvSpPr>
          <p:nvPr>
            <p:ph type="body" idx="4294967295"/>
          </p:nvPr>
        </p:nvSpPr>
        <p:spPr>
          <a:xfrm>
            <a:off x="854075" y="1484313"/>
            <a:ext cx="7894389" cy="3168823"/>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1199"/>
              </a:spcBef>
              <a:buNone/>
              <a:tabLst>
                <a:tab pos="0" algn="l"/>
              </a:tabLst>
            </a:pPr>
            <a:r>
              <a:rPr lang="es-ES" sz="2000" b="1" dirty="0"/>
              <a:t>ODBC es un estándar de acceso a BD desarrollado por Microsoft con el objetivo de acceder a cualquier dato desde cualquier aplicación, sin importar que SGBD almacena los datos. </a:t>
            </a:r>
          </a:p>
          <a:p>
            <a:pPr marL="0" lvl="0" indent="0">
              <a:spcBef>
                <a:spcPts val="1199"/>
              </a:spcBef>
              <a:buNone/>
              <a:tabLst>
                <a:tab pos="0" algn="l"/>
              </a:tabLst>
            </a:pPr>
            <a:r>
              <a:rPr lang="es-ES" sz="2000" b="1" dirty="0"/>
              <a:t>Pasos para usar ODBC:</a:t>
            </a:r>
          </a:p>
          <a:p>
            <a:pPr marL="0" lvl="1" indent="0">
              <a:spcBef>
                <a:spcPts val="371"/>
              </a:spcBef>
              <a:buClr>
                <a:srgbClr val="9B2D1F"/>
              </a:buClr>
              <a:buSzPct val="85000"/>
              <a:buFont typeface="Wingdings 2"/>
              <a:buChar char=""/>
              <a:tabLst>
                <a:tab pos="0" algn="l"/>
              </a:tabLst>
            </a:pPr>
            <a:r>
              <a:rPr lang="es-ES" dirty="0"/>
              <a:t>Configurar la interfaz ODBC</a:t>
            </a:r>
          </a:p>
          <a:p>
            <a:pPr marL="0" lvl="1" indent="0">
              <a:spcBef>
                <a:spcPts val="371"/>
              </a:spcBef>
              <a:buClr>
                <a:srgbClr val="9B2D1F"/>
              </a:buClr>
              <a:buSzPct val="85000"/>
              <a:buFont typeface="Wingdings 2"/>
              <a:buChar char=""/>
              <a:tabLst>
                <a:tab pos="0" algn="l"/>
              </a:tabLst>
            </a:pPr>
            <a:r>
              <a:rPr lang="es-ES" dirty="0"/>
              <a:t>Abrir conexión</a:t>
            </a:r>
          </a:p>
          <a:p>
            <a:pPr marL="0" lvl="1" indent="0">
              <a:spcBef>
                <a:spcPts val="371"/>
              </a:spcBef>
              <a:buClr>
                <a:srgbClr val="9B2D1F"/>
              </a:buClr>
              <a:buSzPct val="85000"/>
              <a:buFont typeface="Wingdings 2"/>
              <a:buChar char=""/>
              <a:tabLst>
                <a:tab pos="0" algn="l"/>
              </a:tabLst>
            </a:pPr>
            <a:r>
              <a:rPr lang="es-ES" dirty="0"/>
              <a:t>Enviar órdenes SQL a la BD</a:t>
            </a:r>
          </a:p>
          <a:p>
            <a:pPr marL="0" lvl="1" indent="0">
              <a:spcBef>
                <a:spcPts val="371"/>
              </a:spcBef>
              <a:buClr>
                <a:srgbClr val="9B2D1F"/>
              </a:buClr>
              <a:buSzPct val="85000"/>
              <a:buFont typeface="Wingdings 2"/>
              <a:buChar char=""/>
              <a:tabLst>
                <a:tab pos="0" algn="l"/>
              </a:tabLst>
            </a:pPr>
            <a:r>
              <a:rPr lang="es-ES" dirty="0"/>
              <a:t>Desconectarse de la BD,  liberar la conexión y los manejadores del entorno SQL.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cceso a datos mediante JDBC">
    <p:spTree>
      <p:nvGrpSpPr>
        <p:cNvPr id="1" name=""/>
        <p:cNvGrpSpPr/>
        <p:nvPr/>
      </p:nvGrpSpPr>
      <p:grpSpPr>
        <a:xfrm>
          <a:off x="0" y="0"/>
          <a:ext cx="0" cy="0"/>
          <a:chOff x="0" y="0"/>
          <a:chExt cx="0" cy="0"/>
        </a:xfrm>
      </p:grpSpPr>
      <p:sp>
        <p:nvSpPr>
          <p:cNvPr id="2" name="2 Marcador de contenido"/>
          <p:cNvSpPr txBox="1">
            <a:spLocks noGrp="1"/>
          </p:cNvSpPr>
          <p:nvPr>
            <p:ph type="body" idx="4294967295"/>
          </p:nvPr>
        </p:nvSpPr>
        <p:spPr>
          <a:xfrm>
            <a:off x="467545" y="1124744"/>
            <a:ext cx="4896544" cy="5514181"/>
          </a:xfrm>
          <a:noFill/>
          <a:ln>
            <a:noFill/>
          </a:ln>
        </p:spPr>
        <p:txBody>
          <a:bodyPr wrap="square" lIns="90000" tIns="45000" rIns="90000" bIns="45000" anchor="t">
            <a:normAutofit fontScale="92500"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buClr>
                <a:srgbClr val="D34817"/>
              </a:buClr>
              <a:buSzPct val="85000"/>
            </a:pPr>
            <a:r>
              <a:rPr lang="es-ES" sz="2000" b="1" u="sng" dirty="0"/>
              <a:t>Un conector o driver</a:t>
            </a:r>
            <a:r>
              <a:rPr lang="es-ES" sz="2000" dirty="0"/>
              <a:t> es un conjunto de clases encargadas de implementar los interfaces del API y acceder a la base de datos.</a:t>
            </a:r>
          </a:p>
          <a:p>
            <a:pPr marL="0" lvl="0" indent="0">
              <a:buClr>
                <a:srgbClr val="D34817"/>
              </a:buClr>
              <a:buSzPct val="85000"/>
            </a:pPr>
            <a:r>
              <a:rPr lang="es-ES" sz="2000" dirty="0"/>
              <a:t>Para poder conectarse a una base de datos y lanzar consultas, una aplicación necesita tener un driver adecuado. Un conector suele ser un fichero .</a:t>
            </a:r>
            <a:r>
              <a:rPr lang="es-ES" sz="2000" dirty="0" err="1"/>
              <a:t>jar</a:t>
            </a:r>
            <a:r>
              <a:rPr lang="es-ES" sz="2000" dirty="0"/>
              <a:t> que contiene una implementación de todas las interfaces del API JDBC.</a:t>
            </a:r>
          </a:p>
          <a:p>
            <a:pPr marL="0" lvl="0" indent="0">
              <a:buClr>
                <a:srgbClr val="D34817"/>
              </a:buClr>
              <a:buSzPct val="85000"/>
            </a:pPr>
            <a:r>
              <a:rPr lang="es-ES" sz="2000" dirty="0"/>
              <a:t>Cuando se construye una aplicación de base de datos, </a:t>
            </a:r>
            <a:r>
              <a:rPr lang="es-ES" sz="2000" b="1" dirty="0"/>
              <a:t>JDBC oculta lo específico de cada base de datos</a:t>
            </a:r>
            <a:r>
              <a:rPr lang="es-ES" sz="2000" dirty="0"/>
              <a:t>, de modo que el programador se ocupe sólo de su aplicación.</a:t>
            </a:r>
          </a:p>
          <a:p>
            <a:pPr marL="0" lvl="0" indent="0">
              <a:buClr>
                <a:srgbClr val="D34817"/>
              </a:buClr>
              <a:buSzPct val="85000"/>
            </a:pPr>
            <a:r>
              <a:rPr lang="es-ES" sz="2000" dirty="0"/>
              <a:t>El conector lo proporciona el fabricante de la base de datos o bien un tercero.</a:t>
            </a:r>
          </a:p>
          <a:p>
            <a:pPr marL="0" lvl="0" indent="0">
              <a:buClr>
                <a:srgbClr val="D34817"/>
              </a:buClr>
              <a:buSzPct val="85000"/>
            </a:pPr>
            <a:r>
              <a:rPr lang="es-ES" sz="2000" dirty="0"/>
              <a:t>El código de nuestra aplicación no depende del driver, puesto que trabajamos mediante los paquetes </a:t>
            </a:r>
            <a:r>
              <a:rPr lang="es-ES" sz="2000" dirty="0" err="1"/>
              <a:t>java.sql</a:t>
            </a:r>
            <a:r>
              <a:rPr lang="es-ES" sz="2000" dirty="0"/>
              <a:t> y </a:t>
            </a:r>
            <a:r>
              <a:rPr lang="es-ES" sz="2000" dirty="0" err="1"/>
              <a:t>javax.sql</a:t>
            </a:r>
            <a:r>
              <a:rPr lang="es-ES" sz="2000" dirty="0"/>
              <a:t>.</a:t>
            </a:r>
          </a:p>
          <a:p>
            <a:pPr marL="0" lvl="0" indent="0">
              <a:spcBef>
                <a:spcPts val="581"/>
              </a:spcBef>
              <a:buNone/>
              <a:tabLst>
                <a:tab pos="0" algn="l"/>
              </a:tabLst>
            </a:pPr>
            <a:endParaRPr lang="es-ES" dirty="0"/>
          </a:p>
        </p:txBody>
      </p:sp>
      <p:sp>
        <p:nvSpPr>
          <p:cNvPr id="3" name="7 Título"/>
          <p:cNvSpPr txBox="1">
            <a:spLocks noGrp="1"/>
          </p:cNvSpPr>
          <p:nvPr>
            <p:ph type="title" idx="4294967295"/>
          </p:nvPr>
        </p:nvSpPr>
        <p:spPr>
          <a:xfrm>
            <a:off x="587708" y="260648"/>
            <a:ext cx="6936620" cy="720080"/>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dirty="0">
                <a:solidFill>
                  <a:srgbClr val="696464"/>
                </a:solidFill>
                <a:highlight>
                  <a:scrgbClr r="0" g="0" b="0">
                    <a:alpha val="0"/>
                  </a:scrgbClr>
                </a:highlight>
                <a:latin typeface="Franklin Gothic Book"/>
                <a:ea typeface="Microsoft YaHei" pitchFamily="2"/>
                <a:cs typeface="Arial" pitchFamily="2"/>
              </a:rPr>
              <a:t>Acceso a datos mediante JDBC </a:t>
            </a:r>
          </a:p>
        </p:txBody>
      </p:sp>
      <p:pic>
        <p:nvPicPr>
          <p:cNvPr id="4" name="Picture 2"/>
          <p:cNvPicPr>
            <a:picLocks noChangeAspect="1"/>
          </p:cNvPicPr>
          <p:nvPr/>
        </p:nvPicPr>
        <p:blipFill>
          <a:blip r:embed="rId3">
            <a:lum/>
            <a:alphaModFix/>
          </a:blip>
          <a:srcRect/>
          <a:stretch>
            <a:fillRect/>
          </a:stretch>
        </p:blipFill>
        <p:spPr>
          <a:xfrm>
            <a:off x="5364088" y="1945365"/>
            <a:ext cx="3569113" cy="3139603"/>
          </a:xfrm>
          <a:prstGeom prst="rect">
            <a:avLst/>
          </a:prstGeom>
          <a:noFill/>
          <a:ln>
            <a:noFill/>
          </a:ln>
        </p:spPr>
      </p:pic>
      <p:sp>
        <p:nvSpPr>
          <p:cNvPr id="5" name="4 CuadroTexto"/>
          <p:cNvSpPr txBox="1"/>
          <p:nvPr/>
        </p:nvSpPr>
        <p:spPr>
          <a:xfrm>
            <a:off x="576000" y="2088000"/>
            <a:ext cx="14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Arial" pitchFamily="2"/>
            </a:endParaRPr>
          </a:p>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395536" y="332657"/>
            <a:ext cx="6840760" cy="720079"/>
          </a:xfrm>
          <a:noFill/>
          <a:ln>
            <a:noFill/>
          </a:ln>
        </p:spPr>
        <p:txBody>
          <a:bodyPr wrap="square" lIns="90000" tIns="45000" rIns="90000" bIns="91440" anchor="b">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b="1" kern="1200" dirty="0">
                <a:solidFill>
                  <a:srgbClr val="696464"/>
                </a:solidFill>
                <a:highlight>
                  <a:scrgbClr r="0" g="0" b="0">
                    <a:alpha val="0"/>
                  </a:scrgbClr>
                </a:highlight>
                <a:latin typeface="Franklin Gothic Book"/>
                <a:ea typeface="Microsoft YaHei" pitchFamily="2"/>
                <a:cs typeface="Arial" pitchFamily="2"/>
              </a:rPr>
              <a:t>Arquitectura JDBC  de dos capas</a:t>
            </a:r>
            <a:endParaRPr lang="es-ES" sz="4000" b="1" kern="1200" dirty="0">
              <a:solidFill>
                <a:srgbClr val="696464"/>
              </a:solidFill>
              <a:highlight>
                <a:scrgbClr r="0" g="0" b="0">
                  <a:alpha val="0"/>
                </a:scrgbClr>
              </a:highlight>
              <a:latin typeface="Franklin Gothic Book"/>
              <a:ea typeface="Microsoft YaHei" pitchFamily="2"/>
              <a:cs typeface="Arial" pitchFamily="2"/>
            </a:endParaRPr>
          </a:p>
        </p:txBody>
      </p:sp>
      <p:sp>
        <p:nvSpPr>
          <p:cNvPr id="3" name="2 Marcador de contenido"/>
          <p:cNvSpPr txBox="1">
            <a:spLocks noGrp="1"/>
          </p:cNvSpPr>
          <p:nvPr>
            <p:ph type="body" idx="4294967295"/>
          </p:nvPr>
        </p:nvSpPr>
        <p:spPr>
          <a:xfrm>
            <a:off x="251520" y="1124744"/>
            <a:ext cx="4392488" cy="5355555"/>
          </a:xfrm>
          <a:noFill/>
          <a:ln>
            <a:noFill/>
          </a:ln>
        </p:spPr>
        <p:txBody>
          <a:bodyPr wrap="square" lIns="90000" tIns="45000" rIns="90000" bIns="45000" anchor="t">
            <a:norm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buClr>
                <a:srgbClr val="D34817"/>
              </a:buClr>
              <a:buSzPct val="85000"/>
            </a:pPr>
            <a:r>
              <a:rPr lang="es-ES" sz="2000" dirty="0">
                <a:solidFill>
                  <a:srgbClr val="C00000"/>
                </a:solidFill>
              </a:rPr>
              <a:t>En el </a:t>
            </a:r>
            <a:r>
              <a:rPr lang="es-ES" sz="2000" b="1" dirty="0">
                <a:solidFill>
                  <a:srgbClr val="C00000"/>
                </a:solidFill>
              </a:rPr>
              <a:t>modelo de dos capas</a:t>
            </a:r>
            <a:r>
              <a:rPr lang="es-ES" sz="2000" dirty="0"/>
              <a:t>, una aplicación se comunica directamente a la fuente de datos. Esto necesita un conector JDBC que pueda comunicar con la fuente de datos específica a la que acceder.</a:t>
            </a:r>
          </a:p>
          <a:p>
            <a:pPr marL="0" lvl="0" indent="0">
              <a:buClr>
                <a:srgbClr val="D34817"/>
              </a:buClr>
              <a:buSzPct val="85000"/>
            </a:pPr>
            <a:r>
              <a:rPr lang="es-ES" sz="2000" dirty="0"/>
              <a:t>Los comandos o instrucciones del usuario se envían a la base de datos y los resultados se devuelven al usuario. La fuente de datos puede estar ubicada en otra máquina a la que el usuario se conecte por red. A esto se denomina </a:t>
            </a:r>
            <a:r>
              <a:rPr lang="es-ES" sz="2000" b="1" dirty="0"/>
              <a:t>configuración cliente/servidor, </a:t>
            </a:r>
            <a:r>
              <a:rPr lang="es-ES" sz="2000" dirty="0"/>
              <a:t>con la máquina del usuario como cliente y la máquina que aloja los datos como servidor.</a:t>
            </a:r>
          </a:p>
          <a:p>
            <a:pPr marL="0" lvl="0" indent="0">
              <a:spcBef>
                <a:spcPts val="581"/>
              </a:spcBef>
              <a:buNone/>
              <a:tabLst>
                <a:tab pos="0" algn="l"/>
              </a:tabLst>
            </a:pPr>
            <a:endParaRPr lang="es-ES" dirty="0"/>
          </a:p>
        </p:txBody>
      </p:sp>
      <p:pic>
        <p:nvPicPr>
          <p:cNvPr id="4" name="Picture 2"/>
          <p:cNvPicPr>
            <a:picLocks noChangeAspect="1"/>
          </p:cNvPicPr>
          <p:nvPr/>
        </p:nvPicPr>
        <p:blipFill>
          <a:blip r:embed="rId3">
            <a:lum/>
            <a:alphaModFix/>
          </a:blip>
          <a:srcRect/>
          <a:stretch>
            <a:fillRect/>
          </a:stretch>
        </p:blipFill>
        <p:spPr>
          <a:xfrm>
            <a:off x="5004048" y="2022749"/>
            <a:ext cx="3744416" cy="2329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rquitectura JDBC   (pág. 70)">
    <p:spTree>
      <p:nvGrpSpPr>
        <p:cNvPr id="1" name=""/>
        <p:cNvGrpSpPr/>
        <p:nvPr/>
      </p:nvGrpSpPr>
      <p:grpSpPr>
        <a:xfrm>
          <a:off x="0" y="0"/>
          <a:ext cx="0" cy="0"/>
          <a:chOff x="0" y="0"/>
          <a:chExt cx="0" cy="0"/>
        </a:xfrm>
      </p:grpSpPr>
      <p:pic>
        <p:nvPicPr>
          <p:cNvPr id="2" name="Picture 2"/>
          <p:cNvPicPr>
            <a:picLocks noChangeAspect="1"/>
          </p:cNvPicPr>
          <p:nvPr/>
        </p:nvPicPr>
        <p:blipFill>
          <a:blip r:embed="rId3">
            <a:lum/>
            <a:alphaModFix/>
          </a:blip>
          <a:srcRect/>
          <a:stretch>
            <a:fillRect/>
          </a:stretch>
        </p:blipFill>
        <p:spPr>
          <a:xfrm>
            <a:off x="4572000" y="1772816"/>
            <a:ext cx="4392360" cy="3773718"/>
          </a:xfrm>
          <a:prstGeom prst="rect">
            <a:avLst/>
          </a:prstGeom>
          <a:noFill/>
          <a:ln>
            <a:noFill/>
          </a:ln>
        </p:spPr>
      </p:pic>
      <p:sp>
        <p:nvSpPr>
          <p:cNvPr id="3" name="1 Título"/>
          <p:cNvSpPr txBox="1">
            <a:spLocks noGrp="1"/>
          </p:cNvSpPr>
          <p:nvPr>
            <p:ph type="title" idx="4294967295"/>
          </p:nvPr>
        </p:nvSpPr>
        <p:spPr>
          <a:xfrm>
            <a:off x="539750" y="188913"/>
            <a:ext cx="8604250" cy="1143000"/>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b="1" kern="1200">
                <a:solidFill>
                  <a:srgbClr val="696464"/>
                </a:solidFill>
                <a:highlight>
                  <a:scrgbClr r="0" g="0" b="0">
                    <a:alpha val="0"/>
                  </a:scrgbClr>
                </a:highlight>
                <a:latin typeface="Franklin Gothic Book"/>
                <a:ea typeface="Microsoft YaHei" pitchFamily="2"/>
                <a:cs typeface="Arial" pitchFamily="2"/>
              </a:rPr>
              <a:t>Arquitectura JDBC tres capas</a:t>
            </a:r>
            <a:r>
              <a:rPr lang="es-ES" sz="4000" b="1" kern="1200">
                <a:solidFill>
                  <a:srgbClr val="696464"/>
                </a:solidFill>
                <a:highlight>
                  <a:scrgbClr r="0" g="0" b="0">
                    <a:alpha val="0"/>
                  </a:scrgbClr>
                </a:highlight>
                <a:latin typeface="Franklin Gothic Book"/>
                <a:ea typeface="Microsoft YaHei" pitchFamily="2"/>
                <a:cs typeface="Arial" pitchFamily="2"/>
              </a:rPr>
              <a:t> </a:t>
            </a:r>
            <a:r>
              <a:rPr lang="es-ES" sz="2000" b="1" kern="1200">
                <a:solidFill>
                  <a:srgbClr val="696464"/>
                </a:solidFill>
                <a:highlight>
                  <a:scrgbClr r="0" g="0" b="0">
                    <a:alpha val="0"/>
                  </a:scrgbClr>
                </a:highlight>
                <a:latin typeface="Franklin Gothic Book"/>
                <a:ea typeface="Microsoft YaHei" pitchFamily="2"/>
                <a:cs typeface="Arial" pitchFamily="2"/>
              </a:rPr>
              <a:t>(pág. 70)</a:t>
            </a:r>
          </a:p>
        </p:txBody>
      </p:sp>
      <p:sp>
        <p:nvSpPr>
          <p:cNvPr id="4" name="2 Marcador de contenido"/>
          <p:cNvSpPr txBox="1">
            <a:spLocks noGrp="1"/>
          </p:cNvSpPr>
          <p:nvPr>
            <p:ph type="body" idx="4294967295"/>
          </p:nvPr>
        </p:nvSpPr>
        <p:spPr>
          <a:xfrm>
            <a:off x="539552" y="1514036"/>
            <a:ext cx="3600400" cy="4219220"/>
          </a:xfrm>
          <a:noFill/>
          <a:ln>
            <a:noFill/>
          </a:ln>
        </p:spPr>
        <p:txBody>
          <a:bodyPr wrap="square" lIns="90000" tIns="45000" rIns="90000" bIns="45000" anchor="t">
            <a:norm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dirty="0">
                <a:solidFill>
                  <a:srgbClr val="C00000"/>
                </a:solidFill>
              </a:rPr>
              <a:t>En el </a:t>
            </a:r>
            <a:r>
              <a:rPr lang="es-ES" b="1" dirty="0">
                <a:solidFill>
                  <a:srgbClr val="C00000"/>
                </a:solidFill>
              </a:rPr>
              <a:t>modelo de tres capas</a:t>
            </a:r>
            <a:r>
              <a:rPr lang="es-ES" sz="2400" dirty="0"/>
              <a:t>, los comandos se envían a una capa intermedia de servicios, la cual envía los comandos a la fuente de datos. La fuente de datos procesa los comandos y envía los resultados de vuelta la capa intermedia, desde la que luego se le envían al usuario</a:t>
            </a:r>
            <a:r>
              <a:rPr lang="es-E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 tipos de Driver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274638"/>
            <a:ext cx="7772400" cy="1143000"/>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a:solidFill>
                  <a:srgbClr val="696464"/>
                </a:solidFill>
                <a:highlight>
                  <a:scrgbClr r="0" g="0" b="0">
                    <a:alpha val="0"/>
                  </a:scrgbClr>
                </a:highlight>
                <a:latin typeface="Franklin Gothic Book"/>
                <a:ea typeface="Microsoft YaHei" pitchFamily="2"/>
                <a:cs typeface="Arial" pitchFamily="2"/>
              </a:rPr>
              <a:t>4 tipos de Drivers</a:t>
            </a:r>
          </a:p>
        </p:txBody>
      </p:sp>
      <p:sp>
        <p:nvSpPr>
          <p:cNvPr id="3" name="2 Marcador de contenido"/>
          <p:cNvSpPr txBox="1">
            <a:spLocks noGrp="1"/>
          </p:cNvSpPr>
          <p:nvPr>
            <p:ph type="body" idx="4294967295"/>
          </p:nvPr>
        </p:nvSpPr>
        <p:spPr>
          <a:xfrm>
            <a:off x="1403648" y="2160588"/>
            <a:ext cx="5386090" cy="2511425"/>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Clr>
                <a:srgbClr val="D34817"/>
              </a:buClr>
              <a:buSzPct val="85000"/>
            </a:pPr>
            <a:r>
              <a:rPr lang="es-ES" dirty="0"/>
              <a:t>Tipo 1. JDBC-ODBC Bridge</a:t>
            </a:r>
          </a:p>
          <a:p>
            <a:pPr marL="0" lvl="0" indent="0">
              <a:spcBef>
                <a:spcPts val="581"/>
              </a:spcBef>
              <a:buClr>
                <a:srgbClr val="D34817"/>
              </a:buClr>
              <a:buSzPct val="85000"/>
            </a:pPr>
            <a:r>
              <a:rPr lang="es-ES" dirty="0"/>
              <a:t>Tipo 2. </a:t>
            </a:r>
            <a:r>
              <a:rPr lang="es-ES" dirty="0" err="1"/>
              <a:t>Native</a:t>
            </a:r>
            <a:endParaRPr lang="es-ES" dirty="0"/>
          </a:p>
          <a:p>
            <a:pPr marL="0" lvl="0" indent="0">
              <a:spcBef>
                <a:spcPts val="581"/>
              </a:spcBef>
              <a:buClr>
                <a:srgbClr val="D34817"/>
              </a:buClr>
              <a:buSzPct val="85000"/>
            </a:pPr>
            <a:r>
              <a:rPr lang="es-ES" dirty="0"/>
              <a:t>Tipo 3.  Network.</a:t>
            </a:r>
          </a:p>
          <a:p>
            <a:pPr marL="0" lvl="0" indent="0">
              <a:spcBef>
                <a:spcPts val="581"/>
              </a:spcBef>
              <a:buClr>
                <a:srgbClr val="D34817"/>
              </a:buClr>
              <a:buSzPct val="85000"/>
            </a:pPr>
            <a:r>
              <a:rPr lang="es-ES" dirty="0"/>
              <a:t>Tipo 4.  </a:t>
            </a:r>
            <a:r>
              <a:rPr lang="es-ES" dirty="0" err="1"/>
              <a:t>Thin</a:t>
            </a:r>
            <a:r>
              <a:rPr lang="es-E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onectores tipo 1.  JDBC-ODBC Bridge">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683568" y="332656"/>
            <a:ext cx="7452370" cy="843682"/>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dirty="0">
                <a:solidFill>
                  <a:srgbClr val="696464"/>
                </a:solidFill>
                <a:highlight>
                  <a:scrgbClr r="0" g="0" b="0">
                    <a:alpha val="0"/>
                  </a:scrgbClr>
                </a:highlight>
                <a:latin typeface="Franklin Gothic Book"/>
                <a:ea typeface="Microsoft YaHei" pitchFamily="2"/>
                <a:cs typeface="Arial" pitchFamily="2"/>
              </a:rPr>
              <a:t>Conectores tipo 1.  JDBC-ODBC Bridge</a:t>
            </a:r>
          </a:p>
        </p:txBody>
      </p:sp>
      <p:sp>
        <p:nvSpPr>
          <p:cNvPr id="3" name="2 Marcador de contenido"/>
          <p:cNvSpPr txBox="1">
            <a:spLocks noGrp="1"/>
          </p:cNvSpPr>
          <p:nvPr>
            <p:ph type="body" idx="4294967295"/>
          </p:nvPr>
        </p:nvSpPr>
        <p:spPr>
          <a:xfrm>
            <a:off x="539552" y="1484784"/>
            <a:ext cx="5869186" cy="5139854"/>
          </a:xfrm>
          <a:noFill/>
          <a:ln>
            <a:noFill/>
          </a:ln>
        </p:spPr>
        <p:txBody>
          <a:bodyPr wrap="square" lIns="90000" tIns="45000" rIns="90000" bIns="45000" anchor="t">
            <a:normAutofit fontScale="92500"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pPr>
            <a:r>
              <a:rPr lang="es-ES" sz="1900" dirty="0"/>
              <a:t>Proporcionan un puente entre el API JDBC y el API ODBC. El driver JDBC-ODBC Bridge traduce las llamadas JDBC a llamadas ODBC y las envía a la fuente de datos ODBC.</a:t>
            </a:r>
          </a:p>
          <a:p>
            <a:pPr marL="0" lvl="0" indent="0">
              <a:spcBef>
                <a:spcPts val="581"/>
              </a:spcBef>
              <a:buNone/>
            </a:pPr>
            <a:r>
              <a:rPr lang="es-ES" sz="1900" u="sng" dirty="0"/>
              <a:t>Como ventajas destacar:</a:t>
            </a:r>
          </a:p>
          <a:p>
            <a:pPr marL="0" lvl="2" indent="0">
              <a:spcBef>
                <a:spcPts val="371"/>
              </a:spcBef>
            </a:pPr>
            <a:r>
              <a:rPr lang="es-ES" sz="1900" dirty="0"/>
              <a:t>No se necesita un driver específico de cada base de datos de tipo ODBC.</a:t>
            </a:r>
          </a:p>
          <a:p>
            <a:pPr marL="0" lvl="2" indent="0">
              <a:spcBef>
                <a:spcPts val="371"/>
              </a:spcBef>
            </a:pPr>
            <a:r>
              <a:rPr lang="es-ES" sz="1900" dirty="0"/>
              <a:t>Está soportado por muchos fabricantes, por lo que tenemos acceso a muchas Bases de Datos.</a:t>
            </a:r>
          </a:p>
          <a:p>
            <a:pPr marL="0" lvl="0" indent="0">
              <a:spcBef>
                <a:spcPts val="581"/>
              </a:spcBef>
              <a:buNone/>
            </a:pPr>
            <a:r>
              <a:rPr lang="es-ES" sz="1900" u="sng" dirty="0"/>
              <a:t>Como desventajas señalar:</a:t>
            </a:r>
          </a:p>
          <a:p>
            <a:pPr marL="0" lvl="2" indent="0">
              <a:spcBef>
                <a:spcPts val="371"/>
              </a:spcBef>
            </a:pPr>
            <a:r>
              <a:rPr lang="es-ES" sz="1900" dirty="0"/>
              <a:t>Hay plataformas que no lo tienen implementado.</a:t>
            </a:r>
          </a:p>
          <a:p>
            <a:pPr marL="0" lvl="2" indent="0">
              <a:spcBef>
                <a:spcPts val="371"/>
              </a:spcBef>
            </a:pPr>
            <a:r>
              <a:rPr lang="es-ES" sz="1900" b="1" dirty="0"/>
              <a:t>El rendimiento no es óptimo </a:t>
            </a:r>
            <a:r>
              <a:rPr lang="es-ES" sz="1900" dirty="0"/>
              <a:t>ya que la llamada JDBC se realiza a través del puente hasta el conector ODBC y de ahí al interface de conectividad de la base de datos. El resultado recorre el camino inverso.</a:t>
            </a:r>
          </a:p>
          <a:p>
            <a:pPr marL="0" lvl="2" indent="0">
              <a:spcBef>
                <a:spcPts val="371"/>
              </a:spcBef>
            </a:pPr>
            <a:r>
              <a:rPr lang="es-ES" sz="1900" dirty="0"/>
              <a:t>Se tiene que registrar manualmente en el gestor de ODBC teniendo que </a:t>
            </a:r>
            <a:r>
              <a:rPr lang="es-ES" sz="1900" b="1" dirty="0"/>
              <a:t>configurar el DSN</a:t>
            </a:r>
            <a:r>
              <a:rPr lang="es-ES" sz="1900" dirty="0"/>
              <a:t> (Data </a:t>
            </a:r>
            <a:r>
              <a:rPr lang="es-ES" sz="1900" dirty="0" err="1"/>
              <a:t>Source</a:t>
            </a:r>
            <a:r>
              <a:rPr lang="es-ES" sz="1900" dirty="0"/>
              <a:t> </a:t>
            </a:r>
            <a:r>
              <a:rPr lang="es-ES" sz="1900" dirty="0" err="1"/>
              <a:t>Names</a:t>
            </a:r>
            <a:r>
              <a:rPr lang="es-ES" sz="1900" dirty="0"/>
              <a:t>, Nombres de fuentes de datos).</a:t>
            </a:r>
          </a:p>
          <a:p>
            <a:pPr marL="0" lvl="0" indent="0">
              <a:spcBef>
                <a:spcPts val="581"/>
              </a:spcBef>
              <a:buNone/>
              <a:tabLst>
                <a:tab pos="0" algn="l"/>
              </a:tabLst>
            </a:pPr>
            <a:endParaRPr lang="es-ES" dirty="0"/>
          </a:p>
        </p:txBody>
      </p:sp>
      <p:pic>
        <p:nvPicPr>
          <p:cNvPr id="4" name="Picture 2"/>
          <p:cNvPicPr>
            <a:picLocks noChangeAspect="1"/>
          </p:cNvPicPr>
          <p:nvPr/>
        </p:nvPicPr>
        <p:blipFill>
          <a:blip r:embed="rId3">
            <a:lum/>
            <a:alphaModFix/>
          </a:blip>
          <a:srcRect/>
          <a:stretch>
            <a:fillRect/>
          </a:stretch>
        </p:blipFill>
        <p:spPr>
          <a:xfrm>
            <a:off x="6408360" y="1990440"/>
            <a:ext cx="2656800" cy="3958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467544" y="404664"/>
            <a:ext cx="7668394" cy="935186"/>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dirty="0">
                <a:solidFill>
                  <a:srgbClr val="696464"/>
                </a:solidFill>
                <a:highlight>
                  <a:scrgbClr r="0" g="0" b="0">
                    <a:alpha val="0"/>
                  </a:scrgbClr>
                </a:highlight>
                <a:latin typeface="Franklin Gothic Book"/>
                <a:ea typeface="Microsoft YaHei" pitchFamily="2"/>
                <a:cs typeface="Arial" pitchFamily="2"/>
              </a:rPr>
              <a:t>Conectores tipo 2. </a:t>
            </a:r>
            <a:r>
              <a:rPr lang="es-ES" sz="3600" kern="1200" dirty="0" err="1">
                <a:solidFill>
                  <a:srgbClr val="696464"/>
                </a:solidFill>
                <a:highlight>
                  <a:scrgbClr r="0" g="0" b="0">
                    <a:alpha val="0"/>
                  </a:scrgbClr>
                </a:highlight>
                <a:latin typeface="Franklin Gothic Book"/>
                <a:ea typeface="Microsoft YaHei" pitchFamily="2"/>
                <a:cs typeface="Arial" pitchFamily="2"/>
              </a:rPr>
              <a:t>Native</a:t>
            </a:r>
            <a:r>
              <a:rPr lang="es-ES" sz="3600" kern="1200" dirty="0">
                <a:solidFill>
                  <a:srgbClr val="696464"/>
                </a:solidFill>
                <a:highlight>
                  <a:scrgbClr r="0" g="0" b="0">
                    <a:alpha val="0"/>
                  </a:scrgbClr>
                </a:highlight>
                <a:latin typeface="Franklin Gothic Book"/>
                <a:ea typeface="Microsoft YaHei" pitchFamily="2"/>
                <a:cs typeface="Arial" pitchFamily="2"/>
              </a:rPr>
              <a:t>. </a:t>
            </a:r>
            <a:br>
              <a:rPr lang="es-ES" sz="3600" kern="1200" dirty="0">
                <a:solidFill>
                  <a:srgbClr val="696464"/>
                </a:solidFill>
                <a:highlight>
                  <a:scrgbClr r="0" g="0" b="0">
                    <a:alpha val="0"/>
                  </a:scrgbClr>
                </a:highlight>
                <a:latin typeface="Franklin Gothic Book"/>
                <a:ea typeface="Microsoft YaHei" pitchFamily="2"/>
                <a:cs typeface="Arial" pitchFamily="2"/>
              </a:rPr>
            </a:br>
            <a:r>
              <a:rPr lang="es-ES" sz="2000" kern="1200" dirty="0">
                <a:solidFill>
                  <a:srgbClr val="696464"/>
                </a:solidFill>
                <a:highlight>
                  <a:scrgbClr r="0" g="0" b="0">
                    <a:alpha val="0"/>
                  </a:scrgbClr>
                </a:highlight>
                <a:latin typeface="Franklin Gothic Book"/>
                <a:ea typeface="Microsoft YaHei" pitchFamily="2"/>
                <a:cs typeface="Arial" pitchFamily="2"/>
              </a:rPr>
              <a:t>Traduce las llamadas al API de  JDBC  en llamadas propias del motor de BD.</a:t>
            </a:r>
          </a:p>
        </p:txBody>
      </p:sp>
      <p:sp>
        <p:nvSpPr>
          <p:cNvPr id="3" name="2 Marcador de contenido"/>
          <p:cNvSpPr txBox="1">
            <a:spLocks noGrp="1"/>
          </p:cNvSpPr>
          <p:nvPr>
            <p:ph type="body" idx="4294967295"/>
          </p:nvPr>
        </p:nvSpPr>
        <p:spPr>
          <a:xfrm>
            <a:off x="467544" y="1772816"/>
            <a:ext cx="5580831" cy="4896272"/>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2000" dirty="0"/>
              <a:t>Convierten las llamadas JDBC a llamadas específicas de la base de datos para bases de datos como SQL Server, </a:t>
            </a:r>
            <a:r>
              <a:rPr lang="es-ES" sz="2000" dirty="0" err="1"/>
              <a:t>Informix</a:t>
            </a:r>
            <a:r>
              <a:rPr lang="es-ES" sz="2000" dirty="0"/>
              <a:t>, Oracle, o </a:t>
            </a:r>
            <a:r>
              <a:rPr lang="es-ES" sz="2000" dirty="0" err="1"/>
              <a:t>Sybase</a:t>
            </a:r>
            <a:r>
              <a:rPr lang="es-ES" sz="2000" dirty="0"/>
              <a:t>.</a:t>
            </a:r>
          </a:p>
          <a:p>
            <a:pPr marL="0" lvl="0" indent="0">
              <a:spcBef>
                <a:spcPts val="581"/>
              </a:spcBef>
              <a:buClr>
                <a:srgbClr val="D34817"/>
              </a:buClr>
              <a:buSzPct val="85000"/>
              <a:buFont typeface="Wingdings 2"/>
              <a:buChar char=""/>
              <a:tabLst>
                <a:tab pos="0" algn="l"/>
              </a:tabLst>
            </a:pPr>
            <a:r>
              <a:rPr lang="es-ES" sz="2000" dirty="0"/>
              <a:t>El conector tipo 2 se comunica directamente con el servidor de bases de datos, por lo que </a:t>
            </a:r>
            <a:r>
              <a:rPr lang="es-ES" sz="2000" b="1" dirty="0"/>
              <a:t>es necesario que haya código en la máquina cliente.</a:t>
            </a:r>
          </a:p>
          <a:p>
            <a:pPr marL="0" lvl="0" indent="0">
              <a:spcBef>
                <a:spcPts val="581"/>
              </a:spcBef>
              <a:buClr>
                <a:srgbClr val="D34817"/>
              </a:buClr>
              <a:buSzPct val="85000"/>
              <a:buFont typeface="Wingdings 2"/>
              <a:buChar char=""/>
              <a:tabLst>
                <a:tab pos="0" algn="l"/>
              </a:tabLst>
            </a:pPr>
            <a:r>
              <a:rPr lang="es-ES" sz="2000" dirty="0"/>
              <a:t>Como ventaja, este conector destaca por ofrecer un </a:t>
            </a:r>
            <a:r>
              <a:rPr lang="es-ES" sz="2000" b="1" dirty="0"/>
              <a:t>rendimiento</a:t>
            </a:r>
            <a:r>
              <a:rPr lang="es-ES" sz="2000" dirty="0"/>
              <a:t> notablemente mejor que el JDBC-ODBC Bridge.</a:t>
            </a:r>
          </a:p>
          <a:p>
            <a:pPr marL="0" lvl="0" indent="0">
              <a:spcBef>
                <a:spcPts val="581"/>
              </a:spcBef>
              <a:buClr>
                <a:srgbClr val="D34817"/>
              </a:buClr>
              <a:buSzPct val="85000"/>
              <a:buFont typeface="Wingdings 2"/>
              <a:buChar char=""/>
              <a:tabLst>
                <a:tab pos="0" algn="l"/>
              </a:tabLst>
            </a:pPr>
            <a:r>
              <a:rPr lang="es-ES" sz="2000" dirty="0"/>
              <a:t>Como inconveniente, señalar que la librería de la bases de datos del vendedor </a:t>
            </a:r>
            <a:r>
              <a:rPr lang="es-ES" sz="2000" b="1" dirty="0"/>
              <a:t>necesita cargarse en cada máquina cliente.</a:t>
            </a:r>
            <a:r>
              <a:rPr lang="es-ES" sz="2000" dirty="0"/>
              <a:t> Por esta razón los drivers tipo 2 no pueden usarse para Internet</a:t>
            </a:r>
            <a:r>
              <a:rPr lang="es-ES" sz="2400" dirty="0"/>
              <a:t>.</a:t>
            </a:r>
          </a:p>
          <a:p>
            <a:pPr marL="0" lvl="0" indent="0">
              <a:spcBef>
                <a:spcPts val="581"/>
              </a:spcBef>
              <a:buNone/>
              <a:tabLst>
                <a:tab pos="0" algn="l"/>
              </a:tabLst>
            </a:pPr>
            <a:endParaRPr lang="es-ES" dirty="0"/>
          </a:p>
        </p:txBody>
      </p:sp>
      <p:pic>
        <p:nvPicPr>
          <p:cNvPr id="4" name="Picture 2"/>
          <p:cNvPicPr>
            <a:picLocks noChangeAspect="1"/>
          </p:cNvPicPr>
          <p:nvPr/>
        </p:nvPicPr>
        <p:blipFill>
          <a:blip r:embed="rId3">
            <a:lum/>
            <a:alphaModFix/>
          </a:blip>
          <a:srcRect/>
          <a:stretch>
            <a:fillRect/>
          </a:stretch>
        </p:blipFill>
        <p:spPr>
          <a:xfrm>
            <a:off x="6300360" y="1628639"/>
            <a:ext cx="2533320" cy="3760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467544" y="404664"/>
            <a:ext cx="7885881" cy="1151086"/>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b="1" kern="1200" dirty="0">
                <a:solidFill>
                  <a:srgbClr val="696464"/>
                </a:solidFill>
                <a:highlight>
                  <a:scrgbClr r="0" g="0" b="0">
                    <a:alpha val="0"/>
                  </a:scrgbClr>
                </a:highlight>
                <a:latin typeface="Franklin Gothic Book"/>
                <a:ea typeface="Microsoft YaHei" pitchFamily="2"/>
                <a:cs typeface="Arial" pitchFamily="2"/>
              </a:rPr>
              <a:t>Conectores tipo 3.</a:t>
            </a:r>
            <a:r>
              <a:rPr lang="es-ES" sz="3200" kern="1200" dirty="0">
                <a:solidFill>
                  <a:srgbClr val="696464"/>
                </a:solidFill>
                <a:highlight>
                  <a:scrgbClr r="0" g="0" b="0">
                    <a:alpha val="0"/>
                  </a:scrgbClr>
                </a:highlight>
                <a:latin typeface="Franklin Gothic Book"/>
                <a:ea typeface="Microsoft YaHei" pitchFamily="2"/>
                <a:cs typeface="Arial" pitchFamily="2"/>
              </a:rPr>
              <a:t> </a:t>
            </a:r>
            <a:r>
              <a:rPr lang="es-ES" sz="3200" kern="1200" dirty="0" err="1">
                <a:solidFill>
                  <a:srgbClr val="696464"/>
                </a:solidFill>
                <a:highlight>
                  <a:scrgbClr r="0" g="0" b="0">
                    <a:alpha val="0"/>
                  </a:scrgbClr>
                </a:highlight>
                <a:latin typeface="Franklin Gothic Book"/>
                <a:ea typeface="Microsoft YaHei" pitchFamily="2"/>
                <a:cs typeface="Arial" pitchFamily="2"/>
              </a:rPr>
              <a:t>Netware</a:t>
            </a:r>
            <a:r>
              <a:rPr lang="es-ES" sz="3200" kern="1200" dirty="0">
                <a:solidFill>
                  <a:srgbClr val="696464"/>
                </a:solidFill>
                <a:highlight>
                  <a:scrgbClr r="0" g="0" b="0">
                    <a:alpha val="0"/>
                  </a:scrgbClr>
                </a:highlight>
                <a:latin typeface="Franklin Gothic Book"/>
                <a:ea typeface="Microsoft YaHei" pitchFamily="2"/>
                <a:cs typeface="Arial" pitchFamily="2"/>
              </a:rPr>
              <a:t>. </a:t>
            </a:r>
            <a:br>
              <a:rPr lang="es-ES" sz="3200" kern="1200" dirty="0">
                <a:solidFill>
                  <a:srgbClr val="696464"/>
                </a:solidFill>
                <a:highlight>
                  <a:scrgbClr r="0" g="0" b="0">
                    <a:alpha val="0"/>
                  </a:scrgbClr>
                </a:highlight>
                <a:latin typeface="Franklin Gothic Book"/>
                <a:ea typeface="Microsoft YaHei" pitchFamily="2"/>
                <a:cs typeface="Arial" pitchFamily="2"/>
              </a:rPr>
            </a:br>
            <a:r>
              <a:rPr lang="es-ES" sz="2000" kern="1200" dirty="0">
                <a:solidFill>
                  <a:srgbClr val="292934"/>
                </a:solidFill>
                <a:highlight>
                  <a:scrgbClr r="0" g="0" b="0">
                    <a:alpha val="0"/>
                  </a:scrgbClr>
                </a:highlight>
                <a:latin typeface="Franklin Gothic Book"/>
                <a:ea typeface="Microsoft YaHei" pitchFamily="2"/>
                <a:cs typeface="Arial" pitchFamily="2"/>
              </a:rPr>
              <a:t>Traduce las llamadas al API de  JDBC  en llamadas propias  del protocolo de red.(P. ejemplo HTTP)</a:t>
            </a:r>
          </a:p>
        </p:txBody>
      </p:sp>
      <p:sp>
        <p:nvSpPr>
          <p:cNvPr id="3" name="2 Marcador de contenido"/>
          <p:cNvSpPr txBox="1">
            <a:spLocks noGrp="1"/>
          </p:cNvSpPr>
          <p:nvPr>
            <p:ph type="body" idx="4294967295"/>
          </p:nvPr>
        </p:nvSpPr>
        <p:spPr>
          <a:xfrm>
            <a:off x="539552" y="1772817"/>
            <a:ext cx="5580261" cy="4680520"/>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2000" dirty="0"/>
              <a:t>Las peticiones JDBC a la base de datos se pasan a través de la red al servidor de la </a:t>
            </a:r>
            <a:r>
              <a:rPr lang="es-ES" sz="2000" u="sng" dirty="0"/>
              <a:t>capa intermedia</a:t>
            </a:r>
            <a:r>
              <a:rPr lang="es-ES" sz="2000" dirty="0"/>
              <a:t> (middleware). Este servidor traduce este protocolo independiente del sistema gestor a protocolo específico del sistema gestor y se envía a la base de datos. Los resultados se mandan de vuelta al middleware y se </a:t>
            </a:r>
            <a:r>
              <a:rPr lang="es-ES" sz="2000" dirty="0" err="1"/>
              <a:t>enrutan</a:t>
            </a:r>
            <a:r>
              <a:rPr lang="es-ES" sz="2000" dirty="0"/>
              <a:t> al cliente.</a:t>
            </a:r>
          </a:p>
          <a:p>
            <a:pPr marL="0" lvl="0" indent="0">
              <a:spcBef>
                <a:spcPts val="581"/>
              </a:spcBef>
              <a:buClr>
                <a:srgbClr val="D34817"/>
              </a:buClr>
              <a:buSzPct val="85000"/>
              <a:buFont typeface="Wingdings 2"/>
              <a:buChar char=""/>
              <a:tabLst>
                <a:tab pos="0" algn="l"/>
              </a:tabLst>
            </a:pPr>
            <a:r>
              <a:rPr lang="es-ES" sz="2000" dirty="0"/>
              <a:t>Es útil para </a:t>
            </a:r>
            <a:r>
              <a:rPr lang="es-ES" sz="2000" b="1" dirty="0"/>
              <a:t>aplicaciones en Internet.</a:t>
            </a:r>
          </a:p>
          <a:p>
            <a:pPr marL="0" lvl="0" indent="0">
              <a:spcBef>
                <a:spcPts val="581"/>
              </a:spcBef>
              <a:buClr>
                <a:srgbClr val="D34817"/>
              </a:buClr>
              <a:buSzPct val="85000"/>
              <a:buFont typeface="Wingdings 2"/>
              <a:buChar char=""/>
              <a:tabLst>
                <a:tab pos="0" algn="l"/>
              </a:tabLst>
            </a:pPr>
            <a:r>
              <a:rPr lang="es-ES" sz="2000" dirty="0"/>
              <a:t>Este driver está basado en servidor, por lo que no se necesita ninguna librería de base de datos en las máquinas clientes.</a:t>
            </a:r>
            <a:br>
              <a:rPr lang="es-ES" sz="2000" dirty="0"/>
            </a:br>
            <a:r>
              <a:rPr lang="es-ES" sz="2000" dirty="0"/>
              <a:t>Normalmente, un driver de tipo 3 proporciona soporte para balanceo de carga, funciones avanzadas de administrador de sistemas tales como auditoría, etc.</a:t>
            </a:r>
          </a:p>
        </p:txBody>
      </p:sp>
      <p:pic>
        <p:nvPicPr>
          <p:cNvPr id="4" name="Picture 3"/>
          <p:cNvPicPr>
            <a:picLocks noChangeAspect="1"/>
          </p:cNvPicPr>
          <p:nvPr/>
        </p:nvPicPr>
        <p:blipFill>
          <a:blip r:embed="rId3">
            <a:lum/>
            <a:alphaModFix/>
          </a:blip>
          <a:srcRect/>
          <a:stretch>
            <a:fillRect/>
          </a:stretch>
        </p:blipFill>
        <p:spPr>
          <a:xfrm>
            <a:off x="6372360" y="1484639"/>
            <a:ext cx="2465640" cy="39592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611560" y="260648"/>
            <a:ext cx="7813303" cy="1152227"/>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dirty="0">
                <a:solidFill>
                  <a:srgbClr val="696464"/>
                </a:solidFill>
                <a:highlight>
                  <a:scrgbClr r="0" g="0" b="0">
                    <a:alpha val="0"/>
                  </a:scrgbClr>
                </a:highlight>
                <a:latin typeface="Franklin Gothic Book"/>
                <a:ea typeface="Microsoft YaHei" pitchFamily="2"/>
                <a:cs typeface="Arial" pitchFamily="2"/>
              </a:rPr>
              <a:t>Conectores tipo 4.</a:t>
            </a:r>
            <a:r>
              <a:rPr lang="es-ES" sz="3600" kern="1200" dirty="0">
                <a:solidFill>
                  <a:srgbClr val="696464"/>
                </a:solidFill>
                <a:highlight>
                  <a:scrgbClr r="0" g="0" b="0">
                    <a:alpha val="0"/>
                  </a:scrgbClr>
                </a:highlight>
                <a:latin typeface="Franklin Gothic Book"/>
                <a:ea typeface="Microsoft YaHei" pitchFamily="2"/>
                <a:cs typeface="Arial" pitchFamily="2"/>
              </a:rPr>
              <a:t> </a:t>
            </a:r>
            <a:r>
              <a:rPr lang="es-ES" sz="3600" kern="1200" dirty="0" err="1">
                <a:solidFill>
                  <a:srgbClr val="696464"/>
                </a:solidFill>
                <a:highlight>
                  <a:scrgbClr r="0" g="0" b="0">
                    <a:alpha val="0"/>
                  </a:scrgbClr>
                </a:highlight>
                <a:latin typeface="Franklin Gothic Book"/>
                <a:ea typeface="Microsoft YaHei" pitchFamily="2"/>
                <a:cs typeface="Arial" pitchFamily="2"/>
              </a:rPr>
              <a:t>Thin</a:t>
            </a:r>
            <a:r>
              <a:rPr lang="es-ES" sz="3600" kern="1200" dirty="0">
                <a:solidFill>
                  <a:srgbClr val="696464"/>
                </a:solidFill>
                <a:highlight>
                  <a:scrgbClr r="0" g="0" b="0">
                    <a:alpha val="0"/>
                  </a:scrgbClr>
                </a:highlight>
                <a:latin typeface="Franklin Gothic Book"/>
                <a:ea typeface="Microsoft YaHei" pitchFamily="2"/>
                <a:cs typeface="Arial" pitchFamily="2"/>
              </a:rPr>
              <a:t>.</a:t>
            </a:r>
            <a:br>
              <a:rPr lang="es-ES" sz="3600" kern="1200" dirty="0">
                <a:solidFill>
                  <a:srgbClr val="696464"/>
                </a:solidFill>
                <a:highlight>
                  <a:scrgbClr r="0" g="0" b="0">
                    <a:alpha val="0"/>
                  </a:scrgbClr>
                </a:highlight>
                <a:latin typeface="Franklin Gothic Book"/>
                <a:ea typeface="Microsoft YaHei" pitchFamily="2"/>
                <a:cs typeface="Arial" pitchFamily="2"/>
              </a:rPr>
            </a:br>
            <a:r>
              <a:rPr lang="es-ES" sz="2000" kern="1200" dirty="0">
                <a:solidFill>
                  <a:srgbClr val="292934"/>
                </a:solidFill>
                <a:highlight>
                  <a:scrgbClr r="0" g="0" b="0">
                    <a:alpha val="0"/>
                  </a:scrgbClr>
                </a:highlight>
                <a:latin typeface="Franklin Gothic Book"/>
                <a:ea typeface="Microsoft YaHei" pitchFamily="2"/>
                <a:cs typeface="Arial" pitchFamily="2"/>
              </a:rPr>
              <a:t>Traduce las llamadas al API de  JDBC  en llamadas propias  del protocolo de red usado por el motor de la BD</a:t>
            </a:r>
            <a:r>
              <a:rPr lang="es-ES" sz="2200" kern="1200" dirty="0">
                <a:solidFill>
                  <a:srgbClr val="292934"/>
                </a:solidFill>
                <a:highlight>
                  <a:scrgbClr r="0" g="0" b="0">
                    <a:alpha val="0"/>
                  </a:scrgbClr>
                </a:highlight>
                <a:latin typeface="Franklin Gothic Book"/>
                <a:ea typeface="Microsoft YaHei" pitchFamily="2"/>
                <a:cs typeface="Arial" pitchFamily="2"/>
              </a:rPr>
              <a:t>.</a:t>
            </a:r>
          </a:p>
        </p:txBody>
      </p:sp>
      <p:sp>
        <p:nvSpPr>
          <p:cNvPr id="3" name="2 Marcador de contenido"/>
          <p:cNvSpPr txBox="1">
            <a:spLocks noGrp="1"/>
          </p:cNvSpPr>
          <p:nvPr>
            <p:ph type="body" idx="4294967295"/>
          </p:nvPr>
        </p:nvSpPr>
        <p:spPr>
          <a:xfrm>
            <a:off x="611560" y="1592639"/>
            <a:ext cx="5473328" cy="4887536"/>
          </a:xfrm>
          <a:noFill/>
          <a:ln>
            <a:noFill/>
          </a:ln>
        </p:spPr>
        <p:txBody>
          <a:bodyPr wrap="square" lIns="90000" tIns="45000" rIns="90000" bIns="45000" anchor="t">
            <a:normAutofit fontScale="92500"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2200" dirty="0"/>
              <a:t>En este caso se trata de conectores que convierten directamente las llamadas JDBC al protocolo de red usando por el sistema gestor de la base de datos. Esto permite una llamada directa desde la máquina cliente al servidor del sistema gestor de base de datos y es una solución excelente </a:t>
            </a:r>
            <a:r>
              <a:rPr lang="es-ES" sz="2200" b="1" dirty="0"/>
              <a:t>para acceso en intranets</a:t>
            </a:r>
            <a:r>
              <a:rPr lang="es-ES" sz="2200" dirty="0"/>
              <a:t>.</a:t>
            </a:r>
          </a:p>
          <a:p>
            <a:pPr marL="0" lvl="0" indent="0">
              <a:spcBef>
                <a:spcPts val="581"/>
              </a:spcBef>
              <a:buClr>
                <a:srgbClr val="D34817"/>
              </a:buClr>
              <a:buSzPct val="85000"/>
              <a:tabLst>
                <a:tab pos="0" algn="l"/>
              </a:tabLst>
            </a:pPr>
            <a:r>
              <a:rPr lang="es-ES" sz="2200" dirty="0"/>
              <a:t>Como ventaja se tiene que no es necesaria traducción adicional o capa middleware, lo que mejora el rendimiento, siendo éste mejor que en el caso de los tipos 1 y 2.Además, no se necesita instalar ningún software especial en el cliente o en el servidor.</a:t>
            </a:r>
          </a:p>
          <a:p>
            <a:pPr marL="0" lvl="0" indent="0">
              <a:spcBef>
                <a:spcPts val="581"/>
              </a:spcBef>
              <a:buClr>
                <a:srgbClr val="D34817"/>
              </a:buClr>
              <a:buSzPct val="85000"/>
              <a:tabLst>
                <a:tab pos="0" algn="l"/>
              </a:tabLst>
            </a:pPr>
            <a:r>
              <a:rPr lang="es-ES" sz="2200" dirty="0"/>
              <a:t>Como inconveniente, de este tipo de conectores, el usuario necesita un driver diferente para cada base de datos.</a:t>
            </a:r>
          </a:p>
          <a:p>
            <a:pPr marL="0" lvl="0" indent="0">
              <a:spcBef>
                <a:spcPts val="581"/>
              </a:spcBef>
              <a:buNone/>
              <a:tabLst>
                <a:tab pos="0" algn="l"/>
              </a:tabLst>
            </a:pPr>
            <a:r>
              <a:rPr lang="es-ES" sz="2200" dirty="0"/>
              <a:t>Un ejemplo de este tipo de conector es </a:t>
            </a:r>
            <a:r>
              <a:rPr lang="es-ES" sz="2200" b="1" dirty="0"/>
              <a:t>Oracle </a:t>
            </a:r>
            <a:r>
              <a:rPr lang="es-ES" sz="2200" b="1" dirty="0" err="1"/>
              <a:t>Thin</a:t>
            </a:r>
            <a:r>
              <a:rPr lang="es-ES" sz="2200" dirty="0"/>
              <a:t>.</a:t>
            </a:r>
          </a:p>
          <a:p>
            <a:pPr marL="0" lvl="0" indent="0">
              <a:spcBef>
                <a:spcPts val="581"/>
              </a:spcBef>
              <a:buNone/>
              <a:tabLst>
                <a:tab pos="0" algn="l"/>
              </a:tabLst>
            </a:pPr>
            <a:endParaRPr lang="es-ES" dirty="0"/>
          </a:p>
        </p:txBody>
      </p:sp>
      <p:pic>
        <p:nvPicPr>
          <p:cNvPr id="4" name="Picture 4"/>
          <p:cNvPicPr>
            <a:picLocks noChangeAspect="1"/>
          </p:cNvPicPr>
          <p:nvPr/>
        </p:nvPicPr>
        <p:blipFill>
          <a:blip r:embed="rId3">
            <a:lum/>
            <a:alphaModFix/>
          </a:blip>
          <a:srcRect/>
          <a:stretch>
            <a:fillRect/>
          </a:stretch>
        </p:blipFill>
        <p:spPr>
          <a:xfrm>
            <a:off x="6336360" y="1592639"/>
            <a:ext cx="2781000" cy="4031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ES"/>
          </a:p>
        </p:txBody>
      </p:sp>
      <p:sp>
        <p:nvSpPr>
          <p:cNvPr id="4" name="3 Marcador de fecha"/>
          <p:cNvSpPr>
            <a:spLocks noGrp="1"/>
          </p:cNvSpPr>
          <p:nvPr>
            <p:ph type="dt" sz="half" idx="10"/>
          </p:nvPr>
        </p:nvSpPr>
        <p:spPr/>
        <p:txBody>
          <a:bodyPr/>
          <a:lstStyle/>
          <a:p>
            <a:fld id="{D0996D10-432C-4A59-B067-0760266406A7}" type="datetimeFigureOut">
              <a:rPr lang="es-ES" smtClean="0"/>
              <a:t>18/12/2019</a:t>
            </a:fld>
            <a:endParaRPr lang="es-ES"/>
          </a:p>
        </p:txBody>
      </p:sp>
      <p:sp>
        <p:nvSpPr>
          <p:cNvPr id="2" name="1 Título"/>
          <p:cNvSpPr>
            <a:spLocks noGrp="1"/>
          </p:cNvSpPr>
          <p:nvPr>
            <p:ph type="ctrTitle"/>
          </p:nvPr>
        </p:nvSpPr>
        <p:spPr/>
        <p:txBody>
          <a:bodyPr/>
          <a:lstStyle/>
          <a:p>
            <a:r>
              <a:rPr lang="es-ES" dirty="0"/>
              <a:t>Ejemplos</a:t>
            </a:r>
          </a:p>
        </p:txBody>
      </p:sp>
    </p:spTree>
    <p:extLst>
      <p:ext uri="{BB962C8B-B14F-4D97-AF65-F5344CB8AC3E}">
        <p14:creationId xmlns:p14="http://schemas.microsoft.com/office/powerpoint/2010/main" val="371057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Introducción">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467544" y="188640"/>
            <a:ext cx="8352928" cy="778098"/>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dirty="0">
                <a:solidFill>
                  <a:srgbClr val="696464"/>
                </a:solidFill>
                <a:highlight>
                  <a:scrgbClr r="0" g="0" b="0">
                    <a:alpha val="0"/>
                  </a:scrgbClr>
                </a:highlight>
                <a:latin typeface="Franklin Gothic Book"/>
                <a:ea typeface="Microsoft YaHei" pitchFamily="2"/>
                <a:cs typeface="Arial" pitchFamily="2"/>
              </a:rPr>
              <a:t>Introducción</a:t>
            </a:r>
          </a:p>
        </p:txBody>
      </p:sp>
      <p:sp>
        <p:nvSpPr>
          <p:cNvPr id="3" name="2 Marcador de contenido"/>
          <p:cNvSpPr txBox="1">
            <a:spLocks noGrp="1"/>
          </p:cNvSpPr>
          <p:nvPr>
            <p:ph type="body" idx="4294967295"/>
          </p:nvPr>
        </p:nvSpPr>
        <p:spPr>
          <a:xfrm>
            <a:off x="395536" y="1052736"/>
            <a:ext cx="8424936" cy="5544616"/>
          </a:xfrm>
          <a:noFill/>
          <a:ln>
            <a:noFill/>
          </a:ln>
        </p:spPr>
        <p:txBody>
          <a:bodyPr wrap="square" lIns="90000" tIns="45000" rIns="90000" bIns="45000" anchor="t">
            <a:normAutofit fontScale="77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lnSpc>
                <a:spcPct val="110000"/>
              </a:lnSpc>
              <a:spcBef>
                <a:spcPts val="1200"/>
              </a:spcBef>
              <a:buClr>
                <a:srgbClr val="D34817"/>
              </a:buClr>
              <a:buSzPct val="85000"/>
              <a:buFont typeface="Wingdings 2"/>
              <a:buChar char=""/>
            </a:pPr>
            <a:r>
              <a:rPr lang="es-ES" sz="2300" dirty="0"/>
              <a:t>Actualmente, las </a:t>
            </a:r>
            <a:r>
              <a:rPr lang="es-ES" sz="2300" b="1" dirty="0"/>
              <a:t>bases de datos relacionales </a:t>
            </a:r>
            <a:r>
              <a:rPr lang="es-ES" sz="2300" dirty="0"/>
              <a:t>constituyen el sistema de almacenamiento probablemente </a:t>
            </a:r>
            <a:r>
              <a:rPr lang="es-ES" sz="2300" b="1" dirty="0"/>
              <a:t>más extendido</a:t>
            </a:r>
            <a:r>
              <a:rPr lang="es-ES" sz="2300" dirty="0"/>
              <a:t>, aunque otros sistemas de almacenamiento de la información se estén abriendo paso poco a poco.</a:t>
            </a:r>
          </a:p>
          <a:p>
            <a:pPr marL="0" lvl="0" indent="0">
              <a:lnSpc>
                <a:spcPct val="110000"/>
              </a:lnSpc>
              <a:spcBef>
                <a:spcPts val="1200"/>
              </a:spcBef>
              <a:buClr>
                <a:srgbClr val="D34817"/>
              </a:buClr>
              <a:buSzPct val="85000"/>
              <a:buFont typeface="Wingdings 2"/>
              <a:buChar char=""/>
            </a:pPr>
            <a:r>
              <a:rPr lang="es-ES" sz="2300" dirty="0"/>
              <a:t>Una </a:t>
            </a:r>
            <a:r>
              <a:rPr lang="es-ES" sz="2300" b="1" dirty="0"/>
              <a:t>base de datos relacional</a:t>
            </a:r>
            <a:r>
              <a:rPr lang="es-ES" sz="2300" dirty="0"/>
              <a:t> se puede definir, de una manera simple, como aquella que presenta la información en tablas con </a:t>
            </a:r>
            <a:r>
              <a:rPr lang="es-ES" sz="2300" b="1" dirty="0"/>
              <a:t>filas</a:t>
            </a:r>
            <a:r>
              <a:rPr lang="es-ES" sz="2300" dirty="0"/>
              <a:t> y </a:t>
            </a:r>
            <a:r>
              <a:rPr lang="es-ES" sz="2300" b="1" dirty="0"/>
              <a:t>columnas</a:t>
            </a:r>
            <a:r>
              <a:rPr lang="es-ES" sz="2300" dirty="0"/>
              <a:t>.</a:t>
            </a:r>
          </a:p>
          <a:p>
            <a:pPr marL="0" lvl="0" indent="0">
              <a:lnSpc>
                <a:spcPct val="110000"/>
              </a:lnSpc>
              <a:spcBef>
                <a:spcPts val="1200"/>
              </a:spcBef>
              <a:buClr>
                <a:srgbClr val="D34817"/>
              </a:buClr>
              <a:buSzPct val="85000"/>
              <a:buFont typeface="Wingdings 2"/>
              <a:buChar char=""/>
            </a:pPr>
            <a:r>
              <a:rPr lang="es-ES" sz="2300" dirty="0"/>
              <a:t>Una tabla o relación es una colección de objetos del mismo tipo (filas o </a:t>
            </a:r>
            <a:r>
              <a:rPr lang="es-ES" sz="2300" dirty="0" err="1"/>
              <a:t>tuplas</a:t>
            </a:r>
            <a:r>
              <a:rPr lang="es-ES" sz="2300" dirty="0"/>
              <a:t>).</a:t>
            </a:r>
          </a:p>
          <a:p>
            <a:pPr marL="0" lvl="0" indent="0">
              <a:lnSpc>
                <a:spcPct val="110000"/>
              </a:lnSpc>
              <a:spcBef>
                <a:spcPts val="1200"/>
              </a:spcBef>
              <a:buClr>
                <a:srgbClr val="D34817"/>
              </a:buClr>
              <a:buSzPct val="85000"/>
              <a:buFont typeface="Wingdings 2"/>
              <a:buChar char=""/>
            </a:pPr>
            <a:r>
              <a:rPr lang="es-ES" sz="2300" dirty="0"/>
              <a:t>Tradicionalmente, la programación de bases de datos ha sido como una torre de Babel: gran cantidad de productos de bases de datos en el mercado y cada uno "hablando" en su lenguaje privado con las aplicaciones.</a:t>
            </a:r>
          </a:p>
          <a:p>
            <a:pPr marL="0" lvl="0" indent="0">
              <a:lnSpc>
                <a:spcPct val="110000"/>
              </a:lnSpc>
              <a:spcBef>
                <a:spcPts val="1200"/>
              </a:spcBef>
              <a:buClr>
                <a:srgbClr val="D34817"/>
              </a:buClr>
              <a:buSzPct val="85000"/>
              <a:buFont typeface="Wingdings 2"/>
              <a:buChar char=""/>
            </a:pPr>
            <a:r>
              <a:rPr lang="es-ES" sz="2300" dirty="0"/>
              <a:t>Java, mediante</a:t>
            </a:r>
            <a:r>
              <a:rPr lang="es-ES" sz="2300" b="1" dirty="0"/>
              <a:t> JDBC</a:t>
            </a:r>
            <a:r>
              <a:rPr lang="es-ES" sz="2300" dirty="0"/>
              <a:t> (</a:t>
            </a:r>
            <a:r>
              <a:rPr lang="es-ES" sz="2300" b="1" dirty="0"/>
              <a:t>Java </a:t>
            </a:r>
            <a:r>
              <a:rPr lang="es-ES" sz="2300" b="1" dirty="0" err="1"/>
              <a:t>Database</a:t>
            </a:r>
            <a:r>
              <a:rPr lang="es-ES" sz="2300" b="1" dirty="0"/>
              <a:t> </a:t>
            </a:r>
            <a:r>
              <a:rPr lang="es-ES" sz="2300" b="1" dirty="0" err="1"/>
              <a:t>Connectivity</a:t>
            </a:r>
            <a:r>
              <a:rPr lang="es-ES" sz="2300" dirty="0"/>
              <a:t>), permite simplificar el acceso a bases de datos relacionales, proporcionando un lenguaje mediante el cual las aplicaciones pueden comunicarse con motores de bases de datos.</a:t>
            </a:r>
          </a:p>
          <a:p>
            <a:pPr marL="0" lvl="0" indent="0">
              <a:lnSpc>
                <a:spcPct val="110000"/>
              </a:lnSpc>
              <a:spcBef>
                <a:spcPts val="1200"/>
              </a:spcBef>
              <a:buClr>
                <a:srgbClr val="D34817"/>
              </a:buClr>
              <a:buSzPct val="85000"/>
              <a:buFont typeface="Wingdings 2"/>
              <a:buChar char=""/>
            </a:pPr>
            <a:r>
              <a:rPr lang="es-ES" sz="2300" dirty="0" err="1"/>
              <a:t>Sun</a:t>
            </a:r>
            <a:r>
              <a:rPr lang="es-ES" sz="2300" dirty="0"/>
              <a:t> desarrolló este API para el acceso a bases de datos, con tres objetivos principales en mente:</a:t>
            </a:r>
          </a:p>
          <a:p>
            <a:pPr marL="432001" lvl="3" indent="0">
              <a:lnSpc>
                <a:spcPct val="110000"/>
              </a:lnSpc>
              <a:spcBef>
                <a:spcPts val="1200"/>
              </a:spcBef>
              <a:buClr>
                <a:srgbClr val="E5B1AB"/>
              </a:buClr>
              <a:buSzPct val="85000"/>
              <a:buFont typeface="Wingdings 2"/>
              <a:buChar char=""/>
            </a:pPr>
            <a:r>
              <a:rPr lang="es-ES" sz="2300" dirty="0"/>
              <a:t>Ser un </a:t>
            </a:r>
            <a:r>
              <a:rPr lang="es-ES" sz="2300" b="1" dirty="0"/>
              <a:t>API con soporte de SQL</a:t>
            </a:r>
            <a:r>
              <a:rPr lang="es-ES" sz="2300" dirty="0"/>
              <a:t>: poder construir sentencias SQL e insertarlas dentro de llamadas al API de Java.</a:t>
            </a:r>
          </a:p>
          <a:p>
            <a:pPr marL="432001" lvl="3" indent="0">
              <a:lnSpc>
                <a:spcPct val="110000"/>
              </a:lnSpc>
              <a:spcBef>
                <a:spcPts val="1200"/>
              </a:spcBef>
              <a:buClr>
                <a:srgbClr val="E5B1AB"/>
              </a:buClr>
              <a:buSzPct val="85000"/>
              <a:buFont typeface="Wingdings 2"/>
              <a:buChar char=""/>
            </a:pPr>
            <a:r>
              <a:rPr lang="es-ES" sz="2300" b="1" dirty="0"/>
              <a:t>Aprovechar</a:t>
            </a:r>
            <a:r>
              <a:rPr lang="es-ES" sz="2300" dirty="0"/>
              <a:t> la experiencia de los </a:t>
            </a:r>
            <a:r>
              <a:rPr lang="es-ES" sz="2300" dirty="0" err="1"/>
              <a:t>API's</a:t>
            </a:r>
            <a:r>
              <a:rPr lang="es-ES" sz="2300" dirty="0"/>
              <a:t> de bases de datos existentes.</a:t>
            </a:r>
          </a:p>
          <a:p>
            <a:pPr marL="432001" lvl="3" indent="0">
              <a:lnSpc>
                <a:spcPct val="110000"/>
              </a:lnSpc>
              <a:spcBef>
                <a:spcPts val="1200"/>
              </a:spcBef>
              <a:buClr>
                <a:srgbClr val="E5B1AB"/>
              </a:buClr>
              <a:buSzPct val="85000"/>
              <a:buFont typeface="Wingdings 2"/>
              <a:buChar char=""/>
            </a:pPr>
            <a:r>
              <a:rPr lang="es-ES" sz="2300" b="1" dirty="0"/>
              <a:t>Ser lo más sencillo posible</a:t>
            </a:r>
            <a:r>
              <a:rPr lang="es-ES" sz="2300" dirty="0"/>
              <a:t>.</a:t>
            </a:r>
          </a:p>
          <a:p>
            <a:pPr marL="0" lvl="0" indent="0">
              <a:spcBef>
                <a:spcPts val="581"/>
              </a:spcBef>
              <a:buClr>
                <a:srgbClr val="D34817"/>
              </a:buClr>
              <a:buSzPct val="85000"/>
              <a:buFont typeface="Wingdings 2"/>
              <a:buChar char=""/>
            </a:pPr>
            <a:endParaRPr lang="es-E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332656"/>
            <a:ext cx="8208912" cy="6555641"/>
          </a:xfrm>
          <a:prstGeom prst="rect">
            <a:avLst/>
          </a:prstGeom>
        </p:spPr>
        <p:txBody>
          <a:bodyPr wrap="square">
            <a:spAutoFit/>
          </a:bodyPr>
          <a:lstStyle/>
          <a:p>
            <a:r>
              <a:rPr lang="es-ES" sz="1500" dirty="0" err="1">
                <a:latin typeface="Calibri" panose="020F0502020204030204" pitchFamily="34" charset="0"/>
                <a:cs typeface="Calibri" panose="020F0502020204030204" pitchFamily="34" charset="0"/>
              </a:rPr>
              <a:t>public</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static</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void</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conexionMySql_root</a:t>
            </a:r>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driver = "</a:t>
            </a:r>
            <a:r>
              <a:rPr lang="es-ES" sz="1500" dirty="0" err="1">
                <a:latin typeface="Calibri" panose="020F0502020204030204" pitchFamily="34" charset="0"/>
                <a:cs typeface="Calibri" panose="020F0502020204030204" pitchFamily="34" charset="0"/>
              </a:rPr>
              <a:t>com.mysql.jdbc.Driver</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url</a:t>
            </a:r>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jdbc:mysql</a:t>
            </a:r>
            <a:r>
              <a:rPr lang="es-ES" sz="1500" dirty="0">
                <a:latin typeface="Calibri" panose="020F0502020204030204" pitchFamily="34" charset="0"/>
                <a:cs typeface="Calibri" panose="020F0502020204030204" pitchFamily="34" charset="0"/>
              </a:rPr>
              <a:t>://</a:t>
            </a:r>
            <a:r>
              <a:rPr lang="es-ES" sz="1500" dirty="0" err="1">
                <a:latin typeface="Calibri" panose="020F0502020204030204" pitchFamily="34" charset="0"/>
                <a:cs typeface="Calibri" panose="020F0502020204030204" pitchFamily="34" charset="0"/>
              </a:rPr>
              <a:t>localhost</a:t>
            </a:r>
            <a:r>
              <a:rPr lang="es-ES" sz="1500" dirty="0">
                <a:latin typeface="Calibri" panose="020F0502020204030204" pitchFamily="34" charset="0"/>
                <a:cs typeface="Calibri" panose="020F0502020204030204" pitchFamily="34" charset="0"/>
              </a:rPr>
              <a:t>/ejemplo";</a:t>
            </a:r>
          </a:p>
          <a:p>
            <a:r>
              <a:rPr lang="es-ES" sz="1500" dirty="0">
                <a:latin typeface="Calibri" panose="020F0502020204030204" pitchFamily="34" charset="0"/>
                <a:cs typeface="Calibri" panose="020F0502020204030204" pitchFamily="34" charset="0"/>
              </a:rPr>
              <a:t>        usuario = "</a:t>
            </a:r>
            <a:r>
              <a:rPr lang="es-ES" sz="1500" dirty="0" err="1">
                <a:latin typeface="Calibri" panose="020F0502020204030204" pitchFamily="34" charset="0"/>
                <a:cs typeface="Calibri" panose="020F0502020204030204" pitchFamily="34" charset="0"/>
              </a:rPr>
              <a:t>root</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contraseña = "</a:t>
            </a:r>
            <a:r>
              <a:rPr lang="es-ES" sz="1500" dirty="0" err="1">
                <a:latin typeface="Calibri" panose="020F0502020204030204" pitchFamily="34" charset="0"/>
                <a:cs typeface="Calibri" panose="020F0502020204030204" pitchFamily="34" charset="0"/>
              </a:rPr>
              <a:t>toor</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try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Class.forName</a:t>
            </a:r>
            <a:r>
              <a:rPr lang="es-ES" sz="1500" dirty="0">
                <a:latin typeface="Calibri" panose="020F0502020204030204" pitchFamily="34" charset="0"/>
                <a:cs typeface="Calibri" panose="020F0502020204030204" pitchFamily="34" charset="0"/>
              </a:rPr>
              <a:t>(driver);</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conn</a:t>
            </a:r>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DriverManager.getConnection</a:t>
            </a:r>
            <a:r>
              <a:rPr lang="es-ES" sz="1500" dirty="0">
                <a:latin typeface="Calibri" panose="020F0502020204030204" pitchFamily="34" charset="0"/>
                <a:cs typeface="Calibri" panose="020F0502020204030204" pitchFamily="34" charset="0"/>
              </a:rPr>
              <a:t>(</a:t>
            </a:r>
            <a:r>
              <a:rPr lang="es-ES" sz="1500" dirty="0" err="1">
                <a:latin typeface="Calibri" panose="020F0502020204030204" pitchFamily="34" charset="0"/>
                <a:cs typeface="Calibri" panose="020F0502020204030204" pitchFamily="34" charset="0"/>
              </a:rPr>
              <a:t>url</a:t>
            </a:r>
            <a:r>
              <a:rPr lang="es-ES" sz="1500" dirty="0">
                <a:latin typeface="Calibri" panose="020F0502020204030204" pitchFamily="34" charset="0"/>
                <a:cs typeface="Calibri" panose="020F0502020204030204" pitchFamily="34" charset="0"/>
              </a:rPr>
              <a:t>, usuario, contraseña);</a:t>
            </a:r>
          </a:p>
          <a:p>
            <a:r>
              <a:rPr lang="es-ES" sz="1500" dirty="0">
                <a:latin typeface="Calibri" panose="020F0502020204030204" pitchFamily="34" charset="0"/>
                <a:cs typeface="Calibri" panose="020F0502020204030204" pitchFamily="34" charset="0"/>
              </a:rPr>
              <a:t>            sentencia = </a:t>
            </a:r>
            <a:r>
              <a:rPr lang="es-ES" sz="1500" dirty="0" err="1">
                <a:latin typeface="Calibri" panose="020F0502020204030204" pitchFamily="34" charset="0"/>
                <a:cs typeface="Calibri" panose="020F0502020204030204" pitchFamily="34" charset="0"/>
              </a:rPr>
              <a:t>conn.createStatement</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result</a:t>
            </a:r>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sentencia.executeQuery</a:t>
            </a:r>
            <a:r>
              <a:rPr lang="es-ES" sz="1500" dirty="0">
                <a:latin typeface="Calibri" panose="020F0502020204030204" pitchFamily="34" charset="0"/>
                <a:cs typeface="Calibri" panose="020F0502020204030204" pitchFamily="34" charset="0"/>
              </a:rPr>
              <a:t>("</a:t>
            </a:r>
            <a:r>
              <a:rPr lang="es-ES" sz="1500" dirty="0" err="1">
                <a:latin typeface="Calibri" panose="020F0502020204030204" pitchFamily="34" charset="0"/>
                <a:cs typeface="Calibri" panose="020F0502020204030204" pitchFamily="34" charset="0"/>
              </a:rPr>
              <a:t>select</a:t>
            </a:r>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from</a:t>
            </a:r>
            <a:r>
              <a:rPr lang="es-ES" sz="1500" dirty="0">
                <a:latin typeface="Calibri" panose="020F0502020204030204" pitchFamily="34" charset="0"/>
                <a:cs typeface="Calibri" panose="020F0502020204030204" pitchFamily="34" charset="0"/>
              </a:rPr>
              <a:t> empleados");</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while</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result.next</a:t>
            </a:r>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String</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nombre_apellido</a:t>
            </a:r>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result.getString</a:t>
            </a:r>
            <a:r>
              <a:rPr lang="es-ES" sz="1500" dirty="0">
                <a:latin typeface="Calibri" panose="020F0502020204030204" pitchFamily="34" charset="0"/>
                <a:cs typeface="Calibri" panose="020F0502020204030204" pitchFamily="34" charset="0"/>
              </a:rPr>
              <a:t>("Apellido");</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System.out.println</a:t>
            </a:r>
            <a:r>
              <a:rPr lang="es-ES" sz="1500" dirty="0">
                <a:latin typeface="Calibri" panose="020F0502020204030204" pitchFamily="34" charset="0"/>
                <a:cs typeface="Calibri" panose="020F0502020204030204" pitchFamily="34" charset="0"/>
              </a:rPr>
              <a:t>("Nombre y </a:t>
            </a:r>
            <a:r>
              <a:rPr lang="es-ES" sz="1500" dirty="0" err="1">
                <a:latin typeface="Calibri" panose="020F0502020204030204" pitchFamily="34" charset="0"/>
                <a:cs typeface="Calibri" panose="020F0502020204030204" pitchFamily="34" charset="0"/>
              </a:rPr>
              <a:t>apellids</a:t>
            </a:r>
            <a:r>
              <a:rPr lang="es-ES" sz="1500" dirty="0">
                <a:latin typeface="Calibri" panose="020F0502020204030204" pitchFamily="34" charset="0"/>
                <a:cs typeface="Calibri" panose="020F0502020204030204" pitchFamily="34" charset="0"/>
              </a:rPr>
              <a:t>: " + </a:t>
            </a:r>
            <a:r>
              <a:rPr lang="es-ES" sz="1500" dirty="0" err="1">
                <a:latin typeface="Calibri" panose="020F0502020204030204" pitchFamily="34" charset="0"/>
                <a:cs typeface="Calibri" panose="020F0502020204030204" pitchFamily="34" charset="0"/>
              </a:rPr>
              <a:t>nombre_apellido</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 catch (</a:t>
            </a:r>
            <a:r>
              <a:rPr lang="es-ES" sz="1500" dirty="0" err="1">
                <a:latin typeface="Calibri" panose="020F0502020204030204" pitchFamily="34" charset="0"/>
                <a:cs typeface="Calibri" panose="020F0502020204030204" pitchFamily="34" charset="0"/>
              </a:rPr>
              <a:t>ClassNotFoundException</a:t>
            </a:r>
            <a:r>
              <a:rPr lang="es-ES" sz="1500" dirty="0">
                <a:latin typeface="Calibri" panose="020F0502020204030204" pitchFamily="34" charset="0"/>
                <a:cs typeface="Calibri" panose="020F0502020204030204" pitchFamily="34" charset="0"/>
              </a:rPr>
              <a:t> ex)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System.out.println</a:t>
            </a:r>
            <a:r>
              <a:rPr lang="es-ES" sz="1500" dirty="0">
                <a:latin typeface="Calibri" panose="020F0502020204030204" pitchFamily="34" charset="0"/>
                <a:cs typeface="Calibri" panose="020F0502020204030204" pitchFamily="34" charset="0"/>
              </a:rPr>
              <a:t>("error driver...");;</a:t>
            </a:r>
          </a:p>
          <a:p>
            <a:r>
              <a:rPr lang="es-ES" sz="1500" dirty="0">
                <a:latin typeface="Calibri" panose="020F0502020204030204" pitchFamily="34" charset="0"/>
                <a:cs typeface="Calibri" panose="020F0502020204030204" pitchFamily="34" charset="0"/>
              </a:rPr>
              <a:t>        } catch (</a:t>
            </a:r>
            <a:r>
              <a:rPr lang="es-ES" sz="1500" dirty="0" err="1">
                <a:latin typeface="Calibri" panose="020F0502020204030204" pitchFamily="34" charset="0"/>
                <a:cs typeface="Calibri" panose="020F0502020204030204" pitchFamily="34" charset="0"/>
              </a:rPr>
              <a:t>SQLException</a:t>
            </a:r>
            <a:r>
              <a:rPr lang="es-ES" sz="1500" dirty="0">
                <a:latin typeface="Calibri" panose="020F0502020204030204" pitchFamily="34" charset="0"/>
                <a:cs typeface="Calibri" panose="020F0502020204030204" pitchFamily="34" charset="0"/>
              </a:rPr>
              <a:t> ex)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System.out.println</a:t>
            </a:r>
            <a:r>
              <a:rPr lang="es-ES" sz="1500" dirty="0">
                <a:latin typeface="Calibri" panose="020F0502020204030204" pitchFamily="34" charset="0"/>
                <a:cs typeface="Calibri" panose="020F0502020204030204" pitchFamily="34" charset="0"/>
              </a:rPr>
              <a:t>("ERROR");</a:t>
            </a:r>
          </a:p>
          <a:p>
            <a:r>
              <a:rPr lang="es-ES" sz="1500" dirty="0">
                <a:latin typeface="Calibri" panose="020F0502020204030204" pitchFamily="34" charset="0"/>
                <a:cs typeface="Calibri" panose="020F0502020204030204" pitchFamily="34" charset="0"/>
              </a:rPr>
              <a:t>        } </a:t>
            </a:r>
            <a:r>
              <a:rPr lang="es-ES" sz="1500" dirty="0" err="1">
                <a:latin typeface="Calibri" panose="020F0502020204030204" pitchFamily="34" charset="0"/>
                <a:cs typeface="Calibri" panose="020F0502020204030204" pitchFamily="34" charset="0"/>
              </a:rPr>
              <a:t>finally</a:t>
            </a:r>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try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result.close</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sentencia.close</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conn.close</a:t>
            </a:r>
            <a:r>
              <a:rPr lang="es-ES" sz="1500" dirty="0">
                <a:latin typeface="Calibri" panose="020F0502020204030204" pitchFamily="34" charset="0"/>
                <a:cs typeface="Calibri" panose="020F0502020204030204" pitchFamily="34" charset="0"/>
              </a:rPr>
              <a:t>();</a:t>
            </a:r>
          </a:p>
          <a:p>
            <a:r>
              <a:rPr lang="es-ES" sz="1500" dirty="0">
                <a:latin typeface="Calibri" panose="020F0502020204030204" pitchFamily="34" charset="0"/>
                <a:cs typeface="Calibri" panose="020F0502020204030204" pitchFamily="34" charset="0"/>
              </a:rPr>
              <a:t>            } catch (</a:t>
            </a:r>
            <a:r>
              <a:rPr lang="es-ES" sz="1500" dirty="0" err="1">
                <a:latin typeface="Calibri" panose="020F0502020204030204" pitchFamily="34" charset="0"/>
                <a:cs typeface="Calibri" panose="020F0502020204030204" pitchFamily="34" charset="0"/>
              </a:rPr>
              <a:t>SQLException</a:t>
            </a:r>
            <a:r>
              <a:rPr lang="es-ES" sz="1500" dirty="0">
                <a:latin typeface="Calibri" panose="020F0502020204030204" pitchFamily="34" charset="0"/>
                <a:cs typeface="Calibri" panose="020F0502020204030204" pitchFamily="34" charset="0"/>
              </a:rPr>
              <a:t> ex)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Logger.getLogger</a:t>
            </a:r>
            <a:r>
              <a:rPr lang="es-ES" sz="1500" dirty="0">
                <a:latin typeface="Calibri" panose="020F0502020204030204" pitchFamily="34" charset="0"/>
                <a:cs typeface="Calibri" panose="020F0502020204030204" pitchFamily="34" charset="0"/>
              </a:rPr>
              <a:t>(</a:t>
            </a:r>
            <a:r>
              <a:rPr lang="es-ES" sz="1500" dirty="0" err="1">
                <a:latin typeface="Calibri" panose="020F0502020204030204" pitchFamily="34" charset="0"/>
                <a:cs typeface="Calibri" panose="020F0502020204030204" pitchFamily="34" charset="0"/>
              </a:rPr>
              <a:t>AccesoBD.class.getName</a:t>
            </a:r>
            <a:r>
              <a:rPr lang="es-ES" sz="1500" dirty="0">
                <a:latin typeface="Calibri" panose="020F0502020204030204" pitchFamily="34" charset="0"/>
                <a:cs typeface="Calibri" panose="020F0502020204030204" pitchFamily="34" charset="0"/>
              </a:rPr>
              <a:t>()).log(</a:t>
            </a:r>
            <a:r>
              <a:rPr lang="es-ES" sz="1500" dirty="0" err="1">
                <a:latin typeface="Calibri" panose="020F0502020204030204" pitchFamily="34" charset="0"/>
                <a:cs typeface="Calibri" panose="020F0502020204030204" pitchFamily="34" charset="0"/>
              </a:rPr>
              <a:t>Level.SEVERE</a:t>
            </a:r>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null</a:t>
            </a:r>
            <a:r>
              <a:rPr lang="es-ES" sz="1500" dirty="0">
                <a:latin typeface="Calibri" panose="020F0502020204030204" pitchFamily="34" charset="0"/>
                <a:cs typeface="Calibri" panose="020F0502020204030204" pitchFamily="34" charset="0"/>
              </a:rPr>
              <a:t>, ex);</a:t>
            </a:r>
          </a:p>
          <a:p>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a:t>
            </a:r>
          </a:p>
          <a:p>
            <a:r>
              <a:rPr lang="es-ES" sz="1500" dirty="0">
                <a:latin typeface="Calibri" panose="020F0502020204030204" pitchFamily="34" charset="0"/>
                <a:cs typeface="Calibri" panose="020F0502020204030204" pitchFamily="34" charset="0"/>
              </a:rPr>
              <a:t>    }//</a:t>
            </a:r>
            <a:r>
              <a:rPr lang="es-ES" sz="1500" dirty="0" err="1">
                <a:latin typeface="Calibri" panose="020F0502020204030204" pitchFamily="34" charset="0"/>
                <a:cs typeface="Calibri" panose="020F0502020204030204" pitchFamily="34" charset="0"/>
              </a:rPr>
              <a:t>conexionMySql</a:t>
            </a:r>
            <a:endParaRPr lang="es-E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939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2 Marcador de contenido"/>
          <p:cNvSpPr txBox="1">
            <a:spLocks noGrp="1"/>
          </p:cNvSpPr>
          <p:nvPr>
            <p:ph type="body" idx="4294967295"/>
          </p:nvPr>
        </p:nvSpPr>
        <p:spPr>
          <a:xfrm>
            <a:off x="611560" y="44624"/>
            <a:ext cx="8496300" cy="6596063"/>
          </a:xfrm>
          <a:noFill/>
          <a:ln>
            <a:noFill/>
          </a:ln>
        </p:spPr>
        <p:txBody>
          <a:bodyPr wrap="square" lIns="90000" tIns="45000" rIns="90000" bIns="45000" anchor="t">
            <a:no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lnSpc>
                <a:spcPct val="120000"/>
              </a:lnSpc>
              <a:spcBef>
                <a:spcPts val="0"/>
              </a:spcBef>
              <a:buNone/>
              <a:tabLst>
                <a:tab pos="0" algn="l"/>
              </a:tabLst>
            </a:pPr>
            <a:r>
              <a:rPr lang="es-ES" sz="1400" dirty="0" err="1">
                <a:latin typeface="Calibri" panose="020F0502020204030204" pitchFamily="34" charset="0"/>
                <a:cs typeface="Calibri" panose="020F0502020204030204" pitchFamily="34" charset="0"/>
              </a:rPr>
              <a:t>import</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java.sql</a:t>
            </a:r>
            <a:r>
              <a:rPr lang="es-ES" sz="1400" dirty="0">
                <a:latin typeface="Calibri" panose="020F0502020204030204" pitchFamily="34" charset="0"/>
                <a:cs typeface="Calibri" panose="020F0502020204030204" pitchFamily="34" charset="0"/>
              </a:rPr>
              <a:t>.*;		                                       </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public</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class</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Main</a:t>
            </a:r>
            <a:r>
              <a:rPr lang="es-ES" sz="1400" dirty="0">
                <a:latin typeface="Calibri" panose="020F0502020204030204" pitchFamily="34" charset="0"/>
                <a:cs typeface="Calibri" panose="020F0502020204030204" pitchFamily="34" charset="0"/>
              </a:rPr>
              <a:t> {	</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public</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static</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void</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main</a:t>
            </a:r>
            <a:r>
              <a:rPr lang="es-ES" sz="1400" dirty="0">
                <a:latin typeface="Calibri" panose="020F0502020204030204" pitchFamily="34" charset="0"/>
                <a:cs typeface="Calibri" panose="020F0502020204030204" pitchFamily="34" charset="0"/>
              </a:rPr>
              <a:t>(</a:t>
            </a:r>
            <a:r>
              <a:rPr lang="es-ES" sz="1400" dirty="0" err="1">
                <a:latin typeface="Calibri" panose="020F0502020204030204" pitchFamily="34" charset="0"/>
                <a:cs typeface="Calibri" panose="020F0502020204030204" pitchFamily="34" charset="0"/>
              </a:rPr>
              <a:t>String</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args</a:t>
            </a:r>
            <a:r>
              <a:rPr lang="es-ES" sz="1400" dirty="0">
                <a:latin typeface="Calibri" panose="020F0502020204030204" pitchFamily="34" charset="0"/>
                <a:cs typeface="Calibri" panose="020F0502020204030204" pitchFamily="34" charset="0"/>
              </a:rPr>
              <a:t>) {</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Connection</a:t>
            </a:r>
            <a:r>
              <a:rPr lang="es-ES" sz="1400" dirty="0">
                <a:latin typeface="Calibri" panose="020F0502020204030204" pitchFamily="34" charset="0"/>
                <a:cs typeface="Calibri" panose="020F0502020204030204" pitchFamily="34" charset="0"/>
              </a:rPr>
              <a:t> con;</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try {</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Class.forName</a:t>
            </a:r>
            <a:r>
              <a:rPr lang="es-ES" sz="1400" dirty="0">
                <a:latin typeface="Calibri" panose="020F0502020204030204" pitchFamily="34" charset="0"/>
                <a:cs typeface="Calibri" panose="020F0502020204030204" pitchFamily="34" charset="0"/>
              </a:rPr>
              <a:t>("</a:t>
            </a:r>
            <a:r>
              <a:rPr lang="es-ES" sz="1400" dirty="0" err="1">
                <a:latin typeface="Calibri" panose="020F0502020204030204" pitchFamily="34" charset="0"/>
                <a:cs typeface="Calibri" panose="020F0502020204030204" pitchFamily="34" charset="0"/>
              </a:rPr>
              <a:t>com.mysql.jdbc.Driver</a:t>
            </a:r>
            <a:r>
              <a:rPr lang="es-ES" sz="1400" dirty="0">
                <a:latin typeface="Calibri" panose="020F0502020204030204" pitchFamily="34" charset="0"/>
                <a:cs typeface="Calibri" panose="020F0502020204030204" pitchFamily="34" charset="0"/>
              </a:rPr>
              <a:t>"); </a:t>
            </a:r>
            <a:r>
              <a:rPr lang="es-ES" sz="1400" b="1" dirty="0">
                <a:solidFill>
                  <a:srgbClr val="FF0000"/>
                </a:solidFill>
                <a:latin typeface="Calibri" panose="020F0502020204030204" pitchFamily="34" charset="0"/>
                <a:cs typeface="Calibri" panose="020F0502020204030204" pitchFamily="34" charset="0"/>
              </a:rPr>
              <a:t>//Cargar el driver</a:t>
            </a:r>
            <a:endParaRPr lang="es-ES" sz="1400" dirty="0">
              <a:latin typeface="Calibri" panose="020F0502020204030204" pitchFamily="34" charset="0"/>
              <a:cs typeface="Calibri" panose="020F0502020204030204" pitchFamily="34" charset="0"/>
            </a:endParaRPr>
          </a:p>
          <a:p>
            <a:pPr mar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con= </a:t>
            </a:r>
            <a:r>
              <a:rPr lang="es-ES" sz="1400" dirty="0" err="1">
                <a:latin typeface="Calibri" panose="020F0502020204030204" pitchFamily="34" charset="0"/>
                <a:cs typeface="Calibri" panose="020F0502020204030204" pitchFamily="34" charset="0"/>
              </a:rPr>
              <a:t>DriverManager.getConnection</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jdbc:mysql</a:t>
            </a:r>
            <a:r>
              <a:rPr lang="es-ES" sz="1400" dirty="0">
                <a:latin typeface="Calibri" panose="020F0502020204030204" pitchFamily="34" charset="0"/>
                <a:cs typeface="Calibri" panose="020F0502020204030204" pitchFamily="34" charset="0"/>
              </a:rPr>
              <a:t>://localhost/</a:t>
            </a:r>
            <a:r>
              <a:rPr lang="es-ES" sz="1400" dirty="0" err="1">
                <a:latin typeface="Calibri" panose="020F0502020204030204" pitchFamily="34" charset="0"/>
                <a:cs typeface="Calibri" panose="020F0502020204030204" pitchFamily="34" charset="0"/>
              </a:rPr>
              <a:t>ejemplo","ejemplo","ejemplo</a:t>
            </a:r>
            <a:r>
              <a:rPr lang="es-ES" sz="1400" dirty="0">
                <a:latin typeface="Calibri" panose="020F0502020204030204" pitchFamily="34" charset="0"/>
                <a:cs typeface="Calibri" panose="020F0502020204030204" pitchFamily="34" charset="0"/>
              </a:rPr>
              <a:t>"); </a:t>
            </a:r>
            <a:r>
              <a:rPr lang="es-ES" sz="1400" b="1" dirty="0">
                <a:solidFill>
                  <a:srgbClr val="FF0000"/>
                </a:solidFill>
                <a:latin typeface="Calibri" panose="020F0502020204030204" pitchFamily="34" charset="0"/>
                <a:cs typeface="Calibri" panose="020F0502020204030204" pitchFamily="34" charset="0"/>
              </a:rPr>
              <a:t>//conexión </a:t>
            </a:r>
          </a:p>
          <a:p>
            <a:pPr marL="0" indent="0">
              <a:lnSpc>
                <a:spcPct val="120000"/>
              </a:lnSpc>
              <a:spcBef>
                <a:spcPts val="0"/>
              </a:spcBef>
              <a:buNone/>
              <a:tabLst>
                <a:tab pos="0" algn="l"/>
              </a:tabLst>
            </a:pPr>
            <a:r>
              <a:rPr lang="es-ES" sz="1400" b="1" dirty="0">
                <a:solidFill>
                  <a:srgbClr val="FF0000"/>
                </a:solidFill>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Statement</a:t>
            </a:r>
            <a:r>
              <a:rPr lang="es-ES" sz="1400" dirty="0">
                <a:latin typeface="Calibri" panose="020F0502020204030204" pitchFamily="34" charset="0"/>
                <a:cs typeface="Calibri" panose="020F0502020204030204" pitchFamily="34" charset="0"/>
              </a:rPr>
              <a:t>  sentencia = </a:t>
            </a:r>
            <a:r>
              <a:rPr lang="es-ES" sz="1400" dirty="0" err="1">
                <a:latin typeface="Calibri" panose="020F0502020204030204" pitchFamily="34" charset="0"/>
                <a:cs typeface="Calibri" panose="020F0502020204030204" pitchFamily="34" charset="0"/>
              </a:rPr>
              <a:t>conexion.createStatement</a:t>
            </a:r>
            <a:r>
              <a:rPr lang="es-ES" sz="1400" dirty="0">
                <a:latin typeface="Calibri" panose="020F0502020204030204" pitchFamily="34" charset="0"/>
                <a:cs typeface="Calibri" panose="020F0502020204030204" pitchFamily="34" charset="0"/>
              </a:rPr>
              <a:t>(); </a:t>
            </a:r>
            <a:r>
              <a:rPr lang="es-ES" sz="1400" b="1" dirty="0">
                <a:solidFill>
                  <a:srgbClr val="FF0000"/>
                </a:solidFill>
                <a:latin typeface="Calibri" panose="020F0502020204030204" pitchFamily="34" charset="0"/>
                <a:cs typeface="Calibri" panose="020F0502020204030204" pitchFamily="34" charset="0"/>
              </a:rPr>
              <a:t>// Ejecutamos sentencias SQL</a:t>
            </a:r>
            <a:endParaRPr lang="es-ES" sz="1400"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String</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sql</a:t>
            </a:r>
            <a:r>
              <a:rPr lang="es-ES" sz="1400" dirty="0">
                <a:latin typeface="Calibri" panose="020F0502020204030204" pitchFamily="34" charset="0"/>
                <a:cs typeface="Calibri" panose="020F0502020204030204" pitchFamily="34" charset="0"/>
              </a:rPr>
              <a:t>= “SELECT * FROM departamentos”;</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ResultSet</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resul</a:t>
            </a:r>
            <a:r>
              <a:rPr lang="es-ES" sz="1400" dirty="0">
                <a:latin typeface="Calibri" panose="020F0502020204030204" pitchFamily="34" charset="0"/>
                <a:cs typeface="Calibri" panose="020F0502020204030204" pitchFamily="34" charset="0"/>
              </a:rPr>
              <a:t> = </a:t>
            </a:r>
            <a:r>
              <a:rPr lang="es-ES" sz="1400" dirty="0" err="1">
                <a:latin typeface="Calibri" panose="020F0502020204030204" pitchFamily="34" charset="0"/>
                <a:cs typeface="Calibri" panose="020F0502020204030204" pitchFamily="34" charset="0"/>
              </a:rPr>
              <a:t>sentencia.executeQuery</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sql</a:t>
            </a:r>
            <a:r>
              <a:rPr lang="es-ES" sz="1400" dirty="0">
                <a:latin typeface="Calibri" panose="020F0502020204030204" pitchFamily="34" charset="0"/>
                <a:cs typeface="Calibri" panose="020F0502020204030204" pitchFamily="34" charset="0"/>
              </a:rPr>
              <a:t>);  </a:t>
            </a:r>
          </a:p>
          <a:p>
            <a:pPr mar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while</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resul.next</a:t>
            </a:r>
            <a:r>
              <a:rPr lang="es-ES" sz="1400" dirty="0">
                <a:latin typeface="Calibri" panose="020F0502020204030204" pitchFamily="34" charset="0"/>
                <a:cs typeface="Calibri" panose="020F0502020204030204" pitchFamily="34" charset="0"/>
              </a:rPr>
              <a:t>()){</a:t>
            </a:r>
            <a:r>
              <a:rPr lang="es-ES" sz="1400" b="1" dirty="0">
                <a:solidFill>
                  <a:srgbClr val="FF0000"/>
                </a:solidFill>
                <a:latin typeface="Calibri" panose="020F0502020204030204" pitchFamily="34" charset="0"/>
                <a:cs typeface="Calibri" panose="020F0502020204030204" pitchFamily="34" charset="0"/>
              </a:rPr>
              <a:t>//Procesar cada fila recuperada.</a:t>
            </a:r>
            <a:endParaRPr lang="es-ES" sz="1400"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System.out.println</a:t>
            </a:r>
            <a:r>
              <a:rPr lang="es-ES" sz="1400" dirty="0">
                <a:latin typeface="Calibri" panose="020F0502020204030204" pitchFamily="34" charset="0"/>
                <a:cs typeface="Calibri" panose="020F0502020204030204" pitchFamily="34" charset="0"/>
              </a:rPr>
              <a:t>(</a:t>
            </a:r>
            <a:r>
              <a:rPr lang="es-ES" sz="1400" dirty="0" err="1">
                <a:latin typeface="Calibri" panose="020F0502020204030204" pitchFamily="34" charset="0"/>
                <a:cs typeface="Calibri" panose="020F0502020204030204" pitchFamily="34" charset="0"/>
              </a:rPr>
              <a:t>resul.getInt</a:t>
            </a:r>
            <a:r>
              <a:rPr lang="es-ES" sz="1400" dirty="0">
                <a:latin typeface="Calibri" panose="020F0502020204030204" pitchFamily="34" charset="0"/>
                <a:cs typeface="Calibri" panose="020F0502020204030204" pitchFamily="34" charset="0"/>
              </a:rPr>
              <a:t>(1) + " " + </a:t>
            </a:r>
            <a:r>
              <a:rPr lang="es-ES" sz="1400" dirty="0" err="1">
                <a:latin typeface="Calibri" panose="020F0502020204030204" pitchFamily="34" charset="0"/>
                <a:cs typeface="Calibri" panose="020F0502020204030204" pitchFamily="34" charset="0"/>
              </a:rPr>
              <a:t>resul.getString</a:t>
            </a:r>
            <a:r>
              <a:rPr lang="es-ES" sz="1400" dirty="0">
                <a:latin typeface="Calibri" panose="020F0502020204030204" pitchFamily="34" charset="0"/>
                <a:cs typeface="Calibri" panose="020F0502020204030204" pitchFamily="34" charset="0"/>
              </a:rPr>
              <a:t>(2)+ " " + </a:t>
            </a:r>
            <a:r>
              <a:rPr lang="es-ES" sz="1400" dirty="0" err="1">
                <a:latin typeface="Calibri" panose="020F0502020204030204" pitchFamily="34" charset="0"/>
                <a:cs typeface="Calibri" panose="020F0502020204030204" pitchFamily="34" charset="0"/>
              </a:rPr>
              <a:t>resul.getString</a:t>
            </a:r>
            <a:r>
              <a:rPr lang="es-ES" sz="1400" dirty="0">
                <a:latin typeface="Calibri" panose="020F0502020204030204" pitchFamily="34" charset="0"/>
                <a:cs typeface="Calibri" panose="020F0502020204030204" pitchFamily="34" charset="0"/>
              </a:rPr>
              <a:t>(3));</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 </a:t>
            </a:r>
            <a:r>
              <a:rPr lang="es-ES" sz="1400" dirty="0" err="1">
                <a:latin typeface="Calibri" panose="020F0502020204030204" pitchFamily="34" charset="0"/>
                <a:cs typeface="Calibri" panose="020F0502020204030204" pitchFamily="34" charset="0"/>
              </a:rPr>
              <a:t>while</a:t>
            </a:r>
            <a:endParaRPr lang="es-ES" sz="1400"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b="1" dirty="0">
                <a:solidFill>
                  <a:srgbClr val="FF0000"/>
                </a:solidFill>
                <a:latin typeface="Calibri" panose="020F0502020204030204" pitchFamily="34" charset="0"/>
                <a:cs typeface="Calibri" panose="020F0502020204030204" pitchFamily="34" charset="0"/>
              </a:rPr>
              <a:t>//Liberar recursos</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resul.close</a:t>
            </a:r>
            <a:r>
              <a:rPr lang="es-ES" sz="1400" dirty="0">
                <a:latin typeface="Calibri" panose="020F0502020204030204" pitchFamily="34" charset="0"/>
                <a:cs typeface="Calibri" panose="020F0502020204030204" pitchFamily="34" charset="0"/>
              </a:rPr>
              <a:t>();// </a:t>
            </a:r>
            <a:r>
              <a:rPr lang="es-ES" sz="1400" b="1" dirty="0">
                <a:latin typeface="Calibri" panose="020F0502020204030204" pitchFamily="34" charset="0"/>
                <a:cs typeface="Calibri" panose="020F0502020204030204" pitchFamily="34" charset="0"/>
              </a:rPr>
              <a:t>Cerrar </a:t>
            </a:r>
            <a:r>
              <a:rPr lang="es-ES" sz="1400" b="1" dirty="0" err="1">
                <a:latin typeface="Calibri" panose="020F0502020204030204" pitchFamily="34" charset="0"/>
                <a:cs typeface="Calibri" panose="020F0502020204030204" pitchFamily="34" charset="0"/>
              </a:rPr>
              <a:t>ResultSet</a:t>
            </a:r>
            <a:endParaRPr lang="es-ES" sz="1400" b="1"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sentencia.close</a:t>
            </a:r>
            <a:r>
              <a:rPr lang="es-ES" sz="1400" dirty="0">
                <a:latin typeface="Calibri" panose="020F0502020204030204" pitchFamily="34" charset="0"/>
                <a:cs typeface="Calibri" panose="020F0502020204030204" pitchFamily="34" charset="0"/>
              </a:rPr>
              <a:t>();// </a:t>
            </a:r>
            <a:r>
              <a:rPr lang="es-ES" sz="1400" b="1" dirty="0">
                <a:latin typeface="Calibri" panose="020F0502020204030204" pitchFamily="34" charset="0"/>
                <a:cs typeface="Calibri" panose="020F0502020204030204" pitchFamily="34" charset="0"/>
              </a:rPr>
              <a:t>Cerrar </a:t>
            </a:r>
            <a:r>
              <a:rPr lang="es-ES" sz="1400" b="1" dirty="0" err="1">
                <a:latin typeface="Calibri" panose="020F0502020204030204" pitchFamily="34" charset="0"/>
                <a:cs typeface="Calibri" panose="020F0502020204030204" pitchFamily="34" charset="0"/>
              </a:rPr>
              <a:t>Statement</a:t>
            </a:r>
            <a:endParaRPr lang="es-ES" sz="1400" b="1"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conexion.close</a:t>
            </a:r>
            <a:r>
              <a:rPr lang="es-ES" sz="1400" dirty="0">
                <a:latin typeface="Calibri" panose="020F0502020204030204" pitchFamily="34" charset="0"/>
                <a:cs typeface="Calibri" panose="020F0502020204030204" pitchFamily="34" charset="0"/>
              </a:rPr>
              <a:t>();//</a:t>
            </a:r>
            <a:r>
              <a:rPr lang="es-ES" sz="1400" b="1" dirty="0">
                <a:latin typeface="Calibri" panose="020F0502020204030204" pitchFamily="34" charset="0"/>
                <a:cs typeface="Calibri" panose="020F0502020204030204" pitchFamily="34" charset="0"/>
              </a:rPr>
              <a:t>Cerrar </a:t>
            </a:r>
            <a:r>
              <a:rPr lang="es-ES" sz="1400" b="1" dirty="0" err="1">
                <a:latin typeface="Calibri" panose="020F0502020204030204" pitchFamily="34" charset="0"/>
                <a:cs typeface="Calibri" panose="020F0502020204030204" pitchFamily="34" charset="0"/>
              </a:rPr>
              <a:t>conexion</a:t>
            </a:r>
            <a:endParaRPr lang="es-ES" sz="1400" b="1" dirty="0">
              <a:latin typeface="Calibri" panose="020F0502020204030204" pitchFamily="34" charset="0"/>
              <a:cs typeface="Calibri" panose="020F0502020204030204" pitchFamily="34" charset="0"/>
            </a:endParaRP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 //try</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catch (</a:t>
            </a:r>
            <a:r>
              <a:rPr lang="es-ES" sz="1400" dirty="0" err="1">
                <a:latin typeface="Calibri" panose="020F0502020204030204" pitchFamily="34" charset="0"/>
                <a:cs typeface="Calibri" panose="020F0502020204030204" pitchFamily="34" charset="0"/>
              </a:rPr>
              <a:t>ClassNotFoundException</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cn</a:t>
            </a:r>
            <a:r>
              <a:rPr lang="es-ES" sz="1400" dirty="0">
                <a:latin typeface="Calibri" panose="020F0502020204030204" pitchFamily="34" charset="0"/>
                <a:cs typeface="Calibri" panose="020F0502020204030204" pitchFamily="34" charset="0"/>
              </a:rPr>
              <a:t>)  {</a:t>
            </a:r>
            <a:r>
              <a:rPr lang="es-ES" sz="1400" dirty="0" err="1">
                <a:latin typeface="Calibri" panose="020F0502020204030204" pitchFamily="34" charset="0"/>
                <a:cs typeface="Calibri" panose="020F0502020204030204" pitchFamily="34" charset="0"/>
              </a:rPr>
              <a:t>cn.printStackTrace</a:t>
            </a:r>
            <a:r>
              <a:rPr lang="es-ES" sz="1400" dirty="0">
                <a:latin typeface="Calibri" panose="020F0502020204030204" pitchFamily="34" charset="0"/>
                <a:cs typeface="Calibri" panose="020F0502020204030204" pitchFamily="34" charset="0"/>
              </a:rPr>
              <a:t>();}</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  catch (</a:t>
            </a:r>
            <a:r>
              <a:rPr lang="es-ES" sz="1400" dirty="0" err="1">
                <a:latin typeface="Calibri" panose="020F0502020204030204" pitchFamily="34" charset="0"/>
                <a:cs typeface="Calibri" panose="020F0502020204030204" pitchFamily="34" charset="0"/>
              </a:rPr>
              <a:t>SQLException</a:t>
            </a:r>
            <a:r>
              <a:rPr lang="es-ES" sz="1400" dirty="0">
                <a:latin typeface="Calibri" panose="020F0502020204030204" pitchFamily="34" charset="0"/>
                <a:cs typeface="Calibri" panose="020F0502020204030204" pitchFamily="34" charset="0"/>
              </a:rPr>
              <a:t>  e) {</a:t>
            </a:r>
            <a:r>
              <a:rPr lang="es-ES" sz="1400" dirty="0" err="1">
                <a:latin typeface="Calibri" panose="020F0502020204030204" pitchFamily="34" charset="0"/>
                <a:cs typeface="Calibri" panose="020F0502020204030204" pitchFamily="34" charset="0"/>
              </a:rPr>
              <a:t>e.printStackTrace</a:t>
            </a:r>
            <a:r>
              <a:rPr lang="es-ES" sz="1400" dirty="0">
                <a:latin typeface="Calibri" panose="020F0502020204030204" pitchFamily="34" charset="0"/>
                <a:cs typeface="Calibri" panose="020F0502020204030204" pitchFamily="34" charset="0"/>
              </a:rPr>
              <a:t>();}</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}//fin de </a:t>
            </a:r>
            <a:r>
              <a:rPr lang="es-ES" sz="1400" dirty="0" err="1">
                <a:latin typeface="Calibri" panose="020F0502020204030204" pitchFamily="34" charset="0"/>
                <a:cs typeface="Calibri" panose="020F0502020204030204" pitchFamily="34" charset="0"/>
              </a:rPr>
              <a:t>main</a:t>
            </a:r>
            <a:r>
              <a:rPr lang="es-ES" sz="1400" dirty="0">
                <a:latin typeface="Calibri" panose="020F0502020204030204" pitchFamily="34" charset="0"/>
                <a:cs typeface="Calibri" panose="020F0502020204030204" pitchFamily="34" charset="0"/>
              </a:rPr>
              <a:t>        </a:t>
            </a:r>
          </a:p>
          <a:p>
            <a:pPr marL="0" lvl="0" indent="0">
              <a:lnSpc>
                <a:spcPct val="120000"/>
              </a:lnSpc>
              <a:spcBef>
                <a:spcPts val="0"/>
              </a:spcBef>
              <a:buNone/>
              <a:tabLst>
                <a:tab pos="0" algn="l"/>
              </a:tabLst>
            </a:pPr>
            <a:r>
              <a:rPr lang="es-ES" sz="1400" dirty="0">
                <a:latin typeface="Calibri" panose="020F0502020204030204" pitchFamily="34" charset="0"/>
                <a:cs typeface="Calibri" panose="020F0502020204030204" pitchFamily="34" charset="0"/>
              </a:rPr>
              <a:t>}//fin de la clase</a:t>
            </a:r>
          </a:p>
          <a:p>
            <a:pPr marL="0" lvl="0" indent="0">
              <a:spcBef>
                <a:spcPts val="581"/>
              </a:spcBef>
              <a:buNone/>
              <a:tabLst>
                <a:tab pos="0" algn="l"/>
              </a:tabLst>
            </a:pPr>
            <a:endParaRPr lang="es-ES" sz="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Operaciones con bases de dato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952500"/>
            <a:ext cx="7772400" cy="13620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kern="1200">
                <a:solidFill>
                  <a:srgbClr val="696464"/>
                </a:solidFill>
                <a:highlight>
                  <a:scrgbClr r="0" g="0" b="0">
                    <a:alpha val="0"/>
                  </a:scrgbClr>
                </a:highlight>
                <a:latin typeface="Franklin Gothic Book"/>
                <a:ea typeface="Microsoft YaHei" pitchFamily="2"/>
                <a:cs typeface="Arial" pitchFamily="2"/>
              </a:rPr>
              <a:t>Operaciones con bases de datos.</a:t>
            </a:r>
          </a:p>
        </p:txBody>
      </p:sp>
      <p:sp>
        <p:nvSpPr>
          <p:cNvPr id="3" name="2 Marcador de texto"/>
          <p:cNvSpPr txBox="1">
            <a:spLocks noGrp="1"/>
          </p:cNvSpPr>
          <p:nvPr>
            <p:ph type="body" idx="4294967295"/>
          </p:nvPr>
        </p:nvSpPr>
        <p:spPr>
          <a:xfrm>
            <a:off x="1475656" y="3140968"/>
            <a:ext cx="6692900" cy="2302544"/>
          </a:xfrm>
          <a:noFill/>
          <a:ln>
            <a:noFill/>
          </a:ln>
        </p:spPr>
        <p:txBody>
          <a:bodyPr wrap="square" lIns="90000" tIns="45000" rIns="90000" bIns="45000" anchor="t">
            <a:norm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1" indent="0">
              <a:spcBef>
                <a:spcPts val="371"/>
              </a:spcBef>
              <a:buClr>
                <a:srgbClr val="9B2D1F"/>
              </a:buClr>
              <a:buSzPct val="85000"/>
              <a:buFont typeface="Arial" pitchFamily="34"/>
              <a:buChar char="•"/>
              <a:tabLst>
                <a:tab pos="0" algn="l"/>
              </a:tabLst>
            </a:pPr>
            <a:r>
              <a:rPr lang="es-ES" sz="2600" b="1" dirty="0">
                <a:solidFill>
                  <a:srgbClr val="8B8B8B"/>
                </a:solidFill>
              </a:rPr>
              <a:t> A) Sentencias de manipulación de datos </a:t>
            </a:r>
          </a:p>
          <a:p>
            <a:pPr marL="0" lvl="1" indent="0">
              <a:spcBef>
                <a:spcPts val="371"/>
              </a:spcBef>
              <a:buClr>
                <a:srgbClr val="9B2D1F"/>
              </a:buClr>
              <a:buSzPct val="85000"/>
              <a:buFont typeface="Arial" pitchFamily="34"/>
              <a:buChar char="•"/>
              <a:tabLst>
                <a:tab pos="0" algn="l"/>
              </a:tabLst>
            </a:pPr>
            <a:r>
              <a:rPr lang="es-ES" sz="2600" b="1" dirty="0">
                <a:solidFill>
                  <a:srgbClr val="8B8B8B"/>
                </a:solidFill>
              </a:rPr>
              <a:t> B) Sentencias de descripción de datos.</a:t>
            </a:r>
          </a:p>
          <a:p>
            <a:pPr marL="431999" lvl="2" indent="0">
              <a:spcBef>
                <a:spcPts val="371"/>
              </a:spcBef>
              <a:buClr>
                <a:srgbClr val="9B2D1F"/>
              </a:buClr>
              <a:buSzPct val="85000"/>
              <a:buFont typeface="Arial" pitchFamily="34"/>
              <a:buChar char="•"/>
              <a:tabLst>
                <a:tab pos="0" algn="l"/>
              </a:tabLst>
            </a:pPr>
            <a:r>
              <a:rPr lang="es-ES" sz="2600" dirty="0">
                <a:solidFill>
                  <a:srgbClr val="8B8B8B"/>
                </a:solidFill>
              </a:rPr>
              <a:t> Metadatos de la bases de datos </a:t>
            </a:r>
          </a:p>
          <a:p>
            <a:pPr marL="431999" lvl="2" indent="0">
              <a:spcBef>
                <a:spcPts val="371"/>
              </a:spcBef>
              <a:buClr>
                <a:srgbClr val="9B2D1F"/>
              </a:buClr>
              <a:buSzPct val="85000"/>
              <a:buFont typeface="Arial" pitchFamily="34"/>
              <a:buChar char="•"/>
              <a:tabLst>
                <a:tab pos="0" algn="l"/>
              </a:tabLst>
            </a:pPr>
            <a:r>
              <a:rPr lang="es-ES" sz="2600" dirty="0">
                <a:solidFill>
                  <a:srgbClr val="8B8B8B"/>
                </a:solidFill>
              </a:rPr>
              <a:t> Metadatos del </a:t>
            </a:r>
            <a:r>
              <a:rPr lang="es-ES" sz="2600" dirty="0" err="1">
                <a:solidFill>
                  <a:srgbClr val="8B8B8B"/>
                </a:solidFill>
              </a:rPr>
              <a:t>ResultSet</a:t>
            </a:r>
            <a:endParaRPr lang="es-ES" sz="2600" dirty="0">
              <a:solidFill>
                <a:srgbClr val="8B8B8B"/>
              </a:solidFill>
            </a:endParaRPr>
          </a:p>
          <a:p>
            <a:pPr marL="0" lvl="1" indent="0">
              <a:spcBef>
                <a:spcPts val="371"/>
              </a:spcBef>
              <a:buClr>
                <a:srgbClr val="9B2D1F"/>
              </a:buClr>
              <a:buSzPct val="85000"/>
              <a:buFont typeface="Arial" pitchFamily="34"/>
              <a:buChar char="•"/>
              <a:tabLst>
                <a:tab pos="0" algn="l"/>
              </a:tabLst>
            </a:pPr>
            <a:endParaRPr lang="es-ES" sz="1800" dirty="0">
              <a:solidFill>
                <a:srgbClr val="8B8B8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entencias de descripción de datos II">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39552" y="404664"/>
            <a:ext cx="7772400" cy="778098"/>
          </a:xfrm>
          <a:noFill/>
          <a:ln>
            <a:noFill/>
          </a:ln>
        </p:spPr>
        <p:txBody>
          <a:bodyPr wrap="square" lIns="90000" tIns="45000" rIns="90000" bIns="91440" anchor="b">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b="1" kern="1200" dirty="0">
                <a:solidFill>
                  <a:srgbClr val="696464"/>
                </a:solidFill>
                <a:highlight>
                  <a:scrgbClr r="0" g="0" b="0">
                    <a:alpha val="0"/>
                  </a:scrgbClr>
                </a:highlight>
                <a:latin typeface="Franklin Gothic Book"/>
                <a:ea typeface="Microsoft YaHei" pitchFamily="2"/>
                <a:cs typeface="Arial" pitchFamily="2"/>
              </a:rPr>
              <a:t>Manejo de metadatos de la base de datos</a:t>
            </a:r>
          </a:p>
        </p:txBody>
      </p:sp>
      <p:sp>
        <p:nvSpPr>
          <p:cNvPr id="3" name="2 Marcador de contenido"/>
          <p:cNvSpPr txBox="1">
            <a:spLocks noGrp="1"/>
          </p:cNvSpPr>
          <p:nvPr>
            <p:ph type="body" idx="4294967295"/>
          </p:nvPr>
        </p:nvSpPr>
        <p:spPr>
          <a:xfrm>
            <a:off x="539552" y="1447800"/>
            <a:ext cx="8136904" cy="5221288"/>
          </a:xfrm>
          <a:noFill/>
          <a:ln>
            <a:noFill/>
          </a:ln>
        </p:spPr>
        <p:txBody>
          <a:bodyPr wrap="square" lIns="90000" tIns="45000" rIns="90000" bIns="45000" anchor="t">
            <a:normAutofit fontScale="62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pPr>
            <a:r>
              <a:rPr lang="es-ES" sz="3800" b="1" dirty="0" err="1"/>
              <a:t>DatabaseMetaData</a:t>
            </a:r>
            <a:r>
              <a:rPr lang="es-ES" sz="3800" dirty="0">
                <a:latin typeface="Wingdings" pitchFamily="2"/>
              </a:rPr>
              <a:t></a:t>
            </a:r>
            <a:r>
              <a:rPr lang="es-ES" sz="3800" dirty="0"/>
              <a:t> </a:t>
            </a:r>
            <a:r>
              <a:rPr lang="es-ES" sz="2900" dirty="0"/>
              <a:t>clase que proporciona información sobre la BD.</a:t>
            </a:r>
          </a:p>
          <a:p>
            <a:pPr marL="0" lvl="0" indent="0">
              <a:spcBef>
                <a:spcPts val="581"/>
              </a:spcBef>
              <a:buNone/>
            </a:pPr>
            <a:r>
              <a:rPr lang="es-ES" sz="3200" dirty="0"/>
              <a:t>Algunos métodos:</a:t>
            </a:r>
          </a:p>
          <a:p>
            <a:pPr marL="0" lvl="2" indent="0"/>
            <a:r>
              <a:rPr lang="es-ES" sz="2900" dirty="0"/>
              <a:t>Método </a:t>
            </a:r>
            <a:r>
              <a:rPr lang="es-ES" sz="2900" b="1" dirty="0" err="1"/>
              <a:t>getMetaData</a:t>
            </a:r>
            <a:r>
              <a:rPr lang="es-ES" sz="2900" b="1" dirty="0"/>
              <a:t>()</a:t>
            </a:r>
          </a:p>
          <a:p>
            <a:pPr marL="0" lvl="2" indent="0"/>
            <a:r>
              <a:rPr lang="es-ES" sz="2900" dirty="0"/>
              <a:t>Método </a:t>
            </a:r>
            <a:r>
              <a:rPr lang="es-ES" sz="2900" b="1" dirty="0" err="1"/>
              <a:t>getTables</a:t>
            </a:r>
            <a:r>
              <a:rPr lang="es-ES" sz="2900" b="1" dirty="0"/>
              <a:t>(</a:t>
            </a:r>
            <a:r>
              <a:rPr lang="es-ES" sz="2900" b="1" dirty="0" err="1"/>
              <a:t>catálogo,esquema,patrón,tipo</a:t>
            </a:r>
            <a:r>
              <a:rPr lang="es-ES" sz="2900" b="1" dirty="0"/>
              <a:t>) </a:t>
            </a:r>
            <a:r>
              <a:rPr lang="es-ES" sz="2900" dirty="0"/>
              <a:t>//tipo{TABLE|VIEW} </a:t>
            </a:r>
            <a:r>
              <a:rPr lang="es-ES" sz="2900" dirty="0">
                <a:latin typeface="Wingdings" pitchFamily="2"/>
              </a:rPr>
              <a:t></a:t>
            </a:r>
            <a:r>
              <a:rPr lang="es-ES" sz="2900" dirty="0"/>
              <a:t> devuelve información de las tablas y vistas de la BD.</a:t>
            </a:r>
          </a:p>
          <a:p>
            <a:pPr marL="0" lvl="2" indent="0"/>
            <a:r>
              <a:rPr lang="es-ES" sz="2900" dirty="0"/>
              <a:t>Método </a:t>
            </a:r>
            <a:r>
              <a:rPr lang="es-ES" sz="2900" b="1" dirty="0" err="1"/>
              <a:t>getColumns</a:t>
            </a:r>
            <a:r>
              <a:rPr lang="es-ES" sz="2900" b="1" dirty="0"/>
              <a:t>(catálogo, </a:t>
            </a:r>
            <a:r>
              <a:rPr lang="es-ES" sz="2900" b="1" dirty="0" err="1"/>
              <a:t>esquema,tabla</a:t>
            </a:r>
            <a:r>
              <a:rPr lang="es-ES" sz="2900" b="1" dirty="0"/>
              <a:t>, patrón</a:t>
            </a:r>
            <a:r>
              <a:rPr lang="es-ES" sz="2900" dirty="0"/>
              <a:t>)</a:t>
            </a:r>
            <a:r>
              <a:rPr lang="es-ES" sz="2900" dirty="0">
                <a:latin typeface="Wingdings" pitchFamily="2"/>
              </a:rPr>
              <a:t></a:t>
            </a:r>
            <a:r>
              <a:rPr lang="es-ES" sz="2900" dirty="0"/>
              <a:t>devuelve información de las columnas de una tabla o tablas (</a:t>
            </a:r>
            <a:r>
              <a:rPr lang="es-ES" sz="2900" dirty="0" err="1"/>
              <a:t>Ej.de</a:t>
            </a:r>
            <a:r>
              <a:rPr lang="es-ES" sz="2900" dirty="0"/>
              <a:t> patrón: «d%»)</a:t>
            </a:r>
          </a:p>
          <a:p>
            <a:pPr marL="0" lvl="2" indent="0"/>
            <a:r>
              <a:rPr lang="es-ES" sz="2900" dirty="0"/>
              <a:t>Método </a:t>
            </a:r>
            <a:r>
              <a:rPr lang="es-ES" sz="2900" b="1" dirty="0" err="1"/>
              <a:t>getPrimaryKey</a:t>
            </a:r>
            <a:r>
              <a:rPr lang="es-ES" sz="2900" b="1" dirty="0"/>
              <a:t>(catálogo, </a:t>
            </a:r>
            <a:r>
              <a:rPr lang="es-ES" sz="2900" b="1" dirty="0" err="1"/>
              <a:t>esquema,tabla</a:t>
            </a:r>
            <a:r>
              <a:rPr lang="es-ES" sz="2900" b="1" dirty="0"/>
              <a:t>)</a:t>
            </a:r>
            <a:r>
              <a:rPr lang="es-ES" sz="2900" dirty="0">
                <a:latin typeface="Wingdings" pitchFamily="2"/>
              </a:rPr>
              <a:t></a:t>
            </a:r>
            <a:r>
              <a:rPr lang="es-ES" sz="2900" dirty="0"/>
              <a:t>devuelve las columnas que forman la clave primaria.</a:t>
            </a:r>
          </a:p>
          <a:p>
            <a:pPr marL="0" lvl="2" indent="0"/>
            <a:r>
              <a:rPr lang="es-ES" sz="2900" dirty="0"/>
              <a:t>Método </a:t>
            </a:r>
            <a:r>
              <a:rPr lang="es-ES" sz="2900" b="1" dirty="0" err="1"/>
              <a:t>getExportedKeys</a:t>
            </a:r>
            <a:r>
              <a:rPr lang="es-ES" sz="2900" b="1" dirty="0"/>
              <a:t>(</a:t>
            </a:r>
            <a:r>
              <a:rPr lang="es-ES" sz="2900" b="1" dirty="0" err="1"/>
              <a:t>catálogo,esquema,tabla</a:t>
            </a:r>
            <a:r>
              <a:rPr lang="es-ES" sz="2900" b="1" dirty="0"/>
              <a:t>) </a:t>
            </a:r>
            <a:r>
              <a:rPr lang="es-ES" sz="2900" dirty="0">
                <a:latin typeface="Wingdings" pitchFamily="2"/>
              </a:rPr>
              <a:t></a:t>
            </a:r>
            <a:r>
              <a:rPr lang="es-ES" sz="2900" dirty="0"/>
              <a:t>devuelve la lista de todas las claves ajenas que utilizan la clave primaria de esta tabla.</a:t>
            </a:r>
          </a:p>
          <a:p>
            <a:pPr marL="0" lvl="2" indent="0"/>
            <a:r>
              <a:rPr lang="es-ES" sz="2900" dirty="0"/>
              <a:t>Método </a:t>
            </a:r>
            <a:r>
              <a:rPr lang="es-ES" sz="2900" b="1" dirty="0" err="1"/>
              <a:t>getImportedKey</a:t>
            </a:r>
            <a:r>
              <a:rPr lang="es-ES" sz="2900" b="1" dirty="0"/>
              <a:t> (</a:t>
            </a:r>
            <a:r>
              <a:rPr lang="es-ES" sz="2900" b="1" dirty="0" err="1"/>
              <a:t>catálogo,esquema,tabla</a:t>
            </a:r>
            <a:r>
              <a:rPr lang="es-ES" sz="2900" b="1" dirty="0"/>
              <a:t>) </a:t>
            </a:r>
            <a:r>
              <a:rPr lang="es-ES" sz="2900" dirty="0">
                <a:latin typeface="Wingdings" pitchFamily="2"/>
              </a:rPr>
              <a:t></a:t>
            </a:r>
            <a:r>
              <a:rPr lang="es-ES" sz="2900" dirty="0"/>
              <a:t>devuelve la lista de las claves ajenas existentes en la tabla.</a:t>
            </a:r>
          </a:p>
          <a:p>
            <a:pPr marL="0" lvl="2" indent="0"/>
            <a:r>
              <a:rPr lang="es-ES" sz="2900" dirty="0"/>
              <a:t>Método </a:t>
            </a:r>
            <a:r>
              <a:rPr lang="es-ES" sz="2900" b="1" dirty="0" err="1"/>
              <a:t>getProcedures</a:t>
            </a:r>
            <a:r>
              <a:rPr lang="es-ES" sz="2900" b="1" dirty="0"/>
              <a:t>(catálogo, esquema, tabla) </a:t>
            </a:r>
            <a:r>
              <a:rPr lang="es-ES" sz="2900" dirty="0">
                <a:latin typeface="Wingdings" pitchFamily="2"/>
              </a:rPr>
              <a:t></a:t>
            </a:r>
            <a:r>
              <a:rPr lang="es-ES" sz="2900" dirty="0"/>
              <a:t>devuelve la lista de procedimientos almacenados.</a:t>
            </a:r>
          </a:p>
          <a:p>
            <a:pPr marL="320040" lvl="0" indent="0">
              <a:spcBef>
                <a:spcPts val="371"/>
              </a:spcBef>
              <a:buNone/>
              <a:tabLst>
                <a:tab pos="320040" algn="l"/>
              </a:tabLst>
            </a:pPr>
            <a:endParaRPr lang="es-ES" sz="2900" dirty="0"/>
          </a:p>
          <a:p>
            <a:pPr marL="320040" lvl="0" indent="0">
              <a:spcBef>
                <a:spcPts val="371"/>
              </a:spcBef>
              <a:buNone/>
              <a:tabLst>
                <a:tab pos="320040" algn="l"/>
              </a:tabLst>
            </a:pPr>
            <a:r>
              <a:rPr lang="es-ES" sz="2900" u="sng" dirty="0">
                <a:solidFill>
                  <a:srgbClr val="CC9900"/>
                </a:solidFill>
                <a:hlinkClick r:id="rId3"/>
              </a:rPr>
              <a:t>http://docs.oracle.com/javase/7/docs/api/java/sql/DatabaseMetaData.html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2 Marcador de contenido"/>
          <p:cNvSpPr txBox="1">
            <a:spLocks noGrp="1"/>
          </p:cNvSpPr>
          <p:nvPr>
            <p:ph type="body" idx="4294967295"/>
          </p:nvPr>
        </p:nvSpPr>
        <p:spPr>
          <a:xfrm>
            <a:off x="430213" y="100013"/>
            <a:ext cx="8713787" cy="6883400"/>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0"/>
              </a:spcBef>
              <a:buNone/>
              <a:tabLst>
                <a:tab pos="0" algn="l"/>
              </a:tabLst>
            </a:pPr>
            <a:r>
              <a:rPr lang="es-ES" sz="1300" dirty="0" err="1"/>
              <a:t>public</a:t>
            </a:r>
            <a:r>
              <a:rPr lang="es-ES" sz="1300" dirty="0"/>
              <a:t> </a:t>
            </a:r>
            <a:r>
              <a:rPr lang="es-ES" sz="1300" dirty="0" err="1"/>
              <a:t>static</a:t>
            </a:r>
            <a:r>
              <a:rPr lang="es-ES" sz="1300" dirty="0"/>
              <a:t> </a:t>
            </a:r>
            <a:r>
              <a:rPr lang="es-ES" sz="1300" dirty="0" err="1"/>
              <a:t>void</a:t>
            </a:r>
            <a:r>
              <a:rPr lang="es-ES" sz="1300" dirty="0"/>
              <a:t> </a:t>
            </a:r>
            <a:r>
              <a:rPr lang="es-ES" sz="1300" dirty="0" err="1"/>
              <a:t>main</a:t>
            </a:r>
            <a:r>
              <a:rPr lang="es-ES" sz="1300" dirty="0"/>
              <a:t>(</a:t>
            </a:r>
            <a:r>
              <a:rPr lang="es-ES" sz="1300" dirty="0" err="1"/>
              <a:t>String</a:t>
            </a:r>
            <a:r>
              <a:rPr lang="es-ES" sz="1300" dirty="0"/>
              <a:t>[] </a:t>
            </a:r>
            <a:r>
              <a:rPr lang="es-ES" sz="1300" dirty="0" err="1"/>
              <a:t>args</a:t>
            </a:r>
            <a:r>
              <a:rPr lang="es-ES" sz="1300" dirty="0"/>
              <a:t>) {</a:t>
            </a:r>
          </a:p>
          <a:p>
            <a:pPr marL="0" lvl="0" indent="0">
              <a:spcBef>
                <a:spcPts val="0"/>
              </a:spcBef>
              <a:buNone/>
              <a:tabLst>
                <a:tab pos="0" algn="l"/>
              </a:tabLst>
            </a:pPr>
            <a:r>
              <a:rPr lang="es-ES" sz="1300" dirty="0"/>
              <a:t>	try{  </a:t>
            </a:r>
            <a:r>
              <a:rPr lang="es-ES" sz="1300" dirty="0" err="1"/>
              <a:t>Class.forName</a:t>
            </a:r>
            <a:r>
              <a:rPr lang="es-ES" sz="1300" dirty="0"/>
              <a:t>("</a:t>
            </a:r>
            <a:r>
              <a:rPr lang="es-ES" sz="1300" dirty="0" err="1"/>
              <a:t>com.mysql.jdbc.Driver</a:t>
            </a:r>
            <a:r>
              <a:rPr lang="es-ES" sz="1300" dirty="0"/>
              <a:t>"); //Cargar el driver</a:t>
            </a:r>
          </a:p>
          <a:p>
            <a:pPr marL="0" lvl="0" indent="0">
              <a:spcBef>
                <a:spcPts val="0"/>
              </a:spcBef>
              <a:buNone/>
              <a:tabLst>
                <a:tab pos="0" algn="l"/>
              </a:tabLst>
            </a:pPr>
            <a:r>
              <a:rPr lang="es-ES" sz="1300" dirty="0"/>
              <a:t>                 </a:t>
            </a:r>
            <a:r>
              <a:rPr lang="es-ES" sz="1300" dirty="0" err="1"/>
              <a:t>Connection</a:t>
            </a:r>
            <a:r>
              <a:rPr lang="es-ES" sz="1300" dirty="0"/>
              <a:t> </a:t>
            </a:r>
            <a:r>
              <a:rPr lang="es-ES" sz="1300" dirty="0" err="1"/>
              <a:t>conexion</a:t>
            </a:r>
            <a:r>
              <a:rPr lang="es-ES" sz="1300" dirty="0"/>
              <a:t> = </a:t>
            </a:r>
            <a:r>
              <a:rPr lang="es-ES" sz="1300" dirty="0" err="1"/>
              <a:t>DriverManager.getConnection</a:t>
            </a:r>
            <a:endParaRPr lang="es-ES" sz="1300" dirty="0"/>
          </a:p>
          <a:p>
            <a:pPr marL="0" lvl="0" indent="0">
              <a:spcBef>
                <a:spcPts val="0"/>
              </a:spcBef>
              <a:buNone/>
              <a:tabLst>
                <a:tab pos="0" algn="l"/>
              </a:tabLst>
            </a:pPr>
            <a:r>
              <a:rPr lang="es-ES" sz="1300" dirty="0"/>
              <a:t>                                                   ("</a:t>
            </a:r>
            <a:r>
              <a:rPr lang="es-ES" sz="1300" dirty="0" err="1"/>
              <a:t>jdbc:mysql:localhost</a:t>
            </a:r>
            <a:r>
              <a:rPr lang="es-ES" sz="1300" dirty="0"/>
              <a:t>/</a:t>
            </a:r>
            <a:r>
              <a:rPr lang="es-ES" sz="1300" dirty="0" err="1"/>
              <a:t>ejemplo","ejemplo</a:t>
            </a:r>
            <a:r>
              <a:rPr lang="es-ES" sz="1300" dirty="0"/>
              <a:t>", "ejemplo");   </a:t>
            </a:r>
          </a:p>
          <a:p>
            <a:pPr marL="0" lvl="0" indent="0">
              <a:spcBef>
                <a:spcPts val="0"/>
              </a:spcBef>
              <a:buNone/>
              <a:tabLst>
                <a:tab pos="0" algn="l"/>
              </a:tabLst>
            </a:pPr>
            <a:r>
              <a:rPr lang="es-ES" sz="1300" dirty="0"/>
              <a:t>  		 </a:t>
            </a:r>
            <a:r>
              <a:rPr lang="es-ES" sz="1300" b="1" dirty="0" err="1"/>
              <a:t>DatabaseMetaData</a:t>
            </a:r>
            <a:r>
              <a:rPr lang="es-ES" sz="1300" b="1" dirty="0"/>
              <a:t>  </a:t>
            </a:r>
            <a:r>
              <a:rPr lang="es-ES" sz="1300" b="1" dirty="0" err="1"/>
              <a:t>dbmd</a:t>
            </a:r>
            <a:r>
              <a:rPr lang="es-ES" sz="1300" b="1" dirty="0"/>
              <a:t> = </a:t>
            </a:r>
            <a:r>
              <a:rPr lang="es-ES" sz="1300" b="1" dirty="0" err="1"/>
              <a:t>conexion.getMetaData</a:t>
            </a:r>
            <a:r>
              <a:rPr lang="es-ES" sz="1300" b="1" dirty="0"/>
              <a:t>();</a:t>
            </a:r>
          </a:p>
          <a:p>
            <a:pPr marL="0" lvl="0" indent="0">
              <a:spcBef>
                <a:spcPts val="0"/>
              </a:spcBef>
              <a:buNone/>
              <a:tabLst>
                <a:tab pos="0" algn="l"/>
              </a:tabLst>
            </a:pPr>
            <a:r>
              <a:rPr lang="es-ES" sz="1300" dirty="0"/>
              <a:t>  		 </a:t>
            </a:r>
            <a:r>
              <a:rPr lang="es-ES" sz="1300" dirty="0" err="1"/>
              <a:t>ResultSet</a:t>
            </a:r>
            <a:r>
              <a:rPr lang="es-ES" sz="1300" dirty="0"/>
              <a:t> </a:t>
            </a:r>
            <a:r>
              <a:rPr lang="es-ES" sz="1300" dirty="0" err="1"/>
              <a:t>resul</a:t>
            </a:r>
            <a:r>
              <a:rPr lang="es-ES" sz="1300" dirty="0"/>
              <a:t> = </a:t>
            </a:r>
            <a:r>
              <a:rPr lang="es-ES" sz="1300" dirty="0" err="1"/>
              <a:t>null</a:t>
            </a:r>
            <a:r>
              <a:rPr lang="es-ES" sz="1300" dirty="0"/>
              <a:t>;</a:t>
            </a:r>
          </a:p>
          <a:p>
            <a:pPr marL="0" lvl="0" indent="0">
              <a:spcBef>
                <a:spcPts val="0"/>
              </a:spcBef>
              <a:buNone/>
              <a:tabLst>
                <a:tab pos="0" algn="l"/>
              </a:tabLst>
            </a:pPr>
            <a:r>
              <a:rPr lang="es-ES" sz="1300" dirty="0"/>
              <a:t>  </a:t>
            </a:r>
            <a:r>
              <a:rPr lang="es-ES" sz="1300" b="1" dirty="0"/>
              <a:t>		 </a:t>
            </a:r>
            <a:r>
              <a:rPr lang="es-ES" sz="1300" b="1" dirty="0" err="1"/>
              <a:t>String</a:t>
            </a:r>
            <a:r>
              <a:rPr lang="es-ES" sz="1300" b="1" dirty="0"/>
              <a:t> nombre  = </a:t>
            </a:r>
            <a:r>
              <a:rPr lang="es-ES" sz="1300" b="1" dirty="0" err="1"/>
              <a:t>dbmd.getDatabaseProductName</a:t>
            </a:r>
            <a:r>
              <a:rPr lang="es-ES" sz="1300" b="1" dirty="0"/>
              <a:t>();</a:t>
            </a:r>
          </a:p>
          <a:p>
            <a:pPr marL="0" lvl="0" indent="0">
              <a:spcBef>
                <a:spcPts val="0"/>
              </a:spcBef>
              <a:buNone/>
              <a:tabLst>
                <a:tab pos="0" algn="l"/>
              </a:tabLst>
            </a:pPr>
            <a:r>
              <a:rPr lang="es-ES" sz="1300" b="1" dirty="0"/>
              <a:t>  		 </a:t>
            </a:r>
            <a:r>
              <a:rPr lang="es-ES" sz="1300" b="1" dirty="0" err="1"/>
              <a:t>String</a:t>
            </a:r>
            <a:r>
              <a:rPr lang="es-ES" sz="1300" b="1" dirty="0"/>
              <a:t> driver  = </a:t>
            </a:r>
            <a:r>
              <a:rPr lang="es-ES" sz="1300" b="1" dirty="0" err="1"/>
              <a:t>dbmd.getDriverName</a:t>
            </a:r>
            <a:r>
              <a:rPr lang="es-ES" sz="1300" b="1" dirty="0"/>
              <a:t>();</a:t>
            </a:r>
          </a:p>
          <a:p>
            <a:pPr marL="0" lvl="0" indent="0">
              <a:spcBef>
                <a:spcPts val="0"/>
              </a:spcBef>
              <a:buNone/>
              <a:tabLst>
                <a:tab pos="0" algn="l"/>
              </a:tabLst>
            </a:pPr>
            <a:r>
              <a:rPr lang="es-ES" sz="1300" b="1" dirty="0"/>
              <a:t>  		 </a:t>
            </a:r>
            <a:r>
              <a:rPr lang="es-ES" sz="1300" b="1" dirty="0" err="1"/>
              <a:t>String</a:t>
            </a:r>
            <a:r>
              <a:rPr lang="es-ES" sz="1300" b="1" dirty="0"/>
              <a:t> </a:t>
            </a:r>
            <a:r>
              <a:rPr lang="es-ES" sz="1300" b="1" dirty="0" err="1"/>
              <a:t>url</a:t>
            </a:r>
            <a:r>
              <a:rPr lang="es-ES" sz="1300" b="1" dirty="0"/>
              <a:t>     = </a:t>
            </a:r>
            <a:r>
              <a:rPr lang="es-ES" sz="1300" b="1" dirty="0" err="1"/>
              <a:t>dbmd.getURL</a:t>
            </a:r>
            <a:r>
              <a:rPr lang="es-ES" sz="1300" b="1" dirty="0"/>
              <a:t>();</a:t>
            </a:r>
          </a:p>
          <a:p>
            <a:pPr marL="0" lvl="0" indent="0">
              <a:spcBef>
                <a:spcPts val="0"/>
              </a:spcBef>
              <a:buNone/>
              <a:tabLst>
                <a:tab pos="0" algn="l"/>
              </a:tabLst>
            </a:pPr>
            <a:r>
              <a:rPr lang="es-ES" sz="1300" b="1" dirty="0"/>
              <a:t>  		 </a:t>
            </a:r>
            <a:r>
              <a:rPr lang="es-ES" sz="1300" b="1" dirty="0" err="1"/>
              <a:t>String</a:t>
            </a:r>
            <a:r>
              <a:rPr lang="es-ES" sz="1300" b="1" dirty="0"/>
              <a:t> usuario = </a:t>
            </a:r>
            <a:r>
              <a:rPr lang="es-ES" sz="1300" b="1" dirty="0" err="1"/>
              <a:t>dbmd.getUserName</a:t>
            </a:r>
            <a:r>
              <a:rPr lang="es-ES" sz="1300" b="1" dirty="0"/>
              <a:t>() ;</a:t>
            </a:r>
            <a:r>
              <a:rPr lang="es-ES" sz="1300" dirty="0"/>
              <a:t>	</a:t>
            </a:r>
          </a:p>
          <a:p>
            <a:pPr marL="0" lvl="0" indent="0">
              <a:spcBef>
                <a:spcPts val="0"/>
              </a:spcBef>
              <a:buNone/>
              <a:tabLst>
                <a:tab pos="0" algn="l"/>
              </a:tabLst>
            </a:pPr>
            <a:r>
              <a:rPr lang="es-ES" sz="1300" dirty="0"/>
              <a:t>  		 </a:t>
            </a:r>
            <a:r>
              <a:rPr lang="es-ES" sz="1300" dirty="0" err="1"/>
              <a:t>System.out.println</a:t>
            </a:r>
            <a:r>
              <a:rPr lang="es-ES" sz="1300" dirty="0"/>
              <a:t>("INFORMACIÓN SOBRE LA BASE DE DATOS:");</a:t>
            </a:r>
          </a:p>
          <a:p>
            <a:pPr marL="0" lvl="0" indent="0">
              <a:spcBef>
                <a:spcPts val="0"/>
              </a:spcBef>
              <a:buNone/>
              <a:tabLst>
                <a:tab pos="0" algn="l"/>
              </a:tabLst>
            </a:pPr>
            <a:r>
              <a:rPr lang="es-ES" sz="1300" dirty="0"/>
              <a:t>  		 </a:t>
            </a:r>
            <a:r>
              <a:rPr lang="es-ES" sz="1300" dirty="0" err="1"/>
              <a:t>System.out.println</a:t>
            </a:r>
            <a:r>
              <a:rPr lang="es-ES" sz="1300" dirty="0"/>
              <a:t>("===================================");</a:t>
            </a:r>
          </a:p>
          <a:p>
            <a:pPr marL="0" lvl="0" indent="0">
              <a:spcBef>
                <a:spcPts val="0"/>
              </a:spcBef>
              <a:buNone/>
              <a:tabLst>
                <a:tab pos="0" algn="l"/>
              </a:tabLst>
            </a:pPr>
            <a:r>
              <a:rPr lang="es-ES" sz="1300" dirty="0"/>
              <a:t>  		 </a:t>
            </a:r>
            <a:r>
              <a:rPr lang="es-ES" sz="1300" dirty="0" err="1"/>
              <a:t>System.out.println</a:t>
            </a:r>
            <a:r>
              <a:rPr lang="es-ES" sz="1300" dirty="0"/>
              <a:t>("Nombre : " + nombre );</a:t>
            </a:r>
          </a:p>
          <a:p>
            <a:pPr marL="0" lvl="0" indent="0">
              <a:spcBef>
                <a:spcPts val="0"/>
              </a:spcBef>
              <a:buNone/>
              <a:tabLst>
                <a:tab pos="0" algn="l"/>
              </a:tabLst>
            </a:pPr>
            <a:r>
              <a:rPr lang="es-ES" sz="1300" dirty="0"/>
              <a:t>  		 </a:t>
            </a:r>
            <a:r>
              <a:rPr lang="es-ES" sz="1300" dirty="0" err="1"/>
              <a:t>System.out.println</a:t>
            </a:r>
            <a:r>
              <a:rPr lang="es-ES" sz="1300" dirty="0"/>
              <a:t>("Driver : " + driver );</a:t>
            </a:r>
          </a:p>
          <a:p>
            <a:pPr marL="0" lvl="0" indent="0">
              <a:spcBef>
                <a:spcPts val="0"/>
              </a:spcBef>
              <a:buNone/>
              <a:tabLst>
                <a:tab pos="0" algn="l"/>
              </a:tabLst>
            </a:pPr>
            <a:r>
              <a:rPr lang="es-ES" sz="1300" dirty="0"/>
              <a:t>  		 </a:t>
            </a:r>
            <a:r>
              <a:rPr lang="es-ES" sz="1300" dirty="0" err="1"/>
              <a:t>System.out.println</a:t>
            </a:r>
            <a:r>
              <a:rPr lang="es-ES" sz="1300" dirty="0"/>
              <a:t>("URL    : " + </a:t>
            </a:r>
            <a:r>
              <a:rPr lang="es-ES" sz="1300" dirty="0" err="1"/>
              <a:t>url</a:t>
            </a:r>
            <a:r>
              <a:rPr lang="es-ES" sz="1300" dirty="0"/>
              <a:t> );</a:t>
            </a:r>
          </a:p>
          <a:p>
            <a:pPr marL="0" lvl="0" indent="0">
              <a:spcBef>
                <a:spcPts val="0"/>
              </a:spcBef>
              <a:buNone/>
              <a:tabLst>
                <a:tab pos="0" algn="l"/>
              </a:tabLst>
            </a:pPr>
            <a:r>
              <a:rPr lang="es-ES" sz="1300" dirty="0"/>
              <a:t>  		 </a:t>
            </a:r>
            <a:r>
              <a:rPr lang="es-ES" sz="1300" dirty="0" err="1"/>
              <a:t>System.out.println</a:t>
            </a:r>
            <a:r>
              <a:rPr lang="es-ES" sz="1300" dirty="0"/>
              <a:t>("Usuario: " + usuario );</a:t>
            </a:r>
          </a:p>
          <a:p>
            <a:pPr marL="0" lvl="0" indent="0">
              <a:spcBef>
                <a:spcPts val="0"/>
              </a:spcBef>
              <a:buNone/>
              <a:tabLst>
                <a:tab pos="0" algn="l"/>
              </a:tabLst>
            </a:pPr>
            <a:r>
              <a:rPr lang="es-ES" sz="1300" dirty="0"/>
              <a:t>		</a:t>
            </a:r>
            <a:r>
              <a:rPr lang="es-ES" sz="1300" b="1" dirty="0"/>
              <a:t>//Obtener información de las tablas y vistas que hay </a:t>
            </a:r>
            <a:r>
              <a:rPr lang="es-ES" sz="1300" dirty="0"/>
              <a:t>		       </a:t>
            </a:r>
          </a:p>
          <a:p>
            <a:pPr marL="0" lvl="0" indent="0">
              <a:spcBef>
                <a:spcPts val="0"/>
              </a:spcBef>
              <a:buNone/>
              <a:tabLst>
                <a:tab pos="0" algn="l"/>
              </a:tabLst>
            </a:pPr>
            <a:r>
              <a:rPr lang="es-ES" sz="1300" dirty="0"/>
              <a:t>  		 </a:t>
            </a:r>
            <a:r>
              <a:rPr lang="es-ES" sz="1300" dirty="0" err="1"/>
              <a:t>resul</a:t>
            </a:r>
            <a:r>
              <a:rPr lang="es-ES" sz="1300" dirty="0"/>
              <a:t> = </a:t>
            </a:r>
            <a:r>
              <a:rPr lang="es-ES" sz="1300" dirty="0" err="1"/>
              <a:t>dbmd.getTables</a:t>
            </a:r>
            <a:r>
              <a:rPr lang="es-ES" sz="1300" dirty="0"/>
              <a:t>(</a:t>
            </a:r>
            <a:r>
              <a:rPr lang="es-ES" sz="1300" dirty="0" err="1"/>
              <a:t>null</a:t>
            </a:r>
            <a:r>
              <a:rPr lang="es-ES" sz="1300" dirty="0"/>
              <a:t>, "ejemplo", </a:t>
            </a:r>
            <a:r>
              <a:rPr lang="es-ES" sz="1300" dirty="0" err="1"/>
              <a:t>null</a:t>
            </a:r>
            <a:r>
              <a:rPr lang="es-ES" sz="1300" dirty="0"/>
              <a:t>, </a:t>
            </a:r>
            <a:r>
              <a:rPr lang="es-ES" sz="1300" dirty="0" err="1"/>
              <a:t>null</a:t>
            </a:r>
            <a:r>
              <a:rPr lang="es-ES" sz="1300" dirty="0"/>
              <a:t>);</a:t>
            </a:r>
          </a:p>
          <a:p>
            <a:pPr marL="0" lvl="0" indent="0">
              <a:spcBef>
                <a:spcPts val="0"/>
              </a:spcBef>
              <a:buNone/>
              <a:tabLst>
                <a:tab pos="0" algn="l"/>
              </a:tabLst>
            </a:pPr>
            <a:r>
              <a:rPr lang="es-ES" sz="1300" dirty="0"/>
              <a:t>  		 </a:t>
            </a:r>
            <a:r>
              <a:rPr lang="es-ES" sz="1300" dirty="0" err="1"/>
              <a:t>while</a:t>
            </a:r>
            <a:r>
              <a:rPr lang="es-ES" sz="1300" dirty="0"/>
              <a:t> (</a:t>
            </a:r>
            <a:r>
              <a:rPr lang="es-ES" sz="1300" dirty="0" err="1"/>
              <a:t>resul.next</a:t>
            </a:r>
            <a:r>
              <a:rPr lang="es-ES" sz="1300" dirty="0"/>
              <a:t>()) {			   </a:t>
            </a:r>
          </a:p>
          <a:p>
            <a:pPr marL="0" lvl="0" indent="0">
              <a:spcBef>
                <a:spcPts val="0"/>
              </a:spcBef>
              <a:buNone/>
              <a:tabLst>
                <a:tab pos="0" algn="l"/>
              </a:tabLst>
            </a:pPr>
            <a:r>
              <a:rPr lang="es-ES" sz="1300" dirty="0"/>
              <a:t>			     </a:t>
            </a:r>
            <a:r>
              <a:rPr lang="es-ES" sz="1300" dirty="0" err="1"/>
              <a:t>String</a:t>
            </a:r>
            <a:r>
              <a:rPr lang="es-ES" sz="1300" dirty="0"/>
              <a:t> catalogo = </a:t>
            </a:r>
            <a:r>
              <a:rPr lang="es-ES" sz="1300" dirty="0" err="1"/>
              <a:t>resul.getString</a:t>
            </a:r>
            <a:r>
              <a:rPr lang="es-ES" sz="1300" dirty="0"/>
              <a:t>(1);  	</a:t>
            </a:r>
            <a:r>
              <a:rPr lang="es-ES" sz="1300" b="1" dirty="0"/>
              <a:t>//columna 1 que devuelve </a:t>
            </a:r>
            <a:r>
              <a:rPr lang="es-ES" sz="1300" b="1" dirty="0" err="1"/>
              <a:t>ResulSet</a:t>
            </a:r>
            <a:endParaRPr lang="es-ES" sz="1300" b="1" dirty="0"/>
          </a:p>
          <a:p>
            <a:pPr marL="0" lvl="0" indent="0">
              <a:spcBef>
                <a:spcPts val="0"/>
              </a:spcBef>
              <a:buNone/>
              <a:tabLst>
                <a:tab pos="0" algn="l"/>
              </a:tabLst>
            </a:pPr>
            <a:r>
              <a:rPr lang="es-ES" sz="1300" dirty="0"/>
              <a:t>			     </a:t>
            </a:r>
            <a:r>
              <a:rPr lang="es-ES" sz="1300" dirty="0" err="1"/>
              <a:t>String</a:t>
            </a:r>
            <a:r>
              <a:rPr lang="es-ES" sz="1300" dirty="0"/>
              <a:t> esquema = </a:t>
            </a:r>
            <a:r>
              <a:rPr lang="es-ES" sz="1300" dirty="0" err="1"/>
              <a:t>resul.getString</a:t>
            </a:r>
            <a:r>
              <a:rPr lang="es-ES" sz="1300" dirty="0"/>
              <a:t>(2); 	</a:t>
            </a:r>
            <a:r>
              <a:rPr lang="es-ES" sz="1300" b="1" dirty="0"/>
              <a:t>//columna 2</a:t>
            </a:r>
          </a:p>
          <a:p>
            <a:pPr marL="0" lvl="0" indent="0">
              <a:spcBef>
                <a:spcPts val="0"/>
              </a:spcBef>
              <a:buNone/>
              <a:tabLst>
                <a:tab pos="0" algn="l"/>
              </a:tabLst>
            </a:pPr>
            <a:r>
              <a:rPr lang="es-ES" sz="1300" dirty="0"/>
              <a:t>			     </a:t>
            </a:r>
            <a:r>
              <a:rPr lang="es-ES" sz="1300" dirty="0" err="1"/>
              <a:t>String</a:t>
            </a:r>
            <a:r>
              <a:rPr lang="es-ES" sz="1300" dirty="0"/>
              <a:t> tabla = </a:t>
            </a:r>
            <a:r>
              <a:rPr lang="es-ES" sz="1300" dirty="0" err="1"/>
              <a:t>resul.getString</a:t>
            </a:r>
            <a:r>
              <a:rPr lang="es-ES" sz="1300" dirty="0"/>
              <a:t>(3);   	</a:t>
            </a:r>
            <a:r>
              <a:rPr lang="es-ES" sz="1300" b="1" dirty="0"/>
              <a:t>//columna 3</a:t>
            </a:r>
          </a:p>
          <a:p>
            <a:pPr marL="0" lvl="0" indent="0">
              <a:spcBef>
                <a:spcPts val="0"/>
              </a:spcBef>
              <a:buNone/>
              <a:tabLst>
                <a:tab pos="0" algn="l"/>
              </a:tabLst>
            </a:pPr>
            <a:r>
              <a:rPr lang="es-ES" sz="1300" dirty="0"/>
              <a:t>			     </a:t>
            </a:r>
            <a:r>
              <a:rPr lang="es-ES" sz="1300" dirty="0" err="1"/>
              <a:t>String</a:t>
            </a:r>
            <a:r>
              <a:rPr lang="es-ES" sz="1300" dirty="0"/>
              <a:t> tipo = </a:t>
            </a:r>
            <a:r>
              <a:rPr lang="es-ES" sz="1300" dirty="0" err="1"/>
              <a:t>resul.getString</a:t>
            </a:r>
            <a:r>
              <a:rPr lang="es-ES" sz="1300" dirty="0"/>
              <a:t>(4);		</a:t>
            </a:r>
            <a:r>
              <a:rPr lang="es-ES" sz="1300" b="1" dirty="0"/>
              <a:t>//columna 4</a:t>
            </a:r>
          </a:p>
          <a:p>
            <a:pPr marL="0" lvl="0" indent="0">
              <a:spcBef>
                <a:spcPts val="0"/>
              </a:spcBef>
              <a:buNone/>
              <a:tabLst>
                <a:tab pos="0" algn="l"/>
              </a:tabLst>
            </a:pPr>
            <a:r>
              <a:rPr lang="es-ES" sz="1300" dirty="0"/>
              <a:t>  			   </a:t>
            </a:r>
            <a:r>
              <a:rPr lang="es-ES" sz="1300" dirty="0" err="1"/>
              <a:t>System.out.println</a:t>
            </a:r>
            <a:r>
              <a:rPr lang="es-ES" sz="1300" dirty="0"/>
              <a:t>(tipo + " - Catalogo: " + catalogo + ", Esquema : "</a:t>
            </a:r>
          </a:p>
          <a:p>
            <a:pPr marL="0" lvl="0" indent="0">
              <a:spcBef>
                <a:spcPts val="0"/>
              </a:spcBef>
              <a:buNone/>
              <a:tabLst>
                <a:tab pos="0" algn="l"/>
              </a:tabLst>
            </a:pPr>
            <a:r>
              <a:rPr lang="es-ES" sz="1300" dirty="0"/>
              <a:t>                                     + esquema  + ", Nombre : " + tabla);  </a:t>
            </a:r>
          </a:p>
          <a:p>
            <a:pPr marL="0" lvl="0" indent="0">
              <a:spcBef>
                <a:spcPts val="0"/>
              </a:spcBef>
              <a:buNone/>
              <a:tabLst>
                <a:tab pos="0" algn="l"/>
              </a:tabLst>
            </a:pPr>
            <a:r>
              <a:rPr lang="es-ES" sz="1300" dirty="0"/>
              <a:t>                 } // </a:t>
            </a:r>
            <a:r>
              <a:rPr lang="es-ES" sz="1300" dirty="0" err="1"/>
              <a:t>while</a:t>
            </a:r>
            <a:r>
              <a:rPr lang="es-ES" sz="1300" dirty="0"/>
              <a:t>  				</a:t>
            </a:r>
          </a:p>
          <a:p>
            <a:pPr marL="0" lvl="0" indent="0">
              <a:spcBef>
                <a:spcPts val="0"/>
              </a:spcBef>
              <a:buNone/>
              <a:tabLst>
                <a:tab pos="0" algn="l"/>
              </a:tabLst>
            </a:pPr>
            <a:r>
              <a:rPr lang="es-ES" sz="1300" dirty="0"/>
              <a:t>	        </a:t>
            </a:r>
            <a:r>
              <a:rPr lang="es-ES" sz="1300" dirty="0" err="1"/>
              <a:t>conexion.close</a:t>
            </a:r>
            <a:r>
              <a:rPr lang="es-ES" sz="1300" dirty="0"/>
              <a:t>(); </a:t>
            </a:r>
            <a:r>
              <a:rPr lang="es-ES" sz="1300" b="1" dirty="0"/>
              <a:t>//Cerrar </a:t>
            </a:r>
            <a:r>
              <a:rPr lang="es-ES" sz="1300" b="1" dirty="0" err="1"/>
              <a:t>conexion</a:t>
            </a:r>
            <a:r>
              <a:rPr lang="es-ES" sz="1300" b="1" dirty="0"/>
              <a:t>   </a:t>
            </a:r>
          </a:p>
          <a:p>
            <a:pPr marL="0" lvl="0" indent="0">
              <a:spcBef>
                <a:spcPts val="0"/>
              </a:spcBef>
              <a:buNone/>
              <a:tabLst>
                <a:tab pos="0" algn="l"/>
              </a:tabLst>
            </a:pPr>
            <a:r>
              <a:rPr lang="es-ES" sz="1300" b="1" dirty="0"/>
              <a:t>	 </a:t>
            </a:r>
            <a:r>
              <a:rPr lang="es-ES" sz="1300" dirty="0"/>
              <a:t>}  //try</a:t>
            </a:r>
          </a:p>
          <a:p>
            <a:pPr marL="0" lvl="0" indent="0">
              <a:spcBef>
                <a:spcPts val="0"/>
              </a:spcBef>
              <a:buNone/>
              <a:tabLst>
                <a:tab pos="0" algn="l"/>
              </a:tabLst>
            </a:pPr>
            <a:r>
              <a:rPr lang="es-ES" sz="1300" dirty="0"/>
              <a:t>   	catch (</a:t>
            </a:r>
            <a:r>
              <a:rPr lang="es-ES" sz="1300" dirty="0" err="1"/>
              <a:t>ClassNotFoundException</a:t>
            </a:r>
            <a:r>
              <a:rPr lang="es-ES" sz="1300" dirty="0"/>
              <a:t> </a:t>
            </a:r>
            <a:r>
              <a:rPr lang="es-ES" sz="1300" dirty="0" err="1"/>
              <a:t>cn</a:t>
            </a:r>
            <a:r>
              <a:rPr lang="es-ES" sz="1300" dirty="0"/>
              <a:t>) {</a:t>
            </a:r>
            <a:r>
              <a:rPr lang="es-ES" sz="1300" dirty="0" err="1"/>
              <a:t>cn.printStackTrace</a:t>
            </a:r>
            <a:r>
              <a:rPr lang="es-ES" sz="1300" dirty="0"/>
              <a:t>();}</a:t>
            </a:r>
          </a:p>
          <a:p>
            <a:pPr marL="0" lvl="0" indent="0">
              <a:spcBef>
                <a:spcPts val="0"/>
              </a:spcBef>
              <a:buNone/>
              <a:tabLst>
                <a:tab pos="0" algn="l"/>
              </a:tabLst>
            </a:pPr>
            <a:r>
              <a:rPr lang="es-ES" sz="1300" dirty="0"/>
              <a:t>	catch (</a:t>
            </a:r>
            <a:r>
              <a:rPr lang="es-ES" sz="1300" dirty="0" err="1"/>
              <a:t>SQLException</a:t>
            </a:r>
            <a:r>
              <a:rPr lang="es-ES" sz="1300" dirty="0"/>
              <a:t> e) {</a:t>
            </a:r>
            <a:r>
              <a:rPr lang="es-ES" sz="1300" dirty="0" err="1"/>
              <a:t>e.printStackTrace</a:t>
            </a:r>
            <a:r>
              <a:rPr lang="es-ES" sz="1300" dirty="0"/>
              <a:t>();}		</a:t>
            </a:r>
          </a:p>
          <a:p>
            <a:pPr marL="0" lvl="0" indent="0">
              <a:spcBef>
                <a:spcPts val="0"/>
              </a:spcBef>
              <a:buNone/>
              <a:tabLst>
                <a:tab pos="0" algn="l"/>
              </a:tabLst>
            </a:pPr>
            <a:r>
              <a:rPr lang="es-ES" sz="1300" dirty="0"/>
              <a:t>	}//fin de </a:t>
            </a:r>
            <a:r>
              <a:rPr lang="es-ES" sz="1300" dirty="0" err="1"/>
              <a:t>main</a:t>
            </a:r>
            <a:r>
              <a:rPr lang="es-ES" sz="1300" dirty="0"/>
              <a:t>        }//fin de la clase	</a:t>
            </a:r>
            <a:r>
              <a:rPr lang="es-ES" sz="14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entencias de descripción de datos II">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395536" y="404664"/>
            <a:ext cx="7772400" cy="720080"/>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kern="1200" dirty="0">
                <a:solidFill>
                  <a:srgbClr val="696464"/>
                </a:solidFill>
                <a:highlight>
                  <a:scrgbClr r="0" g="0" b="0">
                    <a:alpha val="0"/>
                  </a:scrgbClr>
                </a:highlight>
                <a:latin typeface="Franklin Gothic Book"/>
                <a:ea typeface="Microsoft YaHei" pitchFamily="2"/>
                <a:cs typeface="Arial" pitchFamily="2"/>
              </a:rPr>
              <a:t>Manejo de metadatos del </a:t>
            </a:r>
            <a:r>
              <a:rPr lang="es-ES" sz="4000" kern="1200" dirty="0" err="1">
                <a:solidFill>
                  <a:srgbClr val="696464"/>
                </a:solidFill>
                <a:highlight>
                  <a:scrgbClr r="0" g="0" b="0">
                    <a:alpha val="0"/>
                  </a:scrgbClr>
                </a:highlight>
                <a:latin typeface="Franklin Gothic Book"/>
                <a:ea typeface="Microsoft YaHei" pitchFamily="2"/>
                <a:cs typeface="Arial" pitchFamily="2"/>
              </a:rPr>
              <a:t>ResultSet</a:t>
            </a:r>
            <a:endParaRPr lang="es-ES" sz="4000" kern="1200" dirty="0">
              <a:solidFill>
                <a:srgbClr val="696464"/>
              </a:solidFill>
              <a:highlight>
                <a:scrgbClr r="0" g="0" b="0">
                  <a:alpha val="0"/>
                </a:scrgbClr>
              </a:highlight>
              <a:latin typeface="Franklin Gothic Book"/>
              <a:ea typeface="Microsoft YaHei" pitchFamily="2"/>
              <a:cs typeface="Arial" pitchFamily="2"/>
            </a:endParaRPr>
          </a:p>
        </p:txBody>
      </p:sp>
      <p:sp>
        <p:nvSpPr>
          <p:cNvPr id="3" name="2 Marcador de contenido"/>
          <p:cNvSpPr txBox="1">
            <a:spLocks noGrp="1"/>
          </p:cNvSpPr>
          <p:nvPr>
            <p:ph type="body" idx="4294967295"/>
          </p:nvPr>
        </p:nvSpPr>
        <p:spPr>
          <a:xfrm>
            <a:off x="611561" y="1447800"/>
            <a:ext cx="8064895" cy="4572000"/>
          </a:xfrm>
          <a:noFill/>
          <a:ln>
            <a:noFill/>
          </a:ln>
        </p:spPr>
        <p:txBody>
          <a:bodyPr wrap="square" lIns="90000" tIns="45000" rIns="90000" bIns="45000" anchor="t">
            <a:normAutofit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pPr>
            <a:r>
              <a:rPr lang="es-ES" dirty="0"/>
              <a:t>I</a:t>
            </a:r>
            <a:r>
              <a:rPr lang="es-ES" sz="2000" dirty="0"/>
              <a:t>nterfaz </a:t>
            </a:r>
            <a:r>
              <a:rPr lang="es-ES" sz="2000" b="1" dirty="0" err="1"/>
              <a:t>ResultSetMetaData</a:t>
            </a:r>
            <a:r>
              <a:rPr lang="es-ES" sz="2000" dirty="0"/>
              <a:t> </a:t>
            </a:r>
            <a:r>
              <a:rPr lang="es-ES" sz="2000" dirty="0">
                <a:latin typeface="Wingdings" pitchFamily="2"/>
              </a:rPr>
              <a:t></a:t>
            </a:r>
            <a:r>
              <a:rPr lang="es-ES" sz="2000" dirty="0"/>
              <a:t> Se puede obtener  metadatos (datos sobre los datos) a partir de una </a:t>
            </a:r>
            <a:r>
              <a:rPr lang="es-ES" sz="2000" dirty="0" err="1"/>
              <a:t>ResulSet</a:t>
            </a:r>
            <a:r>
              <a:rPr lang="es-ES" sz="2000" dirty="0"/>
              <a:t>, es decir, podemos obtener información sobre los tipos y propiedades de las columnas.  Algunos métodos:</a:t>
            </a:r>
          </a:p>
          <a:p>
            <a:pPr marL="431999" lvl="2" indent="0"/>
            <a:r>
              <a:rPr lang="es-ES" dirty="0" err="1"/>
              <a:t>getColumnCount</a:t>
            </a:r>
            <a:r>
              <a:rPr lang="es-ES" dirty="0"/>
              <a:t>() </a:t>
            </a:r>
            <a:r>
              <a:rPr lang="es-ES" dirty="0">
                <a:latin typeface="Wingdings" pitchFamily="2"/>
              </a:rPr>
              <a:t></a:t>
            </a:r>
            <a:r>
              <a:rPr lang="es-ES" dirty="0"/>
              <a:t> Numero de columnas recuperadas.</a:t>
            </a:r>
          </a:p>
          <a:p>
            <a:pPr marL="431999" lvl="2" indent="0"/>
            <a:r>
              <a:rPr lang="es-ES" dirty="0" err="1"/>
              <a:t>getColumnName</a:t>
            </a:r>
            <a:r>
              <a:rPr lang="es-ES" dirty="0"/>
              <a:t>(</a:t>
            </a:r>
            <a:r>
              <a:rPr lang="es-ES" dirty="0" err="1"/>
              <a:t>indice</a:t>
            </a:r>
            <a:r>
              <a:rPr lang="es-ES" dirty="0"/>
              <a:t> de la columna) </a:t>
            </a:r>
            <a:r>
              <a:rPr lang="es-ES" dirty="0">
                <a:latin typeface="Wingdings" pitchFamily="2"/>
              </a:rPr>
              <a:t></a:t>
            </a:r>
            <a:r>
              <a:rPr lang="es-ES" dirty="0"/>
              <a:t>Nombre de la columna</a:t>
            </a:r>
          </a:p>
          <a:p>
            <a:pPr marL="431999" lvl="2" indent="0"/>
            <a:r>
              <a:rPr lang="es-ES" dirty="0" err="1"/>
              <a:t>getColumnTypeName</a:t>
            </a:r>
            <a:r>
              <a:rPr lang="es-ES" dirty="0"/>
              <a:t>(</a:t>
            </a:r>
            <a:r>
              <a:rPr lang="es-ES" dirty="0" err="1"/>
              <a:t>indice</a:t>
            </a:r>
            <a:r>
              <a:rPr lang="es-ES" dirty="0"/>
              <a:t>) </a:t>
            </a:r>
            <a:r>
              <a:rPr lang="es-ES" dirty="0">
                <a:latin typeface="Wingdings" pitchFamily="2"/>
              </a:rPr>
              <a:t></a:t>
            </a:r>
            <a:r>
              <a:rPr lang="es-ES" dirty="0"/>
              <a:t>Tipo de la columna</a:t>
            </a:r>
          </a:p>
          <a:p>
            <a:pPr marL="431999" lvl="2" indent="0"/>
            <a:r>
              <a:rPr lang="es-ES" dirty="0" err="1"/>
              <a:t>isNullable</a:t>
            </a:r>
            <a:r>
              <a:rPr lang="es-ES" dirty="0"/>
              <a:t>(</a:t>
            </a:r>
            <a:r>
              <a:rPr lang="es-ES" dirty="0" err="1"/>
              <a:t>indice</a:t>
            </a:r>
            <a:r>
              <a:rPr lang="es-ES" dirty="0"/>
              <a:t>) </a:t>
            </a:r>
            <a:r>
              <a:rPr lang="es-ES" dirty="0">
                <a:latin typeface="Wingdings" pitchFamily="2"/>
              </a:rPr>
              <a:t></a:t>
            </a:r>
            <a:r>
              <a:rPr lang="es-ES" dirty="0"/>
              <a:t> Devuelve 0 si la columna admite nulos.</a:t>
            </a:r>
          </a:p>
          <a:p>
            <a:pPr marL="431999" lvl="2" indent="0"/>
            <a:r>
              <a:rPr lang="es-ES" dirty="0" err="1"/>
              <a:t>getColumnDisplaySize</a:t>
            </a:r>
            <a:r>
              <a:rPr lang="es-ES" dirty="0"/>
              <a:t>(</a:t>
            </a:r>
            <a:r>
              <a:rPr lang="es-ES" dirty="0" err="1"/>
              <a:t>indice</a:t>
            </a:r>
            <a:r>
              <a:rPr lang="es-ES" dirty="0"/>
              <a:t>) </a:t>
            </a:r>
            <a:r>
              <a:rPr lang="es-ES" dirty="0">
                <a:latin typeface="Wingdings" pitchFamily="2"/>
              </a:rPr>
              <a:t></a:t>
            </a:r>
            <a:r>
              <a:rPr lang="es-ES" dirty="0"/>
              <a:t>Max. Ancho de las columnas</a:t>
            </a:r>
          </a:p>
          <a:p>
            <a:pPr marL="431999" lvl="2" indent="0"/>
            <a:r>
              <a:rPr lang="es-ES" dirty="0"/>
              <a:t>…</a:t>
            </a:r>
          </a:p>
          <a:p>
            <a:pPr marL="0" lvl="0" indent="0">
              <a:buNone/>
            </a:pPr>
            <a:endParaRPr lang="es-ES" sz="2400" dirty="0"/>
          </a:p>
          <a:p>
            <a:pPr marL="320040" lvl="0" indent="0">
              <a:spcBef>
                <a:spcPts val="371"/>
              </a:spcBef>
              <a:buNone/>
              <a:tabLst>
                <a:tab pos="320040" algn="l"/>
              </a:tabLst>
            </a:pPr>
            <a:r>
              <a:rPr lang="es-ES" sz="2200" u="sng" dirty="0">
                <a:solidFill>
                  <a:srgbClr val="CC9900"/>
                </a:solidFill>
                <a:hlinkClick r:id="rId3"/>
              </a:rPr>
              <a:t>http://docs.oracle.com/javase/7/docs/api/java/sql/ResultSetMetaData.html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3A925BB-845D-44D6-916C-23CCEAC37711}"/>
              </a:ext>
            </a:extLst>
          </p:cNvPr>
          <p:cNvSpPr/>
          <p:nvPr/>
        </p:nvSpPr>
        <p:spPr>
          <a:xfrm>
            <a:off x="1043608" y="620688"/>
            <a:ext cx="7560840" cy="2031325"/>
          </a:xfrm>
          <a:prstGeom prst="rect">
            <a:avLst/>
          </a:prstGeom>
        </p:spPr>
        <p:txBody>
          <a:bodyPr wrap="square">
            <a:spAutoFit/>
          </a:bodyPr>
          <a:lstStyle/>
          <a:p>
            <a:r>
              <a:rPr lang="es-ES" i="1" dirty="0" err="1">
                <a:solidFill>
                  <a:srgbClr val="333333"/>
                </a:solidFill>
                <a:latin typeface="Lato"/>
              </a:rPr>
              <a:t>Singleton</a:t>
            </a:r>
            <a:r>
              <a:rPr lang="es-ES" dirty="0">
                <a:solidFill>
                  <a:srgbClr val="333333"/>
                </a:solidFill>
                <a:latin typeface="Lato"/>
              </a:rPr>
              <a:t> es uno de los patrones de diseño propuesto por </a:t>
            </a:r>
            <a:r>
              <a:rPr lang="es-ES" i="1" dirty="0" err="1">
                <a:solidFill>
                  <a:srgbClr val="333333"/>
                </a:solidFill>
                <a:latin typeface="Lato"/>
              </a:rPr>
              <a:t>Gang</a:t>
            </a:r>
            <a:r>
              <a:rPr lang="es-ES" i="1" dirty="0">
                <a:solidFill>
                  <a:srgbClr val="333333"/>
                </a:solidFill>
                <a:latin typeface="Lato"/>
              </a:rPr>
              <a:t> </a:t>
            </a:r>
            <a:r>
              <a:rPr lang="es-ES" i="1" dirty="0" err="1">
                <a:solidFill>
                  <a:srgbClr val="333333"/>
                </a:solidFill>
                <a:latin typeface="Lato"/>
              </a:rPr>
              <a:t>of</a:t>
            </a:r>
            <a:r>
              <a:rPr lang="es-ES" i="1" dirty="0">
                <a:solidFill>
                  <a:srgbClr val="333333"/>
                </a:solidFill>
                <a:latin typeface="Lato"/>
              </a:rPr>
              <a:t> </a:t>
            </a:r>
            <a:r>
              <a:rPr lang="es-ES" i="1" dirty="0" err="1">
                <a:solidFill>
                  <a:srgbClr val="333333"/>
                </a:solidFill>
                <a:latin typeface="Lato"/>
              </a:rPr>
              <a:t>Four</a:t>
            </a:r>
            <a:r>
              <a:rPr lang="es-ES" dirty="0">
                <a:solidFill>
                  <a:srgbClr val="333333"/>
                </a:solidFill>
                <a:latin typeface="Lato"/>
              </a:rPr>
              <a:t> (</a:t>
            </a:r>
            <a:r>
              <a:rPr lang="es-ES" dirty="0" err="1">
                <a:solidFill>
                  <a:srgbClr val="333333"/>
                </a:solidFill>
                <a:latin typeface="Lato"/>
              </a:rPr>
              <a:t>GoF</a:t>
            </a:r>
            <a:r>
              <a:rPr lang="es-ES" dirty="0">
                <a:solidFill>
                  <a:srgbClr val="333333"/>
                </a:solidFill>
                <a:latin typeface="Lato"/>
              </a:rPr>
              <a:t>), y sirve para poder tener una clase de la cual solamente querremos tener una instancia (manejadores, servicios, …).</a:t>
            </a:r>
          </a:p>
          <a:p>
            <a:r>
              <a:rPr lang="es-ES" dirty="0">
                <a:solidFill>
                  <a:srgbClr val="333333"/>
                </a:solidFill>
                <a:latin typeface="Lato"/>
              </a:rPr>
              <a:t>Para implementarla, podemos seguir los siguientes pasos:</a:t>
            </a:r>
          </a:p>
          <a:p>
            <a:pPr>
              <a:buFont typeface="+mj-lt"/>
              <a:buAutoNum type="arabicPeriod"/>
            </a:pPr>
            <a:r>
              <a:rPr lang="es-ES" dirty="0">
                <a:solidFill>
                  <a:srgbClr val="333333"/>
                </a:solidFill>
                <a:latin typeface="Lato"/>
              </a:rPr>
              <a:t>Definir un único constructor, como privado, para evitar instanciaciones innecesarias.</a:t>
            </a:r>
          </a:p>
          <a:p>
            <a:pPr>
              <a:buFont typeface="+mj-lt"/>
              <a:buAutoNum type="arabicPeriod"/>
            </a:pPr>
            <a:r>
              <a:rPr lang="es-ES" dirty="0">
                <a:solidFill>
                  <a:srgbClr val="333333"/>
                </a:solidFill>
                <a:latin typeface="Lato"/>
              </a:rPr>
              <a:t>Obtener siempre la instancia a través de un método estático.</a:t>
            </a:r>
            <a:endParaRPr lang="es-ES" b="0" i="0" dirty="0">
              <a:solidFill>
                <a:srgbClr val="333333"/>
              </a:solidFill>
              <a:effectLst/>
              <a:latin typeface="Lato"/>
            </a:endParaRPr>
          </a:p>
        </p:txBody>
      </p:sp>
    </p:spTree>
    <p:extLst>
      <p:ext uri="{BB962C8B-B14F-4D97-AF65-F5344CB8AC3E}">
        <p14:creationId xmlns:p14="http://schemas.microsoft.com/office/powerpoint/2010/main" val="303514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mpliación.">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952500"/>
            <a:ext cx="7772400" cy="13620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kern="1200">
                <a:solidFill>
                  <a:srgbClr val="696464"/>
                </a:solidFill>
                <a:highlight>
                  <a:scrgbClr r="0" g="0" b="0">
                    <a:alpha val="0"/>
                  </a:scrgbClr>
                </a:highlight>
                <a:latin typeface="Franklin Gothic Book"/>
                <a:ea typeface="Microsoft YaHei" pitchFamily="2"/>
                <a:cs typeface="Arial" pitchFamily="2"/>
              </a:rPr>
              <a:t>Ampliación.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reación de una bases de dato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34925"/>
            <a:ext cx="8135938" cy="1141413"/>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a:solidFill>
                  <a:srgbClr val="696464"/>
                </a:solidFill>
                <a:highlight>
                  <a:scrgbClr r="0" g="0" b="0">
                    <a:alpha val="0"/>
                  </a:scrgbClr>
                </a:highlight>
                <a:latin typeface="Franklin Gothic Book"/>
                <a:ea typeface="Microsoft YaHei" pitchFamily="2"/>
                <a:cs typeface="Arial" pitchFamily="2"/>
              </a:rPr>
              <a:t>Creación de una bases de datos.</a:t>
            </a:r>
          </a:p>
        </p:txBody>
      </p:sp>
      <p:sp>
        <p:nvSpPr>
          <p:cNvPr id="3" name="2 Marcador de contenido"/>
          <p:cNvSpPr txBox="1">
            <a:spLocks noGrp="1"/>
          </p:cNvSpPr>
          <p:nvPr>
            <p:ph type="body" idx="4294967295"/>
          </p:nvPr>
        </p:nvSpPr>
        <p:spPr>
          <a:xfrm>
            <a:off x="0" y="1412875"/>
            <a:ext cx="8291513" cy="5256213"/>
          </a:xfrm>
          <a:noFill/>
          <a:ln>
            <a:noFill/>
          </a:ln>
        </p:spPr>
        <p:txBody>
          <a:bodyPr wrap="square" lIns="90000" tIns="45000" rIns="90000" bIns="45000" anchor="t">
            <a:normAutofit fontScale="925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1199"/>
              </a:spcBef>
              <a:buClr>
                <a:srgbClr val="D34817"/>
              </a:buClr>
              <a:buSzPct val="85000"/>
              <a:buFont typeface="Wingdings 2"/>
              <a:buChar char=""/>
            </a:pPr>
            <a:r>
              <a:rPr lang="es-ES" sz="2200"/>
              <a:t>Una base de datos puede crearse utilizando las herramientas proporcionadas por el fabricante de la base de datos, o por medio de sentencias SQL desde un programa Java. Pero normalmente es el </a:t>
            </a:r>
            <a:r>
              <a:rPr lang="es-ES" sz="2200" b="1"/>
              <a:t>administrador de la base de datos</a:t>
            </a:r>
            <a:r>
              <a:rPr lang="es-ES" sz="2200"/>
              <a:t>, a través de las herramientas que proporcionan el sistema gestor, el que </a:t>
            </a:r>
            <a:r>
              <a:rPr lang="es-ES" sz="2200" b="1"/>
              <a:t>creará la base de datos</a:t>
            </a:r>
            <a:r>
              <a:rPr lang="es-ES" sz="2200"/>
              <a:t>. No todos los conectores JDBC soportan la creación de la base de datos mediante el lenguaje de definición de datos (</a:t>
            </a:r>
            <a:r>
              <a:rPr lang="es-ES" sz="2200" b="1"/>
              <a:t>DDL</a:t>
            </a:r>
            <a:r>
              <a:rPr lang="es-ES" sz="2200"/>
              <a:t>). Es decir, la sentencia CREATE DATABASE no es parte del estándar SQL, sino que es dependiente del sistema gestor de la base de datos.</a:t>
            </a:r>
          </a:p>
          <a:p>
            <a:pPr marL="0" lvl="0" indent="0">
              <a:spcBef>
                <a:spcPts val="1199"/>
              </a:spcBef>
              <a:buClr>
                <a:srgbClr val="D34817"/>
              </a:buClr>
              <a:buSzPct val="85000"/>
              <a:buFont typeface="Wingdings 2"/>
              <a:buChar char=""/>
            </a:pPr>
            <a:r>
              <a:rPr lang="es-ES" sz="2200"/>
              <a:t>Así pues, mediante JDBC podemos conectarnos y manipular bases de datos: </a:t>
            </a:r>
            <a:r>
              <a:rPr lang="es-ES" sz="2200" b="1"/>
              <a:t>crear tablas, modificarlas, borrarlas, añadir datos en las tablas</a:t>
            </a:r>
            <a:r>
              <a:rPr lang="es-ES" sz="2200"/>
              <a:t>, etc. Pero la creación en sí de la base de datos la hacemos con la herramienta específica para ello.</a:t>
            </a:r>
          </a:p>
          <a:p>
            <a:pPr marL="0" lvl="0" indent="0">
              <a:spcBef>
                <a:spcPts val="1199"/>
              </a:spcBef>
              <a:buClr>
                <a:srgbClr val="D34817"/>
              </a:buClr>
              <a:buSzPct val="85000"/>
              <a:buFont typeface="Wingdings 2"/>
              <a:buChar char=""/>
            </a:pPr>
            <a:r>
              <a:rPr lang="es-ES" sz="2200" b="1"/>
              <a:t>Normalmente, cualquier sistema gestor de bases de datos incluye asistentes </a:t>
            </a:r>
            <a:r>
              <a:rPr lang="es-ES" sz="2200"/>
              <a:t>gráficos para crear la base de datos, sus tablas, claves, y todo lo necesario.</a:t>
            </a:r>
          </a:p>
          <a:p>
            <a:pPr marL="0" lvl="0" indent="0">
              <a:spcBef>
                <a:spcPts val="1199"/>
              </a:spcBef>
              <a:buClr>
                <a:srgbClr val="D34817"/>
              </a:buClr>
              <a:buSzPct val="85000"/>
              <a:buFont typeface="Wingdings 2"/>
              <a:buChar char=""/>
            </a:pPr>
            <a:r>
              <a:rPr lang="es-ES" sz="2200"/>
              <a:t>También, como en el caso de </a:t>
            </a:r>
            <a:r>
              <a:rPr lang="es-ES" sz="2200" b="1"/>
              <a:t>MySQL</a:t>
            </a:r>
            <a:r>
              <a:rPr lang="es-ES" sz="2200"/>
              <a:t>, o de </a:t>
            </a:r>
            <a:r>
              <a:rPr lang="es-ES" sz="2200" b="1"/>
              <a:t>Oracle, </a:t>
            </a:r>
            <a:r>
              <a:rPr lang="es-ES" sz="2200"/>
              <a:t>y la mayoría de sistemas gestores de bases de datos, se puede crear la base de datos, desde la </a:t>
            </a:r>
            <a:r>
              <a:rPr lang="es-ES" sz="2200" b="1"/>
              <a:t>línea de comandos </a:t>
            </a:r>
            <a:r>
              <a:rPr lang="es-ES" sz="2200"/>
              <a:t>de MySQL o de Oracle, con las sentencias SQL apropiadas.</a:t>
            </a:r>
          </a:p>
          <a:p>
            <a:pPr marL="0" lvl="0" indent="0">
              <a:spcBef>
                <a:spcPts val="581"/>
              </a:spcBef>
              <a:buNone/>
              <a:tabLst>
                <a:tab pos="0" algn="l"/>
              </a:tabLst>
            </a:pP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jecución de sentencias SQL">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34925"/>
            <a:ext cx="8135938" cy="1141413"/>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a:solidFill>
                  <a:srgbClr val="696464"/>
                </a:solidFill>
                <a:highlight>
                  <a:scrgbClr r="0" g="0" b="0">
                    <a:alpha val="0"/>
                  </a:scrgbClr>
                </a:highlight>
                <a:latin typeface="Franklin Gothic Book"/>
                <a:ea typeface="Microsoft YaHei" pitchFamily="2"/>
                <a:cs typeface="Arial" pitchFamily="2"/>
              </a:rPr>
              <a:t>Ejecución de sentencias SQL</a:t>
            </a:r>
          </a:p>
        </p:txBody>
      </p:sp>
      <p:sp>
        <p:nvSpPr>
          <p:cNvPr id="3" name="2 Marcador de contenido"/>
          <p:cNvSpPr txBox="1">
            <a:spLocks noGrp="1"/>
          </p:cNvSpPr>
          <p:nvPr>
            <p:ph type="body" idx="4294967295"/>
          </p:nvPr>
        </p:nvSpPr>
        <p:spPr>
          <a:xfrm>
            <a:off x="0" y="1412875"/>
            <a:ext cx="8291513" cy="5256213"/>
          </a:xfrm>
          <a:noFill/>
          <a:ln>
            <a:noFill/>
          </a:ln>
        </p:spPr>
        <p:txBody>
          <a:bodyPr wrap="square" lIns="90000" tIns="45000" rIns="90000" bIns="45000" anchor="t">
            <a:normAutofit fontScale="700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a:t>Para operar con una base de datos, </a:t>
            </a:r>
            <a:r>
              <a:rPr lang="es-ES" b="1"/>
              <a:t>ejecutando las consultas </a:t>
            </a:r>
            <a:r>
              <a:rPr lang="es-ES"/>
              <a:t>necesarias, nuestra aplicación deberá hacer:</a:t>
            </a:r>
          </a:p>
          <a:p>
            <a:pPr marL="0" lvl="1" indent="0">
              <a:spcBef>
                <a:spcPts val="371"/>
              </a:spcBef>
              <a:buClr>
                <a:srgbClr val="9B2D1F"/>
              </a:buClr>
              <a:buSzPct val="85000"/>
              <a:buFont typeface="Wingdings 2"/>
              <a:buChar char=""/>
              <a:tabLst>
                <a:tab pos="0" algn="l"/>
              </a:tabLst>
            </a:pPr>
            <a:r>
              <a:rPr lang="es-ES" sz="2400" b="1"/>
              <a:t>Cargar</a:t>
            </a:r>
            <a:r>
              <a:rPr lang="es-ES" sz="2400"/>
              <a:t> el driver necesario para comprender el protocolo que usa la base de datos en cuestión.</a:t>
            </a:r>
          </a:p>
          <a:p>
            <a:pPr marL="0" lvl="1" indent="0">
              <a:spcBef>
                <a:spcPts val="371"/>
              </a:spcBef>
              <a:buClr>
                <a:srgbClr val="9B2D1F"/>
              </a:buClr>
              <a:buSzPct val="85000"/>
              <a:buFont typeface="Wingdings 2"/>
              <a:buChar char=""/>
              <a:tabLst>
                <a:tab pos="0" algn="l"/>
              </a:tabLst>
            </a:pPr>
            <a:r>
              <a:rPr lang="es-ES" sz="2400" b="1"/>
              <a:t>Establecer</a:t>
            </a:r>
            <a:r>
              <a:rPr lang="es-ES" sz="2400"/>
              <a:t> una conexión con la base de datos.</a:t>
            </a:r>
          </a:p>
          <a:p>
            <a:pPr marL="0" lvl="1" indent="0">
              <a:spcBef>
                <a:spcPts val="371"/>
              </a:spcBef>
              <a:buClr>
                <a:srgbClr val="9B2D1F"/>
              </a:buClr>
              <a:buSzPct val="85000"/>
              <a:buFont typeface="Wingdings 2"/>
              <a:buChar char=""/>
              <a:tabLst>
                <a:tab pos="0" algn="l"/>
              </a:tabLst>
            </a:pPr>
            <a:r>
              <a:rPr lang="es-ES" sz="2400" b="1"/>
              <a:t>Enviar</a:t>
            </a:r>
            <a:r>
              <a:rPr lang="es-ES" sz="2400"/>
              <a:t> consultas SQL y procesar el resultado.</a:t>
            </a:r>
          </a:p>
          <a:p>
            <a:pPr marL="0" lvl="1" indent="0">
              <a:spcBef>
                <a:spcPts val="371"/>
              </a:spcBef>
              <a:buClr>
                <a:srgbClr val="9B2D1F"/>
              </a:buClr>
              <a:buSzPct val="85000"/>
              <a:buFont typeface="Wingdings 2"/>
              <a:buChar char=""/>
              <a:tabLst>
                <a:tab pos="0" algn="l"/>
              </a:tabLst>
            </a:pPr>
            <a:r>
              <a:rPr lang="es-ES" sz="2400" b="1"/>
              <a:t>Liberar </a:t>
            </a:r>
            <a:r>
              <a:rPr lang="es-ES" sz="2400"/>
              <a:t>los recursos al terminar.</a:t>
            </a:r>
          </a:p>
          <a:p>
            <a:pPr marL="0" lvl="1" indent="0">
              <a:spcBef>
                <a:spcPts val="371"/>
              </a:spcBef>
              <a:buClr>
                <a:srgbClr val="9B2D1F"/>
              </a:buClr>
              <a:buSzPct val="85000"/>
              <a:buFont typeface="Wingdings 2"/>
              <a:buChar char=""/>
              <a:tabLst>
                <a:tab pos="0" algn="l"/>
              </a:tabLst>
            </a:pPr>
            <a:r>
              <a:rPr lang="es-ES" sz="2400" b="1"/>
              <a:t>Gestionar</a:t>
            </a:r>
            <a:r>
              <a:rPr lang="es-ES" sz="2400"/>
              <a:t> los errores que se puedan producir.</a:t>
            </a:r>
          </a:p>
          <a:p>
            <a:pPr marL="0" lvl="0" indent="0">
              <a:buNone/>
              <a:tabLst>
                <a:tab pos="0" algn="l"/>
              </a:tabLst>
            </a:pPr>
            <a:endParaRPr lang="es-ES" sz="2400"/>
          </a:p>
          <a:p>
            <a:pPr marL="0" lvl="0" indent="0">
              <a:spcBef>
                <a:spcPts val="581"/>
              </a:spcBef>
              <a:buNone/>
              <a:tabLst>
                <a:tab pos="0" algn="l"/>
              </a:tabLst>
            </a:pPr>
            <a:r>
              <a:rPr lang="es-ES"/>
              <a:t>Podemos utilizar los siguientes tipos de sentencias java:</a:t>
            </a:r>
          </a:p>
          <a:p>
            <a:pPr marL="0" lvl="1" indent="0">
              <a:spcBef>
                <a:spcPts val="371"/>
              </a:spcBef>
              <a:buClr>
                <a:srgbClr val="9B2D1F"/>
              </a:buClr>
              <a:buSzPct val="85000"/>
              <a:buFont typeface="Wingdings 2"/>
              <a:buChar char=""/>
              <a:tabLst>
                <a:tab pos="0" algn="l"/>
              </a:tabLst>
            </a:pPr>
            <a:r>
              <a:rPr lang="es-ES" sz="2400" b="1"/>
              <a:t>Statement</a:t>
            </a:r>
            <a:r>
              <a:rPr lang="es-ES" sz="2400"/>
              <a:t>: para sentencias sencillas en SQL.</a:t>
            </a:r>
          </a:p>
          <a:p>
            <a:pPr marL="0" lvl="1" indent="0">
              <a:spcBef>
                <a:spcPts val="371"/>
              </a:spcBef>
              <a:buClr>
                <a:srgbClr val="9B2D1F"/>
              </a:buClr>
              <a:buSzPct val="85000"/>
              <a:buFont typeface="Wingdings 2"/>
              <a:buChar char=""/>
              <a:tabLst>
                <a:tab pos="0" algn="l"/>
              </a:tabLst>
            </a:pPr>
            <a:r>
              <a:rPr lang="es-ES" sz="2400" b="1"/>
              <a:t>PreparedStatement:  </a:t>
            </a:r>
            <a:r>
              <a:rPr lang="es-ES" sz="2400"/>
              <a:t>para uso de parámetros en las sentencias SQL.</a:t>
            </a:r>
          </a:p>
          <a:p>
            <a:pPr marL="0" lvl="1" indent="0">
              <a:spcBef>
                <a:spcPts val="371"/>
              </a:spcBef>
              <a:buClr>
                <a:srgbClr val="9B2D1F"/>
              </a:buClr>
              <a:buSzPct val="85000"/>
              <a:buFont typeface="Wingdings 2"/>
              <a:buChar char=""/>
              <a:tabLst>
                <a:tab pos="0" algn="l"/>
              </a:tabLst>
            </a:pPr>
            <a:r>
              <a:rPr lang="es-ES" sz="2400" b="1"/>
              <a:t>CallableStatement: </a:t>
            </a:r>
            <a:r>
              <a:rPr lang="es-ES" sz="2400"/>
              <a:t>para ejecutar procedimientos almacenados en la base de datos.</a:t>
            </a:r>
          </a:p>
          <a:p>
            <a:pPr marL="0" lvl="0" indent="0">
              <a:buNone/>
              <a:tabLst>
                <a:tab pos="0" algn="l"/>
              </a:tabLst>
            </a:pPr>
            <a:endParaRPr lang="es-ES" sz="2400"/>
          </a:p>
          <a:p>
            <a:pPr marL="0" lvl="0" indent="0">
              <a:spcBef>
                <a:spcPts val="581"/>
              </a:spcBef>
              <a:buNone/>
              <a:tabLst>
                <a:tab pos="0" algn="l"/>
              </a:tabLst>
            </a:pPr>
            <a:r>
              <a:rPr lang="es-ES"/>
              <a:t>El API JDBC distingue </a:t>
            </a:r>
            <a:r>
              <a:rPr lang="es-ES" b="1"/>
              <a:t>tipos de sentencia SQL:</a:t>
            </a:r>
          </a:p>
          <a:p>
            <a:pPr marL="0" lvl="1" indent="0">
              <a:spcBef>
                <a:spcPts val="371"/>
              </a:spcBef>
              <a:buClr>
                <a:srgbClr val="9B2D1F"/>
              </a:buClr>
              <a:buSzPct val="85000"/>
              <a:buFont typeface="Wingdings 2"/>
              <a:buChar char=""/>
              <a:tabLst>
                <a:tab pos="0" algn="l"/>
              </a:tabLst>
            </a:pPr>
            <a:r>
              <a:rPr lang="es-ES" sz="2400"/>
              <a:t>Consultas: SELECT</a:t>
            </a:r>
          </a:p>
          <a:p>
            <a:pPr marL="0" lvl="1" indent="0">
              <a:spcBef>
                <a:spcPts val="371"/>
              </a:spcBef>
              <a:buClr>
                <a:srgbClr val="9B2D1F"/>
              </a:buClr>
              <a:buSzPct val="85000"/>
              <a:buFont typeface="Wingdings 2"/>
              <a:buChar char=""/>
              <a:tabLst>
                <a:tab pos="0" algn="l"/>
              </a:tabLst>
            </a:pPr>
            <a:r>
              <a:rPr lang="es-ES" sz="2400"/>
              <a:t>Actualizaciones: INSERT, UPDATE, DELETE (sentencias DML)</a:t>
            </a:r>
          </a:p>
          <a:p>
            <a:pPr marL="0" lvl="1" indent="0">
              <a:spcBef>
                <a:spcPts val="371"/>
              </a:spcBef>
              <a:buClr>
                <a:srgbClr val="9B2D1F"/>
              </a:buClr>
              <a:buSzPct val="85000"/>
              <a:buFont typeface="Wingdings 2"/>
              <a:buChar char=""/>
              <a:tabLst>
                <a:tab pos="0" algn="l"/>
              </a:tabLst>
            </a:pPr>
            <a:r>
              <a:rPr lang="es-ES" sz="2400"/>
              <a:t>Descripción: CREATE, ALTER, DROP, …  (Sentencias DDL) .</a:t>
            </a:r>
          </a:p>
          <a:p>
            <a:pPr marL="0" lvl="1" indent="0">
              <a:spcBef>
                <a:spcPts val="371"/>
              </a:spcBef>
              <a:buClr>
                <a:srgbClr val="9B2D1F"/>
              </a:buClr>
              <a:buSzPct val="85000"/>
              <a:buFont typeface="Wingdings 2"/>
              <a:buChar char=""/>
              <a:tabLst>
                <a:tab pos="0" algn="l"/>
              </a:tabLst>
            </a:pPr>
            <a:r>
              <a:rPr lang="es-ES" sz="2400"/>
              <a:t>Control: GRANT, REVOKE, COMMIT, ROLLBACK , … (sentencias DCL)</a:t>
            </a:r>
          </a:p>
          <a:p>
            <a:pPr marL="0" lvl="0" indent="0">
              <a:spcBef>
                <a:spcPts val="581"/>
              </a:spcBef>
              <a:buNone/>
              <a:tabLst>
                <a:tab pos="0" algn="l"/>
              </a:tabLst>
            </a:pP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El desfase objeto-relacional.">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539552" y="274638"/>
            <a:ext cx="7992888" cy="778098"/>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dirty="0">
                <a:solidFill>
                  <a:srgbClr val="696464"/>
                </a:solidFill>
                <a:highlight>
                  <a:scrgbClr r="0" g="0" b="0">
                    <a:alpha val="0"/>
                  </a:scrgbClr>
                </a:highlight>
                <a:latin typeface="Franklin Gothic Book"/>
                <a:ea typeface="Microsoft YaHei" pitchFamily="2"/>
                <a:cs typeface="Arial" pitchFamily="2"/>
              </a:rPr>
              <a:t>El desfase objeto-relacional I.</a:t>
            </a:r>
          </a:p>
        </p:txBody>
      </p:sp>
      <p:sp>
        <p:nvSpPr>
          <p:cNvPr id="3" name="2 Marcador de contenido"/>
          <p:cNvSpPr txBox="1">
            <a:spLocks noGrp="1"/>
          </p:cNvSpPr>
          <p:nvPr>
            <p:ph type="body" idx="4294967295"/>
          </p:nvPr>
        </p:nvSpPr>
        <p:spPr>
          <a:xfrm>
            <a:off x="467544" y="1268760"/>
            <a:ext cx="8064896" cy="4822825"/>
          </a:xfrm>
          <a:noFill/>
          <a:ln>
            <a:noFill/>
          </a:ln>
        </p:spPr>
        <p:txBody>
          <a:bodyPr wrap="square" lIns="90000" tIns="45000" rIns="90000" bIns="45000" anchor="t">
            <a:normAutofit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buNone/>
              <a:tabLst>
                <a:tab pos="0" algn="l"/>
              </a:tabLst>
            </a:pPr>
            <a:r>
              <a:rPr lang="es-ES" sz="2000" dirty="0"/>
              <a:t>El desfase objeto-relacional, también conocido como impedancia objeto-relacional, consiste en la </a:t>
            </a:r>
            <a:r>
              <a:rPr lang="es-ES" sz="2000" b="1" dirty="0"/>
              <a:t>diferencia de aspectos que existen entre la programación orientada a objetos y la base de datos</a:t>
            </a:r>
            <a:r>
              <a:rPr lang="es-ES" sz="2000" dirty="0"/>
              <a:t>. Estos aspectos se puede presentar en cuestiones como:</a:t>
            </a:r>
          </a:p>
          <a:p>
            <a:pPr marL="0" lvl="0" indent="0">
              <a:buClr>
                <a:srgbClr val="D34817"/>
              </a:buClr>
              <a:buSzPct val="85000"/>
              <a:buFont typeface="Wingdings 2"/>
              <a:buChar char=""/>
              <a:tabLst>
                <a:tab pos="0" algn="l"/>
              </a:tabLst>
            </a:pPr>
            <a:r>
              <a:rPr lang="es-ES" sz="2000" b="1" dirty="0"/>
              <a:t>Lenguaje de programación: </a:t>
            </a:r>
            <a:r>
              <a:rPr lang="es-ES" sz="2000" dirty="0"/>
              <a:t>el programador debe conocer el lenguaje de programación orientado a objetos (POO) y el lenguaje de acceso a datos.</a:t>
            </a:r>
          </a:p>
          <a:p>
            <a:pPr marL="0" lvl="0" indent="0">
              <a:buClr>
                <a:srgbClr val="D34817"/>
              </a:buClr>
              <a:buSzPct val="85000"/>
              <a:buFont typeface="Wingdings 2"/>
              <a:buChar char=""/>
              <a:tabLst>
                <a:tab pos="0" algn="l"/>
              </a:tabLst>
            </a:pPr>
            <a:r>
              <a:rPr lang="es-ES" sz="2000" b="1" dirty="0"/>
              <a:t>Tipos de datos:</a:t>
            </a:r>
            <a:r>
              <a:rPr lang="es-ES" sz="2000" dirty="0"/>
              <a:t> en las bases de datos relacionales siempre hay restricciones en el uso de tipos, mientras que la programación orientada a objetos utiliza tipos de datos mas complejos.</a:t>
            </a:r>
          </a:p>
          <a:p>
            <a:pPr marL="0" lvl="0" indent="0">
              <a:buClr>
                <a:srgbClr val="D34817"/>
              </a:buClr>
              <a:buSzPct val="85000"/>
              <a:buFont typeface="Wingdings 2"/>
              <a:buChar char=""/>
              <a:tabLst>
                <a:tab pos="0" algn="l"/>
              </a:tabLst>
            </a:pPr>
            <a:r>
              <a:rPr lang="es-ES" sz="2000" b="1" dirty="0"/>
              <a:t>Paradigma de programación: </a:t>
            </a:r>
            <a:r>
              <a:rPr lang="es-ES" sz="2000" dirty="0"/>
              <a:t>en el proceso de diseño y construcción del software se tiene que hacer una traducción del modelo orientado a objetos de clases al modelo Entidad-Relación (E/R) puesto que el primero maneja objetos y el segundo maneja tablas y </a:t>
            </a:r>
            <a:r>
              <a:rPr lang="es-ES" sz="2000" dirty="0" err="1"/>
              <a:t>tuplas</a:t>
            </a:r>
            <a:r>
              <a:rPr lang="es-ES" sz="2000" dirty="0"/>
              <a:t> (o filas), lo que implica que se tengan que diseñar dos diagramas diferentes para el diseño de la aplicación.</a:t>
            </a:r>
          </a:p>
          <a:p>
            <a:pPr marL="0" lvl="0" indent="0">
              <a:spcBef>
                <a:spcPts val="581"/>
              </a:spcBef>
              <a:buNone/>
              <a:tabLst>
                <a:tab pos="0" algn="l"/>
              </a:tabLst>
            </a:pP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Ejemplo de conexión a una BD I (Acces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250825"/>
            <a:ext cx="8135938" cy="512763"/>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a:solidFill>
                  <a:srgbClr val="696464"/>
                </a:solidFill>
                <a:highlight>
                  <a:scrgbClr r="0" g="0" b="0">
                    <a:alpha val="0"/>
                  </a:scrgbClr>
                </a:highlight>
                <a:latin typeface="Franklin Gothic Book"/>
                <a:ea typeface="Microsoft YaHei" pitchFamily="2"/>
                <a:cs typeface="Arial" pitchFamily="2"/>
              </a:rPr>
              <a:t>Ejemplo de conexión a una BD I (Access)</a:t>
            </a:r>
          </a:p>
        </p:txBody>
      </p:sp>
      <p:sp>
        <p:nvSpPr>
          <p:cNvPr id="3" name="2 Marcador de contenido"/>
          <p:cNvSpPr txBox="1">
            <a:spLocks noGrp="1"/>
          </p:cNvSpPr>
          <p:nvPr>
            <p:ph type="body" idx="4294967295"/>
          </p:nvPr>
        </p:nvSpPr>
        <p:spPr>
          <a:xfrm>
            <a:off x="0" y="836613"/>
            <a:ext cx="8639175" cy="5832475"/>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1001"/>
              </a:spcBef>
              <a:buClr>
                <a:srgbClr val="D34817"/>
              </a:buClr>
              <a:buSzPct val="85000"/>
              <a:buFont typeface="Wingdings 2"/>
              <a:buChar char=""/>
            </a:pPr>
            <a:r>
              <a:rPr lang="es-ES" sz="1800"/>
              <a:t>En primer lugar tenemos que </a:t>
            </a:r>
            <a:r>
              <a:rPr lang="es-ES" sz="1800" b="1"/>
              <a:t>definir la fuente de datos ODBC</a:t>
            </a:r>
            <a:r>
              <a:rPr lang="es-ES" sz="1800"/>
              <a:t>. Dependiendo de la versión de Windows con la que trabajemos, el programa de definición de fuentes de datos ODBC puede variar de localización, pero siempre dentro del Panel de Control o algún subgrupo. Dentro de la pestaña “DSN de usuario” encontramos los diferentes drivers ODBC instalados en el sistema.</a:t>
            </a:r>
          </a:p>
          <a:p>
            <a:pPr marL="0" lvl="0" indent="0">
              <a:spcBef>
                <a:spcPts val="1001"/>
              </a:spcBef>
              <a:buClr>
                <a:srgbClr val="D34817"/>
              </a:buClr>
              <a:buSzPct val="85000"/>
              <a:buFont typeface="Wingdings 2"/>
              <a:buChar char=""/>
            </a:pPr>
            <a:r>
              <a:rPr lang="es-ES" sz="1800"/>
              <a:t>A continuación hay que </a:t>
            </a:r>
            <a:r>
              <a:rPr lang="es-ES" sz="1800" b="1"/>
              <a:t>instalar el driver JDBC</a:t>
            </a:r>
            <a:r>
              <a:rPr lang="es-ES" sz="1800"/>
              <a:t>. Esto es las clases e interfaces para trabajar con una base de datos relacional establecidas por el API JDBC.</a:t>
            </a:r>
          </a:p>
          <a:p>
            <a:pPr marL="0" lvl="0" indent="0">
              <a:spcBef>
                <a:spcPts val="1001"/>
              </a:spcBef>
              <a:buClr>
                <a:srgbClr val="D34817"/>
              </a:buClr>
              <a:buSzPct val="85000"/>
              <a:buFont typeface="Wingdings 2"/>
              <a:buChar char=""/>
            </a:pPr>
            <a:r>
              <a:rPr lang="es-ES" sz="1800"/>
              <a:t>Dentro del código se carga el driver antes de acceder a la base de datos:</a:t>
            </a:r>
          </a:p>
          <a:p>
            <a:pPr marL="548640" lvl="0" indent="0">
              <a:spcBef>
                <a:spcPts val="1001"/>
              </a:spcBef>
              <a:buNone/>
              <a:tabLst>
                <a:tab pos="548640" algn="l"/>
              </a:tabLst>
            </a:pPr>
            <a:r>
              <a:rPr lang="es-ES" sz="1800" b="1"/>
              <a:t>Class.forName("sun.jdbc.odbc.JdbcOdbcDriver");</a:t>
            </a:r>
          </a:p>
          <a:p>
            <a:pPr marL="0" lvl="0" indent="0">
              <a:spcBef>
                <a:spcPts val="1001"/>
              </a:spcBef>
              <a:buClr>
                <a:srgbClr val="D34817"/>
              </a:buClr>
              <a:buSzPct val="85000"/>
              <a:buFont typeface="Wingdings 2"/>
              <a:buChar char=""/>
              <a:tabLst>
                <a:tab pos="0" algn="l"/>
              </a:tabLst>
            </a:pPr>
            <a:r>
              <a:rPr lang="es-ES" sz="1800"/>
              <a:t>Posteriormente,  </a:t>
            </a:r>
            <a:r>
              <a:rPr lang="es-ES" sz="1800" b="1"/>
              <a:t>realizamos la conexión</a:t>
            </a:r>
            <a:r>
              <a:rPr lang="es-ES" sz="1800"/>
              <a:t> a la base de datos para comenzar a trabajar con ella. La clase </a:t>
            </a:r>
            <a:r>
              <a:rPr lang="es-ES" sz="1800" b="1"/>
              <a:t>DriverManager</a:t>
            </a:r>
            <a:r>
              <a:rPr lang="es-ES" sz="1800"/>
              <a:t> define el método </a:t>
            </a:r>
            <a:r>
              <a:rPr lang="es-ES" sz="1800" b="1"/>
              <a:t>getConnection</a:t>
            </a:r>
            <a:r>
              <a:rPr lang="es-ES" sz="1800"/>
              <a:t> para crear una conexión a una base de datos. Este método toma como parámetro una URL JDBC donde se indica el sistema gestor y la base de datos. Opcionalmente, y dependiendo del sistema gestor, habrá que especificar el </a:t>
            </a:r>
            <a:r>
              <a:rPr lang="es-ES" sz="1800" b="1"/>
              <a:t>login y password</a:t>
            </a:r>
            <a:r>
              <a:rPr lang="es-ES" sz="1800"/>
              <a:t> para la conexión. </a:t>
            </a:r>
            <a:br>
              <a:rPr lang="es-ES" sz="1800"/>
            </a:br>
            <a:r>
              <a:rPr lang="es-ES" sz="1800"/>
              <a:t>En el caso de JDBC-ODBC  en access  la cadena de conexión sería: jdbc:odbc:admdb, en la que no es necesario establecer el protocolo. Finalmente, el código para establecer una conexión quedaría del siguiente modo:</a:t>
            </a:r>
          </a:p>
          <a:p>
            <a:pPr marL="548640" lvl="0" indent="0">
              <a:spcBef>
                <a:spcPts val="1001"/>
              </a:spcBef>
              <a:buNone/>
              <a:tabLst>
                <a:tab pos="548640" algn="l"/>
              </a:tabLst>
            </a:pPr>
            <a:r>
              <a:rPr lang="es-ES" sz="1800" b="1"/>
              <a:t>Connection con = DriverManager.getConnection("jdbc:odbc:admdb");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Ejemplo de conexión a una BD (II). (Acces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34925"/>
            <a:ext cx="8135938" cy="873125"/>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a:solidFill>
                  <a:srgbClr val="696464"/>
                </a:solidFill>
                <a:highlight>
                  <a:scrgbClr r="0" g="0" b="0">
                    <a:alpha val="0"/>
                  </a:scrgbClr>
                </a:highlight>
                <a:latin typeface="Franklin Gothic Book"/>
                <a:ea typeface="Microsoft YaHei" pitchFamily="2"/>
                <a:cs typeface="Arial" pitchFamily="2"/>
              </a:rPr>
              <a:t>Ejemplo de conexión a una BD (II). (Access)</a:t>
            </a:r>
          </a:p>
        </p:txBody>
      </p:sp>
      <p:sp>
        <p:nvSpPr>
          <p:cNvPr id="3" name="2 Marcador de contenido"/>
          <p:cNvSpPr txBox="1">
            <a:spLocks noGrp="1"/>
          </p:cNvSpPr>
          <p:nvPr>
            <p:ph type="body" idx="4294967295"/>
          </p:nvPr>
        </p:nvSpPr>
        <p:spPr>
          <a:xfrm>
            <a:off x="395288" y="1000125"/>
            <a:ext cx="8748712" cy="5668963"/>
          </a:xfrm>
          <a:noFill/>
          <a:ln>
            <a:noFill/>
          </a:ln>
        </p:spPr>
        <p:txBody>
          <a:bodyPr wrap="square" lIns="90000" tIns="45000" rIns="90000" bIns="45000" anchor="t">
            <a:normAutofit fontScale="250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lnSpc>
                <a:spcPct val="120000"/>
              </a:lnSpc>
              <a:spcBef>
                <a:spcPts val="601"/>
              </a:spcBef>
              <a:buNone/>
              <a:tabLst>
                <a:tab pos="0" algn="l"/>
              </a:tabLst>
            </a:pPr>
            <a:r>
              <a:rPr lang="es-ES" sz="7200"/>
              <a:t>Las consultas a una BD se realizan utilizando las clases </a:t>
            </a:r>
            <a:r>
              <a:rPr lang="es-ES" sz="7200" b="1"/>
              <a:t>Statement  y  PreparedStatement.  </a:t>
            </a:r>
          </a:p>
          <a:p>
            <a:pPr marL="0" lvl="0" indent="0">
              <a:lnSpc>
                <a:spcPct val="120000"/>
              </a:lnSpc>
              <a:spcBef>
                <a:spcPts val="601"/>
              </a:spcBef>
              <a:buNone/>
              <a:tabLst>
                <a:tab pos="0" algn="l"/>
              </a:tabLst>
            </a:pPr>
            <a:r>
              <a:rPr lang="es-ES" sz="7200"/>
              <a:t>Estos objetos se crean a partir de una conexión:  </a:t>
            </a:r>
            <a:br>
              <a:rPr lang="es-ES" sz="7200"/>
            </a:br>
            <a:r>
              <a:rPr lang="es-ES" sz="7200" b="1">
                <a:solidFill>
                  <a:srgbClr val="0070C0"/>
                </a:solidFill>
              </a:rPr>
              <a:t>     </a:t>
            </a:r>
            <a:r>
              <a:rPr lang="es-ES" sz="7200">
                <a:solidFill>
                  <a:srgbClr val="0070C0"/>
                </a:solidFill>
              </a:rPr>
              <a:t>Statement stmt = con.createStatement();</a:t>
            </a:r>
          </a:p>
          <a:p>
            <a:pPr marL="0" lvl="0" indent="0">
              <a:lnSpc>
                <a:spcPct val="120000"/>
              </a:lnSpc>
              <a:spcBef>
                <a:spcPts val="601"/>
              </a:spcBef>
              <a:buNone/>
              <a:tabLst>
                <a:tab pos="0" algn="l"/>
              </a:tabLst>
            </a:pPr>
            <a:r>
              <a:rPr lang="es-ES" sz="7200"/>
              <a:t>La clase Statement contiene los </a:t>
            </a:r>
            <a:r>
              <a:rPr lang="es-ES" sz="7200" b="1"/>
              <a:t>métodos executeQuery y executeUpdate</a:t>
            </a:r>
            <a:r>
              <a:rPr lang="es-ES" sz="7200"/>
              <a:t> para realizar consultas y actualizaciones, respectivamente. Ambos métodos soportan consultas en SQL-92. Por ejemplo, para obtener los nombres de los medicamentos que tenemos en la tabla medicamentos, tendríamos que emplear la sentencia:</a:t>
            </a:r>
            <a:br>
              <a:rPr lang="es-ES" sz="7200"/>
            </a:br>
            <a:r>
              <a:rPr lang="es-ES" sz="7200">
                <a:solidFill>
                  <a:srgbClr val="0070C0"/>
                </a:solidFill>
              </a:rPr>
              <a:t>      ResultSet   rs = stmt.executeQuery("SELECT nombre from medicamentos");</a:t>
            </a:r>
          </a:p>
          <a:p>
            <a:pPr marL="0" lvl="0" indent="0">
              <a:lnSpc>
                <a:spcPct val="120000"/>
              </a:lnSpc>
              <a:spcBef>
                <a:spcPts val="601"/>
              </a:spcBef>
              <a:buNone/>
              <a:tabLst>
                <a:tab pos="0" algn="l"/>
              </a:tabLst>
            </a:pPr>
            <a:r>
              <a:rPr lang="es-ES" sz="7200" b="1"/>
              <a:t>El método executeQuery devuelve un objeto ResultSet </a:t>
            </a:r>
            <a:r>
              <a:rPr lang="es-ES" sz="7200"/>
              <a:t>para poder recorrer el resultado de la consulta utilizando un cursor.</a:t>
            </a:r>
            <a:br>
              <a:rPr lang="es-ES" sz="7200"/>
            </a:br>
            <a:r>
              <a:rPr lang="es-ES" sz="7200">
                <a:solidFill>
                  <a:srgbClr val="0070C0"/>
                </a:solidFill>
              </a:rPr>
              <a:t>          while (rs.next()) {</a:t>
            </a:r>
            <a:br>
              <a:rPr lang="es-ES" sz="7200">
                <a:solidFill>
                  <a:srgbClr val="0070C0"/>
                </a:solidFill>
              </a:rPr>
            </a:br>
            <a:r>
              <a:rPr lang="es-ES" sz="7200">
                <a:solidFill>
                  <a:srgbClr val="0070C0"/>
                </a:solidFill>
              </a:rPr>
              <a:t>	String usuario = rs.getString("nombre"); </a:t>
            </a:r>
            <a:br>
              <a:rPr lang="es-ES" sz="7200">
                <a:solidFill>
                  <a:srgbClr val="0070C0"/>
                </a:solidFill>
              </a:rPr>
            </a:br>
            <a:r>
              <a:rPr lang="es-ES" sz="7200">
                <a:solidFill>
                  <a:srgbClr val="0070C0"/>
                </a:solidFill>
              </a:rPr>
              <a:t>          }</a:t>
            </a:r>
          </a:p>
          <a:p>
            <a:pPr marL="0" lvl="0" indent="0">
              <a:lnSpc>
                <a:spcPct val="120000"/>
              </a:lnSpc>
              <a:spcBef>
                <a:spcPts val="601"/>
              </a:spcBef>
              <a:buNone/>
              <a:tabLst>
                <a:tab pos="0" algn="l"/>
              </a:tabLst>
            </a:pPr>
            <a:r>
              <a:rPr lang="es-ES" sz="7200"/>
              <a:t>El </a:t>
            </a:r>
            <a:r>
              <a:rPr lang="es-ES" sz="7200" b="1"/>
              <a:t>método next</a:t>
            </a:r>
            <a:r>
              <a:rPr lang="es-ES" sz="7200"/>
              <a:t> se emplea para hacer avanzar el cursor. Para obtener una columna del registro utilizamos los </a:t>
            </a:r>
            <a:r>
              <a:rPr lang="es-ES" sz="7200" b="1"/>
              <a:t>métodos get</a:t>
            </a:r>
            <a:r>
              <a:rPr lang="es-ES" sz="7200"/>
              <a:t>. Hay un método get para cada tipo básico Java y para las cadenas.</a:t>
            </a:r>
          </a:p>
          <a:p>
            <a:pPr marL="0" lvl="0" indent="0">
              <a:lnSpc>
                <a:spcPct val="120000"/>
              </a:lnSpc>
              <a:spcBef>
                <a:spcPts val="601"/>
              </a:spcBef>
              <a:buNone/>
              <a:tabLst>
                <a:tab pos="0" algn="l"/>
              </a:tabLst>
            </a:pPr>
            <a:r>
              <a:rPr lang="es-ES" sz="7200" b="1" u="sng"/>
              <a:t>Dos notas</a:t>
            </a:r>
            <a:br>
              <a:rPr lang="es-ES" sz="7200" b="1" u="sng"/>
            </a:br>
            <a:r>
              <a:rPr lang="es-ES" sz="6400"/>
              <a:t>Un método interesante del cursor es </a:t>
            </a:r>
            <a:r>
              <a:rPr lang="es-ES" sz="6400" b="1"/>
              <a:t>wasNull</a:t>
            </a:r>
            <a:r>
              <a:rPr lang="es-ES" sz="6400"/>
              <a:t> que nos informa si el último valor leído con un método get es nulo.</a:t>
            </a:r>
            <a:br>
              <a:rPr lang="es-ES" sz="6400"/>
            </a:br>
            <a:r>
              <a:rPr lang="es-ES" sz="6400"/>
              <a:t>Respecto a las consultas de actualización, executeUpdate, </a:t>
            </a:r>
            <a:r>
              <a:rPr lang="es-ES" sz="6400" b="1"/>
              <a:t>retornan el número de registros insertados</a:t>
            </a:r>
            <a:r>
              <a:rPr lang="es-ES" sz="6400"/>
              <a:t>, registros actualizados o eliminados, dependiendo del tipo de sentencia de la que se </a:t>
            </a:r>
            <a:r>
              <a:rPr lang="es-ES" sz="7200"/>
              <a:t>trate.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onsultas preparada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34925"/>
            <a:ext cx="8135938" cy="1141413"/>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600" b="1" kern="1200">
                <a:solidFill>
                  <a:srgbClr val="696464"/>
                </a:solidFill>
                <a:highlight>
                  <a:scrgbClr r="0" g="0" b="0">
                    <a:alpha val="0"/>
                  </a:scrgbClr>
                </a:highlight>
                <a:latin typeface="Franklin Gothic Book"/>
                <a:ea typeface="Microsoft YaHei" pitchFamily="2"/>
                <a:cs typeface="Arial" pitchFamily="2"/>
              </a:rPr>
              <a:t>Consultas preparadas.</a:t>
            </a:r>
          </a:p>
        </p:txBody>
      </p:sp>
      <p:sp>
        <p:nvSpPr>
          <p:cNvPr id="3" name="2 Marcador de contenido"/>
          <p:cNvSpPr txBox="1">
            <a:spLocks noGrp="1"/>
          </p:cNvSpPr>
          <p:nvPr>
            <p:ph type="body" idx="4294967295"/>
          </p:nvPr>
        </p:nvSpPr>
        <p:spPr>
          <a:xfrm>
            <a:off x="538163" y="1143000"/>
            <a:ext cx="8605837" cy="4446588"/>
          </a:xfrm>
          <a:noFill/>
          <a:ln>
            <a:noFill/>
          </a:ln>
        </p:spPr>
        <p:txBody>
          <a:bodyPr wrap="square" lIns="90000" tIns="45000" rIns="90000" bIns="45000" anchor="t">
            <a:normAutofit fontScale="47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3800"/>
              <a:t>Las consultas preparadas están representadas por la </a:t>
            </a:r>
            <a:r>
              <a:rPr lang="es-ES" sz="3800" b="1"/>
              <a:t>clase PreparedStatement. </a:t>
            </a:r>
            <a:r>
              <a:rPr lang="es-ES" sz="3800"/>
              <a:t>Son </a:t>
            </a:r>
            <a:r>
              <a:rPr lang="es-ES" sz="3800" b="1"/>
              <a:t>consultas precompiladas</a:t>
            </a:r>
            <a:r>
              <a:rPr lang="es-ES" sz="3800"/>
              <a:t>, por lo que son más eficientes, y pueden tener parámetros.</a:t>
            </a:r>
          </a:p>
          <a:p>
            <a:pPr marL="274320" lvl="0" indent="0">
              <a:spcBef>
                <a:spcPts val="371"/>
              </a:spcBef>
              <a:buNone/>
              <a:tabLst>
                <a:tab pos="274320" algn="l"/>
              </a:tabLst>
            </a:pPr>
            <a:r>
              <a:rPr lang="es-ES" sz="3800"/>
              <a:t>Una consulta se instancia del modo que vemos con un ejemplo:</a:t>
            </a:r>
          </a:p>
          <a:p>
            <a:pPr marL="274320" lvl="0" indent="0">
              <a:spcBef>
                <a:spcPts val="371"/>
              </a:spcBef>
              <a:buNone/>
              <a:tabLst>
                <a:tab pos="274320" algn="l"/>
              </a:tabLst>
            </a:pPr>
            <a:r>
              <a:rPr lang="es-ES" sz="3800"/>
              <a:t>PreparedStatement pstmt = con.preparedStatement("SELECT * from  clientes");</a:t>
            </a:r>
          </a:p>
          <a:p>
            <a:pPr marL="274320" lvl="0" indent="0">
              <a:spcBef>
                <a:spcPts val="371"/>
              </a:spcBef>
              <a:buNone/>
              <a:tabLst>
                <a:tab pos="274320" algn="l"/>
              </a:tabLst>
            </a:pPr>
            <a:r>
              <a:rPr lang="es-ES" sz="3800"/>
              <a:t>Para las consultas que se realizan muy a menudo es aconsejable usar este tipo de consultas, de modo que el rendimiento del sistema será mejor de esta manera.</a:t>
            </a:r>
          </a:p>
          <a:p>
            <a:pPr marL="274320" lvl="0" indent="0">
              <a:spcBef>
                <a:spcPts val="371"/>
              </a:spcBef>
              <a:buNone/>
              <a:tabLst>
                <a:tab pos="274320" algn="l"/>
              </a:tabLst>
            </a:pPr>
            <a:endParaRPr lang="es-ES" sz="3800"/>
          </a:p>
          <a:p>
            <a:pPr marL="0" lvl="0" indent="0">
              <a:spcBef>
                <a:spcPts val="581"/>
              </a:spcBef>
              <a:buNone/>
              <a:tabLst>
                <a:tab pos="0" algn="l"/>
              </a:tabLst>
            </a:pPr>
            <a:r>
              <a:rPr lang="es-ES" sz="3800"/>
              <a:t>CONSULTAS CON PARÁMETROS.  Se puede hacer usando el </a:t>
            </a:r>
            <a:r>
              <a:rPr lang="es-ES" sz="3800" b="1"/>
              <a:t>carácter ‘?’.  </a:t>
            </a:r>
            <a:r>
              <a:rPr lang="es-ES" sz="3800"/>
              <a:t>Por ejemplo.</a:t>
            </a:r>
          </a:p>
          <a:p>
            <a:pPr marL="0" lvl="0" indent="0">
              <a:spcBef>
                <a:spcPts val="581"/>
              </a:spcBef>
              <a:buNone/>
              <a:tabLst>
                <a:tab pos="0" algn="l"/>
              </a:tabLst>
            </a:pPr>
            <a:r>
              <a:rPr lang="es-ES" sz="3800">
                <a:solidFill>
                  <a:srgbClr val="0070C0"/>
                </a:solidFill>
              </a:rPr>
              <a:t>PreparedStatement  ps  =  con.preparedStatement("SELECT * from clientes WHERE codigo = ? ");</a:t>
            </a:r>
          </a:p>
          <a:p>
            <a:pPr marL="0" lvl="0" indent="0">
              <a:spcBef>
                <a:spcPts val="581"/>
              </a:spcBef>
              <a:buNone/>
              <a:tabLst>
                <a:tab pos="0" algn="l"/>
              </a:tabLst>
            </a:pPr>
            <a:r>
              <a:rPr lang="es-ES" sz="3800"/>
              <a:t>//Establecemos los parámetros  utilizando métodos set que dependen del tipo SQL de la columna.</a:t>
            </a:r>
          </a:p>
          <a:p>
            <a:pPr marL="0" lvl="0" indent="0">
              <a:spcBef>
                <a:spcPts val="581"/>
              </a:spcBef>
              <a:buNone/>
              <a:tabLst>
                <a:tab pos="0" algn="l"/>
              </a:tabLst>
            </a:pPr>
            <a:r>
              <a:rPr lang="es-ES" sz="3800">
                <a:solidFill>
                  <a:srgbClr val="0070C0"/>
                </a:solidFill>
              </a:rPr>
              <a:t>ps.setString(1, "712786");</a:t>
            </a:r>
          </a:p>
          <a:p>
            <a:pPr marL="0" lvl="0" indent="0">
              <a:spcBef>
                <a:spcPts val="581"/>
              </a:spcBef>
              <a:buNone/>
              <a:tabLst>
                <a:tab pos="0" algn="l"/>
              </a:tabLst>
            </a:pPr>
            <a:r>
              <a:rPr lang="es-ES" sz="3800" b="1">
                <a:solidFill>
                  <a:srgbClr val="0066FF"/>
                </a:solidFill>
              </a:rPr>
              <a:t>//</a:t>
            </a:r>
            <a:r>
              <a:rPr lang="es-ES" sz="3800"/>
              <a:t>El primer argumento de este método es la posición del parámetro dentro de la consulta.</a:t>
            </a:r>
          </a:p>
          <a:p>
            <a:pPr marL="274320" lvl="0" indent="0">
              <a:spcBef>
                <a:spcPts val="371"/>
              </a:spcBef>
              <a:buNone/>
              <a:tabLst>
                <a:tab pos="274320" algn="l"/>
              </a:tabLst>
            </a:pPr>
            <a:endParaRPr lang="es-ES" sz="3800"/>
          </a:p>
          <a:p>
            <a:pPr marL="0" lvl="0" indent="0">
              <a:spcBef>
                <a:spcPts val="581"/>
              </a:spcBef>
              <a:buNone/>
              <a:tabLst>
                <a:tab pos="0" algn="l"/>
              </a:tabLst>
            </a:pPr>
            <a:r>
              <a:rPr lang="es-ES" sz="3800"/>
              <a:t>Finalmente, ejecutamos la consulta utilizando el método </a:t>
            </a:r>
            <a:r>
              <a:rPr lang="es-ES" sz="3800" b="1"/>
              <a:t>executeQuery() o executeUpdate(), </a:t>
            </a:r>
            <a:r>
              <a:rPr lang="es-ES" sz="3800"/>
              <a:t>ambos sin parámetros, dependiendo del tipo de consulta.</a:t>
            </a:r>
          </a:p>
          <a:p>
            <a:pPr marL="0" lvl="0" indent="0">
              <a:spcBef>
                <a:spcPts val="581"/>
              </a:spcBef>
              <a:buNone/>
              <a:tabLst>
                <a:tab pos="0" algn="l"/>
              </a:tabLst>
            </a:pPr>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jecución de procedimientos almacenados en la B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34925"/>
            <a:ext cx="8135938" cy="750888"/>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2800" b="1" kern="1200">
                <a:solidFill>
                  <a:srgbClr val="696464"/>
                </a:solidFill>
                <a:highlight>
                  <a:scrgbClr r="0" g="0" b="0">
                    <a:alpha val="0"/>
                  </a:scrgbClr>
                </a:highlight>
                <a:latin typeface="Franklin Gothic Book"/>
                <a:ea typeface="Microsoft YaHei" pitchFamily="2"/>
                <a:cs typeface="Arial" pitchFamily="2"/>
              </a:rPr>
              <a:t>Ejecución de procedimientos almacenados en la BD</a:t>
            </a:r>
          </a:p>
        </p:txBody>
      </p:sp>
      <p:sp>
        <p:nvSpPr>
          <p:cNvPr id="3" name="2 Marcador de contenido"/>
          <p:cNvSpPr txBox="1">
            <a:spLocks noGrp="1"/>
          </p:cNvSpPr>
          <p:nvPr>
            <p:ph type="body" idx="4294967295"/>
          </p:nvPr>
        </p:nvSpPr>
        <p:spPr>
          <a:xfrm>
            <a:off x="0" y="785813"/>
            <a:ext cx="8280400" cy="3357562"/>
          </a:xfrm>
          <a:noFill/>
          <a:ln>
            <a:noFill/>
          </a:ln>
        </p:spPr>
        <p:txBody>
          <a:bodyPr wrap="square" lIns="90000" tIns="45000" rIns="90000" bIns="45000" anchor="t">
            <a:normAutofit fontScale="77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a:t>Un procedimiento almacenado es un subprograma que está almacenado en la BD</a:t>
            </a:r>
          </a:p>
          <a:p>
            <a:pPr marL="274320" lvl="0" indent="0">
              <a:spcBef>
                <a:spcPts val="371"/>
              </a:spcBef>
              <a:buNone/>
              <a:tabLst>
                <a:tab pos="274320" algn="l"/>
              </a:tabLst>
            </a:pPr>
            <a:r>
              <a:rPr lang="es-ES" sz="2300"/>
              <a:t>Muchos SGBD los soportan, por ejemplo: MySQL, Oracle, etc.</a:t>
            </a:r>
          </a:p>
          <a:p>
            <a:pPr marL="0" lvl="0" indent="0">
              <a:spcBef>
                <a:spcPts val="581"/>
              </a:spcBef>
              <a:buNone/>
              <a:tabLst>
                <a:tab pos="0" algn="l"/>
              </a:tabLst>
            </a:pPr>
            <a:r>
              <a:rPr lang="es-ES"/>
              <a:t>Además, estos subprogramas suelen ser de dos clases:</a:t>
            </a:r>
          </a:p>
          <a:p>
            <a:pPr marL="0" lvl="1" indent="0">
              <a:spcBef>
                <a:spcPts val="371"/>
              </a:spcBef>
              <a:buClr>
                <a:srgbClr val="9B2D1F"/>
              </a:buClr>
              <a:buSzPct val="85000"/>
              <a:buFont typeface="Wingdings 2"/>
              <a:buChar char=""/>
              <a:tabLst>
                <a:tab pos="0" algn="l"/>
              </a:tabLst>
            </a:pPr>
            <a:r>
              <a:rPr lang="es-ES" sz="2300" b="1"/>
              <a:t>Procedimientos</a:t>
            </a:r>
            <a:r>
              <a:rPr lang="es-ES" sz="2300"/>
              <a:t> almacenados.</a:t>
            </a:r>
          </a:p>
          <a:p>
            <a:pPr marL="0" lvl="1" indent="0">
              <a:spcBef>
                <a:spcPts val="371"/>
              </a:spcBef>
              <a:buClr>
                <a:srgbClr val="9B2D1F"/>
              </a:buClr>
              <a:buSzPct val="85000"/>
              <a:buFont typeface="Wingdings 2"/>
              <a:buChar char=""/>
              <a:tabLst>
                <a:tab pos="0" algn="l"/>
              </a:tabLst>
            </a:pPr>
            <a:r>
              <a:rPr lang="es-ES" sz="2300" b="1"/>
              <a:t>Funciones</a:t>
            </a:r>
            <a:r>
              <a:rPr lang="es-ES" sz="2300"/>
              <a:t>, las cuales devuelven un valor que se puede emplear en otras sentencias SQL.</a:t>
            </a:r>
          </a:p>
          <a:p>
            <a:pPr marL="0" lvl="0" indent="0">
              <a:spcBef>
                <a:spcPts val="581"/>
              </a:spcBef>
              <a:buNone/>
              <a:tabLst>
                <a:tab pos="0" algn="l"/>
              </a:tabLst>
            </a:pPr>
            <a:r>
              <a:rPr lang="es-ES"/>
              <a:t>Un procedimiento almacenado típico tiene:</a:t>
            </a:r>
          </a:p>
          <a:p>
            <a:pPr marL="548640" lvl="0" indent="0">
              <a:spcBef>
                <a:spcPts val="371"/>
              </a:spcBef>
              <a:buNone/>
              <a:tabLst>
                <a:tab pos="548640" algn="l"/>
              </a:tabLst>
            </a:pPr>
            <a:r>
              <a:rPr lang="es-ES" sz="2000"/>
              <a:t>Un nombre.</a:t>
            </a:r>
          </a:p>
          <a:p>
            <a:pPr marL="548640" lvl="0" indent="0">
              <a:spcBef>
                <a:spcPts val="371"/>
              </a:spcBef>
              <a:buNone/>
              <a:tabLst>
                <a:tab pos="548640" algn="l"/>
              </a:tabLst>
            </a:pPr>
            <a:r>
              <a:rPr lang="es-ES" sz="2000"/>
              <a:t>Una lista de parámetros.</a:t>
            </a:r>
          </a:p>
          <a:p>
            <a:pPr marL="548640" lvl="0" indent="0">
              <a:spcBef>
                <a:spcPts val="371"/>
              </a:spcBef>
              <a:buNone/>
              <a:tabLst>
                <a:tab pos="548640" algn="l"/>
              </a:tabLst>
            </a:pPr>
            <a:r>
              <a:rPr lang="es-ES" sz="2000"/>
              <a:t>Unas sentencias SQL.</a:t>
            </a:r>
          </a:p>
          <a:p>
            <a:pPr marL="0" lvl="0" indent="0">
              <a:spcBef>
                <a:spcPts val="581"/>
              </a:spcBef>
              <a:buNone/>
              <a:tabLst>
                <a:tab pos="0" algn="l"/>
              </a:tabLst>
            </a:pPr>
            <a:r>
              <a:rPr lang="es-ES"/>
              <a:t>Ejemplo de sentencia para crear un procedimiento almacenado sencillo para MySQL.</a:t>
            </a:r>
          </a:p>
        </p:txBody>
      </p:sp>
      <p:pic>
        <p:nvPicPr>
          <p:cNvPr id="4" name="Picture 2"/>
          <p:cNvPicPr>
            <a:picLocks noChangeAspect="1"/>
          </p:cNvPicPr>
          <p:nvPr/>
        </p:nvPicPr>
        <p:blipFill>
          <a:blip r:embed="rId3">
            <a:lum/>
            <a:alphaModFix/>
          </a:blip>
          <a:srcRect l="25554" t="23857" r="33328" b="54131"/>
          <a:stretch>
            <a:fillRect/>
          </a:stretch>
        </p:blipFill>
        <p:spPr>
          <a:xfrm>
            <a:off x="1071359" y="3857759"/>
            <a:ext cx="6407279" cy="21427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Ejecutando procedimientos almacenados en MySQL.">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260350"/>
            <a:ext cx="8135938" cy="915988"/>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2800" b="1" kern="1200">
                <a:solidFill>
                  <a:srgbClr val="696464"/>
                </a:solidFill>
                <a:highlight>
                  <a:scrgbClr r="0" g="0" b="0">
                    <a:alpha val="0"/>
                  </a:scrgbClr>
                </a:highlight>
                <a:latin typeface="Franklin Gothic Book"/>
                <a:ea typeface="Microsoft YaHei" pitchFamily="2"/>
                <a:cs typeface="Arial" pitchFamily="2"/>
              </a:rPr>
              <a:t>Ejecutando procedimientos almacenados en MySQL.</a:t>
            </a:r>
          </a:p>
        </p:txBody>
      </p:sp>
      <p:sp>
        <p:nvSpPr>
          <p:cNvPr id="3" name="2 Marcador de contenido"/>
          <p:cNvSpPr txBox="1">
            <a:spLocks noGrp="1"/>
          </p:cNvSpPr>
          <p:nvPr>
            <p:ph type="body" idx="4294967295"/>
          </p:nvPr>
        </p:nvSpPr>
        <p:spPr>
          <a:xfrm>
            <a:off x="0" y="1412875"/>
            <a:ext cx="8291513" cy="5256213"/>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a:t>delimiter $$</a:t>
            </a:r>
          </a:p>
          <a:p>
            <a:pPr marL="0" lvl="0" indent="0">
              <a:spcBef>
                <a:spcPts val="581"/>
              </a:spcBef>
              <a:buNone/>
              <a:tabLst>
                <a:tab pos="0" algn="l"/>
              </a:tabLst>
            </a:pPr>
            <a:r>
              <a:rPr lang="es-ES" sz="2000"/>
              <a:t>CREATE TABLE `clientes`</a:t>
            </a:r>
          </a:p>
          <a:p>
            <a:pPr marL="274320" lvl="0" indent="0">
              <a:spcBef>
                <a:spcPts val="371"/>
              </a:spcBef>
              <a:buNone/>
              <a:tabLst>
                <a:tab pos="274320" algn="l"/>
              </a:tabLst>
            </a:pPr>
            <a:r>
              <a:rPr lang="es-ES" sz="1800"/>
              <a:t>( `Cod_Cliente` int(3) NOT NULL DEFAULT '0',</a:t>
            </a:r>
          </a:p>
          <a:p>
            <a:pPr marL="274320" lvl="0" indent="0">
              <a:spcBef>
                <a:spcPts val="371"/>
              </a:spcBef>
              <a:buNone/>
              <a:tabLst>
                <a:tab pos="274320" algn="l"/>
              </a:tabLst>
            </a:pPr>
            <a:r>
              <a:rPr lang="es-ES" sz="1800"/>
              <a:t>`Nombre` tinytext,</a:t>
            </a:r>
          </a:p>
          <a:p>
            <a:pPr marL="274320" lvl="0" indent="0">
              <a:spcBef>
                <a:spcPts val="371"/>
              </a:spcBef>
              <a:buNone/>
              <a:tabLst>
                <a:tab pos="274320" algn="l"/>
              </a:tabLst>
            </a:pPr>
            <a:r>
              <a:rPr lang="es-ES" sz="1800"/>
              <a:t>`Telefono` tinytext,</a:t>
            </a:r>
          </a:p>
          <a:p>
            <a:pPr marL="274320" lvl="0" indent="0">
              <a:spcBef>
                <a:spcPts val="371"/>
              </a:spcBef>
              <a:buNone/>
              <a:tabLst>
                <a:tab pos="274320" algn="l"/>
              </a:tabLst>
            </a:pPr>
            <a:r>
              <a:rPr lang="es-ES" sz="1800"/>
              <a:t>PRIMARY KEY (`Cod_Cliente`) ) ENGINE=InnoDB DEFAULT CHARSET=latin1$$</a:t>
            </a:r>
          </a:p>
          <a:p>
            <a:pPr marL="0" lvl="0" indent="0">
              <a:spcBef>
                <a:spcPts val="581"/>
              </a:spcBef>
              <a:buNone/>
              <a:tabLst>
                <a:tab pos="0" algn="l"/>
              </a:tabLst>
            </a:pPr>
            <a:r>
              <a:rPr lang="es-ES" sz="1800"/>
              <a:t>----------------------------------------------------------------------</a:t>
            </a:r>
          </a:p>
          <a:p>
            <a:pPr marL="0" lvl="0" indent="0">
              <a:spcBef>
                <a:spcPts val="581"/>
              </a:spcBef>
              <a:buNone/>
              <a:tabLst>
                <a:tab pos="0" algn="l"/>
              </a:tabLst>
            </a:pPr>
            <a:endParaRPr lang="es-ES" sz="1800"/>
          </a:p>
          <a:p>
            <a:pPr marL="0" lvl="0" indent="0">
              <a:spcBef>
                <a:spcPts val="581"/>
              </a:spcBef>
              <a:buNone/>
              <a:tabLst>
                <a:tab pos="0" algn="l"/>
              </a:tabLst>
            </a:pPr>
            <a:r>
              <a:rPr lang="es-ES" sz="1800"/>
              <a:t>DELIMITER $$ CREATE DEFINER=`root`@`localhost`</a:t>
            </a:r>
          </a:p>
          <a:p>
            <a:pPr marL="0" lvl="0" indent="0">
              <a:spcBef>
                <a:spcPts val="581"/>
              </a:spcBef>
              <a:buNone/>
              <a:tabLst>
                <a:tab pos="0" algn="l"/>
              </a:tabLst>
            </a:pPr>
            <a:r>
              <a:rPr lang="es-ES" sz="1800"/>
              <a:t>PROCEDURE  insertaCliente (IN Cod_Cliente INTEGER, IN Nombre TinyText, IN Telefono TinyText )</a:t>
            </a:r>
          </a:p>
          <a:p>
            <a:pPr marL="0" lvl="0" indent="0">
              <a:spcBef>
                <a:spcPts val="581"/>
              </a:spcBef>
              <a:buNone/>
              <a:tabLst>
                <a:tab pos="0" algn="l"/>
              </a:tabLst>
            </a:pPr>
            <a:r>
              <a:rPr lang="es-ES" sz="1800"/>
              <a:t>BEGIN</a:t>
            </a:r>
          </a:p>
          <a:p>
            <a:pPr marL="274320" lvl="0" indent="0">
              <a:spcBef>
                <a:spcPts val="371"/>
              </a:spcBef>
              <a:buNone/>
              <a:tabLst>
                <a:tab pos="274320" algn="l"/>
              </a:tabLst>
            </a:pPr>
            <a:r>
              <a:rPr lang="es-ES" sz="1600"/>
              <a:t>INSERT INTO clientes VALUES (Cod_Cliente, Nombre, Teléfono);</a:t>
            </a:r>
          </a:p>
          <a:p>
            <a:pPr marL="0" lvl="0" indent="0">
              <a:spcBef>
                <a:spcPts val="581"/>
              </a:spcBef>
              <a:buNone/>
              <a:tabLst>
                <a:tab pos="0" algn="l"/>
              </a:tabLst>
            </a:pPr>
            <a:r>
              <a:rPr lang="es-ES" sz="1800"/>
              <a:t>END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ES"/>
          </a:p>
        </p:txBody>
      </p:sp>
      <p:sp>
        <p:nvSpPr>
          <p:cNvPr id="4" name="3 Marcador de fecha"/>
          <p:cNvSpPr>
            <a:spLocks noGrp="1"/>
          </p:cNvSpPr>
          <p:nvPr>
            <p:ph type="dt" sz="half" idx="10"/>
          </p:nvPr>
        </p:nvSpPr>
        <p:spPr/>
        <p:txBody>
          <a:bodyPr/>
          <a:lstStyle/>
          <a:p>
            <a:fld id="{D0996D10-432C-4A59-B067-0760266406A7}" type="datetimeFigureOut">
              <a:rPr lang="es-ES" smtClean="0"/>
              <a:t>18/12/2019</a:t>
            </a:fld>
            <a:endParaRPr lang="es-ES"/>
          </a:p>
        </p:txBody>
      </p:sp>
      <p:sp>
        <p:nvSpPr>
          <p:cNvPr id="2" name="1 Título"/>
          <p:cNvSpPr>
            <a:spLocks noGrp="1"/>
          </p:cNvSpPr>
          <p:nvPr>
            <p:ph type="ctrTitle"/>
          </p:nvPr>
        </p:nvSpPr>
        <p:spPr/>
        <p:txBody>
          <a:bodyPr/>
          <a:lstStyle/>
          <a:p>
            <a:endParaRPr lang="es-ES"/>
          </a:p>
        </p:txBody>
      </p:sp>
    </p:spTree>
    <p:extLst>
      <p:ext uri="{BB962C8B-B14F-4D97-AF65-F5344CB8AC3E}">
        <p14:creationId xmlns:p14="http://schemas.microsoft.com/office/powerpoint/2010/main" val="408556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Transaccione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274638"/>
            <a:ext cx="8291513" cy="7778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b="1" kern="1200">
                <a:solidFill>
                  <a:srgbClr val="696464"/>
                </a:solidFill>
                <a:highlight>
                  <a:scrgbClr r="0" g="0" b="0">
                    <a:alpha val="0"/>
                  </a:scrgbClr>
                </a:highlight>
                <a:latin typeface="Franklin Gothic Book"/>
                <a:ea typeface="Microsoft YaHei" pitchFamily="2"/>
                <a:cs typeface="Arial" pitchFamily="2"/>
              </a:rPr>
              <a:t>Transacciones.</a:t>
            </a:r>
          </a:p>
        </p:txBody>
      </p:sp>
      <p:sp>
        <p:nvSpPr>
          <p:cNvPr id="3" name="2 Marcador de contenido"/>
          <p:cNvSpPr txBox="1">
            <a:spLocks noGrp="1"/>
          </p:cNvSpPr>
          <p:nvPr>
            <p:ph type="body" idx="4294967295"/>
          </p:nvPr>
        </p:nvSpPr>
        <p:spPr>
          <a:xfrm>
            <a:off x="0" y="1052513"/>
            <a:ext cx="8639175" cy="5616575"/>
          </a:xfrm>
          <a:noFill/>
          <a:ln>
            <a:noFill/>
          </a:ln>
        </p:spPr>
        <p:txBody>
          <a:bodyPr wrap="square" lIns="90000" tIns="45000" rIns="90000" bIns="45000" anchor="t">
            <a:normAutofit fontScale="47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4200"/>
              <a:t>Cuando tenemos una serie de consultas SQL que deben ejecutarse en conjunto, con el uso de transacciones podemos asegurarnos de que nunca nos quedaremos a medio camino de su ejecución.</a:t>
            </a:r>
          </a:p>
          <a:p>
            <a:pPr marL="0" lvl="0" indent="0">
              <a:spcBef>
                <a:spcPts val="581"/>
              </a:spcBef>
              <a:buNone/>
              <a:tabLst>
                <a:tab pos="0" algn="l"/>
              </a:tabLst>
            </a:pPr>
            <a:r>
              <a:rPr lang="es-ES" sz="4200"/>
              <a:t>Las transacciones tienen la característica de poder “deshacer” los cambios efectuados en las tablas, de una transacción dada, si no se han podido realizar todas las operaciones que forman parte de dicha transacción.</a:t>
            </a:r>
          </a:p>
          <a:p>
            <a:pPr marL="0" lvl="0" indent="0">
              <a:spcBef>
                <a:spcPts val="581"/>
              </a:spcBef>
              <a:buNone/>
              <a:tabLst>
                <a:tab pos="0" algn="l"/>
              </a:tabLst>
            </a:pPr>
            <a:r>
              <a:rPr lang="es-ES" sz="4200"/>
              <a:t>Por eso, las bases de datos que soportan transacciones son mucho más seguras y fáciles de recuperar si se produce algún fallo en el servidor que almacena la base de datos, ya que las consultas se ejecutan o no en su totalidad.</a:t>
            </a:r>
          </a:p>
          <a:p>
            <a:pPr marL="0" lvl="0" indent="0">
              <a:spcBef>
                <a:spcPts val="581"/>
              </a:spcBef>
              <a:buNone/>
              <a:tabLst>
                <a:tab pos="0" algn="l"/>
              </a:tabLst>
            </a:pPr>
            <a:r>
              <a:rPr lang="es-ES" sz="4200"/>
              <a:t>Al ejecutar una transacción, el motor de base de datos garantiza: </a:t>
            </a:r>
            <a:r>
              <a:rPr lang="es-ES" sz="4200" b="1"/>
              <a:t>atomicidad, consistencia, aislamiento y durabilidad (ACID)</a:t>
            </a:r>
            <a:r>
              <a:rPr lang="es-ES" sz="4200"/>
              <a:t> de la transacción (o conjunto de comandos) que se utilice.</a:t>
            </a:r>
          </a:p>
          <a:p>
            <a:pPr marL="0" lvl="0" indent="0">
              <a:spcBef>
                <a:spcPts val="581"/>
              </a:spcBef>
              <a:buNone/>
              <a:tabLst>
                <a:tab pos="0" algn="l"/>
              </a:tabLst>
            </a:pPr>
            <a:endParaRPr lang="es-ES"/>
          </a:p>
          <a:p>
            <a:pPr marL="274320" lvl="0" indent="0">
              <a:spcBef>
                <a:spcPts val="371"/>
              </a:spcBef>
              <a:buNone/>
              <a:tabLst>
                <a:tab pos="274320" algn="l"/>
              </a:tabLst>
            </a:pPr>
            <a:r>
              <a:rPr lang="es-ES" sz="3400" b="1" u="sng"/>
              <a:t>Ejemplo: </a:t>
            </a:r>
            <a:r>
              <a:rPr lang="es-ES" sz="3400"/>
              <a:t>Transacción bancaria. Por ejemplo, si una cantidad de dinero es transferida de la cuenta de Antonio a la cuenta de Pedro, se necesitarían dos consultas:</a:t>
            </a:r>
            <a:br>
              <a:rPr lang="es-ES" sz="3400"/>
            </a:br>
            <a:endParaRPr lang="es-ES" sz="3400"/>
          </a:p>
          <a:p>
            <a:pPr marL="274320" lvl="0" indent="0">
              <a:spcBef>
                <a:spcPts val="371"/>
              </a:spcBef>
              <a:buNone/>
              <a:tabLst>
                <a:tab pos="274320" algn="l"/>
              </a:tabLst>
            </a:pPr>
            <a:r>
              <a:rPr lang="es-ES" sz="3400"/>
              <a:t>En la cuenta de Antonio para quitar de su cuenta ese dinero:</a:t>
            </a:r>
          </a:p>
          <a:p>
            <a:pPr marL="548640" lvl="0" indent="0">
              <a:spcBef>
                <a:spcPts val="371"/>
              </a:spcBef>
              <a:buNone/>
              <a:tabLst>
                <a:tab pos="548640" algn="l"/>
              </a:tabLst>
            </a:pPr>
            <a:r>
              <a:rPr lang="es-ES" sz="3400"/>
              <a:t>UPDATE cuentas SET saldo = saldo – 1000  WHERE cliente = “Antonio”;</a:t>
            </a:r>
          </a:p>
          <a:p>
            <a:pPr marL="0" lvl="0" indent="0">
              <a:buNone/>
              <a:tabLst>
                <a:tab pos="0" algn="l"/>
              </a:tabLst>
            </a:pPr>
            <a:endParaRPr lang="es-ES" sz="3400"/>
          </a:p>
          <a:p>
            <a:pPr marL="274320" lvl="0" indent="0">
              <a:spcBef>
                <a:spcPts val="371"/>
              </a:spcBef>
              <a:buNone/>
              <a:tabLst>
                <a:tab pos="274320" algn="l"/>
              </a:tabLst>
            </a:pPr>
            <a:r>
              <a:rPr lang="es-ES" sz="3400"/>
              <a:t>En la cuenta de Pedro para añadir ese dinero a su cuenta:</a:t>
            </a:r>
          </a:p>
          <a:p>
            <a:pPr marL="548640" lvl="0" indent="0">
              <a:spcBef>
                <a:spcPts val="371"/>
              </a:spcBef>
              <a:buNone/>
              <a:tabLst>
                <a:tab pos="548640" algn="l"/>
              </a:tabLst>
            </a:pPr>
            <a:r>
              <a:rPr lang="es-ES" sz="3400"/>
              <a:t>UPDATE cuentas SET saldo = saldo + 1000   WHERE cliente = “Pedro”;</a:t>
            </a:r>
          </a:p>
          <a:p>
            <a:pPr marL="0" lvl="0" indent="0">
              <a:spcBef>
                <a:spcPts val="581"/>
              </a:spcBef>
              <a:buNone/>
              <a:tabLst>
                <a:tab pos="0" algn="l"/>
              </a:tabLst>
            </a:pPr>
            <a:endParaRPr lang="es-ES"/>
          </a:p>
          <a:p>
            <a:pPr marL="0" lvl="0" indent="0">
              <a:spcBef>
                <a:spcPts val="581"/>
              </a:spcBef>
              <a:buNone/>
              <a:tabLst>
                <a:tab pos="0" algn="l"/>
              </a:tabLst>
            </a:pPr>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ommit. Rollback">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274638"/>
            <a:ext cx="8291513" cy="7778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b="1" kern="1200">
                <a:solidFill>
                  <a:srgbClr val="696464"/>
                </a:solidFill>
                <a:highlight>
                  <a:scrgbClr r="0" g="0" b="0">
                    <a:alpha val="0"/>
                  </a:scrgbClr>
                </a:highlight>
                <a:latin typeface="Franklin Gothic Book"/>
                <a:ea typeface="Microsoft YaHei" pitchFamily="2"/>
                <a:cs typeface="Arial" pitchFamily="2"/>
              </a:rPr>
              <a:t>Commit. Rollback</a:t>
            </a:r>
          </a:p>
        </p:txBody>
      </p:sp>
      <p:sp>
        <p:nvSpPr>
          <p:cNvPr id="3" name="2 Marcador de contenido"/>
          <p:cNvSpPr txBox="1">
            <a:spLocks noGrp="1"/>
          </p:cNvSpPr>
          <p:nvPr>
            <p:ph type="body" idx="4294967295"/>
          </p:nvPr>
        </p:nvSpPr>
        <p:spPr>
          <a:xfrm>
            <a:off x="0" y="1052513"/>
            <a:ext cx="8639175" cy="5616575"/>
          </a:xfrm>
          <a:noFill/>
          <a:ln>
            <a:noFill/>
          </a:ln>
        </p:spPr>
        <p:txBody>
          <a:bodyPr wrap="square" lIns="90000" tIns="45000" rIns="90000" bIns="45000" anchor="t">
            <a:normAutofit fontScale="92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2000"/>
              <a:t>Una transacción tiene dos finales posibles, </a:t>
            </a:r>
            <a:r>
              <a:rPr lang="es-ES" sz="2000" b="1"/>
              <a:t>COMMIT o ROLLBACK</a:t>
            </a:r>
            <a:r>
              <a:rPr lang="es-ES" sz="2000"/>
              <a:t>. Si se finaliza correctamente y sin problemas COMMIT, y si por alguna razón hay un fallo, se deshacen los cambios ROLLBACK.</a:t>
            </a:r>
          </a:p>
          <a:p>
            <a:pPr marL="274320" lvl="0" indent="0">
              <a:spcBef>
                <a:spcPts val="371"/>
              </a:spcBef>
              <a:buNone/>
              <a:tabLst>
                <a:tab pos="274320" algn="l"/>
              </a:tabLst>
            </a:pPr>
            <a:r>
              <a:rPr lang="es-ES" sz="1800"/>
              <a:t>Por defecto, al menos en MySQL o con Oracle, en una conexión trabajamos en modo autocommit con valor true. Eso significa que cada sentencias  es una transacción en la base de datos.</a:t>
            </a:r>
          </a:p>
          <a:p>
            <a:pPr marL="274320" lvl="0" indent="0">
              <a:spcBef>
                <a:spcPts val="371"/>
              </a:spcBef>
              <a:buNone/>
              <a:tabLst>
                <a:tab pos="274320" algn="l"/>
              </a:tabLst>
            </a:pPr>
            <a:r>
              <a:rPr lang="es-ES" sz="1800"/>
              <a:t>Por tanto, si queremos definir una transacción de varias operaciones, estableceremos modo autocommit a false con el método setAutoCommit de la clase Connection.</a:t>
            </a:r>
          </a:p>
          <a:p>
            <a:pPr marL="0" lvl="0" indent="0">
              <a:spcBef>
                <a:spcPts val="581"/>
              </a:spcBef>
              <a:buNone/>
              <a:tabLst>
                <a:tab pos="0" algn="l"/>
              </a:tabLst>
            </a:pPr>
            <a:r>
              <a:rPr lang="es-ES" sz="2000"/>
              <a:t>En modo </a:t>
            </a:r>
            <a:r>
              <a:rPr lang="es-ES" sz="2000" b="1"/>
              <a:t>no autocommit </a:t>
            </a:r>
            <a:r>
              <a:rPr lang="es-ES" sz="2000"/>
              <a:t>las transacciones quedan definidas por las ejecuciones de los métodos commit y rollback. Una transacción abarca desde el último commit o rollback hasta el siguiente commit. Los métodos commit o rollback forman parte de la clase Connection.</a:t>
            </a:r>
          </a:p>
          <a:p>
            <a:pPr marL="0" lvl="0" indent="0">
              <a:spcBef>
                <a:spcPts val="581"/>
              </a:spcBef>
              <a:buNone/>
              <a:tabLst>
                <a:tab pos="0" algn="l"/>
              </a:tabLst>
            </a:pPr>
            <a:r>
              <a:rPr lang="es-ES" sz="2000"/>
              <a:t>Ejemplo:</a:t>
            </a:r>
          </a:p>
          <a:p>
            <a:pPr marL="548640" lvl="0" indent="0">
              <a:spcBef>
                <a:spcPts val="371"/>
              </a:spcBef>
              <a:buNone/>
              <a:tabLst>
                <a:tab pos="548640" algn="l"/>
              </a:tabLst>
            </a:pPr>
            <a:r>
              <a:rPr lang="es-ES" sz="1400"/>
              <a:t>BEGIN …</a:t>
            </a:r>
          </a:p>
          <a:p>
            <a:pPr marL="548640" lvl="0" indent="0">
              <a:spcBef>
                <a:spcPts val="371"/>
              </a:spcBef>
              <a:buNone/>
              <a:tabLst>
                <a:tab pos="548640" algn="l"/>
              </a:tabLst>
            </a:pPr>
            <a:r>
              <a:rPr lang="es-ES" sz="1400"/>
              <a:t>SET AUTOCOMMIT OFF</a:t>
            </a:r>
          </a:p>
          <a:p>
            <a:pPr marL="548640" lvl="0" indent="0">
              <a:spcBef>
                <a:spcPts val="371"/>
              </a:spcBef>
              <a:buNone/>
              <a:tabLst>
                <a:tab pos="548640" algn="l"/>
              </a:tabLst>
            </a:pPr>
            <a:r>
              <a:rPr lang="es-ES" sz="1400"/>
              <a:t> update cuenta set saldo=saldo + 250 where dni=”12345678-L”;</a:t>
            </a:r>
          </a:p>
          <a:p>
            <a:pPr marL="548640" lvl="0" indent="0">
              <a:spcBef>
                <a:spcPts val="371"/>
              </a:spcBef>
              <a:buNone/>
              <a:tabLst>
                <a:tab pos="548640" algn="l"/>
              </a:tabLst>
            </a:pPr>
            <a:r>
              <a:rPr lang="es-ES" sz="1400"/>
              <a:t>update cuenta set saldo=saldo - 250 where dni=”89009999-L”;</a:t>
            </a:r>
          </a:p>
          <a:p>
            <a:pPr marL="548640" lvl="0" indent="0">
              <a:spcBef>
                <a:spcPts val="371"/>
              </a:spcBef>
              <a:buNone/>
              <a:tabLst>
                <a:tab pos="548640" algn="l"/>
              </a:tabLst>
            </a:pPr>
            <a:r>
              <a:rPr lang="es-ES" sz="1400"/>
              <a:t>COMMIT; …</a:t>
            </a:r>
          </a:p>
          <a:p>
            <a:pPr marL="548640" lvl="0" indent="0">
              <a:spcBef>
                <a:spcPts val="371"/>
              </a:spcBef>
              <a:buNone/>
              <a:tabLst>
                <a:tab pos="548640" algn="l"/>
              </a:tabLst>
            </a:pPr>
            <a:r>
              <a:rPr lang="es-ES" sz="1400"/>
              <a:t>EXCEPTION WHEN OTHERS THEN ROLLBACK ; END;</a:t>
            </a:r>
          </a:p>
          <a:p>
            <a:pPr marL="0" lvl="0" indent="0">
              <a:spcBef>
                <a:spcPts val="581"/>
              </a:spcBef>
              <a:buNone/>
              <a:tabLst>
                <a:tab pos="0" algn="l"/>
              </a:tabLst>
            </a:pPr>
            <a:r>
              <a:rPr lang="es-ES" sz="2000"/>
              <a:t> </a:t>
            </a:r>
          </a:p>
          <a:p>
            <a:pPr marL="0" lvl="0" indent="0">
              <a:spcBef>
                <a:spcPts val="581"/>
              </a:spcBef>
              <a:buNone/>
              <a:tabLst>
                <a:tab pos="0" algn="l"/>
              </a:tabLst>
            </a:pPr>
            <a:r>
              <a:rPr lang="es-ES" sz="2000"/>
              <a:t>NOTA IMPORTANTE.  Es conveniente planificar bien la aplicación para minimizar el tiempo en el que se tengan transacciones abiertas ejecutándose, ya que consumen recursos y suponen bloqueos en la base de datos que puede parar otras transacciones.</a:t>
            </a:r>
          </a:p>
          <a:p>
            <a:pPr marL="0" lvl="0" indent="0">
              <a:spcBef>
                <a:spcPts val="581"/>
              </a:spcBef>
              <a:buNone/>
              <a:tabLst>
                <a:tab pos="0" algn="l"/>
              </a:tabLst>
            </a:pPr>
            <a:endParaRPr lang="es-ES"/>
          </a:p>
          <a:p>
            <a:pPr marL="0" lvl="0" indent="0">
              <a:spcBef>
                <a:spcPts val="581"/>
              </a:spcBef>
              <a:buNone/>
              <a:tabLst>
                <a:tab pos="0" algn="l"/>
              </a:tabLst>
            </a:pPr>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Excepciones y cierres.">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0" y="274638"/>
            <a:ext cx="8291513" cy="7778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b="1" kern="1200">
                <a:solidFill>
                  <a:srgbClr val="696464"/>
                </a:solidFill>
                <a:highlight>
                  <a:scrgbClr r="0" g="0" b="0">
                    <a:alpha val="0"/>
                  </a:scrgbClr>
                </a:highlight>
                <a:latin typeface="Franklin Gothic Book"/>
                <a:ea typeface="Microsoft YaHei" pitchFamily="2"/>
                <a:cs typeface="Arial" pitchFamily="2"/>
              </a:rPr>
              <a:t>Excepciones y cierres.</a:t>
            </a:r>
          </a:p>
        </p:txBody>
      </p:sp>
      <p:sp>
        <p:nvSpPr>
          <p:cNvPr id="3" name="2 Marcador de contenido"/>
          <p:cNvSpPr txBox="1">
            <a:spLocks noGrp="1"/>
          </p:cNvSpPr>
          <p:nvPr>
            <p:ph type="body" idx="4294967295"/>
          </p:nvPr>
        </p:nvSpPr>
        <p:spPr>
          <a:xfrm>
            <a:off x="0" y="1123950"/>
            <a:ext cx="8639175" cy="5448300"/>
          </a:xfrm>
          <a:noFill/>
          <a:ln>
            <a:noFill/>
          </a:ln>
        </p:spPr>
        <p:txBody>
          <a:bodyPr wrap="square" lIns="90000" tIns="45000" rIns="90000" bIns="45000" anchor="t">
            <a:normAutofit fontScale="92500"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1199"/>
              </a:spcBef>
              <a:buClr>
                <a:srgbClr val="D34817"/>
              </a:buClr>
              <a:buSzPct val="85000"/>
              <a:buFont typeface="Wingdings 2"/>
              <a:buChar char=""/>
            </a:pPr>
            <a:r>
              <a:rPr lang="es-ES" sz="2000"/>
              <a:t>Debemos tener en cuenta siempre que las conexiones con una </a:t>
            </a:r>
            <a:r>
              <a:rPr lang="es-ES" sz="2000" b="1"/>
              <a:t>base de datos consumen muchos recursos</a:t>
            </a:r>
            <a:r>
              <a:rPr lang="es-ES" sz="2000"/>
              <a:t> en el sistema gestor, y por lo tanto en el sistema informático en general. Por ello, conviene cerrarlas con el método </a:t>
            </a:r>
            <a:r>
              <a:rPr lang="es-ES" sz="2000" b="1"/>
              <a:t>close </a:t>
            </a:r>
            <a:r>
              <a:rPr lang="es-ES" sz="2000"/>
              <a:t>siempre que vayan a dejar de ser utilizadas, en lugar de esperar a que el </a:t>
            </a:r>
            <a:r>
              <a:rPr lang="es-ES" sz="2000" b="1"/>
              <a:t>garbage  collector</a:t>
            </a:r>
            <a:r>
              <a:rPr lang="es-ES" sz="2000"/>
              <a:t> de Java las elimine.</a:t>
            </a:r>
          </a:p>
          <a:p>
            <a:pPr marL="0" lvl="0" indent="0">
              <a:spcBef>
                <a:spcPts val="1199"/>
              </a:spcBef>
              <a:buClr>
                <a:srgbClr val="D34817"/>
              </a:buClr>
              <a:buSzPct val="85000"/>
              <a:buFont typeface="Wingdings 2"/>
              <a:buChar char=""/>
            </a:pPr>
            <a:r>
              <a:rPr lang="es-ES" sz="2000"/>
              <a:t>También conviene cerrar las consultas (Statement  y  PreparedStatement) y los resultados (ResultSet) para liberar los recursos.</a:t>
            </a:r>
          </a:p>
          <a:p>
            <a:pPr marL="0" lvl="0" indent="0">
              <a:spcBef>
                <a:spcPts val="1199"/>
              </a:spcBef>
              <a:buClr>
                <a:srgbClr val="D34817"/>
              </a:buClr>
              <a:buSzPct val="85000"/>
              <a:buFont typeface="Wingdings 2"/>
              <a:buChar char=""/>
            </a:pPr>
            <a:r>
              <a:rPr lang="es-ES" sz="2000" b="1"/>
              <a:t>Una excepción </a:t>
            </a:r>
            <a:r>
              <a:rPr lang="es-ES" sz="2000"/>
              <a:t>es una situación que no se puede resolver y que provoca la detención del programa de manera abrupta. Se produce por una condición de error en tiempo de ejecución.</a:t>
            </a:r>
          </a:p>
          <a:p>
            <a:pPr marL="548640" lvl="0" indent="0">
              <a:spcBef>
                <a:spcPts val="371"/>
              </a:spcBef>
              <a:buNone/>
              <a:tabLst>
                <a:tab pos="548640" algn="l"/>
              </a:tabLst>
            </a:pPr>
            <a:r>
              <a:rPr lang="es-ES" sz="1400"/>
              <a:t>try {</a:t>
            </a:r>
          </a:p>
          <a:p>
            <a:pPr marL="548640" lvl="0" indent="0">
              <a:spcBef>
                <a:spcPts val="371"/>
              </a:spcBef>
              <a:buNone/>
              <a:tabLst>
                <a:tab pos="548640" algn="l"/>
              </a:tabLst>
            </a:pPr>
            <a:r>
              <a:rPr lang="es-ES" sz="1400"/>
              <a:t>// Bloque de instrucciones del try</a:t>
            </a:r>
          </a:p>
          <a:p>
            <a:pPr marL="548640" lvl="0" indent="0">
              <a:spcBef>
                <a:spcPts val="371"/>
              </a:spcBef>
              <a:buNone/>
              <a:tabLst>
                <a:tab pos="548640" algn="l"/>
              </a:tabLst>
            </a:pPr>
            <a:r>
              <a:rPr lang="es-ES" sz="1400"/>
              <a:t>}catch (FileNotFoundException   fnfe)</a:t>
            </a:r>
          </a:p>
          <a:p>
            <a:pPr marL="548640" lvl="0" indent="0">
              <a:spcBef>
                <a:spcPts val="371"/>
              </a:spcBef>
              <a:buNone/>
              <a:tabLst>
                <a:tab pos="548640" algn="l"/>
              </a:tabLst>
            </a:pPr>
            <a:r>
              <a:rPr lang="es-ES" sz="1400"/>
              <a:t>	{ // Bloque para excepcion por fichero no encontrado</a:t>
            </a:r>
          </a:p>
          <a:p>
            <a:pPr marL="548640" lvl="0" indent="0">
              <a:spcBef>
                <a:spcPts val="371"/>
              </a:spcBef>
              <a:buNone/>
              <a:tabLst>
                <a:tab pos="548640" algn="l"/>
              </a:tabLst>
            </a:pPr>
            <a:r>
              <a:rPr lang="es-ES" sz="1400"/>
              <a:t> }catch(IOException   ioe)</a:t>
            </a:r>
          </a:p>
          <a:p>
            <a:pPr marL="548640" lvl="0" indent="0">
              <a:spcBef>
                <a:spcPts val="371"/>
              </a:spcBef>
              <a:buNone/>
              <a:tabLst>
                <a:tab pos="548640" algn="l"/>
              </a:tabLst>
            </a:pPr>
            <a:r>
              <a:rPr lang="es-ES" sz="1400"/>
              <a:t>	{ // Bloque para excepción por error de entrada salida</a:t>
            </a:r>
          </a:p>
          <a:p>
            <a:pPr marL="548640" lvl="0" indent="0">
              <a:spcBef>
                <a:spcPts val="371"/>
              </a:spcBef>
              <a:buNone/>
              <a:tabLst>
                <a:tab pos="548640" algn="l"/>
              </a:tabLst>
            </a:pPr>
            <a:r>
              <a:rPr lang="es-ES" sz="1400"/>
              <a:t>}catch(SQLException   sqle)</a:t>
            </a:r>
          </a:p>
          <a:p>
            <a:pPr marL="548640" lvl="0" indent="0">
              <a:spcBef>
                <a:spcPts val="371"/>
              </a:spcBef>
              <a:buNone/>
              <a:tabLst>
                <a:tab pos="548640" algn="l"/>
              </a:tabLst>
            </a:pPr>
            <a:r>
              <a:rPr lang="es-ES" sz="1400"/>
              <a:t>	{ // Bloque para excepción por error con SQL</a:t>
            </a:r>
          </a:p>
          <a:p>
            <a:pPr marL="548640" lvl="0" indent="0">
              <a:spcBef>
                <a:spcPts val="371"/>
              </a:spcBef>
              <a:buNone/>
              <a:tabLst>
                <a:tab pos="548640" algn="l"/>
              </a:tabLst>
            </a:pPr>
            <a:r>
              <a:rPr lang="es-ES" sz="1400"/>
              <a:t> }catch(Exception   e)</a:t>
            </a:r>
          </a:p>
          <a:p>
            <a:pPr marL="548640" lvl="0" indent="0">
              <a:spcBef>
                <a:spcPts val="371"/>
              </a:spcBef>
              <a:buNone/>
              <a:tabLst>
                <a:tab pos="548640" algn="l"/>
              </a:tabLst>
            </a:pPr>
            <a:r>
              <a:rPr lang="es-ES" sz="1400"/>
              <a:t>{ }</a:t>
            </a:r>
          </a:p>
          <a:p>
            <a:pPr marL="548640" lvl="0" indent="0">
              <a:spcBef>
                <a:spcPts val="371"/>
              </a:spcBef>
              <a:buNone/>
              <a:tabLst>
                <a:tab pos="548640" algn="l"/>
              </a:tabLst>
            </a:pPr>
            <a:r>
              <a:rPr lang="es-ES" sz="1400"/>
              <a:t>Finally</a:t>
            </a:r>
          </a:p>
          <a:p>
            <a:pPr marL="548640" lvl="0" indent="0">
              <a:spcBef>
                <a:spcPts val="371"/>
              </a:spcBef>
              <a:buNone/>
              <a:tabLst>
                <a:tab pos="548640" algn="l"/>
              </a:tabLst>
            </a:pPr>
            <a:r>
              <a:rPr lang="es-ES" sz="1400"/>
              <a:t>{ //Instrucciones finales para, por ejemplo, limpieza }</a:t>
            </a:r>
          </a:p>
          <a:p>
            <a:pPr marL="274320" lvl="0" indent="-273960">
              <a:spcBef>
                <a:spcPts val="1199"/>
              </a:spcBef>
              <a:buNone/>
              <a:tabLst>
                <a:tab pos="274320" algn="l"/>
              </a:tabLst>
            </a:pPr>
            <a:endParaRPr lang="es-ES" sz="2000"/>
          </a:p>
          <a:p>
            <a:pPr marL="0" lvl="0" indent="0">
              <a:spcBef>
                <a:spcPts val="1199"/>
              </a:spcBef>
              <a:buNone/>
              <a:tabLst>
                <a:tab pos="0" algn="l"/>
              </a:tabLst>
            </a:pPr>
            <a:endParaRPr lang="es-ES"/>
          </a:p>
          <a:p>
            <a:pPr marL="0" lvl="0" indent="0">
              <a:spcBef>
                <a:spcPts val="1199"/>
              </a:spcBef>
              <a:buNone/>
              <a:tabLst>
                <a:tab pos="0" algn="l"/>
              </a:tabLst>
            </a:pPr>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ES"/>
          </a:p>
        </p:txBody>
      </p:sp>
      <p:sp>
        <p:nvSpPr>
          <p:cNvPr id="4" name="3 Marcador de fecha"/>
          <p:cNvSpPr>
            <a:spLocks noGrp="1"/>
          </p:cNvSpPr>
          <p:nvPr>
            <p:ph type="dt" sz="half" idx="10"/>
          </p:nvPr>
        </p:nvSpPr>
        <p:spPr/>
        <p:txBody>
          <a:bodyPr/>
          <a:lstStyle/>
          <a:p>
            <a:fld id="{D0996D10-432C-4A59-B067-0760266406A7}" type="datetimeFigureOut">
              <a:rPr lang="es-ES" smtClean="0"/>
              <a:t>18/12/2019</a:t>
            </a:fld>
            <a:endParaRPr lang="es-ES"/>
          </a:p>
        </p:txBody>
      </p:sp>
      <p:sp>
        <p:nvSpPr>
          <p:cNvPr id="2" name="1 Título"/>
          <p:cNvSpPr>
            <a:spLocks noGrp="1"/>
          </p:cNvSpPr>
          <p:nvPr>
            <p:ph type="ctrTitle"/>
          </p:nvPr>
        </p:nvSpPr>
        <p:spPr/>
        <p:txBody>
          <a:bodyPr/>
          <a:lstStyle/>
          <a:p>
            <a:endParaRPr lang="es-ES"/>
          </a:p>
        </p:txBody>
      </p:sp>
    </p:spTree>
    <p:extLst>
      <p:ext uri="{BB962C8B-B14F-4D97-AF65-F5344CB8AC3E}">
        <p14:creationId xmlns:p14="http://schemas.microsoft.com/office/powerpoint/2010/main" val="245103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El desfase objeto-relacional.">
    <p:spTree>
      <p:nvGrpSpPr>
        <p:cNvPr id="1" name=""/>
        <p:cNvGrpSpPr/>
        <p:nvPr/>
      </p:nvGrpSpPr>
      <p:grpSpPr>
        <a:xfrm>
          <a:off x="0" y="0"/>
          <a:ext cx="0" cy="0"/>
          <a:chOff x="0" y="0"/>
          <a:chExt cx="0" cy="0"/>
        </a:xfrm>
      </p:grpSpPr>
      <p:pic>
        <p:nvPicPr>
          <p:cNvPr id="2" name="Picture 2"/>
          <p:cNvPicPr>
            <a:picLocks noChangeAspect="1"/>
          </p:cNvPicPr>
          <p:nvPr/>
        </p:nvPicPr>
        <p:blipFill>
          <a:blip r:embed="rId3">
            <a:lum/>
            <a:alphaModFix/>
          </a:blip>
          <a:srcRect/>
          <a:stretch>
            <a:fillRect/>
          </a:stretch>
        </p:blipFill>
        <p:spPr>
          <a:xfrm>
            <a:off x="6257939" y="332656"/>
            <a:ext cx="2678657" cy="1440160"/>
          </a:xfrm>
          <a:prstGeom prst="rect">
            <a:avLst/>
          </a:prstGeom>
          <a:noFill/>
          <a:ln>
            <a:noFill/>
          </a:ln>
        </p:spPr>
      </p:pic>
      <p:sp>
        <p:nvSpPr>
          <p:cNvPr id="3" name="1 Título"/>
          <p:cNvSpPr txBox="1">
            <a:spLocks noGrp="1"/>
          </p:cNvSpPr>
          <p:nvPr>
            <p:ph type="title" idx="4294967295"/>
          </p:nvPr>
        </p:nvSpPr>
        <p:spPr>
          <a:xfrm>
            <a:off x="539552" y="476671"/>
            <a:ext cx="6696273" cy="791741"/>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100" kern="1200">
                <a:solidFill>
                  <a:srgbClr val="696464"/>
                </a:solidFill>
                <a:highlight>
                  <a:scrgbClr r="0" g="0" b="0">
                    <a:alpha val="0"/>
                  </a:scrgbClr>
                </a:highlight>
                <a:latin typeface="Franklin Gothic Book"/>
                <a:ea typeface="Microsoft YaHei" pitchFamily="2"/>
                <a:cs typeface="Arial" pitchFamily="2"/>
              </a:rPr>
              <a:t>El desfase objeto-relacional II</a:t>
            </a:r>
          </a:p>
        </p:txBody>
      </p:sp>
      <p:sp>
        <p:nvSpPr>
          <p:cNvPr id="4" name="2 Marcador de contenido"/>
          <p:cNvSpPr txBox="1">
            <a:spLocks noGrp="1"/>
          </p:cNvSpPr>
          <p:nvPr>
            <p:ph type="body" idx="4294967295"/>
          </p:nvPr>
        </p:nvSpPr>
        <p:spPr>
          <a:xfrm>
            <a:off x="395536" y="1763564"/>
            <a:ext cx="8208912" cy="4581525"/>
          </a:xfrm>
          <a:noFill/>
          <a:ln>
            <a:noFill/>
          </a:ln>
        </p:spPr>
        <p:txBody>
          <a:bodyPr wrap="square" lIns="90000" tIns="45000" rIns="90000" bIns="45000" anchor="t">
            <a:normAutofit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1800" dirty="0"/>
              <a:t>El </a:t>
            </a:r>
            <a:r>
              <a:rPr lang="es-ES" sz="1800" b="1" dirty="0"/>
              <a:t>modelo relacional trata con relaciones y conjuntos </a:t>
            </a:r>
            <a:r>
              <a:rPr lang="es-ES" sz="1800" dirty="0"/>
              <a:t>debido a su</a:t>
            </a:r>
            <a:r>
              <a:rPr lang="es-ES" sz="1800" b="1" dirty="0"/>
              <a:t> naturaleza matemática</a:t>
            </a:r>
            <a:r>
              <a:rPr lang="es-ES" sz="1800" dirty="0"/>
              <a:t>. Sin embargo, </a:t>
            </a:r>
            <a:r>
              <a:rPr lang="es-ES" sz="1800" b="1" dirty="0"/>
              <a:t>el modelo de POO trata con objetos y las asociaciones entre ellos</a:t>
            </a:r>
            <a:r>
              <a:rPr lang="es-ES" sz="1800" dirty="0"/>
              <a:t>. Por esta razón, el problema entre estos dos modelos surge en el momento de querer persistir los objetos de negocio.</a:t>
            </a:r>
          </a:p>
          <a:p>
            <a:pPr marL="0" lvl="0" indent="0">
              <a:spcBef>
                <a:spcPts val="581"/>
              </a:spcBef>
              <a:buNone/>
              <a:tabLst>
                <a:tab pos="0" algn="l"/>
              </a:tabLst>
            </a:pPr>
            <a:r>
              <a:rPr lang="es-ES" sz="1800" dirty="0"/>
              <a:t>La escritura (y de manera similar la lectura) mediante JDBC implica:</a:t>
            </a:r>
          </a:p>
          <a:p>
            <a:pPr marL="0" lvl="0" indent="0">
              <a:spcBef>
                <a:spcPts val="581"/>
              </a:spcBef>
              <a:buClr>
                <a:srgbClr val="D34817"/>
              </a:buClr>
              <a:buSzPct val="85000"/>
              <a:buFont typeface="Wingdings 2"/>
              <a:buChar char=""/>
              <a:tabLst>
                <a:tab pos="0" algn="l"/>
              </a:tabLst>
            </a:pPr>
            <a:r>
              <a:rPr lang="es-ES" sz="1800" dirty="0"/>
              <a:t>Abrir una conexión.</a:t>
            </a:r>
          </a:p>
          <a:p>
            <a:pPr marL="0" lvl="0" indent="0">
              <a:spcBef>
                <a:spcPts val="581"/>
              </a:spcBef>
              <a:buClr>
                <a:srgbClr val="D34817"/>
              </a:buClr>
              <a:buSzPct val="85000"/>
              <a:buFont typeface="Wingdings 2"/>
              <a:buChar char=""/>
              <a:tabLst>
                <a:tab pos="0" algn="l"/>
              </a:tabLst>
            </a:pPr>
            <a:r>
              <a:rPr lang="es-ES" sz="1800" dirty="0"/>
              <a:t>Crear una sentencia en SQL.</a:t>
            </a:r>
          </a:p>
          <a:p>
            <a:pPr marL="0" lvl="0" indent="0">
              <a:spcBef>
                <a:spcPts val="581"/>
              </a:spcBef>
              <a:buClr>
                <a:srgbClr val="D34817"/>
              </a:buClr>
              <a:buSzPct val="85000"/>
              <a:buFont typeface="Wingdings 2"/>
              <a:buChar char=""/>
              <a:tabLst>
                <a:tab pos="0" algn="l"/>
              </a:tabLst>
            </a:pPr>
            <a:r>
              <a:rPr lang="es-ES" sz="1800" dirty="0"/>
              <a:t>Copiar todos los valores de las propiedades de un objeto en la sentencia, ejecutarla y así almacenar el objeto.</a:t>
            </a:r>
          </a:p>
          <a:p>
            <a:pPr marL="0" lvl="0" indent="0">
              <a:spcBef>
                <a:spcPts val="581"/>
              </a:spcBef>
              <a:buNone/>
              <a:tabLst>
                <a:tab pos="0" algn="l"/>
              </a:tabLst>
            </a:pPr>
            <a:r>
              <a:rPr lang="es-ES" sz="1800" dirty="0"/>
              <a:t>Esto es sencillo para un caso simple, pero complicado si el objeto posee muchas propiedades, o bien se necesita almacenar un objeto que a su vez posee una colección de otros elementos. Se necesita crear mucho más código, además del tedioso trabajo de creación de sentencias SQL.</a:t>
            </a:r>
          </a:p>
          <a:p>
            <a:pPr marL="0" lvl="0" indent="0">
              <a:spcBef>
                <a:spcPts val="581"/>
              </a:spcBef>
              <a:buNone/>
              <a:tabLst>
                <a:tab pos="0" algn="l"/>
              </a:tabLst>
            </a:pPr>
            <a:r>
              <a:rPr lang="es-ES" sz="1800" dirty="0"/>
              <a:t>Este problema es lo que denominábamos </a:t>
            </a:r>
            <a:r>
              <a:rPr lang="es-ES" sz="1800" b="1" dirty="0"/>
              <a:t>impedancia Objeto-Relacional</a:t>
            </a:r>
            <a:r>
              <a:rPr lang="es-ES" sz="1800" dirty="0"/>
              <a:t>, o sea, el conjunto de dificultades técnicas que surgen cuando una base de datos relacional se usa en conjunto con un programa escrito en POO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Tarea  Ejercicio 6. Pág.111">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274638"/>
            <a:ext cx="7772400" cy="1143000"/>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kern="1200">
                <a:solidFill>
                  <a:srgbClr val="696464"/>
                </a:solidFill>
                <a:highlight>
                  <a:scrgbClr r="0" g="0" b="0">
                    <a:alpha val="0"/>
                  </a:scrgbClr>
                </a:highlight>
                <a:latin typeface="Franklin Gothic Book"/>
                <a:ea typeface="Microsoft YaHei" pitchFamily="2"/>
                <a:cs typeface="Arial" pitchFamily="2"/>
              </a:rPr>
              <a:t>Tarea </a:t>
            </a:r>
            <a:r>
              <a:rPr lang="es-ES" sz="4000" kern="1200">
                <a:solidFill>
                  <a:srgbClr val="696464"/>
                </a:solidFill>
                <a:highlight>
                  <a:scrgbClr r="0" g="0" b="0">
                    <a:alpha val="0"/>
                  </a:scrgbClr>
                </a:highlight>
                <a:latin typeface="Wingdings" pitchFamily="2"/>
                <a:ea typeface="Microsoft YaHei" pitchFamily="2"/>
                <a:cs typeface="Arial" pitchFamily="2"/>
              </a:rPr>
              <a:t></a:t>
            </a:r>
            <a:r>
              <a:rPr lang="es-ES" sz="4000" kern="1200">
                <a:solidFill>
                  <a:srgbClr val="696464"/>
                </a:solidFill>
                <a:highlight>
                  <a:scrgbClr r="0" g="0" b="0">
                    <a:alpha val="0"/>
                  </a:scrgbClr>
                </a:highlight>
                <a:latin typeface="Franklin Gothic Book"/>
                <a:ea typeface="Microsoft YaHei" pitchFamily="2"/>
                <a:cs typeface="Arial" pitchFamily="2"/>
              </a:rPr>
              <a:t> </a:t>
            </a:r>
            <a:r>
              <a:rPr lang="es-ES" sz="3200" kern="1200">
                <a:solidFill>
                  <a:srgbClr val="696464"/>
                </a:solidFill>
                <a:highlight>
                  <a:scrgbClr r="0" g="0" b="0">
                    <a:alpha val="0"/>
                  </a:scrgbClr>
                </a:highlight>
                <a:latin typeface="Franklin Gothic Book"/>
                <a:ea typeface="Microsoft YaHei" pitchFamily="2"/>
                <a:cs typeface="Arial" pitchFamily="2"/>
              </a:rPr>
              <a:t>Ejercicio 6. Pág.111</a:t>
            </a:r>
          </a:p>
        </p:txBody>
      </p:sp>
      <p:sp>
        <p:nvSpPr>
          <p:cNvPr id="3" name="2 Marcador de contenido"/>
          <p:cNvSpPr txBox="1">
            <a:spLocks noGrp="1"/>
          </p:cNvSpPr>
          <p:nvPr>
            <p:ph type="body" idx="4294967295"/>
          </p:nvPr>
        </p:nvSpPr>
        <p:spPr>
          <a:xfrm>
            <a:off x="792163" y="1447800"/>
            <a:ext cx="8351837" cy="4572000"/>
          </a:xfrm>
          <a:noFill/>
          <a:ln>
            <a:noFill/>
          </a:ln>
        </p:spPr>
        <p:txBody>
          <a:bodyPr wrap="square" lIns="90000" tIns="45000" rIns="90000" bIns="45000" anchor="t">
            <a:normAutofit fontScale="925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1600"/>
              <a:t>Partimos de las tablas anteriores, realiza un programa Java para insertar ventas en la tabla VENTAS. El programa debe decidir:</a:t>
            </a:r>
          </a:p>
          <a:p>
            <a:pPr marL="0" lvl="1" indent="0">
              <a:spcBef>
                <a:spcPts val="371"/>
              </a:spcBef>
              <a:buClr>
                <a:srgbClr val="9B2D1F"/>
              </a:buClr>
              <a:buSzPct val="85000"/>
              <a:buFont typeface="Wingdings 2"/>
              <a:buChar char=""/>
              <a:tabLst>
                <a:tab pos="0" algn="l"/>
              </a:tabLst>
            </a:pPr>
            <a:r>
              <a:rPr lang="es-ES" sz="1600"/>
              <a:t> El primero indica la base de datos donde se insertará la venta (1,2, o 3, su significado es como en el ejemplo anterior).</a:t>
            </a:r>
          </a:p>
          <a:p>
            <a:pPr marL="0" lvl="1" indent="0">
              <a:spcBef>
                <a:spcPts val="371"/>
              </a:spcBef>
              <a:buClr>
                <a:srgbClr val="9B2D1F"/>
              </a:buClr>
              <a:buSzPct val="85000"/>
              <a:buFont typeface="Wingdings 2"/>
              <a:buChar char=""/>
              <a:tabLst>
                <a:tab pos="0" algn="l"/>
              </a:tabLst>
            </a:pPr>
            <a:r>
              <a:rPr lang="es-ES" sz="1600"/>
              <a:t>El segundo parámetro indica el identificador de venta.</a:t>
            </a:r>
          </a:p>
          <a:p>
            <a:pPr marL="0" lvl="1" indent="0">
              <a:spcBef>
                <a:spcPts val="371"/>
              </a:spcBef>
              <a:buClr>
                <a:srgbClr val="9B2D1F"/>
              </a:buClr>
              <a:buSzPct val="85000"/>
              <a:buFont typeface="Wingdings 2"/>
              <a:buChar char=""/>
              <a:tabLst>
                <a:tab pos="0" algn="l"/>
              </a:tabLst>
            </a:pPr>
            <a:r>
              <a:rPr lang="es-ES" sz="1600"/>
              <a:t>El tercer parámetro indica el identificador del cliente.</a:t>
            </a:r>
          </a:p>
          <a:p>
            <a:pPr marL="0" lvl="1" indent="0">
              <a:spcBef>
                <a:spcPts val="371"/>
              </a:spcBef>
              <a:buClr>
                <a:srgbClr val="9B2D1F"/>
              </a:buClr>
              <a:buSzPct val="85000"/>
              <a:buFont typeface="Wingdings 2"/>
              <a:buChar char=""/>
              <a:tabLst>
                <a:tab pos="0" algn="l"/>
              </a:tabLst>
            </a:pPr>
            <a:r>
              <a:rPr lang="es-ES" sz="1600"/>
              <a:t>El cuarto parámetro indica el identificador del producto.</a:t>
            </a:r>
          </a:p>
          <a:p>
            <a:pPr marL="0" lvl="1" indent="0">
              <a:spcBef>
                <a:spcPts val="371"/>
              </a:spcBef>
              <a:buClr>
                <a:srgbClr val="9B2D1F"/>
              </a:buClr>
              <a:buSzPct val="85000"/>
              <a:buFont typeface="Wingdings 2"/>
              <a:buChar char=""/>
              <a:tabLst>
                <a:tab pos="0" algn="l"/>
              </a:tabLst>
            </a:pPr>
            <a:r>
              <a:rPr lang="es-ES" sz="1600"/>
              <a:t>Y el quinto parámetro indica la cantidad.</a:t>
            </a:r>
          </a:p>
          <a:p>
            <a:pPr marL="0" lvl="0" indent="0">
              <a:spcBef>
                <a:spcPts val="581"/>
              </a:spcBef>
              <a:buNone/>
              <a:tabLst>
                <a:tab pos="0" algn="l"/>
              </a:tabLst>
            </a:pPr>
            <a:r>
              <a:rPr lang="es-ES" sz="1600"/>
              <a:t> Realizar las siguientes comprobaciones antes de insertar la venta en la tabla:</a:t>
            </a:r>
          </a:p>
          <a:p>
            <a:pPr marL="0" lvl="1" indent="0">
              <a:spcBef>
                <a:spcPts val="371"/>
              </a:spcBef>
              <a:buClr>
                <a:srgbClr val="9B2D1F"/>
              </a:buClr>
              <a:buSzPct val="85000"/>
              <a:buFont typeface="Wingdings 2"/>
              <a:buChar char=""/>
              <a:tabLst>
                <a:tab pos="0" algn="l"/>
              </a:tabLst>
            </a:pPr>
            <a:r>
              <a:rPr lang="es-ES" sz="1600"/>
              <a:t> El identificador de venta no debe existir en la tabla VENTAS.</a:t>
            </a:r>
          </a:p>
          <a:p>
            <a:pPr marL="0" lvl="1" indent="0">
              <a:spcBef>
                <a:spcPts val="371"/>
              </a:spcBef>
              <a:buClr>
                <a:srgbClr val="9B2D1F"/>
              </a:buClr>
              <a:buSzPct val="85000"/>
              <a:buFont typeface="Wingdings 2"/>
              <a:buChar char=""/>
              <a:tabLst>
                <a:tab pos="0" algn="l"/>
              </a:tabLst>
            </a:pPr>
            <a:r>
              <a:rPr lang="es-ES" sz="1600"/>
              <a:t>El identificador de cliente debe existir en la tabla CLIENTES.</a:t>
            </a:r>
          </a:p>
          <a:p>
            <a:pPr marL="0" lvl="1" indent="0">
              <a:spcBef>
                <a:spcPts val="371"/>
              </a:spcBef>
              <a:buClr>
                <a:srgbClr val="9B2D1F"/>
              </a:buClr>
              <a:buSzPct val="85000"/>
              <a:buFont typeface="Wingdings 2"/>
              <a:buChar char=""/>
              <a:tabLst>
                <a:tab pos="0" algn="l"/>
              </a:tabLst>
            </a:pPr>
            <a:r>
              <a:rPr lang="es-ES" sz="1600"/>
              <a:t>El identificador de producto debe existir en la tabla PRODUCTOS.</a:t>
            </a:r>
          </a:p>
          <a:p>
            <a:pPr marL="0" lvl="1" indent="0">
              <a:spcBef>
                <a:spcPts val="371"/>
              </a:spcBef>
              <a:buClr>
                <a:srgbClr val="9B2D1F"/>
              </a:buClr>
              <a:buSzPct val="85000"/>
              <a:buFont typeface="Wingdings 2"/>
              <a:buChar char=""/>
              <a:tabLst>
                <a:tab pos="0" algn="l"/>
              </a:tabLst>
            </a:pPr>
            <a:r>
              <a:rPr lang="es-ES" sz="1600"/>
              <a:t>La cantidad debe ser &gt; que 0.</a:t>
            </a:r>
          </a:p>
          <a:p>
            <a:pPr marL="0" lvl="1" indent="0">
              <a:spcBef>
                <a:spcPts val="371"/>
              </a:spcBef>
              <a:buClr>
                <a:srgbClr val="9B2D1F"/>
              </a:buClr>
              <a:buSzPct val="85000"/>
              <a:buFont typeface="Wingdings 2"/>
              <a:buChar char=""/>
              <a:tabLst>
                <a:tab pos="0" algn="l"/>
              </a:tabLst>
            </a:pPr>
            <a:r>
              <a:rPr lang="es-ES" sz="1600"/>
              <a:t> La fecha de venta es la fecha actual.</a:t>
            </a:r>
          </a:p>
          <a:p>
            <a:pPr marL="0" lvl="0" indent="0">
              <a:spcBef>
                <a:spcPts val="581"/>
              </a:spcBef>
              <a:buNone/>
              <a:tabLst>
                <a:tab pos="0" algn="l"/>
              </a:tabLst>
            </a:pPr>
            <a:r>
              <a:rPr lang="es-ES" sz="1600"/>
              <a:t> Una vez insertada la fila en la tabla visualizar un mensaje indicándolo. Si no se ha podido realizar la inserción visualizar el motivo (no existe el cliente, no existe el producto, cantidad menor o igual a  0 …).</a:t>
            </a:r>
          </a:p>
          <a:p>
            <a:pPr marL="0" lvl="0" indent="0">
              <a:spcBef>
                <a:spcPts val="581"/>
              </a:spcBef>
              <a:buNone/>
              <a:tabLst>
                <a:tab pos="0" algn="l"/>
              </a:tabLst>
            </a:pPr>
            <a:r>
              <a:rPr lang="es-ES" sz="1600"/>
              <a:t> Ejecutar el programa e insertar varias ventas en las distintas bases de datos.</a:t>
            </a:r>
          </a:p>
          <a:p>
            <a:pPr marL="0" lvl="0" indent="0">
              <a:spcBef>
                <a:spcPts val="581"/>
              </a:spcBef>
              <a:buNone/>
              <a:tabLst>
                <a:tab pos="0" algn="l"/>
              </a:tabLst>
            </a:pPr>
            <a:r>
              <a:rPr lang="es-ES" sz="1600"/>
              <a:t> </a:t>
            </a:r>
          </a:p>
          <a:p>
            <a:pPr marL="0" lvl="0" indent="0">
              <a:spcBef>
                <a:spcPts val="581"/>
              </a:spcBef>
              <a:buNone/>
              <a:tabLst>
                <a:tab pos="0" algn="l"/>
              </a:tabLst>
            </a:pPr>
            <a:endParaRPr lang="es-E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rotocolos de acceso a bases de datos ">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952500"/>
            <a:ext cx="7772400" cy="1362075"/>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kern="1200">
                <a:solidFill>
                  <a:srgbClr val="696464"/>
                </a:solidFill>
                <a:highlight>
                  <a:scrgbClr r="0" g="0" b="0">
                    <a:alpha val="0"/>
                  </a:scrgbClr>
                </a:highlight>
                <a:latin typeface="Franklin Gothic Book"/>
                <a:ea typeface="Microsoft YaHei" pitchFamily="2"/>
                <a:cs typeface="Arial" pitchFamily="2"/>
              </a:rPr>
              <a:t>Protocolos de acceso a bases de datos</a:t>
            </a:r>
          </a:p>
        </p:txBody>
      </p:sp>
      <p:sp>
        <p:nvSpPr>
          <p:cNvPr id="3" name="2 Marcador de texto"/>
          <p:cNvSpPr txBox="1">
            <a:spLocks noGrp="1"/>
          </p:cNvSpPr>
          <p:nvPr>
            <p:ph type="body" idx="4294967295"/>
          </p:nvPr>
        </p:nvSpPr>
        <p:spPr>
          <a:xfrm>
            <a:off x="1403648" y="2663825"/>
            <a:ext cx="6368752" cy="1485255"/>
          </a:xfrm>
          <a:noFill/>
          <a:ln>
            <a:noFill/>
          </a:ln>
        </p:spPr>
        <p:txBody>
          <a:bodyPr wrap="square" lIns="90000" tIns="45000" rIns="90000" bIns="45000" anchor="t">
            <a:no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None/>
              <a:tabLst>
                <a:tab pos="0" algn="l"/>
              </a:tabLst>
            </a:pPr>
            <a:r>
              <a:rPr lang="es-ES" sz="2800" dirty="0">
                <a:solidFill>
                  <a:srgbClr val="8B8B8B"/>
                </a:solidFill>
              </a:rPr>
              <a:t>Acceso mediante ODBC. </a:t>
            </a:r>
          </a:p>
          <a:p>
            <a:pPr marL="0" lvl="0" indent="0">
              <a:spcBef>
                <a:spcPts val="581"/>
              </a:spcBef>
              <a:buNone/>
              <a:tabLst>
                <a:tab pos="0" algn="l"/>
              </a:tabLst>
            </a:pPr>
            <a:r>
              <a:rPr lang="es-ES" sz="2800" dirty="0">
                <a:solidFill>
                  <a:srgbClr val="8B8B8B"/>
                </a:solidFill>
              </a:rPr>
              <a:t>Acceso mediante JDBC.  </a:t>
            </a:r>
          </a:p>
          <a:p>
            <a:pPr marL="0" lvl="0" indent="0">
              <a:spcBef>
                <a:spcPts val="581"/>
              </a:spcBef>
              <a:buNone/>
              <a:tabLst>
                <a:tab pos="0" algn="l"/>
              </a:tabLst>
            </a:pPr>
            <a:r>
              <a:rPr lang="es-ES" sz="2800" dirty="0">
                <a:solidFill>
                  <a:srgbClr val="8B8B8B"/>
                </a:solidFill>
              </a:rPr>
              <a:t>Acceso mediante el puente JDBC-ODBC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251520" y="476672"/>
            <a:ext cx="7772400" cy="733425"/>
          </a:xfrm>
          <a:noFill/>
          <a:ln>
            <a:noFill/>
          </a:ln>
        </p:spPr>
        <p:txBody>
          <a:bodyPr wrap="square" lIns="90000" tIns="45000" rIns="90000" bIns="91440" anchor="b">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3200" dirty="0">
                <a:solidFill>
                  <a:srgbClr val="696464"/>
                </a:solidFill>
                <a:highlight>
                  <a:scrgbClr r="0" g="0" b="0">
                    <a:alpha val="0"/>
                  </a:scrgbClr>
                </a:highlight>
                <a:latin typeface="Franklin Gothic Book"/>
                <a:ea typeface="Microsoft YaHei" pitchFamily="2"/>
                <a:cs typeface="Arial" pitchFamily="2"/>
              </a:rPr>
              <a:t>A) </a:t>
            </a:r>
            <a:r>
              <a:rPr lang="es-ES" sz="3200" kern="1200" dirty="0">
                <a:solidFill>
                  <a:srgbClr val="696464"/>
                </a:solidFill>
                <a:highlight>
                  <a:scrgbClr r="0" g="0" b="0">
                    <a:alpha val="0"/>
                  </a:scrgbClr>
                </a:highlight>
                <a:latin typeface="Franklin Gothic Book"/>
                <a:ea typeface="Microsoft YaHei" pitchFamily="2"/>
                <a:cs typeface="Arial" pitchFamily="2"/>
              </a:rPr>
              <a:t>Sentencias de </a:t>
            </a:r>
            <a:r>
              <a:rPr lang="es-ES" sz="3200" b="1" kern="1200" dirty="0">
                <a:solidFill>
                  <a:srgbClr val="696464"/>
                </a:solidFill>
                <a:highlight>
                  <a:scrgbClr r="0" g="0" b="0">
                    <a:alpha val="0"/>
                  </a:scrgbClr>
                </a:highlight>
                <a:latin typeface="Franklin Gothic Book"/>
                <a:ea typeface="Microsoft YaHei" pitchFamily="2"/>
                <a:cs typeface="Arial" pitchFamily="2"/>
              </a:rPr>
              <a:t>Manipulación</a:t>
            </a:r>
            <a:r>
              <a:rPr lang="es-ES" sz="3200" kern="1200" dirty="0">
                <a:solidFill>
                  <a:srgbClr val="696464"/>
                </a:solidFill>
                <a:highlight>
                  <a:scrgbClr r="0" g="0" b="0">
                    <a:alpha val="0"/>
                  </a:scrgbClr>
                </a:highlight>
                <a:latin typeface="Franklin Gothic Book"/>
                <a:ea typeface="Microsoft YaHei" pitchFamily="2"/>
                <a:cs typeface="Arial" pitchFamily="2"/>
              </a:rPr>
              <a:t> de datos</a:t>
            </a:r>
            <a:r>
              <a:rPr lang="es-ES" sz="4000" kern="1200" dirty="0">
                <a:solidFill>
                  <a:srgbClr val="696464"/>
                </a:solidFill>
                <a:highlight>
                  <a:scrgbClr r="0" g="0" b="0">
                    <a:alpha val="0"/>
                  </a:scrgbClr>
                </a:highlight>
                <a:latin typeface="Franklin Gothic Book"/>
                <a:ea typeface="Microsoft YaHei" pitchFamily="2"/>
                <a:cs typeface="Arial" pitchFamily="2"/>
              </a:rPr>
              <a:t> I</a:t>
            </a:r>
          </a:p>
        </p:txBody>
      </p:sp>
      <p:sp>
        <p:nvSpPr>
          <p:cNvPr id="3" name="2 Marcador de contenido"/>
          <p:cNvSpPr txBox="1">
            <a:spLocks noGrp="1"/>
          </p:cNvSpPr>
          <p:nvPr>
            <p:ph type="body" idx="4294967295"/>
          </p:nvPr>
        </p:nvSpPr>
        <p:spPr>
          <a:xfrm>
            <a:off x="212725" y="1322388"/>
            <a:ext cx="8931275" cy="5876925"/>
          </a:xfrm>
          <a:noFill/>
          <a:ln>
            <a:noFill/>
          </a:ln>
        </p:spPr>
        <p:txBody>
          <a:bodyPr wrap="square" lIns="90000" tIns="45000" rIns="90000" bIns="45000" anchor="t">
            <a:normAutofit/>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274320" lvl="0" indent="-273960">
              <a:spcBef>
                <a:spcPts val="581"/>
              </a:spcBef>
              <a:buNone/>
              <a:tabLst>
                <a:tab pos="274320" algn="l"/>
              </a:tabLst>
            </a:pPr>
            <a:r>
              <a:rPr lang="es-ES" sz="1800" b="1" u="sng" dirty="0">
                <a:latin typeface="Arial" pitchFamily="34"/>
              </a:rPr>
              <a:t>Ejecutar sentencias SQL</a:t>
            </a:r>
          </a:p>
          <a:p>
            <a:pPr marL="274320" lvl="0" indent="-273960">
              <a:spcBef>
                <a:spcPts val="581"/>
              </a:spcBef>
              <a:buNone/>
              <a:tabLst>
                <a:tab pos="274320" algn="l"/>
              </a:tabLst>
            </a:pPr>
            <a:endParaRPr lang="es-ES" sz="1800" b="1" u="sng" dirty="0">
              <a:latin typeface="Arial" pitchFamily="34"/>
            </a:endParaRPr>
          </a:p>
          <a:p>
            <a:pPr marL="274320" lvl="0" indent="-273960">
              <a:spcBef>
                <a:spcPts val="400"/>
              </a:spcBef>
              <a:buNone/>
              <a:tabLst>
                <a:tab pos="274320" algn="l"/>
              </a:tabLst>
            </a:pPr>
            <a:r>
              <a:rPr lang="es-ES" sz="1600" dirty="0">
                <a:latin typeface="Arial" pitchFamily="34"/>
              </a:rPr>
              <a:t>Utilizando la </a:t>
            </a:r>
            <a:r>
              <a:rPr lang="es-ES" sz="1800" dirty="0" err="1">
                <a:solidFill>
                  <a:srgbClr val="9E3611"/>
                </a:solidFill>
                <a:latin typeface="Arial" pitchFamily="34"/>
              </a:rPr>
              <a:t>Intefaz</a:t>
            </a:r>
            <a:r>
              <a:rPr lang="es-ES" sz="1800" b="1" dirty="0">
                <a:solidFill>
                  <a:srgbClr val="9E3611"/>
                </a:solidFill>
                <a:latin typeface="Arial" pitchFamily="34"/>
              </a:rPr>
              <a:t> </a:t>
            </a:r>
            <a:r>
              <a:rPr lang="es-ES" sz="1800" b="1" dirty="0" err="1">
                <a:solidFill>
                  <a:srgbClr val="9E3611"/>
                </a:solidFill>
                <a:latin typeface="Arial" pitchFamily="34"/>
              </a:rPr>
              <a:t>Statement</a:t>
            </a:r>
            <a:r>
              <a:rPr lang="es-ES" sz="1800" b="1" dirty="0">
                <a:solidFill>
                  <a:srgbClr val="9E3611"/>
                </a:solidFill>
                <a:latin typeface="Arial" pitchFamily="34"/>
              </a:rPr>
              <a:t> </a:t>
            </a:r>
            <a:r>
              <a:rPr lang="es-ES" sz="1600" dirty="0">
                <a:latin typeface="Arial" pitchFamily="34"/>
              </a:rPr>
              <a:t>que proporciona métodos para ejecutar sentencias SQL y obtener los resultados.</a:t>
            </a:r>
          </a:p>
          <a:p>
            <a:pPr marL="0" lvl="0" indent="0">
              <a:spcBef>
                <a:spcPts val="400"/>
              </a:spcBef>
              <a:buClr>
                <a:srgbClr val="000000"/>
              </a:buClr>
              <a:buNone/>
              <a:tabLst>
                <a:tab pos="0" algn="l"/>
              </a:tabLst>
            </a:pPr>
            <a:r>
              <a:rPr lang="es-ES" sz="1400" dirty="0">
                <a:latin typeface="Arial" pitchFamily="34"/>
              </a:rPr>
              <a:t>Ej.:   </a:t>
            </a:r>
            <a:r>
              <a:rPr lang="es-ES" sz="1400" dirty="0" err="1">
                <a:latin typeface="Arial" pitchFamily="34"/>
              </a:rPr>
              <a:t>Statement</a:t>
            </a:r>
            <a:r>
              <a:rPr lang="es-ES" sz="1400" dirty="0">
                <a:latin typeface="Arial" pitchFamily="34"/>
              </a:rPr>
              <a:t>  sentencia = </a:t>
            </a:r>
            <a:r>
              <a:rPr lang="es-ES" sz="1400" dirty="0" err="1">
                <a:latin typeface="Arial" pitchFamily="34"/>
              </a:rPr>
              <a:t>conexión.createStatement</a:t>
            </a:r>
            <a:r>
              <a:rPr lang="es-ES" sz="1400" dirty="0">
                <a:latin typeface="Arial" pitchFamily="34"/>
              </a:rPr>
              <a:t>()</a:t>
            </a:r>
          </a:p>
          <a:p>
            <a:pPr marL="0" lvl="0" indent="0">
              <a:spcBef>
                <a:spcPts val="400"/>
              </a:spcBef>
              <a:buClr>
                <a:srgbClr val="000000"/>
              </a:buClr>
              <a:buNone/>
              <a:tabLst>
                <a:tab pos="0" algn="l"/>
              </a:tabLst>
            </a:pPr>
            <a:r>
              <a:rPr lang="es-ES" sz="1400" dirty="0">
                <a:latin typeface="Arial" pitchFamily="34"/>
              </a:rPr>
              <a:t>Creado un objeto </a:t>
            </a:r>
            <a:r>
              <a:rPr lang="es-ES" sz="1400" dirty="0" err="1">
                <a:latin typeface="Arial" pitchFamily="34"/>
              </a:rPr>
              <a:t>Statement</a:t>
            </a:r>
            <a:r>
              <a:rPr lang="es-ES" sz="1400" dirty="0">
                <a:latin typeface="Arial" pitchFamily="34"/>
              </a:rPr>
              <a:t>, se pueden usar los siguientes métodos:</a:t>
            </a:r>
          </a:p>
          <a:p>
            <a:pPr marL="0" lvl="2" indent="0">
              <a:spcBef>
                <a:spcPts val="400"/>
              </a:spcBef>
              <a:buNone/>
              <a:tabLst>
                <a:tab pos="0" algn="l"/>
              </a:tabLst>
            </a:pPr>
            <a:r>
              <a:rPr lang="es-ES" sz="1400" b="1" dirty="0">
                <a:latin typeface="Arial" pitchFamily="34"/>
              </a:rPr>
              <a:t>- </a:t>
            </a:r>
            <a:r>
              <a:rPr lang="es-ES" sz="1400" b="1" dirty="0" err="1">
                <a:latin typeface="Arial" pitchFamily="34"/>
              </a:rPr>
              <a:t>executeQuery</a:t>
            </a:r>
            <a:r>
              <a:rPr lang="es-ES" sz="1400" b="1" dirty="0">
                <a:latin typeface="Arial" pitchFamily="34"/>
              </a:rPr>
              <a:t>(</a:t>
            </a:r>
            <a:r>
              <a:rPr lang="es-ES" sz="1400" b="1" dirty="0" err="1">
                <a:latin typeface="Arial" pitchFamily="34"/>
              </a:rPr>
              <a:t>String</a:t>
            </a:r>
            <a:r>
              <a:rPr lang="es-ES" sz="1400" b="1" dirty="0">
                <a:latin typeface="Arial" pitchFamily="34"/>
              </a:rPr>
              <a:t> </a:t>
            </a:r>
            <a:r>
              <a:rPr lang="es-ES" sz="1400" b="1" dirty="0" err="1">
                <a:latin typeface="Arial" pitchFamily="34"/>
              </a:rPr>
              <a:t>sql</a:t>
            </a:r>
            <a:r>
              <a:rPr lang="es-ES" sz="1400" b="1" dirty="0">
                <a:latin typeface="Arial" pitchFamily="34"/>
              </a:rPr>
              <a:t>): </a:t>
            </a:r>
            <a:r>
              <a:rPr lang="es-ES" sz="1400" dirty="0">
                <a:latin typeface="Arial" pitchFamily="34"/>
              </a:rPr>
              <a:t> Para sentencias SQL que devuelven un  </a:t>
            </a:r>
            <a:r>
              <a:rPr lang="es-ES" sz="1400" dirty="0" err="1">
                <a:latin typeface="Arial" pitchFamily="34"/>
              </a:rPr>
              <a:t>ResultSet</a:t>
            </a:r>
            <a:r>
              <a:rPr lang="es-ES" sz="1400" dirty="0">
                <a:latin typeface="Arial" pitchFamily="34"/>
              </a:rPr>
              <a:t>: SELECT …</a:t>
            </a:r>
          </a:p>
          <a:p>
            <a:pPr marL="0" lvl="2" indent="0">
              <a:spcBef>
                <a:spcPts val="400"/>
              </a:spcBef>
              <a:buNone/>
              <a:tabLst>
                <a:tab pos="0" algn="l"/>
              </a:tabLst>
            </a:pPr>
            <a:endParaRPr lang="es-ES" sz="1400" b="1" dirty="0">
              <a:latin typeface="Arial" pitchFamily="34"/>
            </a:endParaRPr>
          </a:p>
          <a:p>
            <a:pPr marL="0" lvl="2" indent="0">
              <a:spcBef>
                <a:spcPts val="400"/>
              </a:spcBef>
              <a:buNone/>
              <a:tabLst>
                <a:tab pos="0" algn="l"/>
              </a:tabLst>
            </a:pPr>
            <a:r>
              <a:rPr lang="es-ES" sz="1400" b="1" dirty="0">
                <a:latin typeface="Arial" pitchFamily="34"/>
              </a:rPr>
              <a:t>- </a:t>
            </a:r>
            <a:r>
              <a:rPr lang="es-ES" sz="1400" b="1" dirty="0" err="1">
                <a:latin typeface="Arial" pitchFamily="34"/>
              </a:rPr>
              <a:t>Int</a:t>
            </a:r>
            <a:r>
              <a:rPr lang="es-ES" sz="1400" b="1" dirty="0">
                <a:latin typeface="Arial" pitchFamily="34"/>
              </a:rPr>
              <a:t>   </a:t>
            </a:r>
            <a:r>
              <a:rPr lang="es-ES" sz="1400" b="1" dirty="0" err="1">
                <a:latin typeface="Arial" pitchFamily="34"/>
              </a:rPr>
              <a:t>executeUpdate</a:t>
            </a:r>
            <a:r>
              <a:rPr lang="es-ES" sz="1400" b="1" dirty="0">
                <a:latin typeface="Arial" pitchFamily="34"/>
              </a:rPr>
              <a:t>(</a:t>
            </a:r>
            <a:r>
              <a:rPr lang="es-ES" sz="1400" b="1" dirty="0" err="1">
                <a:latin typeface="Arial" pitchFamily="34"/>
              </a:rPr>
              <a:t>String</a:t>
            </a:r>
            <a:r>
              <a:rPr lang="es-ES" sz="1400" b="1" dirty="0">
                <a:latin typeface="Arial" pitchFamily="34"/>
              </a:rPr>
              <a:t> </a:t>
            </a:r>
            <a:r>
              <a:rPr lang="es-ES" sz="1400" b="1" dirty="0" err="1">
                <a:latin typeface="Arial" pitchFamily="34"/>
              </a:rPr>
              <a:t>sql</a:t>
            </a:r>
            <a:r>
              <a:rPr lang="es-ES" sz="1400" dirty="0">
                <a:latin typeface="Arial" pitchFamily="34"/>
              </a:rPr>
              <a:t>): Para sentencias SQL que no devuelven un </a:t>
            </a:r>
            <a:r>
              <a:rPr lang="es-ES" sz="1400" dirty="0" err="1">
                <a:latin typeface="Arial" pitchFamily="34"/>
              </a:rPr>
              <a:t>ResultSet</a:t>
            </a:r>
            <a:r>
              <a:rPr lang="es-ES" sz="1400" dirty="0">
                <a:latin typeface="Arial" pitchFamily="34"/>
              </a:rPr>
              <a:t>:  INSERT,  UPDATE,  DELETE. Este método devuelve el número de filas afectadas</a:t>
            </a:r>
          </a:p>
          <a:p>
            <a:pPr marL="0" lvl="2" indent="0">
              <a:spcBef>
                <a:spcPts val="400"/>
              </a:spcBef>
              <a:tabLst>
                <a:tab pos="0" algn="l"/>
              </a:tabLst>
            </a:pPr>
            <a:r>
              <a:rPr lang="es-ES" sz="1400" dirty="0">
                <a:latin typeface="Arial" pitchFamily="34"/>
              </a:rPr>
              <a:t>Ej.: </a:t>
            </a:r>
            <a:r>
              <a:rPr lang="es-ES" sz="1400" dirty="0" err="1">
                <a:latin typeface="Arial" pitchFamily="34"/>
              </a:rPr>
              <a:t>int</a:t>
            </a:r>
            <a:r>
              <a:rPr lang="es-ES" sz="1400" dirty="0">
                <a:latin typeface="Arial" pitchFamily="34"/>
              </a:rPr>
              <a:t> filas </a:t>
            </a:r>
            <a:r>
              <a:rPr lang="es-ES" sz="1400" dirty="0" err="1">
                <a:latin typeface="Arial" pitchFamily="34"/>
              </a:rPr>
              <a:t>sentencias.executeUpdate</a:t>
            </a:r>
            <a:r>
              <a:rPr lang="es-ES" sz="1400" dirty="0">
                <a:latin typeface="Arial" pitchFamily="34"/>
              </a:rPr>
              <a:t>(sentencia SQL)</a:t>
            </a:r>
          </a:p>
          <a:p>
            <a:pPr marL="0" lvl="2" indent="0">
              <a:spcBef>
                <a:spcPts val="400"/>
              </a:spcBef>
              <a:tabLst>
                <a:tab pos="0" algn="l"/>
              </a:tabLst>
            </a:pPr>
            <a:endParaRPr lang="es-ES" sz="1400" b="1" dirty="0">
              <a:latin typeface="Arial" pitchFamily="34"/>
            </a:endParaRPr>
          </a:p>
          <a:p>
            <a:pPr marL="0" lvl="2" indent="0">
              <a:spcBef>
                <a:spcPts val="400"/>
              </a:spcBef>
              <a:buNone/>
              <a:tabLst>
                <a:tab pos="0" algn="l"/>
              </a:tabLst>
            </a:pPr>
            <a:r>
              <a:rPr lang="es-ES" sz="1400" b="1" dirty="0">
                <a:latin typeface="Arial" pitchFamily="34"/>
              </a:rPr>
              <a:t>- </a:t>
            </a:r>
            <a:r>
              <a:rPr lang="es-ES" sz="1400" b="1" dirty="0" err="1">
                <a:latin typeface="Arial" pitchFamily="34"/>
              </a:rPr>
              <a:t>Boolean</a:t>
            </a:r>
            <a:r>
              <a:rPr lang="es-ES" sz="1400" b="1" dirty="0">
                <a:latin typeface="Arial" pitchFamily="34"/>
              </a:rPr>
              <a:t>  </a:t>
            </a:r>
            <a:r>
              <a:rPr lang="es-ES" sz="1400" b="1" dirty="0" err="1">
                <a:latin typeface="Arial" pitchFamily="34"/>
              </a:rPr>
              <a:t>Execute</a:t>
            </a:r>
            <a:r>
              <a:rPr lang="es-ES" sz="1400" b="1" dirty="0">
                <a:latin typeface="Arial" pitchFamily="34"/>
              </a:rPr>
              <a:t>(</a:t>
            </a:r>
            <a:r>
              <a:rPr lang="es-ES" sz="1400" b="1" dirty="0" err="1">
                <a:latin typeface="Arial" pitchFamily="34"/>
              </a:rPr>
              <a:t>String</a:t>
            </a:r>
            <a:r>
              <a:rPr lang="es-ES" sz="1400" b="1" dirty="0">
                <a:latin typeface="Arial" pitchFamily="34"/>
              </a:rPr>
              <a:t> )</a:t>
            </a:r>
            <a:r>
              <a:rPr lang="es-ES" sz="1400" dirty="0">
                <a:latin typeface="Arial" pitchFamily="34"/>
              </a:rPr>
              <a:t> : Para sentencias que devuelven más de un </a:t>
            </a:r>
            <a:r>
              <a:rPr lang="es-ES" sz="1400" dirty="0" err="1">
                <a:latin typeface="Arial" pitchFamily="34"/>
              </a:rPr>
              <a:t>ResulSet</a:t>
            </a:r>
            <a:r>
              <a:rPr lang="es-ES" sz="1400" dirty="0">
                <a:latin typeface="Arial" pitchFamily="34"/>
              </a:rPr>
              <a:t>. Se puede utilizar para ejecutar Procedimientos	</a:t>
            </a:r>
          </a:p>
          <a:p>
            <a:pPr marL="0" lvl="0" indent="0">
              <a:spcBef>
                <a:spcPts val="400"/>
              </a:spcBef>
              <a:buClr>
                <a:srgbClr val="000000"/>
              </a:buClr>
              <a:buNone/>
              <a:tabLst>
                <a:tab pos="0" algn="l"/>
              </a:tabLst>
            </a:pPr>
            <a:r>
              <a:rPr lang="es-ES" sz="1400" dirty="0">
                <a:latin typeface="Arial" pitchFamily="34"/>
              </a:rPr>
              <a:t>A través de la </a:t>
            </a:r>
            <a:r>
              <a:rPr lang="es-ES" sz="1400" dirty="0">
                <a:solidFill>
                  <a:srgbClr val="9E3611"/>
                </a:solidFill>
                <a:latin typeface="Arial" pitchFamily="34"/>
              </a:rPr>
              <a:t>interfaz</a:t>
            </a:r>
            <a:r>
              <a:rPr lang="es-ES" sz="1400" b="1" dirty="0">
                <a:solidFill>
                  <a:srgbClr val="9E3611"/>
                </a:solidFill>
                <a:latin typeface="Arial" pitchFamily="34"/>
              </a:rPr>
              <a:t> </a:t>
            </a:r>
            <a:r>
              <a:rPr lang="es-ES" sz="1400" b="1" dirty="0" err="1">
                <a:solidFill>
                  <a:srgbClr val="9E3611"/>
                </a:solidFill>
                <a:latin typeface="Arial" pitchFamily="34"/>
              </a:rPr>
              <a:t>ResultSet</a:t>
            </a:r>
            <a:r>
              <a:rPr lang="es-ES" sz="1400" b="1" dirty="0">
                <a:solidFill>
                  <a:srgbClr val="9E3611"/>
                </a:solidFill>
                <a:latin typeface="Arial" pitchFamily="34"/>
              </a:rPr>
              <a:t> </a:t>
            </a:r>
            <a:r>
              <a:rPr lang="es-ES" sz="1400" dirty="0">
                <a:latin typeface="Arial" pitchFamily="34"/>
              </a:rPr>
              <a:t>se puede acceder al valor de cualquier columna de la fila actual por nombre o por posición. Métodos de la interfaz </a:t>
            </a:r>
            <a:r>
              <a:rPr lang="es-ES" sz="1400" dirty="0" err="1">
                <a:latin typeface="Arial" pitchFamily="34"/>
              </a:rPr>
              <a:t>ResultSet</a:t>
            </a:r>
            <a:r>
              <a:rPr lang="es-ES" sz="1400" dirty="0">
                <a:latin typeface="Arial" pitchFamily="34"/>
              </a:rPr>
              <a:t>:</a:t>
            </a:r>
          </a:p>
          <a:p>
            <a:pPr marL="432001" lvl="3" indent="0">
              <a:spcBef>
                <a:spcPts val="400"/>
              </a:spcBef>
              <a:tabLst>
                <a:tab pos="0" algn="l"/>
              </a:tabLst>
            </a:pPr>
            <a:r>
              <a:rPr lang="es-ES" sz="1400" dirty="0">
                <a:latin typeface="Arial" pitchFamily="34"/>
              </a:rPr>
              <a:t> </a:t>
            </a:r>
            <a:r>
              <a:rPr lang="es-ES" sz="1400" dirty="0" err="1">
                <a:latin typeface="Arial" pitchFamily="34"/>
              </a:rPr>
              <a:t>getString</a:t>
            </a:r>
            <a:r>
              <a:rPr lang="es-ES" sz="1400" dirty="0">
                <a:latin typeface="Arial" pitchFamily="34"/>
              </a:rPr>
              <a:t>(columna)  //  - </a:t>
            </a:r>
            <a:r>
              <a:rPr lang="es-ES" sz="1400" dirty="0" err="1">
                <a:latin typeface="Arial" pitchFamily="34"/>
              </a:rPr>
              <a:t>getBoolean</a:t>
            </a:r>
            <a:r>
              <a:rPr lang="es-ES" sz="1400" dirty="0">
                <a:latin typeface="Arial" pitchFamily="34"/>
              </a:rPr>
              <a:t>(columna)  // -  </a:t>
            </a:r>
            <a:r>
              <a:rPr lang="es-ES" sz="1400" dirty="0" err="1">
                <a:latin typeface="Arial" pitchFamily="34"/>
              </a:rPr>
              <a:t>getShort</a:t>
            </a:r>
            <a:r>
              <a:rPr lang="es-ES" sz="1400" dirty="0">
                <a:latin typeface="Arial" pitchFamily="34"/>
              </a:rPr>
              <a:t>(columna)  //   - </a:t>
            </a:r>
            <a:r>
              <a:rPr lang="es-ES" sz="1400" dirty="0" err="1">
                <a:latin typeface="Arial" pitchFamily="34"/>
              </a:rPr>
              <a:t>getByte</a:t>
            </a:r>
            <a:r>
              <a:rPr lang="es-ES" sz="1400" dirty="0">
                <a:latin typeface="Arial" pitchFamily="34"/>
              </a:rPr>
              <a:t>(columna)</a:t>
            </a:r>
          </a:p>
          <a:p>
            <a:pPr marL="432001" lvl="3" indent="0">
              <a:spcBef>
                <a:spcPts val="400"/>
              </a:spcBef>
              <a:tabLst>
                <a:tab pos="0" algn="l"/>
              </a:tabLst>
            </a:pPr>
            <a:r>
              <a:rPr lang="es-ES" sz="1400" dirty="0">
                <a:latin typeface="Arial" pitchFamily="34"/>
              </a:rPr>
              <a:t> </a:t>
            </a:r>
            <a:r>
              <a:rPr lang="es-ES" sz="1400" dirty="0" err="1">
                <a:latin typeface="Arial" pitchFamily="34"/>
              </a:rPr>
              <a:t>getInt</a:t>
            </a:r>
            <a:r>
              <a:rPr lang="es-ES" sz="1400" dirty="0">
                <a:latin typeface="Arial" pitchFamily="34"/>
              </a:rPr>
              <a:t>(columna)  //        - </a:t>
            </a:r>
            <a:r>
              <a:rPr lang="es-ES" sz="1400" dirty="0" err="1">
                <a:latin typeface="Arial" pitchFamily="34"/>
              </a:rPr>
              <a:t>getLong</a:t>
            </a:r>
            <a:r>
              <a:rPr lang="es-ES" sz="1400" dirty="0">
                <a:latin typeface="Arial" pitchFamily="34"/>
              </a:rPr>
              <a:t>(columna)      // -  </a:t>
            </a:r>
            <a:r>
              <a:rPr lang="es-ES" sz="1400" dirty="0" err="1">
                <a:latin typeface="Arial" pitchFamily="34"/>
              </a:rPr>
              <a:t>getFloat</a:t>
            </a:r>
            <a:r>
              <a:rPr lang="es-ES" sz="1400" dirty="0">
                <a:latin typeface="Arial" pitchFamily="34"/>
              </a:rPr>
              <a:t>(columna)  //    - </a:t>
            </a:r>
            <a:r>
              <a:rPr lang="es-ES" sz="1400" dirty="0" err="1">
                <a:latin typeface="Arial" pitchFamily="34"/>
              </a:rPr>
              <a:t>getDouble</a:t>
            </a:r>
            <a:r>
              <a:rPr lang="es-ES" sz="1400" dirty="0">
                <a:latin typeface="Arial" pitchFamily="34"/>
              </a:rPr>
              <a:t>(</a:t>
            </a:r>
            <a:r>
              <a:rPr lang="es-ES" sz="1400" dirty="0" err="1">
                <a:latin typeface="Arial" pitchFamily="34"/>
              </a:rPr>
              <a:t>dolumna</a:t>
            </a:r>
            <a:r>
              <a:rPr lang="es-ES" sz="1400" dirty="0">
                <a:latin typeface="Arial" pitchFamily="34"/>
              </a:rPr>
              <a:t>)</a:t>
            </a:r>
          </a:p>
          <a:p>
            <a:pPr marL="432001" lvl="3" indent="0">
              <a:spcBef>
                <a:spcPts val="400"/>
              </a:spcBef>
              <a:tabLst>
                <a:tab pos="0" algn="l"/>
              </a:tabLst>
            </a:pPr>
            <a:r>
              <a:rPr lang="es-ES" sz="1400" dirty="0">
                <a:latin typeface="Arial" pitchFamily="34"/>
              </a:rPr>
              <a:t> </a:t>
            </a:r>
            <a:r>
              <a:rPr lang="es-ES" sz="1400" dirty="0" err="1">
                <a:latin typeface="Arial" pitchFamily="34"/>
              </a:rPr>
              <a:t>getDate</a:t>
            </a:r>
            <a:r>
              <a:rPr lang="es-ES" sz="1400" dirty="0">
                <a:latin typeface="Arial" pitchFamily="34"/>
              </a:rPr>
              <a:t>(columna)  //    - </a:t>
            </a:r>
            <a:r>
              <a:rPr lang="es-ES" sz="1400" dirty="0" err="1">
                <a:latin typeface="Arial" pitchFamily="34"/>
              </a:rPr>
              <a:t>getTime</a:t>
            </a:r>
            <a:r>
              <a:rPr lang="es-ES" sz="1400" dirty="0">
                <a:latin typeface="Arial" pitchFamily="34"/>
              </a:rPr>
              <a:t>(columna)                                                     </a:t>
            </a:r>
          </a:p>
          <a:p>
            <a:pPr marL="1254960" lvl="1" indent="-228240">
              <a:spcBef>
                <a:spcPts val="0"/>
              </a:spcBef>
              <a:buNone/>
              <a:tabLst>
                <a:tab pos="822960" algn="l"/>
              </a:tabLst>
            </a:pPr>
            <a:r>
              <a:rPr lang="es-ES" sz="800" b="1" dirty="0">
                <a:solidFill>
                  <a:srgbClr val="FF0000"/>
                </a:solidFill>
                <a:latin typeface="Arial" pitchFamily="34"/>
              </a:rPr>
              <a:t> </a:t>
            </a:r>
            <a:endParaRPr lang="es-ES" sz="800" dirty="0">
              <a:latin typeface="Calibri" pitchFamily="34"/>
            </a:endParaRPr>
          </a:p>
        </p:txBody>
      </p:sp>
    </p:spTree>
    <p:extLst>
      <p:ext uri="{BB962C8B-B14F-4D97-AF65-F5344CB8AC3E}">
        <p14:creationId xmlns:p14="http://schemas.microsoft.com/office/powerpoint/2010/main" val="65444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noGrp="1"/>
          </p:cNvSpPr>
          <p:nvPr>
            <p:ph type="body" idx="4294967295"/>
          </p:nvPr>
        </p:nvSpPr>
        <p:spPr>
          <a:xfrm>
            <a:off x="611560" y="1447800"/>
            <a:ext cx="8532440" cy="5076825"/>
          </a:xfrm>
          <a:noFill/>
          <a:ln>
            <a:noFill/>
          </a:ln>
        </p:spPr>
        <p:txBody>
          <a:bodyPr wrap="square" lIns="90000" tIns="45000" rIns="90000" bIns="45000" anchor="t">
            <a:normAutofit lnSpcReduction="1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274320" lvl="0" indent="-273960">
              <a:spcBef>
                <a:spcPts val="581"/>
              </a:spcBef>
              <a:buNone/>
              <a:tabLst>
                <a:tab pos="274320" algn="l"/>
              </a:tabLst>
            </a:pPr>
            <a:r>
              <a:rPr lang="es-ES" sz="2000" b="1" dirty="0">
                <a:latin typeface="Calibri" pitchFamily="34"/>
              </a:rPr>
              <a:t>O BIEN UTILIZANDO sentencias preparadas:</a:t>
            </a:r>
          </a:p>
          <a:p>
            <a:pPr marL="0" lvl="0" indent="0">
              <a:spcBef>
                <a:spcPts val="581"/>
              </a:spcBef>
              <a:buNone/>
              <a:tabLst>
                <a:tab pos="0" algn="l"/>
              </a:tabLst>
            </a:pPr>
            <a:r>
              <a:rPr lang="es-ES" sz="1800" b="1" dirty="0">
                <a:solidFill>
                  <a:srgbClr val="9E3611"/>
                </a:solidFill>
                <a:latin typeface="Calibri" pitchFamily="34"/>
              </a:rPr>
              <a:t>Interfaz </a:t>
            </a:r>
            <a:r>
              <a:rPr lang="es-ES" sz="1800" b="1" dirty="0" err="1">
                <a:solidFill>
                  <a:srgbClr val="9E3611"/>
                </a:solidFill>
                <a:latin typeface="Calibri" pitchFamily="34"/>
              </a:rPr>
              <a:t>PreparedStatement</a:t>
            </a:r>
            <a:r>
              <a:rPr lang="es-ES" sz="1800" b="1" dirty="0">
                <a:solidFill>
                  <a:srgbClr val="9E3611"/>
                </a:solidFill>
                <a:latin typeface="Calibri" pitchFamily="34"/>
              </a:rPr>
              <a:t> </a:t>
            </a:r>
            <a:r>
              <a:rPr lang="es-ES" sz="1800" dirty="0">
                <a:latin typeface="Calibri" pitchFamily="34"/>
              </a:rPr>
              <a:t>permite construir una cadena de caracteres SQL con </a:t>
            </a:r>
            <a:r>
              <a:rPr lang="es-ES" sz="1800" dirty="0" err="1">
                <a:latin typeface="Calibri" pitchFamily="34"/>
              </a:rPr>
              <a:t>placeholder</a:t>
            </a:r>
            <a:r>
              <a:rPr lang="es-ES" sz="1800" dirty="0">
                <a:latin typeface="Calibri" pitchFamily="34"/>
              </a:rPr>
              <a:t> (marcadores de posición).</a:t>
            </a:r>
          </a:p>
          <a:p>
            <a:pPr marL="0" lvl="0" indent="0">
              <a:spcBef>
                <a:spcPts val="581"/>
              </a:spcBef>
              <a:buNone/>
              <a:tabLst>
                <a:tab pos="0" algn="l"/>
              </a:tabLst>
            </a:pPr>
            <a:endParaRPr lang="es-ES" sz="1800" dirty="0">
              <a:latin typeface="Calibri" pitchFamily="34"/>
            </a:endParaRPr>
          </a:p>
          <a:p>
            <a:pPr marL="274320" lvl="0" indent="0">
              <a:spcBef>
                <a:spcPts val="581"/>
              </a:spcBef>
              <a:buNone/>
              <a:tabLst>
                <a:tab pos="274320" algn="l"/>
              </a:tabLst>
            </a:pPr>
            <a:r>
              <a:rPr lang="es-ES" sz="1800" dirty="0">
                <a:latin typeface="Calibri" pitchFamily="34"/>
              </a:rPr>
              <a:t>//</a:t>
            </a:r>
            <a:r>
              <a:rPr lang="es-ES" sz="1800" u="sng" dirty="0">
                <a:latin typeface="Calibri" pitchFamily="34"/>
              </a:rPr>
              <a:t>ejemplo con </a:t>
            </a:r>
            <a:r>
              <a:rPr lang="es-ES" sz="1800" u="sng" dirty="0" err="1">
                <a:latin typeface="Calibri" pitchFamily="34"/>
              </a:rPr>
              <a:t>insert</a:t>
            </a:r>
            <a:endParaRPr lang="es-ES" sz="1800" u="sng" dirty="0">
              <a:latin typeface="Calibri" pitchFamily="34"/>
            </a:endParaRPr>
          </a:p>
          <a:p>
            <a:pPr marL="274320" lvl="0" indent="0">
              <a:spcBef>
                <a:spcPts val="581"/>
              </a:spcBef>
              <a:buNone/>
              <a:tabLst>
                <a:tab pos="274320" algn="l"/>
              </a:tabLst>
            </a:pPr>
            <a:r>
              <a:rPr lang="es-ES" sz="1800" dirty="0" err="1">
                <a:latin typeface="Calibri" pitchFamily="34"/>
              </a:rPr>
              <a:t>String</a:t>
            </a:r>
            <a:r>
              <a:rPr lang="es-ES" sz="1800" dirty="0">
                <a:latin typeface="Calibri" pitchFamily="34"/>
              </a:rPr>
              <a:t>  </a:t>
            </a:r>
            <a:r>
              <a:rPr lang="es-ES" sz="1800" dirty="0" err="1">
                <a:latin typeface="Calibri" pitchFamily="34"/>
              </a:rPr>
              <a:t>sql</a:t>
            </a:r>
            <a:r>
              <a:rPr lang="es-ES" sz="1800" dirty="0">
                <a:latin typeface="Calibri" pitchFamily="34"/>
              </a:rPr>
              <a:t> =‘’INSERT INTO departamentos   </a:t>
            </a:r>
            <a:r>
              <a:rPr lang="es-ES" sz="1800" dirty="0" err="1">
                <a:latin typeface="Calibri" pitchFamily="34"/>
              </a:rPr>
              <a:t>values</a:t>
            </a:r>
            <a:r>
              <a:rPr lang="es-ES" sz="1800" dirty="0">
                <a:latin typeface="Calibri" pitchFamily="34"/>
              </a:rPr>
              <a:t> (</a:t>
            </a:r>
            <a:r>
              <a:rPr lang="es-ES" sz="1800" b="1" dirty="0">
                <a:solidFill>
                  <a:srgbClr val="FF0000"/>
                </a:solidFill>
                <a:latin typeface="Calibri" pitchFamily="34"/>
              </a:rPr>
              <a:t>?, ?, ?</a:t>
            </a:r>
            <a:r>
              <a:rPr lang="es-ES" sz="1800" dirty="0">
                <a:latin typeface="Calibri" pitchFamily="34"/>
              </a:rPr>
              <a:t>)’’;</a:t>
            </a:r>
          </a:p>
          <a:p>
            <a:pPr marL="274320" lvl="0" indent="0">
              <a:spcBef>
                <a:spcPts val="371"/>
              </a:spcBef>
              <a:buNone/>
              <a:tabLst>
                <a:tab pos="274320" algn="l"/>
              </a:tabLst>
            </a:pPr>
            <a:r>
              <a:rPr lang="es-ES" sz="1800" dirty="0" err="1">
                <a:latin typeface="Calibri" pitchFamily="34"/>
              </a:rPr>
              <a:t>PreparedStatement</a:t>
            </a:r>
            <a:r>
              <a:rPr lang="es-ES" sz="1800" dirty="0">
                <a:latin typeface="Calibri" pitchFamily="34"/>
              </a:rPr>
              <a:t> </a:t>
            </a:r>
            <a:r>
              <a:rPr lang="es-ES" sz="1800" dirty="0" err="1">
                <a:latin typeface="Calibri" pitchFamily="34"/>
              </a:rPr>
              <a:t>setencia</a:t>
            </a:r>
            <a:r>
              <a:rPr lang="es-ES" sz="1800" dirty="0">
                <a:latin typeface="Calibri" pitchFamily="34"/>
              </a:rPr>
              <a:t> =</a:t>
            </a:r>
            <a:r>
              <a:rPr lang="es-ES" sz="1800" dirty="0" err="1">
                <a:latin typeface="Calibri" pitchFamily="34"/>
              </a:rPr>
              <a:t>conexión.preparedeStatement</a:t>
            </a:r>
            <a:r>
              <a:rPr lang="es-ES" sz="1800" dirty="0">
                <a:latin typeface="Calibri" pitchFamily="34"/>
              </a:rPr>
              <a:t>(</a:t>
            </a:r>
            <a:r>
              <a:rPr lang="es-ES" sz="1800" dirty="0" err="1">
                <a:latin typeface="Calibri" pitchFamily="34"/>
              </a:rPr>
              <a:t>sql</a:t>
            </a:r>
            <a:r>
              <a:rPr lang="es-ES" sz="1800" dirty="0">
                <a:latin typeface="Calibri" pitchFamily="34"/>
              </a:rPr>
              <a:t>);</a:t>
            </a:r>
          </a:p>
          <a:p>
            <a:pPr marL="274320" lvl="0" indent="0">
              <a:spcBef>
                <a:spcPts val="371"/>
              </a:spcBef>
              <a:buNone/>
              <a:tabLst>
                <a:tab pos="274320" algn="l"/>
              </a:tabLst>
            </a:pPr>
            <a:r>
              <a:rPr lang="es-ES" sz="1800" dirty="0" err="1">
                <a:latin typeface="Calibri" pitchFamily="34"/>
              </a:rPr>
              <a:t>sentencia.setInt</a:t>
            </a:r>
            <a:r>
              <a:rPr lang="es-ES" sz="1800" dirty="0">
                <a:latin typeface="Calibri" pitchFamily="34"/>
              </a:rPr>
              <a:t>(1, </a:t>
            </a:r>
            <a:r>
              <a:rPr lang="es-ES" sz="1800" dirty="0" err="1">
                <a:latin typeface="Calibri" pitchFamily="34"/>
              </a:rPr>
              <a:t>Integer.parseInt</a:t>
            </a:r>
            <a:r>
              <a:rPr lang="es-ES" sz="1800" dirty="0">
                <a:latin typeface="Calibri" pitchFamily="34"/>
              </a:rPr>
              <a:t>(</a:t>
            </a:r>
            <a:r>
              <a:rPr lang="es-ES" sz="1800" dirty="0" err="1">
                <a:latin typeface="Calibri" pitchFamily="34"/>
              </a:rPr>
              <a:t>dep</a:t>
            </a:r>
            <a:r>
              <a:rPr lang="es-ES" sz="1800" dirty="0">
                <a:latin typeface="Calibri" pitchFamily="34"/>
              </a:rPr>
              <a:t>));</a:t>
            </a:r>
          </a:p>
          <a:p>
            <a:pPr marL="274320" lvl="0" indent="0">
              <a:spcBef>
                <a:spcPts val="371"/>
              </a:spcBef>
              <a:buNone/>
              <a:tabLst>
                <a:tab pos="274320" algn="l"/>
              </a:tabLst>
            </a:pPr>
            <a:r>
              <a:rPr lang="es-ES" sz="1800" dirty="0" err="1">
                <a:latin typeface="Calibri" pitchFamily="34"/>
              </a:rPr>
              <a:t>sentencia.setString</a:t>
            </a:r>
            <a:r>
              <a:rPr lang="es-ES" sz="1800" dirty="0">
                <a:latin typeface="Calibri" pitchFamily="34"/>
              </a:rPr>
              <a:t>(2, </a:t>
            </a:r>
            <a:r>
              <a:rPr lang="es-ES" sz="1800" dirty="0" err="1">
                <a:latin typeface="Calibri" pitchFamily="34"/>
              </a:rPr>
              <a:t>dnombre</a:t>
            </a:r>
            <a:r>
              <a:rPr lang="es-ES" sz="1800" dirty="0">
                <a:latin typeface="Calibri" pitchFamily="34"/>
              </a:rPr>
              <a:t>);</a:t>
            </a:r>
          </a:p>
          <a:p>
            <a:pPr marL="274320" lvl="0" indent="0">
              <a:spcBef>
                <a:spcPts val="371"/>
              </a:spcBef>
              <a:buNone/>
              <a:tabLst>
                <a:tab pos="274320" algn="l"/>
              </a:tabLst>
            </a:pPr>
            <a:r>
              <a:rPr lang="es-ES" sz="1800" dirty="0" err="1">
                <a:latin typeface="Calibri" pitchFamily="34"/>
              </a:rPr>
              <a:t>sentencia.setSring</a:t>
            </a:r>
            <a:r>
              <a:rPr lang="es-ES" sz="1800" dirty="0">
                <a:latin typeface="Calibri" pitchFamily="34"/>
              </a:rPr>
              <a:t> (3, localidad);</a:t>
            </a:r>
          </a:p>
          <a:p>
            <a:pPr marL="274320" lvl="0" indent="0">
              <a:spcBef>
                <a:spcPts val="371"/>
              </a:spcBef>
              <a:buNone/>
              <a:tabLst>
                <a:tab pos="274320" algn="l"/>
              </a:tabLst>
            </a:pPr>
            <a:r>
              <a:rPr lang="es-ES" sz="1800" dirty="0" err="1">
                <a:latin typeface="Calibri" pitchFamily="34"/>
              </a:rPr>
              <a:t>int</a:t>
            </a:r>
            <a:r>
              <a:rPr lang="es-ES" sz="1800" dirty="0">
                <a:latin typeface="Calibri" pitchFamily="34"/>
              </a:rPr>
              <a:t> filas = </a:t>
            </a:r>
            <a:r>
              <a:rPr lang="es-ES" sz="1800" dirty="0" err="1">
                <a:latin typeface="Calibri" pitchFamily="34"/>
              </a:rPr>
              <a:t>sentencia.executeUpdate</a:t>
            </a:r>
            <a:r>
              <a:rPr lang="es-ES" sz="1800" dirty="0">
                <a:latin typeface="Calibri" pitchFamily="34"/>
              </a:rPr>
              <a:t>();</a:t>
            </a:r>
          </a:p>
          <a:p>
            <a:pPr marL="274320" lvl="0" indent="0">
              <a:spcBef>
                <a:spcPts val="371"/>
              </a:spcBef>
              <a:buNone/>
              <a:tabLst>
                <a:tab pos="274320" algn="l"/>
              </a:tabLst>
            </a:pPr>
            <a:endParaRPr lang="es-ES" sz="1800" dirty="0">
              <a:latin typeface="Calibri" pitchFamily="34"/>
            </a:endParaRPr>
          </a:p>
          <a:p>
            <a:pPr marL="274320" lvl="0" indent="0">
              <a:spcBef>
                <a:spcPts val="371"/>
              </a:spcBef>
              <a:buNone/>
              <a:tabLst>
                <a:tab pos="274320" algn="l"/>
              </a:tabLst>
            </a:pPr>
            <a:r>
              <a:rPr lang="es-ES" sz="1800" dirty="0">
                <a:latin typeface="Calibri" pitchFamily="34"/>
              </a:rPr>
              <a:t> // </a:t>
            </a:r>
            <a:r>
              <a:rPr lang="es-ES" sz="1800" u="sng" dirty="0">
                <a:latin typeface="Calibri" pitchFamily="34"/>
              </a:rPr>
              <a:t>ejemplo con </a:t>
            </a:r>
            <a:r>
              <a:rPr lang="es-ES" sz="1800" u="sng" dirty="0" err="1">
                <a:latin typeface="Calibri" pitchFamily="34"/>
              </a:rPr>
              <a:t>update</a:t>
            </a:r>
            <a:endParaRPr lang="es-ES" sz="1800" u="sng" dirty="0">
              <a:latin typeface="Calibri" pitchFamily="34"/>
            </a:endParaRPr>
          </a:p>
          <a:p>
            <a:pPr marL="274320" lvl="0" indent="0">
              <a:spcBef>
                <a:spcPts val="371"/>
              </a:spcBef>
              <a:buNone/>
              <a:tabLst>
                <a:tab pos="274320" algn="l"/>
              </a:tabLst>
            </a:pPr>
            <a:r>
              <a:rPr lang="es-ES" sz="1800" dirty="0" err="1">
                <a:latin typeface="Calibri" pitchFamily="34"/>
              </a:rPr>
              <a:t>String</a:t>
            </a:r>
            <a:r>
              <a:rPr lang="es-ES" sz="1800" dirty="0">
                <a:latin typeface="Calibri" pitchFamily="34"/>
              </a:rPr>
              <a:t> </a:t>
            </a:r>
            <a:r>
              <a:rPr lang="es-ES" sz="1800" dirty="0" err="1">
                <a:latin typeface="Calibri" pitchFamily="34"/>
              </a:rPr>
              <a:t>sql</a:t>
            </a:r>
            <a:r>
              <a:rPr lang="es-ES" sz="1800" dirty="0">
                <a:latin typeface="Calibri" pitchFamily="34"/>
              </a:rPr>
              <a:t>=‘’UPDATE empleados SET salario = salario </a:t>
            </a:r>
            <a:r>
              <a:rPr lang="es-ES" sz="1800" dirty="0">
                <a:solidFill>
                  <a:srgbClr val="FF0000"/>
                </a:solidFill>
                <a:latin typeface="Calibri" pitchFamily="34"/>
              </a:rPr>
              <a:t>+ </a:t>
            </a:r>
            <a:r>
              <a:rPr lang="es-ES" sz="1800" b="1" dirty="0">
                <a:solidFill>
                  <a:srgbClr val="FF0000"/>
                </a:solidFill>
                <a:latin typeface="Calibri" pitchFamily="34"/>
              </a:rPr>
              <a:t>?</a:t>
            </a:r>
            <a:br>
              <a:rPr lang="es-ES" sz="1800" dirty="0">
                <a:latin typeface="Calibri" pitchFamily="34"/>
              </a:rPr>
            </a:br>
            <a:r>
              <a:rPr lang="es-ES" sz="1800" dirty="0">
                <a:latin typeface="Calibri" pitchFamily="34"/>
              </a:rPr>
              <a:t>		WHERE </a:t>
            </a:r>
            <a:r>
              <a:rPr lang="es-ES" sz="1800" dirty="0" err="1">
                <a:latin typeface="Calibri" pitchFamily="34"/>
              </a:rPr>
              <a:t>NumDep</a:t>
            </a:r>
            <a:r>
              <a:rPr lang="es-ES" sz="1800" dirty="0">
                <a:latin typeface="Calibri" pitchFamily="34"/>
              </a:rPr>
              <a:t> = </a:t>
            </a:r>
            <a:r>
              <a:rPr lang="es-ES" sz="1800" b="1" dirty="0">
                <a:solidFill>
                  <a:srgbClr val="FF0000"/>
                </a:solidFill>
                <a:latin typeface="Calibri" pitchFamily="34"/>
              </a:rPr>
              <a:t>?</a:t>
            </a:r>
            <a:r>
              <a:rPr lang="es-ES" sz="1800" dirty="0">
                <a:latin typeface="Calibri" pitchFamily="34"/>
              </a:rPr>
              <a:t>’’;</a:t>
            </a:r>
          </a:p>
          <a:p>
            <a:pPr marL="274320" lvl="0" indent="0">
              <a:spcBef>
                <a:spcPts val="371"/>
              </a:spcBef>
              <a:buNone/>
              <a:tabLst>
                <a:tab pos="274320" algn="l"/>
              </a:tabLst>
            </a:pPr>
            <a:r>
              <a:rPr lang="es-ES" sz="1400" b="1" dirty="0">
                <a:solidFill>
                  <a:srgbClr val="FF0000"/>
                </a:solidFill>
              </a:rPr>
              <a:t>… </a:t>
            </a:r>
            <a:r>
              <a:rPr lang="es-ES" sz="1400" b="1" dirty="0" err="1">
                <a:solidFill>
                  <a:schemeClr val="tx1"/>
                </a:solidFill>
              </a:rPr>
              <a:t>fataría</a:t>
            </a:r>
            <a:r>
              <a:rPr lang="es-ES" sz="1400" b="1" dirty="0">
                <a:solidFill>
                  <a:schemeClr val="tx1"/>
                </a:solidFill>
              </a:rPr>
              <a:t> asignar valores a las posiciones indicadas con la ? Similar a </a:t>
            </a:r>
            <a:r>
              <a:rPr lang="es-ES" sz="1400" b="1">
                <a:solidFill>
                  <a:schemeClr val="tx1"/>
                </a:solidFill>
              </a:rPr>
              <a:t>la anterior</a:t>
            </a:r>
            <a:endParaRPr lang="es-ES" sz="1400" b="1" dirty="0">
              <a:solidFill>
                <a:schemeClr val="tx1"/>
              </a:solidFill>
            </a:endParaRPr>
          </a:p>
        </p:txBody>
      </p:sp>
      <p:sp>
        <p:nvSpPr>
          <p:cNvPr id="4" name="1 Título">
            <a:extLst>
              <a:ext uri="{FF2B5EF4-FFF2-40B4-BE49-F238E27FC236}">
                <a16:creationId xmlns:a16="http://schemas.microsoft.com/office/drawing/2014/main" id="{C15411AD-311C-4426-B8D7-E40D63F447FE}"/>
              </a:ext>
            </a:extLst>
          </p:cNvPr>
          <p:cNvSpPr txBox="1">
            <a:spLocks/>
          </p:cNvSpPr>
          <p:nvPr/>
        </p:nvSpPr>
        <p:spPr>
          <a:xfrm>
            <a:off x="251520" y="476672"/>
            <a:ext cx="7772400" cy="733425"/>
          </a:xfrm>
          <a:prstGeom prst="rect">
            <a:avLst/>
          </a:prstGeom>
          <a:noFill/>
          <a:ln>
            <a:noFill/>
          </a:ln>
        </p:spPr>
        <p:txBody>
          <a:bodyPr wrap="square" lIns="90000" tIns="45000" rIns="90000" bIns="91440" anchor="b" anchorCtr="0">
            <a:normAutofit fontScale="97500"/>
          </a:bodyPr>
          <a:lstStyle>
            <a:defPPr lvl="0">
              <a:buSzPct val="45000"/>
              <a:buFont typeface="StarSymbol"/>
              <a:buNone/>
              <a:defRPr/>
            </a:defPPr>
            <a:lvl1pPr lvl="0" algn="l" rtl="0" eaLnBrk="1" latinLnBrk="0" hangingPunct="1">
              <a:spcBef>
                <a:spcPct val="0"/>
              </a:spcBef>
              <a:buSzPct val="45000"/>
              <a:buFont typeface="StarSymbol"/>
              <a:buChar char="●"/>
              <a:defRPr kumimoji="0" sz="4000" kern="1200">
                <a:solidFill>
                  <a:schemeClr val="tx2"/>
                </a:solidFill>
                <a:latin typeface="+mj-lt"/>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es-ES" sz="3200" dirty="0">
                <a:solidFill>
                  <a:srgbClr val="696464"/>
                </a:solidFill>
                <a:highlight>
                  <a:scrgbClr r="0" g="0" b="0">
                    <a:alpha val="0"/>
                  </a:scrgbClr>
                </a:highlight>
                <a:latin typeface="Franklin Gothic Book"/>
                <a:ea typeface="Microsoft YaHei" pitchFamily="2"/>
                <a:cs typeface="Arial" pitchFamily="2"/>
              </a:rPr>
              <a:t>A) Sentencias de </a:t>
            </a:r>
            <a:r>
              <a:rPr lang="es-ES" sz="3200" b="1" dirty="0">
                <a:solidFill>
                  <a:srgbClr val="696464"/>
                </a:solidFill>
                <a:highlight>
                  <a:scrgbClr r="0" g="0" b="0">
                    <a:alpha val="0"/>
                  </a:scrgbClr>
                </a:highlight>
                <a:latin typeface="Franklin Gothic Book"/>
                <a:ea typeface="Microsoft YaHei" pitchFamily="2"/>
                <a:cs typeface="Arial" pitchFamily="2"/>
              </a:rPr>
              <a:t>Manipulación</a:t>
            </a:r>
            <a:r>
              <a:rPr lang="es-ES" sz="3200" dirty="0">
                <a:solidFill>
                  <a:srgbClr val="696464"/>
                </a:solidFill>
                <a:highlight>
                  <a:scrgbClr r="0" g="0" b="0">
                    <a:alpha val="0"/>
                  </a:scrgbClr>
                </a:highlight>
                <a:latin typeface="Franklin Gothic Book"/>
                <a:ea typeface="Microsoft YaHei" pitchFamily="2"/>
                <a:cs typeface="Arial" pitchFamily="2"/>
              </a:rPr>
              <a:t> de datos</a:t>
            </a:r>
            <a:r>
              <a:rPr lang="es-ES" dirty="0">
                <a:solidFill>
                  <a:srgbClr val="696464"/>
                </a:solidFill>
                <a:highlight>
                  <a:scrgbClr r="0" g="0" b="0">
                    <a:alpha val="0"/>
                  </a:scrgbClr>
                </a:highlight>
                <a:latin typeface="Franklin Gothic Book"/>
                <a:ea typeface="Microsoft YaHei" pitchFamily="2"/>
                <a:cs typeface="Arial" pitchFamily="2"/>
              </a:rPr>
              <a:t> II</a:t>
            </a:r>
          </a:p>
        </p:txBody>
      </p:sp>
    </p:spTree>
    <p:extLst>
      <p:ext uri="{BB962C8B-B14F-4D97-AF65-F5344CB8AC3E}">
        <p14:creationId xmlns:p14="http://schemas.microsoft.com/office/powerpoint/2010/main" val="300011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274638"/>
            <a:ext cx="7772400" cy="1143000"/>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2800" kern="1200">
                <a:solidFill>
                  <a:srgbClr val="696464"/>
                </a:solidFill>
                <a:highlight>
                  <a:scrgbClr r="0" g="0" b="0">
                    <a:alpha val="0"/>
                  </a:scrgbClr>
                </a:highlight>
                <a:latin typeface="Franklin Gothic Book"/>
                <a:ea typeface="Microsoft YaHei" pitchFamily="2"/>
                <a:cs typeface="Arial" pitchFamily="2"/>
              </a:rPr>
              <a:t>Sentencias de </a:t>
            </a:r>
            <a:r>
              <a:rPr lang="es-ES" sz="2800" b="1" kern="1200">
                <a:solidFill>
                  <a:srgbClr val="696464"/>
                </a:solidFill>
                <a:highlight>
                  <a:scrgbClr r="0" g="0" b="0">
                    <a:alpha val="0"/>
                  </a:scrgbClr>
                </a:highlight>
                <a:latin typeface="Franklin Gothic Book"/>
                <a:ea typeface="Microsoft YaHei" pitchFamily="2"/>
                <a:cs typeface="Arial" pitchFamily="2"/>
              </a:rPr>
              <a:t>Manipulación</a:t>
            </a:r>
            <a:r>
              <a:rPr lang="es-ES" sz="2800" kern="1200">
                <a:solidFill>
                  <a:srgbClr val="696464"/>
                </a:solidFill>
                <a:highlight>
                  <a:scrgbClr r="0" g="0" b="0">
                    <a:alpha val="0"/>
                  </a:scrgbClr>
                </a:highlight>
                <a:latin typeface="Franklin Gothic Book"/>
                <a:ea typeface="Microsoft YaHei" pitchFamily="2"/>
                <a:cs typeface="Arial" pitchFamily="2"/>
              </a:rPr>
              <a:t> de datos III</a:t>
            </a:r>
          </a:p>
        </p:txBody>
      </p:sp>
      <p:sp>
        <p:nvSpPr>
          <p:cNvPr id="3" name="2 Marcador de contenido"/>
          <p:cNvSpPr txBox="1">
            <a:spLocks noGrp="1"/>
          </p:cNvSpPr>
          <p:nvPr>
            <p:ph type="body" idx="4294967295"/>
          </p:nvPr>
        </p:nvSpPr>
        <p:spPr>
          <a:xfrm>
            <a:off x="1371600" y="1733550"/>
            <a:ext cx="7772400" cy="4052888"/>
          </a:xfrm>
          <a:noFill/>
          <a:ln>
            <a:noFill/>
          </a:ln>
        </p:spPr>
        <p:txBody>
          <a:bodyPr wrap="square" lIns="90000" tIns="45000" rIns="90000" bIns="45000" anchor="t"/>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274320" lvl="0" indent="-273960">
              <a:spcBef>
                <a:spcPts val="581"/>
              </a:spcBef>
              <a:buNone/>
              <a:tabLst>
                <a:tab pos="274320" algn="l"/>
              </a:tabLst>
            </a:pPr>
            <a:r>
              <a:rPr lang="es-ES" sz="2000" b="1" dirty="0"/>
              <a:t>Ejecución de procedimientos y funciones</a:t>
            </a:r>
          </a:p>
          <a:p>
            <a:pPr marL="0" lvl="0" indent="0">
              <a:spcBef>
                <a:spcPts val="581"/>
              </a:spcBef>
              <a:buNone/>
              <a:tabLst>
                <a:tab pos="0" algn="l"/>
              </a:tabLst>
            </a:pPr>
            <a:r>
              <a:rPr lang="es-ES" sz="2000" dirty="0">
                <a:solidFill>
                  <a:srgbClr val="9E3611"/>
                </a:solidFill>
              </a:rPr>
              <a:t>Interfaz</a:t>
            </a:r>
            <a:r>
              <a:rPr lang="es-ES" sz="2000" b="1" dirty="0">
                <a:solidFill>
                  <a:srgbClr val="9E3611"/>
                </a:solidFill>
              </a:rPr>
              <a:t> </a:t>
            </a:r>
            <a:r>
              <a:rPr lang="es-ES" sz="2000" b="1" dirty="0" err="1">
                <a:solidFill>
                  <a:srgbClr val="9E3611"/>
                </a:solidFill>
              </a:rPr>
              <a:t>CallableStatement</a:t>
            </a:r>
            <a:r>
              <a:rPr lang="es-ES" sz="2000" b="1" dirty="0">
                <a:solidFill>
                  <a:srgbClr val="9E3611"/>
                </a:solidFill>
              </a:rPr>
              <a:t> </a:t>
            </a:r>
            <a:r>
              <a:rPr lang="es-ES" sz="2000" dirty="0">
                <a:latin typeface="Wingdings" pitchFamily="2"/>
              </a:rPr>
              <a:t></a:t>
            </a:r>
            <a:r>
              <a:rPr lang="es-ES" sz="2000" dirty="0"/>
              <a:t>permite que se pueda llamar desde java a los procedimientos almacenados. Para crear el objeto se llama al método </a:t>
            </a:r>
            <a:r>
              <a:rPr lang="es-ES" sz="2000" dirty="0" err="1"/>
              <a:t>preparedCall</a:t>
            </a:r>
            <a:r>
              <a:rPr lang="es-ES" sz="2000" dirty="0"/>
              <a:t>(</a:t>
            </a:r>
            <a:r>
              <a:rPr lang="es-ES" sz="2000" dirty="0" err="1"/>
              <a:t>String</a:t>
            </a:r>
            <a:r>
              <a:rPr lang="es-ES" sz="2000" dirty="0"/>
              <a:t>).</a:t>
            </a:r>
          </a:p>
          <a:p>
            <a:pPr marL="0" lvl="0" indent="0">
              <a:spcBef>
                <a:spcPts val="581"/>
              </a:spcBef>
              <a:buNone/>
              <a:tabLst>
                <a:tab pos="0" algn="l"/>
              </a:tabLst>
            </a:pPr>
            <a:r>
              <a:rPr lang="es-ES" sz="1800" dirty="0"/>
              <a:t>	Ej.:  </a:t>
            </a:r>
            <a:r>
              <a:rPr lang="es-ES" sz="1800" dirty="0" err="1"/>
              <a:t>String</a:t>
            </a:r>
            <a:r>
              <a:rPr lang="es-ES" sz="1800" dirty="0"/>
              <a:t> </a:t>
            </a:r>
            <a:r>
              <a:rPr lang="es-ES" sz="1800" dirty="0" err="1"/>
              <a:t>sql</a:t>
            </a:r>
            <a:r>
              <a:rPr lang="es-ES" sz="1800" dirty="0"/>
              <a:t>=‘’{ </a:t>
            </a:r>
            <a:r>
              <a:rPr lang="es-ES" sz="1800" dirty="0" err="1"/>
              <a:t>call</a:t>
            </a:r>
            <a:r>
              <a:rPr lang="es-ES" sz="1800" dirty="0"/>
              <a:t> </a:t>
            </a:r>
            <a:r>
              <a:rPr lang="es-ES" sz="1800" dirty="0" err="1"/>
              <a:t>subida_sal</a:t>
            </a:r>
            <a:r>
              <a:rPr lang="es-ES" sz="1800" dirty="0"/>
              <a:t>(?,?)}’’;</a:t>
            </a:r>
          </a:p>
          <a:p>
            <a:pPr marL="0" lvl="0" indent="0">
              <a:spcBef>
                <a:spcPts val="581"/>
              </a:spcBef>
              <a:buNone/>
              <a:tabLst>
                <a:tab pos="0" algn="l"/>
              </a:tabLst>
            </a:pPr>
            <a:r>
              <a:rPr lang="es-ES" sz="1800" dirty="0"/>
              <a:t>	        </a:t>
            </a:r>
            <a:r>
              <a:rPr lang="es-ES" sz="1800" dirty="0" err="1"/>
              <a:t>CallableStatement</a:t>
            </a:r>
            <a:r>
              <a:rPr lang="es-ES" sz="1800" dirty="0"/>
              <a:t>   llamada  =</a:t>
            </a:r>
            <a:r>
              <a:rPr lang="es-ES" sz="1800" dirty="0" err="1"/>
              <a:t>conexión.prepareCall</a:t>
            </a:r>
            <a:r>
              <a:rPr lang="es-ES" sz="1800" dirty="0"/>
              <a:t> (</a:t>
            </a:r>
            <a:r>
              <a:rPr lang="es-ES" sz="1800" dirty="0" err="1"/>
              <a:t>sql</a:t>
            </a:r>
            <a:r>
              <a:rPr lang="es-ES" sz="1800" dirty="0"/>
              <a:t>);</a:t>
            </a:r>
          </a:p>
          <a:p>
            <a:pPr marL="0" lvl="0" indent="0">
              <a:spcBef>
                <a:spcPts val="581"/>
              </a:spcBef>
              <a:buNone/>
              <a:tabLst>
                <a:tab pos="0" algn="l"/>
              </a:tabLst>
            </a:pPr>
            <a:endParaRPr lang="es-ES" sz="1600" dirty="0"/>
          </a:p>
          <a:p>
            <a:pPr marL="0" lvl="0" indent="0">
              <a:spcBef>
                <a:spcPts val="581"/>
              </a:spcBef>
              <a:buNone/>
              <a:tabLst>
                <a:tab pos="0" algn="l"/>
              </a:tabLst>
            </a:pPr>
            <a:endParaRPr lang="es-ES" sz="1600" dirty="0"/>
          </a:p>
          <a:p>
            <a:pPr marL="0" lvl="0" indent="0">
              <a:spcBef>
                <a:spcPts val="581"/>
              </a:spcBef>
              <a:buNone/>
              <a:tabLst>
                <a:tab pos="0" algn="l"/>
              </a:tabLst>
            </a:pPr>
            <a:endParaRPr lang="es-ES" sz="1600" dirty="0"/>
          </a:p>
        </p:txBody>
      </p:sp>
    </p:spTree>
    <p:extLst>
      <p:ext uri="{BB962C8B-B14F-4D97-AF65-F5344CB8AC3E}">
        <p14:creationId xmlns:p14="http://schemas.microsoft.com/office/powerpoint/2010/main" val="279228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title" idx="4294967295"/>
          </p:nvPr>
        </p:nvSpPr>
        <p:spPr>
          <a:xfrm>
            <a:off x="1371600" y="274638"/>
            <a:ext cx="7772400" cy="849312"/>
          </a:xfrm>
          <a:noFill/>
          <a:ln>
            <a:noFill/>
          </a:ln>
        </p:spPr>
        <p:txBody>
          <a:bodyPr wrap="square" lIns="90000" tIns="45000" rIns="90000" bIns="91440" anchor="b"/>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s-ES" sz="4000" kern="1200">
                <a:solidFill>
                  <a:srgbClr val="696464"/>
                </a:solidFill>
                <a:highlight>
                  <a:scrgbClr r="0" g="0" b="0">
                    <a:alpha val="0"/>
                  </a:scrgbClr>
                </a:highlight>
                <a:latin typeface="Franklin Gothic Book"/>
                <a:ea typeface="Microsoft YaHei" pitchFamily="2"/>
                <a:cs typeface="Arial" pitchFamily="2"/>
              </a:rPr>
              <a:t>Excepciones y cierres.</a:t>
            </a:r>
          </a:p>
        </p:txBody>
      </p:sp>
      <p:sp>
        <p:nvSpPr>
          <p:cNvPr id="3" name="2 Marcador de contenido"/>
          <p:cNvSpPr txBox="1">
            <a:spLocks noGrp="1"/>
          </p:cNvSpPr>
          <p:nvPr>
            <p:ph type="body" idx="4294967295"/>
          </p:nvPr>
        </p:nvSpPr>
        <p:spPr>
          <a:xfrm>
            <a:off x="720725" y="1087438"/>
            <a:ext cx="8423275" cy="1333500"/>
          </a:xfrm>
          <a:noFill/>
          <a:ln>
            <a:noFill/>
          </a:ln>
        </p:spPr>
        <p:txBody>
          <a:bodyPr wrap="square" lIns="90000" tIns="45000" rIns="90000" bIns="45000" anchor="t">
            <a:normAutofit fontScale="85000" lnSpcReduction="20000"/>
          </a:bodyPr>
          <a:lstStyle>
            <a:defPPr marL="432000" lvl="0" indent="-324000" algn="l" rtl="0" hangingPunct="1">
              <a:lnSpc>
                <a:spcPct val="100000"/>
              </a:lnSpc>
              <a:spcBef>
                <a:spcPts val="1417"/>
              </a:spcBef>
              <a:spcAft>
                <a:spcPts val="0"/>
              </a:spcAft>
              <a:buSzPct val="45000"/>
              <a:buFont typeface="StarSymbol"/>
              <a:buNone/>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defPPr>
            <a:lvl1pPr marL="432000" lvl="0" indent="-324000" algn="l" rtl="0" hangingPunct="1">
              <a:lnSpc>
                <a:spcPct val="100000"/>
              </a:lnSpc>
              <a:spcBef>
                <a:spcPts val="1417"/>
              </a:spcBef>
              <a:spcAft>
                <a:spcPts val="0"/>
              </a:spcAft>
              <a:buSzPct val="45000"/>
              <a:buFont typeface="StarSymbol"/>
              <a:buChar char="●"/>
              <a:defRPr lang="es-ES" sz="26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1pPr>
            <a:lvl2pPr marL="864000" lvl="1" indent="-324000" algn="l" rtl="0" hangingPunct="1">
              <a:lnSpc>
                <a:spcPct val="100000"/>
              </a:lnSpc>
              <a:spcBef>
                <a:spcPts val="1134"/>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2pPr>
            <a:lvl3pPr marL="1295999" lvl="2" indent="-288000" algn="l" rtl="0" hangingPunct="1">
              <a:lnSpc>
                <a:spcPct val="100000"/>
              </a:lnSpc>
              <a:spcBef>
                <a:spcPts val="850"/>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3pPr>
            <a:lvl4pPr marL="1728000" lvl="3" indent="-216000" algn="l" rtl="0" hangingPunct="1">
              <a:lnSpc>
                <a:spcPct val="100000"/>
              </a:lnSpc>
              <a:spcBef>
                <a:spcPts val="567"/>
              </a:spcBef>
              <a:spcAft>
                <a:spcPts val="0"/>
              </a:spcAft>
              <a:buSzPct val="7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4pPr>
            <a:lvl5pPr marL="2160000" lvl="4"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5pPr>
            <a:lvl6pPr marL="2592000" lvl="5"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6pPr>
            <a:lvl7pPr marL="3024000" lvl="6"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7pPr>
            <a:lvl8pPr marL="3456000" lvl="7"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8pPr>
            <a:lvl9pPr marL="3887999" lvl="8" indent="-216000" algn="l" rtl="0" hangingPunct="1">
              <a:lnSpc>
                <a:spcPct val="100000"/>
              </a:lnSpc>
              <a:spcBef>
                <a:spcPts val="283"/>
              </a:spcBef>
              <a:spcAft>
                <a:spcPts val="0"/>
              </a:spcAft>
              <a:buSzPct val="45000"/>
              <a:buFont typeface="StarSymbol"/>
              <a:buChar char="●"/>
              <a:defRPr lang="es-ES" sz="2000" b="0" i="0" u="none" strike="noStrike" kern="1200" cap="none" spc="0" baseline="0">
                <a:ln>
                  <a:noFill/>
                </a:ln>
                <a:solidFill>
                  <a:srgbClr val="000000"/>
                </a:solidFill>
                <a:highlight>
                  <a:scrgbClr r="0" g="0" b="0">
                    <a:alpha val="0"/>
                  </a:scrgbClr>
                </a:highlight>
                <a:latin typeface="Perpetua"/>
                <a:ea typeface="Microsoft YaHei" pitchFamily="2"/>
                <a:cs typeface="Arial" pitchFamily="2"/>
              </a:defRPr>
            </a:lvl9pPr>
          </a:lstStyle>
          <a:p>
            <a:pPr marL="0" lvl="0" indent="0">
              <a:spcBef>
                <a:spcPts val="581"/>
              </a:spcBef>
              <a:buClr>
                <a:srgbClr val="D34817"/>
              </a:buClr>
              <a:buSzPct val="85000"/>
              <a:buFont typeface="Wingdings 2"/>
              <a:buChar char=""/>
            </a:pPr>
            <a:r>
              <a:rPr lang="es-ES"/>
              <a:t>Como ya hemos dicho, al trabajar con bases de datos, se consumen muchos recursos por parte del sistema gestor, así como del resto de la aplicación.</a:t>
            </a:r>
          </a:p>
          <a:p>
            <a:pPr marL="0" lvl="0" indent="0">
              <a:spcBef>
                <a:spcPts val="581"/>
              </a:spcBef>
              <a:buClr>
                <a:srgbClr val="D34817"/>
              </a:buClr>
              <a:buSzPct val="85000"/>
              <a:buFont typeface="Wingdings 2"/>
              <a:buChar char=""/>
            </a:pPr>
            <a:r>
              <a:rPr lang="es-ES"/>
              <a:t>Por esta razón, resulta totalmente conveniente cerrarlas con el método close cuando ya no se utilizan.</a:t>
            </a:r>
          </a:p>
          <a:p>
            <a:pPr marL="0" lvl="0" indent="0">
              <a:spcBef>
                <a:spcPts val="581"/>
              </a:spcBef>
              <a:buNone/>
            </a:pPr>
            <a:endParaRPr lang="es-ES"/>
          </a:p>
        </p:txBody>
      </p:sp>
      <p:pic>
        <p:nvPicPr>
          <p:cNvPr id="4" name="Picture 2"/>
          <p:cNvPicPr>
            <a:picLocks noChangeAspect="1"/>
          </p:cNvPicPr>
          <p:nvPr/>
        </p:nvPicPr>
        <p:blipFill>
          <a:blip r:embed="rId3">
            <a:lum/>
            <a:alphaModFix/>
          </a:blip>
          <a:srcRect l="26265" t="25470" r="36412" b="32727"/>
          <a:stretch>
            <a:fillRect/>
          </a:stretch>
        </p:blipFill>
        <p:spPr>
          <a:xfrm>
            <a:off x="2159640" y="2349000"/>
            <a:ext cx="5698080" cy="3989160"/>
          </a:xfrm>
          <a:prstGeom prst="rect">
            <a:avLst/>
          </a:prstGeom>
          <a:noFill/>
          <a:ln>
            <a:noFill/>
          </a:ln>
        </p:spPr>
      </p:pic>
    </p:spTree>
    <p:extLst>
      <p:ext uri="{BB962C8B-B14F-4D97-AF65-F5344CB8AC3E}">
        <p14:creationId xmlns:p14="http://schemas.microsoft.com/office/powerpoint/2010/main" val="1681852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4110</TotalTime>
  <Words>1816</Words>
  <Application>Microsoft Office PowerPoint</Application>
  <PresentationFormat>Presentación en pantalla (4:3)</PresentationFormat>
  <Paragraphs>368</Paragraphs>
  <Slides>40</Slides>
  <Notes>34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40</vt:i4>
      </vt:variant>
    </vt:vector>
  </HeadingPairs>
  <TitlesOfParts>
    <vt:vector size="51" baseType="lpstr">
      <vt:lpstr>Arial</vt:lpstr>
      <vt:lpstr>Calibri</vt:lpstr>
      <vt:lpstr>Franklin Gothic Book</vt:lpstr>
      <vt:lpstr>Lato</vt:lpstr>
      <vt:lpstr>Liberation Sans</vt:lpstr>
      <vt:lpstr>Liberation Serif</vt:lpstr>
      <vt:lpstr>Perpetua</vt:lpstr>
      <vt:lpstr>StarSymbol</vt:lpstr>
      <vt:lpstr>Wingdings</vt:lpstr>
      <vt:lpstr>Wingdings 2</vt:lpstr>
      <vt:lpstr>Equidad</vt:lpstr>
      <vt:lpstr>Manejo de conectores </vt:lpstr>
      <vt:lpstr>Introducción</vt:lpstr>
      <vt:lpstr>El desfase objeto-relacional I.</vt:lpstr>
      <vt:lpstr>El desfase objeto-relacional II</vt:lpstr>
      <vt:lpstr>Protocolos de acceso a bases de datos</vt:lpstr>
      <vt:lpstr>A) Sentencias de Manipulación de datos I</vt:lpstr>
      <vt:lpstr>Presentación de PowerPoint</vt:lpstr>
      <vt:lpstr>Sentencias de Manipulación de datos III</vt:lpstr>
      <vt:lpstr>Excepciones y cierres.</vt:lpstr>
      <vt:lpstr>Acceso mediante ODBC </vt:lpstr>
      <vt:lpstr>Acceso a datos mediante JDBC </vt:lpstr>
      <vt:lpstr>Arquitectura JDBC  de dos capas</vt:lpstr>
      <vt:lpstr>Arquitectura JDBC tres capas (pág. 70)</vt:lpstr>
      <vt:lpstr>4 tipos de Drivers</vt:lpstr>
      <vt:lpstr>Conectores tipo 1.  JDBC-ODBC Bridge</vt:lpstr>
      <vt:lpstr>Conectores tipo 2. Native.  Traduce las llamadas al API de  JDBC  en llamadas propias del motor de BD.</vt:lpstr>
      <vt:lpstr>Conectores tipo 3. Netware.  Traduce las llamadas al API de  JDBC  en llamadas propias  del protocolo de red.(P. ejemplo HTTP)</vt:lpstr>
      <vt:lpstr>Conectores tipo 4. Thin. Traduce las llamadas al API de  JDBC  en llamadas propias  del protocolo de red usado por el motor de la BD.</vt:lpstr>
      <vt:lpstr>Ejemplos</vt:lpstr>
      <vt:lpstr>Presentación de PowerPoint</vt:lpstr>
      <vt:lpstr>Presentación de PowerPoint</vt:lpstr>
      <vt:lpstr>Operaciones con bases de datos.</vt:lpstr>
      <vt:lpstr>Manejo de metadatos de la base de datos</vt:lpstr>
      <vt:lpstr>Presentación de PowerPoint</vt:lpstr>
      <vt:lpstr>Manejo de metadatos del ResultSet</vt:lpstr>
      <vt:lpstr>Presentación de PowerPoint</vt:lpstr>
      <vt:lpstr>Ampliación.</vt:lpstr>
      <vt:lpstr>Creación de una bases de datos.</vt:lpstr>
      <vt:lpstr>Ejecución de sentencias SQL</vt:lpstr>
      <vt:lpstr>Ejemplo de conexión a una BD I (Access)</vt:lpstr>
      <vt:lpstr>Ejemplo de conexión a una BD (II). (Access)</vt:lpstr>
      <vt:lpstr>Consultas preparadas.</vt:lpstr>
      <vt:lpstr>Ejecución de procedimientos almacenados en la BD</vt:lpstr>
      <vt:lpstr>Ejecutando procedimientos almacenados en MySQL.</vt:lpstr>
      <vt:lpstr>Presentación de PowerPoint</vt:lpstr>
      <vt:lpstr>Transacciones.</vt:lpstr>
      <vt:lpstr>Commit. Rollback</vt:lpstr>
      <vt:lpstr>Excepciones y cierres.</vt:lpstr>
      <vt:lpstr>Presentación de PowerPoint</vt:lpstr>
      <vt:lpstr>Tarea  Ejercicio 6. Pág.111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Conectores</dc:title>
  <dc:creator>Bautista</dc:creator>
  <cp:lastModifiedBy>Usuario de Windows</cp:lastModifiedBy>
  <cp:revision>105</cp:revision>
  <dcterms:created xsi:type="dcterms:W3CDTF">2013-11-06T10:19:10Z</dcterms:created>
  <dcterms:modified xsi:type="dcterms:W3CDTF">2019-12-18T09:27:52Z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r8>49</vt:r8>
  </property>
</Properties>
</file>