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sldIdLst>
    <p:sldId id="256" r:id="rId4"/>
    <p:sldId id="257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1" r:id="rId17"/>
    <p:sldId id="272" r:id="rId18"/>
    <p:sldId id="277" r:id="rId19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94660"/>
  </p:normalViewPr>
  <p:slideViewPr>
    <p:cSldViewPr>
      <p:cViewPr varScale="1">
        <p:scale>
          <a:sx n="73" d="100"/>
          <a:sy n="73" d="100"/>
        </p:scale>
        <p:origin x="6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5:27.7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0,'0'1,"0"1,1-1,-1 0,1 1,-1-1,1 0,-1 0,1 0,0 0,0 0,0 0,-1 0,1 0,0 0,0 0,0 0,0 0,1 0,-1-1,0 1,0 0,0-1,1 1,-1-1,0 0,0 1,2-1,39 8,-38-7,101 6,0-4,43-7,13 1,832 3,-956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7:37.2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9:54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10:22.0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1,'471'0,"-442"1,0 2,0 2,19 4,-15-2,1-1,14-1,420-2,-239-5,-189 4,0 2,35 8,-31-4,0-3,17 0,572-4,-302-2,-300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5:29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3,'116'-1,"-2"-1,17 6,-114-1,1 0,0 1,-1 1,0 1,12 6,56 15,-45-20,-1-3,7-1,-14-1,0 1,-1 2,25 6,-9 3,2-2,0-2,0-3,1-1,19-2,22-3,38 0,25-7,-142 4,0 0,0-1,0 0,-1 0,0-1,1-1,-2 0,1-1,0 0,-1 0,6-5,6-9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5:30.7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1268 186,'0'-1,"-1"-1,1 0,-1 1,0-1,0 1,0-1,0 1,0-1,0 1,0 0,0 0,0-1,-1 1,1 0,0 0,-1 0,1 0,-1 0,1 1,-1-1,0 0,1 1,-1-1,0 1,1 0,-1-1,0 1,-1 0,-58-7,55 7,-112-2,-3 4,16 1,-65-8,151 2,0 0,0-2,1-1,0 0,-5-3,-63-19,-48-9,96 24,1 2,-2 2,1 2,-10 0,-32 3,47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5:32.4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0 258,'0'2,"1"-1,-1 0,1 1,-1-1,1 0,-1 0,1 0,0 0,-1 0,1 1,0-1,0 0,0-1,0 1,0 0,0 0,0 0,0-1,0 1,0 0,1-1,-1 1,0-1,0 1,1-1,-1 0,0 1,1-1,41 7,-40-6,128 6,127-8,-88-2,14 6,-9-1,26-8,-180 3,-1-1,0 0,0-2,0 0,11-7,-11 5,1 1,-1 1,1 0,1 2,5-1,77-8,46-15,17-2,-143 25,0-1,0-1,-1-1,9-5,17-5,-26 11,0 1,1 1,11 0,-13 2,0-1,0-1,21-8,-14 4,-1 0,1 2,0 1,1 1,14 1,41 0,21 4,-65 1,6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5:3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74,'1'2,"0"0,-1-1,1 1,0-1,-1 1,1-1,0 1,0-1,0 1,1-1,-1 0,0 0,0 0,1 0,-1 0,1 0,-1 0,1 0,-1 0,1 0,-1-1,1 1,0-1,-1 1,1-1,0 0,-1 0,2 0,57 7,-54-6,398 2,-204-6,-158 1,1-2,34-8,-26 3,35 0,-31 4,0-3,-1-3,1-2,-6 1,1 2,0 2,43 0,675 10,-729-2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5:37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 0,'-6'0,"-9"0,-7 0,6 0,12 0,12 0,12 0,2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6:14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1,'1113'0,"-1057"3,-1 3,0 2,0 3,7 4,69 13,-104-21,0 1,-1 1,1 1,16 10,-9-5,0-1,13 2,-3-3,1-1,0-3,1-2,0-2,45-1,-76-3,0 1,0 0,0 1,0 1,-1 0,1 1,-1 1,4 2,-2-1,1 0,0-2,0 0,0 0,1-2,3 0,25 0,-1-2,10-2,-37 0,0-1,-1 0,0-2,0 0,0-1,0 0,3-3,-13 3,0 1,0-1,-1 0,1 0,-1-1,-1 0,1 0,-1 0,0 0,0-1,-1 0,0 0,0-1,-1 1,1-1,-3 5,0 1,0 0,0-1,0 0,0 1,-1-1,1 1,-1-1,1 0,-1 1,0-1,0 0,-1 1,1-1,0 0,-1 1,1-1,-1 0,0 1,0-1,0 1,0-1,-1 1,1 0,-1 0,1-1,-1 1,0 0,0 0,0 1,0-1,0 0,0 1,0-1,-1 1,1-1,0 1,-1 0,1 0,-1 0,1 1,-1-1,0 0,1 1,-2 0,-40-5,0 1,0 3,0 2,-23 3,-39 1,-423-5,502 2,1 1,0 1,-1 1,1 1,-23 10,-69 14,47-22,0-3,-1-4,-42-5,-18 1,-885 3,1014 0,-55 4,56-3,1-1,-1 0,0 0,1 0,-1 1,1-1,-1 1,0-1,1 1,-1 0,1 0,0 0,-1 0,1-1,0 2,0-1,-1 0,1 0,0 0,0 1,0-1,0 0,0 1,1-1,-1 1,0-1,1 1,-1-1,1 1,-1-1,1 1,0 0,1-1,-1 1,1-1,0 1,-1-1,1 1,0-1,0 0,0 1,0-1,0 0,0 0,0 0,0 0,1 0,-1 0,0 0,1 0,-1 0,1-1,-1 1,0-1,1 1,0-1,-1 1,1-1,-1 0,1 0,50 9,-49-9,128 16,-67-6,0-4,17-1,1186-7,-1239 4,0 1,0 2,-1 0,1 2,21 9,-20-7,1-1,-1-1,1-1,0-2,1-1,4-2,-4-1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6:23.3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0,'2129'0,"-2047"7,-48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7:06:43.2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0,'2323'0,"-2292"0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33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34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69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70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141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142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>
                <a:latin typeface="Arial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800" spc="-1">
                <a:latin typeface="Arial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spc="-1">
                <a:latin typeface="Arial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000" spc="-1">
                <a:latin typeface="Arial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Sexto nivel del esquema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>
                <a:latin typeface="Arial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800" spc="-1">
                <a:latin typeface="Arial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spc="-1">
                <a:latin typeface="Arial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000" spc="-1">
                <a:latin typeface="Arial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Sexto nivel del esquema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>
                <a:latin typeface="Arial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800" spc="-1">
                <a:latin typeface="Arial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spc="-1">
                <a:latin typeface="Arial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000" spc="-1">
                <a:latin typeface="Arial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Sexto nivel del esquema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s-E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Manejo de archivos </a:t>
            </a:r>
            <a:r>
              <a:rPr lang="es-E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xml</a:t>
            </a:r>
            <a:r>
              <a:rPr lang="es-E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con JAXB </a:t>
            </a:r>
          </a:p>
          <a:p>
            <a:pPr algn="ctr"/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(Java Api 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Xml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Binding</a:t>
            </a:r>
            <a:r>
              <a:rPr lang="es-E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sz="1050" dirty="0"/>
          </a:p>
        </p:txBody>
      </p:sp>
      <p:sp>
        <p:nvSpPr>
          <p:cNvPr id="181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49369" cy="491104"/>
          </a:xfrm>
        </p:spPr>
        <p:txBody>
          <a:bodyPr/>
          <a:lstStyle/>
          <a:p>
            <a:r>
              <a:rPr lang="es-ES" dirty="0"/>
              <a:t>Clases generadas. Clase </a:t>
            </a:r>
            <a:r>
              <a:rPr lang="es-ES" dirty="0" err="1"/>
              <a:t>PedidosType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395536" y="836712"/>
            <a:ext cx="8229240" cy="720080"/>
          </a:xfrm>
        </p:spPr>
        <p:txBody>
          <a:bodyPr/>
          <a:lstStyle/>
          <a:p>
            <a:r>
              <a:rPr lang="es-ES" dirty="0"/>
              <a:t>Esta clase se generó  a partir del  tipo </a:t>
            </a:r>
            <a:r>
              <a:rPr lang="es-ES" dirty="0" err="1"/>
              <a:t>PedidosType</a:t>
            </a:r>
            <a:r>
              <a:rPr lang="es-ES" dirty="0"/>
              <a:t> del elemento pedido definido en el archivo .</a:t>
            </a:r>
            <a:r>
              <a:rPr lang="es-ES" dirty="0" err="1"/>
              <a:t>xsd</a:t>
            </a:r>
            <a:r>
              <a:rPr lang="es-ES" dirty="0"/>
              <a:t>.  En esta clase y en las siguientes se pueden observar el mapeo por medio de anotaciones (@), que son las indicaciones que ayudan a convertir la clases en XML.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1988840"/>
            <a:ext cx="7893087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F053CFB-90E1-4575-8D61-1BC8E262FEDB}"/>
                  </a:ext>
                </a:extLst>
              </p14:cNvPr>
              <p14:cNvContentPartPr/>
              <p14:nvPr/>
            </p14:nvContentPartPr>
            <p14:xfrm>
              <a:off x="1501663" y="3017109"/>
              <a:ext cx="584280" cy="16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F053CFB-90E1-4575-8D61-1BC8E262FE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8023" y="2909109"/>
                <a:ext cx="6919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36FFD8D-0B59-41AA-BE2F-7E3DB2F8A8C0}"/>
                  </a:ext>
                </a:extLst>
              </p14:cNvPr>
              <p14:cNvContentPartPr/>
              <p14:nvPr/>
            </p14:nvContentPartPr>
            <p14:xfrm>
              <a:off x="1489063" y="3238149"/>
              <a:ext cx="607680" cy="558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36FFD8D-0B59-41AA-BE2F-7E3DB2F8A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5063" y="3130149"/>
                <a:ext cx="7153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934B5ED-6B5B-4134-94F1-29740008A6C0}"/>
                  </a:ext>
                </a:extLst>
              </p14:cNvPr>
              <p14:cNvContentPartPr/>
              <p14:nvPr/>
            </p14:nvContentPartPr>
            <p14:xfrm>
              <a:off x="1672303" y="3107109"/>
              <a:ext cx="456840" cy="673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934B5ED-6B5B-4134-94F1-29740008A6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03" y="2999109"/>
                <a:ext cx="5644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DD763BD-08F2-4D8F-B375-47547098F639}"/>
                  </a:ext>
                </a:extLst>
              </p14:cNvPr>
              <p14:cNvContentPartPr/>
              <p14:nvPr/>
            </p14:nvContentPartPr>
            <p14:xfrm>
              <a:off x="1475743" y="3303309"/>
              <a:ext cx="984240" cy="1076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DD763BD-08F2-4D8F-B375-47547098F6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21743" y="3195669"/>
                <a:ext cx="10918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8E3F344-E1AD-45E0-B2C8-548B2A219978}"/>
                  </a:ext>
                </a:extLst>
              </p14:cNvPr>
              <p14:cNvContentPartPr/>
              <p14:nvPr/>
            </p14:nvContentPartPr>
            <p14:xfrm>
              <a:off x="1541263" y="3499869"/>
              <a:ext cx="819360" cy="414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8E3F344-E1AD-45E0-B2C8-548B2A2199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87263" y="3391869"/>
                <a:ext cx="9270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1C7650DA-BC21-440D-A784-748648600D17}"/>
                  </a:ext>
                </a:extLst>
              </p14:cNvPr>
              <p14:cNvContentPartPr/>
              <p14:nvPr/>
            </p14:nvContentPartPr>
            <p14:xfrm>
              <a:off x="1466023" y="3552789"/>
              <a:ext cx="2340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1C7650DA-BC21-440D-A784-748648600D1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12383" y="3444789"/>
                <a:ext cx="131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1C7D050D-C31D-4717-BD20-6AE3E1579CCA}"/>
                  </a:ext>
                </a:extLst>
              </p14:cNvPr>
              <p14:cNvContentPartPr/>
              <p14:nvPr/>
            </p14:nvContentPartPr>
            <p14:xfrm>
              <a:off x="5528983" y="3291429"/>
              <a:ext cx="1011960" cy="11880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1C7D050D-C31D-4717-BD20-6AE3E1579C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74983" y="3183789"/>
                <a:ext cx="1119600" cy="3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43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563112"/>
          </a:xfrm>
        </p:spPr>
        <p:txBody>
          <a:bodyPr/>
          <a:lstStyle/>
          <a:p>
            <a:r>
              <a:rPr lang="es-ES" dirty="0"/>
              <a:t>Clases generadas. Clase Artículos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395536" y="836712"/>
            <a:ext cx="8229240" cy="864096"/>
          </a:xfrm>
        </p:spPr>
        <p:txBody>
          <a:bodyPr/>
          <a:lstStyle/>
          <a:p>
            <a:r>
              <a:rPr lang="es-ES" dirty="0"/>
              <a:t>Esta clase se generó a partir del tipo </a:t>
            </a:r>
            <a:r>
              <a:rPr lang="es-ES" dirty="0" err="1"/>
              <a:t>Articulos</a:t>
            </a:r>
            <a:r>
              <a:rPr lang="es-ES" dirty="0"/>
              <a:t> del elemento articulo definido en el archivo .</a:t>
            </a:r>
            <a:r>
              <a:rPr lang="es-ES" dirty="0" err="1"/>
              <a:t>xsd</a:t>
            </a:r>
            <a:r>
              <a:rPr lang="es-ES" dirty="0"/>
              <a:t>. Observa que la propiedad articulo  es una lista de </a:t>
            </a:r>
            <a:r>
              <a:rPr lang="es-ES" dirty="0" err="1"/>
              <a:t>Articulos.Articulo</a:t>
            </a:r>
            <a:r>
              <a:rPr lang="es-ES" dirty="0"/>
              <a:t>. Articulo es una subclase de </a:t>
            </a:r>
            <a:r>
              <a:rPr lang="es-ES" dirty="0" err="1"/>
              <a:t>Articulos</a:t>
            </a:r>
            <a:r>
              <a:rPr lang="es-ES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3"/>
          <a:stretch/>
        </p:blipFill>
        <p:spPr bwMode="auto">
          <a:xfrm>
            <a:off x="755576" y="1844824"/>
            <a:ext cx="7648575" cy="4853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B481B33-6E9C-4FBD-89E6-CFAF9C2BAF81}"/>
                  </a:ext>
                </a:extLst>
              </p14:cNvPr>
              <p14:cNvContentPartPr/>
              <p14:nvPr/>
            </p14:nvContentPartPr>
            <p14:xfrm>
              <a:off x="5538343" y="3304389"/>
              <a:ext cx="808560" cy="57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B481B33-6E9C-4FBD-89E6-CFAF9C2BAF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4703" y="3196389"/>
                <a:ext cx="916200" cy="2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38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563112"/>
          </a:xfrm>
        </p:spPr>
        <p:txBody>
          <a:bodyPr/>
          <a:lstStyle/>
          <a:p>
            <a:r>
              <a:rPr lang="es-ES" dirty="0"/>
              <a:t>Clases generadas. Clase </a:t>
            </a:r>
            <a:r>
              <a:rPr lang="es-ES" dirty="0" err="1"/>
              <a:t>Direccion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468330" y="764704"/>
            <a:ext cx="8229240" cy="1080120"/>
          </a:xfrm>
        </p:spPr>
        <p:txBody>
          <a:bodyPr/>
          <a:lstStyle/>
          <a:p>
            <a:r>
              <a:rPr lang="es-ES" dirty="0"/>
              <a:t>Esta clase se generó a partir del tipo </a:t>
            </a:r>
            <a:r>
              <a:rPr lang="es-ES" dirty="0" err="1"/>
              <a:t>Direccion</a:t>
            </a:r>
            <a:r>
              <a:rPr lang="es-ES" dirty="0"/>
              <a:t> del elemento </a:t>
            </a:r>
            <a:r>
              <a:rPr lang="es-ES" dirty="0" err="1"/>
              <a:t>facturarA</a:t>
            </a:r>
            <a:r>
              <a:rPr lang="es-ES" dirty="0"/>
              <a:t> definido en el archivo .</a:t>
            </a:r>
            <a:r>
              <a:rPr lang="es-ES" dirty="0" err="1"/>
              <a:t>xsd</a:t>
            </a:r>
            <a:r>
              <a:rPr lang="es-E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-1418" r="-2426" b="21744"/>
          <a:stretch/>
        </p:blipFill>
        <p:spPr bwMode="auto">
          <a:xfrm>
            <a:off x="563357" y="2034862"/>
            <a:ext cx="7962900" cy="438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2F487B-4AF3-4DFB-89A7-574BF8DF8970}"/>
                  </a:ext>
                </a:extLst>
              </p14:cNvPr>
              <p14:cNvContentPartPr/>
              <p14:nvPr/>
            </p14:nvContentPartPr>
            <p14:xfrm>
              <a:off x="5107423" y="4597869"/>
              <a:ext cx="84780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2F487B-4AF3-4DFB-89A7-574BF8DF89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3423" y="4489869"/>
                <a:ext cx="955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91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9584"/>
            <a:ext cx="8219256" cy="635120"/>
          </a:xfrm>
        </p:spPr>
        <p:txBody>
          <a:bodyPr/>
          <a:lstStyle/>
          <a:p>
            <a:r>
              <a:rPr lang="es-ES" dirty="0"/>
              <a:t>Clases generadas. Clase </a:t>
            </a:r>
            <a:r>
              <a:rPr lang="es-ES" dirty="0" err="1"/>
              <a:t>ObjectFactory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395536" y="980728"/>
            <a:ext cx="8229240" cy="1080120"/>
          </a:xfrm>
        </p:spPr>
        <p:txBody>
          <a:bodyPr/>
          <a:lstStyle/>
          <a:p>
            <a:r>
              <a:rPr lang="es-ES" dirty="0"/>
              <a:t>Esta clase va a permitir crear un </a:t>
            </a:r>
            <a:r>
              <a:rPr lang="es-ES" dirty="0" err="1"/>
              <a:t>ObjectoFactory</a:t>
            </a:r>
            <a:r>
              <a:rPr lang="es-ES" dirty="0"/>
              <a:t> que se va a utilizar para crear  nuevas instancias de las clases Java del esquema </a:t>
            </a:r>
            <a:r>
              <a:rPr lang="es-ES" dirty="0" err="1"/>
              <a:t>xsd</a:t>
            </a:r>
            <a:r>
              <a:rPr lang="es-ES" dirty="0"/>
              <a:t>. </a:t>
            </a:r>
          </a:p>
          <a:p>
            <a:r>
              <a:rPr lang="es-ES" dirty="0"/>
              <a:t>Bueno, esta clase no la vamos a manejar de forma directa en el procesamiento de archivos  </a:t>
            </a:r>
            <a:r>
              <a:rPr lang="es-ES" dirty="0" err="1"/>
              <a:t>xml</a:t>
            </a:r>
            <a:r>
              <a:rPr lang="es-ES" dirty="0"/>
              <a:t>, por tanto no nos vamos a preocupar de ella.</a:t>
            </a:r>
          </a:p>
          <a:p>
            <a:r>
              <a:rPr lang="es-ES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676456" cy="4600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1C26679-A15A-4241-8AF3-AC6657F145DF}"/>
                  </a:ext>
                </a:extLst>
              </p14:cNvPr>
              <p14:cNvContentPartPr/>
              <p14:nvPr/>
            </p14:nvContentPartPr>
            <p14:xfrm>
              <a:off x="8163823" y="286869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1C26679-A15A-4241-8AF3-AC6657F145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5183" y="2778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20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5640" y="908720"/>
            <a:ext cx="9106920" cy="573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package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jaxb_albaped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java.io.FileInputStream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  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java.io.IOException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java.math.BigDecimal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   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javax.xml.bind.JAXBContext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javax.xml.bind.JAXBElement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   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javax.xml.bind.JAXBException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javax.xml.bind.Marshaller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  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javax.xml.bind.Unmarshaller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jaxb.albaran.* ;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</a:pP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ModificaAlbaPed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[]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args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try {</a:t>
            </a:r>
            <a:endParaRPr dirty="0"/>
          </a:p>
          <a:p>
            <a:pPr marL="457200">
              <a:lnSpc>
                <a:spcPct val="100000"/>
              </a:lnSpc>
            </a:pP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 Creamos una instancia de la clase </a:t>
            </a:r>
          </a:p>
          <a:p>
            <a:pPr marL="457200">
              <a:lnSpc>
                <a:spcPct val="100000"/>
              </a:lnSpc>
            </a:pP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JAXBContext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  poder manipular las clases generadas en el paquete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jaxb.albaran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. </a:t>
            </a:r>
            <a:endParaRPr sz="1400" dirty="0"/>
          </a:p>
          <a:p>
            <a:pPr marL="457200"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Unmarshal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Crear un objeto de tipo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Unmarshaller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 convertir datos XML en un árbol de objetos Java  a clase </a:t>
            </a:r>
          </a:p>
          <a:p>
            <a:pPr marL="457200"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JAXBElement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representa a un elemento de un documento XML, en este caso a un elemento del documento albaran.xml</a:t>
            </a:r>
            <a:endParaRPr sz="1400" dirty="0"/>
          </a:p>
          <a:p>
            <a:pPr marL="457200">
              <a:lnSpc>
                <a:spcPct val="100000"/>
              </a:lnSpc>
            </a:pP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*/</a:t>
            </a:r>
            <a:endParaRPr sz="1400" dirty="0"/>
          </a:p>
          <a:p>
            <a:pPr marL="457200">
              <a:lnSpc>
                <a:spcPct val="100000"/>
              </a:lnSpc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JAXBContext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jc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JAXBContext.newInstance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jaxb.albaran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");</a:t>
            </a:r>
            <a:endParaRPr sz="1600" dirty="0"/>
          </a:p>
          <a:p>
            <a:pPr marL="457200"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Unmarshaller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u =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jc.createUnmarshaller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 </a:t>
            </a:r>
            <a:endParaRPr sz="1600" dirty="0"/>
          </a:p>
          <a:p>
            <a:pPr marL="457200"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JAXBElement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je = 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JAXBElement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u.unmarshal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 new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FileInputStream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("albaran.xml"));</a:t>
            </a:r>
          </a:p>
          <a:p>
            <a:pPr marL="457200">
              <a:lnSpc>
                <a:spcPct val="100000"/>
              </a:lnSpc>
            </a:pPr>
            <a:endParaRPr lang="es-E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0"/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// El método 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getValue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retorna el modelo de contenido (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r>
              <a:rPr lang="es-E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y el valor de los atributos del elemento</a:t>
            </a:r>
            <a:endParaRPr lang="es-ES" dirty="0">
              <a:solidFill>
                <a:prstClr val="black"/>
              </a:solidFill>
            </a:endParaRPr>
          </a:p>
          <a:p>
            <a:pPr lvl="0"/>
            <a:r>
              <a:rPr lang="es-E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lang="es-E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PedidoType</a:t>
            </a:r>
            <a: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s-E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pedidoType</a:t>
            </a:r>
            <a: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= (</a:t>
            </a:r>
            <a:r>
              <a:rPr lang="es-E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PedidoType</a:t>
            </a:r>
            <a: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es-E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je.getValue</a:t>
            </a:r>
            <a: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b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lang="es-ES" sz="1600" dirty="0">
              <a:solidFill>
                <a:prstClr val="black"/>
              </a:solidFill>
            </a:endParaRPr>
          </a:p>
          <a:p>
            <a:pPr marL="457200">
              <a:lnSpc>
                <a:spcPct val="100000"/>
              </a:lnSpc>
            </a:pPr>
            <a:r>
              <a:rPr lang="es-ES" sz="1400" dirty="0">
                <a:highlight>
                  <a:srgbClr val="FFFF00"/>
                </a:highlight>
              </a:rPr>
              <a:t>// Desde este objeto </a:t>
            </a:r>
            <a:r>
              <a:rPr lang="es-ES" sz="1400" dirty="0" err="1">
                <a:highlight>
                  <a:srgbClr val="FFFF00"/>
                </a:highlight>
              </a:rPr>
              <a:t>pedidosType</a:t>
            </a:r>
            <a:r>
              <a:rPr lang="es-ES" sz="1400" dirty="0">
                <a:highlight>
                  <a:srgbClr val="FFFF00"/>
                </a:highlight>
              </a:rPr>
              <a:t> ya podemos acceder a toda la información para procesarla</a:t>
            </a:r>
            <a:endParaRPr sz="1400" dirty="0">
              <a:highlight>
                <a:srgbClr val="FFFF00"/>
              </a:highlight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5640" y="116640"/>
            <a:ext cx="8784832" cy="7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Veamos un Ejemplo</a:t>
            </a:r>
            <a:r>
              <a:rPr lang="es-ES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lang="es-ES" sz="24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Crear programa que modifique el fichero albarán.xml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7BEF12C0-1FB3-480B-A365-6152AF482905}"/>
                  </a:ext>
                </a:extLst>
              </p14:cNvPr>
              <p14:cNvContentPartPr/>
              <p14:nvPr/>
            </p14:nvContentPartPr>
            <p14:xfrm>
              <a:off x="2755903" y="6283029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7BEF12C0-1FB3-480B-A365-6152AF4829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1903" y="61750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EB999DE-CEE4-479E-B9A7-1FA8E88CB01D}"/>
                  </a:ext>
                </a:extLst>
              </p14:cNvPr>
              <p14:cNvContentPartPr/>
              <p14:nvPr/>
            </p14:nvContentPartPr>
            <p14:xfrm>
              <a:off x="1750063" y="6295629"/>
              <a:ext cx="978480" cy="27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EB999DE-CEE4-479E-B9A7-1FA8E88CB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6423" y="6187989"/>
                <a:ext cx="1086120" cy="24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07640" y="404664"/>
            <a:ext cx="9034920" cy="6188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Obtenemos un Objeto de tipo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Direccion</a:t>
            </a:r>
            <a:endParaRPr dirty="0"/>
          </a:p>
          <a:p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Direccion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direccion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pedidoType.getFacturarA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dirty="0"/>
          </a:p>
          <a:p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// Establecemos los nuevos datos</a:t>
            </a:r>
            <a:endParaRPr dirty="0"/>
          </a:p>
          <a:p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direccion.setNombre</a:t>
            </a:r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</a:t>
            </a:r>
            <a:r>
              <a:rPr lang="es-ES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Jose</a:t>
            </a:r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Javier");</a:t>
            </a:r>
            <a:endParaRPr dirty="0"/>
          </a:p>
          <a:p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direccion.setCalle</a:t>
            </a:r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("Zafiro 3");</a:t>
            </a:r>
            <a:endParaRPr dirty="0"/>
          </a:p>
          <a:p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direccion.setCiudad</a:t>
            </a:r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("Molina");</a:t>
            </a:r>
            <a:endParaRPr dirty="0"/>
          </a:p>
          <a:p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direccion.setProvincia</a:t>
            </a:r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("Murcia");</a:t>
            </a:r>
            <a:endParaRPr dirty="0"/>
          </a:p>
          <a:p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direccion.setCodigoPostal</a:t>
            </a:r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(new </a:t>
            </a:r>
            <a:r>
              <a:rPr lang="es-ES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BigDecimal</a:t>
            </a:r>
            <a:r>
              <a:rPr lang="es-ES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("30500"));</a:t>
            </a:r>
            <a:endParaRPr dirty="0"/>
          </a:p>
          <a:p>
            <a:endParaRPr dirty="0"/>
          </a:p>
          <a:p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// Crear un objeto de tipo </a:t>
            </a:r>
            <a:r>
              <a:rPr lang="es-E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Marshaller</a:t>
            </a:r>
            <a:r>
              <a:rPr lang="es-E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 posteriormente convertir un  el árbol de objetos Java a datos XML</a:t>
            </a:r>
            <a:endParaRPr dirty="0"/>
          </a:p>
          <a:p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s-ES" b="1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Marshaller</a:t>
            </a:r>
            <a:r>
              <a:rPr lang="es-ES" b="1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m = </a:t>
            </a:r>
            <a:r>
              <a:rPr lang="es-ES" b="1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jc.createMarshaller</a:t>
            </a:r>
            <a:r>
              <a:rPr lang="es-ES" b="1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b="1" dirty="0"/>
          </a:p>
          <a:p>
            <a:pPr marL="441360"/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/*El método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setProperty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nombrePropiedad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recibe en este caso la propiedad "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jaxb.formatted.output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". Esta propiedad controla si al realizar un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marshal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debe formatear el resultado XML con saltos de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linea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 sangrados  para se pueda  leer cómodamente. Por defecto  su valor es falso.*/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b="1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m.setProperty</a:t>
            </a:r>
            <a:r>
              <a:rPr lang="es-ES" b="1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b="1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Marshaller.JAXB_FORMATTED_OUTPUT</a:t>
            </a:r>
            <a:r>
              <a:rPr lang="es-ES" b="1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s-ES" b="1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Boolean.TRUE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</a:t>
            </a:r>
            <a:endParaRPr dirty="0"/>
          </a:p>
          <a:p>
            <a:pPr marL="361800"/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/*El método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marshall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elementoJAXB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os) recibe un objeto de tipo </a:t>
            </a:r>
            <a:r>
              <a:rPr lang="es-E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JAXBElement</a:t>
            </a:r>
            <a:r>
              <a:rPr lang="es-E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 que su contenido lo  lleve a un flujo de salida. */</a:t>
            </a:r>
            <a:endParaRPr dirty="0"/>
          </a:p>
          <a:p>
            <a:pPr marL="361800"/>
            <a:r>
              <a:rPr lang="es-E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m.marshal</a:t>
            </a:r>
            <a:r>
              <a:rPr lang="es-E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(je, </a:t>
            </a:r>
            <a:r>
              <a:rPr lang="es-E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</a:t>
            </a:r>
            <a:r>
              <a:rPr lang="es-E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  // </a:t>
            </a:r>
            <a:r>
              <a:rPr lang="es-ES" b="1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lleva los datos en la consola</a:t>
            </a:r>
            <a:endParaRPr b="1" dirty="0">
              <a:highlight>
                <a:srgbClr val="FFFF00"/>
              </a:highlight>
            </a:endParaRPr>
          </a:p>
          <a:p>
            <a:pPr marL="361800"/>
            <a:r>
              <a:rPr lang="es-E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m.marshal</a:t>
            </a:r>
            <a:r>
              <a:rPr lang="es-E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(je, new File(“./salida.xml")); //</a:t>
            </a:r>
            <a:r>
              <a:rPr lang="es-ES" b="1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lleva los datos a un archivo</a:t>
            </a:r>
            <a:endParaRPr b="1" dirty="0">
              <a:highlight>
                <a:srgbClr val="FFFF00"/>
              </a:highlight>
            </a:endParaRPr>
          </a:p>
          <a:p>
            <a:pPr marL="361800"/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 catch (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JAXBException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je) { 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System.out.println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je.getCause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()) ;</a:t>
            </a:r>
            <a:endParaRPr dirty="0"/>
          </a:p>
          <a:p>
            <a:pPr marL="361800"/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 catch (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{  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System.out.println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ioe.getMessage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());</a:t>
            </a:r>
            <a:endParaRPr dirty="0"/>
          </a:p>
          <a:p>
            <a:pPr marL="361800"/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 //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dirty="0"/>
          </a:p>
          <a:p>
            <a:pPr marL="361800"/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//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65146B99-7EAD-44EF-9410-8BC04660333F}"/>
              </a:ext>
            </a:extLst>
          </p:cNvPr>
          <p:cNvSpPr/>
          <p:nvPr/>
        </p:nvSpPr>
        <p:spPr>
          <a:xfrm>
            <a:off x="457740" y="836712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ADEMÁS.  </a:t>
            </a:r>
          </a:p>
          <a:p>
            <a:pPr>
              <a:lnSpc>
                <a:spcPct val="100000"/>
              </a:lnSpc>
            </a:pPr>
            <a:endParaRPr lang="es-E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 este ejemplo se ha</a:t>
            </a:r>
            <a:r>
              <a:rPr lang="es-E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modificado algunos datos de la factura del pedido. ¿Qué se puede hacer mas?</a:t>
            </a:r>
          </a:p>
          <a:p>
            <a:pPr>
              <a:lnSpc>
                <a:spcPct val="100000"/>
              </a:lnSpc>
            </a:pP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se observa, en la clase </a:t>
            </a:r>
            <a:r>
              <a:rPr lang="es-ES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PedidosType</a:t>
            </a:r>
            <a:r>
              <a:rPr lang="es-E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tiene como atributos entre otros los artículos que forman el pedido. Éste es de tipo Artículos. 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clase Artículos solo tiene un atributo que es una lista de objetos Articulo. Sobre esta lista podemos: 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Añadir nuevos artículos; eliminar  artículos; modificar los datos de un articulo; etc.…  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Además de cambios se pueden mostrar los parta o todos datos de la lista de artículos. …</a:t>
            </a:r>
            <a:endParaRPr lang="es-ES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 marL="216000" lvl="1">
              <a:lnSpc>
                <a:spcPct val="100000"/>
              </a:lnSpc>
              <a:buSzPct val="45000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0478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43080" y="285840"/>
            <a:ext cx="8228160" cy="64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Definiciones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210145" y="927360"/>
            <a:ext cx="8609159" cy="5930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¿Qué es y para qué sirve JAXB (Java API 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XML 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Binding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)? 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compilador de JAXB (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compiler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nos va a  permitir  generar una serie de clases Java  </a:t>
            </a:r>
            <a:r>
              <a:rPr lang="es-E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partir de un esquema.xsd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Estas clases  permiten representar la información contenida en el archivo 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además, a estas clases  vamos a poder acceder desde nuestras aplicaciones, a  través de métodos sets y 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gets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para poder realizar distintas operaciones. Dicho de otro modo, JAXB nos permite </a:t>
            </a:r>
            <a:r>
              <a:rPr lang="es-ES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mapear clases Java  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representaciones en XML y viceversa.</a:t>
            </a: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JAXB proporciona dos principales características:</a:t>
            </a:r>
            <a:endParaRPr lang="es-ES" sz="1600" dirty="0"/>
          </a:p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capacidad de serializar </a:t>
            </a:r>
            <a:r>
              <a:rPr lang="es-ES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600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marshalling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): convertir objetos Java JAXB   a   ficheros XML. </a:t>
            </a:r>
          </a:p>
          <a:p>
            <a:pPr marL="343080" indent="-341640">
              <a:buFont typeface="Arial"/>
              <a:buChar char="•"/>
            </a:pP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 inverso, es decir, 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deserializar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s-ES" sz="1600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unmarshalling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): convertir datos XML  a  objetos Java  JAXB</a:t>
            </a:r>
            <a:endParaRPr lang="es-ES" sz="1600" dirty="0"/>
          </a:p>
          <a:p>
            <a:pPr marL="343080" indent="-341640">
              <a:lnSpc>
                <a:spcPct val="100000"/>
              </a:lnSpc>
              <a:buFont typeface="Arial"/>
              <a:buChar char="•"/>
            </a:pPr>
            <a:endParaRPr lang="es-E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1640">
              <a:lnSpc>
                <a:spcPct val="100000"/>
              </a:lnSpc>
            </a:pPr>
            <a:endParaRPr lang="es-ES" sz="1600" dirty="0"/>
          </a:p>
        </p:txBody>
      </p:sp>
      <p:grpSp>
        <p:nvGrpSpPr>
          <p:cNvPr id="31" name="30 Grupo"/>
          <p:cNvGrpSpPr/>
          <p:nvPr/>
        </p:nvGrpSpPr>
        <p:grpSpPr>
          <a:xfrm>
            <a:off x="210145" y="4026620"/>
            <a:ext cx="8333472" cy="2902343"/>
            <a:chOff x="270976" y="4013772"/>
            <a:chExt cx="8333472" cy="2902343"/>
          </a:xfrm>
        </p:grpSpPr>
        <p:sp>
          <p:nvSpPr>
            <p:cNvPr id="32" name="CustomShape 3"/>
            <p:cNvSpPr/>
            <p:nvPr/>
          </p:nvSpPr>
          <p:spPr>
            <a:xfrm>
              <a:off x="692228" y="4157335"/>
              <a:ext cx="1636347" cy="626969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s-ES" sz="1600" spc="-1" dirty="0"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E</a:t>
              </a:r>
              <a:r>
                <a:rPr lang="es-ES" sz="1600" strike="noStrike" spc="-1" dirty="0"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squema.xsd</a:t>
              </a:r>
              <a:endParaRPr dirty="0"/>
            </a:p>
          </p:txBody>
        </p:sp>
        <p:sp>
          <p:nvSpPr>
            <p:cNvPr id="33" name="CustomShape 4"/>
            <p:cNvSpPr/>
            <p:nvPr/>
          </p:nvSpPr>
          <p:spPr>
            <a:xfrm>
              <a:off x="270976" y="5265034"/>
              <a:ext cx="1337520" cy="1078528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s-ES" sz="160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Datos XML origen</a:t>
              </a:r>
              <a:endParaRPr dirty="0"/>
            </a:p>
          </p:txBody>
        </p:sp>
        <p:sp>
          <p:nvSpPr>
            <p:cNvPr id="34" name="CustomShape 5"/>
            <p:cNvSpPr/>
            <p:nvPr/>
          </p:nvSpPr>
          <p:spPr>
            <a:xfrm>
              <a:off x="3213824" y="5265034"/>
              <a:ext cx="1872208" cy="1078528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s-ES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Objetos java </a:t>
              </a:r>
              <a:r>
                <a:rPr lang="es-ES" sz="12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 (Modelo de contenido)</a:t>
              </a:r>
              <a:endParaRPr sz="2400" dirty="0"/>
            </a:p>
          </p:txBody>
        </p:sp>
        <p:sp>
          <p:nvSpPr>
            <p:cNvPr id="35" name="CustomShape 6"/>
            <p:cNvSpPr/>
            <p:nvPr/>
          </p:nvSpPr>
          <p:spPr>
            <a:xfrm>
              <a:off x="3166913" y="4064224"/>
              <a:ext cx="1944216" cy="749717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s-ES" sz="160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Clases</a:t>
              </a:r>
              <a:r>
                <a:rPr lang="es-ES" sz="180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  </a:t>
              </a:r>
              <a:r>
                <a:rPr lang="es-ES" sz="140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Java mapeadas.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s-ES" sz="140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(Estructura de datos)</a:t>
              </a:r>
              <a:r>
                <a:rPr lang="es-ES" sz="180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 </a:t>
              </a:r>
              <a:endParaRPr dirty="0"/>
            </a:p>
          </p:txBody>
        </p:sp>
        <p:sp>
          <p:nvSpPr>
            <p:cNvPr id="36" name="CustomShape 11"/>
            <p:cNvSpPr/>
            <p:nvPr/>
          </p:nvSpPr>
          <p:spPr>
            <a:xfrm flipV="1">
              <a:off x="3857760" y="5927760"/>
              <a:ext cx="498600" cy="34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14"/>
            <p:cNvSpPr/>
            <p:nvPr/>
          </p:nvSpPr>
          <p:spPr>
            <a:xfrm>
              <a:off x="7164288" y="5265034"/>
              <a:ext cx="1440160" cy="1078528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s-ES" sz="160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Datos XML destino</a:t>
              </a:r>
            </a:p>
          </p:txBody>
        </p:sp>
        <p:cxnSp>
          <p:nvCxnSpPr>
            <p:cNvPr id="38" name="37 Conector recto"/>
            <p:cNvCxnSpPr/>
            <p:nvPr/>
          </p:nvCxnSpPr>
          <p:spPr>
            <a:xfrm>
              <a:off x="2483768" y="4013772"/>
              <a:ext cx="0" cy="28307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>
              <a:stCxn id="33" idx="3"/>
              <a:endCxn id="34" idx="2"/>
            </p:cNvCxnSpPr>
            <p:nvPr/>
          </p:nvCxnSpPr>
          <p:spPr>
            <a:xfrm>
              <a:off x="1608496" y="5804298"/>
              <a:ext cx="16053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>
              <a:stCxn id="34" idx="6"/>
              <a:endCxn id="37" idx="1"/>
            </p:cNvCxnSpPr>
            <p:nvPr/>
          </p:nvCxnSpPr>
          <p:spPr>
            <a:xfrm>
              <a:off x="5086032" y="5804298"/>
              <a:ext cx="2078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stCxn id="32" idx="3"/>
              <a:endCxn id="35" idx="1"/>
            </p:cNvCxnSpPr>
            <p:nvPr/>
          </p:nvCxnSpPr>
          <p:spPr>
            <a:xfrm flipV="1">
              <a:off x="2328575" y="4439083"/>
              <a:ext cx="838338" cy="317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42 Explosión 1"/>
            <p:cNvSpPr/>
            <p:nvPr/>
          </p:nvSpPr>
          <p:spPr>
            <a:xfrm>
              <a:off x="4560822" y="6020012"/>
              <a:ext cx="2016225" cy="780516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rgbClr val="FFFF00"/>
                  </a:solidFill>
                </a:rPr>
                <a:t>Operaciones</a:t>
              </a:r>
            </a:p>
          </p:txBody>
        </p:sp>
        <p:cxnSp>
          <p:nvCxnSpPr>
            <p:cNvPr id="44" name="43 Conector recto"/>
            <p:cNvCxnSpPr/>
            <p:nvPr/>
          </p:nvCxnSpPr>
          <p:spPr>
            <a:xfrm>
              <a:off x="6732240" y="4085327"/>
              <a:ext cx="0" cy="28307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Rectángulo"/>
          <p:cNvSpPr/>
          <p:nvPr/>
        </p:nvSpPr>
        <p:spPr>
          <a:xfrm>
            <a:off x="1846490" y="5517232"/>
            <a:ext cx="1150752" cy="25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unmarshall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220072" y="5517232"/>
            <a:ext cx="1150752" cy="25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marshall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14 Conector recto"/>
          <p:cNvCxnSpPr>
            <a:stCxn id="35" idx="2"/>
            <a:endCxn id="34" idx="0"/>
          </p:cNvCxnSpPr>
          <p:nvPr/>
        </p:nvCxnSpPr>
        <p:spPr>
          <a:xfrm>
            <a:off x="4078190" y="4826789"/>
            <a:ext cx="10907" cy="45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28760" y="35712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E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Pasos para construir la aplicación JAXB</a:t>
            </a:r>
            <a:r>
              <a:rPr lang="es-E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32000" y="1008000"/>
            <a:ext cx="8532488" cy="57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20000"/>
              </a:lnSpc>
              <a:buFont typeface="Arial"/>
              <a:buChar char="•"/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Necesitamos un esquema (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schema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.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xsd</a:t>
            </a:r>
            <a: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s-E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 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un documento XML que contiene la estructura que se tomará como guía para construir la estructura de  clases, el modelo de datos.</a:t>
            </a:r>
            <a:endParaRPr dirty="0"/>
          </a:p>
          <a:p>
            <a:pPr marL="343080" indent="-341640">
              <a:lnSpc>
                <a:spcPct val="120000"/>
              </a:lnSpc>
              <a:buFont typeface="Arial"/>
              <a:buChar char="•"/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Generar la estructura de clases (.java)</a:t>
            </a:r>
            <a:b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se puede hacer desde el  IDE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NetBeans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desde línea de comandos 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xjc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nosotros lo vamos hacer desde </a:t>
            </a:r>
            <a:r>
              <a:rPr lang="es-E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Netbeans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enlazando el esquema XML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(.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xsd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como entrada . Genera  la estructura de clases</a:t>
            </a: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(archivos.java).  Estos se compilan y obtienen las clases  (archivos   .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). </a:t>
            </a:r>
            <a:endParaRPr sz="1600" dirty="0"/>
          </a:p>
          <a:p>
            <a:pPr marL="343080" indent="-341640">
              <a:lnSpc>
                <a:spcPct val="120000"/>
              </a:lnSpc>
              <a:buFont typeface="Arial"/>
              <a:buChar char="•"/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Llenar  la estructura de clases (colección) con objetos generados a partir de los datos representados en el archivo .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xml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Colección de objetos java.</a:t>
            </a:r>
            <a:b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partir del archivo .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xml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contiene los datos, se generan  objetos y éstos  se van  a guardar en la estructura de datos </a:t>
            </a:r>
            <a:r>
              <a:rPr lang="es-ES" sz="1600" spc="-1" dirty="0">
                <a:solidFill>
                  <a:srgbClr val="000000"/>
                </a:solidFill>
                <a:latin typeface="Calibri"/>
                <a:ea typeface="DejaVu Sans"/>
              </a:rPr>
              <a:t>(colección) generada en el punto anterior. El método </a:t>
            </a:r>
            <a:r>
              <a:rPr lang="es-ES" sz="1600" b="1" u="sng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s-ES" sz="1600" b="1" u="sng" spc="-1" dirty="0" err="1">
                <a:solidFill>
                  <a:srgbClr val="000000"/>
                </a:solidFill>
                <a:latin typeface="Calibri"/>
                <a:ea typeface="DejaVu Sans"/>
              </a:rPr>
              <a:t>unmarshall</a:t>
            </a:r>
            <a:r>
              <a:rPr lang="es-ES" sz="1600" b="1" u="sng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ES" sz="1600" spc="-1" dirty="0">
                <a:solidFill>
                  <a:srgbClr val="000000"/>
                </a:solidFill>
                <a:latin typeface="Calibri"/>
                <a:ea typeface="DejaVu Sans"/>
              </a:rPr>
              <a:t>hace precisamente esto, tomar los datos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representados en un documento XML válido y almacenarlos en la estructura de clases, que es una colección de objetos.</a:t>
            </a:r>
            <a:endParaRPr sz="1600" dirty="0"/>
          </a:p>
          <a:p>
            <a:pPr marL="343080" indent="-341640">
              <a:lnSpc>
                <a:spcPct val="120000"/>
              </a:lnSpc>
              <a:buFont typeface="Arial"/>
              <a:buChar char="•"/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Sobre la colección de objetos  java (o árbol de objetos)</a:t>
            </a:r>
            <a:b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pueden hacer operaciones  para añadir, modificar, eliminar sus datos  de la colección, esto es procesar la información.</a:t>
            </a:r>
            <a:endParaRPr sz="1600" dirty="0"/>
          </a:p>
          <a:p>
            <a:pPr marL="343080" indent="-341640">
              <a:lnSpc>
                <a:spcPct val="120000"/>
              </a:lnSpc>
              <a:buFont typeface="Arial"/>
              <a:buChar char="•"/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si se quiere  dar persistencia a los cambios: Guardar </a:t>
            </a:r>
            <a:r>
              <a:rPr lang="es-E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los 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objetos  en  un documento XML 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 invoca al método </a:t>
            </a:r>
            <a:r>
              <a:rPr lang="es-ES" sz="18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marshall</a:t>
            </a:r>
            <a:r>
              <a:rPr lang="es-ES" sz="1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sobre el objeto raíz del árbol.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85800" y="1357200"/>
            <a:ext cx="7770960" cy="242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E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s-E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Proyecto albarán</a:t>
            </a:r>
            <a:endParaRPr dirty="0"/>
          </a:p>
        </p:txBody>
      </p:sp>
      <p:sp>
        <p:nvSpPr>
          <p:cNvPr id="211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3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Aplicación  con JAXB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Proyecto Albarán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57200" y="1600200"/>
            <a:ext cx="8228160" cy="499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Partimos de un esquema esquema XML, archivo .xsd.  En este caso creamos un albarán.xsd</a:t>
            </a:r>
            <a:endParaRPr/>
          </a:p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tipo PedidoType contiene los elementos: </a:t>
            </a:r>
            <a:endParaRPr/>
          </a:p>
          <a:p>
            <a:pPr marL="743040" lvl="1" indent="-284400">
              <a:lnSpc>
                <a:spcPct val="100000"/>
              </a:lnSpc>
              <a:buFont typeface="Arial"/>
              <a:buChar char="–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facturarA, </a:t>
            </a:r>
            <a:endParaRPr/>
          </a:p>
          <a:p>
            <a:pPr marL="743040" lvl="1" indent="-284400">
              <a:lnSpc>
                <a:spcPct val="100000"/>
              </a:lnSpc>
              <a:buFont typeface="Arial"/>
              <a:buChar char="–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comentario, </a:t>
            </a:r>
            <a:endParaRPr/>
          </a:p>
          <a:p>
            <a:pPr marL="743040" lvl="1" indent="-284400">
              <a:lnSpc>
                <a:spcPct val="100000"/>
              </a:lnSpc>
              <a:buFont typeface="Arial"/>
              <a:buChar char="–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Artículos,</a:t>
            </a:r>
            <a:endParaRPr/>
          </a:p>
          <a:p>
            <a:pPr marL="743040" lvl="1" indent="-284400">
              <a:lnSpc>
                <a:spcPct val="100000"/>
              </a:lnSpc>
              <a:buFont typeface="Arial"/>
              <a:buChar char="–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fecha del pedido.</a:t>
            </a:r>
            <a:endParaRPr/>
          </a:p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Los tipos de los artículos contiene:</a:t>
            </a:r>
            <a:endParaRPr/>
          </a:p>
          <a:p>
            <a:pPr marL="743040" lvl="1" indent="-284400">
              <a:lnSpc>
                <a:spcPct val="100000"/>
              </a:lnSpc>
              <a:buFont typeface="Arial"/>
              <a:buChar char="–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Codigo</a:t>
            </a:r>
            <a:endParaRPr/>
          </a:p>
          <a:p>
            <a:pPr marL="743040" lvl="1" indent="-284400">
              <a:lnSpc>
                <a:spcPct val="100000"/>
              </a:lnSpc>
              <a:buFont typeface="Arial"/>
              <a:buChar char="–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nombreProducto</a:t>
            </a:r>
            <a:endParaRPr/>
          </a:p>
          <a:p>
            <a:pPr marL="743040" lvl="1" indent="-284400">
              <a:lnSpc>
                <a:spcPct val="100000"/>
              </a:lnSpc>
              <a:buFont typeface="Arial"/>
              <a:buChar char="–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Precio</a:t>
            </a:r>
            <a:endParaRPr/>
          </a:p>
          <a:p>
            <a:pPr marL="743040" lvl="1" indent="-284400">
              <a:lnSpc>
                <a:spcPct val="100000"/>
              </a:lnSpc>
              <a:buFont typeface="Arial"/>
              <a:buChar char="–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Cantidad</a:t>
            </a:r>
            <a:endParaRPr/>
          </a:p>
          <a:p>
            <a:pPr marL="743040" lvl="1" indent="-284400">
              <a:lnSpc>
                <a:spcPct val="100000"/>
              </a:lnSpc>
              <a:buFont typeface="Arial"/>
              <a:buChar char="–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fechaEnvío</a:t>
            </a:r>
            <a:endParaRPr/>
          </a:p>
          <a:p>
            <a:pPr marL="743040" lvl="1" indent="-284400">
              <a:lnSpc>
                <a:spcPct val="100000"/>
              </a:lnSpc>
              <a:buFont typeface="Arial"/>
              <a:buChar char="–"/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comentario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Proyecto Albarán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71280" y="1357200"/>
            <a:ext cx="4213440" cy="47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 Crear nuevo proyecto:</a:t>
            </a:r>
            <a:endParaRPr dirty="0"/>
          </a:p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Creamos un nuevo proyecto de tipo Java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nombre, por ejemplo: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JAXB_albaran</a:t>
            </a:r>
            <a:endParaRPr lang="es-ES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871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Configurando:</a:t>
            </a:r>
            <a:endParaRPr sz="1600" dirty="0"/>
          </a:p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la ventana de proyecto, sobre le nombre de proyecto hacemos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click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derecho, elegimos New -&gt;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-&gt; XML  --&gt; JAXB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Binding</a:t>
            </a:r>
            <a:endParaRPr sz="1600" dirty="0"/>
          </a:p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Escribimos el nombre del enlace (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albaránBinding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sz="1600" dirty="0"/>
          </a:p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Seleccionamos el archivo albaran.xsd</a:t>
            </a:r>
          </a:p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s-E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Escribimos el nombre del paquete que contendrá las clases generadas</a:t>
            </a:r>
            <a:endParaRPr sz="1600" dirty="0"/>
          </a:p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Pulsamos </a:t>
            </a:r>
            <a:r>
              <a:rPr lang="es-E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es-E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sz="1600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16" name="Picture 2"/>
          <p:cNvPicPr/>
          <p:nvPr/>
        </p:nvPicPr>
        <p:blipFill>
          <a:blip r:embed="rId2"/>
          <a:srcRect l="62223" t="17251" b="33179"/>
          <a:stretch/>
        </p:blipFill>
        <p:spPr>
          <a:xfrm>
            <a:off x="4143240" y="1928880"/>
            <a:ext cx="4700520" cy="385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2"/>
          <p:cNvPicPr/>
          <p:nvPr/>
        </p:nvPicPr>
        <p:blipFill>
          <a:blip r:embed="rId2"/>
          <a:srcRect l="47955" t="18221" r="1609" b="24428"/>
          <a:stretch/>
        </p:blipFill>
        <p:spPr>
          <a:xfrm>
            <a:off x="611560" y="440668"/>
            <a:ext cx="5256584" cy="4320480"/>
          </a:xfrm>
          <a:prstGeom prst="rect">
            <a:avLst/>
          </a:prstGeom>
          <a:ln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71280" y="4857840"/>
            <a:ext cx="9071280" cy="173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 finalizar, automáticamente se produce la compilación JAXB y se generan las clases a partir del fichero esquema (.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xsd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la ventana de proyectos se han creado las clases que representan a los tipos complejos de XML.</a:t>
            </a:r>
          </a:p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 problemas de compilación: </a:t>
            </a:r>
            <a:r>
              <a:rPr lang="es-ES" sz="180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Cambiar la codificación del proyecto de UTF-8  por  </a:t>
            </a:r>
            <a:r>
              <a:rPr lang="es-ES" sz="1800" b="1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ISO-8859-1 </a:t>
            </a:r>
            <a:endParaRPr dirty="0"/>
          </a:p>
        </p:txBody>
      </p:sp>
      <p:pic>
        <p:nvPicPr>
          <p:cNvPr id="219" name="Picture 3"/>
          <p:cNvPicPr/>
          <p:nvPr/>
        </p:nvPicPr>
        <p:blipFill>
          <a:blip r:embed="rId3"/>
          <a:srcRect l="36648" t="-256" r="45003" b="60929"/>
          <a:stretch/>
        </p:blipFill>
        <p:spPr>
          <a:xfrm>
            <a:off x="6012160" y="914488"/>
            <a:ext cx="2521080" cy="337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"/>
          <p:cNvPicPr/>
          <p:nvPr/>
        </p:nvPicPr>
        <p:blipFill>
          <a:blip r:embed="rId2"/>
          <a:srcRect l="3871" t="12697" r="63796" b="29316"/>
          <a:stretch/>
        </p:blipFill>
        <p:spPr>
          <a:xfrm>
            <a:off x="35496" y="263227"/>
            <a:ext cx="4570560" cy="4389480"/>
          </a:xfrm>
          <a:prstGeom prst="rect">
            <a:avLst/>
          </a:prstGeom>
          <a:ln w="9360">
            <a:noFill/>
          </a:ln>
        </p:spPr>
      </p:pic>
      <p:pic>
        <p:nvPicPr>
          <p:cNvPr id="221" name="Picture 3"/>
          <p:cNvPicPr/>
          <p:nvPr/>
        </p:nvPicPr>
        <p:blipFill>
          <a:blip r:embed="rId3"/>
          <a:srcRect l="3879" t="31467" r="58818" b="7032"/>
          <a:stretch/>
        </p:blipFill>
        <p:spPr>
          <a:xfrm>
            <a:off x="4429080" y="2143080"/>
            <a:ext cx="4856400" cy="4499280"/>
          </a:xfrm>
          <a:prstGeom prst="rect">
            <a:avLst/>
          </a:prstGeom>
          <a:ln w="9360"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4929120" y="357120"/>
            <a:ext cx="364176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ESQUEMA  .xsd. 	Que contiene la guía que seguirá JAXB para crear la estructura de datos (Estructura de clases)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"/>
          <p:cNvPicPr/>
          <p:nvPr/>
        </p:nvPicPr>
        <p:blipFill>
          <a:blip r:embed="rId2"/>
          <a:srcRect l="3295" t="26388" r="55559" b="6250"/>
          <a:stretch/>
        </p:blipFill>
        <p:spPr>
          <a:xfrm>
            <a:off x="827584" y="854280"/>
            <a:ext cx="6386096" cy="6003720"/>
          </a:xfrm>
          <a:prstGeom prst="rect">
            <a:avLst/>
          </a:prstGeom>
          <a:ln w="9360"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071360" y="214200"/>
            <a:ext cx="74282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Archivo .Xml que contiene los datos, se utilizará para generarlos objetos que se almacenaran  en la estructura de clases anterior.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13638</TotalTime>
  <Words>1126</Words>
  <Application>Microsoft Office PowerPoint</Application>
  <PresentationFormat>Presentación en pantalla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Clases generadas. Clase PedidosType</vt:lpstr>
      <vt:lpstr>Clases generadas. Clase Artículos</vt:lpstr>
      <vt:lpstr>Clases generadas. Clase Direccion</vt:lpstr>
      <vt:lpstr>Clases generadas. Clase ObjectFactory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archivos XML</dc:title>
  <dc:creator>Bautista</dc:creator>
  <cp:lastModifiedBy>Usuario de Windows</cp:lastModifiedBy>
  <cp:revision>204</cp:revision>
  <dcterms:created xsi:type="dcterms:W3CDTF">2013-09-25T12:20:53Z</dcterms:created>
  <dcterms:modified xsi:type="dcterms:W3CDTF">2019-11-04T17:26:47Z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</Properties>
</file>