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31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15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spc="-1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spc="-1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spc="-1">
                <a:latin typeface="Times New Roman"/>
              </a:rPr>
              <a:t>&lt;fecha/hora&gt;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spc="-1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0CDB0EA-5EC1-4106-A99C-7165446B43CC}" type="slidenum">
              <a:rPr lang="es-ES" sz="1400" spc="-1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20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021200" y="9721080"/>
            <a:ext cx="307476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343767E1-F748-430A-B613-3ECDB981B1BE}" type="slidenum">
              <a:rPr lang="es-ES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36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37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74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75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25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9142560" cy="36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20680"/>
            <a:ext cx="91425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9142560" cy="36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spc="-1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spc="-1">
                <a:latin typeface="Arial"/>
              </a:rPr>
              <a:t>Pulse para editar el formato de esquema del texto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spc="-1">
                <a:latin typeface="Arial"/>
              </a:rPr>
              <a:t>Segundo nivel del esquema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spc="-1">
                <a:latin typeface="Arial"/>
              </a:rPr>
              <a:t>Tercer nivel del esquema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spc="-1">
                <a:latin typeface="Arial"/>
              </a:rPr>
              <a:t>Cuarto nivel del esquema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Quinto nivel del esquema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Sexto nivel del esquema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spc="-1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.ehu.es/sbweb/fisica/cursoJava/fundamentos/clases1/string.htm" TargetMode="External"/><Relationship Id="rId2" Type="http://schemas.openxmlformats.org/officeDocument/2006/relationships/hyperlink" Target="http://www.sc.ehu.es/sbweb/fisica/cursoJava/fundamentos/herencia/interfaces.htm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File.html" TargetMode="External"/><Relationship Id="rId2" Type="http://schemas.openxmlformats.org/officeDocument/2006/relationships/hyperlink" Target="http://puntocomnoesunlenguaje.blogspot.com.es/2013/05/clase-file-java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coduroderoer.es/ejercicios-propuestos-y-resueltos-de-ficheros-en-java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narykode.com/bdescargas/Manuales%20y%20Documentos/JAVA/Interfaces%20de%20Usuario/Tutorial%20JAVA%20avanzado%20(I)/streams/dataio.html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1371600"/>
            <a:ext cx="7847280" cy="19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5400" strike="noStrike" cap="all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Manejo de ficheros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685800" y="350532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Ejemplo1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323640" y="1600200"/>
            <a:ext cx="836172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3960" indent="-72252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 el contenido de la carpeta  00_Software</a:t>
            </a:r>
            <a:endParaRPr/>
          </a:p>
          <a:p>
            <a:pPr marL="723960" indent="-722520">
              <a:lnSpc>
                <a:spcPct val="100000"/>
              </a:lnSpc>
            </a:pPr>
            <a:endParaRPr/>
          </a:p>
          <a:p>
            <a:pPr marL="723960" indent="-722520">
              <a:lnSpc>
                <a:spcPct val="100000"/>
              </a:lnSpc>
            </a:pP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VerDir {</a:t>
            </a:r>
            <a:endParaRPr/>
          </a:p>
          <a:p>
            <a:pPr marL="723960" indent="-72252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static void main(String[] args) {</a:t>
            </a:r>
            <a:endParaRPr/>
          </a:p>
          <a:p>
            <a:pPr marL="723960" indent="-72252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System.out.println("Archivos en el directorio actual:");</a:t>
            </a:r>
            <a:endParaRPr/>
          </a:p>
          <a:p>
            <a:pPr marL="723960" indent="-72252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File f = new File("d:\\00_Software");</a:t>
            </a:r>
            <a:endParaRPr/>
          </a:p>
          <a:p>
            <a:pPr marL="723960" indent="-72252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String[] archivos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 f.list();</a:t>
            </a:r>
            <a:endParaRPr/>
          </a:p>
          <a:p>
            <a:pPr marL="723960" indent="-72252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for (int i = 0; i &lt; archivos.length; i++) {</a:t>
            </a:r>
            <a:endParaRPr/>
          </a:p>
          <a:p>
            <a:pPr marL="723960" indent="-72252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	System.out.println(archivos[i]);</a:t>
            </a:r>
            <a:endParaRPr/>
          </a:p>
          <a:p>
            <a:pPr marL="723960" indent="-72252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} 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 2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160" cy="49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Muestra información de un  fichero, en este caso </a:t>
            </a: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VerInf.java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java.io.*;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class VerInf 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static void main(String[] args) 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System.out.println("INFORMACIÓN SOBRE EL FICHERO:");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File f = new File("VerInf.java");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if(f.exists()){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System.out.println("Nombre del fichero  : "+f.getName());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System.out.println("Ruta                : "+f.getPath());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System.out.println("Ruta absoluta       : "+f.getAbsolutePath());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System.out.println("Se puede leer  : "+f.canRead());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System.out.println("Se puede escribir       : "+f.canWrite());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System.out.println("Tamaño              : "+f.length());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System.out.println("Es un directorio    : "+f.isDirectory());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System.out.println("Es un fichero       : "+f.isFile());		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 } 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 3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323640" y="1600200"/>
            <a:ext cx="836172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440"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Determinar si el objeto file es de tipo  fichero o tipo directorio. Si es un directorio, podemos obtener un listado de los ficheros contenidos en él.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siguiente ejemplo muestra los ficheros y subdirectorios dentro de un directorio.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---------------------------------------------------------------------------------------------------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java.io.File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EjemploFile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[]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// Se crea el File del directorio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File directorio = new File(“.\\ejemplos");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// Si es un directorio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18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directorio.isDirectory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()) 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File[] ficheros = </a:t>
            </a:r>
            <a:r>
              <a:rPr lang="es-ES" sz="18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directorio.listFiles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 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obtenemos su contenido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// y lo sacamos por pantalla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(File fichero : ficheros)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fichero.getName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());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} }</a:t>
            </a:r>
            <a:endParaRPr dirty="0"/>
          </a:p>
          <a:p>
            <a:pPr marL="723960" indent="-181440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 4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412640"/>
            <a:ext cx="8228160" cy="53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</a:t>
            </a:r>
            <a:r>
              <a:rPr lang="es-ES" sz="1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 un directorio en el actual, después crea  dos ficheros, ….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java.io.*;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CrearDir {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public static void main(String[] args) {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File d = new File("NUEVODIR"); //directorio que creo a partir del actual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File f1 = new File(d,  "FICHERO1.TXT");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File f2 = new File(d,   "FICHERO2.TXT");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d.mkdir();   //CREAR DIRECTORIO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try { 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if (f1.createNewFile())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	System.out.println("FICHERO1 creado correctamente...");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else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	System.out.println("No se ha podido crear FICHERO1...");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if (f2.createNewFile())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	 System.out.println("FICHERO2 creado correctamente...");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else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	System.out.println("No se ha podido crear FICHERO2...");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} catch (IOException   ioe) </a:t>
            </a:r>
            <a:endParaRPr/>
          </a:p>
          <a:p>
            <a:pPr>
              <a:lnSpc>
                <a:spcPct val="12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{ioe.printStackTrace();  }  </a:t>
            </a:r>
            <a:endParaRPr/>
          </a:p>
          <a:p>
            <a:pPr marL="182880" indent="-181440">
              <a:lnSpc>
                <a:spcPct val="12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//continúa en la siguiente diapositiva ……..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 4 continuación 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412640"/>
            <a:ext cx="822816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f1.renameTo  (new File(d,"FICHERO1NUEVO"));    //renombro FICHERO1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(f1.delete()) //borro FICHERO1   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	System.out.println("Fichero1 borrado...");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else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System.out.println("No se ha podido borrar el Fichero1...");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(f2.delete())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	System.out.println("Fichero2 borrado...");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else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System.out.println("No se ha podido borrar el Fichero2...");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(d.delete()) //borrar DIRECTORIO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	System.out.println("Directorio NUEVODIR borrado...");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else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System.out.println("No se ha podido borrar el directorio NUEVODIR...");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try { 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	File f3 = new File("NUEVODIR/FICHERO3.TXT");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	f3.createNewFile();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} catch (IOException ioe) {ioe.printStackTrace();}  </a:t>
            </a:r>
            <a:endParaRPr/>
          </a:p>
          <a:p>
            <a:pPr>
              <a:lnSpc>
                <a:spcPct val="120000"/>
              </a:lnSpc>
            </a:pPr>
            <a:r>
              <a:rPr lang="es-ES" sz="15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}  }   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 5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440"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//Creación de directorios.   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java.io.File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MkDirExamples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[]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 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status;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status = new File("c:\\ejercicios\\dir1").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(status);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status = new File("c:\\ejercicios\\dir2").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(status);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status = new File("c:\\ejercicios\\dir1\\dir2").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   // 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(status);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status = new File("c:\\ejercicios\\dir1\\dir2").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mkdirs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    //tendrá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éxíto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(status);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}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(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b) 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(b ? “éxito" : "fallo");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}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 6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/*Un filtro es un objeto de una clase que implemente el interface </a:t>
            </a:r>
            <a:r>
              <a:rPr lang="es-ES" sz="18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FilenameFilter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y tiene que redefinir la única función del </a:t>
            </a:r>
            <a:r>
              <a:rPr lang="es-ES" sz="18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interface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denominada </a:t>
            </a:r>
            <a:r>
              <a:rPr lang="es-ES" sz="18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accept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Esta función devuelve un dato de tipo </a:t>
            </a:r>
            <a:r>
              <a:rPr lang="es-ES" sz="18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En este caso, la hemos definido de forma que si el nombre del archivo termina con una determinada extensión devuelve 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true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en caso contrario devuelve 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false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La función </a:t>
            </a:r>
            <a:r>
              <a:rPr lang="es-ES" sz="18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endsWith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de </a:t>
            </a:r>
            <a:r>
              <a:rPr lang="es-ES" sz="18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la clase </a:t>
            </a:r>
            <a:r>
              <a:rPr lang="es-ES" sz="1800" i="1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String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realiza esta tarea. La extensión se le pasa al constructor de la clase </a:t>
            </a:r>
            <a:r>
              <a:rPr lang="es-ES" sz="18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Filtro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para inicializar el miembro dato </a:t>
            </a:r>
            <a:r>
              <a:rPr lang="es-ES" sz="18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extension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.*/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Filtro </a:t>
            </a:r>
            <a:r>
              <a:rPr lang="es-ES" sz="18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implements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FilenameFilter</a:t>
            </a:r>
            <a:r>
              <a:rPr lang="es-ES" sz="18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extension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Filtro(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extension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this.extension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extension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}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@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Override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accept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(File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nombre){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nombre.endsWith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extension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dirty="0"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 6. Continuación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java.io.File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//Clase Principal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File6 {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[]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File  ruta = new File("/temas/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teoria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");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("Archivos .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pdf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en el directorio " +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ruta.getAbsolutePath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());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[] lista =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ruta.list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(new Filtro(".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pdf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")); //se crea el filtro y se le pasa a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(lista ==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null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("Total: 0 archivos");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}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 = 0; i &lt;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lista.length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i++) {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(lista[i]);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}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("Total: " +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lista.length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);</a:t>
            </a:r>
            <a:endParaRPr dirty="0"/>
          </a:p>
          <a:p>
            <a:pPr marL="1440">
              <a:lnSpc>
                <a:spcPct val="100000"/>
              </a:lnSpc>
              <a:buClr>
                <a:srgbClr val="93A299"/>
              </a:buClr>
              <a:buSzPct val="85000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}    }  }</a:t>
            </a:r>
            <a:endParaRPr dirty="0"/>
          </a:p>
          <a:p>
            <a:pPr marL="182880" indent="-181440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34360" y="1322280"/>
            <a:ext cx="85856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Programa que muestre todas las unidades de disco del ordenador indicando para cada una de ellas el tamaño disponible y el tamaño total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obtener las unidades de disco del sistema, la clase File proporciona el método estático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listRoots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    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File[]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listRoots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método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listRoots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 devuelve un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objetos de tipo File que representan el directorio raíz de cada una de las unidades de disco del sistema.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Además la clase File proporciona los métodos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getTotalSpace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y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getFreeSpace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devuelven el espacio total de la unidad y el espacio libre respectivamente.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java.io.File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EjercicioFileUnidades</a:t>
            </a:r>
            <a:r>
              <a:rPr lang="es-E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[]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    File [] unidades =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File.listRoots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    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System.out.printf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   %20s %20s %n" , "Tamaño Total", "Tamaño disponible");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    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(File f : unidades){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        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        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System.out.printf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("%20s %20s %n",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f.getTotalSpace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(), 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f.getFreeSpace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    }//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} //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}//</a:t>
            </a:r>
            <a:r>
              <a:rPr lang="es-E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5" name="CustomShape 2"/>
          <p:cNvSpPr/>
          <p:nvPr/>
        </p:nvSpPr>
        <p:spPr>
          <a:xfrm>
            <a:off x="234360" y="33264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Ejemplo 7.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Anexos.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Ejemplos muy interesantes: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http://puntocomnoesunlenguaje.blogspot.com.es/2013/05/clase-file-java.html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 ejemplos 1, 2, 3, 5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Documentación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http://docs.oracle.com/javase/7/docs/api/java/io/File.html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Introducción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ES" sz="2400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2400" b="1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es-ES" sz="2400" b="1" u="sng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atos persistentes: </a:t>
            </a: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persisten más allá de la ejecución de la aplicación que los trata</a:t>
            </a:r>
            <a:r>
              <a:rPr lang="es-ES" sz="24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 </a:t>
            </a:r>
            <a:r>
              <a:rPr lang="es-ES" sz="24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Wingdings" panose="05000000000000000000" pitchFamily="2" charset="2"/>
              </a:rPr>
              <a:t> Ficheros</a:t>
            </a: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-------</a:t>
            </a:r>
            <a:r>
              <a:rPr lang="es-ES" sz="24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ooooOoooo</a:t>
            </a: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-----------</a:t>
            </a:r>
            <a:endParaRPr lang="es-ES" dirty="0"/>
          </a:p>
          <a:p>
            <a:pPr algn="ctr">
              <a:lnSpc>
                <a:spcPct val="100000"/>
              </a:lnSpc>
            </a:pPr>
            <a:endParaRPr lang="es-ES" sz="240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esta unidad veremos, entre otras conceptos: 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cómo</a:t>
            </a:r>
            <a:r>
              <a:rPr lang="es-ES" sz="24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gestionar archivos; </a:t>
            </a:r>
          </a:p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2) cómo crear, actualizar y procesar ficheros (Texto, binarios, XML)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85800" y="1371600"/>
            <a:ext cx="7847280" cy="19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5400" strike="noStrike" cap="all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Ficheros. </a:t>
            </a:r>
            <a:r>
              <a:rPr lang="es-ES" sz="2000" strike="noStrike" cap="all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Organización y acceso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685800" y="3505320"/>
            <a:ext cx="7670880" cy="277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Secuencia de bytes en un dispositivo de almacenamiento:  disco duro, CD, DVD, memoria USB, ...</a:t>
            </a:r>
            <a:endParaRPr dirty="0"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puede leer y/o escribir</a:t>
            </a:r>
            <a:endParaRPr dirty="0"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identifica mediante un nombre (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pathname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dirty="0"/>
          </a:p>
          <a:p>
            <a:pPr marL="731520" lvl="2" indent="-18144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lang="es-ES" sz="17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P.ej.: /home/pepe/documentos/</a:t>
            </a:r>
            <a:r>
              <a:rPr lang="es-ES" sz="17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unFichero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4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http://www.discoduroderoer.es/ejercicios-propuestos-y-resueltos-de-ficheros-en-java/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Tipos de ficheros.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u="sng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de ficheros según el contenido: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Ficheros de programas: 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contienen instrucciones.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Ficheros de datos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contienen información, como números (enteros o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reales), secuencias de caracteres, 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b="1" i="1" u="sng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de ficheros según cómo se almacena la información:</a:t>
            </a:r>
            <a:endParaRPr/>
          </a:p>
          <a:p>
            <a:pPr marL="343080" indent="-34272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lang="es-ES" sz="2000" b="1" i="1" u="sng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texto.</a:t>
            </a:r>
            <a:endParaRPr/>
          </a:p>
          <a:p>
            <a:pPr marL="45828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ficheros de texto están compuestos de caracteres legibles</a:t>
            </a:r>
            <a:endParaRPr/>
          </a:p>
          <a:p>
            <a:pPr marL="344160" indent="-3427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b="1" i="1" u="sng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Binarios,</a:t>
            </a:r>
            <a:endParaRPr/>
          </a:p>
          <a:p>
            <a:pPr marL="458280"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binarios pueden almacenar cualquier tipo de datos (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boolean,...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NOTA. En algunos sistemas operativos (como Linux) también son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ficheros los directorios, los dispositivos, las tuberías, 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Operaciones sobre ficheros: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395640" y="1845000"/>
            <a:ext cx="822816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440">
              <a:lnSpc>
                <a:spcPct val="100000"/>
              </a:lnSpc>
            </a:pP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Operaciones básicas que se realizan sobre ficheros independientemente de su forma de acceso al mismo: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Creación de ficheros.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Apertura del fichero.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Cierre de ficheros.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Lectura y escritura de datos desde/hacia el  fichero.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Operaciones típicas que se realizan sobre un fichero abierto:</a:t>
            </a:r>
            <a:endParaRPr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Altas</a:t>
            </a:r>
            <a:endParaRPr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Bajas.</a:t>
            </a:r>
            <a:endParaRPr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Modificaciones.</a:t>
            </a:r>
            <a:endParaRPr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Consultas.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Formas de acceso a los ficheros: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b="1" i="1" u="sng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Secuencial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lectura secuencial implica tener que acceder a un elemento antes de acceder al siguiente, es decir, de una manera lineal (sin saltos).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b="1" i="1" u="sng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Aleatorio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Permiten acceder a sus datos de una forma aleatoria, esto es indicando una determinada posición desde la que leer/escribir.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Tipos de ficheros de datos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u="sng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Tipos de ficheros de datos: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lang="es-ES" sz="2000" b="1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bytes 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(binarios):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pensados para ser leídos por un programa</a:t>
            </a:r>
            <a:endParaRPr dirty="0"/>
          </a:p>
          <a:p>
            <a:pPr>
              <a:lnSpc>
                <a:spcPct val="100000"/>
              </a:lnSpc>
            </a:pPr>
            <a:endParaRPr lang="es-ES" sz="200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lang="es-ES" sz="2000" b="1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caracteres 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(de texto):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están pensados para ser leídos  y/o creados por una persona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8" name="Picture 2"/>
          <p:cNvPicPr/>
          <p:nvPr/>
        </p:nvPicPr>
        <p:blipFill>
          <a:blip r:embed="rId2"/>
          <a:srcRect l="27438" t="54101" r="24281" b="19321"/>
          <a:stretch/>
        </p:blipFill>
        <p:spPr>
          <a:xfrm>
            <a:off x="827640" y="3573000"/>
            <a:ext cx="7522920" cy="259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Punteros de lectura y escritura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Indican el próximo byte a leer o a escribir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Gestionados automáticamente por el sistema operativo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Comienzan apuntando al primer byte del fichero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Van avanzando por el fichero según se van leyendo sus contenidos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Ejemplo: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Picture 2"/>
          <p:cNvPicPr/>
          <p:nvPr/>
        </p:nvPicPr>
        <p:blipFill>
          <a:blip r:embed="rId2"/>
          <a:srcRect l="23732" t="60501" r="21732" b="26704"/>
          <a:stretch/>
        </p:blipFill>
        <p:spPr>
          <a:xfrm>
            <a:off x="569160" y="4581000"/>
            <a:ext cx="8177760" cy="120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5800" y="1371600"/>
            <a:ext cx="7847280" cy="19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5400" strike="noStrike" cap="all" spc="-89" dirty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Flujo o </a:t>
            </a:r>
            <a:r>
              <a:rPr lang="es-ES" sz="5400" strike="noStrike" cap="all" spc="-89" dirty="0" err="1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streams</a:t>
            </a:r>
            <a:r>
              <a:rPr lang="es-ES" sz="5400" strike="noStrike" cap="all" spc="-89" dirty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tipos</a:t>
            </a: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685800" y="3505320"/>
            <a:ext cx="7630616" cy="3020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dirty="0"/>
              <a:t>En Java se define la abstracción </a:t>
            </a:r>
            <a:r>
              <a:rPr lang="es-ES" sz="2400" b="1" dirty="0"/>
              <a:t>de </a:t>
            </a:r>
            <a:r>
              <a:rPr lang="es-ES" sz="2400" b="1" dirty="0" err="1"/>
              <a:t>stream</a:t>
            </a:r>
            <a:r>
              <a:rPr lang="es-ES" sz="2400" b="1" dirty="0"/>
              <a:t> </a:t>
            </a:r>
            <a:r>
              <a:rPr lang="es-ES" sz="2400" dirty="0"/>
              <a:t>(flujo) para tratar la comunicación de información entre el programa y el exterior.</a:t>
            </a:r>
          </a:p>
          <a:p>
            <a:pPr>
              <a:lnSpc>
                <a:spcPct val="100000"/>
              </a:lnSpc>
            </a:pPr>
            <a:r>
              <a:rPr lang="es-ES" dirty="0"/>
              <a:t>Cualquier programa que tenga que obtener información de cualquier fuente, necesita abrir un </a:t>
            </a:r>
            <a:r>
              <a:rPr lang="es-ES" dirty="0" err="1"/>
              <a:t>stream</a:t>
            </a:r>
            <a:r>
              <a:rPr lang="es-ES" dirty="0"/>
              <a:t>. Lo mismo si tiene que enviar información abrirá un </a:t>
            </a:r>
            <a:r>
              <a:rPr lang="es-ES" dirty="0" err="1"/>
              <a:t>stream</a:t>
            </a:r>
            <a:r>
              <a:rPr lang="es-ES" dirty="0"/>
              <a:t> y se escribirá la información en serie</a:t>
            </a:r>
            <a:r>
              <a:rPr lang="es-ES" sz="2400" dirty="0"/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Flujos de datos (streams)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16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ES" sz="200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Entrada/Salida de Java se organiza generalmente mediante  objetos llamados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Streams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Stream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es la generalización de un fichero:</a:t>
            </a:r>
            <a:endParaRPr dirty="0"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secuencia ordenada de datos con un determinado origen y destino</a:t>
            </a:r>
            <a:endParaRPr dirty="0"/>
          </a:p>
          <a:p>
            <a:pPr lvl="1" indent="-181440"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origen o destino puede ser un 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fichero, pantalla, teclado, red, …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también un </a:t>
            </a:r>
            <a:r>
              <a:rPr lang="es-ES" sz="18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un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arrtay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…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poder usar un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stream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primero hay que 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abrirlo</a:t>
            </a:r>
            <a:endParaRPr dirty="0"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abre en el momento de su creación</a:t>
            </a:r>
            <a:endParaRPr dirty="0"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hay que </a:t>
            </a:r>
            <a:r>
              <a:rPr lang="es-ES" sz="18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cerrarlo </a:t>
            </a:r>
            <a:r>
              <a:rPr lang="es-ES" sz="18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cuando se deja de utilizar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 clases relacionadas con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streams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encuentran definidas en el paquete java.io (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es la abreviatura de 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36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Flujos de datos (streams). Clasificación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484640"/>
            <a:ext cx="8217720" cy="537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u="sng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el tipo de datos que “transportan”:</a:t>
            </a:r>
            <a:endParaRPr dirty="0"/>
          </a:p>
          <a:p>
            <a:pPr marL="969840" indent="-3416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Flujos de bytes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(8 bits).  Orientado al uso de datos binarios. Todas la clases descienden de </a:t>
            </a:r>
            <a:r>
              <a:rPr lang="es-ES" sz="2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</a:t>
            </a:r>
            <a:r>
              <a:rPr lang="es-ES" sz="2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y  </a:t>
            </a:r>
            <a:r>
              <a:rPr lang="es-ES" sz="2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 marL="969840" indent="-3416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Flujos de caracteres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(16 bits). Orientadas a la entrada/salida de caracteres. Todas las clases descienden de </a:t>
            </a:r>
            <a:r>
              <a:rPr lang="es-ES" sz="2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 y </a:t>
            </a:r>
            <a:r>
              <a:rPr lang="es-ES" sz="2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lang="es-ES" sz="2000" b="1" u="sng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2000" b="1" u="sng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el sentido del flujo de datos:</a:t>
            </a:r>
            <a:endParaRPr dirty="0"/>
          </a:p>
          <a:p>
            <a:pPr marL="969840" indent="-3416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entrada: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datos fluyen desde el dispositivo o fichero hacia el programa</a:t>
            </a:r>
            <a:endParaRPr dirty="0"/>
          </a:p>
          <a:p>
            <a:pPr marL="969840" indent="-3416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salida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los datos fluyen desde el programa al  dispositivo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b="1" u="sng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Según su cercanía al dispositivo:</a:t>
            </a:r>
            <a:endParaRPr dirty="0"/>
          </a:p>
          <a:p>
            <a:pPr marL="969840" indent="-3416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Iniciadores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son los que directamente vuelcan o recogen los datos del dispositivo</a:t>
            </a:r>
            <a:endParaRPr dirty="0"/>
          </a:p>
          <a:p>
            <a:pPr marL="969840" indent="-3416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Filtros</a:t>
            </a:r>
            <a:r>
              <a:rPr lang="es-ES" sz="2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sitúan entre un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stream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iniciador y el programa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137 Imagen"/>
          <p:cNvPicPr/>
          <p:nvPr/>
        </p:nvPicPr>
        <p:blipFill>
          <a:blip r:embed="rId2"/>
          <a:srcRect l="29495" t="27538" r="52950" b="35858"/>
          <a:stretch/>
        </p:blipFill>
        <p:spPr>
          <a:xfrm>
            <a:off x="240120" y="504000"/>
            <a:ext cx="4822920" cy="3886920"/>
          </a:xfrm>
          <a:prstGeom prst="rect">
            <a:avLst/>
          </a:prstGeom>
          <a:ln>
            <a:noFill/>
          </a:ln>
        </p:spPr>
      </p:pic>
      <p:pic>
        <p:nvPicPr>
          <p:cNvPr id="139" name="138 Imagen"/>
          <p:cNvPicPr/>
          <p:nvPr/>
        </p:nvPicPr>
        <p:blipFill>
          <a:blip r:embed="rId3"/>
          <a:srcRect l="29652" t="31399" r="53370" b="38910"/>
          <a:stretch/>
        </p:blipFill>
        <p:spPr>
          <a:xfrm>
            <a:off x="3888000" y="3312000"/>
            <a:ext cx="5182560" cy="35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Librería java.io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Paquete  java.io del API de Java que incorpora interfaces, clases y excepciones para acceder a todo tipo de ficheros y poder gestionar las operaciones de entrada y salida con Java.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Estas clases de E/S las podemos agrupar fundamentalmente en:</a:t>
            </a:r>
            <a:endParaRPr dirty="0"/>
          </a:p>
          <a:p>
            <a:pPr lvl="1" indent="-181440">
              <a:buClr>
                <a:srgbClr val="93A299"/>
              </a:buClr>
              <a:buSzPct val="85000"/>
              <a:buFont typeface="Arial"/>
              <a:buChar char="•"/>
            </a:pPr>
            <a:endParaRPr lang="es-ES" sz="2000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indent="-181440"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Clases para </a:t>
            </a:r>
            <a:r>
              <a:rPr lang="es-ES" sz="2000" b="1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obtener información y  gestionar ficheros </a:t>
            </a:r>
            <a:r>
              <a:rPr lang="es-ES" sz="2000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el sistema de  archivos.</a:t>
            </a:r>
            <a:endParaRPr lang="es-ES" sz="2000" dirty="0"/>
          </a:p>
          <a:p>
            <a:pPr marL="275760" lvl="1">
              <a:lnSpc>
                <a:spcPct val="100000"/>
              </a:lnSpc>
              <a:buClr>
                <a:srgbClr val="93A299"/>
              </a:buClr>
              <a:buSzPct val="85000"/>
            </a:pPr>
            <a:endParaRPr lang="es-ES" sz="200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Clases para 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leer datos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desde un flujo de datos.</a:t>
            </a:r>
            <a:endParaRPr dirty="0"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Clases para 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escribir datos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un flujo de datos.</a:t>
            </a:r>
            <a:endParaRPr dirty="0"/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endParaRPr lang="es-ES" sz="2000" strike="noStrike" spc="-1" dirty="0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lvl="1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Clases para gestionar la </a:t>
            </a:r>
            <a:r>
              <a:rPr lang="es-ES" sz="20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serialización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objetos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Flujos de datos (streams)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16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2"/>
          <p:cNvPicPr/>
          <p:nvPr/>
        </p:nvPicPr>
        <p:blipFill>
          <a:blip r:embed="rId2"/>
          <a:srcRect l="5869" t="21753" r="55743" b="40835"/>
          <a:stretch/>
        </p:blipFill>
        <p:spPr>
          <a:xfrm>
            <a:off x="357120" y="1571760"/>
            <a:ext cx="8273160" cy="5039280"/>
          </a:xfrm>
          <a:prstGeom prst="rect">
            <a:avLst/>
          </a:prstGeom>
          <a:ln>
            <a:noFill/>
          </a:ln>
        </p:spPr>
      </p:pic>
      <p:pic>
        <p:nvPicPr>
          <p:cNvPr id="143" name="Picture 2"/>
          <p:cNvPicPr/>
          <p:nvPr/>
        </p:nvPicPr>
        <p:blipFill>
          <a:blip r:embed="rId2"/>
          <a:srcRect l="25556" t="50456" r="63541" b="45874"/>
          <a:stretch/>
        </p:blipFill>
        <p:spPr>
          <a:xfrm>
            <a:off x="1714320" y="5469120"/>
            <a:ext cx="2355840" cy="498600"/>
          </a:xfrm>
          <a:prstGeom prst="rect">
            <a:avLst/>
          </a:prstGeom>
          <a:ln>
            <a:noFill/>
          </a:ln>
        </p:spPr>
      </p:pic>
      <p:pic>
        <p:nvPicPr>
          <p:cNvPr id="144" name="Picture 2"/>
          <p:cNvPicPr/>
          <p:nvPr/>
        </p:nvPicPr>
        <p:blipFill>
          <a:blip r:embed="rId2"/>
          <a:srcRect l="11955" t="50456" r="76819" b="45874"/>
          <a:stretch/>
        </p:blipFill>
        <p:spPr>
          <a:xfrm>
            <a:off x="4500720" y="5469120"/>
            <a:ext cx="2427480" cy="49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Flujos de datos (streams)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16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Picture 3"/>
          <p:cNvPicPr/>
          <p:nvPr/>
        </p:nvPicPr>
        <p:blipFill>
          <a:blip r:embed="rId2"/>
          <a:srcRect l="32354" t="38706" r="31522" b="25167"/>
          <a:stretch/>
        </p:blipFill>
        <p:spPr>
          <a:xfrm>
            <a:off x="539640" y="1700640"/>
            <a:ext cx="7141680" cy="446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85800" y="1371600"/>
            <a:ext cx="7847280" cy="19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5400" strike="noStrike" cap="all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Ficheros de texto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85800" y="3505320"/>
            <a:ext cx="781380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 ficheros de texto, los que normalmente se generan con un editor, almacenan caracteres alfanuméricos en un formato estándar (ASCII, UNICODE, …) Para trabajar con ellos utilizaremos las clases </a:t>
            </a:r>
            <a:r>
              <a:rPr lang="es-ES" sz="2000" b="1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FileReader y FileWriter </a:t>
            </a:r>
            <a:r>
              <a:rPr lang="es-ES" sz="200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inicializadoras. </a:t>
            </a:r>
            <a:r>
              <a:rPr lang="es-ES" sz="2000" b="1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PrintWriter  y BufferedReader </a:t>
            </a:r>
            <a:r>
              <a:rPr lang="es-ES" sz="200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filtros.</a:t>
            </a:r>
            <a:endParaRPr/>
          </a:p>
        </p:txBody>
      </p:sp>
      <p:pic>
        <p:nvPicPr>
          <p:cNvPr id="150" name="Picture 2"/>
          <p:cNvPicPr/>
          <p:nvPr/>
        </p:nvPicPr>
        <p:blipFill>
          <a:blip r:embed="rId2"/>
          <a:srcRect l="5869" t="49360" r="57013" b="40835"/>
          <a:stretch/>
        </p:blipFill>
        <p:spPr>
          <a:xfrm>
            <a:off x="500040" y="5286240"/>
            <a:ext cx="7999560" cy="1324440"/>
          </a:xfrm>
          <a:prstGeom prst="rect">
            <a:avLst/>
          </a:prstGeom>
          <a:ln>
            <a:noFill/>
          </a:ln>
        </p:spPr>
      </p:pic>
      <p:pic>
        <p:nvPicPr>
          <p:cNvPr id="151" name="Picture 2"/>
          <p:cNvPicPr/>
          <p:nvPr/>
        </p:nvPicPr>
        <p:blipFill>
          <a:blip r:embed="rId2"/>
          <a:srcRect l="25556" t="50456" r="63541" b="45874"/>
          <a:stretch/>
        </p:blipFill>
        <p:spPr>
          <a:xfrm>
            <a:off x="1857240" y="5469120"/>
            <a:ext cx="2355840" cy="498600"/>
          </a:xfrm>
          <a:prstGeom prst="rect">
            <a:avLst/>
          </a:prstGeom>
          <a:ln>
            <a:noFill/>
          </a:ln>
        </p:spPr>
      </p:pic>
      <p:pic>
        <p:nvPicPr>
          <p:cNvPr id="152" name="Picture 2"/>
          <p:cNvPicPr/>
          <p:nvPr/>
        </p:nvPicPr>
        <p:blipFill>
          <a:blip r:embed="rId2"/>
          <a:srcRect l="11955" t="50456" r="76819" b="45874"/>
          <a:stretch/>
        </p:blipFill>
        <p:spPr>
          <a:xfrm>
            <a:off x="4643280" y="5469120"/>
            <a:ext cx="2427480" cy="49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Flujos de datos (streams).  </a:t>
            </a:r>
            <a:r>
              <a:rPr lang="es-ES" sz="36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Fichero de texto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16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5" name="Picture 2"/>
          <p:cNvPicPr/>
          <p:nvPr/>
        </p:nvPicPr>
        <p:blipFill>
          <a:blip r:embed="rId2"/>
          <a:srcRect l="32333" t="35447" r="31580" b="26679"/>
          <a:stretch/>
        </p:blipFill>
        <p:spPr>
          <a:xfrm>
            <a:off x="467640" y="1628640"/>
            <a:ext cx="7244280" cy="475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 FileWriter. (inicializador) 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8228160" cy="485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//Escritura de caracteres a un fichero. Sin filtro, los caracteres se llevan directamente al flujo de caracteres.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java.io.*;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EscribirTexto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[])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throws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c; 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s-ES" sz="20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FileWriter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 = new </a:t>
            </a:r>
            <a:r>
              <a:rPr lang="es-ES" sz="20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FileWriter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("TEXTO1.txt");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((c =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System.in.read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()) != 10)   // Mientras no un salto de línea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f.write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 c);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("CADENA: " + c);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f.close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 FileReader. (inicializador) 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412640"/>
            <a:ext cx="8228160" cy="53287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//Lectura  de caracteres de un fichero. Sin filtro, los caracteres se recogen directamente del flujo de caracteres.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LeerFchTexto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/**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* @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param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line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arguments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*/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void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[]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args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throws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File fichero = new File("TEXTO1.txt");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//declarar fichero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s-ES" sz="20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FileReader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s-ES" sz="20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new </a:t>
            </a:r>
            <a:r>
              <a:rPr lang="es-ES" sz="20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FileReader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(fichero);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//crear el flujo de entrada  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((i =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fic.read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()) != -1) //se va leyendo carácter a carácter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System.out.println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((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i);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fic.close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 //cerrar fichero  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 // 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//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 FileWriter. (inicializador)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1484640"/>
            <a:ext cx="8228160" cy="537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Escribe caracteres en un fichero de texto. Los caracteres se escriben uno a uno y se obtienen de un String*/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java.io.*;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EscribirFichTexto {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public static void main(String[] args) throws IOException {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	//declara fichero    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File fichero = new File("C:\\EJERCICIOS\\UNI1\\FichTexto.txt"); 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FileWriter  fic = new FileWriter(fichero); 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//crear el flujo de salida 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	String cadena ="Esto es una prueba con FileWriter";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//convierte un String en array de caracteres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	char[] cad = cadena.toCharArray(); 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	for(int i=0; i&lt;cad.length; i++)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	  fic.write(cad[i]);  //se va escribiendo carácter a carácter.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fic.append('*');   //añado al final un *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	fic.close();    //cerrar fichero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 }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NOTA. También se puede escribir todo el array:   fic.write(cad);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BufferedReader.(Filtro)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16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FileReader no dispone de métodos para leer líneas completas, pero esta clase si contiene del método readLine() que lee una línea del fichero y la devuelve, o devuelve null si no ha nada que leer o llegamos al final del fichero. También dispone del read() para leer un carácter.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construir un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BufferedReader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necesitamos de  la clase FileReader.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Ejemplo. (BufferedWriter)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07640" y="1600200"/>
            <a:ext cx="892764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java.io.*;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EscribirFichTextoBuf {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public static void main(String[] args) {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try{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BufferedWriter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fichero = new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BufferedWriter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(new FileWriter("FichTexto.txt"));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for (int i=1; i&lt;11; i++){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fichero.write("Fila numero: "+i);      //escribe una línea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fichero.newLine();     //escribe un salto de línea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fichero.close(); 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} catch (FileNotFoundException fn ){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System.out.println("No se encuentra el fichero");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}catch (IOException io) {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System.out.println("Error de E/S ");}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Ejemplo.  (BufferedReader.)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07640" y="1600200"/>
            <a:ext cx="903492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java.io.*;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LeerFicchFBuf {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public static void main(String[] args) {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try{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FileReader   fr = new FileReader ("FichTexto.txt");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BufferedReader   fichero = new BufferedReader(fr);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String linea;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while((linea = fichero.readLine())!=null) 	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	System.out.println(linea);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fichero.close();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}catch (FileNotFoundException fn ){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System.out.println("No se encuentra el fichero");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}catch (IOException io) {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System.out.println("Error de E/S ");}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85800" y="1371600"/>
            <a:ext cx="7847280" cy="19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5400" strike="noStrike" cap="all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685800" y="3505320"/>
            <a:ext cx="7845120" cy="22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algn="ctr">
              <a:lnSpc>
                <a:spcPct val="100000"/>
              </a:lnSpc>
            </a:pPr>
            <a:r>
              <a:rPr lang="es-ES" sz="2000" strike="noStrike" spc="-1" dirty="0">
                <a:solidFill>
                  <a:srgbClr val="8E8E9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 proporciona un métodos:</a:t>
            </a:r>
          </a:p>
          <a:p>
            <a:pPr marL="800100" indent="-342900" algn="ctr">
              <a:lnSpc>
                <a:spcPct val="100000"/>
              </a:lnSpc>
              <a:buFontTx/>
              <a:buChar char="-"/>
            </a:pPr>
            <a:r>
              <a:rPr lang="es-ES" sz="2000" strike="noStrike" spc="-1" dirty="0">
                <a:solidFill>
                  <a:srgbClr val="8E8E9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representar ficheros y directorios;  </a:t>
            </a:r>
          </a:p>
          <a:p>
            <a:pPr marL="800100" indent="-342900" algn="ctr">
              <a:lnSpc>
                <a:spcPct val="100000"/>
              </a:lnSpc>
              <a:buFontTx/>
              <a:buChar char="-"/>
            </a:pPr>
            <a:r>
              <a:rPr lang="es-ES" sz="2000" strike="noStrike" spc="-1" dirty="0">
                <a:solidFill>
                  <a:srgbClr val="8E8E9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obtener  </a:t>
            </a:r>
            <a:r>
              <a:rPr lang="es-ES" sz="2000" b="1" strike="noStrike" spc="-1" dirty="0">
                <a:solidFill>
                  <a:srgbClr val="8E8E9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información </a:t>
            </a:r>
            <a:r>
              <a:rPr lang="es-ES" sz="2000" strike="noStrike" spc="-1" dirty="0">
                <a:solidFill>
                  <a:srgbClr val="8E8E9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acerca de los archivos, de sus atributos, los directorios;  </a:t>
            </a:r>
          </a:p>
          <a:p>
            <a:pPr marL="800100" indent="-342900" algn="ctr">
              <a:lnSpc>
                <a:spcPct val="100000"/>
              </a:lnSpc>
              <a:buFontTx/>
              <a:buChar char="-"/>
            </a:pPr>
            <a:r>
              <a:rPr lang="es-ES" sz="2000" strike="noStrike" spc="-1" dirty="0">
                <a:solidFill>
                  <a:srgbClr val="8E8E9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</a:t>
            </a:r>
            <a:r>
              <a:rPr lang="es-ES" sz="2000" b="1" strike="noStrike" spc="-1" dirty="0">
                <a:solidFill>
                  <a:srgbClr val="8E8E9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crear</a:t>
            </a:r>
            <a:r>
              <a:rPr lang="es-ES" sz="2000" strike="noStrike" spc="-1" dirty="0">
                <a:solidFill>
                  <a:srgbClr val="8E8E9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un nuevo directorio o una trayectoria completa si esta no existe; 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Ejemplo.  (BufferedReader.)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07640" y="1340768"/>
            <a:ext cx="9034920" cy="54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textoToString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(File file)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throws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IOException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//Obtiene el contenido del fichero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InputStreamReader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= new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InputStreamReader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(new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FileInputStream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(file), "UTF-8");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//cadena para construir la cadena resultante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StringBuilder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new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StringBuilder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//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tamaño suficiente para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alamcenar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los caracteres del script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[]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chars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new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[8192];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try {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//mientras hay caracteres en el contenido del fichero los añade a la cadena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((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in.read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chars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0,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chars.length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 != -1) {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&gt; 0) {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build.append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chars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0,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}          }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}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</a:t>
            </a:r>
            <a:r>
              <a:rPr lang="es-ES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in.close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s-ES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build.toString</a:t>
            </a: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751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85800" y="1371600"/>
            <a:ext cx="7847280" cy="19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5400" strike="noStrike" cap="all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Ficheros binarios.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685800" y="3505320"/>
            <a:ext cx="738540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Estos ficheros almacenan secuencias de dígitos binarios que no son legibles directamente por el usuario. Ocupan menos espacio en disco. Las clases inicializadoras que se utilizan son FileInputStream y FileOutputStream y las clases filtro son DataInputStream y DataOutputStream.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b="1" i="1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clase FileInputStream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16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clase FileInputStream</a:t>
            </a: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Mediante los objetos de esta clase leemos de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ficheros de bytes 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forma secuencial.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 el método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read()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para la lectura del fichero. Este método se puede invocar de varias formas.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read():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Devuelve el siguiente carácter del fichero.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read( byte a[] ):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Llena el vector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con los caracteres leídos del fichero. Devuelve la longitud del vector que se ha llenado si se realizó con éxito o –1 si no había suficientes caracteres en el fichero para llenar el vector.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read( byte a[], int pos,  int  num ):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Lee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caracteres del fichero, insertándolos en el vector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desde la posición pos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b="1" i="1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clase FileOutputStream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8160" cy="51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clase FileOutputStream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Mediante los objetos de esta clase escribimos en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ficheros de byte 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forma secuencial.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 el </a:t>
            </a: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método </a:t>
            </a:r>
            <a:r>
              <a:rPr lang="es-ES" sz="20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write()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para la escritura en el fichero. Presenta varios formatos: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write( int c ):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Escribe el carácter en el fichero.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write( byte a[] ):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Escribe el contenido del vector en el fichero.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write( byte a[], int pos, int  num ):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Escribe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  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caracteres del vector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 en el fichero, comenzando desde la posición </a:t>
            </a:r>
            <a:r>
              <a:rPr lang="es-ES" sz="20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36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clase FileOutputStream  </a:t>
            </a:r>
            <a:r>
              <a:rPr lang="es-ES" sz="2000" b="1" i="1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Pág. 16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28760" y="1285920"/>
            <a:ext cx="8285400" cy="557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java.io.*;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class EscribirFichBytes {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public static void main(String[] args) throws IOException {  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 fichero = new File("FichBytes.dat");//declara fichero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FileOutputStream   fileout = new FileOutputStream(fichero); </a:t>
            </a:r>
            <a:r>
              <a:rPr lang="es-ES" sz="12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//crea flujo de salida hacia el fichero 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FileInputStream   filein = new FileInputStream(fichero); </a:t>
            </a:r>
            <a:r>
              <a:rPr lang="es-ES" sz="12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//crea flujo de entrada desde el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fichero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int i;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//Escribe 100 números enteros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for (i=1; i&lt;100; i++)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fileout.write(i); //escribe datos en el flujo de salida 	 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fileout.close(); //cerrar stream de salida  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</a:t>
            </a:r>
            <a:r>
              <a:rPr lang="es-ES" sz="1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visualizar los datos del fichero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while ((i = filein.read()) != -1) //lee datos del flujo de entrada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  System.out.println(i);		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filein.close();  //cerrar stream de entrada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}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r>
              <a:rPr lang="es-ES" sz="1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NOTA:</a:t>
            </a: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añadir bytes al final del fichero se puede usar el FileOutputStream poniendo true como segundo parámetro.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FileOutputStream  fichSalida = new FileOutputStream (fichero, </a:t>
            </a:r>
            <a:r>
              <a:rPr lang="es-ES" sz="1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true)</a:t>
            </a:r>
            <a:endParaRPr/>
          </a:p>
          <a:p>
            <a:pPr marL="182880" indent="-181440">
              <a:lnSpc>
                <a:spcPct val="100000"/>
              </a:lnSpc>
            </a:pPr>
            <a:endParaRPr/>
          </a:p>
          <a:p>
            <a:pPr marL="182880" indent="-181440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4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Clases DataInputStream y DataOutputSteam.  (Filtros)  </a:t>
            </a:r>
            <a:r>
              <a:rPr lang="es-ES" sz="16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Pág.16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160" cy="52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//Escribe  datos PRIMITIVOS  (int, flota, long, etc)  en un fichero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java.io.*;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EscribirFichData 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public static void main(String[] args) throws IOException {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File fichero = new File("C:\\EJERCICIOS\\UNI1\\FichData.dat");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FileOutputStream  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fileout = new FileOutputStream(fichero);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DataOutputStream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dataOS = new DataOutputStream(fileout);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String nombres[] = {"Ana","Luis Miguel","Alicia","Pedro","Manuel","Andrés",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"Julio","Antonio","María Jesús"};				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int edades[] = {14,15,13,15,16,12,16,14,13};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// ----------------------------------------	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for (int i=0;i&lt;edades.length(); i++){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dataOS.writeUTF(nombres[i])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  //inserta nombre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dataOS.writeInt(edades[i])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        //inserta edad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}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dataOS.close();  //cerrar stream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 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23640" y="61956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8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Clases DataInputStream y DataOutputSteam. (Filtros)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160" cy="52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 </a:t>
            </a: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Visualizar los datos primitivos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java.io.*;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LeerFichData {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public static void main(String[] args) throws IOException {   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File fichero = new File("C:\\EJERCICIOS\\UNI1\\FichData.dat");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FileInputStream </a:t>
            </a: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filein = new FileInputStream(fichero);  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DataInputStream</a:t>
            </a: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dataIS = new DataInputStream(filein);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String n;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int e;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try {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while (true) {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n = </a:t>
            </a: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dataIS.readUTF();   </a:t>
            </a: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//recupera el nombre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e = </a:t>
            </a:r>
            <a:r>
              <a:rPr lang="es-ES" sz="18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dataIS.readInt();    </a:t>
            </a: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//recupera la edad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System.out.println("Nombre: " + n + ", edad: " + e);  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}catch (EOFException  eo) {}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dataIS.close();  //cerrar stream   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8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Clases DataInputStream y DataOutputSteam. (Filtros)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8228160" cy="52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Ejemplo de utilización.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4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En   http://www.binarykode.com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85800" y="1371600"/>
            <a:ext cx="7847280" cy="19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4800" strike="noStrike" cap="all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Objetos serializables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685800" y="3505320"/>
            <a:ext cx="809964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guardar datos no primitivos, como p.ej.: un objeto de tipo Empleado con varios atributos (nombre, direccion, salario,oficio, …) el objeto debe implementar la interfaz Serializable, que dispone de algunos métodos:</a:t>
            </a:r>
            <a:endParaRPr/>
          </a:p>
          <a:p>
            <a:pPr>
              <a:lnSpc>
                <a:spcPct val="100000"/>
              </a:lnSpc>
            </a:pPr>
            <a:r>
              <a:rPr lang="es-ES" sz="180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ReadObject( ObjectInputStream  ois); WriteObject(ObjectOutputSteam oos)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rcRect l="5869" t="36614" r="58008" b="53882"/>
          <a:stretch/>
        </p:blipFill>
        <p:spPr>
          <a:xfrm>
            <a:off x="714240" y="5214960"/>
            <a:ext cx="7356600" cy="121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Salida binaria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7" name="Picture 2"/>
          <p:cNvPicPr/>
          <p:nvPr/>
        </p:nvPicPr>
        <p:blipFill>
          <a:blip r:embed="rId2"/>
          <a:srcRect l="57281" t="32075" r="5470" b="33986"/>
          <a:stretch/>
        </p:blipFill>
        <p:spPr>
          <a:xfrm>
            <a:off x="755640" y="1700640"/>
            <a:ext cx="7585200" cy="431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4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¿Para qué sirve esta clase, qué nos permite? 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clase File proporciona una representación abstracta de ficheros y directorios.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 clase, permite examinar, crear, eliminar, … en definitiva  manipular archivos y directorios, independientemente de la plataforma en la que se esté trabajando: Linux, Windows, etc.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 instancias de la clase File representan nombres de archivo, no los archivos en sí mismos.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archivo correspondiente a un nombre puede ser que no exista, por esta razón habrá que controlar las posibles 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excepciones</a:t>
            </a:r>
            <a:r>
              <a:rPr lang="es-ES" sz="2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4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Clases: ObjectInputSteam y ObjectOutputStream. (Filtros)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160" cy="50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java.io.Serializable</a:t>
            </a:r>
            <a:r>
              <a:rPr lang="es-ES" sz="16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sz="1200" dirty="0"/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Persona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implements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Serializable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private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	</a:t>
            </a:r>
            <a:r>
              <a:rPr lang="es-ES" sz="16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nombre;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private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	</a:t>
            </a:r>
            <a:r>
              <a:rPr lang="es-ES" sz="16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edad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Persona(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nombre,int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edad)	{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this.nombre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=nombre;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this.edad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=edad;	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}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Persona() {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this.nombre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=“Desconocido;	  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}	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setNombre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){nombre=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;}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setEdad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){edad=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;}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getNombre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(){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nombre;}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getEdad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(){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edad;}	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}//fin Persona</a:t>
            </a:r>
            <a:endParaRPr sz="1200" dirty="0"/>
          </a:p>
          <a:p>
            <a:pPr>
              <a:lnSpc>
                <a:spcPct val="100000"/>
              </a:lnSpc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533520"/>
            <a:ext cx="8228160" cy="73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4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Clases: ObjectInputStream y ObjectOutputStream. (Filtros)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57200" y="1340640"/>
            <a:ext cx="8505720" cy="551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java.io.*;   //página  19.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class EscribirFichObject 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public static void main(String[] args) throws IOException {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Persona persona;   //defino variable persona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 fichero = new File("FichPersona.dat");//declara el fichero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FileOutputStream fileout = new FileOutputStream(fichero,true);   //crea el flujo de salida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//conecta el flujo de bytes al flujo de datos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ObjectOutputStream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dataOS = new ObjectOutputStream(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fileout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//Datos de prueba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String nombres[] = {"Ana",”Luis Miguel”, “Alicia",”Pedro",”Manuel",”Andrés",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“Julio“, ”Antonio”, ”María Jesús"};				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int edades[] = {14,15,13,15,16,12,16,14,13};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for (int i=0;   i&lt;edades.length;    i++){   //recorro los arrays 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persona= new Persona(nombres[i],edades[i]);   //creo la persona	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dataOS.writeObject(persona);  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//escribo la persona en el fichero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dataOS.close();  //cerrar stream de salida 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 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4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Clases: ObjectInputSteam y ObjectOutputStream. (Filtros)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251640" y="1571760"/>
            <a:ext cx="8711640" cy="516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 java.io.*;      // Página 20.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LeerFichObject 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public static void main(String[] args) throws IOException, ClassNotFoundException{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Persona persona;   //defino la variable persona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File fichero = new File("C:\\EJERCICIOS\\UNI1\\FichPersona.dat");  	//declara el fichero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FileInputStream filein = new FileInputStream(fichero);	//crea el flujo de entrada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ObjectInputStream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dataIS = new ObjectInputStream(filein); //conecta el flujo de bytes al 								//flujo de datos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int i=1;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try 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while (true) { //lectura del fichero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persona= (Persona)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dataIS.readObject();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//leer una Persona        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	System.out.println("Nombre: " + persona.getNombre() + ", edad: " + 								persona.getEdad());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	System.out.println(i);i++;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 catch (EOFException eo) 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} catch (StreamCorruptedException x) {}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	dataIS.close();  //cerrar stream de entrada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}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8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Ejercicio. Serialización de objetos.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251640" y="1428840"/>
            <a:ext cx="8711640" cy="531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trata de hacer una aplicación en Java que gestione los clientes de una empresa. Esos datos, se almacenarán en un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fichero serializado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denominado clientes.dat.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Los datos que se almacenarán sobre cada cliente son: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NIF.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Teléfono.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Dirección.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Deuda.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Mediante un menú se podrán realizar determinadas operaciones: 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Añadir cliente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Esta opción pedirá los datos del cliente y añadirá el registro correspondiente en el fichero.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Listar clientes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Recorrerá el fichero mostrando los clientes almacenados en el mismo.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Buscar clientes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Pedirá al usuario el nif del cliente a buscar, y comprobará si existe en el fichero.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Borrar cliente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Pedirá al usuario el nif del cliente a borrar, y si existe, lo borrará del fichero.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Borrar fichero de clientes completamente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Elimina del disco el fichero clientes.dat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Salir de la aplicación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----------------------------------------------------------------------------------------------------------------------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 ejemplo de código LeerYEscribirObjetosEnJava.</a:t>
            </a:r>
            <a:endParaRPr/>
          </a:p>
          <a:p>
            <a:pPr marL="182880" indent="-18144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Tratar tema de cabeceras</a:t>
            </a:r>
            <a:endParaRPr/>
          </a:p>
          <a:p>
            <a:pPr marL="182880" indent="-181440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5800" y="1371600"/>
            <a:ext cx="7847280" cy="19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S" sz="4800" strike="noStrike" cap="all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Ficheros aleatorios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685800" y="3505320"/>
            <a:ext cx="767088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Acceder al contenido de un fichero binario de forma aleatoria y posicionarse en una posición muy concreta del mismo.</a:t>
            </a:r>
            <a:endParaRPr/>
          </a:p>
          <a:p>
            <a:pPr>
              <a:lnSpc>
                <a:spcPct val="100000"/>
              </a:lnSpc>
            </a:pPr>
            <a:r>
              <a:rPr lang="es-ES" sz="2400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usa la clase RandomAccessFile que </a:t>
            </a:r>
            <a:r>
              <a:rPr lang="es-ES" sz="2400" b="1" strike="noStrike" spc="-1">
                <a:solidFill>
                  <a:srgbClr val="5757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desciende de la jerarquía InputStream/OutputStream.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7640" y="357120"/>
            <a:ext cx="9034920" cy="64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u="sng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//Escribir en un fichero aleatorio. 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(Registros de 36 bytes de tamaño)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java.io.*;   // página 21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EscribirFichAleatorio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{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[]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args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throws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IOException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{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   fichero = new File("C:\\EJERCICIOS\\UNI1\\AleatorioEmple.dat");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//declara el fichero de acceso aleatorio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600" b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RandomAccessFile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 = new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RandomAccessFile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(fichero, "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rw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//</a:t>
            </a:r>
            <a:r>
              <a:rPr lang="es-ES" sz="14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arrays</a:t>
            </a: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con los datos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4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apellido[] = </a:t>
            </a:r>
            <a:r>
              <a:rPr lang="es-ES" sz="12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{“LOPEZ","GIL","LOPEZ","RAMOS","SEVILLA","CASILLA", "REY"};   //Apellidos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4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ES" sz="14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</a:t>
            </a: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[] = {</a:t>
            </a:r>
            <a:r>
              <a:rPr lang="es-ES" sz="12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10, 20, 10, 10, 30, 30, 20};       //departamentos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4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</a:t>
            </a:r>
            <a:r>
              <a:rPr lang="es-ES" sz="14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salario[]={</a:t>
            </a:r>
            <a:r>
              <a:rPr lang="es-ES" sz="12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1000.45, 2400.60, 3000.0, 1500.56, 2200.0, 1435.87, 2000.0};    //salarios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StringBuffer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buffer =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null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                   //buffer para almacenar apellido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n=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apellido.length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  	          //numero de elementos del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i=0;i&lt;n; i++){      //recorro los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arrays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file.writeInt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(i+1);       //Escribe i+1 para identificar empleado.         4 bytes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	 buffer = new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StringBuffer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(apellido[i] );      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	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buffer.setLength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(10);  //10 caracteres para el apellido		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	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file.writeChars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buffer.toString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());       //insertar apellido. 10*2 =      20 bytes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file.writeInt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[i]);               //insertar departamento.                       4 bytes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file.writeDouble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(salario[i]);   //insertar salario	                          8 bytes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 //fin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					       </a:t>
            </a:r>
            <a:r>
              <a:rPr lang="es-E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TOTAL      36 bytes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6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file.close</a:t>
            </a:r>
            <a:r>
              <a:rPr lang="es-ES" sz="16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  //cerrar fichero   } 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4200" y="357120"/>
            <a:ext cx="8639640" cy="65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1" u="sng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Leer el fichero aleatorio.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java.io.*;    //página 22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class LeerFichAleatorio {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public static void main(String[] args) throws IOException {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 fichero = new File("C:\\EJERCICIOS\\UNI1\\AleatorioEmple.dat");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RandomAccessFile file = new RandomAccessFile(fichero, "r");  //declara el fichero de acceso aleatorio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int  id, dep, posicion;   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Double salario;	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char apellido[] = new char[10],  aux;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posicion=0;   //para situarnos al principio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for(;;) {  	</a:t>
            </a:r>
            <a:r>
              <a:rPr lang="es-ES" sz="1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//recorro el fichero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file.seek(posicion);            //nos posicionamos en posicion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id=file.readInt();                 </a:t>
            </a:r>
            <a:r>
              <a:rPr lang="es-ES" sz="140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//obtengo id de empleado</a:t>
            </a: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	 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	for (int i = 0;  i &lt; apellido.length;   i++) {   </a:t>
            </a:r>
            <a:r>
              <a:rPr lang="es-ES" sz="140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//Obtengo el apellido. Para ello recorro apellidos.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		aux = file.readChar();       	 //recupero un carácter del apellido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		apellido[i] = aux;                	//lo guardo en el array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	} //for interno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	String    apellidoS= new String(apellido);     //convierto a String el array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dep=file.readInt();                                  </a:t>
            </a:r>
            <a:r>
              <a:rPr lang="es-ES" sz="140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//obtengo dep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	salario=file.readDouble();                     </a:t>
            </a:r>
            <a:r>
              <a:rPr lang="es-ES" sz="140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//obtengo salario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s-ES" sz="1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//muestra por consola 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System.out.println("ID: " + id + ", Apellido: "+  apellidoS +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                                                                         ", Departamento: "+dep + ", Salario: " + salario);   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posicion= posicion + 36; // me posiciono para el siguiente  empleado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                                                                            //</a:t>
            </a:r>
            <a:r>
              <a:rPr lang="es-ES" sz="14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 empleado ocupa 36 bytes (4+20+4+8)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	if   (file.getFilePointer()==file.length())      </a:t>
            </a:r>
            <a:r>
              <a:rPr lang="es-ES" sz="1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//Si he recorrido todos los bytes salgo del for	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break;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}//fin bucle for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file.close();     /cerrar fichero </a:t>
            </a:r>
            <a:endParaRPr/>
          </a:p>
          <a:p>
            <a:pPr>
              <a:lnSpc>
                <a:spcPct val="100000"/>
              </a:lnSpc>
            </a:pPr>
            <a:r>
              <a:rPr lang="es-ES" sz="14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  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51640" y="749520"/>
            <a:ext cx="8711640" cy="80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7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Modificación de un registro en un fichero aleatorio</a:t>
            </a: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26864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1" u="sng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Modificación de un registro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java.io.*;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class ModifFichAleatorio {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public static void main(String[] args) throws IOException {    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 fichero = new File(“.\\AleatorioEmple.dat");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//declara el fichero de acceso aleatorio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RandomAccessFile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file = new RandomAccessFile(fichero, "rw");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//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int registro = 4  ;			// Por ej. Para modificar el registro  de id=4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long posicion = (registro -1 ) * 36;  	//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3*(4+20+4+8) 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modifico salario y dep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posicion=posicion+4+20; 		//sumo el tamaño de ID+apellido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file.seek(posicion); 		//nos posicionamos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file.writeInt(40);   			//modif departamento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file.writeDouble(4000.87);/		/modif salario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file.close();  //cerrar fichero </a:t>
            </a:r>
            <a:endParaRPr/>
          </a:p>
          <a:p>
            <a:pPr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  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Ejercicio. Ficheros aleatorios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Desarrolla una aplicación java que realice las siguientes operaciones  sobre los empleados  (apellidos: String, código departamento: int ,salario: int):</a:t>
            </a:r>
            <a:endParaRPr/>
          </a:p>
          <a:p>
            <a:pPr marL="457200" indent="-4557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Entrar empleados.</a:t>
            </a:r>
            <a:endParaRPr/>
          </a:p>
          <a:p>
            <a:pPr marL="457200" indent="-4557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Mostrar todos los empleados</a:t>
            </a:r>
            <a:endParaRPr/>
          </a:p>
          <a:p>
            <a:pPr marL="457200" indent="-4557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Buscar  y mostrar  un empleado. La app.  Pedirá  el id del empleado  y visualiza sus  datos.</a:t>
            </a:r>
            <a:endParaRPr/>
          </a:p>
          <a:p>
            <a:pPr marL="457200" indent="-4557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Modificar el departamento y salario de un empleado buscado por su id.</a:t>
            </a:r>
            <a:endParaRPr/>
          </a:p>
          <a:p>
            <a:pPr marL="457200" indent="-4557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AutoNum type="arabicPeriod"/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Aumentar salario .  La app.  solicita el  id. del  empleado  y un importe. Se debe sumar al salario del  empleado el importe tecleado. El programa debe visualizar el apellido, el salario antiguo y el nuevo salario. Si el identificador no existe, se visualizará un mensaje indicándolo.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0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-------------------------------------------------------------------------------------------------------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 de objetos en ficheros de acceso aleatorio.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6" name="Picture 2"/>
          <p:cNvPicPr/>
          <p:nvPr/>
        </p:nvPicPr>
        <p:blipFill>
          <a:blip r:embed="rId2"/>
          <a:srcRect l="23399" t="20501" r="23927" b="31277"/>
          <a:stretch/>
        </p:blipFill>
        <p:spPr>
          <a:xfrm>
            <a:off x="827640" y="1726920"/>
            <a:ext cx="7502400" cy="429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clase </a:t>
            </a:r>
            <a:r>
              <a:rPr lang="es-ES" sz="2000" b="1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</a:t>
            </a:r>
            <a:r>
              <a:rPr lang="es-ES" sz="2000" b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tiene tres constructores</a:t>
            </a:r>
            <a:endParaRPr dirty="0"/>
          </a:p>
          <a:p>
            <a:pPr marL="5364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File(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path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dirty="0"/>
          </a:p>
          <a:p>
            <a:pPr marL="5364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File(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path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dirty="0"/>
          </a:p>
          <a:p>
            <a:pPr marL="5364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File(File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dir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</a:t>
            </a:r>
            <a:r>
              <a:rPr lang="es-ES" sz="2000" i="1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parámetro 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path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indica el camino hacia el directorio donde se encuentra el archivo, y </a:t>
            </a:r>
            <a:r>
              <a:rPr lang="es-ES" sz="2000" i="1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indica el nombre del archivo, 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Ej.: 	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File fichero1 = new File (‘’c:\\directorio\\fichero.dat’’);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----------------------------------------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s-ES" sz="2000" strike="noStrike" spc="-1" dirty="0" err="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</a:t>
            </a: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directorio = ‘’c:/directorio’’;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File fichero = new File (‘’directorio’’, “fichero.dat”);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----------------------------------------------------------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File directorio = new  File (‘’c:/directorio’);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File fichero = new File (directorio, “fichero.dat”);</a:t>
            </a:r>
            <a:endParaRPr dirty="0"/>
          </a:p>
          <a:p>
            <a:pPr>
              <a:lnSpc>
                <a:spcPct val="100000"/>
              </a:lnSpc>
            </a:pPr>
            <a:r>
              <a:rPr lang="es-ES" sz="20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40464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32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 de objetos en ficheros de acceso aleatorio.</a:t>
            </a:r>
            <a:endParaRPr/>
          </a:p>
        </p:txBody>
      </p:sp>
      <p:pic>
        <p:nvPicPr>
          <p:cNvPr id="208" name="Picture 2"/>
          <p:cNvPicPr/>
          <p:nvPr/>
        </p:nvPicPr>
        <p:blipFill>
          <a:blip r:embed="rId3"/>
          <a:srcRect l="24879" t="27905" r="22764" b="17427"/>
          <a:stretch/>
        </p:blipFill>
        <p:spPr>
          <a:xfrm>
            <a:off x="1907640" y="1214280"/>
            <a:ext cx="5471280" cy="3569400"/>
          </a:xfrm>
          <a:prstGeom prst="rect">
            <a:avLst/>
          </a:prstGeom>
          <a:ln>
            <a:noFill/>
          </a:ln>
        </p:spPr>
      </p:pic>
      <p:pic>
        <p:nvPicPr>
          <p:cNvPr id="209" name="Picture 3"/>
          <p:cNvPicPr/>
          <p:nvPr/>
        </p:nvPicPr>
        <p:blipFill>
          <a:blip r:embed="rId4"/>
          <a:srcRect r="3554" b="3360"/>
          <a:stretch/>
        </p:blipFill>
        <p:spPr>
          <a:xfrm>
            <a:off x="1714320" y="4807800"/>
            <a:ext cx="5713560" cy="204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47664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32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Uso de objetos en ficheros de acceso aleatorio.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16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2" name="Picture 2"/>
          <p:cNvPicPr/>
          <p:nvPr/>
        </p:nvPicPr>
        <p:blipFill>
          <a:blip r:embed="rId2"/>
          <a:srcRect l="12913" t="45899" r="61724" b="32293"/>
          <a:stretch/>
        </p:blipFill>
        <p:spPr>
          <a:xfrm>
            <a:off x="1790640" y="1556640"/>
            <a:ext cx="6027120" cy="3238920"/>
          </a:xfrm>
          <a:prstGeom prst="rect">
            <a:avLst/>
          </a:prstGeom>
          <a:ln>
            <a:noFill/>
          </a:ln>
        </p:spPr>
      </p:pic>
      <p:pic>
        <p:nvPicPr>
          <p:cNvPr id="213" name="Picture 4"/>
          <p:cNvPicPr/>
          <p:nvPr/>
        </p:nvPicPr>
        <p:blipFill>
          <a:blip r:embed="rId2"/>
          <a:srcRect l="13136" t="78604" r="62777" b="6022"/>
          <a:stretch/>
        </p:blipFill>
        <p:spPr>
          <a:xfrm>
            <a:off x="1763640" y="4622760"/>
            <a:ext cx="5598720" cy="223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1520" y="332656"/>
            <a:ext cx="8228160" cy="231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2000" strike="noStrike" spc="-89" dirty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Constructores</a:t>
            </a:r>
            <a:r>
              <a:rPr lang="es-ES" sz="4000" strike="noStrike" spc="-89" dirty="0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251520" y="692696"/>
            <a:ext cx="8784976" cy="61653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ES" sz="1400" dirty="0"/>
              <a:t>La ruta o </a:t>
            </a:r>
            <a:r>
              <a:rPr lang="es-ES" sz="1400" b="1" dirty="0" err="1"/>
              <a:t>path</a:t>
            </a:r>
            <a:r>
              <a:rPr lang="es-ES" sz="1400" dirty="0"/>
              <a:t> puede ser absoluta o relativa.</a:t>
            </a:r>
          </a:p>
          <a:p>
            <a:r>
              <a:rPr lang="es-ES" sz="1400" b="1" u="sng" dirty="0"/>
              <a:t>Ejemplos utilizando el primer constructor:</a:t>
            </a:r>
            <a:endParaRPr lang="es-ES" sz="1400" u="sng" dirty="0"/>
          </a:p>
          <a:p>
            <a:r>
              <a:rPr lang="es-ES" sz="1200" dirty="0"/>
              <a:t>1. Crea un Objeto File asociado al fichero personas.dat que se encuentra en el directorio de trabajo:</a:t>
            </a:r>
          </a:p>
          <a:p>
            <a:r>
              <a:rPr lang="es-ES" sz="1200" dirty="0"/>
              <a:t>File f = new File("personas.dat");</a:t>
            </a:r>
          </a:p>
          <a:p>
            <a:r>
              <a:rPr lang="es-ES" sz="1200" dirty="0"/>
              <a:t>2. Crea un Objeto File asociado al fichero personas.dat que se encuentra en el directorio ficheros dentro del directorio actual.</a:t>
            </a:r>
          </a:p>
          <a:p>
            <a:r>
              <a:rPr lang="es-ES" sz="1200" dirty="0"/>
              <a:t>File f = new File("ficheros/personas.dat");</a:t>
            </a:r>
          </a:p>
          <a:p>
            <a:r>
              <a:rPr lang="es-ES" sz="1200" dirty="0"/>
              <a:t>Se supone que el fichero personas.dat se encuentra en el directorio ficheros. A su vez el directorio ficheros se encuentra dentro del directorio actual de trabajo.</a:t>
            </a:r>
          </a:p>
          <a:p>
            <a:r>
              <a:rPr lang="es-ES" sz="1200" dirty="0"/>
              <a:t>3. Crea un Objeto File asociado al fichero personas.dat dando la ruta absoluta:</a:t>
            </a:r>
          </a:p>
          <a:p>
            <a:r>
              <a:rPr lang="es-ES" sz="1200" dirty="0"/>
              <a:t>File f = new File("c:/ficheros/personas.dat");</a:t>
            </a:r>
          </a:p>
          <a:p>
            <a:r>
              <a:rPr lang="es-ES" sz="1200" dirty="0"/>
              <a:t>El fichero se encuentra en el directorio ficheros. A su vez el directorio ficheros se encuentra en la raíz de la unidad C:</a:t>
            </a:r>
          </a:p>
          <a:p>
            <a:r>
              <a:rPr lang="es-ES" sz="1200" dirty="0"/>
              <a:t>Si se omite la letra de la unidad, por defecto se asume la letra de la unidad en la que se encuentra el proyecto:</a:t>
            </a:r>
          </a:p>
          <a:p>
            <a:r>
              <a:rPr lang="es-ES" sz="1200" dirty="0"/>
              <a:t>File f = new File("/ficheros/personas.dat");</a:t>
            </a:r>
          </a:p>
          <a:p>
            <a:endParaRPr lang="es-ES" sz="1200" dirty="0"/>
          </a:p>
          <a:p>
            <a:r>
              <a:rPr lang="es-ES" sz="1400" b="1" u="sng" dirty="0"/>
              <a:t>Ejemplos utilizando el segundo constructor:</a:t>
            </a:r>
            <a:endParaRPr lang="es-ES" sz="1400" u="sng" dirty="0"/>
          </a:p>
          <a:p>
            <a:r>
              <a:rPr lang="es-ES" sz="1200" dirty="0"/>
              <a:t>En este caso se crea un objeto File cuya ruta (absoluta o relativa) se indica en el primer </a:t>
            </a:r>
            <a:r>
              <a:rPr lang="es-ES" sz="1200" dirty="0" err="1"/>
              <a:t>String</a:t>
            </a:r>
            <a:r>
              <a:rPr lang="es-ES" sz="1200" dirty="0"/>
              <a:t>.</a:t>
            </a:r>
          </a:p>
          <a:p>
            <a:r>
              <a:rPr lang="es-ES" sz="1200" dirty="0"/>
              <a:t>1. Crea un Objeto File asociado al fichero personas.dat que se encuentra en el directorio ficheros dentro del directorio actual.</a:t>
            </a:r>
          </a:p>
          <a:p>
            <a:r>
              <a:rPr lang="es-ES" sz="1200" dirty="0"/>
              <a:t>File f = new File("ficheros", "personas.dat" );</a:t>
            </a:r>
          </a:p>
          <a:p>
            <a:r>
              <a:rPr lang="es-ES" sz="1200" dirty="0"/>
              <a:t>2. Crea un Objeto File asociado al fichero personas.dat dando la ruta absoluta:</a:t>
            </a:r>
          </a:p>
          <a:p>
            <a:r>
              <a:rPr lang="es-ES" sz="1200" dirty="0"/>
              <a:t>File f = new File("/ficheros", "personas.dat" );   //En este caso se indica la ruta absoluta, indicada por la barra del principio.</a:t>
            </a:r>
          </a:p>
          <a:p>
            <a:endParaRPr lang="es-ES" sz="1200" b="1" u="sng" dirty="0"/>
          </a:p>
          <a:p>
            <a:r>
              <a:rPr lang="es-ES" sz="1400" b="1" u="sng" dirty="0"/>
              <a:t>Ejemplos utilizando el tercer constructor:</a:t>
            </a:r>
            <a:endParaRPr lang="es-ES" sz="1400" u="sng" dirty="0"/>
          </a:p>
          <a:p>
            <a:r>
              <a:rPr lang="es-ES" sz="1200" dirty="0"/>
              <a:t>Este constructor permite crear un objeto File cuya ruta se indica a través de otro objeto File.</a:t>
            </a:r>
          </a:p>
          <a:p>
            <a:r>
              <a:rPr lang="es-ES" sz="1200" dirty="0"/>
              <a:t>1. Crea un Objeto File asociado al fichero personas.dat que se encuentra en el directorio ficheros dentro del directorio actual.</a:t>
            </a:r>
          </a:p>
          <a:p>
            <a:r>
              <a:rPr lang="es-ES" sz="1200" dirty="0"/>
              <a:t>File ruta = new File("ficheros");</a:t>
            </a:r>
          </a:p>
          <a:p>
            <a:r>
              <a:rPr lang="es-ES" sz="1200" dirty="0"/>
              <a:t>File f = new File(ruta, "personas.dat" );</a:t>
            </a:r>
          </a:p>
          <a:p>
            <a:r>
              <a:rPr lang="es-ES" sz="1200" dirty="0"/>
              <a:t>2. Crea un Objeto File asociado al fichero personas.dat dando la ruta absoluta:</a:t>
            </a:r>
          </a:p>
          <a:p>
            <a:r>
              <a:rPr lang="es-ES" sz="1200" dirty="0"/>
              <a:t>File ruta = new File("/ficheros");</a:t>
            </a:r>
          </a:p>
          <a:p>
            <a:r>
              <a:rPr lang="es-ES" sz="1200" dirty="0"/>
              <a:t>File f = new File(ruta, "personas.dat" );</a:t>
            </a:r>
          </a:p>
          <a:p>
            <a:r>
              <a:rPr lang="es-ES" sz="1200" dirty="0"/>
              <a:t>Debemos tener en cuenta que crear un objeto File no significa que deba existir el fichero o el directorio o que el </a:t>
            </a:r>
            <a:r>
              <a:rPr lang="es-ES" sz="1200" dirty="0" err="1"/>
              <a:t>path</a:t>
            </a:r>
            <a:r>
              <a:rPr lang="es-ES" sz="1200" dirty="0"/>
              <a:t> sea correcto.   Si no existen no se lanzará ningún tipo de excepción ni tampoco serán creados.</a:t>
            </a:r>
          </a:p>
          <a:p>
            <a:pPr>
              <a:lnSpc>
                <a:spcPct val="100000"/>
              </a:lnSpc>
            </a:pPr>
            <a:r>
              <a:rPr lang="es-ES" sz="1200" strike="noStrike" spc="-1" dirty="0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27323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File. Algunos métodos.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0" y="1484640"/>
            <a:ext cx="9142560" cy="537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Renombrar un archivo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con el método 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renameTo().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objeto File dejará de referirse al archivo renombrado, ya que el String con el nombre del archivo en el objeto File no cambia.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Borrar un  archivo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con el método 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delete().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También, con 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deleteOnExit()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 borra cuando finaliza la ejecución de la máquina virtual Java.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 un nuevo fichero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 un nombre único. El método estático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createTempFile()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crea un fichero temporal y devuelve un objeto File que apunta a él. </a:t>
            </a:r>
            <a:endParaRPr/>
          </a:p>
          <a:p>
            <a:pPr marL="45828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 útil para crear archivos temporales, que luego se borran, asegurándonos tener un nombre de archivo no repetido.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Establecer la fecha y la hora de modificación del archivo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setLastModified(). </a:t>
            </a:r>
            <a:endParaRPr/>
          </a:p>
          <a:p>
            <a:pPr marL="45828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 ejemplo, se podría hacer: </a:t>
            </a:r>
            <a:endParaRPr/>
          </a:p>
          <a:p>
            <a:pPr marL="45828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File("prueba.txt").setLastModified(new Date().getTime()); </a:t>
            </a:r>
            <a:endParaRPr/>
          </a:p>
          <a:p>
            <a:pPr marL="458280">
              <a:lnSpc>
                <a:spcPct val="100000"/>
              </a:lnSpc>
            </a:pP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establecerle la fecha actual al fichero que se le pasa como parámetro, en este caso prueba.txt.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Crear un directorio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mediante el método 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mkdir().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También existe 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mkdirs(),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 crea los directorios superiores si no existen.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Listar el contenido de un directorio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Los métodos 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list()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y 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listFiles()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listan el contenido de un directorio.   list() devuelve un vector de String con los nombres de los archivos,  listFiles() devuelve un vector de objetos File.</a:t>
            </a:r>
            <a:endParaRPr/>
          </a:p>
          <a:p>
            <a:pPr marL="182880" indent="-18144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Comprobar si un fichero o directorio  existe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El método</a:t>
            </a:r>
            <a:r>
              <a:rPr lang="es-ES" sz="16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exists() </a:t>
            </a:r>
            <a:r>
              <a:rPr lang="es-ES" sz="1600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justo nos hace esto.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53352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ES" sz="4000" strike="noStrike" spc="-89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Clase File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46040" y="1513440"/>
            <a:ext cx="8471160" cy="52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Algunos  otros métodos :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getName():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el nombre del fichero o directorio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getPath():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el camino relativo.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 getAbsolutePath():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el camino absoluto del fichero/directorio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exists():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true si el fichero/directorio existe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canWrite():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true si el fichero se puede escribir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canRead():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true si el fichero se puede leer.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isFile():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true si el objeto File corresponde con un fichero normal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isDirectory():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true si el objeto File corresponde a directorio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long lastModified(): 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la fecha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long length():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la longitud del archivo en bytes.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mkdir():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 un directorio con el nombre indicado en la creación del objeto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mkdirs():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 el directorio indicado, incluyendo los directorios superiores necesarios.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renameTo(File  nuevoFichero):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renombra el fichero.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boolean delete():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elimina el fichero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String[] list():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 Devuelve una matriz de cadenas de nombres de los archivos y directorios en el directorio indicado.</a:t>
            </a:r>
            <a:endParaRPr/>
          </a:p>
          <a:p>
            <a:pPr marL="631800" indent="-1810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s-ES" sz="1600" b="1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String[] list(FilenameFilter filter): </a:t>
            </a:r>
            <a:r>
              <a:rPr lang="es-ES" sz="1600" i="1" strike="noStrike" spc="-1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Devuelve una matriz de cadenas de nombres de los archivos y directorios en el directorio que cumplen con el filtro especificado.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19406</TotalTime>
  <Words>7289</Words>
  <Application>Microsoft Office PowerPoint</Application>
  <PresentationFormat>Presentación en pantalla (4:3)</PresentationFormat>
  <Paragraphs>713</Paragraphs>
  <Slides>61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61</vt:i4>
      </vt:variant>
    </vt:vector>
  </HeadingPairs>
  <TitlesOfParts>
    <vt:vector size="6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ficheros</dc:title>
  <dc:creator>Bautista</dc:creator>
  <cp:lastModifiedBy>BAUTISTA RAMIREZ AMARO</cp:lastModifiedBy>
  <cp:revision>299</cp:revision>
  <dcterms:created xsi:type="dcterms:W3CDTF">2013-09-17T19:11:26Z</dcterms:created>
  <dcterms:modified xsi:type="dcterms:W3CDTF">2020-08-06T18:21:15Z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59</vt:i4>
  </property>
</Properties>
</file>