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5" r:id="rId4"/>
    <p:sldId id="257" r:id="rId5"/>
    <p:sldId id="284" r:id="rId6"/>
    <p:sldId id="290" r:id="rId7"/>
    <p:sldId id="261" r:id="rId8"/>
    <p:sldId id="294" r:id="rId9"/>
    <p:sldId id="262" r:id="rId10"/>
    <p:sldId id="266" r:id="rId11"/>
    <p:sldId id="267" r:id="rId12"/>
    <p:sldId id="271" r:id="rId13"/>
    <p:sldId id="302" r:id="rId14"/>
    <p:sldId id="296" r:id="rId15"/>
    <p:sldId id="297" r:id="rId16"/>
    <p:sldId id="273" r:id="rId17"/>
    <p:sldId id="274" r:id="rId18"/>
    <p:sldId id="275" r:id="rId19"/>
    <p:sldId id="291" r:id="rId20"/>
    <p:sldId id="263" r:id="rId21"/>
    <p:sldId id="265" r:id="rId22"/>
    <p:sldId id="276" r:id="rId23"/>
    <p:sldId id="304" r:id="rId24"/>
    <p:sldId id="292" r:id="rId25"/>
    <p:sldId id="299" r:id="rId26"/>
    <p:sldId id="300" r:id="rId27"/>
    <p:sldId id="301" r:id="rId28"/>
    <p:sldId id="303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4" autoAdjust="0"/>
    <p:restoredTop sz="94660"/>
  </p:normalViewPr>
  <p:slideViewPr>
    <p:cSldViewPr>
      <p:cViewPr varScale="1">
        <p:scale>
          <a:sx n="44" d="100"/>
          <a:sy n="44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7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z857oKHX8A" TargetMode="External"/><Relationship Id="rId2" Type="http://schemas.openxmlformats.org/officeDocument/2006/relationships/hyperlink" Target="http://www.youtube.com/watch?feature=player_embedded&amp;v=APd22tJRL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hispano.org/antiguo_javahispano_org/2002/3/1/xml-desde-java-hecho-fycil-jdom-parte-2.html" TargetMode="External"/><Relationship Id="rId4" Type="http://schemas.openxmlformats.org/officeDocument/2006/relationships/hyperlink" Target="http://www.javahispano.org/portada/2011/7/5/xml-desde-java-hecho-facil-jdom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Tratamiento de documentos XML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XML es un mecanismo mas o menos sencillo para estructurar, almacenar e intercambiar información entre sistemas informáticos. </a:t>
            </a:r>
          </a:p>
        </p:txBody>
      </p:sp>
    </p:spTree>
    <p:extLst>
      <p:ext uri="{BB962C8B-B14F-4D97-AF65-F5344CB8AC3E}">
        <p14:creationId xmlns:p14="http://schemas.microsoft.com/office/powerpoint/2010/main" val="213179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73325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800" b="1" dirty="0"/>
              <a:t>public static Document  XML2DOM (String </a:t>
            </a:r>
            <a:r>
              <a:rPr lang="en-US" sz="1800" b="1" dirty="0" err="1"/>
              <a:t>nombreArchivoXml</a:t>
            </a:r>
            <a:r>
              <a:rPr lang="en-US" sz="1800" b="1" dirty="0"/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Document </a:t>
            </a:r>
            <a:r>
              <a:rPr lang="en-US" sz="1600" dirty="0" err="1"/>
              <a:t>documento</a:t>
            </a:r>
            <a:r>
              <a:rPr lang="en-US" sz="1600" dirty="0"/>
              <a:t> = null;  //</a:t>
            </a:r>
            <a:r>
              <a:rPr lang="en-US" sz="1600" dirty="0" err="1"/>
              <a:t>declaramos</a:t>
            </a:r>
            <a:r>
              <a:rPr lang="en-US" sz="1600" dirty="0"/>
              <a:t> un document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//</a:t>
            </a:r>
            <a:r>
              <a:rPr lang="en-US" sz="1600" dirty="0" err="1"/>
              <a:t>Creamos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fábrica</a:t>
            </a:r>
            <a:r>
              <a:rPr lang="en-US" sz="1600" dirty="0"/>
              <a:t> de </a:t>
            </a:r>
            <a:r>
              <a:rPr lang="en-US" sz="1600" dirty="0" err="1"/>
              <a:t>constructores</a:t>
            </a:r>
            <a:r>
              <a:rPr lang="en-US" sz="1600" dirty="0"/>
              <a:t> de </a:t>
            </a:r>
            <a:r>
              <a:rPr lang="en-US" sz="1600" dirty="0" err="1"/>
              <a:t>docDOM</a:t>
            </a:r>
            <a:r>
              <a:rPr lang="en-US" sz="1600" dirty="0"/>
              <a:t>. Y </a:t>
            </a:r>
            <a:r>
              <a:rPr lang="en-US" sz="1600" dirty="0" err="1"/>
              <a:t>fabricamos</a:t>
            </a:r>
            <a:r>
              <a:rPr lang="en-US" sz="1600" dirty="0"/>
              <a:t> un parser.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b="1" dirty="0" err="1"/>
              <a:t>DocumentBuilderFactory</a:t>
            </a:r>
            <a:r>
              <a:rPr lang="en-US" sz="1600" b="1" dirty="0"/>
              <a:t>  dbf  = </a:t>
            </a:r>
            <a:r>
              <a:rPr lang="en-US" sz="1600" b="1" dirty="0" err="1"/>
              <a:t>DocumentBuilderFactory.newInstance</a:t>
            </a:r>
            <a:r>
              <a:rPr lang="en-US" sz="1600" b="1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            </a:t>
            </a:r>
            <a:r>
              <a:rPr lang="en-US" sz="1600" b="1" dirty="0" err="1"/>
              <a:t>DocumentBuilder</a:t>
            </a:r>
            <a:r>
              <a:rPr lang="en-US" sz="1600" b="1" dirty="0"/>
              <a:t>  </a:t>
            </a:r>
            <a:r>
              <a:rPr lang="en-US" sz="1600" b="1" dirty="0" err="1"/>
              <a:t>db</a:t>
            </a:r>
            <a:r>
              <a:rPr lang="en-US" sz="1600" b="1" dirty="0"/>
              <a:t>  = </a:t>
            </a:r>
            <a:r>
              <a:rPr lang="en-US" sz="1600" b="1" dirty="0" err="1"/>
              <a:t>dbf.newDocumentBuilder</a:t>
            </a:r>
            <a:r>
              <a:rPr lang="en-US" sz="1600" b="1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//</a:t>
            </a:r>
            <a:r>
              <a:rPr lang="en-US" sz="1600" dirty="0" err="1"/>
              <a:t>Creamos</a:t>
            </a:r>
            <a:r>
              <a:rPr lang="en-US" sz="1600" dirty="0"/>
              <a:t> un </a:t>
            </a:r>
            <a:r>
              <a:rPr lang="en-US" sz="1600" dirty="0" err="1"/>
              <a:t>documenti</a:t>
            </a:r>
            <a:r>
              <a:rPr lang="en-US" sz="1600" dirty="0"/>
              <a:t> DOM a </a:t>
            </a:r>
            <a:r>
              <a:rPr lang="en-US" sz="1600" dirty="0" err="1"/>
              <a:t>partir</a:t>
            </a:r>
            <a:r>
              <a:rPr lang="en-US" sz="1600" dirty="0"/>
              <a:t> del </a:t>
            </a:r>
            <a:r>
              <a:rPr lang="en-US" sz="1600" dirty="0" err="1"/>
              <a:t>archivo</a:t>
            </a:r>
            <a:r>
              <a:rPr lang="en-US" sz="1600" dirty="0"/>
              <a:t> XML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b="1" dirty="0" err="1"/>
              <a:t>documento</a:t>
            </a:r>
            <a:r>
              <a:rPr lang="en-US" sz="1600" b="1" dirty="0"/>
              <a:t> = </a:t>
            </a:r>
            <a:r>
              <a:rPr lang="en-US" sz="1600" b="1" dirty="0" err="1"/>
              <a:t>db.parse</a:t>
            </a:r>
            <a:r>
              <a:rPr lang="en-US" sz="1600" b="1" dirty="0"/>
              <a:t>(</a:t>
            </a:r>
            <a:r>
              <a:rPr lang="en-US" sz="1600" b="1" dirty="0" err="1"/>
              <a:t>nombreArchivoXml</a:t>
            </a:r>
            <a:r>
              <a:rPr lang="en-US" sz="1600" b="1" dirty="0"/>
              <a:t>); </a:t>
            </a:r>
            <a:r>
              <a:rPr lang="en-US" sz="1600" dirty="0"/>
              <a:t>//</a:t>
            </a:r>
            <a:r>
              <a:rPr lang="en-US" sz="1600" dirty="0" err="1"/>
              <a:t>docDOM</a:t>
            </a:r>
            <a:r>
              <a:rPr lang="en-US" sz="1600" dirty="0"/>
              <a:t> = </a:t>
            </a:r>
            <a:r>
              <a:rPr lang="en-US" sz="1600" dirty="0" err="1"/>
              <a:t>db.parse</a:t>
            </a:r>
            <a:r>
              <a:rPr lang="en-US" sz="1600" dirty="0"/>
              <a:t>(new File(</a:t>
            </a:r>
            <a:r>
              <a:rPr lang="en-US" sz="1600" dirty="0" err="1"/>
              <a:t>nombreArchivoXml</a:t>
            </a:r>
            <a:r>
              <a:rPr lang="en-US" sz="1600" dirty="0"/>
              <a:t>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} catch (</a:t>
            </a:r>
            <a:r>
              <a:rPr lang="en-US" sz="1600" dirty="0" err="1"/>
              <a:t>SAXException</a:t>
            </a:r>
            <a:r>
              <a:rPr lang="en-US" sz="1600" dirty="0"/>
              <a:t>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//</a:t>
            </a:r>
            <a:r>
              <a:rPr lang="en-US" sz="1600" dirty="0" err="1"/>
              <a:t>System.err.println</a:t>
            </a:r>
            <a:r>
              <a:rPr lang="en-US" sz="1600" dirty="0"/>
              <a:t>("ERROR. </a:t>
            </a:r>
            <a:r>
              <a:rPr lang="en-US" sz="1600" dirty="0" err="1"/>
              <a:t>Archivo</a:t>
            </a:r>
            <a:r>
              <a:rPr lang="en-US" sz="1600" dirty="0"/>
              <a:t> XML no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bien</a:t>
            </a:r>
            <a:r>
              <a:rPr lang="en-US" sz="1600" dirty="0"/>
              <a:t> </a:t>
            </a:r>
            <a:r>
              <a:rPr lang="en-US" sz="1600" dirty="0" err="1"/>
              <a:t>formada</a:t>
            </a:r>
            <a:r>
              <a:rPr lang="en-US" sz="1600" dirty="0"/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Logger.getLogger</a:t>
            </a:r>
            <a:r>
              <a:rPr lang="en-US" sz="1600" dirty="0"/>
              <a:t>(DOMUtil2.class.getName()).log(</a:t>
            </a:r>
            <a:r>
              <a:rPr lang="en-US" sz="1600" dirty="0" err="1"/>
              <a:t>Level.SEVERE</a:t>
            </a:r>
            <a:r>
              <a:rPr lang="en-US" sz="1600" dirty="0"/>
              <a:t>, null, ex);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} catch (</a:t>
            </a:r>
            <a:r>
              <a:rPr lang="en-US" sz="1600" dirty="0" err="1"/>
              <a:t>ParserConfigurationException</a:t>
            </a:r>
            <a:r>
              <a:rPr lang="en-US" sz="1600" dirty="0"/>
              <a:t>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//</a:t>
            </a:r>
            <a:r>
              <a:rPr lang="en-US" sz="1600" dirty="0" err="1"/>
              <a:t>System.err.println</a:t>
            </a:r>
            <a:r>
              <a:rPr lang="en-US" sz="1600" dirty="0"/>
              <a:t>("ERROR. </a:t>
            </a:r>
            <a:r>
              <a:rPr lang="en-US" sz="1600" dirty="0" err="1"/>
              <a:t>Configuración</a:t>
            </a:r>
            <a:r>
              <a:rPr lang="en-US" sz="1600" dirty="0"/>
              <a:t> del parser");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Logger.getLogger</a:t>
            </a:r>
            <a:r>
              <a:rPr lang="en-US" sz="1600" dirty="0"/>
              <a:t>(DOMUtil2.class.getName()).log(</a:t>
            </a:r>
            <a:r>
              <a:rPr lang="en-US" sz="1600" dirty="0" err="1"/>
              <a:t>Level.SEVERE</a:t>
            </a:r>
            <a:r>
              <a:rPr lang="en-US" sz="1600" dirty="0"/>
              <a:t>, null, ex);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} catch (</a:t>
            </a:r>
            <a:r>
              <a:rPr lang="en-US" sz="1600" dirty="0" err="1"/>
              <a:t>IOException</a:t>
            </a:r>
            <a:r>
              <a:rPr lang="en-US" sz="1600" dirty="0"/>
              <a:t> ex)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//</a:t>
            </a:r>
            <a:r>
              <a:rPr lang="en-US" sz="1600" dirty="0" err="1"/>
              <a:t>System.err.println</a:t>
            </a:r>
            <a:r>
              <a:rPr lang="en-US" sz="1600" dirty="0"/>
              <a:t>("ERROR. </a:t>
            </a:r>
            <a:r>
              <a:rPr lang="en-US" sz="1600" dirty="0" err="1"/>
              <a:t>Entrada</a:t>
            </a:r>
            <a:r>
              <a:rPr lang="en-US" sz="1600" dirty="0"/>
              <a:t> del </a:t>
            </a:r>
            <a:r>
              <a:rPr lang="en-US" sz="1600" dirty="0" err="1"/>
              <a:t>fichero</a:t>
            </a:r>
            <a:r>
              <a:rPr lang="en-US" sz="1600" dirty="0"/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Logger.getLogger</a:t>
            </a:r>
            <a:r>
              <a:rPr lang="en-US" sz="1600" dirty="0"/>
              <a:t>(DOMUtil2.class.getName()).log(</a:t>
            </a:r>
            <a:r>
              <a:rPr lang="en-US" sz="1600" dirty="0" err="1"/>
              <a:t>Level.SEVERE</a:t>
            </a:r>
            <a:r>
              <a:rPr lang="en-US" sz="1600" dirty="0"/>
              <a:t>, null, ex);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        return </a:t>
            </a:r>
            <a:r>
              <a:rPr lang="en-US" sz="1600" b="1" dirty="0" err="1"/>
              <a:t>docDOM</a:t>
            </a:r>
            <a:r>
              <a:rPr lang="en-US" sz="1600" b="1" dirty="0"/>
              <a:t>;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}</a:t>
            </a:r>
            <a:endParaRPr lang="es-ES" sz="16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92211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XML </a:t>
            </a:r>
            <a:r>
              <a:rPr lang="es-E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" sz="2800" b="1" dirty="0">
                <a:solidFill>
                  <a:srgbClr val="FF0000"/>
                </a:solidFill>
              </a:rPr>
              <a:t> DOM</a:t>
            </a:r>
            <a:r>
              <a:rPr lang="es-ES" sz="2800" dirty="0"/>
              <a:t>.</a:t>
            </a:r>
            <a:br>
              <a:rPr lang="es-ES" sz="2800" dirty="0"/>
            </a:br>
            <a:r>
              <a:rPr lang="es-ES" sz="2000" dirty="0"/>
              <a:t>Subir un archivo XML a un árbol DOM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2800" dirty="0"/>
              <a:t>(documento) </a:t>
            </a:r>
            <a:r>
              <a:rPr lang="es-ES" sz="2800" b="1" dirty="0">
                <a:solidFill>
                  <a:srgbClr val="FF0000"/>
                </a:solidFill>
              </a:rPr>
              <a:t>DOM —&gt; XML </a:t>
            </a:r>
            <a:r>
              <a:rPr lang="es-ES" sz="2800" dirty="0"/>
              <a:t>(Archivo).</a:t>
            </a:r>
            <a:br>
              <a:rPr lang="es-ES" sz="3200" dirty="0"/>
            </a:br>
            <a:r>
              <a:rPr lang="es-ES" sz="2400" dirty="0"/>
              <a:t>Transformar un documento DOM a un archivo XML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/>
              <a:t>Las clases que tendremos que usar son:</a:t>
            </a:r>
          </a:p>
          <a:p>
            <a:pPr lvl="0"/>
            <a:r>
              <a:rPr lang="es-ES" sz="1800" b="1" dirty="0" err="1"/>
              <a:t>javax.xml.transform.TransformerFactory</a:t>
            </a:r>
            <a:r>
              <a:rPr lang="es-ES" sz="1800" b="1" dirty="0"/>
              <a:t>.</a:t>
            </a:r>
            <a:r>
              <a:rPr lang="es-ES" sz="1800" dirty="0"/>
              <a:t> Fábrica de transformadores, permite crear un nuevo transformador que convierta el árbol DOM a XML.</a:t>
            </a:r>
          </a:p>
          <a:p>
            <a:pPr lvl="0"/>
            <a:r>
              <a:rPr lang="es-ES" sz="1800" b="1" dirty="0" err="1"/>
              <a:t>javax.xml.transform.Transformer</a:t>
            </a:r>
            <a:r>
              <a:rPr lang="es-ES" sz="1800" dirty="0"/>
              <a:t>. Transformador que permite pasar un árbol DOM a XML.</a:t>
            </a:r>
          </a:p>
          <a:p>
            <a:pPr lvl="0"/>
            <a:r>
              <a:rPr lang="es-ES" sz="1800" b="1" dirty="0" err="1"/>
              <a:t>javax.xml.transform.TransformerException</a:t>
            </a:r>
            <a:r>
              <a:rPr lang="es-ES" sz="1800" b="1" dirty="0"/>
              <a:t>. </a:t>
            </a:r>
            <a:r>
              <a:rPr lang="es-ES" sz="1800" dirty="0"/>
              <a:t>Excepción lanzada cuando se produce un fallo en la transformación.</a:t>
            </a:r>
          </a:p>
          <a:p>
            <a:pPr lvl="0"/>
            <a:r>
              <a:rPr lang="es-ES" sz="1800" b="1" dirty="0" err="1"/>
              <a:t>javax.xml.transform.OutputKeys</a:t>
            </a:r>
            <a:r>
              <a:rPr lang="es-ES" sz="1800" dirty="0"/>
              <a:t>. Clase que contiene opciones de salida para el transformador. Se suele usar para indicar la codificación de salida (generalmente UTF-8) del documento XML generado.</a:t>
            </a:r>
          </a:p>
          <a:p>
            <a:pPr lvl="0"/>
            <a:r>
              <a:rPr lang="es-ES" sz="1800" b="1" dirty="0" err="1"/>
              <a:t>javax.xml.transform.dom.DOMSource</a:t>
            </a:r>
            <a:r>
              <a:rPr lang="es-ES" sz="1800" dirty="0"/>
              <a:t>. Clase que actuará de intermediaria entre el árbol DOM y el transformador, permitiendo al transformador acceder a la información del árbol DOM.</a:t>
            </a:r>
          </a:p>
          <a:p>
            <a:pPr lvl="0"/>
            <a:r>
              <a:rPr lang="es-ES" sz="1800" b="1" dirty="0" err="1"/>
              <a:t>javax.xml.transform.stream.StreamResult</a:t>
            </a:r>
            <a:r>
              <a:rPr lang="es-ES" sz="1800" dirty="0"/>
              <a:t>. Clase que actuará de intermediaria entre el transformador y el archivo o </a:t>
            </a:r>
            <a:r>
              <a:rPr lang="es-ES" sz="1800" dirty="0" err="1"/>
              <a:t>String</a:t>
            </a:r>
            <a:r>
              <a:rPr lang="es-ES" sz="1800" dirty="0"/>
              <a:t> donde se almacenará el documento XML generado.</a:t>
            </a:r>
          </a:p>
          <a:p>
            <a:pPr lvl="0"/>
            <a:r>
              <a:rPr lang="es-ES" sz="1800" b="1" dirty="0" err="1"/>
              <a:t>java.io.File</a:t>
            </a:r>
            <a:r>
              <a:rPr lang="es-ES" sz="1800" dirty="0"/>
              <a:t>. Clase que permite leer y escribir en un archivo almacenado en disco. El archivo será obviamente el documento XML que vamos a escribir en el disco.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640885" cy="558924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/>
              <a:t> </a:t>
            </a:r>
            <a:r>
              <a:rPr lang="es-ES" sz="2000" b="1" dirty="0" err="1"/>
              <a:t>public</a:t>
            </a:r>
            <a:r>
              <a:rPr lang="es-ES" sz="2000" b="1" dirty="0"/>
              <a:t>  </a:t>
            </a:r>
            <a:r>
              <a:rPr lang="es-ES" sz="2000" b="1" dirty="0" err="1"/>
              <a:t>boolean</a:t>
            </a:r>
            <a:r>
              <a:rPr lang="es-ES" sz="2000" b="1" dirty="0"/>
              <a:t> dom2xml (</a:t>
            </a:r>
            <a:r>
              <a:rPr lang="es-ES" sz="2000" b="1" dirty="0" err="1"/>
              <a:t>Document</a:t>
            </a:r>
            <a:r>
              <a:rPr lang="es-ES" sz="2000" b="1" dirty="0"/>
              <a:t> </a:t>
            </a:r>
            <a:r>
              <a:rPr lang="es-ES" sz="2000" b="1" dirty="0" err="1"/>
              <a:t>docDOM</a:t>
            </a:r>
            <a:r>
              <a:rPr lang="es-ES" sz="2000" b="1" dirty="0"/>
              <a:t>, </a:t>
            </a:r>
            <a:r>
              <a:rPr lang="es-ES" sz="2000" b="1" dirty="0" err="1"/>
              <a:t>String</a:t>
            </a:r>
            <a:r>
              <a:rPr lang="es-ES" sz="2000" b="1" dirty="0"/>
              <a:t> </a:t>
            </a:r>
            <a:r>
              <a:rPr lang="es-ES" sz="2000" b="1" dirty="0" err="1"/>
              <a:t>NombreArchivoXML</a:t>
            </a:r>
            <a:r>
              <a:rPr lang="es-ES" sz="2000" b="1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</a:t>
            </a:r>
            <a:r>
              <a:rPr lang="es-ES" sz="1700" dirty="0"/>
              <a:t>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// Una instancia de la clase File para acceder al archivo donde guardaremos el  XML.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File f = new File(</a:t>
            </a:r>
            <a:r>
              <a:rPr lang="es-ES" sz="1700" dirty="0" err="1"/>
              <a:t>NombreArchivoXML</a:t>
            </a:r>
            <a:r>
              <a:rPr lang="es-ES" sz="1700" dirty="0"/>
              <a:t>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    //Nueva instancia del transformador a través de la fábrica de transformadores.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b="1" dirty="0" err="1"/>
              <a:t>Transformer</a:t>
            </a:r>
            <a:r>
              <a:rPr lang="es-ES" sz="1700" dirty="0"/>
              <a:t> </a:t>
            </a:r>
            <a:r>
              <a:rPr lang="es-ES" sz="1700" b="1" dirty="0"/>
              <a:t>transformador </a:t>
            </a:r>
            <a:r>
              <a:rPr lang="es-ES" sz="1700" dirty="0"/>
              <a:t>= </a:t>
            </a:r>
            <a:r>
              <a:rPr lang="es-ES" sz="1700" dirty="0" err="1"/>
              <a:t>TransformerFactory.newInstance</a:t>
            </a:r>
            <a:r>
              <a:rPr lang="es-ES" sz="1700" dirty="0"/>
              <a:t>().</a:t>
            </a:r>
            <a:r>
              <a:rPr lang="es-ES" sz="1700" dirty="0" err="1"/>
              <a:t>newTransformer</a:t>
            </a:r>
            <a:r>
              <a:rPr lang="es-ES" sz="17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   //Algunas opciones de salida, como por ejemplo, la codificación de  salida.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dirty="0" err="1"/>
              <a:t>transformador.setOutputProperty</a:t>
            </a:r>
            <a:r>
              <a:rPr lang="es-ES" sz="1700" dirty="0"/>
              <a:t>(</a:t>
            </a:r>
            <a:r>
              <a:rPr lang="es-ES" sz="1700" dirty="0" err="1"/>
              <a:t>OutputKeys.INDENT</a:t>
            </a:r>
            <a:r>
              <a:rPr lang="es-ES" sz="1700" dirty="0"/>
              <a:t>, "yes"); //</a:t>
            </a:r>
            <a:r>
              <a:rPr lang="es-ES" sz="1700" dirty="0" err="1"/>
              <a:t>sangria</a:t>
            </a:r>
            <a:endParaRPr lang="es-ES" sz="1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dirty="0" err="1"/>
              <a:t>transformador.setOutputProperty</a:t>
            </a:r>
            <a:r>
              <a:rPr lang="es-ES" sz="1700" dirty="0"/>
              <a:t>(</a:t>
            </a:r>
            <a:r>
              <a:rPr lang="es-ES" sz="1700" dirty="0" err="1"/>
              <a:t>OutputKeys.ENCODING</a:t>
            </a:r>
            <a:r>
              <a:rPr lang="es-ES" sz="1700" dirty="0"/>
              <a:t>, "UTF-8");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   //Objeto </a:t>
            </a:r>
            <a:r>
              <a:rPr lang="es-ES" sz="1700" dirty="0" err="1"/>
              <a:t>StreamResult</a:t>
            </a:r>
            <a:r>
              <a:rPr lang="es-ES" sz="1700" dirty="0"/>
              <a:t>, intermediaria entre el transformador y el archivo de destino.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b="1" dirty="0" err="1"/>
              <a:t>StreamResult</a:t>
            </a:r>
            <a:r>
              <a:rPr lang="es-ES" sz="1700" b="1" dirty="0"/>
              <a:t>  </a:t>
            </a:r>
            <a:r>
              <a:rPr lang="es-ES" sz="1700" b="1" dirty="0" err="1"/>
              <a:t>result</a:t>
            </a:r>
            <a:r>
              <a:rPr lang="es-ES" sz="1700" b="1" dirty="0"/>
              <a:t>  </a:t>
            </a:r>
            <a:r>
              <a:rPr lang="es-ES" sz="1700" dirty="0"/>
              <a:t>= new </a:t>
            </a:r>
            <a:r>
              <a:rPr lang="es-ES" sz="1700" dirty="0" err="1"/>
              <a:t>StreamResult</a:t>
            </a:r>
            <a:r>
              <a:rPr lang="es-ES" sz="1700" dirty="0"/>
              <a:t>(f);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   //Objeto  </a:t>
            </a:r>
            <a:r>
              <a:rPr lang="es-ES" sz="1700" dirty="0" err="1"/>
              <a:t>DOMSource</a:t>
            </a:r>
            <a:r>
              <a:rPr lang="es-ES" sz="1700" dirty="0"/>
              <a:t>, intermediaria entre el transformador y el árbol DOM.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b="1" dirty="0" err="1"/>
              <a:t>DOMSource</a:t>
            </a:r>
            <a:r>
              <a:rPr lang="es-ES" sz="1700" b="1" dirty="0"/>
              <a:t>  </a:t>
            </a:r>
            <a:r>
              <a:rPr lang="es-ES" sz="1700" b="1" dirty="0" err="1"/>
              <a:t>source</a:t>
            </a:r>
            <a:r>
              <a:rPr lang="es-ES" sz="1700" b="1" dirty="0"/>
              <a:t> </a:t>
            </a:r>
            <a:r>
              <a:rPr lang="es-ES" sz="1700" dirty="0"/>
              <a:t>= new </a:t>
            </a:r>
            <a:r>
              <a:rPr lang="es-ES" sz="1700" dirty="0" err="1"/>
              <a:t>DOMSource</a:t>
            </a:r>
            <a:r>
              <a:rPr lang="es-ES" sz="1700" dirty="0"/>
              <a:t>(</a:t>
            </a:r>
            <a:r>
              <a:rPr lang="es-ES" sz="1700" dirty="0" err="1"/>
              <a:t>docDOM</a:t>
            </a:r>
            <a:r>
              <a:rPr lang="es-ES" sz="17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   //Transformación.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b="1" dirty="0" err="1"/>
              <a:t>transformer.transform</a:t>
            </a:r>
            <a:r>
              <a:rPr lang="es-ES" sz="1700" b="1" dirty="0"/>
              <a:t> ( </a:t>
            </a:r>
            <a:r>
              <a:rPr lang="es-ES" sz="1700" b="1" dirty="0" err="1"/>
              <a:t>source</a:t>
            </a:r>
            <a:r>
              <a:rPr lang="es-ES" sz="1700" b="1" dirty="0"/>
              <a:t>,  </a:t>
            </a:r>
            <a:r>
              <a:rPr lang="es-ES" sz="1700" b="1" dirty="0" err="1"/>
              <a:t>result</a:t>
            </a:r>
            <a:r>
              <a:rPr lang="es-ES" sz="1700" b="1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b="1" dirty="0"/>
              <a:t>            </a:t>
            </a:r>
            <a:r>
              <a:rPr lang="es-ES" sz="1700" b="1" dirty="0" err="1"/>
              <a:t>return</a:t>
            </a:r>
            <a:r>
              <a:rPr lang="es-ES" sz="1700" b="1" dirty="0"/>
              <a:t> true   </a:t>
            </a:r>
            <a:r>
              <a:rPr lang="es-ES" sz="1700" dirty="0"/>
              <a:t>// ha habido éxito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} catch (</a:t>
            </a:r>
            <a:r>
              <a:rPr lang="es-ES" sz="1700" dirty="0" err="1"/>
              <a:t>TransformerException</a:t>
            </a:r>
            <a:r>
              <a:rPr lang="es-ES" sz="1700" dirty="0"/>
              <a:t> ex)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    </a:t>
            </a:r>
            <a:r>
              <a:rPr lang="es-ES" sz="1700" b="1" dirty="0" err="1"/>
              <a:t>return</a:t>
            </a:r>
            <a:r>
              <a:rPr lang="es-ES" sz="1700" b="1" dirty="0"/>
              <a:t> false; </a:t>
            </a:r>
            <a:r>
              <a:rPr lang="es-ES" sz="1700" dirty="0"/>
              <a:t>// No  ha habido éxito</a:t>
            </a:r>
            <a:endParaRPr lang="es-E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7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}//DOM2XML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792088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DOM </a:t>
            </a:r>
            <a:r>
              <a:rPr lang="es-E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" sz="2800" b="1" dirty="0">
                <a:solidFill>
                  <a:srgbClr val="FF0000"/>
                </a:solidFill>
              </a:rPr>
              <a:t> XML</a:t>
            </a:r>
            <a:br>
              <a:rPr lang="es-ES" sz="2800" dirty="0"/>
            </a:br>
            <a:r>
              <a:rPr lang="es-ES" sz="2000" dirty="0"/>
              <a:t>Transformar un documento DOM a un archivo XML 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544616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/>
              <a:t> </a:t>
            </a:r>
            <a:r>
              <a:rPr lang="es-ES" sz="2000" b="1" dirty="0" err="1"/>
              <a:t>public</a:t>
            </a:r>
            <a:r>
              <a:rPr lang="es-ES" sz="2000" b="1" dirty="0"/>
              <a:t> </a:t>
            </a:r>
            <a:r>
              <a:rPr lang="es-ES" sz="2000" b="1" dirty="0" err="1"/>
              <a:t>static</a:t>
            </a:r>
            <a:r>
              <a:rPr lang="es-ES" sz="2000" b="1" dirty="0"/>
              <a:t>  </a:t>
            </a:r>
            <a:r>
              <a:rPr lang="es-ES" sz="2000" b="1" dirty="0" err="1"/>
              <a:t>String</a:t>
            </a:r>
            <a:r>
              <a:rPr lang="es-ES" sz="2000" b="1" dirty="0"/>
              <a:t>  DOM2XML(</a:t>
            </a:r>
            <a:r>
              <a:rPr lang="es-ES" sz="2000" b="1" dirty="0" err="1"/>
              <a:t>Document</a:t>
            </a:r>
            <a:r>
              <a:rPr lang="es-ES" sz="2000" b="1" dirty="0"/>
              <a:t>   </a:t>
            </a:r>
            <a:r>
              <a:rPr lang="es-ES" sz="2000" b="1" dirty="0" err="1"/>
              <a:t>docDOM</a:t>
            </a:r>
            <a:r>
              <a:rPr lang="es-ES" sz="2000" b="1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</a:t>
            </a:r>
            <a:r>
              <a:rPr lang="es-ES" sz="2000" dirty="0" err="1"/>
              <a:t>String</a:t>
            </a:r>
            <a:r>
              <a:rPr lang="es-ES" sz="2000" dirty="0"/>
              <a:t>  </a:t>
            </a:r>
            <a:r>
              <a:rPr lang="es-ES" sz="2000" dirty="0" err="1"/>
              <a:t>xmlString</a:t>
            </a:r>
            <a:r>
              <a:rPr lang="es-ES" sz="2000" dirty="0"/>
              <a:t> = </a:t>
            </a:r>
            <a:r>
              <a:rPr lang="es-ES" sz="2000" dirty="0" err="1"/>
              <a:t>null</a:t>
            </a:r>
            <a:r>
              <a:rPr lang="es-ES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//Se obtiene una instancia del transformador de la fábrica de transformadores.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Transformer</a:t>
            </a:r>
            <a:r>
              <a:rPr lang="es-ES" sz="2000" dirty="0"/>
              <a:t> </a:t>
            </a:r>
            <a:r>
              <a:rPr lang="es-ES" sz="2000" dirty="0" err="1"/>
              <a:t>transformer</a:t>
            </a:r>
            <a:r>
              <a:rPr lang="es-ES" sz="2000" dirty="0"/>
              <a:t> = </a:t>
            </a:r>
            <a:r>
              <a:rPr lang="es-ES" sz="2000" dirty="0" err="1"/>
              <a:t>TransformerFactory.newInstance</a:t>
            </a:r>
            <a:r>
              <a:rPr lang="es-ES" sz="2000" dirty="0"/>
              <a:t>().</a:t>
            </a:r>
            <a:r>
              <a:rPr lang="es-ES" sz="2000" dirty="0" err="1"/>
              <a:t>newTransformer</a:t>
            </a:r>
            <a:r>
              <a:rPr lang="es-ES" sz="20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transformer.setOutputProperty</a:t>
            </a:r>
            <a:r>
              <a:rPr lang="es-ES" sz="2000" dirty="0"/>
              <a:t>(</a:t>
            </a:r>
            <a:r>
              <a:rPr lang="es-ES" sz="2000" dirty="0" err="1"/>
              <a:t>OutputKeys.INDENT</a:t>
            </a:r>
            <a:r>
              <a:rPr lang="es-ES" sz="2000" dirty="0"/>
              <a:t>, "yes");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transformer.setOutputProperty</a:t>
            </a:r>
            <a:r>
              <a:rPr lang="es-ES" sz="2000" dirty="0"/>
              <a:t>(</a:t>
            </a:r>
            <a:r>
              <a:rPr lang="es-ES" sz="2000" dirty="0" err="1"/>
              <a:t>OutputKeys.ENCODING</a:t>
            </a:r>
            <a:r>
              <a:rPr lang="es-ES" sz="2000" dirty="0"/>
              <a:t>, "UTF-8");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StreamResult</a:t>
            </a:r>
            <a:r>
              <a:rPr lang="es-ES" sz="2000" dirty="0"/>
              <a:t> </a:t>
            </a:r>
            <a:r>
              <a:rPr lang="es-ES" sz="2000" dirty="0" err="1"/>
              <a:t>result</a:t>
            </a:r>
            <a:r>
              <a:rPr lang="es-ES" sz="2000" dirty="0"/>
              <a:t> = new </a:t>
            </a:r>
            <a:r>
              <a:rPr lang="es-ES" sz="2000" dirty="0" err="1"/>
              <a:t>StreamResult</a:t>
            </a:r>
            <a:r>
              <a:rPr lang="es-ES" sz="2000" dirty="0"/>
              <a:t>(new </a:t>
            </a:r>
            <a:r>
              <a:rPr lang="es-ES" sz="2000" dirty="0" err="1"/>
              <a:t>StringWriter</a:t>
            </a:r>
            <a:r>
              <a:rPr lang="es-ES" sz="2000" dirty="0"/>
              <a:t>()); //Se instancia el flujo de salida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DOMSource</a:t>
            </a:r>
            <a:r>
              <a:rPr lang="es-ES" sz="2000" dirty="0"/>
              <a:t> </a:t>
            </a:r>
            <a:r>
              <a:rPr lang="es-ES" sz="2000" dirty="0" err="1"/>
              <a:t>source</a:t>
            </a:r>
            <a:r>
              <a:rPr lang="es-ES" sz="2000" dirty="0"/>
              <a:t> = new </a:t>
            </a:r>
            <a:r>
              <a:rPr lang="es-ES" sz="2000" dirty="0" err="1"/>
              <a:t>DOMSource</a:t>
            </a:r>
            <a:r>
              <a:rPr lang="es-ES" sz="2000" dirty="0"/>
              <a:t>(</a:t>
            </a:r>
            <a:r>
              <a:rPr lang="es-ES" sz="2000" dirty="0" err="1"/>
              <a:t>docDOM</a:t>
            </a:r>
            <a:r>
              <a:rPr lang="es-ES" sz="2000" dirty="0"/>
              <a:t>);   //Se instancia el </a:t>
            </a:r>
            <a:r>
              <a:rPr lang="es-ES" sz="2000" dirty="0" err="1"/>
              <a:t>document</a:t>
            </a:r>
            <a:r>
              <a:rPr lang="es-ES" sz="2000" dirty="0"/>
              <a:t> DOM fuente.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//Se realiza la transformación del documento DOM  a un documento </a:t>
            </a:r>
            <a:r>
              <a:rPr lang="es-ES" sz="2000" dirty="0" err="1"/>
              <a:t>xml</a:t>
            </a:r>
            <a:endParaRPr lang="es-E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</a:t>
            </a:r>
            <a:r>
              <a:rPr lang="es-ES" sz="2000" dirty="0" err="1"/>
              <a:t>transformer.transform</a:t>
            </a:r>
            <a:r>
              <a:rPr lang="es-ES" sz="2000" dirty="0"/>
              <a:t>(</a:t>
            </a:r>
            <a:r>
              <a:rPr lang="es-ES" sz="2000" dirty="0" err="1"/>
              <a:t>source</a:t>
            </a:r>
            <a:r>
              <a:rPr lang="es-ES" sz="2000" dirty="0"/>
              <a:t>, </a:t>
            </a:r>
            <a:r>
              <a:rPr lang="es-ES" sz="2000" dirty="0" err="1"/>
              <a:t>result</a:t>
            </a:r>
            <a:r>
              <a:rPr lang="es-ES" sz="20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    //Se escribe la cadena resultante a devolver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/>
              <a:t>            </a:t>
            </a:r>
            <a:r>
              <a:rPr lang="es-ES" sz="2000" b="1" dirty="0" err="1"/>
              <a:t>xmlString</a:t>
            </a:r>
            <a:r>
              <a:rPr lang="es-ES" sz="2000" b="1" dirty="0"/>
              <a:t> = </a:t>
            </a:r>
            <a:r>
              <a:rPr lang="es-ES" sz="2000" b="1" dirty="0" err="1"/>
              <a:t>result.getWriter</a:t>
            </a:r>
            <a:r>
              <a:rPr lang="es-ES" sz="2000" b="1" dirty="0"/>
              <a:t>().</a:t>
            </a:r>
            <a:r>
              <a:rPr lang="es-ES" sz="2000" b="1" dirty="0" err="1"/>
              <a:t>toString</a:t>
            </a:r>
            <a:r>
              <a:rPr lang="es-E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} catch (</a:t>
            </a:r>
            <a:r>
              <a:rPr lang="es-ES" sz="2000" dirty="0" err="1"/>
              <a:t>TransformerException</a:t>
            </a:r>
            <a:r>
              <a:rPr lang="es-ES" sz="2000" dirty="0"/>
              <a:t> ex)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/>
              <a:t>	</a:t>
            </a:r>
            <a:r>
              <a:rPr lang="es-ES" sz="2000" b="1" dirty="0" err="1"/>
              <a:t>xmlString</a:t>
            </a:r>
            <a:r>
              <a:rPr lang="es-ES" sz="2000" b="1" dirty="0"/>
              <a:t> = </a:t>
            </a:r>
            <a:r>
              <a:rPr lang="es-ES" sz="2000" b="1" dirty="0" err="1"/>
              <a:t>null</a:t>
            </a:r>
            <a:r>
              <a:rPr lang="es-ES" sz="2000" dirty="0"/>
              <a:t>;  //No se ha llevado a cabo la transformación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    </a:t>
            </a:r>
            <a:r>
              <a:rPr lang="es-ES" sz="2000" b="1" dirty="0" err="1"/>
              <a:t>return</a:t>
            </a:r>
            <a:r>
              <a:rPr lang="es-ES" sz="2000" b="1" dirty="0"/>
              <a:t>   </a:t>
            </a:r>
            <a:r>
              <a:rPr lang="es-ES" sz="2000" b="1" dirty="0" err="1"/>
              <a:t>xmlString</a:t>
            </a:r>
            <a:r>
              <a:rPr lang="es-ES" sz="2000" b="1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/>
              <a:t>    }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9208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DOM </a:t>
            </a:r>
            <a:r>
              <a:rPr lang="es-E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err="1">
                <a:solidFill>
                  <a:srgbClr val="FF0000"/>
                </a:solidFill>
              </a:rPr>
              <a:t>XMLString</a:t>
            </a:r>
            <a:br>
              <a:rPr lang="es-ES" sz="3200" dirty="0"/>
            </a:br>
            <a:r>
              <a:rPr lang="es-ES" sz="2000" dirty="0"/>
              <a:t>Transformar un árbol DOM en un  </a:t>
            </a:r>
            <a:r>
              <a:rPr lang="es-ES" sz="2000" dirty="0" err="1"/>
              <a:t>XMLString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63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2800" dirty="0"/>
              <a:t>Procesando  un documentos DOM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Paquete </a:t>
            </a:r>
            <a:r>
              <a:rPr lang="es-ES" sz="2000" b="1" dirty="0"/>
              <a:t>org.w3c.dom:       </a:t>
            </a:r>
            <a:r>
              <a:rPr lang="es-ES" sz="2000" b="1" dirty="0" err="1"/>
              <a:t>import</a:t>
            </a:r>
            <a:r>
              <a:rPr lang="es-ES" sz="2000" b="1" dirty="0"/>
              <a:t> org.w3c.dom.*</a:t>
            </a:r>
          </a:p>
          <a:p>
            <a:pPr marL="0" indent="0">
              <a:buNone/>
            </a:pPr>
            <a:r>
              <a:rPr lang="es-ES" sz="2000" dirty="0"/>
              <a:t>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s-ES" sz="2000" dirty="0"/>
              <a:t>Tras convertir un documento XML a DOM lo que obtenemos es una instancia de la clase</a:t>
            </a:r>
            <a:r>
              <a:rPr lang="es-ES" sz="2000" dirty="0">
                <a:solidFill>
                  <a:srgbClr val="FF0000"/>
                </a:solidFill>
              </a:rPr>
              <a:t> </a:t>
            </a:r>
            <a:r>
              <a:rPr lang="es-ES" sz="2000" b="1" dirty="0">
                <a:solidFill>
                  <a:srgbClr val="FF0000"/>
                </a:solidFill>
              </a:rPr>
              <a:t>org.w3c.dom.Document</a:t>
            </a:r>
            <a:r>
              <a:rPr lang="es-ES" sz="2000" dirty="0"/>
              <a:t>. Esta instancia será </a:t>
            </a:r>
            <a:r>
              <a:rPr lang="es-ES" sz="2000" b="1" dirty="0"/>
              <a:t>el nodo principal </a:t>
            </a:r>
            <a:r>
              <a:rPr lang="es-ES" sz="2000" dirty="0"/>
              <a:t>que contendrá en su interior toda la jerarquía del documento XML. Dentro de un documento o árbol DOM podremos encontrar los siguientes tipos de clases:</a:t>
            </a:r>
          </a:p>
          <a:p>
            <a:pPr lvl="0"/>
            <a:r>
              <a:rPr lang="es-ES" sz="2000" b="1" dirty="0" err="1">
                <a:solidFill>
                  <a:srgbClr val="FF0000"/>
                </a:solidFill>
              </a:rPr>
              <a:t>Node</a:t>
            </a:r>
            <a:r>
              <a:rPr lang="es-ES" sz="2000" dirty="0">
                <a:solidFill>
                  <a:srgbClr val="FF0000"/>
                </a:solidFill>
              </a:rPr>
              <a:t> </a:t>
            </a:r>
            <a:r>
              <a:rPr lang="es-ES" sz="2000" dirty="0"/>
              <a:t>(Nodo). Todos los objetos contenidos en el árbol DOM son nodos. La clase </a:t>
            </a:r>
            <a:r>
              <a:rPr lang="es-ES" sz="2000" dirty="0" err="1"/>
              <a:t>Document</a:t>
            </a:r>
            <a:r>
              <a:rPr lang="es-ES" sz="2000" dirty="0"/>
              <a:t> es también un tipo de nodo, considerado el nodo principal.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Element </a:t>
            </a:r>
            <a:r>
              <a:rPr lang="en-US" sz="2000" dirty="0"/>
              <a:t>(</a:t>
            </a:r>
            <a:r>
              <a:rPr lang="en-US" sz="2000" dirty="0" err="1"/>
              <a:t>Elemento</a:t>
            </a:r>
            <a:r>
              <a:rPr lang="en-US" sz="2000" dirty="0"/>
              <a:t>). </a:t>
            </a:r>
            <a:r>
              <a:rPr lang="es-ES" sz="2000" dirty="0"/>
              <a:t>Corresponde con cualquier par de etiquetas ("") y todo su contenido (atributos, texto, </a:t>
            </a:r>
            <a:r>
              <a:rPr lang="es-ES" sz="2000" dirty="0" err="1"/>
              <a:t>subetiquetas</a:t>
            </a:r>
            <a:r>
              <a:rPr lang="es-ES" sz="2000" dirty="0"/>
              <a:t>, etc.).</a:t>
            </a:r>
          </a:p>
          <a:p>
            <a:pPr lvl="0"/>
            <a:r>
              <a:rPr lang="es-ES" sz="2000" b="1" dirty="0" err="1">
                <a:solidFill>
                  <a:srgbClr val="FF0000"/>
                </a:solidFill>
              </a:rPr>
              <a:t>Attr</a:t>
            </a:r>
            <a:r>
              <a:rPr lang="es-ES" sz="2000" dirty="0"/>
              <a:t> (Atributo). Corresponde con cualquier atributo.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Commen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 (</a:t>
            </a:r>
            <a:r>
              <a:rPr lang="en-US" sz="2000" dirty="0" err="1"/>
              <a:t>Comentario</a:t>
            </a:r>
            <a:r>
              <a:rPr lang="en-US" sz="2000" dirty="0"/>
              <a:t>). </a:t>
            </a:r>
            <a:r>
              <a:rPr lang="es-ES" sz="2000" dirty="0"/>
              <a:t>Corresponde con un comentario.</a:t>
            </a:r>
          </a:p>
          <a:p>
            <a:pPr lvl="0"/>
            <a:r>
              <a:rPr lang="es-ES" sz="2000" b="1" dirty="0">
                <a:solidFill>
                  <a:srgbClr val="FF0000"/>
                </a:solidFill>
              </a:rPr>
              <a:t>Text</a:t>
            </a:r>
            <a:r>
              <a:rPr lang="es-ES" sz="2000" dirty="0"/>
              <a:t> (Texto). Corresponde con el texto que encontramos dentro de dos etiquetas.</a:t>
            </a:r>
          </a:p>
          <a:p>
            <a:pPr lvl="0"/>
            <a:r>
              <a:rPr lang="es-ES" sz="2000" b="1" dirty="0" err="1">
                <a:solidFill>
                  <a:srgbClr val="FF0000"/>
                </a:solidFill>
              </a:rPr>
              <a:t>DocumentType</a:t>
            </a:r>
            <a:r>
              <a:rPr lang="es-ES" sz="2000" b="1" dirty="0">
                <a:solidFill>
                  <a:srgbClr val="FF0000"/>
                </a:solidFill>
              </a:rPr>
              <a:t>. </a:t>
            </a:r>
            <a:r>
              <a:rPr lang="es-ES" sz="2000" dirty="0"/>
              <a:t>Proporciona información contenida en la etiqueta &lt;!DOCTYPE&gt;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2800" b="1" dirty="0"/>
              <a:t>Recorrer un árbol DOM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7332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public static void </a:t>
            </a:r>
            <a:r>
              <a:rPr lang="en-US" sz="1600" dirty="0" err="1"/>
              <a:t>recorrerRamaDOM</a:t>
            </a:r>
            <a:r>
              <a:rPr lang="en-US" sz="1600" dirty="0"/>
              <a:t>(Node </a:t>
            </a:r>
            <a:r>
              <a:rPr lang="en-US" sz="1600" dirty="0" err="1"/>
              <a:t>nodo</a:t>
            </a:r>
            <a:r>
              <a:rPr lang="en-US" sz="1600" dirty="0"/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b="1" dirty="0" err="1"/>
              <a:t>NodeList</a:t>
            </a:r>
            <a:r>
              <a:rPr lang="en-US" sz="1600" b="1" dirty="0"/>
              <a:t> </a:t>
            </a:r>
            <a:r>
              <a:rPr lang="en-US" sz="1600" b="1" dirty="0" err="1"/>
              <a:t>hijos</a:t>
            </a:r>
            <a:r>
              <a:rPr lang="en-US" sz="1600" b="1" dirty="0"/>
              <a:t> = </a:t>
            </a:r>
            <a:r>
              <a:rPr lang="en-US" sz="1600" b="1" dirty="0" err="1"/>
              <a:t>nodo.getChildNodes</a:t>
            </a:r>
            <a:r>
              <a:rPr lang="en-US" sz="1600" b="1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hijos.getLength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Node n = </a:t>
            </a:r>
            <a:r>
              <a:rPr lang="en-US" sz="1600" dirty="0" err="1"/>
              <a:t>hijos.item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  //se </a:t>
            </a:r>
            <a:r>
              <a:rPr lang="en-US" sz="1600" dirty="0" err="1"/>
              <a:t>toma</a:t>
            </a:r>
            <a:r>
              <a:rPr lang="en-US" sz="1600" dirty="0"/>
              <a:t> un </a:t>
            </a:r>
            <a:r>
              <a:rPr lang="en-US" sz="1600" dirty="0" err="1"/>
              <a:t>nodo</a:t>
            </a: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switch (</a:t>
            </a:r>
            <a:r>
              <a:rPr lang="en-US" sz="1600" dirty="0" err="1"/>
              <a:t>n.getNodeType</a:t>
            </a:r>
            <a:r>
              <a:rPr lang="en-US" sz="1600" dirty="0"/>
              <a:t>())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case </a:t>
            </a:r>
            <a:r>
              <a:rPr lang="en-US" sz="1600" dirty="0" err="1"/>
              <a:t>Node.ELEMENT_NODE</a:t>
            </a:r>
            <a:r>
              <a:rPr lang="en-US" sz="1600" dirty="0"/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Element e = (Element) n;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Etiqueta</a:t>
            </a:r>
            <a:r>
              <a:rPr lang="en-US" sz="1600" dirty="0"/>
              <a:t>:" + </a:t>
            </a:r>
            <a:r>
              <a:rPr lang="en-US" sz="1600" dirty="0" err="1"/>
              <a:t>e.getTagName</a:t>
            </a:r>
            <a:r>
              <a:rPr lang="en-US" sz="1600" dirty="0"/>
              <a:t>() + "  " + "  " + </a:t>
            </a:r>
            <a:r>
              <a:rPr lang="en-US" sz="1600" dirty="0" err="1"/>
              <a:t>e.getAttribute</a:t>
            </a:r>
            <a:r>
              <a:rPr lang="en-US" sz="1600" dirty="0"/>
              <a:t>("num"));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break;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}  case </a:t>
            </a:r>
            <a:r>
              <a:rPr lang="en-US" sz="1600" dirty="0" err="1"/>
              <a:t>Node.TEXT_NODE</a:t>
            </a:r>
            <a:r>
              <a:rPr lang="en-US" sz="1600" dirty="0"/>
              <a:t>: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Text t = (Text) n;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if (</a:t>
            </a:r>
            <a:r>
              <a:rPr lang="en-US" sz="1600" dirty="0" err="1"/>
              <a:t>t.getNodeValue</a:t>
            </a:r>
            <a:r>
              <a:rPr lang="en-US" sz="1600" dirty="0"/>
              <a:t>() != null)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t.getNodeValue</a:t>
            </a:r>
            <a:r>
              <a:rPr lang="en-US" sz="1600" dirty="0"/>
              <a:t>());     //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Texto</a:t>
            </a:r>
            <a:r>
              <a:rPr lang="en-US" sz="1600" dirty="0"/>
              <a:t>:" + </a:t>
            </a:r>
            <a:r>
              <a:rPr lang="en-US" sz="1600" dirty="0" err="1"/>
              <a:t>t.getWholeText</a:t>
            </a:r>
            <a:r>
              <a:rPr lang="en-US" sz="1600" dirty="0"/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    break;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    }  //switch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            </a:t>
            </a:r>
            <a:r>
              <a:rPr lang="en-US" sz="1600" b="1" dirty="0" err="1"/>
              <a:t>recorrerRamaDOM</a:t>
            </a:r>
            <a:r>
              <a:rPr lang="en-US" sz="1600" b="1" dirty="0"/>
              <a:t>(n);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    }//for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  }//</a:t>
            </a:r>
            <a:r>
              <a:rPr lang="en-US" sz="1600" dirty="0" err="1"/>
              <a:t>recorrerRamaDOM</a:t>
            </a: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Como ya sabes, los documentos XML deben tener obligatoriamente un único elemento ("</a:t>
            </a:r>
            <a:r>
              <a:rPr lang="es-ES" sz="2000" b="1" dirty="0"/>
              <a:t>&lt;pedido&gt;&lt;/pedido&gt;</a:t>
            </a:r>
            <a:r>
              <a:rPr lang="es-ES" sz="2000" dirty="0"/>
              <a:t>" por ejemplo), considerado el elemento raíz, dentro del cual está el resto de la información estructurada de forma jerárquica. Para obtener dicho elemento y poder manipularlo podemos usar el método </a:t>
            </a:r>
            <a:r>
              <a:rPr lang="es-ES" sz="2000" b="1" dirty="0" err="1"/>
              <a:t>getDocumentElement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err="1"/>
              <a:t>Document</a:t>
            </a:r>
            <a:r>
              <a:rPr lang="es-ES" sz="2000" dirty="0"/>
              <a:t> </a:t>
            </a:r>
            <a:r>
              <a:rPr lang="es-ES" sz="2000" dirty="0" err="1"/>
              <a:t>doc</a:t>
            </a:r>
            <a:r>
              <a:rPr lang="es-ES" sz="2000" dirty="0"/>
              <a:t> = DOMUtil2.XML2DOM("alumnos.xml");</a:t>
            </a:r>
          </a:p>
          <a:p>
            <a:pPr marL="0" indent="0">
              <a:buNone/>
            </a:pPr>
            <a:r>
              <a:rPr lang="es-ES" sz="2000" b="1" dirty="0" err="1"/>
              <a:t>Element</a:t>
            </a:r>
            <a:r>
              <a:rPr lang="es-ES" sz="2000" b="1" dirty="0"/>
              <a:t> </a:t>
            </a:r>
            <a:r>
              <a:rPr lang="es-ES" sz="2000" b="1" dirty="0" err="1"/>
              <a:t>eRaiz</a:t>
            </a:r>
            <a:r>
              <a:rPr lang="es-ES" sz="2000" b="1" dirty="0"/>
              <a:t> = </a:t>
            </a:r>
            <a:r>
              <a:rPr lang="es-ES" sz="2000" b="1" dirty="0" err="1"/>
              <a:t>doc.getDocumentElement</a:t>
            </a:r>
            <a:r>
              <a:rPr lang="es-ES" sz="2000" b="1" dirty="0"/>
              <a:t>();</a:t>
            </a:r>
          </a:p>
          <a:p>
            <a:pPr marL="0" indent="0">
              <a:buNone/>
            </a:pPr>
            <a:r>
              <a:rPr lang="es-ES" sz="2000" dirty="0" err="1"/>
              <a:t>System.out.println</a:t>
            </a:r>
            <a:r>
              <a:rPr lang="es-ES" sz="2000" dirty="0"/>
              <a:t>("</a:t>
            </a:r>
            <a:r>
              <a:rPr lang="es-ES" sz="2000" dirty="0" err="1"/>
              <a:t>Elemntos</a:t>
            </a:r>
            <a:r>
              <a:rPr lang="es-ES" sz="2000" dirty="0"/>
              <a:t> </a:t>
            </a:r>
            <a:r>
              <a:rPr lang="es-ES" sz="2000" dirty="0" err="1"/>
              <a:t>raiz</a:t>
            </a:r>
            <a:r>
              <a:rPr lang="es-ES" sz="2000" dirty="0"/>
              <a:t>:  "+ </a:t>
            </a:r>
            <a:r>
              <a:rPr lang="es-ES" sz="2000" dirty="0" err="1"/>
              <a:t>eRaiz.getNodeName</a:t>
            </a:r>
            <a:r>
              <a:rPr lang="es-ES" sz="2000" dirty="0"/>
              <a:t>()));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ES" sz="2800" b="1" dirty="0"/>
              <a:t>Obtener el elemento raíz del documento.</a:t>
            </a:r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928992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Para realizar esta operación se puede usar el método   </a:t>
            </a:r>
            <a:r>
              <a:rPr lang="es-ES" sz="1800" b="1" dirty="0" err="1"/>
              <a:t>getElementsByTagName</a:t>
            </a:r>
            <a:r>
              <a:rPr lang="es-ES" sz="1800" b="1" dirty="0"/>
              <a:t> </a:t>
            </a:r>
            <a:r>
              <a:rPr lang="es-ES" sz="1800" dirty="0"/>
              <a:t>disponible tanto en la clase </a:t>
            </a:r>
            <a:r>
              <a:rPr lang="es-ES" sz="1800" b="1" dirty="0" err="1"/>
              <a:t>Document</a:t>
            </a:r>
            <a:r>
              <a:rPr lang="es-ES" sz="1800" dirty="0"/>
              <a:t> como en la clase </a:t>
            </a:r>
            <a:r>
              <a:rPr lang="es-ES" sz="1800" b="1" dirty="0" err="1"/>
              <a:t>Element</a:t>
            </a:r>
            <a:r>
              <a:rPr lang="es-ES" sz="1800" dirty="0"/>
              <a:t>. Dicha operación, en la clase </a:t>
            </a:r>
            <a:r>
              <a:rPr lang="es-ES" sz="1800" dirty="0" err="1"/>
              <a:t>Document</a:t>
            </a:r>
            <a:r>
              <a:rPr lang="es-ES" sz="1800" dirty="0"/>
              <a:t>, busca un elemento por el nombre de la etiqueta y retorna una lista de nodos (</a:t>
            </a:r>
            <a:r>
              <a:rPr lang="es-ES" sz="1800" b="1" dirty="0" err="1"/>
              <a:t>NodeList</a:t>
            </a:r>
            <a:r>
              <a:rPr lang="es-ES" sz="1800" dirty="0"/>
              <a:t>) que cumplen con la condición. Si se usa en la clase </a:t>
            </a:r>
            <a:r>
              <a:rPr lang="es-ES" sz="1800" b="1" dirty="0" err="1"/>
              <a:t>Element</a:t>
            </a:r>
            <a:r>
              <a:rPr lang="es-ES" sz="1800" dirty="0"/>
              <a:t>, solo buscará entre las </a:t>
            </a:r>
            <a:r>
              <a:rPr lang="es-ES" sz="1800" dirty="0" err="1"/>
              <a:t>subetiquetas</a:t>
            </a:r>
            <a:r>
              <a:rPr lang="es-ES" sz="1800" dirty="0"/>
              <a:t> (subelementos) de dicha clase (no en todo el documento).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public static Node </a:t>
            </a:r>
            <a:r>
              <a:rPr lang="en-US" sz="1700" dirty="0" err="1"/>
              <a:t>buscarNodo</a:t>
            </a:r>
            <a:r>
              <a:rPr lang="en-US" sz="1700" dirty="0"/>
              <a:t>(Document doc, String </a:t>
            </a:r>
            <a:r>
              <a:rPr lang="en-US" sz="1700" dirty="0" err="1"/>
              <a:t>etiqueta</a:t>
            </a:r>
            <a:r>
              <a:rPr lang="en-US" sz="1700" dirty="0"/>
              <a:t>, String valor)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</a:t>
            </a:r>
            <a:r>
              <a:rPr lang="en-US" sz="1700" dirty="0" err="1"/>
              <a:t>NodeList</a:t>
            </a:r>
            <a:r>
              <a:rPr lang="en-US" sz="1700" dirty="0"/>
              <a:t>   </a:t>
            </a:r>
            <a:r>
              <a:rPr lang="en-US" sz="1700" dirty="0" err="1"/>
              <a:t>nl</a:t>
            </a:r>
            <a:r>
              <a:rPr lang="en-US" sz="1700" dirty="0"/>
              <a:t>  =  </a:t>
            </a:r>
            <a:r>
              <a:rPr lang="en-US" sz="1700" b="1" dirty="0" err="1"/>
              <a:t>doc.getElementsByTagName</a:t>
            </a:r>
            <a:r>
              <a:rPr lang="en-US" sz="1700" b="1" dirty="0"/>
              <a:t>(</a:t>
            </a:r>
            <a:r>
              <a:rPr lang="en-US" sz="1700" b="1" dirty="0" err="1"/>
              <a:t>etiqueta</a:t>
            </a:r>
            <a:r>
              <a:rPr lang="en-US" sz="17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Element </a:t>
            </a:r>
            <a:r>
              <a:rPr lang="en-US" sz="1700" dirty="0" err="1"/>
              <a:t>elemento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Node </a:t>
            </a:r>
            <a:r>
              <a:rPr lang="en-US" sz="1700" dirty="0" err="1"/>
              <a:t>nodoPadre</a:t>
            </a:r>
            <a:r>
              <a:rPr lang="en-US" sz="17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for (int i = 0;  i &lt; </a:t>
            </a:r>
            <a:r>
              <a:rPr lang="en-US" sz="1700" dirty="0" err="1"/>
              <a:t>nl.getLength</a:t>
            </a:r>
            <a:r>
              <a:rPr lang="en-US" sz="1700" dirty="0"/>
              <a:t>(); 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elemento</a:t>
            </a:r>
            <a:r>
              <a:rPr lang="en-US" sz="1700" dirty="0"/>
              <a:t> = (Element) </a:t>
            </a:r>
            <a:r>
              <a:rPr lang="en-US" sz="1700" dirty="0" err="1"/>
              <a:t>nl.item</a:t>
            </a:r>
            <a:r>
              <a:rPr lang="en-US" sz="1700" dirty="0"/>
              <a:t>(</a:t>
            </a:r>
            <a:r>
              <a:rPr lang="en-US" sz="1700" dirty="0" err="1"/>
              <a:t>i</a:t>
            </a:r>
            <a:r>
              <a:rPr lang="en-US" sz="1700" dirty="0"/>
              <a:t>);   //</a:t>
            </a:r>
            <a:r>
              <a:rPr lang="en-US" sz="1700" dirty="0" err="1"/>
              <a:t>toma</a:t>
            </a:r>
            <a:r>
              <a:rPr lang="en-US" sz="1700" dirty="0"/>
              <a:t> un </a:t>
            </a:r>
            <a:r>
              <a:rPr lang="en-US" sz="1700" dirty="0" err="1"/>
              <a:t>elemento</a:t>
            </a: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if (</a:t>
            </a:r>
            <a:r>
              <a:rPr lang="en-US" sz="1700" dirty="0" err="1"/>
              <a:t>elemento.getTextContent</a:t>
            </a:r>
            <a:r>
              <a:rPr lang="en-US" sz="1700" dirty="0"/>
              <a:t>().equals(valor))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    </a:t>
            </a:r>
            <a:r>
              <a:rPr lang="en-US" sz="1700" dirty="0" err="1"/>
              <a:t>nodoPadre</a:t>
            </a:r>
            <a:r>
              <a:rPr lang="en-US" sz="1700" dirty="0"/>
              <a:t> = </a:t>
            </a:r>
            <a:r>
              <a:rPr lang="en-US" sz="1700" dirty="0" err="1"/>
              <a:t>nl.item</a:t>
            </a:r>
            <a:r>
              <a:rPr lang="en-US" sz="1700" dirty="0"/>
              <a:t>(i).</a:t>
            </a:r>
            <a:r>
              <a:rPr lang="en-US" sz="1700" dirty="0" err="1"/>
              <a:t>getParentNode</a:t>
            </a:r>
            <a:r>
              <a:rPr lang="en-US" sz="17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    }//if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}//for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    return </a:t>
            </a:r>
            <a:r>
              <a:rPr lang="en-US" sz="1700" dirty="0" err="1"/>
              <a:t>nodoPadre</a:t>
            </a:r>
            <a:r>
              <a:rPr lang="en-US" sz="17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    }</a:t>
            </a:r>
            <a:br>
              <a:rPr lang="en-US" sz="1700" dirty="0"/>
            </a:br>
            <a:endParaRPr lang="es-ES" sz="17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El método </a:t>
            </a:r>
            <a:r>
              <a:rPr lang="es-ES" sz="1800" b="1" dirty="0" err="1"/>
              <a:t>getLength</a:t>
            </a:r>
            <a:r>
              <a:rPr lang="es-ES" sz="1800" b="1" dirty="0"/>
              <a:t>()</a:t>
            </a:r>
            <a:r>
              <a:rPr lang="es-ES" sz="1800" dirty="0"/>
              <a:t> de la clase </a:t>
            </a:r>
            <a:r>
              <a:rPr lang="es-ES" sz="1800" b="1" dirty="0" err="1"/>
              <a:t>NodeList</a:t>
            </a:r>
            <a:r>
              <a:rPr lang="es-ES" sz="1800" dirty="0"/>
              <a:t>, permite obtener el número de elementos (longitud de la lista) encontrados cuyo nombre de etiqueta es coincidente. El método </a:t>
            </a:r>
            <a:r>
              <a:rPr lang="es-ES" sz="1800" b="1" dirty="0"/>
              <a:t>ítem </a:t>
            </a:r>
            <a:r>
              <a:rPr lang="es-ES" sz="1800" dirty="0"/>
              <a:t>permite acceder a cada uno de los elementos encontrados, y se le pasa por argumento el índice del elemento a obtener (empezando por cero y acabando por longitud menos uno). 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sz="2800" b="1" dirty="0"/>
              <a:t>Buscar un elemento en toda la jerarquía del documento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748464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1800" dirty="0"/>
              <a:t>Se trata de obtener una lista con los nodos hijo de un elemento cualquiera, estos pueden ser un sub-elemento (sub-etiqueta) o texto. Para sacar la lista de nodos hijo se  usa el método </a:t>
            </a:r>
            <a:r>
              <a:rPr lang="es-ES" sz="1800" b="1" dirty="0" err="1"/>
              <a:t>getChildNodes</a:t>
            </a:r>
            <a:r>
              <a:rPr lang="es-ES" sz="1800" dirty="0"/>
              <a:t>:</a:t>
            </a:r>
          </a:p>
          <a:p>
            <a:pPr marL="0" indent="0">
              <a:buNone/>
            </a:pPr>
            <a:r>
              <a:rPr lang="es-ES" sz="1800" dirty="0"/>
              <a:t>       …</a:t>
            </a:r>
          </a:p>
          <a:p>
            <a:pPr marL="0" indent="0">
              <a:buNone/>
            </a:pPr>
            <a:r>
              <a:rPr lang="es-ES" sz="1800" dirty="0"/>
              <a:t>       //Obtener los hijos del </a:t>
            </a:r>
            <a:r>
              <a:rPr lang="es-ES" sz="1800" dirty="0" err="1"/>
              <a:t>raiz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NodeList</a:t>
            </a:r>
            <a:r>
              <a:rPr lang="en-US" sz="1800" dirty="0"/>
              <a:t> </a:t>
            </a:r>
            <a:r>
              <a:rPr lang="en-US" sz="1800" dirty="0" err="1"/>
              <a:t>nl</a:t>
            </a:r>
            <a:r>
              <a:rPr lang="en-US" sz="1800" dirty="0"/>
              <a:t>=</a:t>
            </a:r>
            <a:r>
              <a:rPr lang="en-US" sz="1800" dirty="0" err="1"/>
              <a:t>doc.getDocumentElement</a:t>
            </a:r>
            <a:r>
              <a:rPr lang="en-US" sz="1800" dirty="0"/>
              <a:t>().</a:t>
            </a:r>
            <a:r>
              <a:rPr lang="en-US" sz="1800" b="1" dirty="0" err="1">
                <a:solidFill>
                  <a:srgbClr val="FF0000"/>
                </a:solidFill>
              </a:rPr>
              <a:t>getChildNodes</a:t>
            </a:r>
            <a:r>
              <a:rPr lang="en-US" sz="1800" b="1" dirty="0">
                <a:solidFill>
                  <a:srgbClr val="FF0000"/>
                </a:solidFill>
              </a:rPr>
              <a:t>(); </a:t>
            </a:r>
            <a:r>
              <a:rPr lang="en-US" sz="1800" b="1" dirty="0"/>
              <a:t>//</a:t>
            </a:r>
            <a:r>
              <a:rPr lang="en-US" sz="1800" b="1" dirty="0" err="1"/>
              <a:t>Hijos</a:t>
            </a:r>
            <a:r>
              <a:rPr lang="en-US" sz="1800" b="1" dirty="0"/>
              <a:t> del </a:t>
            </a:r>
            <a:r>
              <a:rPr lang="en-US" sz="1800" b="1" dirty="0" err="1"/>
              <a:t>raiz</a:t>
            </a:r>
            <a:endParaRPr lang="es-ES" sz="1800" b="1" dirty="0"/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 </a:t>
            </a:r>
            <a:r>
              <a:rPr lang="en-US" sz="1800" dirty="0" err="1"/>
              <a:t>i</a:t>
            </a:r>
            <a:r>
              <a:rPr lang="en-US" sz="1800" dirty="0"/>
              <a:t>&lt;</a:t>
            </a:r>
            <a:r>
              <a:rPr lang="en-US" sz="1800" dirty="0" err="1"/>
              <a:t>nl.getLength</a:t>
            </a:r>
            <a:r>
              <a:rPr lang="en-US" sz="1800" dirty="0"/>
              <a:t>(); 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Node n=</a:t>
            </a:r>
            <a:r>
              <a:rPr lang="en-US" sz="1800" dirty="0" err="1"/>
              <a:t>nl.item</a:t>
            </a:r>
            <a:r>
              <a:rPr lang="en-US" sz="1800" dirty="0"/>
              <a:t>(i);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switch (</a:t>
            </a:r>
            <a:r>
              <a:rPr lang="en-US" sz="1800" dirty="0" err="1"/>
              <a:t>n.getNodeType</a:t>
            </a:r>
            <a:r>
              <a:rPr lang="en-US" sz="1800" dirty="0"/>
              <a:t>()) {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    case </a:t>
            </a:r>
            <a:r>
              <a:rPr lang="en-US" sz="1800" dirty="0" err="1"/>
              <a:t>Node.ELEMENT_NODE</a:t>
            </a:r>
            <a:r>
              <a:rPr lang="en-US" sz="1800" dirty="0"/>
              <a:t>:  {</a:t>
            </a:r>
          </a:p>
          <a:p>
            <a:pPr marL="0" indent="0">
              <a:buNone/>
            </a:pPr>
            <a:r>
              <a:rPr lang="en-US" sz="1800" dirty="0"/>
              <a:t>		Element e=(Element)n;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        	</a:t>
            </a:r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Etiqueta</a:t>
            </a:r>
            <a:r>
              <a:rPr lang="en-US" sz="1800" dirty="0"/>
              <a:t>:” + </a:t>
            </a:r>
            <a:r>
              <a:rPr lang="en-US" sz="1800" b="1" dirty="0" err="1"/>
              <a:t>e.getTagName</a:t>
            </a:r>
            <a:r>
              <a:rPr lang="en-US" sz="1800" b="1" dirty="0"/>
              <a:t>());</a:t>
            </a:r>
            <a:endParaRPr lang="es-ES" sz="1800" b="1" dirty="0"/>
          </a:p>
          <a:p>
            <a:pPr marL="0" indent="0">
              <a:buNone/>
            </a:pPr>
            <a:r>
              <a:rPr lang="en-US" sz="1800" dirty="0"/>
              <a:t>                    	break;}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    case </a:t>
            </a:r>
            <a:r>
              <a:rPr lang="en-US" sz="1800" dirty="0" err="1"/>
              <a:t>Node.TEXT_NODE</a:t>
            </a:r>
            <a:r>
              <a:rPr lang="en-US" sz="1800" dirty="0"/>
              <a:t>:{</a:t>
            </a:r>
          </a:p>
          <a:p>
            <a:pPr marL="0" indent="0">
              <a:buNone/>
            </a:pPr>
            <a:r>
              <a:rPr lang="en-US" sz="1800" dirty="0"/>
              <a:t>		 Text t=(Text)n;</a:t>
            </a:r>
            <a:endParaRPr lang="es-ES" sz="1800" dirty="0"/>
          </a:p>
          <a:p>
            <a:pPr marL="0" indent="0">
              <a:buNone/>
            </a:pPr>
            <a:r>
              <a:rPr lang="en-US" sz="1800" dirty="0"/>
              <a:t>                    	</a:t>
            </a:r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Texto</a:t>
            </a:r>
            <a:r>
              <a:rPr lang="en-US" sz="1800" dirty="0"/>
              <a:t>:" + </a:t>
            </a:r>
            <a:r>
              <a:rPr lang="en-US" sz="1800" b="1" dirty="0" err="1"/>
              <a:t>t.getWholeText</a:t>
            </a:r>
            <a:r>
              <a:rPr lang="en-US" sz="1800" b="1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                                  //</a:t>
            </a:r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Texto</a:t>
            </a:r>
            <a:r>
              <a:rPr lang="en-US" sz="1800" dirty="0"/>
              <a:t>:" + </a:t>
            </a:r>
            <a:r>
              <a:rPr lang="es-ES" sz="1800" dirty="0" err="1"/>
              <a:t>t.getNodeValue</a:t>
            </a:r>
            <a:r>
              <a:rPr lang="es-E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                	</a:t>
            </a:r>
            <a:r>
              <a:rPr lang="es-ES" sz="1800" dirty="0"/>
              <a:t>break;}</a:t>
            </a:r>
          </a:p>
          <a:p>
            <a:pPr marL="0" indent="0">
              <a:buNone/>
            </a:pPr>
            <a:r>
              <a:rPr lang="es-ES" sz="1800" dirty="0"/>
              <a:t>            }  //</a:t>
            </a:r>
            <a:r>
              <a:rPr lang="es-ES" sz="1800" dirty="0" err="1"/>
              <a:t>switch</a:t>
            </a:r>
            <a:r>
              <a:rPr lang="es-ES" sz="1800" dirty="0"/>
              <a:t> }//</a:t>
            </a:r>
            <a:r>
              <a:rPr lang="es-ES" sz="1800" dirty="0" err="1"/>
              <a:t>for</a:t>
            </a: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Obtener la lista de hijos de un elemento.</a:t>
            </a:r>
          </a:p>
        </p:txBody>
      </p:sp>
    </p:spTree>
    <p:extLst>
      <p:ext uri="{BB962C8B-B14F-4D97-AF65-F5344CB8AC3E}">
        <p14:creationId xmlns:p14="http://schemas.microsoft.com/office/powerpoint/2010/main" val="365567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Comentario.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 el ejemplo anterior se usan varios métodos: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El método "</a:t>
            </a:r>
            <a:r>
              <a:rPr lang="es-ES" sz="2000" b="1" dirty="0" err="1"/>
              <a:t>getNodeType</a:t>
            </a:r>
            <a:r>
              <a:rPr lang="es-ES" sz="2000" b="1" dirty="0"/>
              <a:t>()</a:t>
            </a:r>
            <a:r>
              <a:rPr lang="es-ES" sz="2000" dirty="0"/>
              <a:t>" de la clase </a:t>
            </a:r>
            <a:r>
              <a:rPr lang="es-ES" sz="2000" b="1" dirty="0" err="1"/>
              <a:t>Node</a:t>
            </a:r>
            <a:r>
              <a:rPr lang="es-ES" sz="2000" dirty="0"/>
              <a:t> permite saber de que tipo de nodo se trata, generalmente texto (</a:t>
            </a:r>
            <a:r>
              <a:rPr lang="es-ES" sz="2000" b="1" dirty="0" err="1"/>
              <a:t>Node.TEXT_NODE</a:t>
            </a:r>
            <a:r>
              <a:rPr lang="es-ES" sz="2000" dirty="0"/>
              <a:t>) o un sub-elemento (</a:t>
            </a:r>
            <a:r>
              <a:rPr lang="es-ES" sz="2000" b="1" dirty="0" err="1"/>
              <a:t>Node.ELEMENT_NODE</a:t>
            </a:r>
            <a:r>
              <a:rPr lang="es-ES" sz="2000" dirty="0"/>
              <a:t>). De esta forma podremos hacer la conversión de tipos adecuada y gestionar cada elemento según corresponda. 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También se usa el método "</a:t>
            </a:r>
            <a:r>
              <a:rPr lang="es-ES" sz="2000" b="1" dirty="0" err="1"/>
              <a:t>getTagName</a:t>
            </a:r>
            <a:r>
              <a:rPr lang="es-ES" sz="2000" dirty="0"/>
              <a:t>" aplicado a un elemento, lo cual obtiene el nombre de la etiqueta.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El método "</a:t>
            </a:r>
            <a:r>
              <a:rPr lang="es-ES" sz="2000" b="1" dirty="0" err="1"/>
              <a:t>getWholeText</a:t>
            </a:r>
            <a:r>
              <a:rPr lang="es-ES" sz="2000" dirty="0"/>
              <a:t>" aplicado a un nodo de tipo texto (</a:t>
            </a:r>
            <a:r>
              <a:rPr lang="es-ES" sz="2000" b="1" dirty="0"/>
              <a:t>Text</a:t>
            </a:r>
            <a:r>
              <a:rPr lang="es-ES" sz="2000" dirty="0"/>
              <a:t>),  permite obtener el texto contenido en el nodo.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49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Introducción. Conceptos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u="sng" dirty="0"/>
              <a:t>XML (</a:t>
            </a:r>
            <a:r>
              <a:rPr lang="es-ES" sz="1800" b="1" u="sng" dirty="0" err="1"/>
              <a:t>eXtensible</a:t>
            </a:r>
            <a:r>
              <a:rPr lang="es-ES" sz="1800" b="1" u="sng" dirty="0"/>
              <a:t> </a:t>
            </a:r>
            <a:r>
              <a:rPr lang="es-ES" sz="1800" b="1" u="sng" dirty="0" err="1"/>
              <a:t>Markup</a:t>
            </a:r>
            <a:r>
              <a:rPr lang="es-ES" sz="1800" b="1" u="sng" dirty="0"/>
              <a:t> </a:t>
            </a:r>
            <a:r>
              <a:rPr lang="es-ES" sz="1800" b="1" u="sng" dirty="0" err="1"/>
              <a:t>Language</a:t>
            </a:r>
            <a:r>
              <a:rPr lang="es-ES" sz="1800" b="1" u="sng" dirty="0"/>
              <a:t>) </a:t>
            </a:r>
            <a:r>
              <a:rPr lang="es-ES" sz="1800" dirty="0"/>
              <a:t>es un metalenguaje, esto es, lenguaje de marcado.</a:t>
            </a:r>
          </a:p>
          <a:p>
            <a:pPr marL="0" indent="0">
              <a:buNone/>
            </a:pPr>
            <a:r>
              <a:rPr lang="es-ES" sz="1800" dirty="0">
                <a:sym typeface="Wingdings" pitchFamily="2" charset="2"/>
              </a:rPr>
              <a:t> </a:t>
            </a:r>
            <a:r>
              <a:rPr lang="es-ES" sz="1800" b="1" u="sng" dirty="0"/>
              <a:t>Los documentos XML </a:t>
            </a:r>
            <a:r>
              <a:rPr lang="es-ES" sz="1800" dirty="0"/>
              <a:t>son </a:t>
            </a:r>
            <a:r>
              <a:rPr lang="es-ES" sz="1800" i="1" u="sng" dirty="0"/>
              <a:t>ficheros de texto</a:t>
            </a:r>
            <a:r>
              <a:rPr lang="es-ES" sz="1800" i="1" dirty="0"/>
              <a:t>  </a:t>
            </a:r>
            <a:r>
              <a:rPr lang="es-ES" sz="1800" dirty="0"/>
              <a:t>donde la información está organizada  de forma </a:t>
            </a:r>
            <a:r>
              <a:rPr lang="es-ES" sz="1800" i="1" u="sng" dirty="0"/>
              <a:t>secuencial y jerarquizada</a:t>
            </a:r>
            <a:r>
              <a:rPr lang="es-ES" sz="1800" dirty="0"/>
              <a:t>, siguiendo una </a:t>
            </a:r>
            <a:r>
              <a:rPr lang="es-ES" sz="1800" i="1" dirty="0"/>
              <a:t>estructura de árbol</a:t>
            </a:r>
            <a:r>
              <a:rPr lang="es-ES" sz="1800" dirty="0"/>
              <a:t>, permitiendo agrupar la información en diferentes niveles, que van desde la raíz a las hojas.</a:t>
            </a:r>
          </a:p>
          <a:p>
            <a:pPr marL="0" indent="0">
              <a:buNone/>
            </a:pPr>
            <a:r>
              <a:rPr lang="es-ES" sz="1800" b="1" u="sng" dirty="0"/>
              <a:t>Se pueden utilizar  para</a:t>
            </a:r>
            <a:r>
              <a:rPr lang="es-ES" sz="1800" b="1" dirty="0"/>
              <a:t>:</a:t>
            </a:r>
          </a:p>
          <a:p>
            <a:pPr marL="723900" lvl="1" indent="-323850"/>
            <a:r>
              <a:rPr lang="es-ES" sz="1800" dirty="0"/>
              <a:t>Facilitar la interoperabilidad entre plataformas, redes, … </a:t>
            </a:r>
            <a:r>
              <a:rPr lang="es-ES" sz="1800" dirty="0">
                <a:sym typeface="Wingdings" pitchFamily="2" charset="2"/>
              </a:rPr>
              <a:t> Se consigue un </a:t>
            </a:r>
            <a:r>
              <a:rPr lang="es-ES" sz="1800" dirty="0"/>
              <a:t>soporte estándar para el </a:t>
            </a:r>
            <a:r>
              <a:rPr lang="es-ES" sz="1800" b="1" dirty="0"/>
              <a:t>intercambio de datos</a:t>
            </a:r>
            <a:r>
              <a:rPr lang="es-ES" sz="1800" dirty="0"/>
              <a:t>, además de  una  forma </a:t>
            </a:r>
            <a:r>
              <a:rPr lang="es-ES" sz="1800" b="1" dirty="0"/>
              <a:t>estándar de acceder </a:t>
            </a:r>
            <a:r>
              <a:rPr lang="es-ES" sz="1800" dirty="0"/>
              <a:t>a ellos. </a:t>
            </a:r>
          </a:p>
          <a:p>
            <a:pPr marL="723900" lvl="1" indent="-323850"/>
            <a:r>
              <a:rPr lang="es-ES" sz="1800" dirty="0"/>
              <a:t>Entrada masiva de datos  a bases de datos </a:t>
            </a:r>
            <a:r>
              <a:rPr lang="es-ES" sz="1800" b="1" dirty="0"/>
              <a:t>(Importación) </a:t>
            </a:r>
            <a:r>
              <a:rPr lang="es-ES" sz="1800" dirty="0"/>
              <a:t>o almacenar toda o parte  del contenido de la BD </a:t>
            </a:r>
            <a:r>
              <a:rPr lang="es-ES" sz="1800" b="1" dirty="0"/>
              <a:t>(exportación).  </a:t>
            </a:r>
          </a:p>
          <a:p>
            <a:pPr marL="723900" lvl="1" indent="-323850"/>
            <a:r>
              <a:rPr lang="es-ES" sz="1800" dirty="0"/>
              <a:t> Para escribir ficheros de </a:t>
            </a:r>
            <a:r>
              <a:rPr lang="es-ES" sz="1800" b="1" dirty="0"/>
              <a:t>configuración.</a:t>
            </a:r>
          </a:p>
          <a:p>
            <a:pPr marL="723900" lvl="1" indent="-323850"/>
            <a:r>
              <a:rPr lang="es-ES" sz="1800" dirty="0"/>
              <a:t>Para definir  el mapeo  en herramientas </a:t>
            </a:r>
            <a:r>
              <a:rPr lang="es-ES" sz="1800" dirty="0" err="1"/>
              <a:t>ORM’s</a:t>
            </a:r>
            <a:r>
              <a:rPr lang="es-ES" sz="1800" dirty="0"/>
              <a:t> tales como </a:t>
            </a:r>
            <a:r>
              <a:rPr lang="es-ES" sz="1800" dirty="0" err="1"/>
              <a:t>Hibernate</a:t>
            </a:r>
            <a:endParaRPr lang="es-ES" sz="1800" dirty="0"/>
          </a:p>
          <a:p>
            <a:pPr marL="723900" lvl="1" indent="-323850"/>
            <a:r>
              <a:rPr lang="es-ES" sz="1800" dirty="0"/>
              <a:t>…</a:t>
            </a:r>
          </a:p>
          <a:p>
            <a:pPr marL="0" indent="0"/>
            <a:endParaRPr lang="es-ES" sz="1800" b="1" dirty="0"/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3902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/>
              <a:t>Hemos visto como mirar que hay dentro de un documento XML. Vamos a ver cómo añadir un nuevo elemento a dicho documento. </a:t>
            </a:r>
          </a:p>
          <a:p>
            <a:pPr marL="0" indent="0">
              <a:buNone/>
            </a:pPr>
            <a:r>
              <a:rPr lang="es-ES" sz="1600" dirty="0"/>
              <a:t>Para añadir un sub-elemento o un texto a un árbol DOM: 1) primero hay que crear los nodos correspondientes y 2) después enlazarlos en la posición que queramos. </a:t>
            </a:r>
          </a:p>
          <a:p>
            <a:pPr marL="0" indent="0">
              <a:buNone/>
            </a:pPr>
            <a:r>
              <a:rPr lang="es-ES" sz="1600" dirty="0"/>
              <a:t>Crear un  elemento (</a:t>
            </a:r>
            <a:r>
              <a:rPr lang="es-ES" sz="1600" b="1" dirty="0" err="1"/>
              <a:t>Element</a:t>
            </a:r>
            <a:r>
              <a:rPr lang="es-ES" sz="1600" dirty="0"/>
              <a:t>) y un nodo texto (</a:t>
            </a:r>
            <a:r>
              <a:rPr lang="es-ES" sz="1600" b="1" dirty="0"/>
              <a:t>Text</a:t>
            </a:r>
            <a:r>
              <a:rPr lang="es-ES" sz="1600" dirty="0"/>
              <a:t>).</a:t>
            </a:r>
          </a:p>
          <a:p>
            <a:pPr marL="0" indent="0">
              <a:buNone/>
            </a:pPr>
            <a:r>
              <a:rPr lang="es-ES" sz="1600" dirty="0"/>
              <a:t>Después lo insertamos en el documento usando el método </a:t>
            </a:r>
            <a:r>
              <a:rPr lang="es-ES" sz="1600" b="1" dirty="0" err="1"/>
              <a:t>appendChild</a:t>
            </a:r>
            <a:r>
              <a:rPr lang="es-ES" sz="1600" dirty="0"/>
              <a:t> que añadirá el nodo (sea del tipo que sea) al final de la lista de hijos del elemento correspondiente: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CrearElementosDom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 etiqueta, </a:t>
            </a:r>
            <a:r>
              <a:rPr lang="es-ES" sz="1600" dirty="0" err="1"/>
              <a:t>String</a:t>
            </a:r>
            <a:r>
              <a:rPr lang="es-ES" sz="1600" dirty="0"/>
              <a:t> valor, </a:t>
            </a:r>
            <a:r>
              <a:rPr lang="es-ES" sz="1600" dirty="0" err="1"/>
              <a:t>Element</a:t>
            </a:r>
            <a:r>
              <a:rPr lang="es-ES" sz="1600" dirty="0"/>
              <a:t> padre, </a:t>
            </a:r>
            <a:r>
              <a:rPr lang="es-ES" sz="1600" dirty="0" err="1"/>
              <a:t>Document</a:t>
            </a:r>
            <a:r>
              <a:rPr lang="es-ES" sz="1600" dirty="0"/>
              <a:t> </a:t>
            </a:r>
            <a:r>
              <a:rPr lang="es-ES" sz="1600" dirty="0" err="1"/>
              <a:t>doc</a:t>
            </a:r>
            <a:r>
              <a:rPr lang="es-ES" sz="1600" dirty="0"/>
              <a:t>) {</a:t>
            </a:r>
          </a:p>
          <a:p>
            <a:pPr marL="0" indent="0">
              <a:buNone/>
            </a:pPr>
            <a:r>
              <a:rPr lang="es-ES" sz="1600" dirty="0"/>
              <a:t>        </a:t>
            </a:r>
            <a:r>
              <a:rPr lang="es-ES" sz="1600" dirty="0" err="1"/>
              <a:t>Element</a:t>
            </a:r>
            <a:r>
              <a:rPr lang="es-ES" sz="1600" dirty="0"/>
              <a:t> e = </a:t>
            </a:r>
            <a:r>
              <a:rPr lang="es-ES" sz="1600" dirty="0" err="1"/>
              <a:t>doc.createElement</a:t>
            </a:r>
            <a:r>
              <a:rPr lang="es-ES" sz="1600" dirty="0"/>
              <a:t>(etiqueta);</a:t>
            </a:r>
          </a:p>
          <a:p>
            <a:pPr marL="0" indent="0">
              <a:buNone/>
            </a:pPr>
            <a:r>
              <a:rPr lang="es-ES" sz="1600" dirty="0"/>
              <a:t>        Text </a:t>
            </a:r>
            <a:r>
              <a:rPr lang="es-ES" sz="1600" dirty="0" err="1"/>
              <a:t>text</a:t>
            </a:r>
            <a:r>
              <a:rPr lang="es-ES" sz="1600" dirty="0"/>
              <a:t> = </a:t>
            </a:r>
            <a:r>
              <a:rPr lang="es-ES" sz="1600" dirty="0" err="1"/>
              <a:t>doc.createTextNode</a:t>
            </a:r>
            <a:r>
              <a:rPr lang="es-ES" sz="1600" dirty="0"/>
              <a:t>(valor);</a:t>
            </a:r>
          </a:p>
          <a:p>
            <a:pPr marL="0" indent="0">
              <a:buNone/>
            </a:pPr>
            <a:r>
              <a:rPr lang="es-ES" sz="1600" dirty="0"/>
              <a:t>        </a:t>
            </a:r>
            <a:r>
              <a:rPr lang="es-ES" sz="1600" dirty="0" err="1"/>
              <a:t>padre.appendChild</a:t>
            </a:r>
            <a:r>
              <a:rPr lang="es-ES" sz="1600" dirty="0"/>
              <a:t>(e);</a:t>
            </a:r>
          </a:p>
          <a:p>
            <a:pPr marL="0" indent="0">
              <a:buNone/>
            </a:pPr>
            <a:r>
              <a:rPr lang="es-ES" sz="1600" dirty="0"/>
              <a:t>        </a:t>
            </a:r>
            <a:r>
              <a:rPr lang="es-ES" sz="1600" dirty="0" err="1"/>
              <a:t>e.appendChild</a:t>
            </a:r>
            <a:r>
              <a:rPr lang="es-ES" sz="1600" dirty="0"/>
              <a:t>(</a:t>
            </a:r>
            <a:r>
              <a:rPr lang="es-ES" sz="1600" dirty="0" err="1"/>
              <a:t>text</a:t>
            </a:r>
            <a:r>
              <a:rPr lang="es-ES" sz="1600" dirty="0"/>
              <a:t>);</a:t>
            </a:r>
          </a:p>
          <a:p>
            <a:pPr marL="0" indent="0">
              <a:buNone/>
            </a:pPr>
            <a:r>
              <a:rPr lang="es-ES" sz="1600" dirty="0"/>
              <a:t>    }</a:t>
            </a:r>
          </a:p>
          <a:p>
            <a:pPr marL="0" indent="0">
              <a:buNone/>
            </a:pPr>
            <a:r>
              <a:rPr lang="es-ES" sz="1600" dirty="0"/>
              <a:t>Tb. se pueden utilizar los siguientes métodos para insertar nodos dentro de un árbol DOM (todos se usan sobre la clase </a:t>
            </a:r>
            <a:r>
              <a:rPr lang="es-ES" sz="1600" b="1" dirty="0" err="1"/>
              <a:t>Element</a:t>
            </a:r>
            <a:r>
              <a:rPr lang="es-ES" sz="1600" dirty="0"/>
              <a:t>):</a:t>
            </a:r>
          </a:p>
          <a:p>
            <a:r>
              <a:rPr lang="es-ES" sz="1600" b="1" dirty="0" err="1"/>
              <a:t>insertBefore</a:t>
            </a:r>
            <a:r>
              <a:rPr lang="es-ES" sz="1600" b="1" dirty="0"/>
              <a:t> (</a:t>
            </a:r>
            <a:r>
              <a:rPr lang="es-ES" sz="1600" b="1" dirty="0" err="1"/>
              <a:t>Node</a:t>
            </a:r>
            <a:r>
              <a:rPr lang="es-ES" sz="1600" b="1" dirty="0"/>
              <a:t> nuevo, </a:t>
            </a:r>
            <a:r>
              <a:rPr lang="es-ES" sz="1600" b="1" dirty="0" err="1"/>
              <a:t>Node</a:t>
            </a:r>
            <a:r>
              <a:rPr lang="es-ES" sz="1600" b="1" dirty="0"/>
              <a:t> referencia). </a:t>
            </a:r>
            <a:r>
              <a:rPr lang="es-ES" sz="1600" dirty="0"/>
              <a:t>Insertará un nodo nuevo antes del nodo de referencia.</a:t>
            </a:r>
          </a:p>
          <a:p>
            <a:r>
              <a:rPr lang="es-ES" sz="1600" b="1" dirty="0" err="1"/>
              <a:t>replaceChild</a:t>
            </a:r>
            <a:r>
              <a:rPr lang="es-ES" sz="1600" b="1" dirty="0"/>
              <a:t> (</a:t>
            </a:r>
            <a:r>
              <a:rPr lang="es-ES" sz="1600" b="1" dirty="0" err="1"/>
              <a:t>Node</a:t>
            </a:r>
            <a:r>
              <a:rPr lang="es-ES" sz="1600" b="1" dirty="0"/>
              <a:t> nuevo, </a:t>
            </a:r>
            <a:r>
              <a:rPr lang="es-ES" sz="1600" b="1" dirty="0" err="1"/>
              <a:t>Node</a:t>
            </a:r>
            <a:r>
              <a:rPr lang="es-ES" sz="1600" b="1" dirty="0"/>
              <a:t> anterior)</a:t>
            </a:r>
            <a:r>
              <a:rPr lang="es-ES" sz="1600" dirty="0"/>
              <a:t>. Sustituye un nodo (anterior) por uno nuevo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0609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Añadir un nuevo elemento hijo a otro elemento.</a:t>
            </a:r>
          </a:p>
        </p:txBody>
      </p:sp>
    </p:spTree>
    <p:extLst>
      <p:ext uri="{BB962C8B-B14F-4D97-AF65-F5344CB8AC3E}">
        <p14:creationId xmlns:p14="http://schemas.microsoft.com/office/powerpoint/2010/main" val="368884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602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900" dirty="0"/>
              <a:t>Para eliminar un nodo, hay que recurrir al nodo padre de dicho nodo. En el nodo padre se invoca el método </a:t>
            </a:r>
            <a:r>
              <a:rPr lang="es-ES" sz="1900" b="1" dirty="0" err="1"/>
              <a:t>removeChild</a:t>
            </a:r>
            <a:r>
              <a:rPr lang="es-ES" sz="1900" dirty="0"/>
              <a:t>, al que se le pasa la instancia de la clase </a:t>
            </a:r>
            <a:r>
              <a:rPr lang="es-ES" sz="1900" b="1" dirty="0" err="1"/>
              <a:t>Element</a:t>
            </a:r>
            <a:r>
              <a:rPr lang="es-ES" sz="1900" dirty="0"/>
              <a:t> con el nodo a eliminar (no el nombre de la etiqueta, sino la instancia), lo cual implica que primero hay que buscar el nodo a eliminar, y después eliminarlo. Ejemplo:</a:t>
            </a:r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r>
              <a:rPr lang="es-ES" sz="1900" dirty="0"/>
              <a:t> </a:t>
            </a:r>
            <a:r>
              <a:rPr lang="es-ES" sz="1900" dirty="0" err="1"/>
              <a:t>public</a:t>
            </a:r>
            <a:r>
              <a:rPr lang="es-ES" sz="1900" dirty="0"/>
              <a:t> </a:t>
            </a:r>
            <a:r>
              <a:rPr lang="es-ES" sz="1900" dirty="0" err="1"/>
              <a:t>static</a:t>
            </a:r>
            <a:r>
              <a:rPr lang="es-ES" sz="1900" dirty="0"/>
              <a:t> </a:t>
            </a:r>
            <a:r>
              <a:rPr lang="es-ES" sz="1900" dirty="0" err="1"/>
              <a:t>void</a:t>
            </a:r>
            <a:r>
              <a:rPr lang="es-ES" sz="1900" dirty="0"/>
              <a:t> </a:t>
            </a:r>
            <a:r>
              <a:rPr lang="es-ES" sz="1900" dirty="0" err="1"/>
              <a:t>eliminarElemento</a:t>
            </a:r>
            <a:r>
              <a:rPr lang="es-ES" sz="1900" dirty="0"/>
              <a:t>(</a:t>
            </a:r>
            <a:r>
              <a:rPr lang="es-ES" sz="1900" dirty="0" err="1"/>
              <a:t>Document</a:t>
            </a:r>
            <a:r>
              <a:rPr lang="es-ES" sz="1900" dirty="0"/>
              <a:t> </a:t>
            </a:r>
            <a:r>
              <a:rPr lang="es-ES" sz="1900" dirty="0" err="1"/>
              <a:t>doc</a:t>
            </a:r>
            <a:r>
              <a:rPr lang="es-ES" sz="1900" dirty="0"/>
              <a:t>, </a:t>
            </a:r>
            <a:r>
              <a:rPr lang="es-ES" sz="1900" dirty="0" err="1"/>
              <a:t>String</a:t>
            </a:r>
            <a:r>
              <a:rPr lang="es-ES" sz="1900" dirty="0"/>
              <a:t> etiqueta, </a:t>
            </a:r>
            <a:r>
              <a:rPr lang="es-ES" sz="1900" dirty="0" err="1"/>
              <a:t>String</a:t>
            </a:r>
            <a:r>
              <a:rPr lang="es-ES" sz="1900" dirty="0"/>
              <a:t> valor) {</a:t>
            </a:r>
          </a:p>
          <a:p>
            <a:pPr marL="0" indent="0">
              <a:buNone/>
            </a:pPr>
            <a:r>
              <a:rPr lang="es-ES" sz="1900" dirty="0"/>
              <a:t>        </a:t>
            </a:r>
            <a:r>
              <a:rPr lang="es-ES" sz="1900" dirty="0" err="1"/>
              <a:t>Node</a:t>
            </a:r>
            <a:r>
              <a:rPr lang="es-ES" sz="1900" dirty="0"/>
              <a:t> </a:t>
            </a:r>
            <a:r>
              <a:rPr lang="es-ES" sz="1900" dirty="0" err="1"/>
              <a:t>nodoEliminar</a:t>
            </a:r>
            <a:r>
              <a:rPr lang="es-ES" sz="1900" dirty="0"/>
              <a:t> = </a:t>
            </a:r>
            <a:r>
              <a:rPr lang="es-ES" sz="1900" dirty="0" err="1"/>
              <a:t>buscarNodo</a:t>
            </a:r>
            <a:r>
              <a:rPr lang="es-ES" sz="1900" dirty="0"/>
              <a:t>(</a:t>
            </a:r>
            <a:r>
              <a:rPr lang="es-ES" sz="1900" dirty="0" err="1"/>
              <a:t>doc</a:t>
            </a:r>
            <a:r>
              <a:rPr lang="es-ES" sz="1900" dirty="0"/>
              <a:t>, etiqueta, valor);</a:t>
            </a:r>
          </a:p>
          <a:p>
            <a:pPr marL="0" indent="0">
              <a:buNone/>
            </a:pPr>
            <a:r>
              <a:rPr lang="es-ES" sz="1900" dirty="0"/>
              <a:t>        </a:t>
            </a:r>
            <a:r>
              <a:rPr lang="es-ES" sz="1900" dirty="0" err="1"/>
              <a:t>Node</a:t>
            </a:r>
            <a:r>
              <a:rPr lang="es-ES" sz="1900" dirty="0"/>
              <a:t> </a:t>
            </a:r>
            <a:r>
              <a:rPr lang="es-ES" sz="1900" dirty="0" err="1"/>
              <a:t>nodoPadre</a:t>
            </a:r>
            <a:r>
              <a:rPr lang="es-ES" sz="1900" dirty="0"/>
              <a:t> = </a:t>
            </a:r>
            <a:r>
              <a:rPr lang="es-ES" sz="1900" dirty="0" err="1"/>
              <a:t>nodoEliminar.getParentNode</a:t>
            </a:r>
            <a:r>
              <a:rPr lang="es-ES" sz="1900" dirty="0"/>
              <a:t>();</a:t>
            </a:r>
          </a:p>
          <a:p>
            <a:pPr marL="0" indent="0">
              <a:buNone/>
            </a:pPr>
            <a:r>
              <a:rPr lang="es-ES" sz="1900" dirty="0"/>
              <a:t>        </a:t>
            </a:r>
            <a:r>
              <a:rPr lang="es-ES" sz="1900" dirty="0" err="1"/>
              <a:t>nodoPadre.removeChild</a:t>
            </a:r>
            <a:r>
              <a:rPr lang="es-ES" sz="1900" dirty="0"/>
              <a:t>(</a:t>
            </a:r>
            <a:r>
              <a:rPr lang="es-ES" sz="1900" dirty="0" err="1"/>
              <a:t>nodoEliminar</a:t>
            </a:r>
            <a:r>
              <a:rPr lang="es-ES" sz="1900" dirty="0"/>
              <a:t>);</a:t>
            </a:r>
          </a:p>
          <a:p>
            <a:pPr marL="0" indent="0">
              <a:buNone/>
            </a:pPr>
            <a:r>
              <a:rPr lang="es-ES" sz="1900" dirty="0"/>
              <a:t>    }</a:t>
            </a:r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r>
              <a:rPr lang="es-ES" sz="1900" u="sng" dirty="0"/>
              <a:t>Comentario.</a:t>
            </a:r>
          </a:p>
          <a:p>
            <a:r>
              <a:rPr lang="es-ES" sz="1700" dirty="0"/>
              <a:t>En el ejemplo anterior se elimina un nodo concreto. Para ello ha sido necesario buscar el  elemento cuya etiqueta- valor corresponda. Obtener el resultado de la búsqueda, obtener el nodo padre del hijo a través del método </a:t>
            </a:r>
            <a:r>
              <a:rPr lang="es-ES" sz="1700" dirty="0" err="1"/>
              <a:t>getParentNode</a:t>
            </a:r>
            <a:r>
              <a:rPr lang="es-ES" sz="1700" dirty="0"/>
              <a:t>, para así poder eliminar el nodo correspondiente con el método </a:t>
            </a:r>
            <a:r>
              <a:rPr lang="es-ES" sz="1700" dirty="0" err="1"/>
              <a:t>removeChild</a:t>
            </a:r>
            <a:r>
              <a:rPr lang="es-ES" sz="1700" dirty="0"/>
              <a:t>.</a:t>
            </a:r>
          </a:p>
          <a:p>
            <a:pPr>
              <a:buNone/>
            </a:pPr>
            <a:r>
              <a:rPr lang="es-ES" sz="1700" u="sng" dirty="0"/>
              <a:t>Nota:</a:t>
            </a:r>
          </a:p>
          <a:p>
            <a:r>
              <a:rPr lang="es-ES" sz="1700" dirty="0"/>
              <a:t>No es obligatorio obviamente invocar al método "</a:t>
            </a:r>
            <a:r>
              <a:rPr lang="es-ES" sz="1700" dirty="0" err="1"/>
              <a:t>getParentNode</a:t>
            </a:r>
            <a:r>
              <a:rPr lang="es-ES" sz="1700" dirty="0"/>
              <a:t>" si el nodo padre es conocido. Por ejemplo, si el nodo es un hijo del elemento o etiqueta raíz, hubiera bastado con poner lo siguiente:  </a:t>
            </a:r>
            <a:r>
              <a:rPr lang="es-ES" sz="1700" dirty="0" err="1"/>
              <a:t>doc.getDocumentElement</a:t>
            </a:r>
            <a:r>
              <a:rPr lang="es-ES" sz="1700" dirty="0"/>
              <a:t>().</a:t>
            </a:r>
            <a:r>
              <a:rPr lang="es-ES" sz="1700" dirty="0" err="1"/>
              <a:t>removeChild</a:t>
            </a:r>
            <a:r>
              <a:rPr lang="es-ES" sz="1700" dirty="0"/>
              <a:t>(e);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0609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Eliminar un elemento hijo de otro elemento.</a:t>
            </a:r>
          </a:p>
        </p:txBody>
      </p:sp>
    </p:spTree>
    <p:extLst>
      <p:ext uri="{BB962C8B-B14F-4D97-AF65-F5344CB8AC3E}">
        <p14:creationId xmlns:p14="http://schemas.microsoft.com/office/powerpoint/2010/main" val="368884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Cambiar el contenido de un elemento cuando solo es texto</a:t>
            </a:r>
            <a:r>
              <a:rPr lang="es-ES" sz="2000" b="1" dirty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Los métodos </a:t>
            </a:r>
            <a:r>
              <a:rPr lang="es-ES" sz="2000" b="1" dirty="0" err="1"/>
              <a:t>getTextContent</a:t>
            </a:r>
            <a:r>
              <a:rPr lang="es-ES" sz="2000" dirty="0"/>
              <a:t> y </a:t>
            </a:r>
            <a:r>
              <a:rPr lang="es-ES" sz="2000" b="1" dirty="0" err="1"/>
              <a:t>setTextContent</a:t>
            </a:r>
            <a:r>
              <a:rPr lang="es-ES" sz="2000" dirty="0"/>
              <a:t>, aplicado a un elemento, permiten respectivamente acceder al texto contenido dentro de un elemento o etiqueta. Tienes que tener cuidado, porque utilizar "</a:t>
            </a:r>
            <a:r>
              <a:rPr lang="es-ES" sz="2000" dirty="0" err="1"/>
              <a:t>setTextContent</a:t>
            </a:r>
            <a:r>
              <a:rPr lang="es-ES" sz="2000" dirty="0"/>
              <a:t>" significa eliminar cualquier hijo (sub-elemento por ejemplo) que previamente tuviera la etiqueta. Ejemplo: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Element</a:t>
            </a:r>
            <a:r>
              <a:rPr lang="es-ES" sz="2000" dirty="0"/>
              <a:t> nuevo=</a:t>
            </a:r>
            <a:r>
              <a:rPr lang="es-ES" sz="2000" dirty="0" err="1"/>
              <a:t>doc.createElement</a:t>
            </a:r>
            <a:r>
              <a:rPr lang="es-ES" sz="2000" dirty="0"/>
              <a:t>("edad").</a:t>
            </a:r>
            <a:r>
              <a:rPr lang="es-ES" sz="2000" dirty="0" err="1"/>
              <a:t>setTextContent</a:t>
            </a:r>
            <a:r>
              <a:rPr lang="es-ES" sz="2000" dirty="0"/>
              <a:t>("31");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nuevo.getTextContent</a:t>
            </a:r>
            <a:r>
              <a:rPr lang="en-US" sz="2000" dirty="0"/>
              <a:t>());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Manipulación de documentos DOM</a:t>
            </a:r>
          </a:p>
        </p:txBody>
      </p:sp>
    </p:spTree>
    <p:extLst>
      <p:ext uri="{BB962C8B-B14F-4D97-AF65-F5344CB8AC3E}">
        <p14:creationId xmlns:p14="http://schemas.microsoft.com/office/powerpoint/2010/main" val="91030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29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713387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En este enlace se ve un ejemplo de cómo </a:t>
            </a:r>
            <a:r>
              <a:rPr lang="es-ES" sz="2400" dirty="0" err="1"/>
              <a:t>parsear</a:t>
            </a:r>
            <a:r>
              <a:rPr lang="es-ES" sz="2400" dirty="0"/>
              <a:t> un fichero XML mediante SAX.</a:t>
            </a:r>
            <a:r>
              <a:rPr lang="es-ES" sz="2800" dirty="0"/>
              <a:t>   </a:t>
            </a:r>
            <a:r>
              <a:rPr lang="es-ES" sz="2400" dirty="0">
                <a:hlinkClick r:id="rId2"/>
              </a:rPr>
              <a:t>Pulsar video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>
                <a:hlinkClick r:id="rId3"/>
              </a:rPr>
              <a:t>Cargar un archivo XML en un árbol DOM.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>
                <a:hlinkClick r:id="rId4"/>
              </a:rPr>
              <a:t>http://www.javahispano.org/portada/2011/7/5/xml-desde-java-hecho-facil-jdom.html</a:t>
            </a:r>
            <a:endParaRPr lang="es-ES" sz="2400" dirty="0"/>
          </a:p>
          <a:p>
            <a:r>
              <a:rPr lang="es-ES" sz="2400" dirty="0">
                <a:hlinkClick r:id="rId5"/>
              </a:rPr>
              <a:t>http://www.javahispano.org/antiguo_javahispano_org/2002/3/1/xml-desde-java-hecho-fycil-jdom-parte-2.html</a:t>
            </a:r>
            <a:endParaRPr lang="es-ES" sz="2400" dirty="0"/>
          </a:p>
          <a:p>
            <a:pPr>
              <a:buNone/>
            </a:pPr>
            <a:endParaRPr lang="es-ES" sz="2400" dirty="0"/>
          </a:p>
          <a:p>
            <a:r>
              <a:rPr lang="es-ES" sz="2400" dirty="0"/>
              <a:t>http://www.docstoc.com/docs/30214788/Procesamiento-de-XML-con-Java---DOC</a:t>
            </a:r>
          </a:p>
          <a:p>
            <a:endParaRPr lang="es-ES" sz="24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/>
          </a:bodyPr>
          <a:lstStyle/>
          <a:p>
            <a:r>
              <a:rPr lang="es-ES" sz="2800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91030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3200" b="1" dirty="0"/>
              <a:t>Tipos de nodos.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ES" sz="2600" b="1" dirty="0"/>
              <a:t>Los documentos XML  tratados por DOM se convierten en una </a:t>
            </a:r>
          </a:p>
          <a:p>
            <a:pPr algn="ctr">
              <a:buNone/>
            </a:pPr>
            <a:r>
              <a:rPr lang="es-ES" sz="2600" b="1" dirty="0"/>
              <a:t>jerarquía de nodos</a:t>
            </a:r>
            <a:r>
              <a:rPr lang="es-ES" sz="2600" dirty="0"/>
              <a:t>.</a:t>
            </a:r>
          </a:p>
          <a:p>
            <a:pPr>
              <a:buNone/>
            </a:pPr>
            <a:r>
              <a:rPr lang="es-ES" sz="2300" b="1" dirty="0"/>
              <a:t>Tipos de nodos:</a:t>
            </a:r>
          </a:p>
          <a:p>
            <a:r>
              <a:rPr lang="es-ES" sz="2300" b="1" dirty="0" err="1"/>
              <a:t>Document</a:t>
            </a:r>
            <a:r>
              <a:rPr lang="es-ES" sz="2300" dirty="0"/>
              <a:t>: es un nodo, </a:t>
            </a:r>
            <a:r>
              <a:rPr lang="es-ES" sz="2300" u="sng" dirty="0"/>
              <a:t>el nodo  raíz </a:t>
            </a:r>
            <a:r>
              <a:rPr lang="es-ES" sz="2300" dirty="0"/>
              <a:t>de todos los documentos HTML y XML. Todos los demás nodos derivan de él.</a:t>
            </a:r>
          </a:p>
          <a:p>
            <a:r>
              <a:rPr lang="es-ES" sz="2300" b="1" dirty="0" err="1"/>
              <a:t>DocumentType</a:t>
            </a:r>
            <a:r>
              <a:rPr lang="es-ES" sz="2300" b="1" dirty="0"/>
              <a:t>:  </a:t>
            </a:r>
            <a:r>
              <a:rPr lang="es-ES" sz="2300" dirty="0"/>
              <a:t>es el nodo que contiene la representación del DTD empleado en la página (indicado mediante el DOCTYPE).</a:t>
            </a:r>
          </a:p>
          <a:p>
            <a:r>
              <a:rPr lang="es-ES" sz="2300" b="1" dirty="0" err="1"/>
              <a:t>Element</a:t>
            </a:r>
            <a:r>
              <a:rPr lang="es-ES" sz="2300" dirty="0"/>
              <a:t>:  </a:t>
            </a:r>
            <a:r>
              <a:rPr lang="es-ES" sz="2300" u="sng" dirty="0"/>
              <a:t>nodo</a:t>
            </a:r>
            <a:r>
              <a:rPr lang="es-ES" sz="2300" dirty="0"/>
              <a:t> que representa el contenido definido por un par de etiquetas de apertura y cierre (&lt;etiqueta&gt;...&lt;/etiqueta&gt;) o de una etiqueta abreviada que se abre y se cierra a la vez (&lt;etiqueta/&gt;). </a:t>
            </a:r>
          </a:p>
          <a:p>
            <a:pPr>
              <a:buNone/>
            </a:pPr>
            <a:r>
              <a:rPr lang="es-ES" sz="2300" dirty="0"/>
              <a:t>        </a:t>
            </a:r>
            <a:r>
              <a:rPr lang="es-ES" sz="2300" dirty="0">
                <a:sym typeface="Wingdings" pitchFamily="2" charset="2"/>
              </a:rPr>
              <a:t> </a:t>
            </a:r>
            <a:r>
              <a:rPr lang="es-ES" sz="2300" dirty="0"/>
              <a:t>Es el único nodo que puede tener tanto </a:t>
            </a:r>
            <a:r>
              <a:rPr lang="es-ES" sz="2300" u="sng" dirty="0"/>
              <a:t>nodos hijos </a:t>
            </a:r>
            <a:r>
              <a:rPr lang="es-ES" sz="2300" dirty="0"/>
              <a:t>como </a:t>
            </a:r>
            <a:r>
              <a:rPr lang="es-ES" sz="2300" u="sng" dirty="0"/>
              <a:t>atributos.</a:t>
            </a:r>
          </a:p>
          <a:p>
            <a:r>
              <a:rPr lang="es-ES" sz="2300" b="1" dirty="0" err="1"/>
              <a:t>Attr</a:t>
            </a:r>
            <a:r>
              <a:rPr lang="es-ES" sz="2300" b="1" dirty="0"/>
              <a:t>: </a:t>
            </a:r>
            <a:r>
              <a:rPr lang="es-ES" sz="2300" dirty="0"/>
              <a:t>Es un </a:t>
            </a:r>
            <a:r>
              <a:rPr lang="es-ES" sz="2300" u="sng" dirty="0"/>
              <a:t>nodo especial </a:t>
            </a:r>
            <a:r>
              <a:rPr lang="es-ES" sz="2300" dirty="0"/>
              <a:t>que  representa el par</a:t>
            </a:r>
            <a:r>
              <a:rPr lang="es-ES" sz="2300" dirty="0">
                <a:sym typeface="Wingdings" pitchFamily="2" charset="2"/>
              </a:rPr>
              <a:t> </a:t>
            </a:r>
            <a:r>
              <a:rPr lang="es-ES" sz="2300" dirty="0"/>
              <a:t> </a:t>
            </a:r>
            <a:r>
              <a:rPr lang="es-ES" sz="2300" dirty="0" err="1"/>
              <a:t>nombreAtributo</a:t>
            </a:r>
            <a:r>
              <a:rPr lang="es-ES" sz="2300" dirty="0"/>
              <a:t>=valor.</a:t>
            </a:r>
          </a:p>
          <a:p>
            <a:r>
              <a:rPr lang="es-ES" sz="2300" b="1" dirty="0" err="1"/>
              <a:t>Text</a:t>
            </a:r>
            <a:r>
              <a:rPr lang="es-ES" sz="2300" b="1" dirty="0"/>
              <a:t>:</a:t>
            </a:r>
            <a:r>
              <a:rPr lang="es-ES" sz="2300" dirty="0"/>
              <a:t> El texto es un </a:t>
            </a:r>
            <a:r>
              <a:rPr lang="es-ES" sz="2300" u="sng" dirty="0"/>
              <a:t>nodo especial  </a:t>
            </a:r>
            <a:r>
              <a:rPr lang="es-ES" sz="2300" dirty="0"/>
              <a:t>que almacena el contenido del texto que se encuentra entre una etiqueta de apertura y una de cierre. También almacena el contenido de una sección de tipo CDATA.</a:t>
            </a:r>
          </a:p>
          <a:p>
            <a:r>
              <a:rPr lang="es-ES" sz="2300" b="1" dirty="0" err="1"/>
              <a:t>Comment</a:t>
            </a:r>
            <a:r>
              <a:rPr lang="es-ES" sz="2300" b="1" dirty="0"/>
              <a:t>: </a:t>
            </a:r>
            <a:r>
              <a:rPr lang="es-ES" sz="2300" dirty="0"/>
              <a:t>es un nodo especial que  representa un comentario de XML, que puede estar en cualquier lugar del documento XML.</a:t>
            </a:r>
          </a:p>
          <a:p>
            <a:r>
              <a:rPr lang="es-ES" sz="2300" b="1" dirty="0" err="1"/>
              <a:t>CharacterData</a:t>
            </a:r>
            <a:r>
              <a:rPr lang="es-ES" sz="2300" b="1" dirty="0"/>
              <a:t>: </a:t>
            </a:r>
            <a:r>
              <a:rPr lang="es-ES" sz="2300" dirty="0"/>
              <a:t>es el nodo que representa a los datos carácter del documento.</a:t>
            </a:r>
          </a:p>
          <a:p>
            <a:r>
              <a:rPr lang="es-ES" sz="2300" b="1" dirty="0" err="1"/>
              <a:t>CDataSection</a:t>
            </a:r>
            <a:r>
              <a:rPr lang="es-ES" sz="2300" b="1" dirty="0"/>
              <a:t>: </a:t>
            </a:r>
            <a:r>
              <a:rPr lang="es-ES" sz="2300" dirty="0"/>
              <a:t>es el nodo que representa una sección de tipo &lt;![CDATA[ ]]&gt;.</a:t>
            </a:r>
          </a:p>
          <a:p>
            <a:pPr>
              <a:buNone/>
            </a:pPr>
            <a:endParaRPr lang="es-ES" sz="2300" dirty="0"/>
          </a:p>
          <a:p>
            <a:pPr>
              <a:buNone/>
            </a:pPr>
            <a:r>
              <a:rPr lang="es-ES" sz="2300" b="1" dirty="0"/>
              <a:t>Otros tipos de nodos </a:t>
            </a:r>
            <a:r>
              <a:rPr lang="es-ES" sz="2300" dirty="0"/>
              <a:t>pero que no son empleados habitualmente: </a:t>
            </a:r>
            <a:r>
              <a:rPr lang="es-ES" sz="2300" dirty="0" err="1"/>
              <a:t>DocumentFragment</a:t>
            </a:r>
            <a:r>
              <a:rPr lang="es-ES" sz="2300" dirty="0"/>
              <a:t>, </a:t>
            </a:r>
            <a:r>
              <a:rPr lang="es-ES" sz="2300" dirty="0" err="1"/>
              <a:t>Entity</a:t>
            </a:r>
            <a:r>
              <a:rPr lang="es-ES" sz="2300" dirty="0"/>
              <a:t>, </a:t>
            </a:r>
            <a:r>
              <a:rPr lang="es-ES" sz="2300" dirty="0" err="1"/>
              <a:t>EntityReference</a:t>
            </a:r>
            <a:r>
              <a:rPr lang="es-ES" sz="2300" dirty="0"/>
              <a:t>, </a:t>
            </a:r>
            <a:r>
              <a:rPr lang="es-ES" sz="2300" dirty="0" err="1"/>
              <a:t>ProcessingInstruction</a:t>
            </a:r>
            <a:r>
              <a:rPr lang="es-ES" sz="2300" dirty="0"/>
              <a:t>, </a:t>
            </a:r>
            <a:r>
              <a:rPr lang="es-ES" sz="2300" dirty="0" err="1"/>
              <a:t>Notation</a:t>
            </a:r>
            <a:r>
              <a:rPr lang="es-ES" sz="2300" dirty="0"/>
              <a:t>, .</a:t>
            </a:r>
          </a:p>
          <a:p>
            <a:pPr lv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9978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98642"/>
            <a:ext cx="7920880" cy="7920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3200" b="1" dirty="0"/>
              <a:t>Tipos de nodos. Representación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21496"/>
            <a:ext cx="4283968" cy="453650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s-ES" sz="5600" dirty="0"/>
              <a:t>&lt;?</a:t>
            </a:r>
            <a:r>
              <a:rPr lang="es-ES" sz="5600" dirty="0" err="1"/>
              <a:t>xml</a:t>
            </a:r>
            <a:r>
              <a:rPr lang="es-ES" sz="5600" dirty="0"/>
              <a:t> </a:t>
            </a:r>
            <a:r>
              <a:rPr lang="es-ES" sz="5600" dirty="0" err="1"/>
              <a:t>version</a:t>
            </a:r>
            <a:r>
              <a:rPr lang="es-ES" sz="5600" dirty="0"/>
              <a:t>="1.0"?&gt; </a:t>
            </a:r>
          </a:p>
          <a:p>
            <a:pPr>
              <a:buNone/>
            </a:pPr>
            <a:r>
              <a:rPr lang="es-ES" sz="5600" dirty="0"/>
              <a:t>&lt;clientes&gt; </a:t>
            </a:r>
          </a:p>
          <a:p>
            <a:pPr lvl="1">
              <a:buNone/>
            </a:pPr>
            <a:r>
              <a:rPr lang="es-ES" sz="5600" dirty="0"/>
              <a:t>&lt;!-- El primer cliente --&gt; </a:t>
            </a:r>
          </a:p>
          <a:p>
            <a:pPr lvl="1">
              <a:buNone/>
            </a:pPr>
            <a:r>
              <a:rPr lang="es-ES" sz="5600" dirty="0"/>
              <a:t>&lt;cliente&gt;</a:t>
            </a:r>
          </a:p>
          <a:p>
            <a:pPr lvl="2">
              <a:buNone/>
            </a:pPr>
            <a:r>
              <a:rPr lang="es-ES" sz="5600" dirty="0"/>
              <a:t> &lt;nombre&gt;</a:t>
            </a:r>
          </a:p>
          <a:p>
            <a:pPr lvl="3">
              <a:buNone/>
            </a:pPr>
            <a:r>
              <a:rPr lang="es-ES" sz="5600" dirty="0"/>
              <a:t>Empresa SA</a:t>
            </a:r>
          </a:p>
          <a:p>
            <a:pPr lvl="2">
              <a:buNone/>
            </a:pPr>
            <a:r>
              <a:rPr lang="es-ES" sz="5600" dirty="0"/>
              <a:t>&lt;/nombre&gt; </a:t>
            </a:r>
          </a:p>
          <a:p>
            <a:pPr lvl="2">
              <a:buNone/>
            </a:pPr>
            <a:r>
              <a:rPr lang="es-ES" sz="5600" dirty="0"/>
              <a:t>&lt;sector&gt;</a:t>
            </a:r>
          </a:p>
          <a:p>
            <a:pPr lvl="3">
              <a:buNone/>
            </a:pPr>
            <a:r>
              <a:rPr lang="es-ES" sz="5600" dirty="0"/>
              <a:t>Tecnología</a:t>
            </a:r>
          </a:p>
          <a:p>
            <a:pPr lvl="2">
              <a:buNone/>
            </a:pPr>
            <a:r>
              <a:rPr lang="es-ES" sz="5600" dirty="0"/>
              <a:t>&lt;/sector&gt; </a:t>
            </a:r>
          </a:p>
          <a:p>
            <a:pPr lvl="2">
              <a:buNone/>
            </a:pPr>
            <a:r>
              <a:rPr lang="es-ES" sz="5600" dirty="0"/>
              <a:t>&lt;notas&gt;</a:t>
            </a:r>
          </a:p>
          <a:p>
            <a:pPr lvl="3">
              <a:buNone/>
            </a:pPr>
            <a:r>
              <a:rPr lang="es-ES" sz="5600" dirty="0"/>
              <a:t>&lt;![CDATA[ Llamar la próxima semana ]]&gt;</a:t>
            </a:r>
          </a:p>
          <a:p>
            <a:pPr lvl="2">
              <a:buNone/>
            </a:pPr>
            <a:r>
              <a:rPr lang="es-ES" sz="5600" dirty="0"/>
              <a:t>&lt;/notas&gt; </a:t>
            </a:r>
          </a:p>
          <a:p>
            <a:pPr lvl="2">
              <a:buNone/>
            </a:pPr>
            <a:r>
              <a:rPr lang="es-ES" sz="5600" dirty="0"/>
              <a:t>&lt;/cliente&gt; </a:t>
            </a:r>
          </a:p>
          <a:p>
            <a:pPr>
              <a:buNone/>
            </a:pPr>
            <a:r>
              <a:rPr lang="es-ES" sz="5600" dirty="0"/>
              <a:t>&lt;/clientes&gt; </a:t>
            </a:r>
          </a:p>
          <a:p>
            <a:pPr lvl="0"/>
            <a:endParaRPr lang="es-E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376" t="11574" r="50875" b="32522"/>
          <a:stretch>
            <a:fillRect/>
          </a:stretch>
        </p:blipFill>
        <p:spPr bwMode="auto">
          <a:xfrm>
            <a:off x="2915816" y="908720"/>
            <a:ext cx="618703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23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3747836" cy="1143000"/>
          </a:xfrm>
        </p:spPr>
        <p:txBody>
          <a:bodyPr>
            <a:normAutofit/>
          </a:bodyPr>
          <a:lstStyle/>
          <a:p>
            <a:r>
              <a:rPr lang="es-ES" sz="3200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700808"/>
            <a:ext cx="3816424" cy="208823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/>
              <a:t>&lt;padre  att1="valor“  att2="valor"&gt;</a:t>
            </a:r>
          </a:p>
          <a:p>
            <a:pPr marL="0" indent="0">
              <a:buNone/>
            </a:pPr>
            <a:r>
              <a:rPr lang="es-ES" sz="2000" dirty="0"/>
              <a:t>       texto 1</a:t>
            </a:r>
          </a:p>
          <a:p>
            <a:pPr marL="0" indent="0">
              <a:buNone/>
            </a:pPr>
            <a:r>
              <a:rPr lang="es-ES" sz="2000" dirty="0"/>
              <a:t>     &lt;hijo&gt; </a:t>
            </a:r>
          </a:p>
          <a:p>
            <a:pPr marL="0" indent="0">
              <a:buNone/>
            </a:pPr>
            <a:r>
              <a:rPr lang="es-ES" sz="2000" dirty="0"/>
              <a:t>                texto 2 </a:t>
            </a:r>
          </a:p>
          <a:p>
            <a:pPr marL="0" indent="0">
              <a:buNone/>
            </a:pPr>
            <a:r>
              <a:rPr lang="es-ES" sz="2000" dirty="0"/>
              <a:t>       &lt;/hijo&gt;</a:t>
            </a:r>
          </a:p>
          <a:p>
            <a:pPr marL="0" indent="0">
              <a:buNone/>
            </a:pPr>
            <a:r>
              <a:rPr lang="es-ES" sz="2000" dirty="0"/>
              <a:t>&lt;/padre&gt;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048472"/>
            <a:ext cx="7488832" cy="24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El elemento padre tendría dos hijos: el texto "</a:t>
            </a:r>
            <a:r>
              <a:rPr lang="es-ES" sz="2000" b="1" dirty="0"/>
              <a:t>texto 1</a:t>
            </a:r>
            <a:r>
              <a:rPr lang="es-ES" sz="2000" dirty="0"/>
              <a:t>", sería el primer hijo, y el elemento etiquetado como "</a:t>
            </a:r>
            <a:r>
              <a:rPr lang="es-ES" sz="2000" b="1" dirty="0"/>
              <a:t>hijo</a:t>
            </a:r>
            <a:r>
              <a:rPr lang="es-ES" sz="2000" dirty="0"/>
              <a:t>", el segundo. </a:t>
            </a:r>
          </a:p>
          <a:p>
            <a:pPr marL="0" indent="0">
              <a:buNone/>
            </a:pPr>
            <a:r>
              <a:rPr lang="es-ES" sz="2000" dirty="0"/>
              <a:t>Tendría también dos atributos, que sería nodos hijo también pero que se consideran especiales y la forma de acceso es diferente.</a:t>
            </a:r>
          </a:p>
          <a:p>
            <a:pPr marL="0" indent="0">
              <a:buNone/>
            </a:pPr>
            <a:r>
              <a:rPr lang="es-ES" sz="2000" dirty="0"/>
              <a:t> A su vez, el elemento "</a:t>
            </a:r>
            <a:r>
              <a:rPr lang="es-ES" sz="2000" b="1" dirty="0"/>
              <a:t>hijo</a:t>
            </a:r>
            <a:r>
              <a:rPr lang="es-ES" sz="2000" dirty="0"/>
              <a:t>" tiene un nodo hijo, que será el texto "</a:t>
            </a:r>
            <a:r>
              <a:rPr lang="es-ES" sz="2000" b="1" dirty="0"/>
              <a:t>texto 2</a:t>
            </a:r>
            <a:r>
              <a:rPr lang="es-ES" sz="2000" dirty="0"/>
              <a:t>".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499992" y="928670"/>
            <a:ext cx="4500562" cy="2857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="1.0"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encoding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="ISO-8859-1"?&gt;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&lt;pedido&gt;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&lt;cliente&gt;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texto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&lt;/cliente&gt;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codCliente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texto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&lt;/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codCliente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&lt;/pedido&gt;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29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2800" dirty="0"/>
              <a:t>Recorrido de un árbol DOM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44824"/>
            <a:ext cx="4248472" cy="39604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sz="2000" dirty="0"/>
              <a:t>Sea:</a:t>
            </a:r>
          </a:p>
          <a:p>
            <a:pPr>
              <a:buNone/>
            </a:pPr>
            <a:r>
              <a:rPr lang="es-ES" sz="2000" dirty="0"/>
              <a:t>&lt;?</a:t>
            </a:r>
            <a:r>
              <a:rPr lang="es-ES" sz="2000" dirty="0" err="1"/>
              <a:t>xml</a:t>
            </a:r>
            <a:r>
              <a:rPr lang="es-ES" sz="2000" dirty="0"/>
              <a:t> </a:t>
            </a:r>
            <a:r>
              <a:rPr lang="es-ES" sz="2000" dirty="0" err="1"/>
              <a:t>version</a:t>
            </a:r>
            <a:r>
              <a:rPr lang="es-ES" sz="2000" dirty="0"/>
              <a:t>="1.0" </a:t>
            </a:r>
            <a:r>
              <a:rPr lang="es-ES" sz="2000" dirty="0" err="1"/>
              <a:t>encoding</a:t>
            </a:r>
            <a:r>
              <a:rPr lang="es-ES" sz="2000" dirty="0"/>
              <a:t>="UTF-8"?&gt;</a:t>
            </a:r>
          </a:p>
          <a:p>
            <a:pPr>
              <a:buNone/>
            </a:pPr>
            <a:r>
              <a:rPr lang="es-ES" sz="2000" dirty="0"/>
              <a:t>&lt;clientes&gt;</a:t>
            </a:r>
          </a:p>
          <a:p>
            <a:pPr>
              <a:buNone/>
            </a:pPr>
            <a:r>
              <a:rPr lang="es-ES" sz="2000" dirty="0"/>
              <a:t>  &lt;registro&gt;</a:t>
            </a:r>
          </a:p>
          <a:p>
            <a:pPr>
              <a:buNone/>
            </a:pPr>
            <a:r>
              <a:rPr lang="es-ES" sz="2000" dirty="0"/>
              <a:t>    &lt;nombre&gt; Laura&lt;/nombre&gt;</a:t>
            </a:r>
          </a:p>
          <a:p>
            <a:pPr>
              <a:buNone/>
            </a:pPr>
            <a:r>
              <a:rPr lang="es-ES" sz="2000" dirty="0"/>
              <a:t>    &lt;</a:t>
            </a:r>
            <a:r>
              <a:rPr lang="es-ES" sz="2000" dirty="0" err="1"/>
              <a:t>telefono</a:t>
            </a:r>
            <a:r>
              <a:rPr lang="es-ES" sz="2000" dirty="0"/>
              <a:t>&gt;987111222&lt;/</a:t>
            </a:r>
            <a:r>
              <a:rPr lang="es-ES" sz="2000" dirty="0" err="1"/>
              <a:t>telefono</a:t>
            </a:r>
            <a:r>
              <a:rPr lang="es-ES" sz="2000" dirty="0"/>
              <a:t>&gt;</a:t>
            </a:r>
          </a:p>
          <a:p>
            <a:pPr>
              <a:buNone/>
            </a:pPr>
            <a:r>
              <a:rPr lang="es-ES" sz="2000" dirty="0"/>
              <a:t>  &lt;/registro&gt;</a:t>
            </a:r>
          </a:p>
          <a:p>
            <a:pPr>
              <a:buNone/>
            </a:pPr>
            <a:r>
              <a:rPr lang="es-ES" sz="2000" dirty="0"/>
              <a:t>   &lt;registro&gt;</a:t>
            </a:r>
          </a:p>
          <a:p>
            <a:pPr>
              <a:buNone/>
            </a:pPr>
            <a:r>
              <a:rPr lang="es-ES" sz="2000" dirty="0"/>
              <a:t>    &lt;nombre&gt; Miguel&lt;/nombre&gt;</a:t>
            </a:r>
          </a:p>
          <a:p>
            <a:pPr>
              <a:buNone/>
            </a:pPr>
            <a:r>
              <a:rPr lang="es-ES" sz="2000" dirty="0"/>
              <a:t>    &lt;</a:t>
            </a:r>
            <a:r>
              <a:rPr lang="es-ES" sz="2000" dirty="0" err="1"/>
              <a:t>telefono</a:t>
            </a:r>
            <a:r>
              <a:rPr lang="es-ES" sz="2000" dirty="0"/>
              <a:t>&gt;987333444&lt;/</a:t>
            </a:r>
            <a:r>
              <a:rPr lang="es-ES" sz="2000" dirty="0" err="1"/>
              <a:t>telefono</a:t>
            </a:r>
            <a:r>
              <a:rPr lang="es-ES" sz="2000" dirty="0"/>
              <a:t>&gt;</a:t>
            </a:r>
          </a:p>
          <a:p>
            <a:pPr>
              <a:buNone/>
            </a:pPr>
            <a:r>
              <a:rPr lang="es-ES" sz="2000" dirty="0"/>
              <a:t>  &lt;/registro&gt;</a:t>
            </a:r>
          </a:p>
          <a:p>
            <a:pPr>
              <a:buNone/>
            </a:pPr>
            <a:r>
              <a:rPr lang="es-ES" sz="2000" dirty="0"/>
              <a:t>   &lt;registro&gt;</a:t>
            </a:r>
          </a:p>
          <a:p>
            <a:pPr>
              <a:buNone/>
            </a:pPr>
            <a:r>
              <a:rPr lang="es-ES" sz="2000" dirty="0"/>
              <a:t>    &lt;nombre&gt; </a:t>
            </a:r>
            <a:r>
              <a:rPr lang="es-ES" sz="2000" dirty="0" err="1"/>
              <a:t>Rauk</a:t>
            </a:r>
            <a:r>
              <a:rPr lang="es-ES" sz="2000" dirty="0"/>
              <a:t>&lt;/nombre&gt;</a:t>
            </a:r>
          </a:p>
          <a:p>
            <a:pPr>
              <a:buNone/>
            </a:pPr>
            <a:r>
              <a:rPr lang="es-ES" sz="2000" dirty="0"/>
              <a:t>    &lt;</a:t>
            </a:r>
            <a:r>
              <a:rPr lang="es-ES" sz="2000" dirty="0" err="1"/>
              <a:t>telefono</a:t>
            </a:r>
            <a:r>
              <a:rPr lang="es-ES" sz="2000" dirty="0"/>
              <a:t>&gt;987444555&lt;/</a:t>
            </a:r>
            <a:r>
              <a:rPr lang="es-ES" sz="2000" dirty="0" err="1"/>
              <a:t>telefono</a:t>
            </a:r>
            <a:r>
              <a:rPr lang="es-ES" sz="2000" dirty="0"/>
              <a:t>&gt;</a:t>
            </a:r>
          </a:p>
          <a:p>
            <a:pPr>
              <a:buNone/>
            </a:pPr>
            <a:r>
              <a:rPr lang="es-ES" sz="2000" dirty="0"/>
              <a:t>  &lt;/registro&gt;</a:t>
            </a:r>
          </a:p>
          <a:p>
            <a:pPr>
              <a:buNone/>
            </a:pPr>
            <a:r>
              <a:rPr lang="es-ES" sz="2000" dirty="0"/>
              <a:t>&lt;/clientes&gt;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 l="55862" t="19313" r="10230" b="38360"/>
          <a:stretch>
            <a:fillRect/>
          </a:stretch>
        </p:blipFill>
        <p:spPr bwMode="auto">
          <a:xfrm>
            <a:off x="4716016" y="2636912"/>
            <a:ext cx="3888432" cy="274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11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Documento XML. - bien formado; - ser válido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37931"/>
          </a:xfrm>
        </p:spPr>
        <p:txBody>
          <a:bodyPr>
            <a:normAutofit/>
          </a:bodyPr>
          <a:lstStyle/>
          <a:p>
            <a:r>
              <a:rPr lang="es-ES" sz="1800" dirty="0"/>
              <a:t>Un documento debe estar </a:t>
            </a:r>
            <a:r>
              <a:rPr lang="es-ES" sz="2000" b="1" dirty="0"/>
              <a:t>bien formado</a:t>
            </a:r>
            <a:r>
              <a:rPr lang="es-ES" sz="1800" b="1" dirty="0"/>
              <a:t>, </a:t>
            </a:r>
            <a:r>
              <a:rPr lang="es-ES" sz="1800" dirty="0"/>
              <a:t>esto es, se </a:t>
            </a:r>
            <a:r>
              <a:rPr lang="es-ES" sz="1800" u="sng" dirty="0"/>
              <a:t>guarda sintaxis</a:t>
            </a:r>
            <a:r>
              <a:rPr lang="es-ES" sz="1800" dirty="0"/>
              <a:t> y la estructura del documento de acuerdo a la norma.</a:t>
            </a:r>
            <a:endParaRPr lang="es-ES" sz="18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s-ES" sz="1800" dirty="0"/>
              <a:t>Un documento XML no tiene por qué tener un esquema, pero si lo tiene, debe atenerse a ese esquema para </a:t>
            </a:r>
            <a:r>
              <a:rPr lang="es-ES" sz="2000" b="1" dirty="0"/>
              <a:t>ser válido.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s-ES" sz="1800" b="1" dirty="0"/>
          </a:p>
          <a:p>
            <a:r>
              <a:rPr lang="es-ES" sz="2000" b="1" dirty="0"/>
              <a:t>Un esquema (o </a:t>
            </a:r>
            <a:r>
              <a:rPr lang="es-ES" sz="2000" b="1" dirty="0" err="1"/>
              <a:t>Schema</a:t>
            </a:r>
            <a:r>
              <a:rPr lang="es-ES" sz="2000" dirty="0"/>
              <a:t>) </a:t>
            </a:r>
            <a:r>
              <a:rPr lang="es-ES" sz="1800" dirty="0"/>
              <a:t>es una especificación XML que dicta los componentes permitidos de un documento XML y las relaciones entre los componentes. ( También se puede hacer de otra  forma con un </a:t>
            </a:r>
            <a:r>
              <a:rPr lang="es-ES" sz="2000" b="1" dirty="0"/>
              <a:t>DTD</a:t>
            </a:r>
            <a:r>
              <a:rPr lang="es-ES" sz="1800" dirty="0"/>
              <a:t>)</a:t>
            </a:r>
            <a:br>
              <a:rPr lang="es-ES" sz="1800" dirty="0"/>
            </a:br>
            <a:br>
              <a:rPr lang="es-ES" sz="1600" dirty="0"/>
            </a:br>
            <a:r>
              <a:rPr lang="es-ES" sz="1600" dirty="0"/>
              <a:t>(Un esquema identifica los elementos que pueden aparecer en un documento XML, en qué orden deben aparecer, qué atributos pueden tener, y qué elementos son subordinados para otros elementos. )</a:t>
            </a:r>
          </a:p>
          <a:p>
            <a:pPr marL="400050" lvl="1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08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098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3200" dirty="0"/>
              <a:t>Elementos de un documento XML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30374"/>
              </p:ext>
            </p:extLst>
          </p:nvPr>
        </p:nvGraphicFramePr>
        <p:xfrm>
          <a:off x="-1" y="1283581"/>
          <a:ext cx="9144001" cy="5400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Elemento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Ejemplo</a:t>
                      </a:r>
                      <a:endParaRPr lang="es-E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Cabecera o declaración del XML.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dirty="0">
                          <a:effectLst/>
                        </a:rPr>
                        <a:t>Codificación</a:t>
                      </a:r>
                      <a:r>
                        <a:rPr lang="es-ES" sz="1600" u="none" baseline="0" dirty="0">
                          <a:effectLst/>
                        </a:rPr>
                        <a:t> </a:t>
                      </a:r>
                      <a:r>
                        <a:rPr lang="es-ES" sz="1600" u="none" dirty="0">
                          <a:effectLst/>
                        </a:rPr>
                        <a:t> </a:t>
                      </a:r>
                      <a:r>
                        <a:rPr lang="es-ES" sz="1600" dirty="0">
                          <a:effectLst/>
                        </a:rPr>
                        <a:t>del documento XML (que suele ser ISO-8859-1 o UTF-8) y la versión del estándar XML que sigue nuestro documento XML.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&lt;?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xml</a:t>
                      </a:r>
                      <a:r>
                        <a:rPr lang="es-E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version</a:t>
                      </a:r>
                      <a:r>
                        <a:rPr lang="es-E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="1.0" </a:t>
                      </a:r>
                      <a:r>
                        <a:rPr lang="es-ES" sz="16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encoding</a:t>
                      </a:r>
                      <a:r>
                        <a:rPr lang="es-ES" sz="1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="UTF-8"?&gt;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Etiquetas.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Una etiqueta es un delimitador de datos, y a su vez, un elemento organizativo..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&lt;pedido&gt;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   información del pedido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&lt;/pedido&gt;</a:t>
                      </a:r>
                      <a:endParaRPr lang="es-E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Atributos.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Una etiqueta puede tener asociado uno o más atributos. 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&lt;articulo </a:t>
                      </a: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cantidad="20"&gt;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    información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&lt;/articulo&gt;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Texto.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Entre el cierre y la apertura de una etiqueta puede haber texto.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&lt;cliente&gt;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    </a:t>
                      </a: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 Muebles Bonitos S.A.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&lt;/cliente&gt;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Etiquetas sin contenido.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Cuando una etiqueta no tiene contenido, no tiene porqué haber una etiqueta de cierre.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effectLst/>
                        </a:rPr>
                        <a:t>&lt;fecha entrega="1/1/2012" </a:t>
                      </a: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/&gt;</a:t>
                      </a:r>
                      <a:endParaRPr lang="es-E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Comentario.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 posible introducir comentarios en XML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600" dirty="0">
                          <a:solidFill>
                            <a:srgbClr val="FF0000"/>
                          </a:solidFill>
                          <a:effectLst/>
                        </a:rPr>
                        <a:t>&lt;!-- comentario --&gt;</a:t>
                      </a:r>
                      <a:endParaRPr lang="es-E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00" marR="25200" marT="25200" marB="25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0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5436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Datos XML desde el punto de vista del programador.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244475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Una aplicación que consume información XML debe:</a:t>
            </a:r>
          </a:p>
          <a:p>
            <a:pPr lvl="1">
              <a:spcBef>
                <a:spcPts val="0"/>
              </a:spcBef>
            </a:pPr>
            <a:r>
              <a:rPr lang="es-ES" sz="1800" b="1" i="1" dirty="0"/>
              <a:t>Leer un fichero </a:t>
            </a:r>
            <a:r>
              <a:rPr lang="es-ES" sz="1800" i="1" dirty="0"/>
              <a:t>de texto </a:t>
            </a:r>
            <a:r>
              <a:rPr lang="es-ES" sz="1800" dirty="0"/>
              <a:t>codificado según dicho estándar. </a:t>
            </a:r>
            <a:r>
              <a:rPr lang="es-ES" sz="1800" b="1" i="1" dirty="0"/>
              <a:t>Cargar la información </a:t>
            </a:r>
            <a:r>
              <a:rPr lang="es-ES" sz="1800" b="1" dirty="0"/>
              <a:t>en memoria </a:t>
            </a:r>
            <a:r>
              <a:rPr lang="es-ES" sz="1800" dirty="0"/>
              <a:t>y, desde allí……… …  </a:t>
            </a:r>
            <a:r>
              <a:rPr lang="es-ES" sz="1800" b="1" i="1" dirty="0"/>
              <a:t>Procesar</a:t>
            </a:r>
            <a:r>
              <a:rPr lang="es-ES" sz="1800" i="1" dirty="0"/>
              <a:t> esos datos </a:t>
            </a:r>
            <a:r>
              <a:rPr lang="es-ES" sz="1800" dirty="0"/>
              <a:t>para obtener nuevos  resultados. Y quizás también guardar los resultados en XML.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FF0000"/>
                </a:solidFill>
              </a:rPr>
              <a:t>“</a:t>
            </a:r>
            <a:r>
              <a:rPr lang="es-ES" sz="1800" b="1" dirty="0" err="1">
                <a:solidFill>
                  <a:srgbClr val="FF0000"/>
                </a:solidFill>
              </a:rPr>
              <a:t>Parsing</a:t>
            </a:r>
            <a:r>
              <a:rPr lang="es-ES" sz="1800" b="1" dirty="0">
                <a:solidFill>
                  <a:srgbClr val="FF0000"/>
                </a:solidFill>
              </a:rPr>
              <a:t> XML" </a:t>
            </a:r>
            <a:r>
              <a:rPr lang="es-ES" sz="1800" dirty="0"/>
              <a:t>es el proceso mediante el cual se lee y se analiza un documento XML para comprobar que </a:t>
            </a:r>
            <a:r>
              <a:rPr lang="es-ES" sz="1800" b="1" dirty="0"/>
              <a:t>está bien formado. </a:t>
            </a:r>
            <a:r>
              <a:rPr lang="es-ES" sz="1800" dirty="0"/>
              <a:t>Los programas que lo llevan a cabo se denominan </a:t>
            </a:r>
            <a:r>
              <a:rPr lang="es-ES" sz="1800" b="1" dirty="0">
                <a:solidFill>
                  <a:srgbClr val="FF0000"/>
                </a:solidFill>
              </a:rPr>
              <a:t>"</a:t>
            </a:r>
            <a:r>
              <a:rPr lang="es-ES" sz="1800" b="1" dirty="0" err="1">
                <a:solidFill>
                  <a:srgbClr val="FF0000"/>
                </a:solidFill>
              </a:rPr>
              <a:t>parsers</a:t>
            </a:r>
            <a:r>
              <a:rPr lang="es-ES" sz="1800" b="1" dirty="0">
                <a:solidFill>
                  <a:srgbClr val="FF0000"/>
                </a:solidFill>
              </a:rPr>
              <a:t>" </a:t>
            </a:r>
            <a:r>
              <a:rPr lang="es-ES" sz="1800" dirty="0"/>
              <a:t>o analizadores (léxico-sintácticos).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Un documento XML está compuesto desde el punto de vista de programación por </a:t>
            </a:r>
            <a:r>
              <a:rPr lang="es-ES" sz="1800" b="1" dirty="0"/>
              <a:t>nodos;  </a:t>
            </a:r>
            <a:r>
              <a:rPr lang="es-ES" sz="1800" dirty="0"/>
              <a:t> </a:t>
            </a:r>
            <a:endParaRPr lang="es-ES" sz="1800" b="1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03490" y="3857528"/>
            <a:ext cx="8544974" cy="28118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Procesadores XML (o </a:t>
            </a:r>
            <a:r>
              <a:rPr lang="es-ES" sz="1800" b="1" dirty="0" err="1"/>
              <a:t>parsers</a:t>
            </a:r>
            <a:r>
              <a:rPr lang="es-ES" sz="1800" b="1" dirty="0"/>
              <a:t>)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DOM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/>
              <a:t>(</a:t>
            </a:r>
            <a:r>
              <a:rPr lang="es-ES" sz="1800" dirty="0" err="1"/>
              <a:t>Document</a:t>
            </a:r>
            <a:r>
              <a:rPr lang="es-ES" sz="1800" dirty="0"/>
              <a:t> </a:t>
            </a:r>
            <a:r>
              <a:rPr lang="es-ES" sz="1800" dirty="0" err="1"/>
              <a:t>Object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). Procesador XML DOM, almacena toda la estructura del documento en memoria en forma de árbol con nodos padre, nodos hijos y nodos finales. Creado el árbol se recorren los diferentes nodos según interese. </a:t>
            </a:r>
            <a:r>
              <a:rPr lang="es-ES" sz="1800" dirty="0">
                <a:sym typeface="Wingdings" pitchFamily="2" charset="2"/>
              </a:rPr>
              <a:t>Este tipo de procesamiento requiere  grandes recursos de memoria según el caso.</a:t>
            </a:r>
          </a:p>
          <a:p>
            <a:endParaRPr lang="es-ES" sz="1800" dirty="0"/>
          </a:p>
          <a:p>
            <a:r>
              <a:rPr lang="es-ES" sz="1800" b="1" dirty="0">
                <a:solidFill>
                  <a:srgbClr val="FF0000"/>
                </a:solidFill>
              </a:rPr>
              <a:t>SAX</a:t>
            </a:r>
            <a:r>
              <a:rPr lang="es-ES" sz="1800" dirty="0">
                <a:solidFill>
                  <a:srgbClr val="FF0000"/>
                </a:solidFill>
              </a:rPr>
              <a:t> </a:t>
            </a:r>
            <a:r>
              <a:rPr lang="es-ES" sz="1800" dirty="0"/>
              <a:t>(Simple API </a:t>
            </a:r>
            <a:r>
              <a:rPr lang="es-ES" sz="1800" dirty="0" err="1"/>
              <a:t>for</a:t>
            </a:r>
            <a:r>
              <a:rPr lang="es-ES" sz="1800" dirty="0"/>
              <a:t> XML). Un procesador XML SAX lee un fichero XML de forma secuencial y produce una secuencia de eventos que el programador trata adecuadamente según le interese.</a:t>
            </a:r>
            <a:r>
              <a:rPr lang="es-ES" sz="1800" dirty="0">
                <a:sym typeface="Wingdings" pitchFamily="2" charset="2"/>
              </a:rPr>
              <a:t> Este tipo de procesamiento, prácticamente,  no consume memoria.</a:t>
            </a:r>
            <a:endParaRPr lang="es-ES" sz="1800" dirty="0"/>
          </a:p>
          <a:p>
            <a:pPr>
              <a:buFont typeface="Arial" pitchFamily="34" charset="0"/>
              <a:buNone/>
            </a:pPr>
            <a:endParaRPr lang="es-ES" sz="1800" dirty="0"/>
          </a:p>
          <a:p>
            <a:pPr marL="0" indent="0">
              <a:buFont typeface="Arial" pitchFamily="34" charset="0"/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17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224136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Acceso a ficheros XML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5119676" cy="360040"/>
          </a:xfrm>
        </p:spPr>
        <p:txBody>
          <a:bodyPr>
            <a:normAutofit fontScale="55000" lnSpcReduction="20000"/>
          </a:bodyPr>
          <a:lstStyle/>
          <a:p>
            <a:r>
              <a:rPr lang="es-ES" sz="3600" b="1" dirty="0"/>
              <a:t>DOM</a:t>
            </a:r>
            <a:r>
              <a:rPr lang="es-ES" sz="3600" dirty="0"/>
              <a:t>(</a:t>
            </a:r>
            <a:r>
              <a:rPr lang="es-ES" sz="3600" dirty="0" err="1"/>
              <a:t>Document</a:t>
            </a:r>
            <a:r>
              <a:rPr lang="es-ES" sz="3600" dirty="0"/>
              <a:t> </a:t>
            </a:r>
            <a:r>
              <a:rPr lang="es-ES" sz="3600" dirty="0" err="1"/>
              <a:t>Object</a:t>
            </a:r>
            <a:r>
              <a:rPr lang="es-ES" sz="3600" dirty="0"/>
              <a:t> </a:t>
            </a:r>
            <a:r>
              <a:rPr lang="es-ES" sz="3600" dirty="0" err="1"/>
              <a:t>Model</a:t>
            </a:r>
            <a:r>
              <a:rPr lang="es-ES" sz="3600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4578" name="Picture 2" descr="Resultado de imagen de DOM X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95275"/>
            <a:ext cx="7272807" cy="40259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91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Librerías para procesar documentos XML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lvl="0"/>
            <a:r>
              <a:rPr lang="es-ES" sz="1800" b="1" dirty="0"/>
              <a:t>Procesador  XML DOM.</a:t>
            </a:r>
            <a:r>
              <a:rPr lang="es-ES" sz="1800" dirty="0"/>
              <a:t> </a:t>
            </a:r>
            <a:r>
              <a:rPr lang="es-ES" sz="1800" dirty="0">
                <a:sym typeface="Wingdings" pitchFamily="2" charset="2"/>
              </a:rPr>
              <a:t></a:t>
            </a:r>
            <a:r>
              <a:rPr lang="es-ES" sz="1800" b="1" dirty="0" err="1">
                <a:sym typeface="Wingdings" pitchFamily="2" charset="2"/>
              </a:rPr>
              <a:t>Parser</a:t>
            </a:r>
            <a:r>
              <a:rPr lang="es-ES" sz="1800" b="1" dirty="0">
                <a:sym typeface="Wingdings" pitchFamily="2" charset="2"/>
              </a:rPr>
              <a:t>.  </a:t>
            </a:r>
            <a:r>
              <a:rPr lang="es-ES" sz="1800" dirty="0"/>
              <a:t>Son librerías para leer documentos XML y comprobar que están bien formados. </a:t>
            </a:r>
          </a:p>
          <a:p>
            <a:pPr lvl="0"/>
            <a:r>
              <a:rPr lang="es-ES" sz="1800" b="1" dirty="0"/>
              <a:t>XML DOM. Permite transformar un documento XML en un modelo de objetos</a:t>
            </a:r>
            <a:r>
              <a:rPr lang="es-ES" sz="1800" dirty="0"/>
              <a:t> </a:t>
            </a:r>
            <a:r>
              <a:rPr lang="es-ES" sz="1800" b="1" dirty="0"/>
              <a:t>accesible desde el lenguaje de programación (Java)</a:t>
            </a:r>
            <a:r>
              <a:rPr lang="es-ES" sz="1800" dirty="0"/>
              <a:t>. DOM almacena cada elemento, atributo, texto, comentario, etc. del documento XML en una estructura tipo árbol compuesta por nodos fácilmente accesibles, sin perder la jerarquía del documento. </a:t>
            </a:r>
          </a:p>
          <a:p>
            <a:pPr marL="0" indent="0">
              <a:buNone/>
            </a:pPr>
            <a:r>
              <a:rPr lang="es-ES" sz="1800" dirty="0"/>
              <a:t>En Java, estas y otras funciones están implementadas en la </a:t>
            </a:r>
            <a:r>
              <a:rPr lang="es-ES" sz="1800" b="1" dirty="0"/>
              <a:t>librería JAXP </a:t>
            </a:r>
            <a:r>
              <a:rPr lang="es-ES" sz="1800" dirty="0"/>
              <a:t>(Java API </a:t>
            </a:r>
            <a:r>
              <a:rPr lang="es-ES" sz="1800" dirty="0" err="1"/>
              <a:t>for</a:t>
            </a:r>
            <a:r>
              <a:rPr lang="es-ES" sz="1800" dirty="0"/>
              <a:t> XML </a:t>
            </a:r>
            <a:r>
              <a:rPr lang="es-ES" sz="1800" dirty="0" err="1"/>
              <a:t>Processing</a:t>
            </a:r>
            <a:r>
              <a:rPr lang="es-ES" sz="1800" dirty="0"/>
              <a:t>), y ya van incorporadas en la edición estándar de Java (Java SE). </a:t>
            </a:r>
          </a:p>
          <a:p>
            <a:pPr marL="0" indent="0">
              <a:buNone/>
            </a:pPr>
            <a:r>
              <a:rPr lang="es-ES" sz="1800" dirty="0"/>
              <a:t>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s-ES" sz="1800" b="1" dirty="0"/>
              <a:t>Vamos a ver: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 Cómo convertir un documento XML a un árbol DOM, y viceversa.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 Ver cómo procesar desde Java un árbol DOM.</a:t>
            </a:r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8884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12974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Acceso a ficheros XML con DOM desde Java. </a:t>
            </a:r>
            <a:br>
              <a:rPr lang="es-ES" sz="2800" dirty="0"/>
            </a:br>
            <a:r>
              <a:rPr lang="es-ES" sz="2800" dirty="0"/>
              <a:t>Clases e Interfaces: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s-ES" sz="1600" dirty="0" err="1"/>
              <a:t>import</a:t>
            </a:r>
            <a:r>
              <a:rPr lang="es-ES" sz="1600" dirty="0"/>
              <a:t> org.w3c.dom.*;   //</a:t>
            </a:r>
            <a:r>
              <a:rPr lang="es-ES" sz="1600" dirty="0">
                <a:sym typeface="Wingdings" pitchFamily="2" charset="2"/>
              </a:rPr>
              <a:t>clases  para la implementación DOM</a:t>
            </a:r>
          </a:p>
          <a:p>
            <a:pPr>
              <a:buNone/>
            </a:pPr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javax.xml.parsers</a:t>
            </a:r>
            <a:r>
              <a:rPr lang="es-ES" sz="1600" dirty="0"/>
              <a:t>.*;  //</a:t>
            </a:r>
            <a:r>
              <a:rPr lang="es-ES" sz="1600" dirty="0">
                <a:sym typeface="Wingdings" pitchFamily="2" charset="2"/>
              </a:rPr>
              <a:t>clases para la implementación del </a:t>
            </a:r>
            <a:r>
              <a:rPr lang="es-ES" sz="1600" dirty="0" err="1">
                <a:sym typeface="Wingdings" pitchFamily="2" charset="2"/>
              </a:rPr>
              <a:t>parser</a:t>
            </a:r>
            <a:r>
              <a:rPr lang="es-ES" sz="1600" dirty="0">
                <a:sym typeface="Wingdings" pitchFamily="2" charset="2"/>
              </a:rPr>
              <a:t>.</a:t>
            </a:r>
            <a:endParaRPr lang="es-ES" sz="1600" dirty="0"/>
          </a:p>
          <a:p>
            <a:pPr lvl="0">
              <a:buNone/>
            </a:pPr>
            <a:r>
              <a:rPr lang="es-ES" sz="1600" dirty="0">
                <a:sym typeface="Wingdings" pitchFamily="2" charset="2"/>
              </a:rPr>
              <a:t>Clases:</a:t>
            </a:r>
          </a:p>
          <a:p>
            <a:pPr lvl="1"/>
            <a:r>
              <a:rPr lang="es-ES" sz="1800" b="1" dirty="0" err="1">
                <a:sym typeface="Wingdings" pitchFamily="2" charset="2"/>
              </a:rPr>
              <a:t>DocumentBuilderFactory</a:t>
            </a:r>
            <a:r>
              <a:rPr lang="es-ES" sz="1800" b="1" dirty="0">
                <a:sym typeface="Wingdings" pitchFamily="2" charset="2"/>
              </a:rPr>
              <a:t>.</a:t>
            </a:r>
          </a:p>
          <a:p>
            <a:pPr lvl="1"/>
            <a:r>
              <a:rPr lang="es-ES" sz="1800" b="1" dirty="0" err="1">
                <a:sym typeface="Wingdings" pitchFamily="2" charset="2"/>
              </a:rPr>
              <a:t>DocumentBuilder</a:t>
            </a:r>
            <a:endParaRPr lang="es-ES" sz="1800" b="1" dirty="0">
              <a:sym typeface="Wingdings" pitchFamily="2" charset="2"/>
            </a:endParaRPr>
          </a:p>
          <a:p>
            <a:pPr>
              <a:buNone/>
            </a:pPr>
            <a:r>
              <a:rPr lang="es-ES" sz="1600" dirty="0">
                <a:sym typeface="Wingdings" pitchFamily="2" charset="2"/>
              </a:rPr>
              <a:t>Paquete :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javax.xml.transform</a:t>
            </a:r>
            <a:r>
              <a:rPr lang="es-ES" sz="1600" b="1" dirty="0">
                <a:sym typeface="Wingdings" pitchFamily="2" charset="2"/>
              </a:rPr>
              <a:t> </a:t>
            </a:r>
            <a:r>
              <a:rPr lang="es-ES" sz="1600" dirty="0">
                <a:sym typeface="Wingdings" pitchFamily="2" charset="2"/>
              </a:rPr>
              <a:t> generar un fichero XML a partir de un árbol DOM.</a:t>
            </a:r>
          </a:p>
          <a:p>
            <a:pPr>
              <a:buNone/>
            </a:pPr>
            <a:r>
              <a:rPr lang="es-ES" sz="1600" dirty="0">
                <a:sym typeface="Wingdings" pitchFamily="2" charset="2"/>
              </a:rPr>
              <a:t>Algunas Interfaces que se necesitan: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Document</a:t>
            </a:r>
            <a:r>
              <a:rPr lang="es-ES" sz="1600" dirty="0">
                <a:sym typeface="Wingdings" pitchFamily="2" charset="2"/>
              </a:rPr>
              <a:t>. representa un documento XML . Permite crear nuevos nodos en el doc.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Element</a:t>
            </a:r>
            <a:r>
              <a:rPr lang="es-ES" sz="1600" b="1" dirty="0">
                <a:sym typeface="Wingdings" pitchFamily="2" charset="2"/>
              </a:rPr>
              <a:t>.</a:t>
            </a:r>
            <a:r>
              <a:rPr lang="es-ES" sz="1600" dirty="0">
                <a:sym typeface="Wingdings" pitchFamily="2" charset="2"/>
              </a:rPr>
              <a:t>  representa cada elemento. Proporciona propiedades y métodos para manipular los elementos del </a:t>
            </a:r>
            <a:r>
              <a:rPr lang="es-ES" sz="1600" dirty="0" err="1">
                <a:sym typeface="Wingdings" pitchFamily="2" charset="2"/>
              </a:rPr>
              <a:t>doc</a:t>
            </a:r>
            <a:r>
              <a:rPr lang="es-ES" sz="1600" dirty="0">
                <a:sym typeface="Wingdings" pitchFamily="2" charset="2"/>
              </a:rPr>
              <a:t> y sus atributos.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Node</a:t>
            </a:r>
            <a:r>
              <a:rPr lang="es-ES" sz="1600" dirty="0">
                <a:sym typeface="Wingdings" pitchFamily="2" charset="2"/>
              </a:rPr>
              <a:t>  representa cualquier nodo del doc.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NodeList</a:t>
            </a:r>
            <a:r>
              <a:rPr lang="es-ES" sz="1600" dirty="0">
                <a:sym typeface="Wingdings" pitchFamily="2" charset="2"/>
              </a:rPr>
              <a:t>  contiene una lista de nodos hijos de un nodo.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Attr</a:t>
            </a:r>
            <a:r>
              <a:rPr lang="es-ES" sz="1600" dirty="0">
                <a:sym typeface="Wingdings" pitchFamily="2" charset="2"/>
              </a:rPr>
              <a:t> permite acceder a los atributos de un nodo.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Text</a:t>
            </a:r>
            <a:r>
              <a:rPr lang="es-ES" sz="1600" b="1" dirty="0">
                <a:sym typeface="Wingdings" pitchFamily="2" charset="2"/>
              </a:rPr>
              <a:t>. </a:t>
            </a:r>
            <a:r>
              <a:rPr lang="es-ES" sz="1600" dirty="0">
                <a:sym typeface="Wingdings" pitchFamily="2" charset="2"/>
              </a:rPr>
              <a:t> son los datos carácter de un elemento.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CharacterData</a:t>
            </a:r>
            <a:r>
              <a:rPr lang="es-ES" sz="1600" b="1" dirty="0">
                <a:sym typeface="Wingdings" pitchFamily="2" charset="2"/>
              </a:rPr>
              <a:t>.</a:t>
            </a:r>
            <a:r>
              <a:rPr lang="es-ES" sz="1600" dirty="0">
                <a:sym typeface="Wingdings" pitchFamily="2" charset="2"/>
              </a:rPr>
              <a:t>  representa los datos carácter del documento. Proporciona propiedades y métodos para manipular los datos de caracteres.</a:t>
            </a:r>
          </a:p>
          <a:p>
            <a:pPr lvl="1"/>
            <a:r>
              <a:rPr lang="es-ES" sz="1600" b="1" dirty="0" err="1">
                <a:sym typeface="Wingdings" pitchFamily="2" charset="2"/>
              </a:rPr>
              <a:t>DocumentType</a:t>
            </a:r>
            <a:r>
              <a:rPr lang="es-ES" sz="1600" b="1" dirty="0">
                <a:sym typeface="Wingdings" pitchFamily="2" charset="2"/>
              </a:rPr>
              <a:t> .</a:t>
            </a:r>
            <a:r>
              <a:rPr lang="es-ES" sz="1600" dirty="0">
                <a:sym typeface="Wingdings" pitchFamily="2" charset="2"/>
              </a:rPr>
              <a:t> Da información contenida en la etiqueta &lt;!DOCTYPE&gt;</a:t>
            </a:r>
          </a:p>
          <a:p>
            <a:pPr lvl="1"/>
            <a:r>
              <a:rPr lang="es-ES" sz="1600" dirty="0">
                <a:sym typeface="Wingdings" pitchFamily="2" charset="2"/>
              </a:rPr>
              <a:t>…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3274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b="1" dirty="0"/>
              <a:t> (archivo) </a:t>
            </a:r>
            <a:r>
              <a:rPr lang="es-ES" sz="2800" b="1" dirty="0">
                <a:solidFill>
                  <a:srgbClr val="FF0000"/>
                </a:solidFill>
              </a:rPr>
              <a:t>XML—&gt;DOM </a:t>
            </a:r>
            <a:r>
              <a:rPr lang="es-ES" sz="2800" b="1" dirty="0"/>
              <a:t>(documento).</a:t>
            </a:r>
            <a:br>
              <a:rPr lang="es-ES" sz="2800" dirty="0"/>
            </a:br>
            <a:r>
              <a:rPr lang="es-ES" sz="2000" dirty="0"/>
              <a:t>Subir un archivo XML a un árbol DOM</a:t>
            </a:r>
            <a:r>
              <a:rPr lang="es-ES" sz="2800" dirty="0"/>
              <a:t>.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Para cargar un documento XML tenemos que hacer uso de un </a:t>
            </a:r>
            <a:r>
              <a:rPr lang="es-ES" sz="2000" b="1" dirty="0">
                <a:solidFill>
                  <a:srgbClr val="FF0000"/>
                </a:solidFill>
              </a:rPr>
              <a:t>procesador de documentos XM</a:t>
            </a:r>
            <a:r>
              <a:rPr lang="es-ES" sz="2000" b="1" dirty="0"/>
              <a:t>L</a:t>
            </a:r>
            <a:r>
              <a:rPr lang="es-ES" sz="2000" dirty="0"/>
              <a:t> (</a:t>
            </a:r>
            <a:r>
              <a:rPr lang="es-ES" sz="2000" dirty="0" err="1"/>
              <a:t>parsers</a:t>
            </a:r>
            <a:r>
              <a:rPr lang="es-ES" sz="2000" dirty="0"/>
              <a:t>) y de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b="1" dirty="0">
                <a:solidFill>
                  <a:srgbClr val="FF0000"/>
                </a:solidFill>
              </a:rPr>
              <a:t>un constructor de documentos  DOM</a:t>
            </a:r>
            <a:r>
              <a:rPr lang="es-ES" sz="2000" dirty="0"/>
              <a:t>. Las clases de Java que tendremos que utilizar son:</a:t>
            </a:r>
          </a:p>
          <a:p>
            <a:pPr lvl="0"/>
            <a:r>
              <a:rPr lang="es-ES" sz="2000" b="1" dirty="0" err="1"/>
              <a:t>javax.xml.parsers.DocumentBuilderFactory</a:t>
            </a:r>
            <a:r>
              <a:rPr lang="es-ES" sz="2000" dirty="0"/>
              <a:t>: permite crear un constructor de documentos. (es una </a:t>
            </a:r>
            <a:r>
              <a:rPr lang="es-ES" sz="2000" i="1" dirty="0"/>
              <a:t>fábrica de constructores de documentos)</a:t>
            </a:r>
          </a:p>
          <a:p>
            <a:pPr lvl="0"/>
            <a:r>
              <a:rPr lang="es-ES" sz="2000" b="1" dirty="0" err="1"/>
              <a:t>javax.xml.parsers.DocumentBuilder</a:t>
            </a:r>
            <a:r>
              <a:rPr lang="es-ES" sz="2000" dirty="0"/>
              <a:t>: será el procesador y transformará un documento XML a DOM, se le conoce como </a:t>
            </a:r>
            <a:r>
              <a:rPr lang="es-ES" sz="2000" i="1" dirty="0"/>
              <a:t>constructor de documentos</a:t>
            </a:r>
            <a:r>
              <a:rPr lang="es-ES" sz="2000" dirty="0"/>
              <a:t>.</a:t>
            </a:r>
          </a:p>
          <a:p>
            <a:pPr lvl="0"/>
            <a:endParaRPr lang="es-ES" sz="2000" dirty="0"/>
          </a:p>
          <a:p>
            <a:pPr lvl="0"/>
            <a:r>
              <a:rPr lang="es-ES" sz="2000" b="1" dirty="0"/>
              <a:t>org.w3c.dom.Document: </a:t>
            </a:r>
            <a:r>
              <a:rPr lang="es-ES" sz="2000" dirty="0"/>
              <a:t>una instancia de esta clase es un </a:t>
            </a:r>
            <a:r>
              <a:rPr lang="es-ES" sz="2000" b="1" i="1" dirty="0"/>
              <a:t>documento XML</a:t>
            </a:r>
            <a:r>
              <a:rPr lang="es-ES" sz="2000" dirty="0"/>
              <a:t> en memoria siguiendo el modelo DOM. </a:t>
            </a:r>
          </a:p>
        </p:txBody>
      </p:sp>
    </p:spTree>
    <p:extLst>
      <p:ext uri="{BB962C8B-B14F-4D97-AF65-F5344CB8AC3E}">
        <p14:creationId xmlns:p14="http://schemas.microsoft.com/office/powerpoint/2010/main" val="368884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18349</TotalTime>
  <Words>2649</Words>
  <Application>Microsoft Office PowerPoint</Application>
  <PresentationFormat>Presentación en pantalla (4:3)</PresentationFormat>
  <Paragraphs>357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de Office</vt:lpstr>
      <vt:lpstr>Tratamiento de documentos XML</vt:lpstr>
      <vt:lpstr>Introducción. Conceptos </vt:lpstr>
      <vt:lpstr>Documento XML. - bien formado; - ser válido</vt:lpstr>
      <vt:lpstr>Elementos de un documento XML</vt:lpstr>
      <vt:lpstr>Datos XML desde el punto de vista del programador.</vt:lpstr>
      <vt:lpstr>Acceso a ficheros XML</vt:lpstr>
      <vt:lpstr>Librerías para procesar documentos XML</vt:lpstr>
      <vt:lpstr>Acceso a ficheros XML con DOM desde Java.  Clases e Interfaces: </vt:lpstr>
      <vt:lpstr> (archivo) XML—&gt;DOM (documento). Subir un archivo XML a un árbol DOM.</vt:lpstr>
      <vt:lpstr>XML  DOM. Subir un archivo XML a un árbol DOM.</vt:lpstr>
      <vt:lpstr>(documento) DOM —&gt; XML (Archivo). Transformar un documento DOM a un archivo XML</vt:lpstr>
      <vt:lpstr>DOM  XML Transformar un documento DOM a un archivo XML .</vt:lpstr>
      <vt:lpstr>DOM  XMLString Transformar un árbol DOM en un  XMLString </vt:lpstr>
      <vt:lpstr>Procesando  un documentos DOM</vt:lpstr>
      <vt:lpstr>Recorrer un árbol DOM</vt:lpstr>
      <vt:lpstr>Obtener el elemento raíz del documento.</vt:lpstr>
      <vt:lpstr>Buscar un elemento en toda la jerarquía del documento</vt:lpstr>
      <vt:lpstr>Obtener la lista de hijos de un elemento.</vt:lpstr>
      <vt:lpstr>Comentario.</vt:lpstr>
      <vt:lpstr>Añadir un nuevo elemento hijo a otro elemento.</vt:lpstr>
      <vt:lpstr>Eliminar un elemento hijo de otro elemento.</vt:lpstr>
      <vt:lpstr>Manipulación de documentos DOM</vt:lpstr>
      <vt:lpstr>Anexos </vt:lpstr>
      <vt:lpstr>ANEXOS</vt:lpstr>
      <vt:lpstr>Tipos de nodos.</vt:lpstr>
      <vt:lpstr>Tipos de nodos. Representación</vt:lpstr>
      <vt:lpstr>Ejemplo</vt:lpstr>
      <vt:lpstr>Recorrido de un árbol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Tratamiento de documentos XML</dc:title>
  <dc:creator>Bautista</dc:creator>
  <cp:lastModifiedBy>Usuario de Windows</cp:lastModifiedBy>
  <cp:revision>315</cp:revision>
  <dcterms:created xsi:type="dcterms:W3CDTF">2013-10-10T16:24:57Z</dcterms:created>
  <dcterms:modified xsi:type="dcterms:W3CDTF">2019-10-01T10:37:24Z</dcterms:modified>
</cp:coreProperties>
</file>