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5.xml" ContentType="application/vnd.openxmlformats-officedocument.presentationml.notesSlide+xml"/>
  <Override PartName="/ppt/notesSlides/_rels/notesSlide5.xml.rels" ContentType="application/vnd.openxmlformats-package.relationships+xml"/>
  <Override PartName="/ppt/notesSlides/_rels/notesSlide10.xml.rels" ContentType="application/vnd.openxmlformats-package.relationships+xml"/>
  <Override PartName="/ppt/notesSlides/notesSlide10.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756000" y="5078520"/>
            <a:ext cx="6047640" cy="4811040"/>
          </a:xfrm>
          <a:prstGeom prst="rect">
            <a:avLst/>
          </a:prstGeom>
        </p:spPr>
        <p:txBody>
          <a:bodyPr lIns="0" rIns="0" tIns="0" bIns="0"/>
          <a:p>
            <a:r>
              <a:rPr lang="es-ES" sz="2000" spc="-1">
                <a:latin typeface="Arial"/>
              </a:rPr>
              <a:t>Pulse para editar el formato de las notas</a:t>
            </a:r>
            <a:endParaRPr/>
          </a:p>
        </p:txBody>
      </p:sp>
      <p:sp>
        <p:nvSpPr>
          <p:cNvPr id="110" name="PlaceHolder 2"/>
          <p:cNvSpPr>
            <a:spLocks noGrp="1"/>
          </p:cNvSpPr>
          <p:nvPr>
            <p:ph type="hdr"/>
          </p:nvPr>
        </p:nvSpPr>
        <p:spPr>
          <a:xfrm>
            <a:off x="0" y="0"/>
            <a:ext cx="3280680" cy="534240"/>
          </a:xfrm>
          <a:prstGeom prst="rect">
            <a:avLst/>
          </a:prstGeom>
        </p:spPr>
        <p:txBody>
          <a:bodyPr lIns="0" rIns="0" tIns="0" bIns="0"/>
          <a:p>
            <a:r>
              <a:rPr lang="es-ES" sz="1400" spc="-1">
                <a:latin typeface="Times New Roman"/>
              </a:rPr>
              <a:t>&lt;encabezamiento&gt;</a:t>
            </a:r>
            <a:endParaRPr/>
          </a:p>
        </p:txBody>
      </p:sp>
      <p:sp>
        <p:nvSpPr>
          <p:cNvPr id="111" name="PlaceHolder 3"/>
          <p:cNvSpPr>
            <a:spLocks noGrp="1"/>
          </p:cNvSpPr>
          <p:nvPr>
            <p:ph type="dt"/>
          </p:nvPr>
        </p:nvSpPr>
        <p:spPr>
          <a:xfrm>
            <a:off x="4278960" y="0"/>
            <a:ext cx="3280680" cy="534240"/>
          </a:xfrm>
          <a:prstGeom prst="rect">
            <a:avLst/>
          </a:prstGeom>
        </p:spPr>
        <p:txBody>
          <a:bodyPr lIns="0" rIns="0" tIns="0" bIns="0"/>
          <a:p>
            <a:pPr algn="r"/>
            <a:r>
              <a:rPr lang="es-ES" sz="1400" spc="-1">
                <a:latin typeface="Times New Roman"/>
              </a:rPr>
              <a:t>&lt;fecha/hora&gt;</a:t>
            </a:r>
            <a:endParaRPr/>
          </a:p>
        </p:txBody>
      </p:sp>
      <p:sp>
        <p:nvSpPr>
          <p:cNvPr id="112" name="PlaceHolder 4"/>
          <p:cNvSpPr>
            <a:spLocks noGrp="1"/>
          </p:cNvSpPr>
          <p:nvPr>
            <p:ph type="ftr"/>
          </p:nvPr>
        </p:nvSpPr>
        <p:spPr>
          <a:xfrm>
            <a:off x="0" y="10157400"/>
            <a:ext cx="3280680" cy="534240"/>
          </a:xfrm>
          <a:prstGeom prst="rect">
            <a:avLst/>
          </a:prstGeom>
        </p:spPr>
        <p:txBody>
          <a:bodyPr lIns="0" rIns="0" tIns="0" bIns="0" anchor="b"/>
          <a:p>
            <a:r>
              <a:rPr lang="es-ES" sz="1400" spc="-1">
                <a:latin typeface="Times New Roman"/>
              </a:rPr>
              <a:t>&lt;pie de página&gt;</a:t>
            </a:r>
            <a:endParaRPr/>
          </a:p>
        </p:txBody>
      </p:sp>
      <p:sp>
        <p:nvSpPr>
          <p:cNvPr id="113" name="PlaceHolder 5"/>
          <p:cNvSpPr>
            <a:spLocks noGrp="1"/>
          </p:cNvSpPr>
          <p:nvPr>
            <p:ph type="sldNum"/>
          </p:nvPr>
        </p:nvSpPr>
        <p:spPr>
          <a:xfrm>
            <a:off x="4278960" y="10157400"/>
            <a:ext cx="3280680" cy="534240"/>
          </a:xfrm>
          <a:prstGeom prst="rect">
            <a:avLst/>
          </a:prstGeom>
        </p:spPr>
        <p:txBody>
          <a:bodyPr lIns="0" rIns="0" tIns="0" bIns="0" anchor="b"/>
          <a:p>
            <a:pPr algn="r"/>
            <a:fld id="{E0C17894-E4F7-413D-A08C-13C57899827C}" type="slidenum">
              <a:rPr lang="es-ES" sz="1400" spc="-1">
                <a:latin typeface="Times New Roman"/>
              </a:rPr>
              <a:t>&lt;número&gt;</a:t>
            </a:fld>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14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394914E0-5F99-420C-B334-B9516ABACA4F}" type="slidenum">
              <a:rPr lang="es-ES" sz="1200" spc="-1" strike="noStrike">
                <a:solidFill>
                  <a:srgbClr val="000000"/>
                </a:solidFill>
                <a:uFill>
                  <a:solidFill>
                    <a:srgbClr val="ffffff"/>
                  </a:solidFill>
                </a:uFill>
                <a:latin typeface="+mn-lt"/>
                <a:ea typeface="+mn-ea"/>
              </a:rPr>
              <a:t>&lt;número&gt;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PlaceHolder 1"/>
          <p:cNvSpPr>
            <a:spLocks noGrp="1"/>
          </p:cNvSpPr>
          <p:nvPr>
            <p:ph type="body"/>
          </p:nvPr>
        </p:nvSpPr>
        <p:spPr>
          <a:xfrm>
            <a:off x="685800" y="4343400"/>
            <a:ext cx="5485680" cy="4114080"/>
          </a:xfrm>
          <a:prstGeom prst="rect">
            <a:avLst/>
          </a:prstGeom>
        </p:spPr>
        <p:txBody>
          <a:bodyPr lIns="0" rIns="0" tIns="0" bIns="0"/>
          <a:p>
            <a:endParaRPr/>
          </a:p>
        </p:txBody>
      </p:sp>
      <p:sp>
        <p:nvSpPr>
          <p:cNvPr id="13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D42D9167-D2EC-4865-BD4C-6FCF63DCCE0C}" type="slidenum">
              <a:rPr lang="es-ES" sz="1200" spc="-1" strike="noStrike">
                <a:solidFill>
                  <a:srgbClr val="000000"/>
                </a:solidFill>
                <a:uFill>
                  <a:solidFill>
                    <a:srgbClr val="ffffff"/>
                  </a:solidFill>
                </a:uFill>
                <a:latin typeface="+mn-lt"/>
                <a:ea typeface="+mn-ea"/>
              </a:rPr>
              <a:t>&lt;número&gt;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1"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3"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4"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5" name="" descr=""/>
          <p:cNvPicPr/>
          <p:nvPr/>
        </p:nvPicPr>
        <p:blipFill>
          <a:blip r:embed="rId2"/>
          <a:stretch/>
        </p:blipFill>
        <p:spPr>
          <a:xfrm>
            <a:off x="2079000" y="1604520"/>
            <a:ext cx="4984920" cy="3977280"/>
          </a:xfrm>
          <a:prstGeom prst="rect">
            <a:avLst/>
          </a:prstGeom>
          <a:ln>
            <a:noFill/>
          </a:ln>
        </p:spPr>
      </p:pic>
      <p:pic>
        <p:nvPicPr>
          <p:cNvPr id="36"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0"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2"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5"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1"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9"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0"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1" name="" descr=""/>
          <p:cNvPicPr/>
          <p:nvPr/>
        </p:nvPicPr>
        <p:blipFill>
          <a:blip r:embed="rId2"/>
          <a:stretch/>
        </p:blipFill>
        <p:spPr>
          <a:xfrm>
            <a:off x="2079000" y="1604520"/>
            <a:ext cx="4984920" cy="3977280"/>
          </a:xfrm>
          <a:prstGeom prst="rect">
            <a:avLst/>
          </a:prstGeom>
          <a:ln>
            <a:noFill/>
          </a:ln>
        </p:spPr>
      </p:pic>
      <p:pic>
        <p:nvPicPr>
          <p:cNvPr id="72"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6"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3"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8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9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0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07" name="" descr=""/>
          <p:cNvPicPr/>
          <p:nvPr/>
        </p:nvPicPr>
        <p:blipFill>
          <a:blip r:embed="rId2"/>
          <a:stretch/>
        </p:blipFill>
        <p:spPr>
          <a:xfrm>
            <a:off x="2079000" y="1604520"/>
            <a:ext cx="4984920" cy="3977280"/>
          </a:xfrm>
          <a:prstGeom prst="rect">
            <a:avLst/>
          </a:prstGeom>
          <a:ln>
            <a:noFill/>
          </a:ln>
        </p:spPr>
      </p:pic>
      <p:pic>
        <p:nvPicPr>
          <p:cNvPr id="108" name="" descr=""/>
          <p:cNvPicPr/>
          <p:nvPr/>
        </p:nvPicPr>
        <p:blipFill>
          <a:blip r:embed="rId3"/>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5"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pPr algn="ctr"/>
            <a:endParaRPr/>
          </a:p>
        </p:txBody>
      </p:sp>
      <p:sp>
        <p:nvSpPr>
          <p:cNvPr id="1" name="PlaceHolder 2"/>
          <p:cNvSpPr>
            <a:spLocks noGrp="1"/>
          </p:cNvSpPr>
          <p:nvPr>
            <p:ph type="subTitle"/>
          </p:nvPr>
        </p:nvSpPr>
        <p:spPr>
          <a:xfrm>
            <a:off x="457200" y="1600200"/>
            <a:ext cx="8228880" cy="4525200"/>
          </a:xfrm>
          <a:prstGeom prst="rect">
            <a:avLst/>
          </a:prstGeom>
        </p:spPr>
        <p:txBody>
          <a:bodyPr lIns="0" rIns="0" tIns="0" bIns="0" anchor="ctr"/>
          <a:p>
            <a:pPr algn="ctr"/>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StarSymbol"/>
              <a:buChar char=""/>
            </a:pPr>
            <a:r>
              <a:rPr lang="es-ES" sz="3200" spc="-1">
                <a:latin typeface="Arial"/>
              </a:rPr>
              <a:t>Pulse para editar el formato de esquema del texto</a:t>
            </a:r>
            <a:endParaRPr/>
          </a:p>
          <a:p>
            <a:pPr lvl="1" marL="864000" indent="-324000">
              <a:buClr>
                <a:srgbClr val="ffffff"/>
              </a:buClr>
              <a:buSzPct val="75000"/>
              <a:buFont typeface="StarSymbol"/>
              <a:buChar char=""/>
            </a:pPr>
            <a:r>
              <a:rPr lang="es-ES" sz="2800" spc="-1">
                <a:latin typeface="Arial"/>
              </a:rPr>
              <a:t>Segundo nivel del esquema</a:t>
            </a:r>
            <a:endParaRPr/>
          </a:p>
          <a:p>
            <a:pPr lvl="2" marL="1296000" indent="-288000">
              <a:buClr>
                <a:srgbClr val="ffffff"/>
              </a:buClr>
              <a:buSzPct val="45000"/>
              <a:buFont typeface="StarSymbol"/>
              <a:buChar char=""/>
            </a:pPr>
            <a:r>
              <a:rPr lang="es-ES" sz="2400" spc="-1">
                <a:latin typeface="Arial"/>
              </a:rPr>
              <a:t>Tercer nivel del esquema</a:t>
            </a:r>
            <a:endParaRPr/>
          </a:p>
          <a:p>
            <a:pPr lvl="3" marL="1728000" indent="-216000">
              <a:buClr>
                <a:srgbClr val="ffffff"/>
              </a:buClr>
              <a:buSzPct val="75000"/>
              <a:buFont typeface="StarSymbol"/>
              <a:buChar char=""/>
            </a:pPr>
            <a:r>
              <a:rPr lang="es-ES" sz="2000" spc="-1">
                <a:latin typeface="Arial"/>
              </a:rPr>
              <a:t>Cuarto nivel del esquema</a:t>
            </a:r>
            <a:endParaRPr/>
          </a:p>
          <a:p>
            <a:pPr lvl="4" marL="2160000" indent="-216000">
              <a:buClr>
                <a:srgbClr val="ffffff"/>
              </a:buClr>
              <a:buSzPct val="45000"/>
              <a:buFont typeface="StarSymbol"/>
              <a:buChar char=""/>
            </a:pPr>
            <a:r>
              <a:rPr lang="es-ES" sz="2000" spc="-1">
                <a:latin typeface="Arial"/>
              </a:rPr>
              <a:t>Quinto nivel del esquema</a:t>
            </a:r>
            <a:endParaRPr/>
          </a:p>
          <a:p>
            <a:pPr lvl="5" marL="2592000" indent="-216000">
              <a:buClr>
                <a:srgbClr val="ffffff"/>
              </a:buClr>
              <a:buSzPct val="45000"/>
              <a:buFont typeface="StarSymbol"/>
              <a:buChar char=""/>
            </a:pPr>
            <a:r>
              <a:rPr lang="es-ES" sz="2000" spc="-1">
                <a:latin typeface="Arial"/>
              </a:rPr>
              <a:t>Sexto nivel del esquema</a:t>
            </a:r>
            <a:endParaRPr/>
          </a:p>
          <a:p>
            <a:pPr lvl="6" marL="3024000" indent="-216000">
              <a:buClr>
                <a:srgbClr val="ffffff"/>
              </a:buClr>
              <a:buSzPct val="45000"/>
              <a:buFont typeface="StarSymbol"/>
              <a:buChar char=""/>
            </a:pPr>
            <a:r>
              <a:rPr lang="es-ES" sz="2000" spc="-1">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pPr algn="ctr"/>
            <a:r>
              <a:rPr lang="es-ES" sz="4400" spc="-1">
                <a:latin typeface="Arial"/>
              </a:rPr>
              <a:t>Pulse para editar el formato del texto de título</a:t>
            </a:r>
            <a:endParaRPr/>
          </a:p>
        </p:txBody>
      </p:sp>
      <p:sp>
        <p:nvSpPr>
          <p:cNvPr id="38"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StarSymbol"/>
              <a:buChar char=""/>
            </a:pPr>
            <a:r>
              <a:rPr lang="es-ES" sz="3200" spc="-1">
                <a:latin typeface="Arial"/>
              </a:rPr>
              <a:t>Pulse para editar el formato de esquema del texto</a:t>
            </a:r>
            <a:endParaRPr/>
          </a:p>
          <a:p>
            <a:pPr lvl="1" marL="864000" indent="-324000">
              <a:buClr>
                <a:srgbClr val="ffffff"/>
              </a:buClr>
              <a:buSzPct val="75000"/>
              <a:buFont typeface="StarSymbol"/>
              <a:buChar char=""/>
            </a:pPr>
            <a:r>
              <a:rPr lang="es-ES" sz="2800" spc="-1">
                <a:latin typeface="Arial"/>
              </a:rPr>
              <a:t>Segundo nivel del esquema</a:t>
            </a:r>
            <a:endParaRPr/>
          </a:p>
          <a:p>
            <a:pPr lvl="2" marL="1296000" indent="-288000">
              <a:buClr>
                <a:srgbClr val="ffffff"/>
              </a:buClr>
              <a:buSzPct val="45000"/>
              <a:buFont typeface="StarSymbol"/>
              <a:buChar char=""/>
            </a:pPr>
            <a:r>
              <a:rPr lang="es-ES" sz="2400" spc="-1">
                <a:latin typeface="Arial"/>
              </a:rPr>
              <a:t>Tercer nivel del esquema</a:t>
            </a:r>
            <a:endParaRPr/>
          </a:p>
          <a:p>
            <a:pPr lvl="3" marL="1728000" indent="-216000">
              <a:buClr>
                <a:srgbClr val="ffffff"/>
              </a:buClr>
              <a:buSzPct val="75000"/>
              <a:buFont typeface="StarSymbol"/>
              <a:buChar char=""/>
            </a:pPr>
            <a:r>
              <a:rPr lang="es-ES" sz="2000" spc="-1">
                <a:latin typeface="Arial"/>
              </a:rPr>
              <a:t>Cuarto nivel del esquema</a:t>
            </a:r>
            <a:endParaRPr/>
          </a:p>
          <a:p>
            <a:pPr lvl="4" marL="2160000" indent="-216000">
              <a:buClr>
                <a:srgbClr val="ffffff"/>
              </a:buClr>
              <a:buSzPct val="45000"/>
              <a:buFont typeface="StarSymbol"/>
              <a:buChar char=""/>
            </a:pPr>
            <a:r>
              <a:rPr lang="es-ES" sz="2000" spc="-1">
                <a:latin typeface="Arial"/>
              </a:rPr>
              <a:t>Quinto nivel del esquema</a:t>
            </a:r>
            <a:endParaRPr/>
          </a:p>
          <a:p>
            <a:pPr lvl="5" marL="2592000" indent="-216000">
              <a:buClr>
                <a:srgbClr val="ffffff"/>
              </a:buClr>
              <a:buSzPct val="45000"/>
              <a:buFont typeface="StarSymbol"/>
              <a:buChar char=""/>
            </a:pPr>
            <a:r>
              <a:rPr lang="es-ES" sz="2000" spc="-1">
                <a:latin typeface="Arial"/>
              </a:rPr>
              <a:t>Sexto nivel del esquema</a:t>
            </a:r>
            <a:endParaRPr/>
          </a:p>
          <a:p>
            <a:pPr lvl="6" marL="3024000" indent="-216000">
              <a:buClr>
                <a:srgbClr val="ffffff"/>
              </a:buClr>
              <a:buSzPct val="45000"/>
              <a:buFont typeface="StarSymbol"/>
              <a:buChar char=""/>
            </a:pPr>
            <a:r>
              <a:rPr lang="es-ES" sz="2000" spc="-1">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r>
              <a:rPr lang="es-ES" sz="4400" spc="-1">
                <a:latin typeface="Arial"/>
              </a:rPr>
              <a:t>Pulse para editar el formato del texto de título</a:t>
            </a:r>
            <a:endParaRPr/>
          </a:p>
        </p:txBody>
      </p:sp>
      <p:sp>
        <p:nvSpPr>
          <p:cNvPr id="74"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StarSymbol"/>
              <a:buChar char=""/>
            </a:pPr>
            <a:r>
              <a:rPr lang="es-ES" sz="3200" spc="-1">
                <a:latin typeface="Arial"/>
              </a:rPr>
              <a:t>Pulse para editar el formato de esquema del texto</a:t>
            </a:r>
            <a:endParaRPr/>
          </a:p>
          <a:p>
            <a:pPr lvl="1" marL="864000" indent="-324000">
              <a:buClr>
                <a:srgbClr val="ffffff"/>
              </a:buClr>
              <a:buSzPct val="75000"/>
              <a:buFont typeface="StarSymbol"/>
              <a:buChar char=""/>
            </a:pPr>
            <a:r>
              <a:rPr lang="es-ES" sz="2800" spc="-1">
                <a:latin typeface="Arial"/>
              </a:rPr>
              <a:t>Segundo nivel del esquema</a:t>
            </a:r>
            <a:endParaRPr/>
          </a:p>
          <a:p>
            <a:pPr lvl="2" marL="1296000" indent="-288000">
              <a:buClr>
                <a:srgbClr val="ffffff"/>
              </a:buClr>
              <a:buSzPct val="45000"/>
              <a:buFont typeface="StarSymbol"/>
              <a:buChar char=""/>
            </a:pPr>
            <a:r>
              <a:rPr lang="es-ES" sz="2400" spc="-1">
                <a:latin typeface="Arial"/>
              </a:rPr>
              <a:t>Tercer nivel del esquema</a:t>
            </a:r>
            <a:endParaRPr/>
          </a:p>
          <a:p>
            <a:pPr lvl="3" marL="1728000" indent="-216000">
              <a:buClr>
                <a:srgbClr val="ffffff"/>
              </a:buClr>
              <a:buSzPct val="75000"/>
              <a:buFont typeface="StarSymbol"/>
              <a:buChar char=""/>
            </a:pPr>
            <a:r>
              <a:rPr lang="es-ES" sz="2000" spc="-1">
                <a:latin typeface="Arial"/>
              </a:rPr>
              <a:t>Cuarto nivel del esquema</a:t>
            </a:r>
            <a:endParaRPr/>
          </a:p>
          <a:p>
            <a:pPr lvl="4" marL="2160000" indent="-216000">
              <a:buClr>
                <a:srgbClr val="ffffff"/>
              </a:buClr>
              <a:buSzPct val="45000"/>
              <a:buFont typeface="StarSymbol"/>
              <a:buChar char=""/>
            </a:pPr>
            <a:r>
              <a:rPr lang="es-ES" sz="2000" spc="-1">
                <a:latin typeface="Arial"/>
              </a:rPr>
              <a:t>Quinto nivel del esquema</a:t>
            </a:r>
            <a:endParaRPr/>
          </a:p>
          <a:p>
            <a:pPr lvl="5" marL="2592000" indent="-216000">
              <a:buClr>
                <a:srgbClr val="ffffff"/>
              </a:buClr>
              <a:buSzPct val="45000"/>
              <a:buFont typeface="StarSymbol"/>
              <a:buChar char=""/>
            </a:pPr>
            <a:r>
              <a:rPr lang="es-ES" sz="2000" spc="-1">
                <a:latin typeface="Arial"/>
              </a:rPr>
              <a:t>Sexto nivel del esquema</a:t>
            </a:r>
            <a:endParaRPr/>
          </a:p>
          <a:p>
            <a:pPr lvl="6" marL="3024000" indent="-216000">
              <a:buClr>
                <a:srgbClr val="ffffff"/>
              </a:buClr>
              <a:buSzPct val="45000"/>
              <a:buFont typeface="StarSymbol"/>
              <a:buChar char=""/>
            </a:pPr>
            <a:r>
              <a:rPr lang="es-ES" sz="2000" spc="-1">
                <a:latin typeface="Arial"/>
              </a:rPr>
              <a:t>Séptimo nivel del esquema</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ES" sz="4400" spc="-1" strike="noStrike">
                <a:solidFill>
                  <a:srgbClr val="000000"/>
                </a:solidFill>
                <a:uFill>
                  <a:solidFill>
                    <a:srgbClr val="ffffff"/>
                  </a:solidFill>
                </a:uFill>
                <a:latin typeface="Calibri"/>
              </a:rPr>
              <a:t>Tratamiento de documentos XML</a:t>
            </a:r>
            <a:endParaRPr/>
          </a:p>
        </p:txBody>
      </p:sp>
      <p:sp>
        <p:nvSpPr>
          <p:cNvPr id="115"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gn="ctr">
              <a:lnSpc>
                <a:spcPct val="100000"/>
              </a:lnSpc>
            </a:pPr>
            <a:r>
              <a:rPr lang="es-ES" sz="3200" spc="-1" strike="noStrike">
                <a:solidFill>
                  <a:srgbClr val="8b8b8b"/>
                </a:solidFill>
                <a:uFill>
                  <a:solidFill>
                    <a:srgbClr val="ffffff"/>
                  </a:solidFill>
                </a:uFill>
                <a:latin typeface="Calibri"/>
              </a:rPr>
              <a:t>SAX</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432000" y="144000"/>
            <a:ext cx="8110080" cy="666864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r>
              <a:rPr lang="es-ES" sz="1600" spc="-1" strike="noStrike">
                <a:solidFill>
                  <a:srgbClr val="000000"/>
                </a:solidFill>
                <a:uFill>
                  <a:solidFill>
                    <a:srgbClr val="ffffff"/>
                  </a:solidFill>
                </a:uFill>
                <a:latin typeface="Calibri"/>
              </a:rPr>
              <a:t>package escribirpersonas_xstream;</a:t>
            </a:r>
            <a:endParaRPr/>
          </a:p>
          <a:p>
            <a:pPr>
              <a:lnSpc>
                <a:spcPct val="100000"/>
              </a:lnSpc>
            </a:pPr>
            <a:r>
              <a:rPr lang="es-ES" sz="1600" spc="-1" strike="noStrike">
                <a:solidFill>
                  <a:srgbClr val="000000"/>
                </a:solidFill>
                <a:uFill>
                  <a:solidFill>
                    <a:srgbClr val="ffffff"/>
                  </a:solidFill>
                </a:uFill>
                <a:latin typeface="Calibri"/>
              </a:rPr>
              <a:t>import java.io.*;</a:t>
            </a:r>
            <a:endParaRPr/>
          </a:p>
          <a:p>
            <a:pPr>
              <a:lnSpc>
                <a:spcPct val="100000"/>
              </a:lnSpc>
            </a:pPr>
            <a:r>
              <a:rPr lang="es-ES" sz="1600" spc="-1" strike="noStrike">
                <a:solidFill>
                  <a:srgbClr val="000000"/>
                </a:solidFill>
                <a:uFill>
                  <a:solidFill>
                    <a:srgbClr val="ffffff"/>
                  </a:solidFill>
                </a:uFill>
                <a:latin typeface="Calibri"/>
              </a:rPr>
              <a:t>import com.thoughtworks.xstream.XStream;</a:t>
            </a:r>
            <a:endParaRPr/>
          </a:p>
          <a:p>
            <a:pPr>
              <a:lnSpc>
                <a:spcPct val="100000"/>
              </a:lnSpc>
            </a:pPr>
            <a:endParaRPr/>
          </a:p>
          <a:p>
            <a:pPr>
              <a:lnSpc>
                <a:spcPct val="100000"/>
              </a:lnSpc>
            </a:pPr>
            <a:r>
              <a:rPr b="1" lang="es-ES" sz="1600" spc="-1" strike="noStrike">
                <a:solidFill>
                  <a:srgbClr val="000000"/>
                </a:solidFill>
                <a:uFill>
                  <a:solidFill>
                    <a:srgbClr val="ffffff"/>
                  </a:solidFill>
                </a:uFill>
                <a:latin typeface="Calibri"/>
              </a:rPr>
              <a:t>public class EscribirPersonas {</a:t>
            </a: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public static void main(String[] args) throws IOException, </a:t>
            </a: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ClassNotFoundException {</a:t>
            </a: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Persona persona;  // ver clase en pág. 18</a:t>
            </a: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File fichero = new File("FichPersona.dat");</a:t>
            </a: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FileInputStream filein = new FileInputStream(fichero);        </a:t>
            </a: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ObjectInputStream dataIS = new ObjectInputStream(filein);</a:t>
            </a: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System.out.println("Comienza el proceso de creación del fichero a XML ...");</a:t>
            </a:r>
            <a:endParaRPr/>
          </a:p>
          <a:p>
            <a:pPr>
              <a:lnSpc>
                <a:spcPct val="100000"/>
              </a:lnSpc>
            </a:pP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//Creamos un objeto Lista de Personas</a:t>
            </a: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ListaPersonas listaper = new ListaPersonas(); // ver clase en pág. 34</a:t>
            </a: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try {</a:t>
            </a: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while (true) { //lectura del fichero</a:t>
            </a: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persona = (Persona) dataIS.readObject(); </a:t>
            </a: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listaper.add(persona); //añadir persona a la lista  </a:t>
            </a: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a:t>
            </a: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 catch (EOFException eo) {</a:t>
            </a: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 catch (StreamCorruptedException x) {</a:t>
            </a: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a:t>
            </a:r>
            <a:endParaRPr/>
          </a:p>
          <a:p>
            <a:pPr>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dataIS.close();  //cerrar stream de entrada     </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936000" y="432000"/>
            <a:ext cx="6599520" cy="576000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r>
              <a:rPr lang="es-ES" sz="1600" spc="-1" strike="noStrike">
                <a:solidFill>
                  <a:srgbClr val="000000"/>
                </a:solidFill>
                <a:uFill>
                  <a:solidFill>
                    <a:srgbClr val="ffffff"/>
                  </a:solidFill>
                </a:uFill>
                <a:latin typeface="Calibri"/>
                <a:ea typeface="DejaVu Sans"/>
              </a:rPr>
              <a:t>        </a:t>
            </a:r>
            <a:r>
              <a:rPr lang="es-ES" sz="1600" spc="-1" strike="noStrike">
                <a:solidFill>
                  <a:srgbClr val="000000"/>
                </a:solidFill>
                <a:uFill>
                  <a:solidFill>
                    <a:srgbClr val="ffffff"/>
                  </a:solidFill>
                </a:uFill>
                <a:latin typeface="Calibri"/>
                <a:ea typeface="DejaVu Sans"/>
              </a:rPr>
              <a:t>//</a:t>
            </a:r>
            <a:endParaRPr/>
          </a:p>
          <a:p>
            <a:pPr>
              <a:lnSpc>
                <a:spcPct val="100000"/>
              </a:lnSpc>
            </a:pPr>
            <a:r>
              <a:rPr lang="es-ES" sz="1600" spc="-1" strike="noStrike">
                <a:solidFill>
                  <a:srgbClr val="000000"/>
                </a:solidFill>
                <a:uFill>
                  <a:solidFill>
                    <a:srgbClr val="ffffff"/>
                  </a:solidFill>
                </a:uFill>
                <a:latin typeface="Calibri"/>
                <a:ea typeface="DejaVu Sans"/>
              </a:rPr>
              <a:t>        </a:t>
            </a:r>
            <a:r>
              <a:rPr lang="es-ES" sz="1600" spc="-1" strike="noStrike">
                <a:solidFill>
                  <a:srgbClr val="000000"/>
                </a:solidFill>
                <a:uFill>
                  <a:solidFill>
                    <a:srgbClr val="ffffff"/>
                  </a:solidFill>
                </a:uFill>
                <a:latin typeface="Calibri"/>
                <a:ea typeface="DejaVu Sans"/>
              </a:rPr>
              <a:t>try {</a:t>
            </a:r>
            <a:endParaRPr/>
          </a:p>
          <a:p>
            <a:pPr>
              <a:lnSpc>
                <a:spcPct val="100000"/>
              </a:lnSpc>
            </a:pPr>
            <a:r>
              <a:rPr lang="es-ES" sz="1600" spc="-1" strike="noStrike">
                <a:solidFill>
                  <a:srgbClr val="000000"/>
                </a:solidFill>
                <a:uFill>
                  <a:solidFill>
                    <a:srgbClr val="ffffff"/>
                  </a:solidFill>
                </a:uFill>
                <a:latin typeface="Calibri"/>
                <a:ea typeface="DejaVu Sans"/>
              </a:rPr>
              <a:t>            </a:t>
            </a:r>
            <a:r>
              <a:rPr lang="es-ES" sz="1600" spc="-1" strike="noStrike">
                <a:solidFill>
                  <a:srgbClr val="000000"/>
                </a:solidFill>
                <a:uFill>
                  <a:solidFill>
                    <a:srgbClr val="ffffff"/>
                  </a:solidFill>
                </a:uFill>
                <a:latin typeface="Calibri"/>
                <a:ea typeface="DejaVu Sans"/>
              </a:rPr>
              <a:t>XStream xstream = new XStream();</a:t>
            </a:r>
            <a:endParaRPr/>
          </a:p>
          <a:p>
            <a:pPr>
              <a:lnSpc>
                <a:spcPct val="100000"/>
              </a:lnSpc>
            </a:pPr>
            <a:r>
              <a:rPr lang="es-ES" sz="1600" spc="-1" strike="noStrike">
                <a:solidFill>
                  <a:srgbClr val="000000"/>
                </a:solidFill>
                <a:uFill>
                  <a:solidFill>
                    <a:srgbClr val="ffffff"/>
                  </a:solidFill>
                </a:uFill>
                <a:latin typeface="Calibri"/>
                <a:ea typeface="DejaVu Sans"/>
              </a:rPr>
              <a:t>            </a:t>
            </a:r>
            <a:r>
              <a:rPr lang="es-ES" sz="1600" spc="-1" strike="noStrike">
                <a:solidFill>
                  <a:srgbClr val="000000"/>
                </a:solidFill>
                <a:uFill>
                  <a:solidFill>
                    <a:srgbClr val="ffffff"/>
                  </a:solidFill>
                </a:uFill>
                <a:latin typeface="Calibri"/>
                <a:ea typeface="DejaVu Sans"/>
              </a:rPr>
              <a:t>//cambiar de nombre a las etiquetas XML</a:t>
            </a:r>
            <a:endParaRPr/>
          </a:p>
          <a:p>
            <a:pPr>
              <a:lnSpc>
                <a:spcPct val="100000"/>
              </a:lnSpc>
            </a:pPr>
            <a:r>
              <a:rPr lang="es-ES" sz="1600" spc="-1" strike="noStrike">
                <a:solidFill>
                  <a:srgbClr val="000000"/>
                </a:solidFill>
                <a:uFill>
                  <a:solidFill>
                    <a:srgbClr val="ffffff"/>
                  </a:solidFill>
                </a:uFill>
                <a:latin typeface="Calibri"/>
                <a:ea typeface="DejaVu Sans"/>
              </a:rPr>
              <a:t>            </a:t>
            </a:r>
            <a:r>
              <a:rPr lang="es-ES" sz="1600" spc="-1" strike="noStrike">
                <a:solidFill>
                  <a:srgbClr val="000000"/>
                </a:solidFill>
                <a:uFill>
                  <a:solidFill>
                    <a:srgbClr val="ffffff"/>
                  </a:solidFill>
                </a:uFill>
                <a:latin typeface="Calibri"/>
                <a:ea typeface="DejaVu Sans"/>
              </a:rPr>
              <a:t>xstream.alias("ListaPersonasMunicipio", ListaPersonas.class);</a:t>
            </a:r>
            <a:endParaRPr/>
          </a:p>
          <a:p>
            <a:pPr>
              <a:lnSpc>
                <a:spcPct val="100000"/>
              </a:lnSpc>
            </a:pPr>
            <a:r>
              <a:rPr lang="es-ES" sz="1600" spc="-1" strike="noStrike">
                <a:solidFill>
                  <a:srgbClr val="000000"/>
                </a:solidFill>
                <a:uFill>
                  <a:solidFill>
                    <a:srgbClr val="ffffff"/>
                  </a:solidFill>
                </a:uFill>
                <a:latin typeface="Calibri"/>
                <a:ea typeface="DejaVu Sans"/>
              </a:rPr>
              <a:t>            </a:t>
            </a:r>
            <a:r>
              <a:rPr lang="es-ES" sz="1600" spc="-1" strike="noStrike">
                <a:solidFill>
                  <a:srgbClr val="000000"/>
                </a:solidFill>
                <a:uFill>
                  <a:solidFill>
                    <a:srgbClr val="ffffff"/>
                  </a:solidFill>
                </a:uFill>
                <a:latin typeface="Calibri"/>
                <a:ea typeface="DejaVu Sans"/>
              </a:rPr>
              <a:t>xstream.alias("DatosPersona", Persona.class);</a:t>
            </a:r>
            <a:endParaRPr/>
          </a:p>
          <a:p>
            <a:pPr>
              <a:lnSpc>
                <a:spcPct val="100000"/>
              </a:lnSpc>
            </a:pPr>
            <a:r>
              <a:rPr lang="es-ES" sz="1600" spc="-1" strike="noStrike">
                <a:solidFill>
                  <a:srgbClr val="000000"/>
                </a:solidFill>
                <a:uFill>
                  <a:solidFill>
                    <a:srgbClr val="ffffff"/>
                  </a:solidFill>
                </a:uFill>
                <a:latin typeface="Calibri"/>
                <a:ea typeface="DejaVu Sans"/>
              </a:rPr>
              <a:t>            </a:t>
            </a:r>
            <a:r>
              <a:rPr lang="es-ES" sz="1600" spc="-1" strike="noStrike">
                <a:solidFill>
                  <a:srgbClr val="000000"/>
                </a:solidFill>
                <a:uFill>
                  <a:solidFill>
                    <a:srgbClr val="ffffff"/>
                  </a:solidFill>
                </a:uFill>
                <a:latin typeface="Calibri"/>
                <a:ea typeface="DejaVu Sans"/>
              </a:rPr>
              <a:t>//quitar etiqueta lista (atributo de la clase ListaPersonas)</a:t>
            </a:r>
            <a:endParaRPr/>
          </a:p>
          <a:p>
            <a:pPr>
              <a:lnSpc>
                <a:spcPct val="100000"/>
              </a:lnSpc>
            </a:pPr>
            <a:r>
              <a:rPr lang="es-ES" sz="1600" spc="-1" strike="noStrike">
                <a:solidFill>
                  <a:srgbClr val="000000"/>
                </a:solidFill>
                <a:uFill>
                  <a:solidFill>
                    <a:srgbClr val="ffffff"/>
                  </a:solidFill>
                </a:uFill>
                <a:latin typeface="Calibri"/>
                <a:ea typeface="DejaVu Sans"/>
              </a:rPr>
              <a:t>            </a:t>
            </a:r>
            <a:r>
              <a:rPr lang="es-ES" sz="1600" spc="-1" strike="noStrike">
                <a:solidFill>
                  <a:srgbClr val="000000"/>
                </a:solidFill>
                <a:uFill>
                  <a:solidFill>
                    <a:srgbClr val="ffffff"/>
                  </a:solidFill>
                </a:uFill>
                <a:latin typeface="Calibri"/>
                <a:ea typeface="DejaVu Sans"/>
              </a:rPr>
              <a:t>xstream.addImplicitCollection(ListaPersonas.class, "lista");</a:t>
            </a:r>
            <a:endParaRPr/>
          </a:p>
          <a:p>
            <a:pPr>
              <a:lnSpc>
                <a:spcPct val="100000"/>
              </a:lnSpc>
            </a:pPr>
            <a:r>
              <a:rPr lang="es-ES" sz="1600" spc="-1" strike="noStrike">
                <a:solidFill>
                  <a:srgbClr val="000000"/>
                </a:solidFill>
                <a:uFill>
                  <a:solidFill>
                    <a:srgbClr val="ffffff"/>
                  </a:solidFill>
                </a:uFill>
                <a:latin typeface="Calibri"/>
                <a:ea typeface="DejaVu Sans"/>
              </a:rPr>
              <a:t>            </a:t>
            </a:r>
            <a:r>
              <a:rPr lang="es-ES" sz="1600" spc="-1" strike="noStrike">
                <a:solidFill>
                  <a:srgbClr val="000000"/>
                </a:solidFill>
                <a:uFill>
                  <a:solidFill>
                    <a:srgbClr val="ffffff"/>
                  </a:solidFill>
                </a:uFill>
                <a:latin typeface="Calibri"/>
                <a:ea typeface="DejaVu Sans"/>
              </a:rPr>
              <a:t>//Insertar los objetos en el XML</a:t>
            </a:r>
            <a:endParaRPr/>
          </a:p>
          <a:p>
            <a:pPr>
              <a:lnSpc>
                <a:spcPct val="100000"/>
              </a:lnSpc>
            </a:pPr>
            <a:r>
              <a:rPr lang="es-ES" sz="1600" spc="-1" strike="noStrike">
                <a:solidFill>
                  <a:srgbClr val="000000"/>
                </a:solidFill>
                <a:uFill>
                  <a:solidFill>
                    <a:srgbClr val="ffffff"/>
                  </a:solidFill>
                </a:uFill>
                <a:latin typeface="Calibri"/>
                <a:ea typeface="DejaVu Sans"/>
              </a:rPr>
              <a:t>            </a:t>
            </a:r>
            <a:r>
              <a:rPr b="1" lang="es-ES" sz="1600" spc="-1" strike="noStrike">
                <a:solidFill>
                  <a:srgbClr val="000000"/>
                </a:solidFill>
                <a:uFill>
                  <a:solidFill>
                    <a:srgbClr val="ffffff"/>
                  </a:solidFill>
                </a:uFill>
                <a:latin typeface="Calibri"/>
                <a:ea typeface="DejaVu Sans"/>
              </a:rPr>
              <a:t>xstream.toXML(listaper, new FileOutputStream("Personas.xml"))</a:t>
            </a:r>
            <a:r>
              <a:rPr lang="es-ES" sz="1600" spc="-1" strike="noStrike">
                <a:solidFill>
                  <a:srgbClr val="000000"/>
                </a:solidFill>
                <a:uFill>
                  <a:solidFill>
                    <a:srgbClr val="ffffff"/>
                  </a:solidFill>
                </a:uFill>
                <a:latin typeface="Calibri"/>
                <a:ea typeface="DejaVu Sans"/>
              </a:rPr>
              <a:t>;</a:t>
            </a:r>
            <a:endParaRPr/>
          </a:p>
          <a:p>
            <a:pPr>
              <a:lnSpc>
                <a:spcPct val="100000"/>
              </a:lnSpc>
            </a:pPr>
            <a:r>
              <a:rPr lang="es-ES" sz="1600" spc="-1" strike="noStrike">
                <a:solidFill>
                  <a:srgbClr val="000000"/>
                </a:solidFill>
                <a:uFill>
                  <a:solidFill>
                    <a:srgbClr val="ffffff"/>
                  </a:solidFill>
                </a:uFill>
                <a:latin typeface="Calibri"/>
                <a:ea typeface="DejaVu Sans"/>
              </a:rPr>
              <a:t>            </a:t>
            </a:r>
            <a:r>
              <a:rPr lang="es-ES" sz="1600" spc="-1" strike="noStrike">
                <a:solidFill>
                  <a:srgbClr val="000000"/>
                </a:solidFill>
                <a:uFill>
                  <a:solidFill>
                    <a:srgbClr val="ffffff"/>
                  </a:solidFill>
                </a:uFill>
                <a:latin typeface="Calibri"/>
                <a:ea typeface="DejaVu Sans"/>
              </a:rPr>
              <a:t>System.out.println("Creado fichero XML....");</a:t>
            </a:r>
            <a:endParaRPr/>
          </a:p>
          <a:p>
            <a:pPr>
              <a:lnSpc>
                <a:spcPct val="100000"/>
              </a:lnSpc>
            </a:pPr>
            <a:r>
              <a:rPr lang="es-ES" sz="1600" spc="-1" strike="noStrike">
                <a:solidFill>
                  <a:srgbClr val="000000"/>
                </a:solidFill>
                <a:uFill>
                  <a:solidFill>
                    <a:srgbClr val="ffffff"/>
                  </a:solidFill>
                </a:uFill>
                <a:latin typeface="Calibri"/>
                <a:ea typeface="DejaVu Sans"/>
              </a:rPr>
              <a:t>        </a:t>
            </a:r>
            <a:r>
              <a:rPr lang="es-ES" sz="1600" spc="-1" strike="noStrike">
                <a:solidFill>
                  <a:srgbClr val="000000"/>
                </a:solidFill>
                <a:uFill>
                  <a:solidFill>
                    <a:srgbClr val="ffffff"/>
                  </a:solidFill>
                </a:uFill>
                <a:latin typeface="Calibri"/>
                <a:ea typeface="DejaVu Sans"/>
              </a:rPr>
              <a:t>} catch (Exception e) {</a:t>
            </a:r>
            <a:endParaRPr/>
          </a:p>
          <a:p>
            <a:pPr>
              <a:lnSpc>
                <a:spcPct val="100000"/>
              </a:lnSpc>
            </a:pPr>
            <a:r>
              <a:rPr lang="es-ES" sz="1600" spc="-1" strike="noStrike">
                <a:solidFill>
                  <a:srgbClr val="000000"/>
                </a:solidFill>
                <a:uFill>
                  <a:solidFill>
                    <a:srgbClr val="ffffff"/>
                  </a:solidFill>
                </a:uFill>
                <a:latin typeface="Calibri"/>
                <a:ea typeface="DejaVu Sans"/>
              </a:rPr>
              <a:t>            </a:t>
            </a:r>
            <a:r>
              <a:rPr lang="es-ES" sz="1600" spc="-1" strike="noStrike">
                <a:solidFill>
                  <a:srgbClr val="000000"/>
                </a:solidFill>
                <a:uFill>
                  <a:solidFill>
                    <a:srgbClr val="ffffff"/>
                  </a:solidFill>
                </a:uFill>
                <a:latin typeface="Calibri"/>
                <a:ea typeface="DejaVu Sans"/>
              </a:rPr>
              <a:t>e.printStackTrace();</a:t>
            </a:r>
            <a:endParaRPr/>
          </a:p>
          <a:p>
            <a:pPr>
              <a:lnSpc>
                <a:spcPct val="100000"/>
              </a:lnSpc>
            </a:pPr>
            <a:r>
              <a:rPr lang="es-ES" sz="1600" spc="-1" strike="noStrike">
                <a:solidFill>
                  <a:srgbClr val="000000"/>
                </a:solidFill>
                <a:uFill>
                  <a:solidFill>
                    <a:srgbClr val="ffffff"/>
                  </a:solidFill>
                </a:uFill>
                <a:latin typeface="Calibri"/>
                <a:ea typeface="DejaVu Sans"/>
              </a:rPr>
              <a:t>        </a:t>
            </a:r>
            <a:r>
              <a:rPr lang="es-ES" sz="1600" spc="-1" strike="noStrike">
                <a:solidFill>
                  <a:srgbClr val="000000"/>
                </a:solidFill>
                <a:uFill>
                  <a:solidFill>
                    <a:srgbClr val="ffffff"/>
                  </a:solidFill>
                </a:uFill>
                <a:latin typeface="Calibri"/>
                <a:ea typeface="DejaVu Sans"/>
              </a:rPr>
              <a:t>}</a:t>
            </a:r>
            <a:endParaRPr/>
          </a:p>
          <a:p>
            <a:pPr>
              <a:lnSpc>
                <a:spcPct val="100000"/>
              </a:lnSpc>
            </a:pPr>
            <a:r>
              <a:rPr lang="es-ES" sz="1600" spc="-1" strike="noStrike">
                <a:solidFill>
                  <a:srgbClr val="000000"/>
                </a:solidFill>
                <a:uFill>
                  <a:solidFill>
                    <a:srgbClr val="ffffff"/>
                  </a:solidFill>
                </a:uFill>
                <a:latin typeface="Calibri"/>
                <a:ea typeface="DejaVu Sans"/>
              </a:rPr>
              <a:t>    </a:t>
            </a:r>
            <a:r>
              <a:rPr lang="es-ES" sz="1600" spc="-1" strike="noStrike">
                <a:solidFill>
                  <a:srgbClr val="000000"/>
                </a:solidFill>
                <a:uFill>
                  <a:solidFill>
                    <a:srgbClr val="ffffff"/>
                  </a:solidFill>
                </a:uFill>
                <a:latin typeface="Calibri"/>
                <a:ea typeface="DejaVu Sans"/>
              </a:rPr>
              <a:t>} // fin main</a:t>
            </a:r>
            <a:endParaRPr/>
          </a:p>
          <a:p>
            <a:pPr>
              <a:lnSpc>
                <a:spcPct val="100000"/>
              </a:lnSpc>
            </a:pPr>
            <a:r>
              <a:rPr lang="es-ES" sz="1600" spc="-1" strike="noStrike">
                <a:solidFill>
                  <a:srgbClr val="000000"/>
                </a:solidFill>
                <a:uFill>
                  <a:solidFill>
                    <a:srgbClr val="ffffff"/>
                  </a:solidFill>
                </a:uFill>
                <a:latin typeface="Calibri"/>
                <a:ea typeface="DejaVu Sans"/>
              </a:rPr>
              <a:t>} //fin EscribirPersonas</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179640" y="0"/>
            <a:ext cx="8506440" cy="685728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r>
              <a:rPr lang="es-ES" sz="1400" spc="-1" strike="noStrike">
                <a:solidFill>
                  <a:srgbClr val="000000"/>
                </a:solidFill>
                <a:uFill>
                  <a:solidFill>
                    <a:srgbClr val="ffffff"/>
                  </a:solidFill>
                </a:uFill>
                <a:latin typeface="Calibri"/>
              </a:rPr>
              <a:t>package escribirpersonas_xstream;</a:t>
            </a:r>
            <a:endParaRPr/>
          </a:p>
          <a:p>
            <a:pPr>
              <a:lnSpc>
                <a:spcPct val="100000"/>
              </a:lnSpc>
            </a:pPr>
            <a:r>
              <a:rPr lang="es-ES" sz="1400" spc="-1" strike="noStrike">
                <a:solidFill>
                  <a:srgbClr val="000000"/>
                </a:solidFill>
                <a:uFill>
                  <a:solidFill>
                    <a:srgbClr val="ffffff"/>
                  </a:solidFill>
                </a:uFill>
                <a:latin typeface="Calibri"/>
              </a:rPr>
              <a:t>import java.io.*;</a:t>
            </a:r>
            <a:endParaRPr/>
          </a:p>
          <a:p>
            <a:pPr>
              <a:lnSpc>
                <a:spcPct val="100000"/>
              </a:lnSpc>
            </a:pPr>
            <a:r>
              <a:rPr lang="es-ES" sz="1400" spc="-1" strike="noStrike">
                <a:solidFill>
                  <a:srgbClr val="000000"/>
                </a:solidFill>
                <a:uFill>
                  <a:solidFill>
                    <a:srgbClr val="ffffff"/>
                  </a:solidFill>
                </a:uFill>
                <a:latin typeface="Calibri"/>
              </a:rPr>
              <a:t>import java.util.ArrayList;</a:t>
            </a:r>
            <a:endParaRPr/>
          </a:p>
          <a:p>
            <a:pPr>
              <a:lnSpc>
                <a:spcPct val="100000"/>
              </a:lnSpc>
            </a:pPr>
            <a:r>
              <a:rPr lang="es-ES" sz="1400" spc="-1" strike="noStrike">
                <a:solidFill>
                  <a:srgbClr val="000000"/>
                </a:solidFill>
                <a:uFill>
                  <a:solidFill>
                    <a:srgbClr val="ffffff"/>
                  </a:solidFill>
                </a:uFill>
                <a:latin typeface="Calibri"/>
              </a:rPr>
              <a:t>import java.util.Iterator;</a:t>
            </a:r>
            <a:endParaRPr/>
          </a:p>
          <a:p>
            <a:pPr>
              <a:lnSpc>
                <a:spcPct val="100000"/>
              </a:lnSpc>
            </a:pPr>
            <a:r>
              <a:rPr lang="es-ES" sz="1400" spc="-1" strike="noStrike">
                <a:solidFill>
                  <a:srgbClr val="000000"/>
                </a:solidFill>
                <a:uFill>
                  <a:solidFill>
                    <a:srgbClr val="ffffff"/>
                  </a:solidFill>
                </a:uFill>
                <a:latin typeface="Calibri"/>
              </a:rPr>
              <a:t>import java.util.List;</a:t>
            </a:r>
            <a:endParaRPr/>
          </a:p>
          <a:p>
            <a:pPr>
              <a:lnSpc>
                <a:spcPct val="100000"/>
              </a:lnSpc>
            </a:pPr>
            <a:r>
              <a:rPr lang="es-ES" sz="1400" spc="-1" strike="noStrike">
                <a:solidFill>
                  <a:srgbClr val="000000"/>
                </a:solidFill>
                <a:uFill>
                  <a:solidFill>
                    <a:srgbClr val="ffffff"/>
                  </a:solidFill>
                </a:uFill>
                <a:latin typeface="Calibri"/>
              </a:rPr>
              <a:t>import com.thoughtworks.xstream.XStream;</a:t>
            </a:r>
            <a:endParaRPr/>
          </a:p>
          <a:p>
            <a:pPr>
              <a:lnSpc>
                <a:spcPct val="100000"/>
              </a:lnSpc>
            </a:pPr>
            <a:endParaRPr/>
          </a:p>
          <a:p>
            <a:pPr>
              <a:lnSpc>
                <a:spcPct val="100000"/>
              </a:lnSpc>
            </a:pPr>
            <a:r>
              <a:rPr b="1" lang="es-ES" sz="1600" spc="-1" strike="noStrike">
                <a:solidFill>
                  <a:srgbClr val="e46c0a"/>
                </a:solidFill>
                <a:uFill>
                  <a:solidFill>
                    <a:srgbClr val="ffffff"/>
                  </a:solidFill>
                </a:uFill>
                <a:latin typeface="Calibri"/>
              </a:rPr>
              <a:t>public class LeerPersonas {</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public static void main(String[] args) throws IOException {</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XStream xstream = new XStream();</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xstream.alias("ListaPersonasMunicipio", ListaPersonas.class);</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xstream.alias("DatosPersona", Persona.class);</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xstream.addImplicitCollection(ListaPersonas.class, "lista");</a:t>
            </a:r>
            <a:endParaRPr/>
          </a:p>
          <a:p>
            <a:pPr>
              <a:lnSpc>
                <a:spcPct val="100000"/>
              </a:lnSpc>
            </a:pPr>
            <a:r>
              <a:rPr lang="es-ES" sz="1400" spc="-1" strike="noStrike">
                <a:solidFill>
                  <a:srgbClr val="000000"/>
                </a:solidFill>
                <a:uFill>
                  <a:solidFill>
                    <a:srgbClr val="ffffff"/>
                  </a:solidFill>
                </a:uFill>
                <a:latin typeface="Calibri"/>
              </a:rPr>
              <a:t>        </a:t>
            </a:r>
            <a:r>
              <a:rPr b="1" lang="es-ES" sz="1400" spc="-1" strike="noStrike">
                <a:solidFill>
                  <a:srgbClr val="000000"/>
                </a:solidFill>
                <a:uFill>
                  <a:solidFill>
                    <a:srgbClr val="ffffff"/>
                  </a:solidFill>
                </a:uFill>
                <a:latin typeface="Calibri"/>
              </a:rPr>
              <a:t>//Recuperamos en la lista los datos del xml</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ListaPersonas listadoTodas = (ListaPersonas) </a:t>
            </a:r>
            <a:r>
              <a:rPr b="1" lang="es-ES" sz="1400" spc="-1" strike="noStrike">
                <a:solidFill>
                  <a:srgbClr val="000000"/>
                </a:solidFill>
                <a:uFill>
                  <a:solidFill>
                    <a:srgbClr val="ffffff"/>
                  </a:solidFill>
                </a:uFill>
                <a:latin typeface="Calibri"/>
              </a:rPr>
              <a:t>xstream.fromXML</a:t>
            </a:r>
            <a:r>
              <a:rPr lang="es-ES" sz="1400" spc="-1" strike="noStrike">
                <a:solidFill>
                  <a:srgbClr val="000000"/>
                </a:solidFill>
                <a:uFill>
                  <a:solidFill>
                    <a:srgbClr val="ffffff"/>
                  </a:solidFill>
                </a:uFill>
                <a:latin typeface="Calibri"/>
              </a:rPr>
              <a:t>(new FileInputStream("Personas.xml"));</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System.out.println("Numero de Personas: " + listadoTodas.getListaPersonas().size());</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List&lt;Persona&gt; listaPersonas = new ArrayList&lt;Persona&gt;();</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listaPersonas = listadoTodas.getListaPersonas();</a:t>
            </a:r>
            <a:endParaRPr/>
          </a:p>
          <a:p>
            <a:pPr>
              <a:lnSpc>
                <a:spcPct val="100000"/>
              </a:lnSpc>
            </a:pPr>
            <a:r>
              <a:rPr lang="es-ES" sz="1400" spc="-1" strike="noStrike">
                <a:solidFill>
                  <a:srgbClr val="000000"/>
                </a:solidFill>
                <a:uFill>
                  <a:solidFill>
                    <a:srgbClr val="ffffff"/>
                  </a:solidFill>
                </a:uFill>
                <a:latin typeface="Calibri"/>
              </a:rPr>
              <a:t>       </a:t>
            </a:r>
            <a:r>
              <a:rPr b="1" lang="es-ES" sz="1400" spc="-1" strike="noStrike">
                <a:solidFill>
                  <a:srgbClr val="000000"/>
                </a:solidFill>
                <a:uFill>
                  <a:solidFill>
                    <a:srgbClr val="ffffff"/>
                  </a:solidFill>
                </a:uFill>
                <a:latin typeface="Calibri"/>
              </a:rPr>
              <a:t> </a:t>
            </a:r>
            <a:r>
              <a:rPr b="1" lang="es-ES" sz="1400" spc="-1" strike="noStrike">
                <a:solidFill>
                  <a:srgbClr val="000000"/>
                </a:solidFill>
                <a:uFill>
                  <a:solidFill>
                    <a:srgbClr val="ffffff"/>
                  </a:solidFill>
                </a:uFill>
                <a:latin typeface="Calibri"/>
              </a:rPr>
              <a:t>//se solicita a la lista que me devuelva un iterador con todos los elementos contenidos en ella</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Iterator iterador = listaPersonas.listIterator(); </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while (iterador.hasNext()) {</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Persona p = (Persona) iterador.next(); //Obten el elemento contenido </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System.out.println("Nombre: " + p.getNombre() + ", edad: " + p.getEdad());</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System.out.println("Fin de listado .....");</a:t>
            </a:r>
            <a:endParaRPr/>
          </a:p>
          <a:p>
            <a:pPr>
              <a:lnSpc>
                <a:spcPct val="100000"/>
              </a:lnSpc>
            </a:pPr>
            <a:r>
              <a:rPr lang="es-ES" sz="1400" spc="-1" strike="noStrike">
                <a:solidFill>
                  <a:srgbClr val="000000"/>
                </a:solidFill>
                <a:uFill>
                  <a:solidFill>
                    <a:srgbClr val="ffffff"/>
                  </a:solidFill>
                </a:uFill>
                <a:latin typeface="Calibri"/>
              </a:rPr>
              <a:t>    </a:t>
            </a:r>
            <a:r>
              <a:rPr lang="es-ES" sz="1400" spc="-1" strike="noStrike">
                <a:solidFill>
                  <a:srgbClr val="000000"/>
                </a:solidFill>
                <a:uFill>
                  <a:solidFill>
                    <a:srgbClr val="ffffff"/>
                  </a:solidFill>
                </a:uFill>
                <a:latin typeface="Calibri"/>
              </a:rPr>
              <a:t>} //fin main</a:t>
            </a:r>
            <a:endParaRPr/>
          </a:p>
          <a:p>
            <a:pPr>
              <a:lnSpc>
                <a:spcPct val="100000"/>
              </a:lnSpc>
            </a:pPr>
            <a:r>
              <a:rPr lang="es-ES" sz="1400" spc="-1" strike="noStrike">
                <a:solidFill>
                  <a:srgbClr val="000000"/>
                </a:solidFill>
                <a:uFill>
                  <a:solidFill>
                    <a:srgbClr val="ffffff"/>
                  </a:solidFill>
                </a:uFill>
                <a:latin typeface="Calibri"/>
              </a:rPr>
              <a:t>}//fin LeerPersonas </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ES" sz="4400" spc="-1" strike="noStrike">
                <a:solidFill>
                  <a:srgbClr val="000000"/>
                </a:solidFill>
                <a:uFill>
                  <a:solidFill>
                    <a:srgbClr val="ffffff"/>
                  </a:solidFill>
                </a:uFill>
                <a:latin typeface="Calibri"/>
              </a:rPr>
              <a:t>SAX.</a:t>
            </a:r>
            <a:endParaRPr/>
          </a:p>
        </p:txBody>
      </p:sp>
      <p:sp>
        <p:nvSpPr>
          <p:cNvPr id="117" name="CustomShape 2"/>
          <p:cNvSpPr/>
          <p:nvPr/>
        </p:nvSpPr>
        <p:spPr>
          <a:xfrm>
            <a:off x="1214280" y="3214800"/>
            <a:ext cx="6400080" cy="1751760"/>
          </a:xfrm>
          <a:prstGeom prst="rect">
            <a:avLst/>
          </a:prstGeom>
          <a:noFill/>
          <a:ln>
            <a:noFill/>
          </a:ln>
        </p:spPr>
        <p:style>
          <a:lnRef idx="0"/>
          <a:fillRef idx="0"/>
          <a:effectRef idx="0"/>
          <a:fontRef idx="minor"/>
        </p:style>
        <p:txBody>
          <a:bodyPr lIns="90000" rIns="90000" tIns="45000" bIns="45000"/>
          <a:p>
            <a:pPr algn="ctr">
              <a:lnSpc>
                <a:spcPct val="100000"/>
              </a:lnSpc>
            </a:pPr>
            <a:endParaRPr/>
          </a:p>
          <a:p>
            <a:pPr algn="ctr">
              <a:lnSpc>
                <a:spcPct val="100000"/>
              </a:lnSpc>
            </a:pPr>
            <a:r>
              <a:rPr lang="es-ES" sz="3200" spc="-1" strike="noStrike">
                <a:solidFill>
                  <a:srgbClr val="8b8b8b"/>
                </a:solidFill>
                <a:uFill>
                  <a:solidFill>
                    <a:srgbClr val="ffffff"/>
                  </a:solidFill>
                </a:uFill>
                <a:latin typeface="Calibri"/>
              </a:rPr>
              <a:t>(Simple API for XML). Es un conjunto de clases e interfaces para procesar documentos XML</a:t>
            </a:r>
            <a:endParaRPr/>
          </a:p>
        </p:txBody>
      </p:sp>
      <p:sp>
        <p:nvSpPr>
          <p:cNvPr id="118" name="CustomShape 3"/>
          <p:cNvSpPr/>
          <p:nvPr/>
        </p:nvSpPr>
        <p:spPr>
          <a:xfrm>
            <a:off x="1214280" y="5286240"/>
            <a:ext cx="6428880" cy="922320"/>
          </a:xfrm>
          <a:prstGeom prst="rect">
            <a:avLst/>
          </a:prstGeom>
          <a:noFill/>
          <a:ln>
            <a:noFill/>
          </a:ln>
        </p:spPr>
        <p:style>
          <a:lnRef idx="0"/>
          <a:fillRef idx="0"/>
          <a:effectRef idx="0"/>
          <a:fontRef idx="minor"/>
        </p:style>
        <p:txBody>
          <a:bodyPr lIns="90000" rIns="90000" tIns="45000" bIns="45000"/>
          <a:p>
            <a:pPr>
              <a:lnSpc>
                <a:spcPct val="100000"/>
              </a:lnSpc>
            </a:pPr>
            <a:r>
              <a:rPr lang="es-ES" sz="1800" spc="-1" strike="noStrike" u="sng">
                <a:solidFill>
                  <a:srgbClr val="0000ff"/>
                </a:solidFill>
                <a:uFill>
                  <a:solidFill>
                    <a:srgbClr val="ffffff"/>
                  </a:solidFill>
                </a:uFill>
                <a:latin typeface="Calibri"/>
                <a:ea typeface="DejaVu Sans"/>
              </a:rPr>
              <a:t>http://www.javahispano.org/antiguo_javahispano_org/2001/5/15/mapeo-de-xml-a-java-parte-1.html</a:t>
            </a:r>
            <a:endParaRPr/>
          </a:p>
          <a:p>
            <a:pPr>
              <a:lnSpc>
                <a:spcPct val="100000"/>
              </a:lnSpc>
            </a:pPr>
            <a:r>
              <a:rPr lang="es-ES" sz="1800" spc="-1" strike="noStrike">
                <a:solidFill>
                  <a:srgbClr val="000000"/>
                </a:solidFill>
                <a:uFill>
                  <a:solidFill>
                    <a:srgbClr val="ffffff"/>
                  </a:solidFill>
                </a:uFill>
                <a:latin typeface="Calibri"/>
                <a:ea typeface="DejaVu Sans"/>
              </a:rPr>
              <a:t>http://</a:t>
            </a:r>
            <a:r>
              <a:rPr lang="es-ES" sz="1800" spc="-1" strike="noStrike" u="sng">
                <a:solidFill>
                  <a:srgbClr val="0000ff"/>
                </a:solidFill>
                <a:uFill>
                  <a:solidFill>
                    <a:srgbClr val="ffffff"/>
                  </a:solidFill>
                </a:uFill>
                <a:latin typeface="Calibri"/>
                <a:ea typeface="DejaVu Sans"/>
              </a:rPr>
              <a:t>www.javahispano.org/antiguo_javahispano_org/2001/6/1/mapeo-de-xml-a-java-parte-2-final.html</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ES" sz="4400" spc="-1" strike="noStrike">
                <a:solidFill>
                  <a:srgbClr val="000000"/>
                </a:solidFill>
                <a:uFill>
                  <a:solidFill>
                    <a:srgbClr val="ffffff"/>
                  </a:solidFill>
                </a:uFill>
                <a:latin typeface="Calibri"/>
              </a:rPr>
              <a:t>SAX</a:t>
            </a:r>
            <a:endParaRPr/>
          </a:p>
        </p:txBody>
      </p:sp>
      <p:sp>
        <p:nvSpPr>
          <p:cNvPr id="120" name="CustomShape 2"/>
          <p:cNvSpPr/>
          <p:nvPr/>
        </p:nvSpPr>
        <p:spPr>
          <a:xfrm>
            <a:off x="457200" y="1484640"/>
            <a:ext cx="8228880" cy="4640760"/>
          </a:xfrm>
          <a:prstGeom prst="rect">
            <a:avLst/>
          </a:prstGeom>
          <a:noFill/>
          <a:ln>
            <a:noFill/>
          </a:ln>
        </p:spPr>
        <p:style>
          <a:lnRef idx="0"/>
          <a:fillRef idx="0"/>
          <a:effectRef idx="0"/>
          <a:fontRef idx="minor"/>
        </p:style>
        <p:txBody>
          <a:bodyPr lIns="90000" rIns="90000" tIns="45000" bIns="45000"/>
          <a:p>
            <a:pPr marL="343080" indent="-342360">
              <a:lnSpc>
                <a:spcPct val="100000"/>
              </a:lnSpc>
              <a:buFont typeface="Arial"/>
              <a:buChar char="•"/>
            </a:pPr>
            <a:r>
              <a:rPr lang="es-ES" sz="2000" spc="-1" strike="noStrike">
                <a:solidFill>
                  <a:srgbClr val="000000"/>
                </a:solidFill>
                <a:uFill>
                  <a:solidFill>
                    <a:srgbClr val="ffffff"/>
                  </a:solidFill>
                </a:uFill>
                <a:latin typeface="Calibri"/>
              </a:rPr>
              <a:t>Es un conjunto de clases e interfaces para procesar documentos XML</a:t>
            </a:r>
            <a:endParaRPr/>
          </a:p>
          <a:p>
            <a:pPr marL="343080" indent="-342360">
              <a:lnSpc>
                <a:spcPct val="100000"/>
              </a:lnSpc>
              <a:buFont typeface="Arial"/>
              <a:buChar char="•"/>
            </a:pPr>
            <a:r>
              <a:rPr lang="es-ES" sz="2000" spc="-1" strike="noStrike">
                <a:solidFill>
                  <a:srgbClr val="000000"/>
                </a:solidFill>
                <a:uFill>
                  <a:solidFill>
                    <a:srgbClr val="ffffff"/>
                  </a:solidFill>
                </a:uFill>
                <a:latin typeface="Calibri"/>
              </a:rPr>
              <a:t>No carga todo el fichero en memoria como hace DOM.</a:t>
            </a:r>
            <a:r>
              <a:rPr lang="es-ES" sz="2000" spc="-1" strike="noStrike">
                <a:solidFill>
                  <a:srgbClr val="000000"/>
                </a:solidFill>
                <a:uFill>
                  <a:solidFill>
                    <a:srgbClr val="ffffff"/>
                  </a:solidFill>
                </a:uFill>
                <a:latin typeface="Wingdings"/>
              </a:rPr>
              <a:t></a:t>
            </a:r>
            <a:r>
              <a:rPr lang="es-ES" sz="2000" spc="-1" strike="noStrike">
                <a:solidFill>
                  <a:srgbClr val="000000"/>
                </a:solidFill>
                <a:uFill>
                  <a:solidFill>
                    <a:srgbClr val="ffffff"/>
                  </a:solidFill>
                </a:uFill>
                <a:latin typeface="Calibri"/>
              </a:rPr>
              <a:t> Permite procesar archivos de gran tamaño. Pero impide tener una visión global del archivo.</a:t>
            </a:r>
            <a:endParaRPr/>
          </a:p>
          <a:p>
            <a:pPr marL="343080" indent="-342360">
              <a:lnSpc>
                <a:spcPct val="100000"/>
              </a:lnSpc>
              <a:buFont typeface="Arial"/>
              <a:buChar char="•"/>
            </a:pPr>
            <a:r>
              <a:rPr lang="es-ES" sz="2000" spc="-1" strike="noStrike">
                <a:solidFill>
                  <a:srgbClr val="000000"/>
                </a:solidFill>
                <a:uFill>
                  <a:solidFill>
                    <a:srgbClr val="ffffff"/>
                  </a:solidFill>
                </a:uFill>
                <a:latin typeface="Calibri"/>
              </a:rPr>
              <a:t>Quizás sea mas complejo de programar que DOM.</a:t>
            </a:r>
            <a:endParaRPr/>
          </a:p>
          <a:p>
            <a:pPr marL="343080" indent="-342360">
              <a:lnSpc>
                <a:spcPct val="100000"/>
              </a:lnSpc>
              <a:buFont typeface="Arial"/>
              <a:buChar char="•"/>
            </a:pPr>
            <a:r>
              <a:rPr lang="es-ES" sz="2000" spc="-1" strike="noStrike">
                <a:solidFill>
                  <a:srgbClr val="000000"/>
                </a:solidFill>
                <a:uFill>
                  <a:solidFill>
                    <a:srgbClr val="ffffff"/>
                  </a:solidFill>
                </a:uFill>
                <a:latin typeface="Calibri"/>
              </a:rPr>
              <a:t>Es un API escrito en Java e incluido dentro de JRE</a:t>
            </a:r>
            <a:endParaRPr/>
          </a:p>
          <a:p>
            <a:pPr marL="343080" indent="-342360">
              <a:lnSpc>
                <a:spcPct val="100000"/>
              </a:lnSpc>
              <a:buFont typeface="Arial"/>
              <a:buChar char="•"/>
            </a:pPr>
            <a:r>
              <a:rPr lang="es-ES" sz="2000" spc="-1" strike="noStrike">
                <a:solidFill>
                  <a:srgbClr val="000000"/>
                </a:solidFill>
                <a:uFill>
                  <a:solidFill>
                    <a:srgbClr val="ffffff"/>
                  </a:solidFill>
                </a:uFill>
                <a:latin typeface="Calibri"/>
              </a:rPr>
              <a:t>---------------------------------------------------------------------------------------</a:t>
            </a:r>
            <a:endParaRPr/>
          </a:p>
          <a:p>
            <a:pPr marL="343080" indent="-342360">
              <a:lnSpc>
                <a:spcPct val="100000"/>
              </a:lnSpc>
              <a:buFont typeface="Arial"/>
              <a:buChar char="•"/>
            </a:pPr>
            <a:r>
              <a:rPr lang="es-ES" sz="2000" spc="-1" strike="noStrike">
                <a:solidFill>
                  <a:srgbClr val="000000"/>
                </a:solidFill>
                <a:uFill>
                  <a:solidFill>
                    <a:srgbClr val="ffffff"/>
                  </a:solidFill>
                </a:uFill>
                <a:latin typeface="Calibri"/>
              </a:rPr>
              <a:t>Con SAX, la lectura de un documento XML produce eventos. Los eventos son: </a:t>
            </a:r>
            <a:endParaRPr/>
          </a:p>
          <a:p>
            <a:pPr lvl="1" marL="743040" indent="-285120">
              <a:lnSpc>
                <a:spcPct val="100000"/>
              </a:lnSpc>
              <a:buFont typeface="Arial"/>
              <a:buChar char="–"/>
            </a:pPr>
            <a:r>
              <a:rPr lang="es-ES" sz="1600" spc="-1" strike="noStrike">
                <a:solidFill>
                  <a:srgbClr val="000000"/>
                </a:solidFill>
                <a:uFill>
                  <a:solidFill>
                    <a:srgbClr val="ffffff"/>
                  </a:solidFill>
                </a:uFill>
                <a:latin typeface="Calibri"/>
              </a:rPr>
              <a:t>encontrar  la etiqueta inicio y fin del documento  (startDocument() y endDocument()),</a:t>
            </a:r>
            <a:endParaRPr/>
          </a:p>
          <a:p>
            <a:pPr lvl="1" marL="743040" indent="-285120">
              <a:lnSpc>
                <a:spcPct val="100000"/>
              </a:lnSpc>
              <a:buFont typeface="Arial"/>
              <a:buChar char="–"/>
            </a:pPr>
            <a:r>
              <a:rPr lang="es-ES" sz="1600" spc="-1" strike="noStrike">
                <a:solidFill>
                  <a:srgbClr val="000000"/>
                </a:solidFill>
                <a:uFill>
                  <a:solidFill>
                    <a:srgbClr val="ffffff"/>
                  </a:solidFill>
                </a:uFill>
                <a:latin typeface="Calibri"/>
              </a:rPr>
              <a:t>las etiquetas de inicio y final de un elemento (startElement(), endElement()), </a:t>
            </a:r>
            <a:endParaRPr/>
          </a:p>
          <a:p>
            <a:pPr lvl="1" marL="743040" indent="-285120">
              <a:lnSpc>
                <a:spcPct val="100000"/>
              </a:lnSpc>
              <a:buFont typeface="Arial"/>
              <a:buChar char="–"/>
            </a:pPr>
            <a:r>
              <a:rPr lang="es-ES" sz="1600" spc="-1" strike="noStrike">
                <a:solidFill>
                  <a:srgbClr val="000000"/>
                </a:solidFill>
                <a:uFill>
                  <a:solidFill>
                    <a:srgbClr val="ffffff"/>
                  </a:solidFill>
                </a:uFill>
                <a:latin typeface="Calibri"/>
              </a:rPr>
              <a:t>los caracteres entre etiquetas (characteres()), </a:t>
            </a:r>
            <a:endParaRPr/>
          </a:p>
          <a:p>
            <a:pPr lvl="1" marL="743040" indent="-285120">
              <a:lnSpc>
                <a:spcPct val="100000"/>
              </a:lnSpc>
              <a:buFont typeface="Arial"/>
              <a:buChar char="–"/>
            </a:pPr>
            <a:r>
              <a:rPr lang="es-ES" sz="1600" spc="-1" strike="noStrike">
                <a:solidFill>
                  <a:srgbClr val="000000"/>
                </a:solidFill>
                <a:uFill>
                  <a:solidFill>
                    <a:srgbClr val="ffffff"/>
                  </a:solidFill>
                </a:uFill>
                <a:latin typeface="Calibri"/>
              </a:rPr>
              <a:t>etc….</a:t>
            </a:r>
            <a:endParaRPr/>
          </a:p>
          <a:p>
            <a:pPr>
              <a:lnSpc>
                <a:spcPct val="100000"/>
              </a:lnSpc>
            </a:pPr>
            <a:endParaRPr/>
          </a:p>
          <a:p>
            <a:pPr>
              <a:lnSpc>
                <a:spcPct val="100000"/>
              </a:lnSpc>
            </a:pP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ES" sz="4400" spc="-1" strike="noStrike">
                <a:solidFill>
                  <a:srgbClr val="000000"/>
                </a:solidFill>
                <a:uFill>
                  <a:solidFill>
                    <a:srgbClr val="ffffff"/>
                  </a:solidFill>
                </a:uFill>
                <a:latin typeface="Calibri"/>
              </a:rPr>
              <a:t>Pasos básicos a seguir</a:t>
            </a:r>
            <a:endParaRPr/>
          </a:p>
        </p:txBody>
      </p:sp>
      <p:sp>
        <p:nvSpPr>
          <p:cNvPr id="122" name="CustomShape 2"/>
          <p:cNvSpPr/>
          <p:nvPr/>
        </p:nvSpPr>
        <p:spPr>
          <a:xfrm>
            <a:off x="457200" y="1296000"/>
            <a:ext cx="8228880" cy="5183640"/>
          </a:xfrm>
          <a:prstGeom prst="rect">
            <a:avLst/>
          </a:prstGeom>
          <a:noFill/>
          <a:ln>
            <a:noFill/>
          </a:ln>
        </p:spPr>
        <p:style>
          <a:lnRef idx="0"/>
          <a:fillRef idx="0"/>
          <a:effectRef idx="0"/>
          <a:fontRef idx="minor"/>
        </p:style>
        <p:txBody>
          <a:bodyPr lIns="90000" rIns="90000" tIns="45000" bIns="45000"/>
          <a:p>
            <a:pPr>
              <a:lnSpc>
                <a:spcPct val="100000"/>
              </a:lnSpc>
            </a:pPr>
            <a:endParaRPr/>
          </a:p>
          <a:p>
            <a:pPr marL="457200" indent="-456480">
              <a:lnSpc>
                <a:spcPct val="100000"/>
              </a:lnSpc>
              <a:buFont typeface="Calibri"/>
              <a:buAutoNum type="arabicPeriod"/>
            </a:pPr>
            <a:r>
              <a:rPr lang="es-ES" sz="2000" spc="-1" strike="noStrike">
                <a:solidFill>
                  <a:srgbClr val="000000"/>
                </a:solidFill>
                <a:uFill>
                  <a:solidFill>
                    <a:srgbClr val="ffffff"/>
                  </a:solidFill>
                </a:uFill>
                <a:latin typeface="Calibri"/>
              </a:rPr>
              <a:t>Importar las clases.</a:t>
            </a:r>
            <a:endParaRPr/>
          </a:p>
          <a:p>
            <a:pPr marL="457200" indent="-456480">
              <a:lnSpc>
                <a:spcPct val="100000"/>
              </a:lnSpc>
              <a:buFont typeface="Calibri"/>
              <a:buAutoNum type="arabicPeriod"/>
            </a:pPr>
            <a:r>
              <a:rPr lang="es-ES" sz="2000" spc="-1" strike="noStrike">
                <a:solidFill>
                  <a:srgbClr val="000000"/>
                </a:solidFill>
                <a:uFill>
                  <a:solidFill>
                    <a:srgbClr val="ffffff"/>
                  </a:solidFill>
                </a:uFill>
                <a:latin typeface="Calibri"/>
              </a:rPr>
              <a:t>Crear un procesador o interpretador de XML </a:t>
            </a:r>
            <a:r>
              <a:rPr b="1" lang="es-ES" sz="2000" spc="-1" strike="noStrike">
                <a:solidFill>
                  <a:srgbClr val="000000"/>
                </a:solidFill>
                <a:uFill>
                  <a:solidFill>
                    <a:srgbClr val="ffffff"/>
                  </a:solidFill>
                </a:uFill>
                <a:latin typeface="Calibri"/>
              </a:rPr>
              <a:t>(XMLReader)</a:t>
            </a:r>
            <a:r>
              <a:rPr lang="es-ES" sz="2000" spc="-1" strike="noStrike">
                <a:solidFill>
                  <a:srgbClr val="000000"/>
                </a:solidFill>
                <a:uFill>
                  <a:solidFill>
                    <a:srgbClr val="ffffff"/>
                  </a:solidFill>
                </a:uFill>
                <a:latin typeface="Calibri"/>
              </a:rPr>
              <a:t>. Durante la creación del este objeto se puede producir una excepción (SAXException) que es necesario capturar</a:t>
            </a:r>
            <a:endParaRPr/>
          </a:p>
          <a:p>
            <a:pPr marL="457200" indent="-456480">
              <a:lnSpc>
                <a:spcPct val="100000"/>
              </a:lnSpc>
              <a:buFont typeface="Calibri"/>
              <a:buAutoNum type="arabicPeriod"/>
            </a:pPr>
            <a:r>
              <a:rPr lang="es-ES" sz="2000" spc="-1" strike="noStrike">
                <a:solidFill>
                  <a:srgbClr val="000000"/>
                </a:solidFill>
                <a:uFill>
                  <a:solidFill>
                    <a:srgbClr val="ffffff"/>
                  </a:solidFill>
                </a:uFill>
                <a:latin typeface="Calibri"/>
              </a:rPr>
              <a:t>Acto seguido se indica al  procesador </a:t>
            </a:r>
            <a:r>
              <a:rPr b="1" lang="es-ES" sz="2000" spc="-1" strike="noStrike">
                <a:solidFill>
                  <a:srgbClr val="000000"/>
                </a:solidFill>
                <a:uFill>
                  <a:solidFill>
                    <a:srgbClr val="ffffff"/>
                  </a:solidFill>
                </a:uFill>
                <a:latin typeface="Calibri"/>
              </a:rPr>
              <a:t>XMLReader</a:t>
            </a:r>
            <a:r>
              <a:rPr lang="es-ES" sz="2000" spc="-1" strike="noStrike">
                <a:solidFill>
                  <a:srgbClr val="000000"/>
                </a:solidFill>
                <a:uFill>
                  <a:solidFill>
                    <a:srgbClr val="ffffff"/>
                  </a:solidFill>
                </a:uFill>
                <a:latin typeface="Calibri"/>
              </a:rPr>
              <a:t> qué objetos realizarán el tratamiento.  Para ello poseen los métodos que tratarán los eventos. Interfaces:</a:t>
            </a:r>
            <a:endParaRPr/>
          </a:p>
          <a:p>
            <a:pPr lvl="1" marL="743040" indent="-285120">
              <a:lnSpc>
                <a:spcPct val="100000"/>
              </a:lnSpc>
              <a:buFont typeface="Arial"/>
              <a:buChar char="–"/>
            </a:pPr>
            <a:r>
              <a:rPr lang="es-ES" sz="1600" spc="-1" strike="noStrike">
                <a:solidFill>
                  <a:srgbClr val="000000"/>
                </a:solidFill>
                <a:uFill>
                  <a:solidFill>
                    <a:srgbClr val="ffffff"/>
                  </a:solidFill>
                </a:uFill>
                <a:latin typeface="Calibri"/>
              </a:rPr>
              <a:t>ContentHandler. Recibe las notificaciones de los eventos que ocurren en el documento.</a:t>
            </a:r>
            <a:endParaRPr/>
          </a:p>
          <a:p>
            <a:pPr lvl="1" marL="743040" indent="-285120">
              <a:lnSpc>
                <a:spcPct val="100000"/>
              </a:lnSpc>
              <a:buFont typeface="Arial"/>
              <a:buChar char="–"/>
            </a:pPr>
            <a:r>
              <a:rPr lang="es-ES" sz="1600" spc="-1" strike="noStrike">
                <a:solidFill>
                  <a:srgbClr val="000000"/>
                </a:solidFill>
                <a:uFill>
                  <a:solidFill>
                    <a:srgbClr val="ffffff"/>
                  </a:solidFill>
                </a:uFill>
                <a:latin typeface="Calibri"/>
              </a:rPr>
              <a:t>DTDHandler. Recoge eventos relacionados con la DTD</a:t>
            </a:r>
            <a:endParaRPr/>
          </a:p>
          <a:p>
            <a:pPr lvl="1" marL="743040" indent="-285120">
              <a:lnSpc>
                <a:spcPct val="100000"/>
              </a:lnSpc>
              <a:buFont typeface="Arial"/>
              <a:buChar char="–"/>
            </a:pPr>
            <a:r>
              <a:rPr lang="es-ES" sz="1600" spc="-1" strike="noStrike">
                <a:solidFill>
                  <a:srgbClr val="000000"/>
                </a:solidFill>
                <a:uFill>
                  <a:solidFill>
                    <a:srgbClr val="ffffff"/>
                  </a:solidFill>
                </a:uFill>
                <a:latin typeface="Calibri"/>
              </a:rPr>
              <a:t>ErrorHandler. Define métodos de tratamiento de errores.</a:t>
            </a:r>
            <a:endParaRPr/>
          </a:p>
          <a:p>
            <a:pPr lvl="1" marL="743040" indent="-285120">
              <a:lnSpc>
                <a:spcPct val="100000"/>
              </a:lnSpc>
              <a:buFont typeface="Arial"/>
              <a:buChar char="–"/>
            </a:pPr>
            <a:r>
              <a:rPr b="1" lang="es-ES" sz="2200" spc="-1" strike="noStrike">
                <a:solidFill>
                  <a:srgbClr val="000000"/>
                </a:solidFill>
                <a:uFill>
                  <a:solidFill>
                    <a:srgbClr val="ffffff"/>
                  </a:solidFill>
                </a:uFill>
                <a:latin typeface="Calibri"/>
              </a:rPr>
              <a:t>DefaultHandler. </a:t>
            </a:r>
            <a:r>
              <a:rPr lang="es-ES" sz="2000" spc="-1" strike="noStrike">
                <a:solidFill>
                  <a:srgbClr val="000000"/>
                </a:solidFill>
                <a:uFill>
                  <a:solidFill>
                    <a:srgbClr val="ffffff"/>
                  </a:solidFill>
                </a:uFill>
                <a:latin typeface="Calibri"/>
              </a:rPr>
              <a:t>Clase que provee una implementación por defecto para todos sus métodos, el programador definirá los métodos que sean utilizados por el programa. Esta clase es la que extenderemos para poder crear nuestro propio parser de XML.</a:t>
            </a:r>
            <a:endParaRPr/>
          </a:p>
          <a:p>
            <a:pPr lvl="1" marL="743040" indent="-285120">
              <a:lnSpc>
                <a:spcPct val="100000"/>
              </a:lnSpc>
              <a:buFont typeface="Arial"/>
              <a:buChar char="–"/>
            </a:pPr>
            <a:r>
              <a:rPr lang="es-ES" sz="2000" spc="-1" strike="noStrike">
                <a:solidFill>
                  <a:srgbClr val="000000"/>
                </a:solidFill>
                <a:uFill>
                  <a:solidFill>
                    <a:srgbClr val="ffffff"/>
                  </a:solidFill>
                </a:uFill>
                <a:latin typeface="Calibri"/>
              </a:rPr>
              <a:t>…</a:t>
            </a:r>
            <a:endParaRPr/>
          </a:p>
          <a:p>
            <a:pPr>
              <a:lnSpc>
                <a:spcPct val="100000"/>
              </a:lnSpc>
            </a:pP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457200" y="274680"/>
            <a:ext cx="8228880" cy="7052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ES" sz="4400" spc="-1" strike="noStrike">
                <a:solidFill>
                  <a:srgbClr val="000000"/>
                </a:solidFill>
                <a:uFill>
                  <a:solidFill>
                    <a:srgbClr val="ffffff"/>
                  </a:solidFill>
                </a:uFill>
                <a:latin typeface="Calibri"/>
              </a:rPr>
              <a:t>Ejemplo</a:t>
            </a:r>
            <a:endParaRPr/>
          </a:p>
        </p:txBody>
      </p:sp>
      <p:sp>
        <p:nvSpPr>
          <p:cNvPr id="124" name="CustomShape 2"/>
          <p:cNvSpPr/>
          <p:nvPr/>
        </p:nvSpPr>
        <p:spPr>
          <a:xfrm>
            <a:off x="684000" y="980640"/>
            <a:ext cx="8100000" cy="5733720"/>
          </a:xfrm>
          <a:prstGeom prst="rect">
            <a:avLst/>
          </a:prstGeom>
          <a:noFill/>
          <a:ln>
            <a:noFill/>
          </a:ln>
        </p:spPr>
        <p:style>
          <a:lnRef idx="0"/>
          <a:fillRef idx="0"/>
          <a:effectRef idx="0"/>
          <a:fontRef idx="minor"/>
        </p:style>
        <p:txBody>
          <a:bodyPr lIns="90000" rIns="90000" tIns="45000" bIns="45000"/>
          <a:p>
            <a:pPr>
              <a:lnSpc>
                <a:spcPct val="100000"/>
              </a:lnSpc>
            </a:pPr>
            <a:r>
              <a:rPr lang="es-ES" sz="1500" spc="-1" strike="noStrike">
                <a:solidFill>
                  <a:srgbClr val="000000"/>
                </a:solidFill>
                <a:uFill>
                  <a:solidFill>
                    <a:srgbClr val="ffffff"/>
                  </a:solidFill>
                </a:uFill>
                <a:latin typeface="Calibri"/>
              </a:rPr>
              <a:t>import java.io.*;</a:t>
            </a:r>
            <a:endParaRPr/>
          </a:p>
          <a:p>
            <a:pPr>
              <a:lnSpc>
                <a:spcPct val="100000"/>
              </a:lnSpc>
            </a:pPr>
            <a:r>
              <a:rPr lang="es-ES" sz="1500" spc="-1" strike="noStrike">
                <a:solidFill>
                  <a:srgbClr val="000000"/>
                </a:solidFill>
                <a:uFill>
                  <a:solidFill>
                    <a:srgbClr val="ffffff"/>
                  </a:solidFill>
                </a:uFill>
                <a:latin typeface="Calibri"/>
              </a:rPr>
              <a:t>import org.xml.sax.Attributes;</a:t>
            </a:r>
            <a:endParaRPr/>
          </a:p>
          <a:p>
            <a:pPr>
              <a:lnSpc>
                <a:spcPct val="100000"/>
              </a:lnSpc>
            </a:pPr>
            <a:r>
              <a:rPr lang="es-ES" sz="1500" spc="-1" strike="noStrike">
                <a:solidFill>
                  <a:srgbClr val="000000"/>
                </a:solidFill>
                <a:uFill>
                  <a:solidFill>
                    <a:srgbClr val="ffffff"/>
                  </a:solidFill>
                </a:uFill>
                <a:latin typeface="Calibri"/>
              </a:rPr>
              <a:t>import org.xml.sax.InputSource;</a:t>
            </a:r>
            <a:endParaRPr/>
          </a:p>
          <a:p>
            <a:pPr>
              <a:lnSpc>
                <a:spcPct val="100000"/>
              </a:lnSpc>
            </a:pPr>
            <a:r>
              <a:rPr lang="es-ES" sz="1500" spc="-1" strike="noStrike">
                <a:solidFill>
                  <a:srgbClr val="000000"/>
                </a:solidFill>
                <a:uFill>
                  <a:solidFill>
                    <a:srgbClr val="ffffff"/>
                  </a:solidFill>
                </a:uFill>
                <a:latin typeface="Calibri"/>
              </a:rPr>
              <a:t>import org.xml.sax.SAXException;</a:t>
            </a:r>
            <a:endParaRPr/>
          </a:p>
          <a:p>
            <a:pPr>
              <a:lnSpc>
                <a:spcPct val="100000"/>
              </a:lnSpc>
            </a:pPr>
            <a:r>
              <a:rPr lang="es-ES" sz="1500" spc="-1" strike="noStrike">
                <a:solidFill>
                  <a:srgbClr val="000000"/>
                </a:solidFill>
                <a:uFill>
                  <a:solidFill>
                    <a:srgbClr val="ffffff"/>
                  </a:solidFill>
                </a:uFill>
                <a:latin typeface="Calibri"/>
              </a:rPr>
              <a:t>import org.xml.sax.XMLReader;</a:t>
            </a:r>
            <a:endParaRPr/>
          </a:p>
          <a:p>
            <a:pPr>
              <a:lnSpc>
                <a:spcPct val="100000"/>
              </a:lnSpc>
            </a:pPr>
            <a:r>
              <a:rPr lang="es-ES" sz="1500" spc="-1" strike="noStrike">
                <a:solidFill>
                  <a:srgbClr val="000000"/>
                </a:solidFill>
                <a:uFill>
                  <a:solidFill>
                    <a:srgbClr val="ffffff"/>
                  </a:solidFill>
                </a:uFill>
                <a:latin typeface="Calibri"/>
              </a:rPr>
              <a:t>import org.xml.sax.helpers.DefaultHandler;</a:t>
            </a:r>
            <a:endParaRPr/>
          </a:p>
          <a:p>
            <a:pPr>
              <a:lnSpc>
                <a:spcPct val="100000"/>
              </a:lnSpc>
            </a:pPr>
            <a:r>
              <a:rPr lang="es-ES" sz="1500" spc="-1" strike="noStrike">
                <a:solidFill>
                  <a:srgbClr val="000000"/>
                </a:solidFill>
                <a:uFill>
                  <a:solidFill>
                    <a:srgbClr val="ffffff"/>
                  </a:solidFill>
                </a:uFill>
                <a:latin typeface="Calibri"/>
              </a:rPr>
              <a:t>import org.xml.sax.helpers.XMLReaderFactory;</a:t>
            </a:r>
            <a:endParaRPr/>
          </a:p>
          <a:p>
            <a:pPr>
              <a:lnSpc>
                <a:spcPct val="100000"/>
              </a:lnSpc>
            </a:pPr>
            <a:r>
              <a:rPr lang="es-ES" sz="1800" spc="-1" strike="noStrike">
                <a:solidFill>
                  <a:srgbClr val="000000"/>
                </a:solidFill>
                <a:uFill>
                  <a:solidFill>
                    <a:srgbClr val="ffffff"/>
                  </a:solidFill>
                </a:uFill>
                <a:latin typeface="Calibri"/>
              </a:rPr>
              <a:t>public class PruebaSax {</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public static void main(String[] args) throws FileNotFoundException, IOException, SAXException {</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//creamos el procesador XML a través de la fábrica correspondiente</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XMLReader  </a:t>
            </a:r>
            <a:r>
              <a:rPr b="1" lang="es-ES" sz="1800" spc="-1" strike="noStrike">
                <a:solidFill>
                  <a:srgbClr val="000000"/>
                </a:solidFill>
                <a:uFill>
                  <a:solidFill>
                    <a:srgbClr val="ffffff"/>
                  </a:solidFill>
                </a:uFill>
                <a:latin typeface="Calibri"/>
              </a:rPr>
              <a:t> procesadorXML </a:t>
            </a:r>
            <a:r>
              <a:rPr lang="es-ES" sz="1800" spc="-1" strike="noStrike">
                <a:solidFill>
                  <a:srgbClr val="000000"/>
                </a:solidFill>
                <a:uFill>
                  <a:solidFill>
                    <a:srgbClr val="ffffff"/>
                  </a:solidFill>
                </a:uFill>
                <a:latin typeface="Calibri"/>
              </a:rPr>
              <a:t>= XMLReaderFactory.createXMLReader();</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//creamos un objeto  manejador, que realizará el tratamiento oportuno</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GestionContenido </a:t>
            </a:r>
            <a:r>
              <a:rPr b="1" lang="es-ES" sz="1800" spc="-1" strike="noStrike">
                <a:solidFill>
                  <a:srgbClr val="000000"/>
                </a:solidFill>
                <a:uFill>
                  <a:solidFill>
                    <a:srgbClr val="ffffff"/>
                  </a:solidFill>
                </a:uFill>
                <a:latin typeface="Calibri"/>
              </a:rPr>
              <a:t> gestor </a:t>
            </a:r>
            <a:r>
              <a:rPr lang="es-ES" sz="1800" spc="-1" strike="noStrike">
                <a:solidFill>
                  <a:srgbClr val="000000"/>
                </a:solidFill>
                <a:uFill>
                  <a:solidFill>
                    <a:srgbClr val="ffffff"/>
                  </a:solidFill>
                </a:uFill>
                <a:latin typeface="Calibri"/>
              </a:rPr>
              <a:t>= new GestionContenido();</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//Añadimos nuestro objeto manejador al procesador</a:t>
            </a:r>
            <a:endParaRPr/>
          </a:p>
          <a:p>
            <a:pPr>
              <a:lnSpc>
                <a:spcPct val="100000"/>
              </a:lnSpc>
            </a:pPr>
            <a:r>
              <a:rPr lang="es-ES" sz="1800" spc="-1" strike="noStrike">
                <a:solidFill>
                  <a:srgbClr val="000000"/>
                </a:solidFill>
                <a:uFill>
                  <a:solidFill>
                    <a:srgbClr val="ffffff"/>
                  </a:solidFill>
                </a:uFill>
                <a:latin typeface="Calibri"/>
              </a:rPr>
              <a:t>        </a:t>
            </a:r>
            <a:r>
              <a:rPr b="1" lang="es-ES" sz="1800" spc="-1" strike="noStrike">
                <a:solidFill>
                  <a:srgbClr val="000000"/>
                </a:solidFill>
                <a:uFill>
                  <a:solidFill>
                    <a:srgbClr val="ffffff"/>
                  </a:solidFill>
                </a:uFill>
                <a:latin typeface="Calibri"/>
              </a:rPr>
              <a:t>procesadorXML.setContentHandler(gestor);</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//tomamos el documento  XML a procesar</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InputSource  fileXML = new InputSource("Empleados.xml");</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 se lleva a cabo el procesamiento</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procesadorXML.parse(fileXML);</a:t>
            </a:r>
            <a:endParaRPr/>
          </a:p>
          <a:p>
            <a:pPr>
              <a:lnSpc>
                <a:spcPct val="100000"/>
              </a:lnSpc>
            </a:pPr>
            <a:r>
              <a:rPr lang="es-ES" sz="1800" spc="-1" strike="noStrike">
                <a:solidFill>
                  <a:srgbClr val="000000"/>
                </a:solidFill>
                <a:uFill>
                  <a:solidFill>
                    <a:srgbClr val="ffffff"/>
                  </a:solidFill>
                </a:uFill>
                <a:latin typeface="Calibri"/>
              </a:rPr>
              <a:t>    </a:t>
            </a:r>
            <a:r>
              <a:rPr lang="es-ES" sz="1800" spc="-1" strike="noStrike">
                <a:solidFill>
                  <a:srgbClr val="000000"/>
                </a:solidFill>
                <a:uFill>
                  <a:solidFill>
                    <a:srgbClr val="ffffff"/>
                  </a:solidFill>
                </a:uFill>
                <a:latin typeface="Calibri"/>
              </a:rPr>
              <a:t>}</a:t>
            </a:r>
            <a:endParaRPr/>
          </a:p>
          <a:p>
            <a:pPr>
              <a:lnSpc>
                <a:spcPct val="100000"/>
              </a:lnSpc>
            </a:pPr>
            <a:r>
              <a:rPr lang="es-ES" sz="1800" spc="-1" strike="noStrike">
                <a:solidFill>
                  <a:srgbClr val="000000"/>
                </a:solidFill>
                <a:uFill>
                  <a:solidFill>
                    <a:srgbClr val="ffffff"/>
                  </a:solidFill>
                </a:uFill>
                <a:latin typeface="Calibri"/>
              </a:rPr>
              <a:t>}//fin PruebaSax1</a:t>
            </a: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648000" y="1512000"/>
            <a:ext cx="6192000" cy="43200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b="1" lang="es-ES" sz="1600" spc="-1" strike="noStrike">
                <a:solidFill>
                  <a:srgbClr val="000000"/>
                </a:solidFill>
                <a:uFill>
                  <a:solidFill>
                    <a:srgbClr val="ffffff"/>
                  </a:solidFill>
                </a:uFill>
                <a:latin typeface="Calibri"/>
              </a:rPr>
              <a:t>class GestionContenido extends DefaultHandler </a:t>
            </a:r>
            <a:r>
              <a:rPr lang="es-ES" sz="1600" spc="-1" strike="noStrike">
                <a:solidFill>
                  <a:srgbClr val="000000"/>
                </a:solidFill>
                <a:uFill>
                  <a:solidFill>
                    <a:srgbClr val="ffffff"/>
                  </a:solidFill>
                </a:uFill>
                <a:latin typeface="Calibri"/>
              </a:rPr>
              <a:t>{</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public GestionContenido() {</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super();</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@Override</a:t>
            </a:r>
            <a:endParaRPr/>
          </a:p>
          <a:p>
            <a:pPr marL="343080" indent="-342360">
              <a:lnSpc>
                <a:spcPct val="100000"/>
              </a:lnSpc>
            </a:pPr>
            <a:r>
              <a:rPr lang="es-ES" sz="1600" spc="-1" strike="noStrike">
                <a:solidFill>
                  <a:srgbClr val="000000"/>
                </a:solidFill>
                <a:uFill>
                  <a:solidFill>
                    <a:srgbClr val="ffffff"/>
                  </a:solidFill>
                </a:uFill>
                <a:latin typeface="Calibri"/>
              </a:rPr>
              <a:t>   </a:t>
            </a:r>
            <a:r>
              <a:rPr b="1" lang="es-ES" sz="1600" spc="-1" strike="noStrike">
                <a:solidFill>
                  <a:srgbClr val="000000"/>
                </a:solidFill>
                <a:uFill>
                  <a:solidFill>
                    <a:srgbClr val="ffffff"/>
                  </a:solidFill>
                </a:uFill>
                <a:latin typeface="Calibri"/>
              </a:rPr>
              <a:t> </a:t>
            </a:r>
            <a:r>
              <a:rPr b="1" lang="es-ES" sz="1600" spc="-1" strike="noStrike">
                <a:solidFill>
                  <a:srgbClr val="000000"/>
                </a:solidFill>
                <a:uFill>
                  <a:solidFill>
                    <a:srgbClr val="ffffff"/>
                  </a:solidFill>
                </a:uFill>
                <a:latin typeface="Calibri"/>
              </a:rPr>
              <a:t>public void startDocument() {</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System.out.println("-------------------------");</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System.out.println("Procesando DOCUMENTO XML");</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System.out.println("-------------------------");</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@Override</a:t>
            </a:r>
            <a:endParaRPr/>
          </a:p>
          <a:p>
            <a:pPr marL="343080" indent="-342360">
              <a:lnSpc>
                <a:spcPct val="100000"/>
              </a:lnSpc>
            </a:pPr>
            <a:r>
              <a:rPr lang="es-ES" sz="1600" spc="-1" strike="noStrike">
                <a:solidFill>
                  <a:srgbClr val="000000"/>
                </a:solidFill>
                <a:uFill>
                  <a:solidFill>
                    <a:srgbClr val="ffffff"/>
                  </a:solidFill>
                </a:uFill>
                <a:latin typeface="Calibri"/>
              </a:rPr>
              <a:t>   </a:t>
            </a:r>
            <a:r>
              <a:rPr b="1" lang="es-ES" sz="1600" spc="-1" strike="noStrike">
                <a:solidFill>
                  <a:srgbClr val="000000"/>
                </a:solidFill>
                <a:uFill>
                  <a:solidFill>
                    <a:srgbClr val="ffffff"/>
                  </a:solidFill>
                </a:uFill>
                <a:latin typeface="Calibri"/>
              </a:rPr>
              <a:t> </a:t>
            </a:r>
            <a:r>
              <a:rPr b="1" lang="es-ES" sz="1600" spc="-1" strike="noStrike">
                <a:solidFill>
                  <a:srgbClr val="000000"/>
                </a:solidFill>
                <a:uFill>
                  <a:solidFill>
                    <a:srgbClr val="ffffff"/>
                  </a:solidFill>
                </a:uFill>
                <a:latin typeface="Calibri"/>
              </a:rPr>
              <a:t>public void endDocument() {</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System.out.println("Final del DOCUMENTO XML");</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System.out.println("-------------------------");</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a:t>
            </a:r>
            <a:endParaRPr/>
          </a:p>
          <a:p>
            <a:pPr marL="343080" indent="-342360">
              <a:lnSpc>
                <a:spcPct val="100000"/>
              </a:lnSpc>
            </a:pPr>
            <a:r>
              <a:rPr lang="es-ES" sz="1400" spc="-1" strike="noStrike">
                <a:solidFill>
                  <a:srgbClr val="000000"/>
                </a:solidFill>
                <a:uFill>
                  <a:solidFill>
                    <a:srgbClr val="ffffff"/>
                  </a:solidFill>
                </a:uFill>
                <a:latin typeface="Calibri"/>
              </a:rPr>
              <a:t>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216000" y="72000"/>
            <a:ext cx="9792000" cy="6786000"/>
          </a:xfrm>
          <a:prstGeom prst="rect">
            <a:avLst/>
          </a:prstGeom>
          <a:noFill/>
          <a:ln>
            <a:noFill/>
          </a:ln>
        </p:spPr>
        <p:style>
          <a:lnRef idx="0"/>
          <a:fillRef idx="0"/>
          <a:effectRef idx="0"/>
          <a:fontRef idx="minor"/>
        </p:style>
        <p:txBody>
          <a:bodyPr lIns="90000" rIns="90000" tIns="45000" bIns="45000"/>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@Override</a:t>
            </a:r>
            <a:endParaRPr/>
          </a:p>
          <a:p>
            <a:pPr marL="343080" indent="-342360">
              <a:lnSpc>
                <a:spcPct val="100000"/>
              </a:lnSpc>
            </a:pPr>
            <a:r>
              <a:rPr lang="es-ES" sz="1600" spc="-1" strike="noStrike">
                <a:solidFill>
                  <a:srgbClr val="000000"/>
                </a:solidFill>
                <a:uFill>
                  <a:solidFill>
                    <a:srgbClr val="ffffff"/>
                  </a:solidFill>
                </a:uFill>
                <a:latin typeface="Calibri"/>
              </a:rPr>
              <a:t>   </a:t>
            </a:r>
            <a:r>
              <a:rPr b="1" lang="es-ES" sz="1600" spc="-1" strike="noStrike">
                <a:solidFill>
                  <a:srgbClr val="000000"/>
                </a:solidFill>
                <a:uFill>
                  <a:solidFill>
                    <a:srgbClr val="ffffff"/>
                  </a:solidFill>
                </a:uFill>
                <a:latin typeface="Calibri"/>
              </a:rPr>
              <a:t> </a:t>
            </a:r>
            <a:r>
              <a:rPr b="1" lang="es-ES" sz="1600" spc="-1" strike="noStrike">
                <a:solidFill>
                  <a:srgbClr val="000000"/>
                </a:solidFill>
                <a:uFill>
                  <a:solidFill>
                    <a:srgbClr val="ffffff"/>
                  </a:solidFill>
                </a:uFill>
                <a:latin typeface="Calibri"/>
              </a:rPr>
              <a:t>public void startElement(String uri, String localName, String name, Attributes attributes) throws SAXException</a:t>
            </a:r>
            <a:r>
              <a:rPr lang="es-ES" sz="1600" spc="-1" strike="noStrike">
                <a:solidFill>
                  <a:srgbClr val="000000"/>
                </a:solidFill>
                <a:uFill>
                  <a:solidFill>
                    <a:srgbClr val="ffffff"/>
                  </a:solidFill>
                </a:uFill>
                <a:latin typeface="Calibri"/>
              </a:rPr>
              <a:t> {</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System.out.println("\nProcesando etiqueta inicio elemento " + localName.toUpperCase() + ".............");</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System.out.println("\tNombre elemento: " + localName);</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System.out.println("\tNombre elemento con prefijo: " + name);</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System.out.println("\tProcesando atributos ..." + attributes.getLength() + " atributos...");</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for (int i = 0; i &lt; attributes.getLength(); i++) {        </a:t>
            </a:r>
            <a:r>
              <a:rPr b="1" lang="es-ES" sz="1600" spc="-1" strike="noStrike">
                <a:solidFill>
                  <a:srgbClr val="000000"/>
                </a:solidFill>
                <a:uFill>
                  <a:solidFill>
                    <a:srgbClr val="ffffff"/>
                  </a:solidFill>
                </a:uFill>
                <a:latin typeface="Calibri"/>
              </a:rPr>
              <a:t>//Recorremos los atributos  </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System.out.println("\t\tAtributo: " + attributes.getQName(i) + "\t\tValor: " + attributes.getValue(i));</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String valorId = attributes.getValue("DNI");       </a:t>
            </a:r>
            <a:r>
              <a:rPr b="1" lang="es-ES" sz="1600" spc="-1" strike="noStrike">
                <a:solidFill>
                  <a:srgbClr val="000000"/>
                </a:solidFill>
                <a:uFill>
                  <a:solidFill>
                    <a:srgbClr val="ffffff"/>
                  </a:solidFill>
                </a:uFill>
                <a:latin typeface="Calibri"/>
              </a:rPr>
              <a:t>// Obtener el texto de un atributo  por nombre de atributo</a:t>
            </a:r>
            <a:r>
              <a:rPr lang="es-ES" sz="1600" spc="-1" strike="noStrike">
                <a:solidFill>
                  <a:srgbClr val="000000"/>
                </a:solidFill>
                <a:uFill>
                  <a:solidFill>
                    <a:srgbClr val="ffffff"/>
                  </a:solidFill>
                </a:uFill>
                <a:latin typeface="Calibri"/>
              </a:rPr>
              <a:t>  </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if (valorId != null) {</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System.out.println("\tObtener el texto de un atributo: DNI: " + valorId);</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}//startElement</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@Override</a:t>
            </a:r>
            <a:endParaRPr/>
          </a:p>
          <a:p>
            <a:pPr marL="343080" indent="-342360">
              <a:lnSpc>
                <a:spcPct val="100000"/>
              </a:lnSpc>
            </a:pPr>
            <a:r>
              <a:rPr lang="es-ES" sz="1600" spc="-1" strike="noStrike">
                <a:solidFill>
                  <a:srgbClr val="000000"/>
                </a:solidFill>
                <a:uFill>
                  <a:solidFill>
                    <a:srgbClr val="ffffff"/>
                  </a:solidFill>
                </a:uFill>
                <a:latin typeface="Calibri"/>
              </a:rPr>
              <a:t>    </a:t>
            </a:r>
            <a:r>
              <a:rPr b="1" lang="es-ES" sz="1600" spc="-1" strike="noStrike">
                <a:solidFill>
                  <a:srgbClr val="000000"/>
                </a:solidFill>
                <a:uFill>
                  <a:solidFill>
                    <a:srgbClr val="ffffff"/>
                  </a:solidFill>
                </a:uFill>
                <a:latin typeface="Calibri"/>
              </a:rPr>
              <a:t>public void endElement(String uri, String localName, String qName) throws SAXException {</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super.endElement(uri, localName, qName);</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System.out.println("\nProcesando etiqueta fin elemento: " + localName + "---------------");</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@Override</a:t>
            </a:r>
            <a:endParaRPr/>
          </a:p>
          <a:p>
            <a:pPr marL="343080" indent="-342360">
              <a:lnSpc>
                <a:spcPct val="100000"/>
              </a:lnSpc>
            </a:pPr>
            <a:r>
              <a:rPr lang="es-ES" sz="1600" spc="-1" strike="noStrike">
                <a:solidFill>
                  <a:srgbClr val="000000"/>
                </a:solidFill>
                <a:uFill>
                  <a:solidFill>
                    <a:srgbClr val="ffffff"/>
                  </a:solidFill>
                </a:uFill>
                <a:latin typeface="Calibri"/>
              </a:rPr>
              <a:t>    </a:t>
            </a:r>
            <a:r>
              <a:rPr b="1" lang="es-ES" sz="1600" spc="-1" strike="noStrike">
                <a:solidFill>
                  <a:srgbClr val="000000"/>
                </a:solidFill>
                <a:uFill>
                  <a:solidFill>
                    <a:srgbClr val="ffffff"/>
                  </a:solidFill>
                </a:uFill>
                <a:latin typeface="Calibri"/>
              </a:rPr>
              <a:t>public void characters(char[] ch, int start, int length) throws SAXException {</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String car = new String(ch, start, length);</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//car = car.replaceAll("[\t\n]", "");//quitar saltos de línea</a:t>
            </a: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   </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System.out.println("\t\tCaracteres: " + car);</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a:t>
            </a:r>
            <a:endParaRPr/>
          </a:p>
          <a:p>
            <a:pPr marL="343080" indent="-342360">
              <a:lnSpc>
                <a:spcPct val="100000"/>
              </a:lnSpc>
            </a:pPr>
            <a:r>
              <a:rPr lang="es-ES" sz="1600" spc="-1" strike="noStrike">
                <a:solidFill>
                  <a:srgbClr val="000000"/>
                </a:solidFill>
                <a:uFill>
                  <a:solidFill>
                    <a:srgbClr val="ffffff"/>
                  </a:solidFill>
                </a:uFill>
                <a:latin typeface="Calibri"/>
              </a:rPr>
              <a:t>    </a:t>
            </a:r>
            <a:r>
              <a:rPr lang="es-ES" sz="1600" spc="-1" strike="noStrike">
                <a:solidFill>
                  <a:srgbClr val="000000"/>
                </a:solidFill>
                <a:uFill>
                  <a:solidFill>
                    <a:srgbClr val="ffffff"/>
                  </a:solidFill>
                </a:uFill>
                <a:latin typeface="Calibri"/>
              </a:rPr>
              <a:t>}//fin GestionContenido</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457200" y="274680"/>
            <a:ext cx="2890080" cy="56124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ES" sz="4400" spc="-1" strike="noStrike">
                <a:solidFill>
                  <a:srgbClr val="000000"/>
                </a:solidFill>
                <a:uFill>
                  <a:solidFill>
                    <a:srgbClr val="ffffff"/>
                  </a:solidFill>
                </a:uFill>
                <a:latin typeface="Calibri"/>
              </a:rPr>
              <a:t>Salida</a:t>
            </a:r>
            <a:endParaRPr/>
          </a:p>
        </p:txBody>
      </p:sp>
      <p:sp>
        <p:nvSpPr>
          <p:cNvPr id="128" name="CustomShape 2"/>
          <p:cNvSpPr/>
          <p:nvPr/>
        </p:nvSpPr>
        <p:spPr>
          <a:xfrm>
            <a:off x="11160" y="1772640"/>
            <a:ext cx="3948840" cy="3527640"/>
          </a:xfrm>
          <a:prstGeom prst="rect">
            <a:avLst/>
          </a:prstGeom>
          <a:noFill/>
          <a:ln>
            <a:noFill/>
          </a:ln>
        </p:spPr>
        <p:style>
          <a:lnRef idx="0"/>
          <a:fillRef idx="0"/>
          <a:effectRef idx="0"/>
          <a:fontRef idx="minor"/>
        </p:style>
        <p:txBody>
          <a:bodyPr lIns="90000" rIns="90000" tIns="45000" bIns="45000"/>
          <a:p>
            <a:pPr>
              <a:lnSpc>
                <a:spcPct val="100000"/>
              </a:lnSpc>
            </a:pPr>
            <a:r>
              <a:rPr lang="es-ES" sz="1600" spc="-1" strike="noStrike">
                <a:solidFill>
                  <a:srgbClr val="000000"/>
                </a:solidFill>
                <a:uFill>
                  <a:solidFill>
                    <a:srgbClr val="ffffff"/>
                  </a:solidFill>
                </a:uFill>
                <a:latin typeface="Calibri"/>
              </a:rPr>
              <a:t>﻿</a:t>
            </a:r>
            <a:r>
              <a:rPr lang="es-ES" sz="1200" spc="-1" strike="noStrike">
                <a:solidFill>
                  <a:srgbClr val="000000"/>
                </a:solidFill>
                <a:uFill>
                  <a:solidFill>
                    <a:srgbClr val="ffffff"/>
                  </a:solidFill>
                </a:uFill>
                <a:latin typeface="Calibri"/>
              </a:rPr>
              <a:t>&lt;?xml version="1.0" encoding="UTF-8" standalone="no"?&gt;</a:t>
            </a:r>
            <a:endParaRPr/>
          </a:p>
          <a:p>
            <a:pPr>
              <a:lnSpc>
                <a:spcPct val="100000"/>
              </a:lnSpc>
            </a:pPr>
            <a:r>
              <a:rPr lang="es-ES" sz="1200" spc="-1" strike="noStrike">
                <a:solidFill>
                  <a:srgbClr val="000000"/>
                </a:solidFill>
                <a:uFill>
                  <a:solidFill>
                    <a:srgbClr val="ffffff"/>
                  </a:solidFill>
                </a:uFill>
                <a:latin typeface="Calibri"/>
              </a:rPr>
              <a:t>&lt;Empleados&gt;</a:t>
            </a:r>
            <a:endParaRPr/>
          </a:p>
          <a:p>
            <a:pPr>
              <a:lnSpc>
                <a:spcPct val="100000"/>
              </a:lnSpc>
            </a:pPr>
            <a:r>
              <a:rPr lang="es-ES" sz="1200" spc="-1" strike="noStrike">
                <a:solidFill>
                  <a:srgbClr val="000000"/>
                </a:solidFill>
                <a:uFill>
                  <a:solidFill>
                    <a:srgbClr val="ffffff"/>
                  </a:solidFill>
                </a:uFill>
                <a:latin typeface="Calibri"/>
              </a:rPr>
              <a:t>    </a:t>
            </a:r>
            <a:r>
              <a:rPr lang="es-ES" sz="1200" spc="-1" strike="noStrike">
                <a:solidFill>
                  <a:srgbClr val="000000"/>
                </a:solidFill>
                <a:uFill>
                  <a:solidFill>
                    <a:srgbClr val="ffffff"/>
                  </a:solidFill>
                </a:uFill>
                <a:latin typeface="Calibri"/>
              </a:rPr>
              <a:t>&lt;empleado id="1" DNI = "06223322P"&gt;</a:t>
            </a:r>
            <a:endParaRPr/>
          </a:p>
          <a:p>
            <a:pPr>
              <a:lnSpc>
                <a:spcPct val="100000"/>
              </a:lnSpc>
            </a:pPr>
            <a:r>
              <a:rPr lang="es-ES" sz="1200" spc="-1" strike="noStrike">
                <a:solidFill>
                  <a:srgbClr val="000000"/>
                </a:solidFill>
                <a:uFill>
                  <a:solidFill>
                    <a:srgbClr val="ffffff"/>
                  </a:solidFill>
                </a:uFill>
                <a:latin typeface="Calibri"/>
              </a:rPr>
              <a:t>        </a:t>
            </a:r>
            <a:r>
              <a:rPr lang="es-ES" sz="1200" spc="-1" strike="noStrike">
                <a:solidFill>
                  <a:srgbClr val="000000"/>
                </a:solidFill>
                <a:uFill>
                  <a:solidFill>
                    <a:srgbClr val="ffffff"/>
                  </a:solidFill>
                </a:uFill>
                <a:latin typeface="Calibri"/>
              </a:rPr>
              <a:t>&lt;apellido&gt;FERNANDEZ&lt;/apellido&gt;</a:t>
            </a:r>
            <a:endParaRPr/>
          </a:p>
          <a:p>
            <a:pPr>
              <a:lnSpc>
                <a:spcPct val="100000"/>
              </a:lnSpc>
            </a:pPr>
            <a:r>
              <a:rPr lang="es-ES" sz="1200" spc="-1" strike="noStrike">
                <a:solidFill>
                  <a:srgbClr val="000000"/>
                </a:solidFill>
                <a:uFill>
                  <a:solidFill>
                    <a:srgbClr val="ffffff"/>
                  </a:solidFill>
                </a:uFill>
                <a:latin typeface="Calibri"/>
              </a:rPr>
              <a:t>        </a:t>
            </a:r>
            <a:r>
              <a:rPr lang="es-ES" sz="1200" spc="-1" strike="noStrike">
                <a:solidFill>
                  <a:srgbClr val="000000"/>
                </a:solidFill>
                <a:uFill>
                  <a:solidFill>
                    <a:srgbClr val="ffffff"/>
                  </a:solidFill>
                </a:uFill>
                <a:latin typeface="Calibri"/>
              </a:rPr>
              <a:t>&lt;dep&gt;10&lt;/dep&gt;</a:t>
            </a:r>
            <a:endParaRPr/>
          </a:p>
          <a:p>
            <a:pPr>
              <a:lnSpc>
                <a:spcPct val="100000"/>
              </a:lnSpc>
            </a:pPr>
            <a:r>
              <a:rPr lang="es-ES" sz="1200" spc="-1" strike="noStrike">
                <a:solidFill>
                  <a:srgbClr val="000000"/>
                </a:solidFill>
                <a:uFill>
                  <a:solidFill>
                    <a:srgbClr val="ffffff"/>
                  </a:solidFill>
                </a:uFill>
                <a:latin typeface="Calibri"/>
              </a:rPr>
              <a:t>        </a:t>
            </a:r>
            <a:r>
              <a:rPr lang="es-ES" sz="1200" spc="-1" strike="noStrike">
                <a:solidFill>
                  <a:srgbClr val="000000"/>
                </a:solidFill>
                <a:uFill>
                  <a:solidFill>
                    <a:srgbClr val="ffffff"/>
                  </a:solidFill>
                </a:uFill>
                <a:latin typeface="Calibri"/>
              </a:rPr>
              <a:t>&lt;salario&gt;1000.45&lt;/salario&gt;</a:t>
            </a:r>
            <a:endParaRPr/>
          </a:p>
          <a:p>
            <a:pPr>
              <a:lnSpc>
                <a:spcPct val="100000"/>
              </a:lnSpc>
            </a:pPr>
            <a:r>
              <a:rPr lang="es-ES" sz="1200" spc="-1" strike="noStrike">
                <a:solidFill>
                  <a:srgbClr val="000000"/>
                </a:solidFill>
                <a:uFill>
                  <a:solidFill>
                    <a:srgbClr val="ffffff"/>
                  </a:solidFill>
                </a:uFill>
                <a:latin typeface="Calibri"/>
              </a:rPr>
              <a:t>    </a:t>
            </a:r>
            <a:r>
              <a:rPr lang="es-ES" sz="1200" spc="-1" strike="noStrike">
                <a:solidFill>
                  <a:srgbClr val="000000"/>
                </a:solidFill>
                <a:uFill>
                  <a:solidFill>
                    <a:srgbClr val="ffffff"/>
                  </a:solidFill>
                </a:uFill>
                <a:latin typeface="Calibri"/>
              </a:rPr>
              <a:t>&lt;/empleado&gt;</a:t>
            </a:r>
            <a:endParaRPr/>
          </a:p>
          <a:p>
            <a:pPr>
              <a:lnSpc>
                <a:spcPct val="100000"/>
              </a:lnSpc>
            </a:pPr>
            <a:r>
              <a:rPr lang="es-ES" sz="1200" spc="-1" strike="noStrike">
                <a:solidFill>
                  <a:srgbClr val="000000"/>
                </a:solidFill>
                <a:uFill>
                  <a:solidFill>
                    <a:srgbClr val="ffffff"/>
                  </a:solidFill>
                </a:uFill>
                <a:latin typeface="Calibri"/>
              </a:rPr>
              <a:t>    </a:t>
            </a:r>
            <a:r>
              <a:rPr lang="es-ES" sz="1200" spc="-1" strike="noStrike">
                <a:solidFill>
                  <a:srgbClr val="000000"/>
                </a:solidFill>
                <a:uFill>
                  <a:solidFill>
                    <a:srgbClr val="ffffff"/>
                  </a:solidFill>
                </a:uFill>
                <a:latin typeface="Calibri"/>
              </a:rPr>
              <a:t>&lt;empleado id="2" DNI = "70389876Q"&gt;</a:t>
            </a:r>
            <a:endParaRPr/>
          </a:p>
          <a:p>
            <a:pPr>
              <a:lnSpc>
                <a:spcPct val="100000"/>
              </a:lnSpc>
            </a:pPr>
            <a:r>
              <a:rPr lang="es-ES" sz="1200" spc="-1" strike="noStrike">
                <a:solidFill>
                  <a:srgbClr val="000000"/>
                </a:solidFill>
                <a:uFill>
                  <a:solidFill>
                    <a:srgbClr val="ffffff"/>
                  </a:solidFill>
                </a:uFill>
                <a:latin typeface="Calibri"/>
              </a:rPr>
              <a:t>        </a:t>
            </a:r>
            <a:r>
              <a:rPr lang="es-ES" sz="1200" spc="-1" strike="noStrike">
                <a:solidFill>
                  <a:srgbClr val="000000"/>
                </a:solidFill>
                <a:uFill>
                  <a:solidFill>
                    <a:srgbClr val="ffffff"/>
                  </a:solidFill>
                </a:uFill>
                <a:latin typeface="Calibri"/>
              </a:rPr>
              <a:t>&lt;apellido&gt;GIL&lt;/apellido&gt;</a:t>
            </a:r>
            <a:endParaRPr/>
          </a:p>
          <a:p>
            <a:pPr>
              <a:lnSpc>
                <a:spcPct val="100000"/>
              </a:lnSpc>
            </a:pPr>
            <a:r>
              <a:rPr lang="es-ES" sz="1200" spc="-1" strike="noStrike">
                <a:solidFill>
                  <a:srgbClr val="000000"/>
                </a:solidFill>
                <a:uFill>
                  <a:solidFill>
                    <a:srgbClr val="ffffff"/>
                  </a:solidFill>
                </a:uFill>
                <a:latin typeface="Calibri"/>
              </a:rPr>
              <a:t>        </a:t>
            </a:r>
            <a:r>
              <a:rPr lang="es-ES" sz="1200" spc="-1" strike="noStrike">
                <a:solidFill>
                  <a:srgbClr val="000000"/>
                </a:solidFill>
                <a:uFill>
                  <a:solidFill>
                    <a:srgbClr val="ffffff"/>
                  </a:solidFill>
                </a:uFill>
                <a:latin typeface="Calibri"/>
              </a:rPr>
              <a:t>&lt;dep&gt;20&lt;/dep&gt;</a:t>
            </a:r>
            <a:endParaRPr/>
          </a:p>
          <a:p>
            <a:pPr>
              <a:lnSpc>
                <a:spcPct val="100000"/>
              </a:lnSpc>
            </a:pPr>
            <a:r>
              <a:rPr lang="es-ES" sz="1200" spc="-1" strike="noStrike">
                <a:solidFill>
                  <a:srgbClr val="000000"/>
                </a:solidFill>
                <a:uFill>
                  <a:solidFill>
                    <a:srgbClr val="ffffff"/>
                  </a:solidFill>
                </a:uFill>
                <a:latin typeface="Calibri"/>
              </a:rPr>
              <a:t>        </a:t>
            </a:r>
            <a:r>
              <a:rPr lang="es-ES" sz="1200" spc="-1" strike="noStrike">
                <a:solidFill>
                  <a:srgbClr val="000000"/>
                </a:solidFill>
                <a:uFill>
                  <a:solidFill>
                    <a:srgbClr val="ffffff"/>
                  </a:solidFill>
                </a:uFill>
                <a:latin typeface="Calibri"/>
              </a:rPr>
              <a:t>&lt;salario&gt;2400.6&lt;/salario&gt;</a:t>
            </a:r>
            <a:endParaRPr/>
          </a:p>
          <a:p>
            <a:pPr>
              <a:lnSpc>
                <a:spcPct val="100000"/>
              </a:lnSpc>
            </a:pPr>
            <a:r>
              <a:rPr lang="es-ES" sz="1200" spc="-1" strike="noStrike">
                <a:solidFill>
                  <a:srgbClr val="000000"/>
                </a:solidFill>
                <a:uFill>
                  <a:solidFill>
                    <a:srgbClr val="ffffff"/>
                  </a:solidFill>
                </a:uFill>
                <a:latin typeface="Calibri"/>
              </a:rPr>
              <a:t>    </a:t>
            </a:r>
            <a:r>
              <a:rPr lang="es-ES" sz="1200" spc="-1" strike="noStrike">
                <a:solidFill>
                  <a:srgbClr val="000000"/>
                </a:solidFill>
                <a:uFill>
                  <a:solidFill>
                    <a:srgbClr val="ffffff"/>
                  </a:solidFill>
                </a:uFill>
                <a:latin typeface="Calibri"/>
              </a:rPr>
              <a:t>&lt;/empleado&gt;</a:t>
            </a:r>
            <a:endParaRPr/>
          </a:p>
          <a:p>
            <a:pPr>
              <a:lnSpc>
                <a:spcPct val="100000"/>
              </a:lnSpc>
            </a:pPr>
            <a:r>
              <a:rPr lang="es-ES" sz="1200" spc="-1" strike="noStrike">
                <a:solidFill>
                  <a:srgbClr val="000000"/>
                </a:solidFill>
                <a:uFill>
                  <a:solidFill>
                    <a:srgbClr val="ffffff"/>
                  </a:solidFill>
                </a:uFill>
                <a:latin typeface="Calibri"/>
              </a:rPr>
              <a:t>&lt;/Empleados&gt;</a:t>
            </a:r>
            <a:endParaRPr/>
          </a:p>
        </p:txBody>
      </p:sp>
      <p:sp>
        <p:nvSpPr>
          <p:cNvPr id="129" name="CustomShape 3"/>
          <p:cNvSpPr/>
          <p:nvPr/>
        </p:nvSpPr>
        <p:spPr>
          <a:xfrm>
            <a:off x="4248000" y="-243360"/>
            <a:ext cx="5112000" cy="996336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r>
              <a:rPr lang="es-ES" sz="1200" spc="-1" strike="noStrike">
                <a:solidFill>
                  <a:srgbClr val="000000"/>
                </a:solidFill>
                <a:uFill>
                  <a:solidFill>
                    <a:srgbClr val="ffffff"/>
                  </a:solidFill>
                </a:uFill>
                <a:latin typeface="Calibri"/>
                <a:ea typeface="DejaVu Sans"/>
              </a:rPr>
              <a:t>----------------------------------------</a:t>
            </a:r>
            <a:endParaRPr/>
          </a:p>
          <a:p>
            <a:pPr>
              <a:lnSpc>
                <a:spcPct val="100000"/>
              </a:lnSpc>
            </a:pPr>
            <a:r>
              <a:rPr lang="es-ES" sz="1200" spc="-1" strike="noStrike">
                <a:solidFill>
                  <a:srgbClr val="000000"/>
                </a:solidFill>
                <a:uFill>
                  <a:solidFill>
                    <a:srgbClr val="ffffff"/>
                  </a:solidFill>
                </a:uFill>
                <a:latin typeface="Calibri"/>
                <a:ea typeface="DejaVu Sans"/>
              </a:rPr>
              <a:t>Procesando DOCUMENTO XML</a:t>
            </a:r>
            <a:endParaRPr/>
          </a:p>
          <a:p>
            <a:pPr>
              <a:lnSpc>
                <a:spcPct val="100000"/>
              </a:lnSpc>
            </a:pPr>
            <a:r>
              <a:rPr lang="es-ES" sz="1200" spc="-1" strike="noStrike">
                <a:solidFill>
                  <a:srgbClr val="000000"/>
                </a:solidFill>
                <a:uFill>
                  <a:solidFill>
                    <a:srgbClr val="ffffff"/>
                  </a:solidFill>
                </a:uFill>
                <a:latin typeface="Calibri"/>
                <a:ea typeface="DejaVu Sans"/>
              </a:rPr>
              <a:t>----------------------------------------</a:t>
            </a:r>
            <a:endParaRPr/>
          </a:p>
          <a:p>
            <a:pPr>
              <a:lnSpc>
                <a:spcPct val="100000"/>
              </a:lnSpc>
            </a:pPr>
            <a:r>
              <a:rPr lang="es-ES" sz="1200" spc="-1" strike="noStrike">
                <a:solidFill>
                  <a:srgbClr val="000000"/>
                </a:solidFill>
                <a:uFill>
                  <a:solidFill>
                    <a:srgbClr val="ffffff"/>
                  </a:solidFill>
                </a:uFill>
                <a:latin typeface="Calibri"/>
                <a:ea typeface="DejaVu Sans"/>
              </a:rPr>
              <a:t>Procesando etiqueta inicio elemento EMPLEADOS.............</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Empleados</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con prefijo: Empleados</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Procesando 0 atributos...</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Procesando etiqueta inicio elemento EMPLEADO.............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empleado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con prefijo: empleado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Procesando 2 atributos...</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Atributo: id</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Valor: 1</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Atributo: DNI</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Valor: 06223322P</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Obtener el texto de un atributo: DNI: 06223322P</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a:t>
            </a:r>
            <a:endParaRPr/>
          </a:p>
          <a:p>
            <a:pPr>
              <a:lnSpc>
                <a:spcPct val="100000"/>
              </a:lnSpc>
            </a:pPr>
            <a:r>
              <a:rPr lang="es-ES" sz="1200" spc="-1" strike="noStrike">
                <a:solidFill>
                  <a:srgbClr val="000000"/>
                </a:solidFill>
                <a:uFill>
                  <a:solidFill>
                    <a:srgbClr val="ffffff"/>
                  </a:solidFill>
                </a:uFill>
                <a:latin typeface="Calibri"/>
                <a:ea typeface="DejaVu Sans"/>
              </a:rPr>
              <a:t>Procesando etiqueta inicio elemento APELLIDO.............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apellido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con prefijo: apellido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Procesando 0 atributos...</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FERNANDEZ</a:t>
            </a:r>
            <a:endParaRPr/>
          </a:p>
          <a:p>
            <a:pPr>
              <a:lnSpc>
                <a:spcPct val="100000"/>
              </a:lnSpc>
            </a:pPr>
            <a:r>
              <a:rPr lang="es-ES" sz="1200" spc="-1" strike="noStrike">
                <a:solidFill>
                  <a:srgbClr val="000000"/>
                </a:solidFill>
                <a:uFill>
                  <a:solidFill>
                    <a:srgbClr val="ffffff"/>
                  </a:solidFill>
                </a:uFill>
                <a:latin typeface="Calibri"/>
                <a:ea typeface="DejaVu Sans"/>
              </a:rPr>
              <a:t>Procesando etiqueta fin elemento: apellido---------------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a:t>
            </a:r>
            <a:endParaRPr/>
          </a:p>
          <a:p>
            <a:pPr>
              <a:lnSpc>
                <a:spcPct val="100000"/>
              </a:lnSpc>
            </a:pPr>
            <a:r>
              <a:rPr lang="es-ES" sz="1200" spc="-1" strike="noStrike">
                <a:solidFill>
                  <a:srgbClr val="000000"/>
                </a:solidFill>
                <a:uFill>
                  <a:solidFill>
                    <a:srgbClr val="ffffff"/>
                  </a:solidFill>
                </a:uFill>
                <a:latin typeface="Calibri"/>
                <a:ea typeface="DejaVu Sans"/>
              </a:rPr>
              <a:t>Procesando etiqueta inicio elemento DEP.............</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dep</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con prefijo: dep</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Procesando 0 atributos...</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10</a:t>
            </a:r>
            <a:endParaRPr/>
          </a:p>
          <a:p>
            <a:pPr>
              <a:lnSpc>
                <a:spcPct val="100000"/>
              </a:lnSpc>
            </a:pPr>
            <a:r>
              <a:rPr lang="es-ES" sz="1200" spc="-1" strike="noStrike">
                <a:solidFill>
                  <a:srgbClr val="000000"/>
                </a:solidFill>
                <a:uFill>
                  <a:solidFill>
                    <a:srgbClr val="ffffff"/>
                  </a:solidFill>
                </a:uFill>
                <a:latin typeface="Calibri"/>
                <a:ea typeface="DejaVu Sans"/>
              </a:rPr>
              <a:t>Procesando etiqueta fin elemento: dep---------------</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a:t>
            </a:r>
            <a:endParaRPr/>
          </a:p>
          <a:p>
            <a:pPr>
              <a:lnSpc>
                <a:spcPct val="100000"/>
              </a:lnSpc>
            </a:pPr>
            <a:r>
              <a:rPr lang="es-ES" sz="1200" spc="-1" strike="noStrike">
                <a:solidFill>
                  <a:srgbClr val="000000"/>
                </a:solidFill>
                <a:uFill>
                  <a:solidFill>
                    <a:srgbClr val="ffffff"/>
                  </a:solidFill>
                </a:uFill>
                <a:latin typeface="Calibri"/>
                <a:ea typeface="DejaVu Sans"/>
              </a:rPr>
              <a:t>Procesando etiqueta inicio elemento SALARIO.............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salario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con prefijo: salario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Procesando 0 atributos...</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1000.45</a:t>
            </a:r>
            <a:endParaRPr/>
          </a:p>
          <a:p>
            <a:pPr>
              <a:lnSpc>
                <a:spcPct val="100000"/>
              </a:lnSpc>
            </a:pPr>
            <a:r>
              <a:rPr lang="es-ES" sz="1200" spc="-1" strike="noStrike">
                <a:solidFill>
                  <a:srgbClr val="000000"/>
                </a:solidFill>
                <a:uFill>
                  <a:solidFill>
                    <a:srgbClr val="ffffff"/>
                  </a:solidFill>
                </a:uFill>
                <a:latin typeface="Calibri"/>
                <a:ea typeface="DejaVu Sans"/>
              </a:rPr>
              <a:t>Procesando etiqueta fin elemento: salario---------------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Procesando etiqueta fin elemento: empleado---------------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Procesando etiqueta inicio elemento EMPLEADO.............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empleado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con prefijo: empleado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Procesando 2 atributos...</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Atributo: id</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Valor: 2</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Atributo: DNI</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Valor: 70389876Q</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Obtener el texto de un atributo: DNI: 70389876Q</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Procesando etiqueta inicio elemento APELLIDO.............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apellido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con prefijo: apellido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Procesando 0 atributos...</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GIL</a:t>
            </a:r>
            <a:endParaRPr/>
          </a:p>
          <a:p>
            <a:pPr>
              <a:lnSpc>
                <a:spcPct val="100000"/>
              </a:lnSpc>
            </a:pPr>
            <a:endParaRPr/>
          </a:p>
          <a:p>
            <a:pPr>
              <a:lnSpc>
                <a:spcPct val="100000"/>
              </a:lnSpc>
            </a:pPr>
            <a:r>
              <a:rPr lang="es-ES" sz="1200" spc="-1" strike="noStrike">
                <a:solidFill>
                  <a:srgbClr val="000000"/>
                </a:solidFill>
                <a:uFill>
                  <a:solidFill>
                    <a:srgbClr val="ffffff"/>
                  </a:solidFill>
                </a:uFill>
                <a:latin typeface="Calibri"/>
                <a:ea typeface="DejaVu Sans"/>
              </a:rPr>
              <a:t>Procesando etiqueta fin elemento: apellido---------------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a:t>
            </a:r>
            <a:endParaRPr/>
          </a:p>
          <a:p>
            <a:pPr>
              <a:lnSpc>
                <a:spcPct val="100000"/>
              </a:lnSpc>
            </a:pPr>
            <a:r>
              <a:rPr lang="es-ES" sz="1200" spc="-1" strike="noStrike">
                <a:solidFill>
                  <a:srgbClr val="000000"/>
                </a:solidFill>
                <a:uFill>
                  <a:solidFill>
                    <a:srgbClr val="ffffff"/>
                  </a:solidFill>
                </a:uFill>
                <a:latin typeface="Calibri"/>
                <a:ea typeface="DejaVu Sans"/>
              </a:rPr>
              <a:t>        </a:t>
            </a:r>
            <a:endParaRPr/>
          </a:p>
          <a:p>
            <a:pPr>
              <a:lnSpc>
                <a:spcPct val="100000"/>
              </a:lnSpc>
            </a:pPr>
            <a:endParaRPr/>
          </a:p>
          <a:p>
            <a:pPr>
              <a:lnSpc>
                <a:spcPct val="100000"/>
              </a:lnSpc>
            </a:pPr>
            <a:r>
              <a:rPr lang="es-ES" sz="1200" spc="-1" strike="noStrike">
                <a:solidFill>
                  <a:srgbClr val="000000"/>
                </a:solidFill>
                <a:uFill>
                  <a:solidFill>
                    <a:srgbClr val="ffffff"/>
                  </a:solidFill>
                </a:uFill>
                <a:latin typeface="Calibri"/>
                <a:ea typeface="DejaVu Sans"/>
              </a:rPr>
              <a:t>Procesando etiqueta inicio elemento DEP.............</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dep</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con prefijo: dep</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Procesando 0 atributos...</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20</a:t>
            </a:r>
            <a:endParaRPr/>
          </a:p>
          <a:p>
            <a:pPr>
              <a:lnSpc>
                <a:spcPct val="100000"/>
              </a:lnSpc>
            </a:pPr>
            <a:endParaRPr/>
          </a:p>
          <a:p>
            <a:pPr>
              <a:lnSpc>
                <a:spcPct val="100000"/>
              </a:lnSpc>
            </a:pPr>
            <a:r>
              <a:rPr lang="es-ES" sz="1200" spc="-1" strike="noStrike">
                <a:solidFill>
                  <a:srgbClr val="000000"/>
                </a:solidFill>
                <a:uFill>
                  <a:solidFill>
                    <a:srgbClr val="ffffff"/>
                  </a:solidFill>
                </a:uFill>
                <a:latin typeface="Calibri"/>
                <a:ea typeface="DejaVu Sans"/>
              </a:rPr>
              <a:t>Procesando etiqueta fin elemento: dep---------------</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a:t>
            </a:r>
            <a:endParaRPr/>
          </a:p>
          <a:p>
            <a:pPr>
              <a:lnSpc>
                <a:spcPct val="100000"/>
              </a:lnSpc>
            </a:pPr>
            <a:r>
              <a:rPr lang="es-ES" sz="1200" spc="-1" strike="noStrike">
                <a:solidFill>
                  <a:srgbClr val="000000"/>
                </a:solidFill>
                <a:uFill>
                  <a:solidFill>
                    <a:srgbClr val="ffffff"/>
                  </a:solidFill>
                </a:uFill>
                <a:latin typeface="Calibri"/>
                <a:ea typeface="DejaVu Sans"/>
              </a:rPr>
              <a:t>        </a:t>
            </a:r>
            <a:endParaRPr/>
          </a:p>
          <a:p>
            <a:pPr>
              <a:lnSpc>
                <a:spcPct val="100000"/>
              </a:lnSpc>
            </a:pPr>
            <a:endParaRPr/>
          </a:p>
          <a:p>
            <a:pPr>
              <a:lnSpc>
                <a:spcPct val="100000"/>
              </a:lnSpc>
            </a:pPr>
            <a:r>
              <a:rPr lang="es-ES" sz="1200" spc="-1" strike="noStrike">
                <a:solidFill>
                  <a:srgbClr val="000000"/>
                </a:solidFill>
                <a:uFill>
                  <a:solidFill>
                    <a:srgbClr val="ffffff"/>
                  </a:solidFill>
                </a:uFill>
                <a:latin typeface="Calibri"/>
                <a:ea typeface="DejaVu Sans"/>
              </a:rPr>
              <a:t>Procesando etiqueta inicio elemento SALARIO.............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salario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Nombre elemento con prefijo: salario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Procesando 0 atributos...</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2400.6</a:t>
            </a:r>
            <a:endParaRPr/>
          </a:p>
          <a:p>
            <a:pPr>
              <a:lnSpc>
                <a:spcPct val="100000"/>
              </a:lnSpc>
            </a:pPr>
            <a:endParaRPr/>
          </a:p>
          <a:p>
            <a:pPr>
              <a:lnSpc>
                <a:spcPct val="100000"/>
              </a:lnSpc>
            </a:pPr>
            <a:r>
              <a:rPr lang="es-ES" sz="1200" spc="-1" strike="noStrike">
                <a:solidFill>
                  <a:srgbClr val="000000"/>
                </a:solidFill>
                <a:uFill>
                  <a:solidFill>
                    <a:srgbClr val="ffffff"/>
                  </a:solidFill>
                </a:uFill>
                <a:latin typeface="Calibri"/>
                <a:ea typeface="DejaVu Sans"/>
              </a:rPr>
              <a:t>Procesando etiqueta fin elemento: salario---------------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a:t>
            </a:r>
            <a:endParaRPr/>
          </a:p>
          <a:p>
            <a:pPr>
              <a:lnSpc>
                <a:spcPct val="100000"/>
              </a:lnSpc>
            </a:pPr>
            <a:r>
              <a:rPr lang="es-ES" sz="1200" spc="-1" strike="noStrike">
                <a:solidFill>
                  <a:srgbClr val="000000"/>
                </a:solidFill>
                <a:uFill>
                  <a:solidFill>
                    <a:srgbClr val="ffffff"/>
                  </a:solidFill>
                </a:uFill>
                <a:latin typeface="Calibri"/>
                <a:ea typeface="DejaVu Sans"/>
              </a:rPr>
              <a:t>    </a:t>
            </a:r>
            <a:endParaRPr/>
          </a:p>
          <a:p>
            <a:pPr>
              <a:lnSpc>
                <a:spcPct val="100000"/>
              </a:lnSpc>
            </a:pPr>
            <a:endParaRPr/>
          </a:p>
          <a:p>
            <a:pPr>
              <a:lnSpc>
                <a:spcPct val="100000"/>
              </a:lnSpc>
            </a:pPr>
            <a:r>
              <a:rPr lang="es-ES" sz="1200" spc="-1" strike="noStrike">
                <a:solidFill>
                  <a:srgbClr val="000000"/>
                </a:solidFill>
                <a:uFill>
                  <a:solidFill>
                    <a:srgbClr val="ffffff"/>
                  </a:solidFill>
                </a:uFill>
                <a:latin typeface="Calibri"/>
                <a:ea typeface="DejaVu Sans"/>
              </a:rPr>
              <a:t>Procesando etiqueta fin elemento: empleado---------------</a:t>
            </a:r>
            <a:endParaRPr/>
          </a:p>
          <a:p>
            <a:pPr>
              <a:lnSpc>
                <a:spcPct val="100000"/>
              </a:lnSpc>
            </a:pP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	</a:t>
            </a:r>
            <a:r>
              <a:rPr lang="es-ES" sz="1200" spc="-1" strike="noStrike">
                <a:solidFill>
                  <a:srgbClr val="000000"/>
                </a:solidFill>
                <a:uFill>
                  <a:solidFill>
                    <a:srgbClr val="ffffff"/>
                  </a:solidFill>
                </a:uFill>
                <a:latin typeface="Calibri"/>
                <a:ea typeface="DejaVu Sans"/>
              </a:rPr>
              <a:t>Caracteres: </a:t>
            </a:r>
            <a:endParaRPr/>
          </a:p>
          <a:p>
            <a:pPr>
              <a:lnSpc>
                <a:spcPct val="100000"/>
              </a:lnSpc>
            </a:pPr>
            <a:endParaRPr/>
          </a:p>
          <a:p>
            <a:pPr>
              <a:lnSpc>
                <a:spcPct val="100000"/>
              </a:lnSpc>
            </a:pPr>
            <a:endParaRPr/>
          </a:p>
          <a:p>
            <a:pPr>
              <a:lnSpc>
                <a:spcPct val="100000"/>
              </a:lnSpc>
            </a:pPr>
            <a:r>
              <a:rPr lang="es-ES" sz="1200" spc="-1" strike="noStrike">
                <a:solidFill>
                  <a:srgbClr val="000000"/>
                </a:solidFill>
                <a:uFill>
                  <a:solidFill>
                    <a:srgbClr val="ffffff"/>
                  </a:solidFill>
                </a:uFill>
                <a:latin typeface="Calibri"/>
                <a:ea typeface="DejaVu Sans"/>
              </a:rPr>
              <a:t>Procesando etiqueta fin elemento: Empleados---------------</a:t>
            </a:r>
            <a:endParaRPr/>
          </a:p>
          <a:p>
            <a:pPr>
              <a:lnSpc>
                <a:spcPct val="100000"/>
              </a:lnSpc>
            </a:pPr>
            <a:r>
              <a:rPr lang="es-ES" sz="1200" spc="-1" strike="noStrike">
                <a:solidFill>
                  <a:srgbClr val="000000"/>
                </a:solidFill>
                <a:uFill>
                  <a:solidFill>
                    <a:srgbClr val="ffffff"/>
                  </a:solidFill>
                </a:uFill>
                <a:latin typeface="Calibri"/>
                <a:ea typeface="DejaVu Sans"/>
              </a:rPr>
              <a:t>Final del DOCUMENTO XML</a:t>
            </a:r>
            <a:endParaRPr/>
          </a:p>
          <a:p>
            <a:pPr>
              <a:lnSpc>
                <a:spcPct val="100000"/>
              </a:lnSpc>
            </a:pPr>
            <a:r>
              <a:rPr lang="es-ES" sz="1200" spc="-1" strike="noStrike">
                <a:solidFill>
                  <a:srgbClr val="000000"/>
                </a:solidFill>
                <a:uFill>
                  <a:solidFill>
                    <a:srgbClr val="ffffff"/>
                  </a:solidFill>
                </a:uFill>
                <a:latin typeface="Calibri"/>
                <a:ea typeface="DejaVu Sans"/>
              </a:rPr>
              <a:t>-------------------------</a:t>
            </a:r>
            <a:endParaRPr/>
          </a:p>
        </p:txBody>
      </p:sp>
      <p:sp>
        <p:nvSpPr>
          <p:cNvPr id="130" name="CustomShape 4"/>
          <p:cNvSpPr/>
          <p:nvPr/>
        </p:nvSpPr>
        <p:spPr>
          <a:xfrm>
            <a:off x="3564000" y="404640"/>
            <a:ext cx="431280" cy="6192000"/>
          </a:xfrm>
          <a:prstGeom prst="leftBrace">
            <a:avLst>
              <a:gd name="adj1" fmla="val 8333"/>
              <a:gd name="adj2" fmla="val 50000"/>
            </a:avLst>
          </a:prstGeom>
          <a:noFill/>
          <a:ln>
            <a:solidFill>
              <a:srgbClr val="4a7ebb"/>
            </a:solidFill>
            <a:round/>
          </a:ln>
        </p:spPr>
        <p:style>
          <a:lnRef idx="1">
            <a:schemeClr val="accent1"/>
          </a:lnRef>
          <a:fillRef idx="0">
            <a:schemeClr val="accent1"/>
          </a:fillRef>
          <a:effectRef idx="0">
            <a:schemeClr val="accent1"/>
          </a:effectRef>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r>
              <a:rPr lang="es-ES" sz="3200" spc="-1" strike="noStrike">
                <a:solidFill>
                  <a:srgbClr val="000000"/>
                </a:solidFill>
                <a:uFill>
                  <a:solidFill>
                    <a:srgbClr val="ffffff"/>
                  </a:solidFill>
                </a:uFill>
                <a:latin typeface="Calibri"/>
              </a:rPr>
              <a:t>Serialización de objetos a XML y viceversa.</a:t>
            </a:r>
            <a:endParaRPr/>
          </a:p>
          <a:p>
            <a:endParaRPr/>
          </a:p>
          <a:p>
            <a:pPr algn="ctr">
              <a:lnSpc>
                <a:spcPct val="100000"/>
              </a:lnSpc>
            </a:pPr>
            <a:endParaRPr/>
          </a:p>
        </p:txBody>
      </p:sp>
      <p:sp>
        <p:nvSpPr>
          <p:cNvPr id="132" name="CustomShape 2"/>
          <p:cNvSpPr/>
          <p:nvPr/>
        </p:nvSpPr>
        <p:spPr>
          <a:xfrm>
            <a:off x="457200" y="2143080"/>
            <a:ext cx="8228880" cy="3625200"/>
          </a:xfrm>
          <a:prstGeom prst="rect">
            <a:avLst/>
          </a:prstGeom>
          <a:noFill/>
          <a:ln>
            <a:noFill/>
          </a:ln>
        </p:spPr>
        <p:style>
          <a:lnRef idx="0"/>
          <a:fillRef idx="0"/>
          <a:effectRef idx="0"/>
          <a:fontRef idx="minor"/>
        </p:style>
        <p:txBody>
          <a:bodyPr lIns="90000" rIns="90000" tIns="45000" bIns="45000"/>
          <a:p>
            <a:pPr marL="343080" indent="-342360">
              <a:lnSpc>
                <a:spcPct val="100000"/>
              </a:lnSpc>
            </a:pPr>
            <a:endParaRPr/>
          </a:p>
          <a:p>
            <a:pPr marL="343080" indent="-342360">
              <a:lnSpc>
                <a:spcPct val="100000"/>
              </a:lnSpc>
            </a:pPr>
            <a:r>
              <a:rPr lang="es-ES" sz="2000" spc="-1" strike="noStrike">
                <a:solidFill>
                  <a:srgbClr val="000000"/>
                </a:solidFill>
                <a:uFill>
                  <a:solidFill>
                    <a:srgbClr val="ffffff"/>
                  </a:solidFill>
                </a:uFill>
                <a:latin typeface="Calibri"/>
              </a:rPr>
              <a:t>Serializar objetos java a XML y viceversa.-→ librería </a:t>
            </a:r>
            <a:r>
              <a:rPr lang="es-ES" sz="2000" spc="-1" strike="noStrike" u="sng">
                <a:solidFill>
                  <a:srgbClr val="0000ff"/>
                </a:solidFill>
                <a:uFill>
                  <a:solidFill>
                    <a:srgbClr val="ffffff"/>
                  </a:solidFill>
                </a:uFill>
                <a:latin typeface="Calibri"/>
              </a:rPr>
              <a:t>XStream</a:t>
            </a:r>
            <a:r>
              <a:rPr lang="es-ES" sz="2000" spc="-1" strike="noStrike">
                <a:solidFill>
                  <a:srgbClr val="000000"/>
                </a:solidFill>
                <a:uFill>
                  <a:solidFill>
                    <a:srgbClr val="ffffff"/>
                  </a:solidFill>
                </a:uFill>
                <a:latin typeface="Calibri"/>
              </a:rPr>
              <a:t> que  permite crear  archivos XML en un par de líneas. </a:t>
            </a:r>
            <a:endParaRPr/>
          </a:p>
          <a:p>
            <a:pPr marL="343080" indent="-342360">
              <a:lnSpc>
                <a:spcPct val="100000"/>
              </a:lnSpc>
            </a:pPr>
            <a:r>
              <a:rPr lang="es-ES" sz="2000" spc="-1" strike="noStrike">
                <a:solidFill>
                  <a:srgbClr val="000000"/>
                </a:solidFill>
                <a:uFill>
                  <a:solidFill>
                    <a:srgbClr val="ffffff"/>
                  </a:solidFill>
                </a:uFill>
                <a:latin typeface="Calibri"/>
              </a:rPr>
              <a:t>-----------------------------------------------------------------------------------------------------------</a:t>
            </a:r>
            <a:endParaRPr/>
          </a:p>
          <a:p>
            <a:pPr marL="343080" indent="-342360">
              <a:lnSpc>
                <a:spcPct val="100000"/>
              </a:lnSpc>
              <a:buFont typeface="Arial"/>
              <a:buChar char="•"/>
            </a:pPr>
            <a:r>
              <a:rPr lang="es-ES" sz="2000" spc="-1" strike="noStrike">
                <a:solidFill>
                  <a:srgbClr val="000000"/>
                </a:solidFill>
                <a:uFill>
                  <a:solidFill>
                    <a:srgbClr val="ffffff"/>
                  </a:solidFill>
                </a:uFill>
                <a:latin typeface="Calibri"/>
              </a:rPr>
              <a:t>Se crea un instancia de Xstream</a:t>
            </a:r>
            <a:endParaRPr/>
          </a:p>
          <a:p>
            <a:pPr marL="343080" indent="-342360">
              <a:lnSpc>
                <a:spcPct val="100000"/>
              </a:lnSpc>
              <a:buFont typeface="Arial"/>
              <a:buChar char="•"/>
            </a:pPr>
            <a:r>
              <a:rPr lang="es-ES" sz="2000" spc="-1" strike="noStrike">
                <a:solidFill>
                  <a:srgbClr val="000000"/>
                </a:solidFill>
                <a:uFill>
                  <a:solidFill>
                    <a:srgbClr val="ffffff"/>
                  </a:solidFill>
                </a:uFill>
                <a:latin typeface="Calibri"/>
              </a:rPr>
              <a:t>En general las etiquetas XML se corresponden con el nombre de los atributos de la clase, pero se pueden cambiar con el método alias().</a:t>
            </a:r>
            <a:endParaRPr/>
          </a:p>
          <a:p>
            <a:pPr marL="343080" indent="-342360">
              <a:lnSpc>
                <a:spcPct val="100000"/>
              </a:lnSpc>
              <a:buFont typeface="Arial"/>
              <a:buChar char="•"/>
            </a:pPr>
            <a:r>
              <a:rPr lang="es-ES" sz="2000" spc="-1" strike="noStrike">
                <a:solidFill>
                  <a:srgbClr val="000000"/>
                </a:solidFill>
                <a:uFill>
                  <a:solidFill>
                    <a:srgbClr val="ffffff"/>
                  </a:solidFill>
                </a:uFill>
                <a:latin typeface="Calibri"/>
              </a:rPr>
              <a:t>Para que no aparezca el atributo lista de la clase ListaPersonas en XML generado se ha utilizado el método addImplictCollection()</a:t>
            </a:r>
            <a:endParaRPr/>
          </a:p>
          <a:p>
            <a:pPr marL="343080" indent="-342360">
              <a:lnSpc>
                <a:spcPct val="100000"/>
              </a:lnSpc>
              <a:buFont typeface="Arial"/>
              <a:buChar char="•"/>
            </a:pPr>
            <a:r>
              <a:rPr lang="es-ES" sz="2000" spc="-1" strike="noStrike">
                <a:solidFill>
                  <a:srgbClr val="000000"/>
                </a:solidFill>
                <a:uFill>
                  <a:solidFill>
                    <a:srgbClr val="ffffff"/>
                  </a:solidFill>
                </a:uFill>
                <a:latin typeface="Calibri"/>
              </a:rPr>
              <a:t>Por último, para generar el fichero Personas.xml a partir de la lista de objetos se utiliza el método toXML(Objeto, OutputStream);</a:t>
            </a:r>
            <a:endParaRPr/>
          </a:p>
          <a:p>
            <a:pPr>
              <a:lnSpc>
                <a:spcPct val="100000"/>
              </a:lnSpc>
            </a:pPr>
            <a:endParaRPr/>
          </a:p>
          <a:p>
            <a:pPr>
              <a:lnSpc>
                <a:spcPct val="100000"/>
              </a:lnSpc>
            </a:pPr>
            <a:endParaRPr/>
          </a:p>
          <a:p>
            <a:pPr>
              <a:lnSpc>
                <a:spcPct val="100000"/>
              </a:lnSpc>
            </a:pPr>
            <a:endParaRPr/>
          </a:p>
        </p:txBody>
      </p:sp>
      <p:sp>
        <p:nvSpPr>
          <p:cNvPr id="133" name="CustomShape 3"/>
          <p:cNvSpPr/>
          <p:nvPr/>
        </p:nvSpPr>
        <p:spPr>
          <a:xfrm>
            <a:off x="571320" y="1000080"/>
            <a:ext cx="7929000" cy="643320"/>
          </a:xfrm>
          <a:prstGeom prst="rect">
            <a:avLst/>
          </a:prstGeom>
          <a:noFill/>
          <a:ln>
            <a:solidFill>
              <a:schemeClr val="accent1"/>
            </a:solidFill>
          </a:ln>
        </p:spPr>
        <p:style>
          <a:lnRef idx="0"/>
          <a:fillRef idx="0"/>
          <a:effectRef idx="0"/>
          <a:fontRef idx="minor"/>
        </p:style>
        <p:txBody>
          <a:bodyPr lIns="90000" rIns="90000" tIns="45000" bIns="45000"/>
          <a:p>
            <a:pPr>
              <a:lnSpc>
                <a:spcPct val="100000"/>
              </a:lnSpc>
            </a:pPr>
            <a:r>
              <a:rPr lang="es-ES" sz="1800" spc="-1" strike="noStrike">
                <a:solidFill>
                  <a:srgbClr val="000000"/>
                </a:solidFill>
                <a:uFill>
                  <a:solidFill>
                    <a:srgbClr val="ffffff"/>
                  </a:solidFill>
                </a:uFill>
                <a:latin typeface="Calibri"/>
                <a:ea typeface="DejaVu Sans"/>
              </a:rPr>
              <a:t>NOTA: Interesante consultar este enlace:</a:t>
            </a:r>
            <a:endParaRPr/>
          </a:p>
          <a:p>
            <a:pPr>
              <a:lnSpc>
                <a:spcPct val="100000"/>
              </a:lnSpc>
            </a:pPr>
            <a:r>
              <a:rPr lang="es-ES" sz="1800" spc="-1" strike="noStrike" u="sng">
                <a:solidFill>
                  <a:srgbClr val="0000ff"/>
                </a:solidFill>
                <a:uFill>
                  <a:solidFill>
                    <a:srgbClr val="ffffff"/>
                  </a:solidFill>
                </a:uFill>
                <a:latin typeface="Calibri"/>
                <a:ea typeface="DejaVu Sans"/>
              </a:rPr>
              <a:t>http://garabatoslinux.net/crear-xml-en-java-usando-xstream.html</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7639</TotalTime>
  <Application>LibreOffice/5.0.2.2$Windows_x86 LibreOffice_project/37b43f919e4de5eeaca9b9755ed688758a8251fe</Application>
  <Paragraphs>212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2013-10-10T16:24:57Z</dcterms:created>
  <dc:creator>Bautista</dc:creator>
  <dc:language>es-ES</dc:language>
  <dcterms:modified xsi:type="dcterms:W3CDTF">2015-10-15T19:58:07Z</dcterms:modified>
  <cp:revision>114</cp:revision>
  <dc:title>Tratamiento de documentos XML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