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71F75-FE9F-4703-A28B-46A5A1756C1E}" type="datetimeFigureOut">
              <a:rPr lang="es-ES" smtClean="0"/>
              <a:t>07/11/2014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EE6-6EC1-45EC-B9FF-7DA367CFAEF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D9EE6-6EC1-45EC-B9FF-7DA367CFAEFD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091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28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33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4445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317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827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8722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15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699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85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052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6859-B09C-433F-B2D2-36D4FB6C3328}" type="datetimeFigureOut">
              <a:rPr lang="es-ES" smtClean="0"/>
              <a:pPr/>
              <a:t>07/11/2014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0A05-4834-4103-95BF-EDAA917401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942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ulavirtual.educa.jccm.es/mod/glossary/showentry.php?displayformat=dictionary&amp;concept=Patr%C3%B3n%20(DAM_PROG08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ulavirtual.educa.jccm.es/mod/glossary/showentry.php?displayformat=dictionary&amp;concept=Modo%20multil%C3%ADnea%20(DAM_PROG08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Expresiones regulares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¿Podrías </a:t>
            </a:r>
            <a:r>
              <a:rPr lang="es-ES" dirty="0"/>
              <a:t>hacer un programa que verificara si un DNI o un NIE es correcto? </a:t>
            </a:r>
          </a:p>
        </p:txBody>
      </p:sp>
    </p:spTree>
    <p:extLst>
      <p:ext uri="{BB962C8B-B14F-4D97-AF65-F5344CB8AC3E}">
        <p14:creationId xmlns:p14="http://schemas.microsoft.com/office/powerpoint/2010/main" xmlns="" val="127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Los paréntesis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b="1" dirty="0"/>
              <a:t>Los </a:t>
            </a:r>
            <a:r>
              <a:rPr lang="es-ES" sz="2400" b="1" dirty="0" smtClean="0"/>
              <a:t>paréntesis </a:t>
            </a:r>
            <a:r>
              <a:rPr lang="es-ES" sz="2400" dirty="0" smtClean="0"/>
              <a:t>tienen </a:t>
            </a:r>
            <a:r>
              <a:rPr lang="es-ES" sz="2400" dirty="0"/>
              <a:t>un significado especial, permiten indicar repeticiones para un conjunto de símbolos, por ejemplo: "</a:t>
            </a:r>
            <a:r>
              <a:rPr lang="es-ES" sz="2400" b="1" dirty="0"/>
              <a:t>(#[01]){2,3}</a:t>
            </a:r>
            <a:r>
              <a:rPr lang="es-ES" sz="2400" dirty="0"/>
              <a:t>". En el ejemplo anterior, la expresión "</a:t>
            </a:r>
            <a:r>
              <a:rPr lang="es-ES" sz="2400" b="1" dirty="0"/>
              <a:t>#[01]</a:t>
            </a:r>
            <a:r>
              <a:rPr lang="es-ES" sz="2400" dirty="0"/>
              <a:t>" admitiría cadenas como "</a:t>
            </a:r>
            <a:r>
              <a:rPr lang="es-ES" sz="2400" b="1" dirty="0"/>
              <a:t>#0</a:t>
            </a:r>
            <a:r>
              <a:rPr lang="es-ES" sz="2400" dirty="0"/>
              <a:t>" o "</a:t>
            </a:r>
            <a:r>
              <a:rPr lang="es-ES" sz="2400" b="1" dirty="0"/>
              <a:t>#1</a:t>
            </a:r>
            <a:r>
              <a:rPr lang="es-ES" sz="2400" dirty="0"/>
              <a:t>", pero al ponerlo entre paréntesis e indicar los contadores de repetición, lo que estamos diciendo es que la misma secuencia se tiene que repetir entre dos y tres veces, con lo que las cadenas que admitiría serían del estilo a: "</a:t>
            </a:r>
            <a:r>
              <a:rPr lang="es-ES" sz="2400" b="1" dirty="0"/>
              <a:t>#0#1</a:t>
            </a:r>
            <a:r>
              <a:rPr lang="es-ES" sz="2400" dirty="0"/>
              <a:t>" o "</a:t>
            </a:r>
            <a:r>
              <a:rPr lang="es-ES" sz="2400" b="1" dirty="0"/>
              <a:t>#0#1#0</a:t>
            </a:r>
            <a:r>
              <a:rPr lang="es-ES" sz="2400" dirty="0" smtClean="0"/>
              <a:t>".</a:t>
            </a:r>
          </a:p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s-ES" sz="2400" b="1" dirty="0" smtClean="0">
                <a:solidFill>
                  <a:schemeClr val="accent6">
                    <a:lumMod val="50000"/>
                  </a:schemeClr>
                </a:solidFill>
              </a:rPr>
              <a:t>os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paréntesis tienen una función adicional, </a:t>
            </a:r>
            <a:r>
              <a:rPr lang="es-ES" sz="2400" dirty="0"/>
              <a:t>y es la de permitir </a:t>
            </a:r>
            <a:r>
              <a:rPr lang="es-ES" sz="2400" b="1" dirty="0"/>
              <a:t>definir grupos</a:t>
            </a:r>
            <a:r>
              <a:rPr lang="es-ES" sz="2400" dirty="0"/>
              <a:t>. Un grupo comienza cuando se abre un paréntesis y termina cuando se cierra el paréntesis. Los grupos permiten acceder de forma cómoda a las diferentes partes de una cadena cuando esta coincide con una expresión regular.</a:t>
            </a:r>
          </a:p>
        </p:txBody>
      </p:sp>
    </p:spTree>
    <p:extLst>
      <p:ext uri="{BB962C8B-B14F-4D97-AF65-F5344CB8AC3E}">
        <p14:creationId xmlns:p14="http://schemas.microsoft.com/office/powerpoint/2010/main" xmlns="" val="23187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02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Pattern p=</a:t>
            </a:r>
            <a:r>
              <a:rPr lang="en-US" sz="2000" dirty="0" err="1"/>
              <a:t>Pattern.compile</a:t>
            </a:r>
            <a:r>
              <a:rPr lang="en-US" sz="2000" dirty="0"/>
              <a:t>("([XY]?)([0-9]{1,9})([A-</a:t>
            </a:r>
            <a:r>
              <a:rPr lang="en-US" sz="2000" dirty="0" err="1"/>
              <a:t>Za</a:t>
            </a:r>
            <a:r>
              <a:rPr lang="en-US" sz="2000" dirty="0"/>
              <a:t>-z])");</a:t>
            </a:r>
            <a:endParaRPr lang="es-ES" sz="2000" dirty="0"/>
          </a:p>
          <a:p>
            <a:pPr marL="0" indent="0">
              <a:buNone/>
            </a:pPr>
            <a:r>
              <a:rPr lang="en-US" sz="2000" dirty="0"/>
              <a:t>Matcher m=</a:t>
            </a:r>
            <a:r>
              <a:rPr lang="en-US" sz="2000" dirty="0" err="1"/>
              <a:t>p.matcher</a:t>
            </a:r>
            <a:r>
              <a:rPr lang="en-US" sz="2000" dirty="0"/>
              <a:t>("</a:t>
            </a:r>
            <a:r>
              <a:rPr lang="en-US" sz="2000" dirty="0" smtClean="0"/>
              <a:t>X123456789ZY00110011M999999T</a:t>
            </a:r>
            <a:r>
              <a:rPr lang="en-US" sz="2000" dirty="0"/>
              <a:t>");</a:t>
            </a:r>
            <a:endParaRPr lang="es-ES" sz="2000" dirty="0"/>
          </a:p>
          <a:p>
            <a:pPr marL="0" indent="0">
              <a:buNone/>
            </a:pPr>
            <a:r>
              <a:rPr lang="en-US" sz="2000" dirty="0"/>
              <a:t>while (</a:t>
            </a:r>
            <a:r>
              <a:rPr lang="en-US" sz="2000" dirty="0" err="1"/>
              <a:t>m.find</a:t>
            </a:r>
            <a:r>
              <a:rPr lang="en-US" sz="2000" dirty="0" smtClean="0"/>
              <a:t>())</a:t>
            </a:r>
            <a:r>
              <a:rPr lang="es-ES" sz="2000" dirty="0" smtClean="0"/>
              <a:t>  </a:t>
            </a:r>
            <a:r>
              <a:rPr lang="en-US" sz="2000" dirty="0" smtClean="0"/>
              <a:t>{</a:t>
            </a:r>
            <a:endParaRPr lang="es-ES" sz="2000" dirty="0"/>
          </a:p>
          <a:p>
            <a:pPr marL="0" indent="0">
              <a:buNone/>
            </a:pPr>
            <a:r>
              <a:rPr lang="en-US" sz="2000" dirty="0" smtClean="0"/>
              <a:t> 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Letra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smtClean="0"/>
              <a:t>	(</a:t>
            </a:r>
            <a:r>
              <a:rPr lang="en-US" sz="2000" dirty="0" err="1"/>
              <a:t>opcional</a:t>
            </a:r>
            <a:r>
              <a:rPr lang="en-US" sz="2000" dirty="0"/>
              <a:t>):"+</a:t>
            </a:r>
            <a:r>
              <a:rPr lang="en-US" sz="2000" dirty="0" err="1"/>
              <a:t>m.group</a:t>
            </a:r>
            <a:r>
              <a:rPr lang="en-US" sz="2000" dirty="0"/>
              <a:t>(1));</a:t>
            </a:r>
            <a:endParaRPr lang="es-E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Número</a:t>
            </a:r>
            <a:r>
              <a:rPr lang="en-US" sz="2000" dirty="0"/>
              <a:t>:"+</a:t>
            </a:r>
            <a:r>
              <a:rPr lang="en-US" sz="2000" dirty="0" err="1"/>
              <a:t>m.group</a:t>
            </a:r>
            <a:r>
              <a:rPr lang="en-US" sz="2000" dirty="0"/>
              <a:t>(2));</a:t>
            </a:r>
            <a:endParaRPr lang="es-E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Letra</a:t>
            </a:r>
            <a:r>
              <a:rPr lang="en-US" sz="2000" dirty="0"/>
              <a:t> NIF:"+</a:t>
            </a:r>
            <a:r>
              <a:rPr lang="en-US" sz="2000" dirty="0" err="1"/>
              <a:t>m.group</a:t>
            </a:r>
            <a:r>
              <a:rPr lang="en-US" sz="2000" dirty="0"/>
              <a:t>(3));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}</a:t>
            </a:r>
          </a:p>
          <a:p>
            <a:pPr marL="0" indent="0">
              <a:buNone/>
            </a:pPr>
            <a:r>
              <a:rPr lang="es-ES" sz="2000" dirty="0" smtClean="0"/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s-ES" sz="2400" dirty="0"/>
              <a:t>Usando los grupos, podemos obtener por separado el texto contenido en cada uno de los grupos. En el ejemplo anterior, en el patrón hay tres grupos: uno para la letra inicial (grupo 1), otro para el número del DNI o NIE (grupo 2), y otro para la letra final o letra NIF (grupo 3). Al ponerlo en grupos, usando el método </a:t>
            </a:r>
            <a:r>
              <a:rPr lang="es-ES" sz="2400" b="1" dirty="0" err="1"/>
              <a:t>group</a:t>
            </a:r>
            <a:r>
              <a:rPr lang="es-ES" sz="2400" b="1" dirty="0"/>
              <a:t>()</a:t>
            </a:r>
            <a:r>
              <a:rPr lang="es-ES" sz="2400" dirty="0"/>
              <a:t>, podemos extraer la información de cada grupo y usarla a nuestra conveniencia.</a:t>
            </a:r>
          </a:p>
          <a:p>
            <a:pPr marL="0" indent="0">
              <a:buNone/>
            </a:pP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73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3570" y="214290"/>
            <a:ext cx="324321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6632"/>
            <a:ext cx="5472608" cy="41044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5500" dirty="0"/>
              <a:t>## PEDIDO ##</a:t>
            </a:r>
            <a:br>
              <a:rPr lang="es-ES" sz="5500" dirty="0"/>
            </a:br>
            <a:r>
              <a:rPr lang="es-ES" sz="5500" dirty="0"/>
              <a:t>Número de pedido: { 20304 }</a:t>
            </a:r>
            <a:br>
              <a:rPr lang="es-ES" sz="5500" dirty="0"/>
            </a:br>
            <a:r>
              <a:rPr lang="es-ES" sz="5500" dirty="0"/>
              <a:t>Cliente: { Muebles Bonitos S.A. }</a:t>
            </a:r>
            <a:br>
              <a:rPr lang="es-ES" sz="5500" dirty="0"/>
            </a:br>
            <a:r>
              <a:rPr lang="es-ES" sz="5500" dirty="0"/>
              <a:t>Código del cliente: { 00293 }</a:t>
            </a:r>
            <a:br>
              <a:rPr lang="es-ES" sz="5500" dirty="0"/>
            </a:br>
            <a:r>
              <a:rPr lang="es-ES" sz="5500" dirty="0"/>
              <a:t>Dirección de factura: { C/ De en frente, 11 }</a:t>
            </a:r>
            <a:br>
              <a:rPr lang="es-ES" sz="5500" dirty="0"/>
            </a:br>
            <a:r>
              <a:rPr lang="es-ES" sz="5500" dirty="0"/>
              <a:t>Dirección de entrega: { C/ De al lado, 22 }</a:t>
            </a:r>
            <a:br>
              <a:rPr lang="es-ES" sz="5500" dirty="0"/>
            </a:br>
            <a:r>
              <a:rPr lang="es-ES" sz="5500" dirty="0"/>
              <a:t>Nombre del contacto: { </a:t>
            </a:r>
            <a:r>
              <a:rPr lang="es-ES" sz="5500" dirty="0" err="1"/>
              <a:t>Elias</a:t>
            </a:r>
            <a:r>
              <a:rPr lang="es-ES" sz="5500" dirty="0"/>
              <a:t> }</a:t>
            </a:r>
            <a:br>
              <a:rPr lang="es-ES" sz="5500" dirty="0"/>
            </a:br>
            <a:r>
              <a:rPr lang="es-ES" sz="5500" dirty="0"/>
              <a:t>Teléfono del contacto: { 987654321 }</a:t>
            </a:r>
            <a:br>
              <a:rPr lang="es-ES" sz="5500" dirty="0"/>
            </a:br>
            <a:r>
              <a:rPr lang="es-ES" sz="5500" dirty="0"/>
              <a:t>Correo electrónico del contacto: { mail@mail1234.com }</a:t>
            </a:r>
            <a:br>
              <a:rPr lang="es-ES" sz="5500" dirty="0"/>
            </a:br>
            <a:r>
              <a:rPr lang="es-ES" sz="5500" dirty="0"/>
              <a:t>Fecha preferente de entrega: { 19/11/2012 }</a:t>
            </a:r>
            <a:br>
              <a:rPr lang="es-ES" sz="5500" dirty="0"/>
            </a:br>
            <a:r>
              <a:rPr lang="es-ES" sz="5500" dirty="0"/>
              <a:t>Forma de pago: { Transferencia }</a:t>
            </a:r>
            <a:br>
              <a:rPr lang="es-ES" sz="5500" dirty="0"/>
            </a:br>
            <a:r>
              <a:rPr lang="es-ES" sz="5500" dirty="0"/>
              <a:t>## ARTICULOS ##</a:t>
            </a:r>
            <a:br>
              <a:rPr lang="es-ES" sz="5500" dirty="0"/>
            </a:br>
            <a:r>
              <a:rPr lang="es-ES" sz="5500" dirty="0"/>
              <a:t>{ Código Artículo | Descripción | Cantidad }</a:t>
            </a:r>
            <a:br>
              <a:rPr lang="es-ES" sz="5500" dirty="0"/>
            </a:br>
            <a:r>
              <a:rPr lang="es-ES" sz="5500" dirty="0"/>
              <a:t>{ 0001231 | Tuercas tipo 1 | 200 }</a:t>
            </a:r>
            <a:br>
              <a:rPr lang="es-ES" sz="5500" dirty="0"/>
            </a:br>
            <a:r>
              <a:rPr lang="es-ES" sz="5500" dirty="0"/>
              <a:t>{ 0001200 | Tornillos tipo 1 | 200 }</a:t>
            </a:r>
            <a:br>
              <a:rPr lang="es-ES" sz="5500" dirty="0"/>
            </a:br>
            <a:r>
              <a:rPr lang="es-ES" sz="5500" dirty="0"/>
              <a:t>{ 0002200 | Arandelas tipo 2 | 200 }</a:t>
            </a:r>
            <a:br>
              <a:rPr lang="es-ES" sz="5500" dirty="0"/>
            </a:br>
            <a:r>
              <a:rPr lang="es-ES" sz="5500" dirty="0"/>
              <a:t>## FIN ARTICULOS ##</a:t>
            </a:r>
            <a:br>
              <a:rPr lang="es-ES" sz="5500" dirty="0"/>
            </a:br>
            <a:r>
              <a:rPr lang="es-ES" sz="5500" dirty="0"/>
              <a:t>## FIN PEDIDO </a:t>
            </a:r>
            <a:r>
              <a:rPr lang="es-ES" sz="5500" dirty="0" smtClean="0"/>
              <a:t>##</a:t>
            </a:r>
            <a:endParaRPr lang="es-ES" sz="55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627816" y="3714752"/>
            <a:ext cx="6516216" cy="3077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sz="2000" dirty="0" smtClean="0"/>
          </a:p>
          <a:p>
            <a:r>
              <a:rPr lang="es-ES" dirty="0" smtClean="0"/>
              <a:t>Para identificar si hay un inicio o fin de sección dentro del pedido </a:t>
            </a:r>
          </a:p>
          <a:p>
            <a:r>
              <a:rPr lang="es-ES" sz="2000" dirty="0" smtClean="0"/>
              <a:t>"^##[ ]*(FIN){0,1}[ ]*(PEDIDO|ARTICULOS)[ ]*##$".</a:t>
            </a:r>
          </a:p>
          <a:p>
            <a:r>
              <a:rPr lang="es-ES" sz="2000" dirty="0" smtClean="0"/>
              <a:t> </a:t>
            </a:r>
          </a:p>
          <a:p>
            <a:r>
              <a:rPr lang="es-ES" dirty="0" smtClean="0"/>
              <a:t>Y para identificar cada dato del pedido (nombre, dirección, etc.)</a:t>
            </a:r>
          </a:p>
          <a:p>
            <a:pPr lvl="1"/>
            <a:r>
              <a:rPr lang="es-ES" sz="2000" dirty="0" smtClean="0"/>
              <a:t> "^(.+):.*\\{(.*)\\}$“</a:t>
            </a:r>
          </a:p>
          <a:p>
            <a:pPr lvl="1"/>
            <a:endParaRPr lang="es-ES" sz="2000" dirty="0" smtClean="0"/>
          </a:p>
          <a:p>
            <a:r>
              <a:rPr lang="es-ES" sz="2000" dirty="0" smtClean="0"/>
              <a:t>Para identificar cada línea de artículos del pedido</a:t>
            </a:r>
          </a:p>
          <a:p>
            <a:pPr lvl="1"/>
            <a:r>
              <a:rPr lang="es-ES" sz="2000" dirty="0" smtClean="0"/>
              <a:t>"^\\{(.*)\\|(.*)\\|[ ]*([0-9]*)[ ]*\\}$"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201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¿Podrías hacer un programa que verificara si un DNI o un NIE es correcto? </a:t>
            </a:r>
            <a:br>
              <a:rPr lang="es-ES" sz="3200" dirty="0" smtClean="0"/>
            </a:b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Si te fijas, los números de DNI y los de NIE tienen una estructura fija: X1234567Z (en el caso del NIE) y 1234567Z (en el caso del DNI). Ambos siguen un </a:t>
            </a:r>
            <a:r>
              <a:rPr lang="es-ES" u="sng" dirty="0">
                <a:hlinkClick r:id="rId2" tooltip="Ver la definición de &quot;Patrón&quot; (Se abre en una nueva ventana)"/>
              </a:rPr>
              <a:t>patrón</a:t>
            </a:r>
            <a:r>
              <a:rPr lang="es-ES" dirty="0"/>
              <a:t> que podría describirse como: una letra inicial opcional (solo presente en los NIE), seguida de una secuencia numérica y finalizando con otra letra.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Pues esta es la función de las expresiones </a:t>
            </a:r>
            <a:r>
              <a:rPr lang="es-ES" dirty="0" smtClean="0"/>
              <a:t>regulares: </a:t>
            </a:r>
            <a:r>
              <a:rPr lang="es-ES" dirty="0"/>
              <a:t> </a:t>
            </a:r>
            <a:r>
              <a:rPr lang="es-ES" b="1" dirty="0"/>
              <a:t>permitir comprobar si una cadena sigue o no un patrón preestablecido</a:t>
            </a:r>
            <a:r>
              <a:rPr lang="es-ES" dirty="0"/>
              <a:t>. Las expresiones regulares son un mecanismo para describir esos patrones, y se construyen de una forma relativamente sencilla</a:t>
            </a:r>
          </a:p>
        </p:txBody>
      </p:sp>
    </p:spTree>
    <p:extLst>
      <p:ext uri="{BB962C8B-B14F-4D97-AF65-F5344CB8AC3E}">
        <p14:creationId xmlns:p14="http://schemas.microsoft.com/office/powerpoint/2010/main" xmlns="" val="33659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R</a:t>
            </a:r>
            <a:r>
              <a:rPr lang="es-ES" sz="3200" dirty="0" smtClean="0"/>
              <a:t>eglas generales para construir una expresión regular:</a:t>
            </a:r>
            <a:br>
              <a:rPr lang="es-ES" sz="3200" dirty="0" smtClean="0"/>
            </a:b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Autofit/>
          </a:bodyPr>
          <a:lstStyle/>
          <a:p>
            <a:pPr lvl="0"/>
            <a:r>
              <a:rPr lang="es-ES" sz="2000" dirty="0" smtClean="0"/>
              <a:t>Para indicar </a:t>
            </a:r>
            <a:r>
              <a:rPr lang="es-ES" sz="2000" dirty="0"/>
              <a:t>que una cadena contiene un </a:t>
            </a:r>
            <a:r>
              <a:rPr lang="es-ES" sz="2000" b="1" dirty="0"/>
              <a:t>conjunto de símbolos fijo, </a:t>
            </a:r>
            <a:r>
              <a:rPr lang="es-ES" sz="2000" dirty="0"/>
              <a:t>simplemente poniendo dichos símbolos en el </a:t>
            </a:r>
            <a:r>
              <a:rPr lang="es-ES" sz="2000" dirty="0" smtClean="0"/>
              <a:t>patrón</a:t>
            </a:r>
            <a:r>
              <a:rPr lang="es-ES" sz="2000" dirty="0"/>
              <a:t>.</a:t>
            </a:r>
            <a:r>
              <a:rPr lang="es-ES" sz="2000" dirty="0" smtClean="0"/>
              <a:t> </a:t>
            </a:r>
            <a:r>
              <a:rPr lang="es-ES" sz="2000" dirty="0"/>
              <a:t>Por ejemplo, el patrón </a:t>
            </a:r>
            <a:r>
              <a:rPr lang="es-ES" sz="2000" dirty="0">
                <a:solidFill>
                  <a:srgbClr val="FF0000"/>
                </a:solidFill>
              </a:rPr>
              <a:t>"</a:t>
            </a:r>
            <a:r>
              <a:rPr lang="es-ES" sz="2000" dirty="0" err="1">
                <a:solidFill>
                  <a:srgbClr val="FF0000"/>
                </a:solidFill>
              </a:rPr>
              <a:t>aaa</a:t>
            </a:r>
            <a:r>
              <a:rPr lang="es-ES" sz="2000" dirty="0">
                <a:solidFill>
                  <a:srgbClr val="FF0000"/>
                </a:solidFill>
              </a:rPr>
              <a:t>" </a:t>
            </a:r>
            <a:r>
              <a:rPr lang="es-ES" sz="2000" dirty="0"/>
              <a:t>admitirá cadenas que contengan tres aes.</a:t>
            </a:r>
          </a:p>
          <a:p>
            <a:pPr lvl="0"/>
            <a:r>
              <a:rPr lang="es-ES" sz="2000" dirty="0">
                <a:solidFill>
                  <a:srgbClr val="FF0000"/>
                </a:solidFill>
              </a:rPr>
              <a:t>"[</a:t>
            </a:r>
            <a:r>
              <a:rPr lang="es-ES" sz="2000" dirty="0" err="1">
                <a:solidFill>
                  <a:srgbClr val="FF0000"/>
                </a:solidFill>
              </a:rPr>
              <a:t>xyz</a:t>
            </a:r>
            <a:r>
              <a:rPr lang="es-ES" sz="2000" dirty="0">
                <a:solidFill>
                  <a:srgbClr val="FF0000"/>
                </a:solidFill>
              </a:rPr>
              <a:t>]". </a:t>
            </a:r>
            <a:r>
              <a:rPr lang="es-ES" sz="2000" dirty="0"/>
              <a:t>Entre corchetes </a:t>
            </a:r>
            <a:r>
              <a:rPr lang="es-ES" sz="2000" dirty="0" smtClean="0"/>
              <a:t>para  </a:t>
            </a:r>
            <a:r>
              <a:rPr lang="es-ES" sz="2000" b="1" dirty="0"/>
              <a:t>indicar opcionalidad</a:t>
            </a:r>
            <a:r>
              <a:rPr lang="es-ES" sz="2000" dirty="0"/>
              <a:t>. Solo uno de los símbolos que hay entre los corchetes podrá aparecer en el lugar donde están los corchetes. Por ejemplo, la expresión regular "</a:t>
            </a:r>
            <a:r>
              <a:rPr lang="es-ES" sz="2000" dirty="0" err="1"/>
              <a:t>aaa</a:t>
            </a:r>
            <a:r>
              <a:rPr lang="es-ES" sz="2000" dirty="0"/>
              <a:t>[</a:t>
            </a:r>
            <a:r>
              <a:rPr lang="es-ES" sz="2000" dirty="0" err="1"/>
              <a:t>xy</a:t>
            </a:r>
            <a:r>
              <a:rPr lang="es-ES" sz="2000" dirty="0"/>
              <a:t>]" admitirá como válidas las cadenas "</a:t>
            </a:r>
            <a:r>
              <a:rPr lang="es-ES" sz="2000" dirty="0" err="1"/>
              <a:t>aaax</a:t>
            </a:r>
            <a:r>
              <a:rPr lang="es-ES" sz="2000" dirty="0"/>
              <a:t>" y la cadena "</a:t>
            </a:r>
            <a:r>
              <a:rPr lang="es-ES" sz="2000" dirty="0" err="1"/>
              <a:t>aaay</a:t>
            </a:r>
            <a:r>
              <a:rPr lang="es-ES" sz="2000" dirty="0"/>
              <a:t>". </a:t>
            </a:r>
            <a:r>
              <a:rPr lang="es-ES" sz="2000" b="1" dirty="0"/>
              <a:t>Los corchetes representan una posición de la cadena que puede tomar uno de varios valores posibles.</a:t>
            </a:r>
            <a:endParaRPr lang="es-ES" sz="2000" dirty="0"/>
          </a:p>
          <a:p>
            <a:pPr lvl="0"/>
            <a:r>
              <a:rPr lang="es-ES" sz="2000" dirty="0">
                <a:solidFill>
                  <a:srgbClr val="FF0000"/>
                </a:solidFill>
              </a:rPr>
              <a:t>"[a-z]" "[A-Z]" "[a-</a:t>
            </a:r>
            <a:r>
              <a:rPr lang="es-ES" sz="2000" dirty="0" err="1">
                <a:solidFill>
                  <a:srgbClr val="FF0000"/>
                </a:solidFill>
              </a:rPr>
              <a:t>zA</a:t>
            </a:r>
            <a:r>
              <a:rPr lang="es-ES" sz="2000" dirty="0">
                <a:solidFill>
                  <a:srgbClr val="FF0000"/>
                </a:solidFill>
              </a:rPr>
              <a:t>-Z]". </a:t>
            </a:r>
            <a:r>
              <a:rPr lang="es-ES" sz="2000" b="1" dirty="0"/>
              <a:t>Usando el guión </a:t>
            </a:r>
            <a:r>
              <a:rPr lang="es-ES" sz="2000" dirty="0"/>
              <a:t>y los corchetes </a:t>
            </a:r>
            <a:r>
              <a:rPr lang="es-ES" sz="2000" dirty="0" smtClean="0"/>
              <a:t>para  </a:t>
            </a:r>
            <a:r>
              <a:rPr lang="es-ES" sz="2000" dirty="0"/>
              <a:t>indicar que el patrón admite cualquier carácter entre la letra inicial y la final. </a:t>
            </a:r>
            <a:endParaRPr lang="es-ES" sz="2000" dirty="0" smtClean="0"/>
          </a:p>
          <a:p>
            <a:pPr lvl="0"/>
            <a:r>
              <a:rPr lang="es-ES" sz="2000" dirty="0" smtClean="0"/>
              <a:t>Las letras </a:t>
            </a:r>
            <a:r>
              <a:rPr lang="es-ES" sz="2000" dirty="0"/>
              <a:t>mayúsculas y minúsculas, no son iguales de cara a las expresiones </a:t>
            </a:r>
            <a:r>
              <a:rPr lang="es-ES" sz="2000" dirty="0" smtClean="0"/>
              <a:t>regulares</a:t>
            </a:r>
            <a:r>
              <a:rPr lang="es-ES" sz="2000" dirty="0"/>
              <a:t>.</a:t>
            </a:r>
          </a:p>
          <a:p>
            <a:pPr lvl="0"/>
            <a:r>
              <a:rPr lang="es-ES" sz="2000" dirty="0">
                <a:solidFill>
                  <a:srgbClr val="FF0000"/>
                </a:solidFill>
              </a:rPr>
              <a:t>"[0-9]". </a:t>
            </a:r>
            <a:r>
              <a:rPr lang="es-ES" sz="2000" dirty="0"/>
              <a:t>Y nuevamente, usando un guión, </a:t>
            </a:r>
            <a:r>
              <a:rPr lang="es-ES" sz="2000" dirty="0" smtClean="0"/>
              <a:t>para  </a:t>
            </a:r>
            <a:r>
              <a:rPr lang="es-ES" sz="2000" dirty="0"/>
              <a:t>indicar que se permite la presencia de un dígito numérico entre 0 y 9, cualquiera de ellos, pero solo uno.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13642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Cómo </a:t>
            </a:r>
            <a:r>
              <a:rPr lang="es-ES" dirty="0"/>
              <a:t>indicar repeticiones:</a:t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s-ES" sz="7200" b="1" dirty="0">
                <a:solidFill>
                  <a:srgbClr val="FF0000"/>
                </a:solidFill>
              </a:rPr>
              <a:t>"a?". </a:t>
            </a:r>
            <a:r>
              <a:rPr lang="es-ES" sz="7200" dirty="0" smtClean="0"/>
              <a:t>Un </a:t>
            </a:r>
            <a:r>
              <a:rPr lang="es-ES" sz="7200" dirty="0"/>
              <a:t>símbolo </a:t>
            </a:r>
            <a:r>
              <a:rPr lang="es-ES" sz="7200" b="1" dirty="0"/>
              <a:t>puede aparecer una vez o ninguna</a:t>
            </a:r>
            <a:r>
              <a:rPr lang="es-ES" sz="7200" dirty="0"/>
              <a:t>. De esta forma la letra "a" podrá aparecer una vez o simplemente no aparecer.</a:t>
            </a:r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"a*". </a:t>
            </a:r>
            <a:r>
              <a:rPr lang="es-ES" sz="7200" dirty="0" smtClean="0"/>
              <a:t>Un </a:t>
            </a:r>
            <a:r>
              <a:rPr lang="es-ES" sz="7200" dirty="0"/>
              <a:t>símbolo </a:t>
            </a:r>
            <a:r>
              <a:rPr lang="es-ES" sz="7200" b="1" dirty="0"/>
              <a:t>puede aparecer una vez o muchas veces, </a:t>
            </a:r>
            <a:r>
              <a:rPr lang="es-ES" sz="7200" dirty="0"/>
              <a:t>pero también ninguna. Cadenas válidas para esta expresión regular serían "</a:t>
            </a:r>
            <a:r>
              <a:rPr lang="es-ES" sz="7200" dirty="0" err="1"/>
              <a:t>aa</a:t>
            </a:r>
            <a:r>
              <a:rPr lang="es-ES" sz="7200" dirty="0"/>
              <a:t>", "</a:t>
            </a:r>
            <a:r>
              <a:rPr lang="es-ES" sz="7200" dirty="0" err="1"/>
              <a:t>aaa</a:t>
            </a:r>
            <a:r>
              <a:rPr lang="es-ES" sz="7200" dirty="0"/>
              <a:t>" o "</a:t>
            </a:r>
            <a:r>
              <a:rPr lang="es-ES" sz="7200" dirty="0" err="1"/>
              <a:t>aaaaaaaa</a:t>
            </a:r>
            <a:r>
              <a:rPr lang="es-ES" sz="7200" dirty="0"/>
              <a:t>".</a:t>
            </a:r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"a+". </a:t>
            </a:r>
            <a:r>
              <a:rPr lang="es-ES" sz="7200" dirty="0"/>
              <a:t>Usaremos el símbolo de suma para indicar que otro símbolo </a:t>
            </a:r>
            <a:r>
              <a:rPr lang="es-ES" sz="7200" b="1" dirty="0"/>
              <a:t>debe aparecer al menos una vez</a:t>
            </a:r>
            <a:r>
              <a:rPr lang="es-ES" sz="7200" dirty="0"/>
              <a:t>, pudiendo repetirse cuantas veces quiera.</a:t>
            </a:r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"a{1,4}" </a:t>
            </a:r>
            <a:r>
              <a:rPr lang="es-ES" sz="7200" b="1" dirty="0"/>
              <a:t>. </a:t>
            </a:r>
            <a:r>
              <a:rPr lang="es-ES" sz="7200" dirty="0"/>
              <a:t>I</a:t>
            </a:r>
            <a:r>
              <a:rPr lang="es-ES" sz="7200" dirty="0" smtClean="0"/>
              <a:t>ndicar </a:t>
            </a:r>
            <a:r>
              <a:rPr lang="es-ES" sz="7200" dirty="0"/>
              <a:t>el </a:t>
            </a:r>
            <a:r>
              <a:rPr lang="es-ES" sz="7200" b="1" dirty="0"/>
              <a:t>número mínimo y máximo de veces que un símbolo podrá repetirse</a:t>
            </a:r>
            <a:r>
              <a:rPr lang="es-ES" sz="7200" dirty="0"/>
              <a:t>. El primer número del ejemplo es el número 1, y quiere decir que la letra "a" debe aparecer al menos una vez. El segundo número, 4, indica que como máximo puede repetirse cuatro veces.</a:t>
            </a:r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"a{2,}". </a:t>
            </a:r>
            <a:r>
              <a:rPr lang="es-ES" sz="7200" dirty="0"/>
              <a:t>I</a:t>
            </a:r>
            <a:r>
              <a:rPr lang="es-ES" sz="7200" dirty="0" smtClean="0"/>
              <a:t>ndicar </a:t>
            </a:r>
            <a:r>
              <a:rPr lang="es-ES" sz="7200" b="1" dirty="0"/>
              <a:t>solo el número mínimo de veces que un carácter debe aparecer </a:t>
            </a:r>
            <a:r>
              <a:rPr lang="es-ES" sz="7200" dirty="0"/>
              <a:t>(sin determinar el máximo), haciendo uso de las llaves, indicando el primer número y poniendo la coma (no la </a:t>
            </a:r>
            <a:r>
              <a:rPr lang="es-ES" sz="7200" dirty="0" smtClean="0"/>
              <a:t>olvides).</a:t>
            </a:r>
            <a:endParaRPr lang="es-ES" sz="7200" dirty="0"/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"a{5}". </a:t>
            </a:r>
            <a:r>
              <a:rPr lang="es-ES" sz="7200" dirty="0"/>
              <a:t>S</a:t>
            </a:r>
            <a:r>
              <a:rPr lang="es-ES" sz="7200" dirty="0" smtClean="0"/>
              <a:t>ignificará </a:t>
            </a:r>
            <a:r>
              <a:rPr lang="es-ES" sz="7200" dirty="0"/>
              <a:t>que el símbolo </a:t>
            </a:r>
            <a:r>
              <a:rPr lang="es-ES" sz="7200" b="1" dirty="0"/>
              <a:t>debe aparecer un número exacto de veces</a:t>
            </a:r>
            <a:r>
              <a:rPr lang="es-ES" sz="7200" dirty="0"/>
              <a:t>. En este caso, la "a" debe aparecer exactamente 5 veces.</a:t>
            </a:r>
          </a:p>
          <a:p>
            <a:pPr lvl="0"/>
            <a:r>
              <a:rPr lang="es-ES" sz="7200" b="1" dirty="0">
                <a:solidFill>
                  <a:srgbClr val="FF0000"/>
                </a:solidFill>
              </a:rPr>
              <a:t>"[a-z]{1,4}[0-9]+". </a:t>
            </a:r>
            <a:r>
              <a:rPr lang="es-ES" sz="7200" dirty="0"/>
              <a:t>Los indicadores de repetición se pueden usar también con corchetes, dado que los corchetes representan, básicamente, un símbolo. En el ejemplo anterior se permitiría de una a cuatro letras minúsculas, seguidas de al menos un dígito numérico.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000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b="1" u="sng" dirty="0"/>
          </a:p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expresión regular que permite verificar si una cadena contiene un DNI o un NIE es la siguiente: </a:t>
            </a:r>
            <a:r>
              <a:rPr lang="es-ES" b="1" dirty="0"/>
              <a:t>"[</a:t>
            </a:r>
            <a:r>
              <a:rPr lang="es-ES" b="1" dirty="0" err="1"/>
              <a:t>XYxy</a:t>
            </a:r>
            <a:r>
              <a:rPr lang="es-ES" b="1" dirty="0"/>
              <a:t>]?[0-9]{1,9}[</a:t>
            </a:r>
            <a:r>
              <a:rPr lang="es-ES" b="1" dirty="0" smtClean="0"/>
              <a:t>A-</a:t>
            </a:r>
            <a:r>
              <a:rPr lang="es-ES" b="1" dirty="0" err="1" smtClean="0"/>
              <a:t>Za</a:t>
            </a:r>
            <a:r>
              <a:rPr lang="es-ES" b="1" dirty="0" smtClean="0"/>
              <a:t>-z]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73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</a:t>
            </a:r>
            <a:r>
              <a:rPr lang="es-ES" dirty="0"/>
              <a:t>C</a:t>
            </a:r>
            <a:r>
              <a:rPr lang="es-ES" dirty="0" smtClean="0"/>
              <a:t>ómo </a:t>
            </a:r>
            <a:r>
              <a:rPr lang="es-ES" dirty="0"/>
              <a:t>uso las expresiones regulares en un programa?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 Para su uso, Java ofrece las </a:t>
            </a:r>
            <a:r>
              <a:rPr lang="es-ES" b="1" dirty="0">
                <a:solidFill>
                  <a:srgbClr val="FF0000"/>
                </a:solidFill>
              </a:rPr>
              <a:t>clases </a:t>
            </a:r>
            <a:r>
              <a:rPr lang="es-ES" b="1" dirty="0" err="1">
                <a:solidFill>
                  <a:srgbClr val="FF0000"/>
                </a:solidFill>
              </a:rPr>
              <a:t>Pattern</a:t>
            </a:r>
            <a:r>
              <a:rPr lang="es-ES" b="1" dirty="0">
                <a:solidFill>
                  <a:srgbClr val="FF0000"/>
                </a:solidFill>
              </a:rPr>
              <a:t> y </a:t>
            </a:r>
            <a:r>
              <a:rPr lang="es-ES" b="1" dirty="0" err="1">
                <a:solidFill>
                  <a:srgbClr val="FF0000"/>
                </a:solidFill>
              </a:rPr>
              <a:t>Matcher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contenidas en el paquete </a:t>
            </a:r>
            <a:r>
              <a:rPr lang="es-ES" b="1" dirty="0" err="1"/>
              <a:t>java.util.regex</a:t>
            </a:r>
            <a:r>
              <a:rPr lang="es-ES" b="1" dirty="0"/>
              <a:t>.*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clase </a:t>
            </a:r>
            <a:r>
              <a:rPr lang="es-ES" b="1" dirty="0" err="1"/>
              <a:t>Pattern</a:t>
            </a:r>
            <a:r>
              <a:rPr lang="es-ES" dirty="0"/>
              <a:t> se utiliza para procesar la expresión regular y "compilarla", lo cual significa verificar que es correcta y dejarla lista para su utilización.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clase </a:t>
            </a:r>
            <a:r>
              <a:rPr lang="es-ES" b="1" dirty="0" err="1"/>
              <a:t>Matcher</a:t>
            </a:r>
            <a:r>
              <a:rPr lang="es-ES" dirty="0"/>
              <a:t> sirve para comprobar si una cadena cualquiera sigue o no un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34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</a:t>
            </a:r>
            <a:r>
              <a:rPr lang="es-ES" dirty="0" smtClean="0"/>
              <a:t>n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//Se crea el patrón, compila la expresión.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Pattern p=</a:t>
            </a:r>
            <a:r>
              <a:rPr lang="en-US" sz="1800" dirty="0" err="1"/>
              <a:t>Pattern.compile</a:t>
            </a:r>
            <a:r>
              <a:rPr lang="en-US" sz="1800" dirty="0"/>
              <a:t>("[01</a:t>
            </a:r>
            <a:r>
              <a:rPr lang="en-US" sz="1800" dirty="0" smtClean="0"/>
              <a:t>]+");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Matcher m=</a:t>
            </a:r>
            <a:r>
              <a:rPr lang="en-US" sz="1800" dirty="0" err="1"/>
              <a:t>p.matcher</a:t>
            </a:r>
            <a:r>
              <a:rPr lang="en-US" sz="1800" dirty="0"/>
              <a:t>("00001010");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/>
              <a:t>if</a:t>
            </a:r>
            <a:r>
              <a:rPr lang="es-ES" sz="1800" dirty="0"/>
              <a:t> (</a:t>
            </a:r>
            <a:r>
              <a:rPr lang="es-ES" sz="1800" dirty="0" err="1"/>
              <a:t>m.matches</a:t>
            </a:r>
            <a:r>
              <a:rPr lang="es-ES" sz="1800" dirty="0"/>
              <a:t>())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	</a:t>
            </a:r>
            <a:r>
              <a:rPr lang="es-ES" sz="1800" dirty="0" err="1" smtClean="0"/>
              <a:t>System.out.println</a:t>
            </a:r>
            <a:r>
              <a:rPr lang="es-ES" sz="1800" dirty="0"/>
              <a:t>("Si, contiene el patrón");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 smtClean="0"/>
              <a:t>Else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	</a:t>
            </a:r>
            <a:r>
              <a:rPr lang="es-ES" sz="1800" dirty="0" err="1" smtClean="0"/>
              <a:t>System.out.println</a:t>
            </a:r>
            <a:r>
              <a:rPr lang="es-ES" sz="1800" dirty="0"/>
              <a:t>("No, no contiene el patrón</a:t>
            </a:r>
            <a:r>
              <a:rPr lang="es-ES" sz="1800" dirty="0" smtClean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---------------------------------------------------------------------------------------------------------------</a:t>
            </a:r>
            <a:endParaRPr lang="es-ES" sz="1800" dirty="0"/>
          </a:p>
          <a:p>
            <a:pPr marL="0" indent="0">
              <a:buNone/>
            </a:pPr>
            <a:r>
              <a:rPr lang="es-ES" sz="2400" dirty="0" smtClean="0"/>
              <a:t>El </a:t>
            </a:r>
            <a:r>
              <a:rPr lang="es-ES" sz="2400" dirty="0"/>
              <a:t>método </a:t>
            </a:r>
            <a:r>
              <a:rPr lang="es-ES" sz="2400" b="1" dirty="0" err="1"/>
              <a:t>matcher</a:t>
            </a:r>
            <a:r>
              <a:rPr lang="es-ES" sz="2400" dirty="0"/>
              <a:t>, el cual combina el patrón con la cadena de entrada y genera una instancia de la clase </a:t>
            </a:r>
            <a:r>
              <a:rPr lang="es-ES" sz="2400" b="1" dirty="0" err="1"/>
              <a:t>Matcher</a:t>
            </a:r>
            <a:r>
              <a:rPr lang="es-ES" sz="2400" dirty="0"/>
              <a:t> (</a:t>
            </a:r>
            <a:r>
              <a:rPr lang="es-ES" sz="2400" b="1" dirty="0"/>
              <a:t>m</a:t>
            </a:r>
            <a:r>
              <a:rPr lang="es-ES" sz="2400" dirty="0"/>
              <a:t> en el ejemplo). ). La clase </a:t>
            </a:r>
            <a:r>
              <a:rPr lang="es-ES" sz="2400" b="1" dirty="0" err="1"/>
              <a:t>Matcher</a:t>
            </a:r>
            <a:r>
              <a:rPr lang="es-ES" sz="2400" dirty="0"/>
              <a:t> contiene el resultado de la comprobación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9103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la clase </a:t>
            </a:r>
            <a:r>
              <a:rPr lang="es-ES" dirty="0" err="1" smtClean="0"/>
              <a:t>Matcher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900" b="1" dirty="0" err="1">
                <a:solidFill>
                  <a:srgbClr val="FF0000"/>
                </a:solidFill>
              </a:rPr>
              <a:t>m.matches</a:t>
            </a:r>
            <a:r>
              <a:rPr lang="es-ES" sz="1900" b="1" dirty="0">
                <a:solidFill>
                  <a:srgbClr val="FF0000"/>
                </a:solidFill>
              </a:rPr>
              <a:t>(). </a:t>
            </a:r>
            <a:r>
              <a:rPr lang="es-ES" sz="1900" dirty="0"/>
              <a:t>Devolverá </a:t>
            </a:r>
            <a:r>
              <a:rPr lang="es-ES" sz="1900" b="1" dirty="0"/>
              <a:t>true si toda la cadena (de principio a fin) encaja con el patrón </a:t>
            </a:r>
            <a:r>
              <a:rPr lang="es-ES" sz="1900" dirty="0"/>
              <a:t>o false en caso contrario</a:t>
            </a:r>
            <a:r>
              <a:rPr lang="es-ES" sz="1900" dirty="0" smtClean="0"/>
              <a:t>.</a:t>
            </a:r>
            <a:endParaRPr lang="es-ES" sz="19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ES" sz="1900" b="1" dirty="0" err="1" smtClean="0">
                <a:solidFill>
                  <a:srgbClr val="FF0000"/>
                </a:solidFill>
              </a:rPr>
              <a:t>m.lookingAt</a:t>
            </a:r>
            <a:r>
              <a:rPr lang="es-ES" sz="1900" b="1" dirty="0">
                <a:solidFill>
                  <a:srgbClr val="FF0000"/>
                </a:solidFill>
              </a:rPr>
              <a:t>(). </a:t>
            </a:r>
            <a:r>
              <a:rPr lang="es-ES" sz="1900" dirty="0"/>
              <a:t>Devolverá </a:t>
            </a:r>
            <a:r>
              <a:rPr lang="es-ES" sz="1900" b="1" dirty="0"/>
              <a:t>true si el patrón se ha encontrado al principio de la cadena</a:t>
            </a:r>
            <a:r>
              <a:rPr lang="es-ES" sz="1900" dirty="0"/>
              <a:t>. A diferencia del método </a:t>
            </a:r>
            <a:r>
              <a:rPr lang="es-ES" sz="1900" dirty="0" err="1"/>
              <a:t>matches</a:t>
            </a:r>
            <a:r>
              <a:rPr lang="es-ES" sz="1900" dirty="0"/>
              <a:t>(), la cadena podrá contener al final caracteres adicionales a los indicados por el patrón, sin que ello suponga un problema</a:t>
            </a:r>
            <a:r>
              <a:rPr lang="es-ES" sz="1900" dirty="0" smtClean="0"/>
              <a:t>.</a:t>
            </a:r>
            <a:endParaRPr lang="es-ES" sz="1900" dirty="0"/>
          </a:p>
          <a:p>
            <a:pPr lvl="0">
              <a:spcBef>
                <a:spcPts val="600"/>
              </a:spcBef>
            </a:pPr>
            <a:r>
              <a:rPr lang="es-ES" sz="1900" b="1" dirty="0" err="1">
                <a:solidFill>
                  <a:srgbClr val="FF0000"/>
                </a:solidFill>
              </a:rPr>
              <a:t>m.find</a:t>
            </a:r>
            <a:r>
              <a:rPr lang="es-ES" sz="1900" b="1" dirty="0">
                <a:solidFill>
                  <a:srgbClr val="FF0000"/>
                </a:solidFill>
              </a:rPr>
              <a:t>(). </a:t>
            </a:r>
            <a:r>
              <a:rPr lang="es-ES" sz="1900" dirty="0"/>
              <a:t>Devolverá </a:t>
            </a:r>
            <a:r>
              <a:rPr lang="es-ES" sz="1900" b="1" dirty="0"/>
              <a:t>true si el patrón existe en algún lugar la cadena</a:t>
            </a:r>
            <a:r>
              <a:rPr lang="es-ES" sz="1900" dirty="0"/>
              <a:t> (no necesariamente toda la cadena debe coincidir con el patrón) y false en caso contrario, pudiendo tener más de una coincidencia. </a:t>
            </a:r>
            <a:endParaRPr lang="es-ES" sz="1900" dirty="0" smtClean="0"/>
          </a:p>
          <a:p>
            <a:pPr lvl="0">
              <a:spcBef>
                <a:spcPts val="600"/>
              </a:spcBef>
            </a:pPr>
            <a:r>
              <a:rPr lang="es-ES" sz="1900" dirty="0" smtClean="0"/>
              <a:t>Para </a:t>
            </a:r>
            <a:r>
              <a:rPr lang="es-ES" sz="1900" dirty="0"/>
              <a:t>obtener la posición exacta donde se ha producido la coincidencia con el patrón podemos usar los métodos </a:t>
            </a:r>
            <a:r>
              <a:rPr lang="es-ES" sz="1900" b="1" dirty="0" err="1">
                <a:solidFill>
                  <a:srgbClr val="FF0000"/>
                </a:solidFill>
              </a:rPr>
              <a:t>m.start</a:t>
            </a:r>
            <a:r>
              <a:rPr lang="es-ES" sz="1900" b="1" dirty="0">
                <a:solidFill>
                  <a:srgbClr val="FF0000"/>
                </a:solidFill>
              </a:rPr>
              <a:t>() y </a:t>
            </a:r>
            <a:r>
              <a:rPr lang="es-ES" sz="1900" b="1" dirty="0" err="1">
                <a:solidFill>
                  <a:srgbClr val="FF0000"/>
                </a:solidFill>
              </a:rPr>
              <a:t>m.end</a:t>
            </a:r>
            <a:r>
              <a:rPr lang="es-ES" sz="1900" b="1" dirty="0">
                <a:solidFill>
                  <a:srgbClr val="FF0000"/>
                </a:solidFill>
              </a:rPr>
              <a:t>(), </a:t>
            </a:r>
            <a:r>
              <a:rPr lang="es-ES" sz="1900" dirty="0"/>
              <a:t>para saber la posición inicial y final donde se ha encontrado. </a:t>
            </a:r>
            <a:endParaRPr lang="es-ES" sz="1900" dirty="0" smtClean="0"/>
          </a:p>
          <a:p>
            <a:pPr lvl="0">
              <a:spcBef>
                <a:spcPts val="600"/>
              </a:spcBef>
            </a:pPr>
            <a:r>
              <a:rPr lang="es-ES" sz="1900" dirty="0" smtClean="0"/>
              <a:t>Una </a:t>
            </a:r>
            <a:r>
              <a:rPr lang="es-ES" sz="1900" dirty="0"/>
              <a:t>segunda invocación del método </a:t>
            </a:r>
            <a:r>
              <a:rPr lang="es-ES" sz="1900" dirty="0" err="1"/>
              <a:t>find</a:t>
            </a:r>
            <a:r>
              <a:rPr lang="es-ES" sz="1900" dirty="0"/>
              <a:t>() irá a la segunda coincidencia (si existe), y así sucesivamente. Podemos reiniciar el método </a:t>
            </a:r>
            <a:r>
              <a:rPr lang="es-ES" sz="1900" dirty="0" err="1"/>
              <a:t>find</a:t>
            </a:r>
            <a:r>
              <a:rPr lang="es-ES" sz="1900" dirty="0"/>
              <a:t>(), para que vuelva a comenzar por la primera coincidencia, invocando el método </a:t>
            </a:r>
            <a:r>
              <a:rPr lang="es-ES" sz="1900" b="1" dirty="0" err="1">
                <a:solidFill>
                  <a:srgbClr val="FF0000"/>
                </a:solidFill>
              </a:rPr>
              <a:t>m.reset</a:t>
            </a:r>
            <a:r>
              <a:rPr lang="es-ES" sz="1900" b="1" dirty="0">
                <a:solidFill>
                  <a:srgbClr val="FF0000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xmlns="" val="8759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Expresiones </a:t>
            </a:r>
            <a:r>
              <a:rPr lang="es-ES" dirty="0"/>
              <a:t>regulares más complejas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" b="1" dirty="0">
                <a:solidFill>
                  <a:srgbClr val="FF0000"/>
                </a:solidFill>
              </a:rPr>
              <a:t>"[^</a:t>
            </a:r>
            <a:r>
              <a:rPr lang="es-ES" b="1" dirty="0" err="1">
                <a:solidFill>
                  <a:srgbClr val="FF0000"/>
                </a:solidFill>
              </a:rPr>
              <a:t>abc</a:t>
            </a:r>
            <a:r>
              <a:rPr lang="es-ES" b="1" dirty="0">
                <a:solidFill>
                  <a:srgbClr val="FF0000"/>
                </a:solidFill>
              </a:rPr>
              <a:t>]". </a:t>
            </a:r>
            <a:r>
              <a:rPr lang="es-ES" dirty="0"/>
              <a:t>El símbolo "^", cuando se pone justo detrás del corchete de apertura, significa </a:t>
            </a:r>
            <a:r>
              <a:rPr lang="es-ES" b="1" dirty="0"/>
              <a:t>"negación". </a:t>
            </a:r>
            <a:r>
              <a:rPr lang="es-ES" dirty="0"/>
              <a:t>La expresión regular admitirá cualquier símbolo diferente a los puestos entre corchetes. En este caso, cualquier símbolo diferente de "a", "b" o "c".</a:t>
            </a:r>
          </a:p>
          <a:p>
            <a:pPr lvl="0"/>
            <a:r>
              <a:rPr lang="es-ES" sz="3600" b="1" dirty="0">
                <a:solidFill>
                  <a:srgbClr val="FF0000"/>
                </a:solidFill>
              </a:rPr>
              <a:t>"^[01]+$". </a:t>
            </a:r>
            <a:r>
              <a:rPr lang="es-ES" dirty="0"/>
              <a:t>Cuando el símbolo "^" aparece al comienzo de la expresión regular, permite indicar comienzo de línea o de entrada. El símbolo "$" permite indicar fin de línea o fin de entrada. Usándolos podemos verificar que una línea completa (de principio a fin) encaje con la expresión regular, es muy útil cuando se trabaja en </a:t>
            </a:r>
            <a:r>
              <a:rPr lang="es-ES" u="sng" dirty="0">
                <a:hlinkClick r:id="rId2" tooltip="Ver la definición de &quot;Modo multilínea&quot; (Se abre en una nueva ventana)"/>
              </a:rPr>
              <a:t>modo </a:t>
            </a:r>
            <a:r>
              <a:rPr lang="es-ES" u="sng" dirty="0" err="1">
                <a:hlinkClick r:id="rId2" tooltip="Ver la definición de &quot;Modo multilínea&quot; (Se abre en una nueva ventana)"/>
              </a:rPr>
              <a:t>multilínea</a:t>
            </a:r>
            <a:r>
              <a:rPr lang="es-ES" dirty="0"/>
              <a:t> y con el método </a:t>
            </a:r>
            <a:r>
              <a:rPr lang="es-ES" dirty="0" err="1"/>
              <a:t>find</a:t>
            </a:r>
            <a:r>
              <a:rPr lang="es-ES" dirty="0"/>
              <a:t>().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"."</a:t>
            </a:r>
            <a:r>
              <a:rPr lang="es-ES" dirty="0"/>
              <a:t>. El punto simboliza cualquier carácter.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"\\d</a:t>
            </a:r>
            <a:r>
              <a:rPr lang="es-ES" dirty="0"/>
              <a:t>". Un dígito numérico. Equivale a "[0-9]".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"\\D". </a:t>
            </a:r>
            <a:r>
              <a:rPr lang="es-ES" dirty="0"/>
              <a:t>Cualquier cosa excepto un dígito numérico. Equivale a "[^0-9]".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"\\s". </a:t>
            </a:r>
            <a:r>
              <a:rPr lang="es-ES" dirty="0"/>
              <a:t>Un espacio en blanco (incluye tabulaciones, saltos de línea y otras formas de espacio).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"\\S". </a:t>
            </a:r>
            <a:r>
              <a:rPr lang="es-ES" dirty="0"/>
              <a:t>Cualquier cosa excepto un espacio en blanco.</a:t>
            </a:r>
          </a:p>
          <a:p>
            <a:pPr lvl="0"/>
            <a:r>
              <a:rPr lang="es-ES" b="1" dirty="0">
                <a:solidFill>
                  <a:srgbClr val="FF0000"/>
                </a:solidFill>
              </a:rPr>
              <a:t>"\\w". </a:t>
            </a:r>
            <a:r>
              <a:rPr lang="es-ES" dirty="0"/>
              <a:t>Cualquier carácter que podrías encontrar en una palabra. Equivale a "[a-zA-Z_0-9]".</a:t>
            </a:r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13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721</Words>
  <Application>Microsoft Office PowerPoint</Application>
  <PresentationFormat>Presentación en pantalla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Expresiones regulares</vt:lpstr>
      <vt:lpstr>¿Podrías hacer un programa que verificara si un DNI o un NIE es correcto?  </vt:lpstr>
      <vt:lpstr>Reglas generales para construir una expresión regular: </vt:lpstr>
      <vt:lpstr>Cómo indicar repeticiones: </vt:lpstr>
      <vt:lpstr>Ejemplo.</vt:lpstr>
      <vt:lpstr>¿Cómo uso las expresiones regulares en un programa? </vt:lpstr>
      <vt:lpstr>Un ejemplo</vt:lpstr>
      <vt:lpstr>Métodos de la clase Matcher</vt:lpstr>
      <vt:lpstr>Expresiones regulares más complejas</vt:lpstr>
      <vt:lpstr>Los paréntesis</vt:lpstr>
      <vt:lpstr>Ejemplo.</vt:lpstr>
      <vt:lpstr>Aplicación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Bautista</dc:creator>
  <cp:lastModifiedBy>Bautista</cp:lastModifiedBy>
  <cp:revision>14</cp:revision>
  <dcterms:created xsi:type="dcterms:W3CDTF">2013-10-04T09:37:19Z</dcterms:created>
  <dcterms:modified xsi:type="dcterms:W3CDTF">2014-11-07T13:14:46Z</dcterms:modified>
</cp:coreProperties>
</file>