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2"/>
  </p:notesMasterIdLst>
  <p:sldIdLst>
    <p:sldId id="256" r:id="rId3"/>
    <p:sldId id="257" r:id="rId4"/>
    <p:sldId id="258" r:id="rId5"/>
    <p:sldId id="259" r:id="rId6"/>
    <p:sldId id="260" r:id="rId7"/>
    <p:sldId id="261" r:id="rId8"/>
    <p:sldId id="316" r:id="rId9"/>
    <p:sldId id="317"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315" r:id="rId42"/>
    <p:sldId id="294" r:id="rId43"/>
    <p:sldId id="295" r:id="rId44"/>
    <p:sldId id="296" r:id="rId45"/>
    <p:sldId id="297" r:id="rId46"/>
    <p:sldId id="298" r:id="rId47"/>
    <p:sldId id="299" r:id="rId48"/>
    <p:sldId id="301" r:id="rId49"/>
    <p:sldId id="302" r:id="rId50"/>
    <p:sldId id="303" r:id="rId51"/>
    <p:sldId id="304" r:id="rId52"/>
    <p:sldId id="305" r:id="rId53"/>
    <p:sldId id="307" r:id="rId54"/>
    <p:sldId id="308" r:id="rId55"/>
    <p:sldId id="309" r:id="rId56"/>
    <p:sldId id="310" r:id="rId57"/>
    <p:sldId id="311" r:id="rId58"/>
    <p:sldId id="312" r:id="rId59"/>
    <p:sldId id="313" r:id="rId60"/>
    <p:sldId id="314" r:id="rId61"/>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 name="PlaceHolder 1"/>
          <p:cNvSpPr>
            <a:spLocks noGrp="1"/>
          </p:cNvSpPr>
          <p:nvPr>
            <p:ph type="body"/>
          </p:nvPr>
        </p:nvSpPr>
        <p:spPr>
          <a:xfrm>
            <a:off x="756000" y="5078520"/>
            <a:ext cx="6047640" cy="4811040"/>
          </a:xfrm>
          <a:prstGeom prst="rect">
            <a:avLst/>
          </a:prstGeom>
        </p:spPr>
        <p:txBody>
          <a:bodyPr lIns="0" tIns="0" rIns="0" bIns="0"/>
          <a:lstStyle/>
          <a:p>
            <a:r>
              <a:rPr lang="es-ES" sz="2000" spc="-1">
                <a:latin typeface="Arial"/>
              </a:rPr>
              <a:t>Pulse para editar el formato de las notas</a:t>
            </a:r>
            <a:endParaRPr/>
          </a:p>
        </p:txBody>
      </p:sp>
      <p:sp>
        <p:nvSpPr>
          <p:cNvPr id="78" name="PlaceHolder 2"/>
          <p:cNvSpPr>
            <a:spLocks noGrp="1"/>
          </p:cNvSpPr>
          <p:nvPr>
            <p:ph type="hdr"/>
          </p:nvPr>
        </p:nvSpPr>
        <p:spPr>
          <a:xfrm>
            <a:off x="0" y="0"/>
            <a:ext cx="3280680" cy="534240"/>
          </a:xfrm>
          <a:prstGeom prst="rect">
            <a:avLst/>
          </a:prstGeom>
        </p:spPr>
        <p:txBody>
          <a:bodyPr lIns="0" tIns="0" rIns="0" bIns="0"/>
          <a:lstStyle/>
          <a:p>
            <a:r>
              <a:rPr lang="es-ES" sz="1400" spc="-1">
                <a:latin typeface="Times New Roman"/>
              </a:rPr>
              <a:t>&lt;encabezamiento&gt;</a:t>
            </a:r>
            <a:endParaRPr/>
          </a:p>
        </p:txBody>
      </p:sp>
      <p:sp>
        <p:nvSpPr>
          <p:cNvPr id="79" name="PlaceHolder 3"/>
          <p:cNvSpPr>
            <a:spLocks noGrp="1"/>
          </p:cNvSpPr>
          <p:nvPr>
            <p:ph type="dt"/>
          </p:nvPr>
        </p:nvSpPr>
        <p:spPr>
          <a:xfrm>
            <a:off x="4278960" y="0"/>
            <a:ext cx="3280680" cy="534240"/>
          </a:xfrm>
          <a:prstGeom prst="rect">
            <a:avLst/>
          </a:prstGeom>
        </p:spPr>
        <p:txBody>
          <a:bodyPr lIns="0" tIns="0" rIns="0" bIns="0"/>
          <a:lstStyle/>
          <a:p>
            <a:pPr algn="r"/>
            <a:r>
              <a:rPr lang="es-ES" sz="1400" spc="-1">
                <a:latin typeface="Times New Roman"/>
              </a:rPr>
              <a:t>&lt;fecha/hora&gt;</a:t>
            </a:r>
            <a:endParaRPr/>
          </a:p>
        </p:txBody>
      </p:sp>
      <p:sp>
        <p:nvSpPr>
          <p:cNvPr id="80" name="PlaceHolder 4"/>
          <p:cNvSpPr>
            <a:spLocks noGrp="1"/>
          </p:cNvSpPr>
          <p:nvPr>
            <p:ph type="ftr"/>
          </p:nvPr>
        </p:nvSpPr>
        <p:spPr>
          <a:xfrm>
            <a:off x="0" y="10157400"/>
            <a:ext cx="3280680" cy="534240"/>
          </a:xfrm>
          <a:prstGeom prst="rect">
            <a:avLst/>
          </a:prstGeom>
        </p:spPr>
        <p:txBody>
          <a:bodyPr lIns="0" tIns="0" rIns="0" bIns="0" anchor="b"/>
          <a:lstStyle/>
          <a:p>
            <a:r>
              <a:rPr lang="es-ES" sz="1400" spc="-1">
                <a:latin typeface="Times New Roman"/>
              </a:rPr>
              <a:t>&lt;pie de página&gt;</a:t>
            </a:r>
            <a:endParaRPr/>
          </a:p>
        </p:txBody>
      </p:sp>
      <p:sp>
        <p:nvSpPr>
          <p:cNvPr id="81" name="PlaceHolder 5"/>
          <p:cNvSpPr>
            <a:spLocks noGrp="1"/>
          </p:cNvSpPr>
          <p:nvPr>
            <p:ph type="sldNum"/>
          </p:nvPr>
        </p:nvSpPr>
        <p:spPr>
          <a:xfrm>
            <a:off x="4278960" y="10157400"/>
            <a:ext cx="3280680" cy="534240"/>
          </a:xfrm>
          <a:prstGeom prst="rect">
            <a:avLst/>
          </a:prstGeom>
        </p:spPr>
        <p:txBody>
          <a:bodyPr lIns="0" tIns="0" rIns="0" bIns="0" anchor="b"/>
          <a:lstStyle/>
          <a:p>
            <a:pPr algn="r"/>
            <a:fld id="{20CDB0EA-5EC1-4106-A99C-7165446B43CC}" type="slidenum">
              <a:rPr lang="es-ES" sz="1400" spc="-1">
                <a:latin typeface="Times New Roman"/>
              </a:rPr>
              <a:t>‹Nº›</a:t>
            </a:fld>
            <a:endParaRPr/>
          </a:p>
        </p:txBody>
      </p:sp>
    </p:spTree>
    <p:extLst>
      <p:ext uri="{BB962C8B-B14F-4D97-AF65-F5344CB8AC3E}">
        <p14:creationId xmlns:p14="http://schemas.microsoft.com/office/powerpoint/2010/main" val="84220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709920" y="4861440"/>
            <a:ext cx="5677920" cy="4604040"/>
          </a:xfrm>
          <a:prstGeom prst="rect">
            <a:avLst/>
          </a:prstGeom>
        </p:spPr>
        <p:txBody>
          <a:bodyPr lIns="99000" tIns="49680" rIns="99000" bIns="49680"/>
          <a:lstStyle/>
          <a:p>
            <a:endParaRPr/>
          </a:p>
        </p:txBody>
      </p:sp>
      <p:sp>
        <p:nvSpPr>
          <p:cNvPr id="215" name="CustomShape 2"/>
          <p:cNvSpPr/>
          <p:nvPr/>
        </p:nvSpPr>
        <p:spPr>
          <a:xfrm>
            <a:off x="4021200" y="9721080"/>
            <a:ext cx="3074760" cy="510120"/>
          </a:xfrm>
          <a:prstGeom prst="rect">
            <a:avLst/>
          </a:prstGeom>
          <a:noFill/>
          <a:ln>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343767E1-F748-430A-B613-3ECDB981B1BE}" type="slidenum">
              <a:rPr lang="es-ES" sz="1300" strike="noStrike" spc="-1">
                <a:solidFill>
                  <a:srgbClr val="000000"/>
                </a:solidFill>
                <a:uFill>
                  <a:solidFill>
                    <a:srgbClr val="FFFFFF"/>
                  </a:solidFill>
                </a:uFill>
                <a:latin typeface="+mn-lt"/>
                <a:ea typeface="+mn-ea"/>
              </a:rPr>
              <a:t>58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7" name="36 Imagen"/>
          <p:cNvPicPr/>
          <p:nvPr/>
        </p:nvPicPr>
        <p:blipFill>
          <a:blip r:embed="rId2"/>
          <a:stretch/>
        </p:blipFill>
        <p:spPr>
          <a:xfrm>
            <a:off x="2079000" y="1604520"/>
            <a:ext cx="4984920" cy="3977280"/>
          </a:xfrm>
          <a:prstGeom prst="rect">
            <a:avLst/>
          </a:prstGeom>
          <a:ln>
            <a:noFill/>
          </a:ln>
        </p:spPr>
      </p:pic>
      <p:pic>
        <p:nvPicPr>
          <p:cNvPr id="38" name="37 Imagen"/>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4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46"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4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9"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5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5"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6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73"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4"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5" name="74 Imagen"/>
          <p:cNvPicPr/>
          <p:nvPr/>
        </p:nvPicPr>
        <p:blipFill>
          <a:blip r:embed="rId2"/>
          <a:stretch/>
        </p:blipFill>
        <p:spPr>
          <a:xfrm>
            <a:off x="2079000" y="1604520"/>
            <a:ext cx="4984920" cy="3977280"/>
          </a:xfrm>
          <a:prstGeom prst="rect">
            <a:avLst/>
          </a:prstGeom>
          <a:ln>
            <a:noFill/>
          </a:ln>
        </p:spPr>
      </p:pic>
      <p:pic>
        <p:nvPicPr>
          <p:cNvPr id="76" name="75 Imagen"/>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220680"/>
            <a:ext cx="9142560" cy="2271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6" name="CustomShape 2"/>
          <p:cNvSpPr/>
          <p:nvPr/>
        </p:nvSpPr>
        <p:spPr>
          <a:xfrm>
            <a:off x="0" y="0"/>
            <a:ext cx="9142560" cy="36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685800" y="3398400"/>
            <a:ext cx="7848360" cy="144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457200" y="273600"/>
            <a:ext cx="8229240" cy="1144800"/>
          </a:xfrm>
          <a:prstGeom prst="rect">
            <a:avLst/>
          </a:prstGeom>
        </p:spPr>
        <p:txBody>
          <a:bodyPr lIns="0" tIns="0" rIns="0" bIns="0" anchor="ctr"/>
          <a:lstStyle/>
          <a:p>
            <a:r>
              <a:rPr lang="es-ES" sz="1800" spc="-1">
                <a:latin typeface="Arial"/>
              </a:rPr>
              <a:t>Pulse para editar el formato del texto de título</a:t>
            </a:r>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s-ES" sz="1800" spc="-1">
                <a:latin typeface="Arial"/>
              </a:rPr>
              <a:t>Pulse para editar el formato de esquema del texto</a:t>
            </a:r>
            <a:endParaRPr/>
          </a:p>
          <a:p>
            <a:pPr marL="864000" lvl="1" indent="-324000">
              <a:buClr>
                <a:srgbClr val="FFFFFF"/>
              </a:buClr>
              <a:buSzPct val="75000"/>
              <a:buFont typeface="Symbol" charset="2"/>
              <a:buChar char=""/>
            </a:pPr>
            <a:r>
              <a:rPr lang="es-ES" sz="1800" spc="-1">
                <a:latin typeface="Arial"/>
              </a:rPr>
              <a:t>Segundo nivel del esquema</a:t>
            </a:r>
            <a:endParaRPr/>
          </a:p>
          <a:p>
            <a:pPr marL="1296000" lvl="2" indent="-288000">
              <a:buClr>
                <a:srgbClr val="FFFFFF"/>
              </a:buClr>
              <a:buSzPct val="45000"/>
              <a:buFont typeface="Wingdings" charset="2"/>
              <a:buChar char=""/>
            </a:pPr>
            <a:r>
              <a:rPr lang="es-ES" sz="1800" spc="-1">
                <a:latin typeface="Arial"/>
              </a:rPr>
              <a:t>Tercer nivel del esquema</a:t>
            </a:r>
            <a:endParaRPr/>
          </a:p>
          <a:p>
            <a:pPr marL="1728000" lvl="3" indent="-216000">
              <a:buClr>
                <a:srgbClr val="FFFFFF"/>
              </a:buClr>
              <a:buSzPct val="75000"/>
              <a:buFont typeface="Symbol" charset="2"/>
              <a:buChar char=""/>
            </a:pPr>
            <a:r>
              <a:rPr lang="es-ES" sz="1800" spc="-1">
                <a:latin typeface="Arial"/>
              </a:rPr>
              <a:t>Cuarto nivel del esquema</a:t>
            </a:r>
            <a:endParaRPr/>
          </a:p>
          <a:p>
            <a:pPr marL="2160000" lvl="4" indent="-216000">
              <a:buClr>
                <a:srgbClr val="FFFFFF"/>
              </a:buClr>
              <a:buSzPct val="45000"/>
              <a:buFont typeface="Wingdings" charset="2"/>
              <a:buChar char=""/>
            </a:pPr>
            <a:r>
              <a:rPr lang="es-ES" sz="2000" spc="-1">
                <a:latin typeface="Arial"/>
              </a:rPr>
              <a:t>Quinto nivel del esquema</a:t>
            </a:r>
            <a:endParaRPr/>
          </a:p>
          <a:p>
            <a:pPr marL="2592000" lvl="5" indent="-216000">
              <a:buClr>
                <a:srgbClr val="FFFFFF"/>
              </a:buClr>
              <a:buSzPct val="45000"/>
              <a:buFont typeface="Wingdings" charset="2"/>
              <a:buChar char=""/>
            </a:pPr>
            <a:r>
              <a:rPr lang="es-ES" sz="2000" spc="-1">
                <a:latin typeface="Arial"/>
              </a:rPr>
              <a:t>Sexto nivel del esquema</a:t>
            </a:r>
            <a:endParaRPr/>
          </a:p>
          <a:p>
            <a:pPr marL="3024000" lvl="6" indent="-216000">
              <a:buClr>
                <a:srgbClr val="FFFFFF"/>
              </a:buClr>
              <a:buSzPct val="45000"/>
              <a:buFont typeface="Wingdings" charset="2"/>
              <a:buChar char=""/>
            </a:pPr>
            <a:r>
              <a:rPr lang="es-ES" sz="2000" spc="-1">
                <a:latin typeface="Arial"/>
              </a:rPr>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0" y="220680"/>
            <a:ext cx="9142560" cy="2271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0" name="CustomShape 2"/>
          <p:cNvSpPr/>
          <p:nvPr/>
        </p:nvSpPr>
        <p:spPr>
          <a:xfrm>
            <a:off x="0" y="0"/>
            <a:ext cx="9142560" cy="36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1" name="PlaceHolder 3"/>
          <p:cNvSpPr>
            <a:spLocks noGrp="1"/>
          </p:cNvSpPr>
          <p:nvPr>
            <p:ph type="title"/>
          </p:nvPr>
        </p:nvSpPr>
        <p:spPr>
          <a:xfrm>
            <a:off x="457200" y="273600"/>
            <a:ext cx="8229240" cy="1144800"/>
          </a:xfrm>
          <a:prstGeom prst="rect">
            <a:avLst/>
          </a:prstGeom>
        </p:spPr>
        <p:txBody>
          <a:bodyPr lIns="0" tIns="0" rIns="0" bIns="0" anchor="ctr"/>
          <a:lstStyle/>
          <a:p>
            <a:r>
              <a:rPr lang="es-ES" sz="1800" spc="-1">
                <a:latin typeface="Arial"/>
              </a:rPr>
              <a:t>Pulse para editar el formato del texto de título</a:t>
            </a:r>
            <a:endParaRPr/>
          </a:p>
        </p:txBody>
      </p:sp>
      <p:sp>
        <p:nvSpPr>
          <p:cNvPr id="42" name="PlaceHolder 4"/>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s-ES" sz="1800" spc="-1">
                <a:latin typeface="Arial"/>
              </a:rPr>
              <a:t>Pulse para editar el formato de esquema del texto</a:t>
            </a:r>
            <a:endParaRPr/>
          </a:p>
          <a:p>
            <a:pPr marL="864000" lvl="1" indent="-324000">
              <a:buClr>
                <a:srgbClr val="FFFFFF"/>
              </a:buClr>
              <a:buSzPct val="75000"/>
              <a:buFont typeface="Symbol" charset="2"/>
              <a:buChar char=""/>
            </a:pPr>
            <a:r>
              <a:rPr lang="es-ES" sz="1800" spc="-1">
                <a:latin typeface="Arial"/>
              </a:rPr>
              <a:t>Segundo nivel del esquema</a:t>
            </a:r>
            <a:endParaRPr/>
          </a:p>
          <a:p>
            <a:pPr marL="1296000" lvl="2" indent="-288000">
              <a:buClr>
                <a:srgbClr val="FFFFFF"/>
              </a:buClr>
              <a:buSzPct val="45000"/>
              <a:buFont typeface="Wingdings" charset="2"/>
              <a:buChar char=""/>
            </a:pPr>
            <a:r>
              <a:rPr lang="es-ES" sz="1800" spc="-1">
                <a:latin typeface="Arial"/>
              </a:rPr>
              <a:t>Tercer nivel del esquema</a:t>
            </a:r>
            <a:endParaRPr/>
          </a:p>
          <a:p>
            <a:pPr marL="1728000" lvl="3" indent="-216000">
              <a:buClr>
                <a:srgbClr val="FFFFFF"/>
              </a:buClr>
              <a:buSzPct val="75000"/>
              <a:buFont typeface="Symbol" charset="2"/>
              <a:buChar char=""/>
            </a:pPr>
            <a:r>
              <a:rPr lang="es-ES" sz="1800" spc="-1">
                <a:latin typeface="Arial"/>
              </a:rPr>
              <a:t>Cuarto nivel del esquema</a:t>
            </a:r>
            <a:endParaRPr/>
          </a:p>
          <a:p>
            <a:pPr marL="2160000" lvl="4" indent="-216000">
              <a:buClr>
                <a:srgbClr val="FFFFFF"/>
              </a:buClr>
              <a:buSzPct val="45000"/>
              <a:buFont typeface="Wingdings" charset="2"/>
              <a:buChar char=""/>
            </a:pPr>
            <a:r>
              <a:rPr lang="es-ES" sz="2000" spc="-1">
                <a:latin typeface="Arial"/>
              </a:rPr>
              <a:t>Quinto nivel del esquema</a:t>
            </a:r>
            <a:endParaRPr/>
          </a:p>
          <a:p>
            <a:pPr marL="2592000" lvl="5" indent="-216000">
              <a:buClr>
                <a:srgbClr val="FFFFFF"/>
              </a:buClr>
              <a:buSzPct val="45000"/>
              <a:buFont typeface="Wingdings" charset="2"/>
              <a:buChar char=""/>
            </a:pPr>
            <a:r>
              <a:rPr lang="es-ES" sz="2000" spc="-1">
                <a:latin typeface="Arial"/>
              </a:rPr>
              <a:t>Sexto nivel del esquema</a:t>
            </a:r>
            <a:endParaRPr/>
          </a:p>
          <a:p>
            <a:pPr marL="3024000" lvl="6" indent="-216000">
              <a:buClr>
                <a:srgbClr val="FFFFFF"/>
              </a:buClr>
              <a:buSzPct val="45000"/>
              <a:buFont typeface="Wingdings" charset="2"/>
              <a:buChar char=""/>
            </a:pPr>
            <a:r>
              <a:rPr lang="es-ES" sz="2000" spc="-1">
                <a:latin typeface="Arial"/>
              </a:rPr>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www.sc.ehu.es/sbweb/fisica/cursoJava/fundamentos/clases1/string.htm" TargetMode="External"/><Relationship Id="rId2" Type="http://schemas.openxmlformats.org/officeDocument/2006/relationships/hyperlink" Target="http://www.sc.ehu.es/sbweb/fisica/cursoJava/fundamentos/herencia/interfaces.htm"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puntocomnoesunlenguaje.blogspot.com.es/2013/05/clase-file-java.html" TargetMode="External"/><Relationship Id="rId2" Type="http://schemas.openxmlformats.org/officeDocument/2006/relationships/hyperlink" Target="https://docs.oracle.com/javase/8/docs/api/java/io/File.html"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www.discoduroderoer.es/ejercicios-propuestos-y-resueltos-de-ficheros-en-java/"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s.wikipedia.org/wiki/ASCII"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1371600"/>
            <a:ext cx="7847280" cy="192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5400" strike="noStrike" cap="all" spc="-89">
                <a:solidFill>
                  <a:srgbClr val="D2533C"/>
                </a:solidFill>
                <a:uFill>
                  <a:solidFill>
                    <a:srgbClr val="FFFFFF"/>
                  </a:solidFill>
                </a:uFill>
                <a:latin typeface="Arial"/>
                <a:ea typeface="DejaVu Sans"/>
              </a:rPr>
              <a:t>Manejo de ficheros</a:t>
            </a:r>
            <a:endParaRPr/>
          </a:p>
        </p:txBody>
      </p:sp>
      <p:sp>
        <p:nvSpPr>
          <p:cNvPr id="83" name="CustomShape 2"/>
          <p:cNvSpPr/>
          <p:nvPr/>
        </p:nvSpPr>
        <p:spPr>
          <a:xfrm>
            <a:off x="685800" y="3505320"/>
            <a:ext cx="6399360" cy="1751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s-E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File. Ejemplo1</a:t>
            </a:r>
            <a:endParaRPr sz="1600" dirty="0"/>
          </a:p>
        </p:txBody>
      </p:sp>
      <p:sp>
        <p:nvSpPr>
          <p:cNvPr id="99" name="CustomShape 2"/>
          <p:cNvSpPr/>
          <p:nvPr/>
        </p:nvSpPr>
        <p:spPr>
          <a:xfrm>
            <a:off x="323640" y="1600200"/>
            <a:ext cx="8361720" cy="506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3960" indent="-722520">
              <a:lnSpc>
                <a:spcPct val="100000"/>
              </a:lnSpc>
            </a:pPr>
            <a:r>
              <a:rPr lang="es-ES" sz="2000" strike="noStrike" spc="-1" dirty="0">
                <a:solidFill>
                  <a:srgbClr val="292934"/>
                </a:solidFill>
                <a:uFill>
                  <a:solidFill>
                    <a:srgbClr val="FFFFFF"/>
                  </a:solidFill>
                </a:uFill>
                <a:latin typeface="Calibri"/>
                <a:ea typeface="DejaVu Sans"/>
              </a:rPr>
              <a:t>Lista el contenido de la carpeta  00_Software</a:t>
            </a:r>
            <a:endParaRPr dirty="0"/>
          </a:p>
          <a:p>
            <a:pPr marL="723960" indent="-722520">
              <a:lnSpc>
                <a:spcPct val="100000"/>
              </a:lnSpc>
            </a:pPr>
            <a:endParaRPr dirty="0"/>
          </a:p>
          <a:p>
            <a:pPr marL="723960" indent="-722520">
              <a:lnSpc>
                <a:spcPct val="100000"/>
              </a:lnSpc>
            </a:pPr>
            <a:r>
              <a:rPr lang="es-ES" sz="2000" b="1" strike="noStrike" spc="-1" dirty="0" err="1">
                <a:solidFill>
                  <a:srgbClr val="292934"/>
                </a:solidFill>
                <a:uFill>
                  <a:solidFill>
                    <a:srgbClr val="FFFFFF"/>
                  </a:solidFill>
                </a:uFill>
                <a:latin typeface="Calibri"/>
                <a:ea typeface="DejaVu Sans"/>
              </a:rPr>
              <a:t>public</a:t>
            </a:r>
            <a:r>
              <a:rPr lang="es-ES" sz="2000" b="1" strike="noStrike" spc="-1" dirty="0">
                <a:solidFill>
                  <a:srgbClr val="292934"/>
                </a:solidFill>
                <a:uFill>
                  <a:solidFill>
                    <a:srgbClr val="FFFFFF"/>
                  </a:solidFill>
                </a:uFill>
                <a:latin typeface="Calibri"/>
                <a:ea typeface="DejaVu Sans"/>
              </a:rPr>
              <a:t> </a:t>
            </a:r>
            <a:r>
              <a:rPr lang="es-ES" sz="2000" b="1" strike="noStrike" spc="-1" dirty="0" err="1">
                <a:solidFill>
                  <a:srgbClr val="292934"/>
                </a:solidFill>
                <a:uFill>
                  <a:solidFill>
                    <a:srgbClr val="FFFFFF"/>
                  </a:solidFill>
                </a:uFill>
                <a:latin typeface="Calibri"/>
                <a:ea typeface="DejaVu Sans"/>
              </a:rPr>
              <a:t>class</a:t>
            </a:r>
            <a:r>
              <a:rPr lang="es-ES" sz="2000" b="1" strike="noStrike" spc="-1" dirty="0">
                <a:solidFill>
                  <a:srgbClr val="292934"/>
                </a:solidFill>
                <a:uFill>
                  <a:solidFill>
                    <a:srgbClr val="FFFFFF"/>
                  </a:solidFill>
                </a:uFill>
                <a:latin typeface="Calibri"/>
                <a:ea typeface="DejaVu Sans"/>
              </a:rPr>
              <a:t> </a:t>
            </a:r>
            <a:r>
              <a:rPr lang="es-ES" sz="2000" b="1" strike="noStrike" spc="-1" dirty="0" err="1">
                <a:solidFill>
                  <a:srgbClr val="292934"/>
                </a:solidFill>
                <a:uFill>
                  <a:solidFill>
                    <a:srgbClr val="FFFFFF"/>
                  </a:solidFill>
                </a:uFill>
                <a:latin typeface="Calibri"/>
                <a:ea typeface="DejaVu Sans"/>
              </a:rPr>
              <a:t>VerDir</a:t>
            </a:r>
            <a:r>
              <a:rPr lang="es-ES" sz="2000" b="1" strike="noStrike" spc="-1" dirty="0">
                <a:solidFill>
                  <a:srgbClr val="292934"/>
                </a:solidFill>
                <a:uFill>
                  <a:solidFill>
                    <a:srgbClr val="FFFFFF"/>
                  </a:solidFill>
                </a:uFill>
                <a:latin typeface="Calibri"/>
                <a:ea typeface="DejaVu Sans"/>
              </a:rPr>
              <a:t> {</a:t>
            </a:r>
            <a:endParaRPr dirty="0"/>
          </a:p>
          <a:p>
            <a:pPr marL="723960" indent="-722520">
              <a:lnSpc>
                <a:spcPct val="100000"/>
              </a:lnSpc>
            </a:pPr>
            <a:r>
              <a:rPr lang="es-ES" sz="2000" strike="noStrike" spc="-1" dirty="0" err="1">
                <a:solidFill>
                  <a:srgbClr val="292934"/>
                </a:solidFill>
                <a:uFill>
                  <a:solidFill>
                    <a:srgbClr val="FFFFFF"/>
                  </a:solidFill>
                </a:uFill>
                <a:latin typeface="Calibri"/>
                <a:ea typeface="DejaVu Sans"/>
              </a:rPr>
              <a:t>public</a:t>
            </a:r>
            <a:r>
              <a:rPr lang="es-ES" sz="2000" strike="noStrike" spc="-1" dirty="0">
                <a:solidFill>
                  <a:srgbClr val="292934"/>
                </a:solidFill>
                <a:uFill>
                  <a:solidFill>
                    <a:srgbClr val="FFFFFF"/>
                  </a:solidFill>
                </a:uFill>
                <a:latin typeface="Calibri"/>
                <a:ea typeface="DejaVu Sans"/>
              </a:rPr>
              <a:t> </a:t>
            </a:r>
            <a:r>
              <a:rPr lang="es-ES" sz="2000" strike="noStrike" spc="-1" dirty="0" err="1">
                <a:solidFill>
                  <a:srgbClr val="292934"/>
                </a:solidFill>
                <a:uFill>
                  <a:solidFill>
                    <a:srgbClr val="FFFFFF"/>
                  </a:solidFill>
                </a:uFill>
                <a:latin typeface="Calibri"/>
                <a:ea typeface="DejaVu Sans"/>
              </a:rPr>
              <a:t>static</a:t>
            </a:r>
            <a:r>
              <a:rPr lang="es-ES" sz="2000" strike="noStrike" spc="-1" dirty="0">
                <a:solidFill>
                  <a:srgbClr val="292934"/>
                </a:solidFill>
                <a:uFill>
                  <a:solidFill>
                    <a:srgbClr val="FFFFFF"/>
                  </a:solidFill>
                </a:uFill>
                <a:latin typeface="Calibri"/>
                <a:ea typeface="DejaVu Sans"/>
              </a:rPr>
              <a:t> </a:t>
            </a:r>
            <a:r>
              <a:rPr lang="es-ES" sz="2000" strike="noStrike" spc="-1" dirty="0" err="1">
                <a:solidFill>
                  <a:srgbClr val="292934"/>
                </a:solidFill>
                <a:uFill>
                  <a:solidFill>
                    <a:srgbClr val="FFFFFF"/>
                  </a:solidFill>
                </a:uFill>
                <a:latin typeface="Calibri"/>
                <a:ea typeface="DejaVu Sans"/>
              </a:rPr>
              <a:t>void</a:t>
            </a:r>
            <a:r>
              <a:rPr lang="es-ES" sz="2000" strike="noStrike" spc="-1" dirty="0">
                <a:solidFill>
                  <a:srgbClr val="292934"/>
                </a:solidFill>
                <a:uFill>
                  <a:solidFill>
                    <a:srgbClr val="FFFFFF"/>
                  </a:solidFill>
                </a:uFill>
                <a:latin typeface="Calibri"/>
                <a:ea typeface="DejaVu Sans"/>
              </a:rPr>
              <a:t> </a:t>
            </a:r>
            <a:r>
              <a:rPr lang="es-ES" sz="2000" strike="noStrike" spc="-1" dirty="0" err="1">
                <a:solidFill>
                  <a:srgbClr val="292934"/>
                </a:solidFill>
                <a:uFill>
                  <a:solidFill>
                    <a:srgbClr val="FFFFFF"/>
                  </a:solidFill>
                </a:uFill>
                <a:latin typeface="Calibri"/>
                <a:ea typeface="DejaVu Sans"/>
              </a:rPr>
              <a:t>main</a:t>
            </a:r>
            <a:r>
              <a:rPr lang="es-ES" sz="2000" strike="noStrike" spc="-1" dirty="0">
                <a:solidFill>
                  <a:srgbClr val="292934"/>
                </a:solidFill>
                <a:uFill>
                  <a:solidFill>
                    <a:srgbClr val="FFFFFF"/>
                  </a:solidFill>
                </a:uFill>
                <a:latin typeface="Calibri"/>
                <a:ea typeface="DejaVu Sans"/>
              </a:rPr>
              <a:t>(</a:t>
            </a:r>
            <a:r>
              <a:rPr lang="es-ES" sz="2000" strike="noStrike" spc="-1" dirty="0" err="1">
                <a:solidFill>
                  <a:srgbClr val="292934"/>
                </a:solidFill>
                <a:uFill>
                  <a:solidFill>
                    <a:srgbClr val="FFFFFF"/>
                  </a:solidFill>
                </a:uFill>
                <a:latin typeface="Calibri"/>
                <a:ea typeface="DejaVu Sans"/>
              </a:rPr>
              <a:t>String</a:t>
            </a:r>
            <a:r>
              <a:rPr lang="es-ES" sz="2000" strike="noStrike" spc="-1" dirty="0">
                <a:solidFill>
                  <a:srgbClr val="292934"/>
                </a:solidFill>
                <a:uFill>
                  <a:solidFill>
                    <a:srgbClr val="FFFFFF"/>
                  </a:solidFill>
                </a:uFill>
                <a:latin typeface="Calibri"/>
                <a:ea typeface="DejaVu Sans"/>
              </a:rPr>
              <a:t>[] </a:t>
            </a:r>
            <a:r>
              <a:rPr lang="es-ES" sz="2000" strike="noStrike" spc="-1" dirty="0" err="1">
                <a:solidFill>
                  <a:srgbClr val="292934"/>
                </a:solidFill>
                <a:uFill>
                  <a:solidFill>
                    <a:srgbClr val="FFFFFF"/>
                  </a:solidFill>
                </a:uFill>
                <a:latin typeface="Calibri"/>
                <a:ea typeface="DejaVu Sans"/>
              </a:rPr>
              <a:t>args</a:t>
            </a:r>
            <a:r>
              <a:rPr lang="es-ES" sz="2000" strike="noStrike" spc="-1" dirty="0">
                <a:solidFill>
                  <a:srgbClr val="292934"/>
                </a:solidFill>
                <a:uFill>
                  <a:solidFill>
                    <a:srgbClr val="FFFFFF"/>
                  </a:solidFill>
                </a:uFill>
                <a:latin typeface="Calibri"/>
                <a:ea typeface="DejaVu Sans"/>
              </a:rPr>
              <a:t>) {</a:t>
            </a:r>
            <a:endParaRPr dirty="0"/>
          </a:p>
          <a:p>
            <a:pPr marL="723960" indent="-722520">
              <a:lnSpc>
                <a:spcPct val="100000"/>
              </a:lnSpc>
            </a:pPr>
            <a:r>
              <a:rPr lang="es-ES" sz="2000" strike="noStrike" spc="-1" dirty="0">
                <a:solidFill>
                  <a:srgbClr val="292934"/>
                </a:solidFill>
                <a:uFill>
                  <a:solidFill>
                    <a:srgbClr val="FFFFFF"/>
                  </a:solidFill>
                </a:uFill>
                <a:latin typeface="Calibri"/>
                <a:ea typeface="DejaVu Sans"/>
              </a:rPr>
              <a:t>  </a:t>
            </a:r>
            <a:r>
              <a:rPr lang="es-ES" sz="2000" strike="noStrike" spc="-1" dirty="0" err="1">
                <a:solidFill>
                  <a:srgbClr val="292934"/>
                </a:solidFill>
                <a:uFill>
                  <a:solidFill>
                    <a:srgbClr val="FFFFFF"/>
                  </a:solidFill>
                </a:uFill>
                <a:latin typeface="Calibri"/>
                <a:ea typeface="DejaVu Sans"/>
              </a:rPr>
              <a:t>System.out.println</a:t>
            </a:r>
            <a:r>
              <a:rPr lang="es-ES" sz="2000" strike="noStrike" spc="-1" dirty="0">
                <a:solidFill>
                  <a:srgbClr val="292934"/>
                </a:solidFill>
                <a:uFill>
                  <a:solidFill>
                    <a:srgbClr val="FFFFFF"/>
                  </a:solidFill>
                </a:uFill>
                <a:latin typeface="Calibri"/>
                <a:ea typeface="DejaVu Sans"/>
              </a:rPr>
              <a:t>("Archivos en el directorio actual:");</a:t>
            </a:r>
            <a:endParaRPr dirty="0"/>
          </a:p>
          <a:p>
            <a:pPr marL="723960" indent="-722520">
              <a:lnSpc>
                <a:spcPct val="100000"/>
              </a:lnSpc>
            </a:pPr>
            <a:r>
              <a:rPr lang="es-ES" sz="2000" strike="noStrike" spc="-1" dirty="0">
                <a:solidFill>
                  <a:srgbClr val="292934"/>
                </a:solidFill>
                <a:uFill>
                  <a:solidFill>
                    <a:srgbClr val="FFFFFF"/>
                  </a:solidFill>
                </a:uFill>
                <a:latin typeface="Calibri"/>
                <a:ea typeface="DejaVu Sans"/>
              </a:rPr>
              <a:t>  File f = new File("d:\\00_Software");</a:t>
            </a:r>
            <a:endParaRPr dirty="0"/>
          </a:p>
          <a:p>
            <a:pPr marL="723960" indent="-722520">
              <a:lnSpc>
                <a:spcPct val="100000"/>
              </a:lnSpc>
            </a:pPr>
            <a:r>
              <a:rPr lang="es-ES" sz="2000" strike="noStrike" spc="-1" dirty="0">
                <a:solidFill>
                  <a:srgbClr val="292934"/>
                </a:solidFill>
                <a:uFill>
                  <a:solidFill>
                    <a:srgbClr val="FFFFFF"/>
                  </a:solidFill>
                </a:uFill>
                <a:latin typeface="Calibri"/>
                <a:ea typeface="DejaVu Sans"/>
              </a:rPr>
              <a:t>  </a:t>
            </a:r>
            <a:r>
              <a:rPr lang="es-ES" sz="2000" spc="-1" dirty="0">
                <a:solidFill>
                  <a:srgbClr val="292934"/>
                </a:solidFill>
                <a:uFill>
                  <a:solidFill>
                    <a:srgbClr val="FFFFFF"/>
                  </a:solidFill>
                </a:uFill>
                <a:latin typeface="Calibri"/>
                <a:ea typeface="DejaVu Sans"/>
              </a:rPr>
              <a:t>File[</a:t>
            </a:r>
            <a:r>
              <a:rPr lang="es-ES" sz="2000" strike="noStrike" spc="-1" dirty="0">
                <a:solidFill>
                  <a:srgbClr val="292934"/>
                </a:solidFill>
                <a:uFill>
                  <a:solidFill>
                    <a:srgbClr val="FFFFFF"/>
                  </a:solidFill>
                </a:uFill>
                <a:latin typeface="Calibri"/>
                <a:ea typeface="DejaVu Sans"/>
              </a:rPr>
              <a:t>] archivos </a:t>
            </a:r>
            <a:r>
              <a:rPr lang="es-ES" sz="2000" b="1" strike="noStrike" spc="-1" dirty="0">
                <a:solidFill>
                  <a:srgbClr val="292934"/>
                </a:solidFill>
                <a:uFill>
                  <a:solidFill>
                    <a:srgbClr val="FFFFFF"/>
                  </a:solidFill>
                </a:uFill>
                <a:latin typeface="Calibri"/>
                <a:ea typeface="DejaVu Sans"/>
              </a:rPr>
              <a:t>= </a:t>
            </a:r>
            <a:r>
              <a:rPr lang="es-ES" sz="2000" b="1" strike="noStrike" spc="-1" dirty="0" err="1">
                <a:solidFill>
                  <a:srgbClr val="292934"/>
                </a:solidFill>
                <a:uFill>
                  <a:solidFill>
                    <a:srgbClr val="FFFFFF"/>
                  </a:solidFill>
                </a:uFill>
                <a:latin typeface="Calibri"/>
                <a:ea typeface="DejaVu Sans"/>
              </a:rPr>
              <a:t>f.listFile</a:t>
            </a:r>
            <a:r>
              <a:rPr lang="es-ES" sz="2000" b="1" strike="noStrike" spc="-1" dirty="0">
                <a:solidFill>
                  <a:srgbClr val="292934"/>
                </a:solidFill>
                <a:uFill>
                  <a:solidFill>
                    <a:srgbClr val="FFFFFF"/>
                  </a:solidFill>
                </a:uFill>
                <a:latin typeface="Calibri"/>
                <a:ea typeface="DejaVu Sans"/>
              </a:rPr>
              <a:t>();</a:t>
            </a:r>
            <a:endParaRPr dirty="0"/>
          </a:p>
          <a:p>
            <a:pPr marL="723960" indent="-722520">
              <a:lnSpc>
                <a:spcPct val="100000"/>
              </a:lnSpc>
            </a:pPr>
            <a:r>
              <a:rPr lang="es-ES" sz="2000" strike="noStrike" spc="-1" dirty="0">
                <a:solidFill>
                  <a:srgbClr val="292934"/>
                </a:solidFill>
                <a:uFill>
                  <a:solidFill>
                    <a:srgbClr val="FFFFFF"/>
                  </a:solidFill>
                </a:uFill>
                <a:latin typeface="Calibri"/>
                <a:ea typeface="DejaVu Sans"/>
              </a:rPr>
              <a:t>  </a:t>
            </a:r>
            <a:r>
              <a:rPr lang="es-ES" sz="2000" strike="noStrike" spc="-1" dirty="0" err="1">
                <a:solidFill>
                  <a:srgbClr val="292934"/>
                </a:solidFill>
                <a:uFill>
                  <a:solidFill>
                    <a:srgbClr val="FFFFFF"/>
                  </a:solidFill>
                </a:uFill>
                <a:latin typeface="Calibri"/>
                <a:ea typeface="DejaVu Sans"/>
              </a:rPr>
              <a:t>for</a:t>
            </a:r>
            <a:r>
              <a:rPr lang="es-ES" sz="2000" strike="noStrike" spc="-1" dirty="0">
                <a:solidFill>
                  <a:srgbClr val="292934"/>
                </a:solidFill>
                <a:uFill>
                  <a:solidFill>
                    <a:srgbClr val="FFFFFF"/>
                  </a:solidFill>
                </a:uFill>
                <a:latin typeface="Calibri"/>
                <a:ea typeface="DejaVu Sans"/>
              </a:rPr>
              <a:t> (</a:t>
            </a:r>
            <a:r>
              <a:rPr lang="es-ES" sz="2000" strike="noStrike" spc="-1" dirty="0" err="1">
                <a:solidFill>
                  <a:srgbClr val="292934"/>
                </a:solidFill>
                <a:uFill>
                  <a:solidFill>
                    <a:srgbClr val="FFFFFF"/>
                  </a:solidFill>
                </a:uFill>
                <a:latin typeface="Calibri"/>
                <a:ea typeface="DejaVu Sans"/>
              </a:rPr>
              <a:t>int</a:t>
            </a:r>
            <a:r>
              <a:rPr lang="es-ES" sz="2000" strike="noStrike" spc="-1" dirty="0">
                <a:solidFill>
                  <a:srgbClr val="292934"/>
                </a:solidFill>
                <a:uFill>
                  <a:solidFill>
                    <a:srgbClr val="FFFFFF"/>
                  </a:solidFill>
                </a:uFill>
                <a:latin typeface="Calibri"/>
                <a:ea typeface="DejaVu Sans"/>
              </a:rPr>
              <a:t> i = 0; i &lt; </a:t>
            </a:r>
            <a:r>
              <a:rPr lang="es-ES" sz="2000" strike="noStrike" spc="-1" dirty="0" err="1">
                <a:solidFill>
                  <a:srgbClr val="292934"/>
                </a:solidFill>
                <a:uFill>
                  <a:solidFill>
                    <a:srgbClr val="FFFFFF"/>
                  </a:solidFill>
                </a:uFill>
                <a:latin typeface="Calibri"/>
                <a:ea typeface="DejaVu Sans"/>
              </a:rPr>
              <a:t>archivos.length</a:t>
            </a:r>
            <a:r>
              <a:rPr lang="es-ES" sz="2000" strike="noStrike" spc="-1" dirty="0">
                <a:solidFill>
                  <a:srgbClr val="292934"/>
                </a:solidFill>
                <a:uFill>
                  <a:solidFill>
                    <a:srgbClr val="FFFFFF"/>
                  </a:solidFill>
                </a:uFill>
                <a:latin typeface="Calibri"/>
                <a:ea typeface="DejaVu Sans"/>
              </a:rPr>
              <a:t>; i++) {</a:t>
            </a:r>
            <a:endParaRPr dirty="0"/>
          </a:p>
          <a:p>
            <a:pPr marL="723960" indent="-722520">
              <a:lnSpc>
                <a:spcPct val="100000"/>
              </a:lnSpc>
            </a:pPr>
            <a:r>
              <a:rPr lang="es-ES" sz="2000" strike="noStrike" spc="-1" dirty="0">
                <a:solidFill>
                  <a:srgbClr val="292934"/>
                </a:solidFill>
                <a:uFill>
                  <a:solidFill>
                    <a:srgbClr val="FFFFFF"/>
                  </a:solidFill>
                </a:uFill>
                <a:latin typeface="Calibri"/>
                <a:ea typeface="DejaVu Sans"/>
              </a:rPr>
              <a:t>    	</a:t>
            </a:r>
            <a:r>
              <a:rPr lang="es-ES" sz="2000" strike="noStrike" spc="-1" dirty="0" err="1">
                <a:solidFill>
                  <a:srgbClr val="292934"/>
                </a:solidFill>
                <a:uFill>
                  <a:solidFill>
                    <a:srgbClr val="FFFFFF"/>
                  </a:solidFill>
                </a:uFill>
                <a:latin typeface="Calibri"/>
                <a:ea typeface="DejaVu Sans"/>
              </a:rPr>
              <a:t>System.out.println</a:t>
            </a:r>
            <a:r>
              <a:rPr lang="es-ES" sz="2000" strike="noStrike" spc="-1" dirty="0">
                <a:solidFill>
                  <a:srgbClr val="292934"/>
                </a:solidFill>
                <a:uFill>
                  <a:solidFill>
                    <a:srgbClr val="FFFFFF"/>
                  </a:solidFill>
                </a:uFill>
                <a:latin typeface="Calibri"/>
                <a:ea typeface="DejaVu Sans"/>
              </a:rPr>
              <a:t>(archivos[i]);</a:t>
            </a:r>
            <a:endParaRPr dirty="0"/>
          </a:p>
          <a:p>
            <a:pPr marL="723960" indent="-722520">
              <a:lnSpc>
                <a:spcPct val="100000"/>
              </a:lnSpc>
            </a:pPr>
            <a:r>
              <a:rPr lang="es-ES" sz="2000" strike="noStrike" spc="-1" dirty="0">
                <a:solidFill>
                  <a:srgbClr val="292934"/>
                </a:solidFill>
                <a:uFill>
                  <a:solidFill>
                    <a:srgbClr val="FFFFFF"/>
                  </a:solidFill>
                </a:uFill>
                <a:latin typeface="Calibri"/>
                <a:ea typeface="DejaVu Sans"/>
              </a:rPr>
              <a:t>  } }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File. Ejemplo 2</a:t>
            </a:r>
            <a:endParaRPr sz="1600" dirty="0"/>
          </a:p>
        </p:txBody>
      </p:sp>
      <p:sp>
        <p:nvSpPr>
          <p:cNvPr id="101" name="CustomShape 2"/>
          <p:cNvSpPr/>
          <p:nvPr/>
        </p:nvSpPr>
        <p:spPr>
          <a:xfrm>
            <a:off x="457200" y="1600200"/>
            <a:ext cx="8228160" cy="49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b="1" strike="noStrike" spc="-1">
                <a:solidFill>
                  <a:srgbClr val="292934"/>
                </a:solidFill>
                <a:uFill>
                  <a:solidFill>
                    <a:srgbClr val="FFFFFF"/>
                  </a:solidFill>
                </a:uFill>
                <a:latin typeface="Arial"/>
                <a:ea typeface="DejaVu Sans"/>
              </a:rPr>
              <a:t>Muestra información de un  fichero, en este caso </a:t>
            </a:r>
            <a:r>
              <a:rPr lang="es-ES" sz="1800" b="1" strike="noStrike" spc="-1">
                <a:solidFill>
                  <a:srgbClr val="292934"/>
                </a:solidFill>
                <a:uFill>
                  <a:solidFill>
                    <a:srgbClr val="FFFFFF"/>
                  </a:solidFill>
                </a:uFill>
                <a:latin typeface="Wingdings"/>
                <a:ea typeface="DejaVu Sans"/>
              </a:rPr>
              <a:t></a:t>
            </a:r>
            <a:r>
              <a:rPr lang="es-ES" sz="1800" b="1" strike="noStrike" spc="-1">
                <a:solidFill>
                  <a:srgbClr val="292934"/>
                </a:solidFill>
                <a:uFill>
                  <a:solidFill>
                    <a:srgbClr val="FFFFFF"/>
                  </a:solidFill>
                </a:uFill>
                <a:latin typeface="Arial"/>
                <a:ea typeface="DejaVu Sans"/>
              </a:rPr>
              <a:t>  VerInf.java</a:t>
            </a:r>
            <a:endParaRPr/>
          </a:p>
          <a:p>
            <a:pPr>
              <a:lnSpc>
                <a:spcPct val="100000"/>
              </a:lnSpc>
            </a:pPr>
            <a:r>
              <a:rPr lang="es-ES" sz="1600" strike="noStrike" spc="-1">
                <a:solidFill>
                  <a:srgbClr val="292934"/>
                </a:solidFill>
                <a:uFill>
                  <a:solidFill>
                    <a:srgbClr val="FFFFFF"/>
                  </a:solidFill>
                </a:uFill>
                <a:latin typeface="Arial"/>
                <a:ea typeface="DejaVu Sans"/>
              </a:rPr>
              <a:t>import java.io.*;</a:t>
            </a:r>
            <a:endParaRPr/>
          </a:p>
          <a:p>
            <a:pPr>
              <a:lnSpc>
                <a:spcPct val="100000"/>
              </a:lnSpc>
            </a:pPr>
            <a:r>
              <a:rPr lang="es-ES" sz="1600" strike="noStrike" spc="-1">
                <a:solidFill>
                  <a:srgbClr val="292934"/>
                </a:solidFill>
                <a:uFill>
                  <a:solidFill>
                    <a:srgbClr val="FFFFFF"/>
                  </a:solidFill>
                </a:uFill>
                <a:latin typeface="Arial"/>
                <a:ea typeface="DejaVu Sans"/>
              </a:rPr>
              <a:t>public class VerInf {</a:t>
            </a:r>
            <a:endParaRPr/>
          </a:p>
          <a:p>
            <a:pPr>
              <a:lnSpc>
                <a:spcPct val="100000"/>
              </a:lnSpc>
            </a:pPr>
            <a:r>
              <a:rPr lang="es-ES" sz="1600" strike="noStrike" spc="-1">
                <a:solidFill>
                  <a:srgbClr val="292934"/>
                </a:solidFill>
                <a:uFill>
                  <a:solidFill>
                    <a:srgbClr val="FFFFFF"/>
                  </a:solidFill>
                </a:uFill>
                <a:latin typeface="Arial"/>
                <a:ea typeface="DejaVu Sans"/>
              </a:rPr>
              <a:t>public static void main(String[] args) {</a:t>
            </a:r>
            <a:endParaRPr/>
          </a:p>
          <a:p>
            <a:pPr>
              <a:lnSpc>
                <a:spcPct val="100000"/>
              </a:lnSpc>
            </a:pPr>
            <a:r>
              <a:rPr lang="es-ES" sz="1600" strike="noStrike" spc="-1">
                <a:solidFill>
                  <a:srgbClr val="292934"/>
                </a:solidFill>
                <a:uFill>
                  <a:solidFill>
                    <a:srgbClr val="FFFFFF"/>
                  </a:solidFill>
                </a:uFill>
                <a:latin typeface="Arial"/>
                <a:ea typeface="DejaVu Sans"/>
              </a:rPr>
              <a:t>  System.out.println("INFORMACIÓN SOBRE EL FICHERO:");</a:t>
            </a:r>
            <a:endParaRPr/>
          </a:p>
          <a:p>
            <a:pPr>
              <a:lnSpc>
                <a:spcPct val="100000"/>
              </a:lnSpc>
            </a:pPr>
            <a:r>
              <a:rPr lang="es-ES" sz="1600" strike="noStrike" spc="-1">
                <a:solidFill>
                  <a:srgbClr val="292934"/>
                </a:solidFill>
                <a:uFill>
                  <a:solidFill>
                    <a:srgbClr val="FFFFFF"/>
                  </a:solidFill>
                </a:uFill>
                <a:latin typeface="Arial"/>
                <a:ea typeface="DejaVu Sans"/>
              </a:rPr>
              <a:t>  File f = new File("VerInf.java");</a:t>
            </a:r>
            <a:endParaRPr/>
          </a:p>
          <a:p>
            <a:pPr>
              <a:lnSpc>
                <a:spcPct val="100000"/>
              </a:lnSpc>
            </a:pPr>
            <a:r>
              <a:rPr lang="es-ES" sz="1600" strike="noStrike" spc="-1">
                <a:solidFill>
                  <a:srgbClr val="292934"/>
                </a:solidFill>
                <a:uFill>
                  <a:solidFill>
                    <a:srgbClr val="FFFFFF"/>
                  </a:solidFill>
                </a:uFill>
                <a:latin typeface="Arial"/>
                <a:ea typeface="DejaVu Sans"/>
              </a:rPr>
              <a:t>  if(f.exists()){</a:t>
            </a:r>
            <a:endParaRPr/>
          </a:p>
          <a:p>
            <a:pPr>
              <a:lnSpc>
                <a:spcPct val="100000"/>
              </a:lnSpc>
            </a:pPr>
            <a:r>
              <a:rPr lang="es-ES" sz="1600" strike="noStrike" spc="-1">
                <a:solidFill>
                  <a:srgbClr val="292934"/>
                </a:solidFill>
                <a:uFill>
                  <a:solidFill>
                    <a:srgbClr val="FFFFFF"/>
                  </a:solidFill>
                </a:uFill>
                <a:latin typeface="Arial"/>
                <a:ea typeface="DejaVu Sans"/>
              </a:rPr>
              <a:t>        System.out.println("Nombre del fichero  : "+f.getName());</a:t>
            </a:r>
            <a:endParaRPr/>
          </a:p>
          <a:p>
            <a:pPr>
              <a:lnSpc>
                <a:spcPct val="100000"/>
              </a:lnSpc>
            </a:pPr>
            <a:r>
              <a:rPr lang="es-ES" sz="1600" strike="noStrike" spc="-1">
                <a:solidFill>
                  <a:srgbClr val="292934"/>
                </a:solidFill>
                <a:uFill>
                  <a:solidFill>
                    <a:srgbClr val="FFFFFF"/>
                  </a:solidFill>
                </a:uFill>
                <a:latin typeface="Arial"/>
                <a:ea typeface="DejaVu Sans"/>
              </a:rPr>
              <a:t>        System.out.println("Ruta                : "+f.getPath());</a:t>
            </a:r>
            <a:endParaRPr/>
          </a:p>
          <a:p>
            <a:pPr>
              <a:lnSpc>
                <a:spcPct val="100000"/>
              </a:lnSpc>
            </a:pPr>
            <a:r>
              <a:rPr lang="es-ES" sz="1600" strike="noStrike" spc="-1">
                <a:solidFill>
                  <a:srgbClr val="292934"/>
                </a:solidFill>
                <a:uFill>
                  <a:solidFill>
                    <a:srgbClr val="FFFFFF"/>
                  </a:solidFill>
                </a:uFill>
                <a:latin typeface="Arial"/>
                <a:ea typeface="DejaVu Sans"/>
              </a:rPr>
              <a:t>        System.out.println("Ruta absoluta       : "+f.getAbsolutePath());</a:t>
            </a:r>
            <a:endParaRPr/>
          </a:p>
          <a:p>
            <a:pPr>
              <a:lnSpc>
                <a:spcPct val="100000"/>
              </a:lnSpc>
            </a:pPr>
            <a:r>
              <a:rPr lang="es-ES" sz="1600" strike="noStrike" spc="-1">
                <a:solidFill>
                  <a:srgbClr val="292934"/>
                </a:solidFill>
                <a:uFill>
                  <a:solidFill>
                    <a:srgbClr val="FFFFFF"/>
                  </a:solidFill>
                </a:uFill>
                <a:latin typeface="Arial"/>
                <a:ea typeface="DejaVu Sans"/>
              </a:rPr>
              <a:t>        System.out.println("Se puede leer  : "+f.canRead());</a:t>
            </a:r>
            <a:endParaRPr/>
          </a:p>
          <a:p>
            <a:pPr>
              <a:lnSpc>
                <a:spcPct val="100000"/>
              </a:lnSpc>
            </a:pPr>
            <a:r>
              <a:rPr lang="es-ES" sz="1600" strike="noStrike" spc="-1">
                <a:solidFill>
                  <a:srgbClr val="292934"/>
                </a:solidFill>
                <a:uFill>
                  <a:solidFill>
                    <a:srgbClr val="FFFFFF"/>
                  </a:solidFill>
                </a:uFill>
                <a:latin typeface="Arial"/>
                <a:ea typeface="DejaVu Sans"/>
              </a:rPr>
              <a:t>        System.out.println("Se puede escribir       : "+f.canWrite());</a:t>
            </a:r>
            <a:endParaRPr/>
          </a:p>
          <a:p>
            <a:pPr>
              <a:lnSpc>
                <a:spcPct val="100000"/>
              </a:lnSpc>
            </a:pPr>
            <a:r>
              <a:rPr lang="es-ES" sz="1600" strike="noStrike" spc="-1">
                <a:solidFill>
                  <a:srgbClr val="292934"/>
                </a:solidFill>
                <a:uFill>
                  <a:solidFill>
                    <a:srgbClr val="FFFFFF"/>
                  </a:solidFill>
                </a:uFill>
                <a:latin typeface="Arial"/>
                <a:ea typeface="DejaVu Sans"/>
              </a:rPr>
              <a:t>        System.out.println("Tamaño              : "+f.length());</a:t>
            </a:r>
            <a:endParaRPr/>
          </a:p>
          <a:p>
            <a:pPr>
              <a:lnSpc>
                <a:spcPct val="100000"/>
              </a:lnSpc>
            </a:pPr>
            <a:r>
              <a:rPr lang="es-ES" sz="1600" strike="noStrike" spc="-1">
                <a:solidFill>
                  <a:srgbClr val="292934"/>
                </a:solidFill>
                <a:uFill>
                  <a:solidFill>
                    <a:srgbClr val="FFFFFF"/>
                  </a:solidFill>
                </a:uFill>
                <a:latin typeface="Arial"/>
                <a:ea typeface="DejaVu Sans"/>
              </a:rPr>
              <a:t>        System.out.println("Es un directorio    : "+f.isDirectory()); </a:t>
            </a:r>
            <a:endParaRPr/>
          </a:p>
          <a:p>
            <a:pPr>
              <a:lnSpc>
                <a:spcPct val="100000"/>
              </a:lnSpc>
            </a:pPr>
            <a:r>
              <a:rPr lang="es-ES" sz="1600" strike="noStrike" spc="-1">
                <a:solidFill>
                  <a:srgbClr val="292934"/>
                </a:solidFill>
                <a:uFill>
                  <a:solidFill>
                    <a:srgbClr val="FFFFFF"/>
                  </a:solidFill>
                </a:uFill>
                <a:latin typeface="Arial"/>
                <a:ea typeface="DejaVu Sans"/>
              </a:rPr>
              <a:t>        System.out.println("Es un fichero       : "+f.isFile());		</a:t>
            </a:r>
            <a:endParaRPr/>
          </a:p>
          <a:p>
            <a:pPr>
              <a:lnSpc>
                <a:spcPct val="100000"/>
              </a:lnSpc>
            </a:pPr>
            <a:r>
              <a:rPr lang="es-ES" sz="1600" strike="noStrike" spc="-1">
                <a:solidFill>
                  <a:srgbClr val="292934"/>
                </a:solidFill>
                <a:uFill>
                  <a:solidFill>
                    <a:srgbClr val="FFFFFF"/>
                  </a:solidFill>
                </a:uFill>
                <a:latin typeface="Arial"/>
                <a:ea typeface="DejaVu Sans"/>
              </a:rPr>
              <a:t>   } }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File. Ejemplo 3</a:t>
            </a:r>
            <a:endParaRPr sz="1600" dirty="0"/>
          </a:p>
        </p:txBody>
      </p:sp>
      <p:sp>
        <p:nvSpPr>
          <p:cNvPr id="103" name="CustomShape 2"/>
          <p:cNvSpPr/>
          <p:nvPr/>
        </p:nvSpPr>
        <p:spPr>
          <a:xfrm>
            <a:off x="323640" y="1600200"/>
            <a:ext cx="8361720" cy="506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1440">
              <a:lnSpc>
                <a:spcPct val="100000"/>
              </a:lnSpc>
            </a:pPr>
            <a:r>
              <a:rPr lang="es-ES" sz="2000" strike="noStrike" spc="-1" dirty="0">
                <a:solidFill>
                  <a:srgbClr val="292934"/>
                </a:solidFill>
                <a:uFill>
                  <a:solidFill>
                    <a:srgbClr val="FFFFFF"/>
                  </a:solidFill>
                </a:uFill>
                <a:latin typeface="Calibri"/>
                <a:ea typeface="DejaVu Sans"/>
              </a:rPr>
              <a:t>Determinar si el objeto file es de tipo  fichero o tipo directorio. Si es un directorio, podemos obtener un listado de los ficheros contenidos en él. </a:t>
            </a:r>
            <a:endParaRPr dirty="0"/>
          </a:p>
          <a:p>
            <a:pPr marL="182880" indent="-181440">
              <a:lnSpc>
                <a:spcPct val="100000"/>
              </a:lnSpc>
            </a:pPr>
            <a:r>
              <a:rPr lang="es-ES" sz="2000" strike="noStrike" spc="-1" dirty="0">
                <a:solidFill>
                  <a:srgbClr val="292934"/>
                </a:solidFill>
                <a:uFill>
                  <a:solidFill>
                    <a:srgbClr val="FFFFFF"/>
                  </a:solidFill>
                </a:uFill>
                <a:latin typeface="Calibri"/>
                <a:ea typeface="DejaVu Sans"/>
              </a:rPr>
              <a:t>El siguiente ejemplo muestra los ficheros y subdirectorios dentro de un directorio.</a:t>
            </a:r>
            <a:endParaRPr dirty="0"/>
          </a:p>
          <a:p>
            <a:pPr marL="182880" indent="-181440">
              <a:lnSpc>
                <a:spcPct val="100000"/>
              </a:lnSpc>
            </a:pPr>
            <a:r>
              <a:rPr lang="es-ES" sz="1800" strike="noStrike" spc="-1" dirty="0">
                <a:solidFill>
                  <a:srgbClr val="292934"/>
                </a:solidFill>
                <a:uFill>
                  <a:solidFill>
                    <a:srgbClr val="FFFFFF"/>
                  </a:solidFill>
                </a:uFill>
                <a:latin typeface="Calibri"/>
                <a:ea typeface="DejaVu Sans"/>
              </a:rPr>
              <a:t>---------------------------------------------------------------------------------------------------</a:t>
            </a:r>
            <a:endParaRPr dirty="0"/>
          </a:p>
          <a:p>
            <a:pPr marL="182880" indent="-181440">
              <a:lnSpc>
                <a:spcPct val="100000"/>
              </a:lnSpc>
            </a:pPr>
            <a:r>
              <a:rPr lang="es-ES" sz="1600" strike="noStrike" spc="-1" dirty="0" err="1">
                <a:solidFill>
                  <a:srgbClr val="292934"/>
                </a:solidFill>
                <a:uFill>
                  <a:solidFill>
                    <a:srgbClr val="FFFFFF"/>
                  </a:solidFill>
                </a:uFill>
                <a:latin typeface="Calibri"/>
                <a:ea typeface="DejaVu Sans"/>
              </a:rPr>
              <a:t>import</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java.io.File</a:t>
            </a: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class</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EjemploFile</a:t>
            </a: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static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void</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main</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args</a:t>
            </a: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File directorio = new File(“.\\ejemplos");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If</a:t>
            </a:r>
            <a:r>
              <a:rPr lang="es-ES" sz="1600" strike="noStrike" spc="-1" dirty="0">
                <a:solidFill>
                  <a:srgbClr val="292934"/>
                </a:solidFill>
                <a:uFill>
                  <a:solidFill>
                    <a:srgbClr val="FFFFFF"/>
                  </a:solidFill>
                </a:uFill>
                <a:latin typeface="Calibri"/>
                <a:ea typeface="DejaVu Sans"/>
              </a:rPr>
              <a:t> </a:t>
            </a:r>
            <a:r>
              <a:rPr lang="es-ES" sz="1600" b="1" strike="noStrike" spc="-1" dirty="0">
                <a:solidFill>
                  <a:srgbClr val="292934"/>
                </a:solidFill>
                <a:uFill>
                  <a:solidFill>
                    <a:srgbClr val="FFFFFF"/>
                  </a:solidFill>
                </a:uFill>
                <a:latin typeface="Calibri"/>
                <a:ea typeface="DejaVu Sans"/>
              </a:rPr>
              <a:t>(</a:t>
            </a:r>
            <a:r>
              <a:rPr lang="es-ES" sz="1600" b="1" strike="noStrike" spc="-1" dirty="0" err="1">
                <a:solidFill>
                  <a:srgbClr val="292934"/>
                </a:solidFill>
                <a:uFill>
                  <a:solidFill>
                    <a:srgbClr val="FFFFFF"/>
                  </a:solidFill>
                </a:uFill>
                <a:latin typeface="Calibri"/>
                <a:ea typeface="DejaVu Sans"/>
              </a:rPr>
              <a:t>directorio.isDirectory</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File[] ficheros = </a:t>
            </a:r>
            <a:r>
              <a:rPr lang="es-ES" sz="1600" b="1" strike="noStrike" spc="-1" dirty="0" err="1">
                <a:solidFill>
                  <a:srgbClr val="292934"/>
                </a:solidFill>
                <a:uFill>
                  <a:solidFill>
                    <a:srgbClr val="FFFFFF"/>
                  </a:solidFill>
                </a:uFill>
                <a:latin typeface="Calibri"/>
                <a:ea typeface="DejaVu Sans"/>
              </a:rPr>
              <a:t>directorio.listFiles</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 obtenemos su contenido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for</a:t>
            </a:r>
            <a:r>
              <a:rPr lang="es-ES" sz="1600" strike="noStrike" spc="-1" dirty="0">
                <a:solidFill>
                  <a:srgbClr val="292934"/>
                </a:solidFill>
                <a:uFill>
                  <a:solidFill>
                    <a:srgbClr val="FFFFFF"/>
                  </a:solidFill>
                </a:uFill>
                <a:latin typeface="Calibri"/>
                <a:ea typeface="DejaVu Sans"/>
              </a:rPr>
              <a:t> (File fichero : ficheros)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System.out.println</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fichero.getName</a:t>
            </a: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 </a:t>
            </a:r>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main</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class</a:t>
            </a:r>
            <a:endParaRPr sz="1600" dirty="0"/>
          </a:p>
          <a:p>
            <a:pPr marL="723960" indent="-181440">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a:t>
            </a:r>
            <a:r>
              <a:rPr lang="es-ES" sz="4000" strike="noStrike" spc="-89" dirty="0">
                <a:solidFill>
                  <a:srgbClr val="D2533C"/>
                </a:solidFill>
                <a:uFill>
                  <a:solidFill>
                    <a:srgbClr val="FFFFFF"/>
                  </a:solidFill>
                </a:uFill>
                <a:latin typeface="Arial"/>
                <a:ea typeface="DejaVu Sans"/>
              </a:rPr>
              <a:t> File. Ejemplo 4</a:t>
            </a:r>
            <a:endParaRPr dirty="0"/>
          </a:p>
        </p:txBody>
      </p:sp>
      <p:sp>
        <p:nvSpPr>
          <p:cNvPr id="105" name="CustomShape 2"/>
          <p:cNvSpPr/>
          <p:nvPr/>
        </p:nvSpPr>
        <p:spPr>
          <a:xfrm>
            <a:off x="457200" y="1412640"/>
            <a:ext cx="8228160" cy="532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s-ES" sz="1400" strike="noStrike" spc="-1" dirty="0">
                <a:solidFill>
                  <a:srgbClr val="292934"/>
                </a:solidFill>
                <a:uFill>
                  <a:solidFill>
                    <a:srgbClr val="FFFFFF"/>
                  </a:solidFill>
                </a:uFill>
                <a:latin typeface="Calibri"/>
                <a:ea typeface="DejaVu Sans"/>
              </a:rPr>
              <a:t>// </a:t>
            </a:r>
            <a:r>
              <a:rPr lang="es-ES" sz="1400" b="1" strike="noStrike" spc="-1" dirty="0">
                <a:solidFill>
                  <a:srgbClr val="292934"/>
                </a:solidFill>
                <a:uFill>
                  <a:solidFill>
                    <a:srgbClr val="FFFFFF"/>
                  </a:solidFill>
                </a:uFill>
                <a:latin typeface="Calibri"/>
                <a:ea typeface="DejaVu Sans"/>
              </a:rPr>
              <a:t>Crea un directorio en el actual, después crea  dos ficheros, ….</a:t>
            </a:r>
            <a:endParaRPr dirty="0"/>
          </a:p>
          <a:p>
            <a:r>
              <a:rPr lang="es-ES" sz="1400" strike="noStrike" spc="-1" dirty="0" err="1">
                <a:solidFill>
                  <a:srgbClr val="292934"/>
                </a:solidFill>
                <a:uFill>
                  <a:solidFill>
                    <a:srgbClr val="FFFFFF"/>
                  </a:solidFill>
                </a:uFill>
                <a:latin typeface="Calibri"/>
                <a:ea typeface="DejaVu Sans"/>
              </a:rPr>
              <a:t>import</a:t>
            </a:r>
            <a:r>
              <a:rPr lang="es-ES" sz="1400" strike="noStrike" spc="-1" dirty="0">
                <a:solidFill>
                  <a:srgbClr val="292934"/>
                </a:solidFill>
                <a:uFill>
                  <a:solidFill>
                    <a:srgbClr val="FFFFFF"/>
                  </a:solidFill>
                </a:uFill>
                <a:latin typeface="Calibri"/>
                <a:ea typeface="DejaVu Sans"/>
              </a:rPr>
              <a:t> java.io.*;</a:t>
            </a:r>
            <a:endParaRPr sz="1400" dirty="0"/>
          </a:p>
          <a:p>
            <a:r>
              <a:rPr lang="es-ES" sz="1400" strike="noStrike" spc="-1" dirty="0" err="1">
                <a:solidFill>
                  <a:srgbClr val="292934"/>
                </a:solidFill>
                <a:uFill>
                  <a:solidFill>
                    <a:srgbClr val="FFFFFF"/>
                  </a:solidFill>
                </a:uFill>
                <a:latin typeface="Calibri"/>
                <a:ea typeface="DejaVu Sans"/>
              </a:rPr>
              <a:t>public</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class</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CrearDir</a:t>
            </a:r>
            <a:r>
              <a:rPr lang="es-ES" sz="1400" strike="noStrike" spc="-1" dirty="0">
                <a:solidFill>
                  <a:srgbClr val="292934"/>
                </a:solidFill>
                <a:uFill>
                  <a:solidFill>
                    <a:srgbClr val="FFFFFF"/>
                  </a:solidFill>
                </a:uFill>
                <a:latin typeface="Calibri"/>
                <a:ea typeface="DejaVu Sans"/>
              </a:rPr>
              <a:t> {</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public</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static</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void</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main</a:t>
            </a:r>
            <a:r>
              <a:rPr lang="es-ES" sz="1400" strike="noStrike" spc="-1" dirty="0">
                <a:solidFill>
                  <a:srgbClr val="292934"/>
                </a:solidFill>
                <a:uFill>
                  <a:solidFill>
                    <a:srgbClr val="FFFFFF"/>
                  </a:solidFill>
                </a:uFill>
                <a:latin typeface="Calibri"/>
                <a:ea typeface="DejaVu Sans"/>
              </a:rPr>
              <a:t>(</a:t>
            </a:r>
            <a:r>
              <a:rPr lang="es-ES" sz="1400" strike="noStrike" spc="-1" dirty="0" err="1">
                <a:solidFill>
                  <a:srgbClr val="292934"/>
                </a:solidFill>
                <a:uFill>
                  <a:solidFill>
                    <a:srgbClr val="FFFFFF"/>
                  </a:solidFill>
                </a:uFill>
                <a:latin typeface="Calibri"/>
                <a:ea typeface="DejaVu Sans"/>
              </a:rPr>
              <a:t>String</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args</a:t>
            </a:r>
            <a:r>
              <a:rPr lang="es-ES" sz="1400" strike="noStrike" spc="-1" dirty="0">
                <a:solidFill>
                  <a:srgbClr val="292934"/>
                </a:solidFill>
                <a:uFill>
                  <a:solidFill>
                    <a:srgbClr val="FFFFFF"/>
                  </a:solidFill>
                </a:uFill>
                <a:latin typeface="Calibri"/>
                <a:ea typeface="DejaVu Sans"/>
              </a:rPr>
              <a:t>) {</a:t>
            </a:r>
            <a:endParaRPr sz="1400" dirty="0"/>
          </a:p>
          <a:p>
            <a:r>
              <a:rPr lang="es-ES" sz="1400" strike="noStrike" spc="-1" dirty="0">
                <a:solidFill>
                  <a:srgbClr val="292934"/>
                </a:solidFill>
                <a:uFill>
                  <a:solidFill>
                    <a:srgbClr val="FFFFFF"/>
                  </a:solidFill>
                </a:uFill>
                <a:latin typeface="Calibri"/>
                <a:ea typeface="DejaVu Sans"/>
              </a:rPr>
              <a:t>   File d = new File("NUEVODIR"); //directorio que creo a partir del actual</a:t>
            </a:r>
            <a:endParaRPr sz="1400" dirty="0"/>
          </a:p>
          <a:p>
            <a:r>
              <a:rPr lang="es-ES" sz="1400" strike="noStrike" spc="-1" dirty="0">
                <a:solidFill>
                  <a:srgbClr val="292934"/>
                </a:solidFill>
                <a:uFill>
                  <a:solidFill>
                    <a:srgbClr val="FFFFFF"/>
                  </a:solidFill>
                </a:uFill>
                <a:latin typeface="Calibri"/>
                <a:ea typeface="DejaVu Sans"/>
              </a:rPr>
              <a:t>   File f1 = new File(d,  "FICHERO1.TXT");</a:t>
            </a:r>
            <a:endParaRPr sz="1400" dirty="0"/>
          </a:p>
          <a:p>
            <a:r>
              <a:rPr lang="es-ES" sz="1400" strike="noStrike" spc="-1" dirty="0">
                <a:solidFill>
                  <a:srgbClr val="292934"/>
                </a:solidFill>
                <a:uFill>
                  <a:solidFill>
                    <a:srgbClr val="FFFFFF"/>
                  </a:solidFill>
                </a:uFill>
                <a:latin typeface="Calibri"/>
                <a:ea typeface="DejaVu Sans"/>
              </a:rPr>
              <a:t>   File f2 = new File(d,   "FICHERO2.TXT");</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d.mkdir</a:t>
            </a:r>
            <a:r>
              <a:rPr lang="es-ES" sz="1400" strike="noStrike" spc="-1" dirty="0">
                <a:solidFill>
                  <a:srgbClr val="292934"/>
                </a:solidFill>
                <a:uFill>
                  <a:solidFill>
                    <a:srgbClr val="FFFFFF"/>
                  </a:solidFill>
                </a:uFill>
                <a:latin typeface="Calibri"/>
                <a:ea typeface="DejaVu Sans"/>
              </a:rPr>
              <a:t>();   //CREAR DIRECTORIO</a:t>
            </a:r>
            <a:endParaRPr sz="1400" dirty="0"/>
          </a:p>
          <a:p>
            <a:r>
              <a:rPr lang="es-ES" sz="1400" strike="noStrike" spc="-1" dirty="0">
                <a:solidFill>
                  <a:srgbClr val="292934"/>
                </a:solidFill>
                <a:uFill>
                  <a:solidFill>
                    <a:srgbClr val="FFFFFF"/>
                  </a:solidFill>
                </a:uFill>
                <a:latin typeface="Calibri"/>
                <a:ea typeface="DejaVu Sans"/>
              </a:rPr>
              <a:t>   try { </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if</a:t>
            </a:r>
            <a:r>
              <a:rPr lang="es-ES" sz="1400" strike="noStrike" spc="-1" dirty="0">
                <a:solidFill>
                  <a:srgbClr val="292934"/>
                </a:solidFill>
                <a:uFill>
                  <a:solidFill>
                    <a:srgbClr val="FFFFFF"/>
                  </a:solidFill>
                </a:uFill>
                <a:latin typeface="Calibri"/>
                <a:ea typeface="DejaVu Sans"/>
              </a:rPr>
              <a:t> (f1.createNewFile())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("FICHERO1 creado correctamente...");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else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("No se ha podido crear FICHERO1...");</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if</a:t>
            </a:r>
            <a:r>
              <a:rPr lang="es-ES" sz="1400" strike="noStrike" spc="-1" dirty="0">
                <a:solidFill>
                  <a:srgbClr val="292934"/>
                </a:solidFill>
                <a:uFill>
                  <a:solidFill>
                    <a:srgbClr val="FFFFFF"/>
                  </a:solidFill>
                </a:uFill>
                <a:latin typeface="Calibri"/>
                <a:ea typeface="DejaVu Sans"/>
              </a:rPr>
              <a:t> (f2.createNewFile())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("FICHERO2 creado correctamente...");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else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("No se ha podido crear FICHERO2...");</a:t>
            </a:r>
            <a:endParaRPr sz="1400" dirty="0"/>
          </a:p>
          <a:p>
            <a:r>
              <a:rPr lang="es-ES" sz="1400" strike="noStrike" spc="-1" dirty="0">
                <a:solidFill>
                  <a:srgbClr val="292934"/>
                </a:solidFill>
                <a:uFill>
                  <a:solidFill>
                    <a:srgbClr val="FFFFFF"/>
                  </a:solidFill>
                </a:uFill>
                <a:latin typeface="Calibri"/>
                <a:ea typeface="DejaVu Sans"/>
              </a:rPr>
              <a:t>   } catch (</a:t>
            </a:r>
            <a:r>
              <a:rPr lang="es-ES" sz="1400" strike="noStrike" spc="-1" dirty="0" err="1">
                <a:solidFill>
                  <a:srgbClr val="292934"/>
                </a:solidFill>
                <a:uFill>
                  <a:solidFill>
                    <a:srgbClr val="FFFFFF"/>
                  </a:solidFill>
                </a:uFill>
                <a:latin typeface="Calibri"/>
                <a:ea typeface="DejaVu Sans"/>
              </a:rPr>
              <a:t>IOException</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ioe</a:t>
            </a:r>
            <a:r>
              <a:rPr lang="es-ES" sz="1400" strike="noStrike" spc="-1" dirty="0">
                <a:solidFill>
                  <a:srgbClr val="292934"/>
                </a:solidFill>
                <a:uFill>
                  <a:solidFill>
                    <a:srgbClr val="FFFFFF"/>
                  </a:solidFill>
                </a:uFill>
                <a:latin typeface="Calibri"/>
                <a:ea typeface="DejaVu Sans"/>
              </a:rPr>
              <a:t>) </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ioe.printStackTrace</a:t>
            </a:r>
            <a:r>
              <a:rPr lang="es-ES" sz="1400" strike="noStrike" spc="-1" dirty="0">
                <a:solidFill>
                  <a:srgbClr val="292934"/>
                </a:solidFill>
                <a:uFill>
                  <a:solidFill>
                    <a:srgbClr val="FFFFFF"/>
                  </a:solidFill>
                </a:uFill>
                <a:latin typeface="Calibri"/>
                <a:ea typeface="DejaVu Sans"/>
              </a:rPr>
              <a:t>();  }  </a:t>
            </a:r>
            <a:endParaRPr sz="1400" dirty="0"/>
          </a:p>
          <a:p>
            <a:pPr marL="182880" indent="-181440">
              <a:buClr>
                <a:srgbClr val="93A299"/>
              </a:buClr>
              <a:buSzPct val="85000"/>
              <a:buFont typeface="Arial"/>
              <a:buChar char="•"/>
            </a:pPr>
            <a:r>
              <a:rPr lang="es-ES" sz="1400" strike="noStrike" spc="-1" dirty="0">
                <a:solidFill>
                  <a:srgbClr val="292934"/>
                </a:solidFill>
                <a:uFill>
                  <a:solidFill>
                    <a:srgbClr val="FFFFFF"/>
                  </a:solidFill>
                </a:uFill>
                <a:latin typeface="Calibri"/>
                <a:ea typeface="DejaVu Sans"/>
              </a:rPr>
              <a:t>//continúa en la siguiente diapositiva ……..</a:t>
            </a:r>
            <a:endParaRPr sz="1400"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File. Ejemplo 4 continuación </a:t>
            </a:r>
            <a:endParaRPr sz="1600" dirty="0"/>
          </a:p>
        </p:txBody>
      </p:sp>
      <p:sp>
        <p:nvSpPr>
          <p:cNvPr id="107" name="CustomShape 2"/>
          <p:cNvSpPr/>
          <p:nvPr/>
        </p:nvSpPr>
        <p:spPr>
          <a:xfrm>
            <a:off x="457200" y="1412640"/>
            <a:ext cx="8228160" cy="51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s-ES" sz="1500" strike="noStrike" spc="-1" dirty="0">
                <a:solidFill>
                  <a:srgbClr val="292934"/>
                </a:solidFill>
                <a:uFill>
                  <a:solidFill>
                    <a:srgbClr val="FFFFFF"/>
                  </a:solidFill>
                </a:uFill>
                <a:latin typeface="Calibri"/>
                <a:ea typeface="DejaVu Sans"/>
              </a:rPr>
              <a:t>  </a:t>
            </a:r>
            <a:endParaRPr dirty="0"/>
          </a:p>
          <a:p>
            <a:r>
              <a:rPr lang="es-ES" sz="1400" strike="noStrike" spc="-1" dirty="0">
                <a:solidFill>
                  <a:srgbClr val="292934"/>
                </a:solidFill>
                <a:uFill>
                  <a:solidFill>
                    <a:srgbClr val="FFFFFF"/>
                  </a:solidFill>
                </a:uFill>
                <a:latin typeface="Calibri"/>
                <a:ea typeface="DejaVu Sans"/>
              </a:rPr>
              <a:t>f1.renameTo  (new File(d,"FICHERO1NUEVO"));    //renombro FICHERO1</a:t>
            </a:r>
            <a:endParaRPr sz="1400" dirty="0"/>
          </a:p>
          <a:p>
            <a:r>
              <a:rPr lang="es-ES" sz="1400" strike="noStrike" spc="-1" dirty="0" err="1">
                <a:solidFill>
                  <a:srgbClr val="292934"/>
                </a:solidFill>
                <a:uFill>
                  <a:solidFill>
                    <a:srgbClr val="FFFFFF"/>
                  </a:solidFill>
                </a:uFill>
                <a:latin typeface="Calibri"/>
                <a:ea typeface="DejaVu Sans"/>
              </a:rPr>
              <a:t>If</a:t>
            </a:r>
            <a:r>
              <a:rPr lang="es-ES" sz="1400" strike="noStrike" spc="-1" dirty="0">
                <a:solidFill>
                  <a:srgbClr val="292934"/>
                </a:solidFill>
                <a:uFill>
                  <a:solidFill>
                    <a:srgbClr val="FFFFFF"/>
                  </a:solidFill>
                </a:uFill>
                <a:latin typeface="Calibri"/>
                <a:ea typeface="DejaVu Sans"/>
              </a:rPr>
              <a:t> (f1.delete()) //borro FICHERO1   </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("Fichero1 borrado...");</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else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("No se ha podido borrar el Fichero1...");</a:t>
            </a:r>
            <a:endParaRPr sz="1400" dirty="0"/>
          </a:p>
          <a:p>
            <a:r>
              <a:rPr lang="es-ES" sz="1400" strike="noStrike" spc="-1" dirty="0" err="1">
                <a:solidFill>
                  <a:srgbClr val="292934"/>
                </a:solidFill>
                <a:uFill>
                  <a:solidFill>
                    <a:srgbClr val="FFFFFF"/>
                  </a:solidFill>
                </a:uFill>
                <a:latin typeface="Calibri"/>
                <a:ea typeface="DejaVu Sans"/>
              </a:rPr>
              <a:t>if</a:t>
            </a:r>
            <a:r>
              <a:rPr lang="es-ES" sz="1400" strike="noStrike" spc="-1" dirty="0">
                <a:solidFill>
                  <a:srgbClr val="292934"/>
                </a:solidFill>
                <a:uFill>
                  <a:solidFill>
                    <a:srgbClr val="FFFFFF"/>
                  </a:solidFill>
                </a:uFill>
                <a:latin typeface="Calibri"/>
                <a:ea typeface="DejaVu Sans"/>
              </a:rPr>
              <a:t> (f2.delete())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("Fichero2 borrado...");</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else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("No se ha podido borrar el Fichero2...");</a:t>
            </a:r>
            <a:endParaRPr sz="1400" dirty="0"/>
          </a:p>
          <a:p>
            <a:r>
              <a:rPr lang="es-ES" sz="1400" strike="noStrike" spc="-1" dirty="0" err="1">
                <a:solidFill>
                  <a:srgbClr val="292934"/>
                </a:solidFill>
                <a:uFill>
                  <a:solidFill>
                    <a:srgbClr val="FFFFFF"/>
                  </a:solidFill>
                </a:uFill>
                <a:latin typeface="Calibri"/>
                <a:ea typeface="DejaVu Sans"/>
              </a:rPr>
              <a:t>if</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d.delete</a:t>
            </a:r>
            <a:r>
              <a:rPr lang="es-ES" sz="1400" strike="noStrike" spc="-1" dirty="0">
                <a:solidFill>
                  <a:srgbClr val="292934"/>
                </a:solidFill>
                <a:uFill>
                  <a:solidFill>
                    <a:srgbClr val="FFFFFF"/>
                  </a:solidFill>
                </a:uFill>
                <a:latin typeface="Calibri"/>
                <a:ea typeface="DejaVu Sans"/>
              </a:rPr>
              <a:t>()) //borrar DIRECTORIO</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("Directorio NUEVODIR borrado...");</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else</a:t>
            </a:r>
            <a:endParaRPr sz="1400" dirty="0"/>
          </a:p>
          <a:p>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System.out.println</a:t>
            </a:r>
            <a:r>
              <a:rPr lang="es-ES" sz="1400" strike="noStrike" spc="-1" dirty="0">
                <a:solidFill>
                  <a:srgbClr val="292934"/>
                </a:solidFill>
                <a:uFill>
                  <a:solidFill>
                    <a:srgbClr val="FFFFFF"/>
                  </a:solidFill>
                </a:uFill>
                <a:latin typeface="Calibri"/>
                <a:ea typeface="DejaVu Sans"/>
              </a:rPr>
              <a:t>("No se ha podido borrar el directorio NUEVODIR...");</a:t>
            </a:r>
            <a:endParaRPr sz="1400" dirty="0"/>
          </a:p>
          <a:p>
            <a:r>
              <a:rPr lang="es-ES" sz="1400" strike="noStrike" spc="-1" dirty="0">
                <a:solidFill>
                  <a:srgbClr val="292934"/>
                </a:solidFill>
                <a:uFill>
                  <a:solidFill>
                    <a:srgbClr val="FFFFFF"/>
                  </a:solidFill>
                </a:uFill>
                <a:latin typeface="Calibri"/>
                <a:ea typeface="DejaVu Sans"/>
              </a:rPr>
              <a:t>  try { </a:t>
            </a:r>
            <a:endParaRPr sz="1400" dirty="0"/>
          </a:p>
          <a:p>
            <a:r>
              <a:rPr lang="es-ES" sz="1400" strike="noStrike" spc="-1" dirty="0">
                <a:solidFill>
                  <a:srgbClr val="292934"/>
                </a:solidFill>
                <a:uFill>
                  <a:solidFill>
                    <a:srgbClr val="FFFFFF"/>
                  </a:solidFill>
                </a:uFill>
                <a:latin typeface="Calibri"/>
                <a:ea typeface="DejaVu Sans"/>
              </a:rPr>
              <a:t>     	File f3 = new File("NUEVODIR/FICHERO3.TXT");</a:t>
            </a:r>
            <a:endParaRPr sz="1400" dirty="0"/>
          </a:p>
          <a:p>
            <a:r>
              <a:rPr lang="es-ES" sz="1400" strike="noStrike" spc="-1" dirty="0">
                <a:solidFill>
                  <a:srgbClr val="292934"/>
                </a:solidFill>
                <a:uFill>
                  <a:solidFill>
                    <a:srgbClr val="FFFFFF"/>
                  </a:solidFill>
                </a:uFill>
                <a:latin typeface="Calibri"/>
                <a:ea typeface="DejaVu Sans"/>
              </a:rPr>
              <a:t>     	f3.createNewFile();</a:t>
            </a:r>
            <a:endParaRPr sz="1400" dirty="0"/>
          </a:p>
          <a:p>
            <a:r>
              <a:rPr lang="es-ES" sz="1400" strike="noStrike" spc="-1" dirty="0">
                <a:solidFill>
                  <a:srgbClr val="292934"/>
                </a:solidFill>
                <a:uFill>
                  <a:solidFill>
                    <a:srgbClr val="FFFFFF"/>
                  </a:solidFill>
                </a:uFill>
                <a:latin typeface="Calibri"/>
                <a:ea typeface="DejaVu Sans"/>
              </a:rPr>
              <a:t>   } catch (</a:t>
            </a:r>
            <a:r>
              <a:rPr lang="es-ES" sz="1400" strike="noStrike" spc="-1" dirty="0" err="1">
                <a:solidFill>
                  <a:srgbClr val="292934"/>
                </a:solidFill>
                <a:uFill>
                  <a:solidFill>
                    <a:srgbClr val="FFFFFF"/>
                  </a:solidFill>
                </a:uFill>
                <a:latin typeface="Calibri"/>
                <a:ea typeface="DejaVu Sans"/>
              </a:rPr>
              <a:t>IOException</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ioe</a:t>
            </a:r>
            <a:r>
              <a:rPr lang="es-ES" sz="1400" strike="noStrike" spc="-1" dirty="0">
                <a:solidFill>
                  <a:srgbClr val="292934"/>
                </a:solidFill>
                <a:uFill>
                  <a:solidFill>
                    <a:srgbClr val="FFFFFF"/>
                  </a:solidFill>
                </a:uFill>
                <a:latin typeface="Calibri"/>
                <a:ea typeface="DejaVu Sans"/>
              </a:rPr>
              <a:t>) {</a:t>
            </a:r>
            <a:r>
              <a:rPr lang="es-ES" sz="1400" strike="noStrike" spc="-1" dirty="0" err="1">
                <a:solidFill>
                  <a:srgbClr val="292934"/>
                </a:solidFill>
                <a:uFill>
                  <a:solidFill>
                    <a:srgbClr val="FFFFFF"/>
                  </a:solidFill>
                </a:uFill>
                <a:latin typeface="Calibri"/>
                <a:ea typeface="DejaVu Sans"/>
              </a:rPr>
              <a:t>ioe.printStackTrace</a:t>
            </a:r>
            <a:r>
              <a:rPr lang="es-ES" sz="1400" strike="noStrike" spc="-1" dirty="0">
                <a:solidFill>
                  <a:srgbClr val="292934"/>
                </a:solidFill>
                <a:uFill>
                  <a:solidFill>
                    <a:srgbClr val="FFFFFF"/>
                  </a:solidFill>
                </a:uFill>
                <a:latin typeface="Calibri"/>
                <a:ea typeface="DejaVu Sans"/>
              </a:rPr>
              <a:t>();}  </a:t>
            </a:r>
            <a:endParaRPr sz="1400" dirty="0"/>
          </a:p>
          <a:p>
            <a:r>
              <a:rPr lang="es-ES" sz="1400" strike="noStrike" spc="-1" dirty="0">
                <a:solidFill>
                  <a:srgbClr val="292934"/>
                </a:solidFill>
                <a:uFill>
                  <a:solidFill>
                    <a:srgbClr val="FFFFFF"/>
                  </a:solidFill>
                </a:uFill>
                <a:latin typeface="Calibri"/>
                <a:ea typeface="DejaVu Sans"/>
              </a:rPr>
              <a:t> }  }   </a:t>
            </a:r>
            <a:endParaRPr sz="1400" dirty="0"/>
          </a:p>
          <a:p>
            <a:pPr>
              <a:lnSpc>
                <a:spcPct val="12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File. Ejemplo 5</a:t>
            </a:r>
            <a:endParaRPr sz="1600" dirty="0"/>
          </a:p>
        </p:txBody>
      </p:sp>
      <p:sp>
        <p:nvSpPr>
          <p:cNvPr id="109"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1440">
              <a:lnSpc>
                <a:spcPct val="100000"/>
              </a:lnSpc>
            </a:pPr>
            <a:r>
              <a:rPr lang="es-ES" sz="1600" b="1" strike="noStrike" spc="-1" dirty="0">
                <a:solidFill>
                  <a:srgbClr val="292934"/>
                </a:solidFill>
                <a:uFill>
                  <a:solidFill>
                    <a:srgbClr val="FFFFFF"/>
                  </a:solidFill>
                </a:uFill>
                <a:latin typeface="Calibri"/>
                <a:ea typeface="DejaVu Sans"/>
              </a:rPr>
              <a:t>//Creación de directorios.   </a:t>
            </a:r>
            <a:endParaRPr sz="1600" dirty="0"/>
          </a:p>
          <a:p>
            <a:pPr marL="182880" indent="-181440">
              <a:lnSpc>
                <a:spcPct val="100000"/>
              </a:lnSpc>
            </a:pPr>
            <a:r>
              <a:rPr lang="es-ES" sz="1600" strike="noStrike" spc="-1" dirty="0" err="1">
                <a:solidFill>
                  <a:srgbClr val="292934"/>
                </a:solidFill>
                <a:uFill>
                  <a:solidFill>
                    <a:srgbClr val="FFFFFF"/>
                  </a:solidFill>
                </a:uFill>
                <a:latin typeface="Calibri"/>
                <a:ea typeface="DejaVu Sans"/>
              </a:rPr>
              <a:t>import</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java.io.File</a:t>
            </a:r>
            <a:r>
              <a:rPr lang="es-ES" sz="1600" strike="noStrike" spc="-1" dirty="0">
                <a:solidFill>
                  <a:srgbClr val="292934"/>
                </a:solidFill>
                <a:uFill>
                  <a:solidFill>
                    <a:srgbClr val="FFFFFF"/>
                  </a:solidFill>
                </a:uFill>
                <a:latin typeface="Calibri"/>
                <a:ea typeface="DejaVu Sans"/>
              </a:rPr>
              <a:t>;</a:t>
            </a:r>
            <a:endParaRPr sz="1600" dirty="0"/>
          </a:p>
          <a:p>
            <a:pPr marL="182880" indent="-181440">
              <a:lnSpc>
                <a:spcPct val="100000"/>
              </a:lnSpc>
            </a:pP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class</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MkDirExamples</a:t>
            </a: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static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void</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main</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args</a:t>
            </a: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boolean</a:t>
            </a:r>
            <a:r>
              <a:rPr lang="es-ES" sz="1600" strike="noStrike" spc="-1" dirty="0">
                <a:solidFill>
                  <a:srgbClr val="292934"/>
                </a:solidFill>
                <a:uFill>
                  <a:solidFill>
                    <a:srgbClr val="FFFFFF"/>
                  </a:solidFill>
                </a:uFill>
                <a:latin typeface="Calibri"/>
                <a:ea typeface="DejaVu Sans"/>
              </a:rPr>
              <a:t> status;</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status = new File("c:\\ejercicios\\dir1").</a:t>
            </a:r>
            <a:r>
              <a:rPr lang="es-ES" sz="1600" strike="noStrike" spc="-1" dirty="0" err="1">
                <a:solidFill>
                  <a:srgbClr val="292934"/>
                </a:solidFill>
                <a:uFill>
                  <a:solidFill>
                    <a:srgbClr val="FFFFFF"/>
                  </a:solidFill>
                </a:uFill>
                <a:latin typeface="Calibri"/>
                <a:ea typeface="DejaVu Sans"/>
              </a:rPr>
              <a:t>mkdir</a:t>
            </a:r>
            <a:r>
              <a:rPr lang="es-ES" sz="1600" strike="noStrike" spc="-1" dirty="0">
                <a:solidFill>
                  <a:srgbClr val="292934"/>
                </a:solidFill>
                <a:uFill>
                  <a:solidFill>
                    <a:srgbClr val="FFFFFF"/>
                  </a:solidFill>
                </a:uFill>
                <a:latin typeface="Calibri"/>
                <a:ea typeface="DejaVu Sans"/>
              </a:rPr>
              <a:t>();</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report</a:t>
            </a:r>
            <a:r>
              <a:rPr lang="es-ES" sz="1600" strike="noStrike" spc="-1" dirty="0">
                <a:solidFill>
                  <a:srgbClr val="292934"/>
                </a:solidFill>
                <a:uFill>
                  <a:solidFill>
                    <a:srgbClr val="FFFFFF"/>
                  </a:solidFill>
                </a:uFill>
                <a:latin typeface="Calibri"/>
                <a:ea typeface="DejaVu Sans"/>
              </a:rPr>
              <a:t>(status);</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status = new File("c:\\ejercicios\\dir2").</a:t>
            </a:r>
            <a:r>
              <a:rPr lang="es-ES" sz="1600" strike="noStrike" spc="-1" dirty="0" err="1">
                <a:solidFill>
                  <a:srgbClr val="292934"/>
                </a:solidFill>
                <a:uFill>
                  <a:solidFill>
                    <a:srgbClr val="FFFFFF"/>
                  </a:solidFill>
                </a:uFill>
                <a:latin typeface="Calibri"/>
                <a:ea typeface="DejaVu Sans"/>
              </a:rPr>
              <a:t>mkdir</a:t>
            </a:r>
            <a:r>
              <a:rPr lang="es-ES" sz="1600" strike="noStrike" spc="-1" dirty="0">
                <a:solidFill>
                  <a:srgbClr val="292934"/>
                </a:solidFill>
                <a:uFill>
                  <a:solidFill>
                    <a:srgbClr val="FFFFFF"/>
                  </a:solidFill>
                </a:uFill>
                <a:latin typeface="Calibri"/>
                <a:ea typeface="DejaVu Sans"/>
              </a:rPr>
              <a:t>();</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report</a:t>
            </a:r>
            <a:r>
              <a:rPr lang="es-ES" sz="1600" strike="noStrike" spc="-1" dirty="0">
                <a:solidFill>
                  <a:srgbClr val="292934"/>
                </a:solidFill>
                <a:uFill>
                  <a:solidFill>
                    <a:srgbClr val="FFFFFF"/>
                  </a:solidFill>
                </a:uFill>
                <a:latin typeface="Calibri"/>
                <a:ea typeface="DejaVu Sans"/>
              </a:rPr>
              <a:t>(status);</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status = new File("c:\\ejercicios\\dir1\\dir2").</a:t>
            </a:r>
            <a:r>
              <a:rPr lang="es-ES" sz="1600" strike="noStrike" spc="-1" dirty="0" err="1">
                <a:solidFill>
                  <a:srgbClr val="292934"/>
                </a:solidFill>
                <a:uFill>
                  <a:solidFill>
                    <a:srgbClr val="FFFFFF"/>
                  </a:solidFill>
                </a:uFill>
                <a:latin typeface="Calibri"/>
                <a:ea typeface="DejaVu Sans"/>
              </a:rPr>
              <a:t>mkdir</a:t>
            </a: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report</a:t>
            </a:r>
            <a:r>
              <a:rPr lang="es-ES" sz="1600" strike="noStrike" spc="-1" dirty="0">
                <a:solidFill>
                  <a:srgbClr val="292934"/>
                </a:solidFill>
                <a:uFill>
                  <a:solidFill>
                    <a:srgbClr val="FFFFFF"/>
                  </a:solidFill>
                </a:uFill>
                <a:latin typeface="Calibri"/>
                <a:ea typeface="DejaVu Sans"/>
              </a:rPr>
              <a:t>(status);</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status = new File("c:\\ejercicios\\dir1\\dir2").</a:t>
            </a:r>
            <a:r>
              <a:rPr lang="es-ES" sz="1600" strike="noStrike" spc="-1" dirty="0" err="1">
                <a:solidFill>
                  <a:srgbClr val="292934"/>
                </a:solidFill>
                <a:uFill>
                  <a:solidFill>
                    <a:srgbClr val="FFFFFF"/>
                  </a:solidFill>
                </a:uFill>
                <a:latin typeface="Calibri"/>
                <a:ea typeface="DejaVu Sans"/>
              </a:rPr>
              <a:t>mkdirs</a:t>
            </a:r>
            <a:r>
              <a:rPr lang="es-ES" sz="1600" strike="noStrike" spc="-1" dirty="0">
                <a:solidFill>
                  <a:srgbClr val="292934"/>
                </a:solidFill>
                <a:uFill>
                  <a:solidFill>
                    <a:srgbClr val="FFFFFF"/>
                  </a:solidFill>
                </a:uFill>
                <a:latin typeface="Calibri"/>
                <a:ea typeface="DejaVu Sans"/>
              </a:rPr>
              <a:t>();    //tendrá </a:t>
            </a:r>
            <a:r>
              <a:rPr lang="es-ES" sz="1600" strike="noStrike" spc="-1" dirty="0" err="1">
                <a:solidFill>
                  <a:srgbClr val="292934"/>
                </a:solidFill>
                <a:uFill>
                  <a:solidFill>
                    <a:srgbClr val="FFFFFF"/>
                  </a:solidFill>
                </a:uFill>
                <a:latin typeface="Calibri"/>
                <a:ea typeface="DejaVu Sans"/>
              </a:rPr>
              <a:t>éxíto</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report</a:t>
            </a:r>
            <a:r>
              <a:rPr lang="es-ES" sz="1600" strike="noStrike" spc="-1" dirty="0">
                <a:solidFill>
                  <a:srgbClr val="292934"/>
                </a:solidFill>
                <a:uFill>
                  <a:solidFill>
                    <a:srgbClr val="FFFFFF"/>
                  </a:solidFill>
                </a:uFill>
                <a:latin typeface="Calibri"/>
                <a:ea typeface="DejaVu Sans"/>
              </a:rPr>
              <a:t>(status);</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static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void</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report</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boolean</a:t>
            </a:r>
            <a:r>
              <a:rPr lang="es-ES" sz="1600" strike="noStrike" spc="-1" dirty="0">
                <a:solidFill>
                  <a:srgbClr val="292934"/>
                </a:solidFill>
                <a:uFill>
                  <a:solidFill>
                    <a:srgbClr val="FFFFFF"/>
                  </a:solidFill>
                </a:uFill>
                <a:latin typeface="Calibri"/>
                <a:ea typeface="DejaVu Sans"/>
              </a:rPr>
              <a:t> b)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System.out.println</a:t>
            </a:r>
            <a:r>
              <a:rPr lang="es-ES" sz="1600" strike="noStrike" spc="-1" dirty="0">
                <a:solidFill>
                  <a:srgbClr val="292934"/>
                </a:solidFill>
                <a:uFill>
                  <a:solidFill>
                    <a:srgbClr val="FFFFFF"/>
                  </a:solidFill>
                </a:uFill>
                <a:latin typeface="Calibri"/>
                <a:ea typeface="DejaVu Sans"/>
              </a:rPr>
              <a:t> (b ? “éxito" : "fallo");</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a:t>
            </a: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File. Ejemplo 6</a:t>
            </a:r>
            <a:endParaRPr sz="1600" dirty="0"/>
          </a:p>
        </p:txBody>
      </p:sp>
      <p:sp>
        <p:nvSpPr>
          <p:cNvPr id="111"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1440">
              <a:lnSpc>
                <a:spcPct val="100000"/>
              </a:lnSpc>
            </a:pPr>
            <a:r>
              <a:rPr lang="es-ES" sz="1600" strike="noStrike" spc="-1" dirty="0">
                <a:solidFill>
                  <a:srgbClr val="292934"/>
                </a:solidFill>
                <a:uFill>
                  <a:solidFill>
                    <a:srgbClr val="FFFFFF"/>
                  </a:solidFill>
                </a:uFill>
                <a:latin typeface="Calibri"/>
                <a:ea typeface="DejaVu Sans"/>
              </a:rPr>
              <a:t>/*Un filtro es un objeto de una clase que implemente el interface </a:t>
            </a:r>
            <a:r>
              <a:rPr lang="es-ES" sz="1600" i="1" strike="noStrike" spc="-1" dirty="0" err="1">
                <a:solidFill>
                  <a:srgbClr val="292934"/>
                </a:solidFill>
                <a:uFill>
                  <a:solidFill>
                    <a:srgbClr val="FFFFFF"/>
                  </a:solidFill>
                </a:uFill>
                <a:latin typeface="Calibri"/>
                <a:ea typeface="DejaVu Sans"/>
              </a:rPr>
              <a:t>FilenameFilter</a:t>
            </a:r>
            <a:r>
              <a:rPr lang="es-ES" sz="1600" strike="noStrike" spc="-1" dirty="0">
                <a:solidFill>
                  <a:srgbClr val="292934"/>
                </a:solidFill>
                <a:uFill>
                  <a:solidFill>
                    <a:srgbClr val="FFFFFF"/>
                  </a:solidFill>
                </a:uFill>
                <a:latin typeface="Calibri"/>
                <a:ea typeface="DejaVu Sans"/>
              </a:rPr>
              <a:t>, y tiene que redefinir la única función del </a:t>
            </a:r>
            <a:r>
              <a:rPr lang="es-ES" sz="1600" u="sng" strike="noStrike" spc="-1" dirty="0">
                <a:solidFill>
                  <a:srgbClr val="0000FF"/>
                </a:solidFill>
                <a:uFill>
                  <a:solidFill>
                    <a:srgbClr val="FFFFFF"/>
                  </a:solidFill>
                </a:uFill>
                <a:latin typeface="Calibri"/>
                <a:ea typeface="DejaVu Sans"/>
                <a:hlinkClick r:id="rId2"/>
              </a:rPr>
              <a:t>interface</a:t>
            </a:r>
            <a:r>
              <a:rPr lang="es-ES" sz="1600" strike="noStrike" spc="-1" dirty="0">
                <a:solidFill>
                  <a:srgbClr val="292934"/>
                </a:solidFill>
                <a:uFill>
                  <a:solidFill>
                    <a:srgbClr val="FFFFFF"/>
                  </a:solidFill>
                </a:uFill>
                <a:latin typeface="Calibri"/>
                <a:ea typeface="DejaVu Sans"/>
              </a:rPr>
              <a:t> denominada </a:t>
            </a:r>
            <a:r>
              <a:rPr lang="es-ES" sz="1600" i="1" strike="noStrike" spc="-1" dirty="0" err="1">
                <a:solidFill>
                  <a:srgbClr val="292934"/>
                </a:solidFill>
                <a:uFill>
                  <a:solidFill>
                    <a:srgbClr val="FFFFFF"/>
                  </a:solidFill>
                </a:uFill>
                <a:latin typeface="Calibri"/>
                <a:ea typeface="DejaVu Sans"/>
              </a:rPr>
              <a:t>accept</a:t>
            </a:r>
            <a:r>
              <a:rPr lang="es-ES" sz="1600" strike="noStrike" spc="-1" dirty="0">
                <a:solidFill>
                  <a:srgbClr val="292934"/>
                </a:solidFill>
                <a:uFill>
                  <a:solidFill>
                    <a:srgbClr val="FFFFFF"/>
                  </a:solidFill>
                </a:uFill>
                <a:latin typeface="Calibri"/>
                <a:ea typeface="DejaVu Sans"/>
              </a:rPr>
              <a:t>. Esta función devuelve un dato de tipo </a:t>
            </a:r>
            <a:r>
              <a:rPr lang="es-ES" sz="1600" b="1" strike="noStrike" spc="-1" dirty="0" err="1">
                <a:solidFill>
                  <a:srgbClr val="292934"/>
                </a:solidFill>
                <a:uFill>
                  <a:solidFill>
                    <a:srgbClr val="FFFFFF"/>
                  </a:solidFill>
                </a:uFill>
                <a:latin typeface="Calibri"/>
                <a:ea typeface="DejaVu Sans"/>
              </a:rPr>
              <a:t>boolean</a:t>
            </a:r>
            <a:r>
              <a:rPr lang="es-ES" sz="1600" strike="noStrike" spc="-1" dirty="0">
                <a:solidFill>
                  <a:srgbClr val="292934"/>
                </a:solidFill>
                <a:uFill>
                  <a:solidFill>
                    <a:srgbClr val="FFFFFF"/>
                  </a:solidFill>
                </a:uFill>
                <a:latin typeface="Calibri"/>
                <a:ea typeface="DejaVu Sans"/>
              </a:rPr>
              <a:t>. En este caso, </a:t>
            </a:r>
            <a:r>
              <a:rPr lang="es-ES" sz="1600" spc="-1" dirty="0">
                <a:solidFill>
                  <a:srgbClr val="292934"/>
                </a:solidFill>
                <a:uFill>
                  <a:solidFill>
                    <a:srgbClr val="FFFFFF"/>
                  </a:solidFill>
                </a:uFill>
                <a:latin typeface="Calibri"/>
                <a:ea typeface="DejaVu Sans"/>
              </a:rPr>
              <a:t>se ha</a:t>
            </a:r>
            <a:r>
              <a:rPr lang="es-ES" sz="1600" strike="noStrike" spc="-1" dirty="0">
                <a:solidFill>
                  <a:srgbClr val="292934"/>
                </a:solidFill>
                <a:uFill>
                  <a:solidFill>
                    <a:srgbClr val="FFFFFF"/>
                  </a:solidFill>
                </a:uFill>
                <a:latin typeface="Calibri"/>
                <a:ea typeface="DejaVu Sans"/>
              </a:rPr>
              <a:t> definido de forma que si el nombre del archivo termina con una determinada extensión devuelve </a:t>
            </a:r>
            <a:r>
              <a:rPr lang="es-ES" sz="1600" b="1" strike="noStrike" spc="-1" dirty="0">
                <a:solidFill>
                  <a:srgbClr val="292934"/>
                </a:solidFill>
                <a:uFill>
                  <a:solidFill>
                    <a:srgbClr val="FFFFFF"/>
                  </a:solidFill>
                </a:uFill>
                <a:latin typeface="Calibri"/>
                <a:ea typeface="DejaVu Sans"/>
              </a:rPr>
              <a:t>true</a:t>
            </a:r>
            <a:r>
              <a:rPr lang="es-ES" sz="1600" strike="noStrike" spc="-1" dirty="0">
                <a:solidFill>
                  <a:srgbClr val="292934"/>
                </a:solidFill>
                <a:uFill>
                  <a:solidFill>
                    <a:srgbClr val="FFFFFF"/>
                  </a:solidFill>
                </a:uFill>
                <a:latin typeface="Calibri"/>
                <a:ea typeface="DejaVu Sans"/>
              </a:rPr>
              <a:t> en caso contrario devuelve </a:t>
            </a:r>
            <a:r>
              <a:rPr lang="es-ES" sz="1600" b="1" strike="noStrike" spc="-1" dirty="0">
                <a:solidFill>
                  <a:srgbClr val="292934"/>
                </a:solidFill>
                <a:uFill>
                  <a:solidFill>
                    <a:srgbClr val="FFFFFF"/>
                  </a:solidFill>
                </a:uFill>
                <a:latin typeface="Calibri"/>
                <a:ea typeface="DejaVu Sans"/>
              </a:rPr>
              <a:t>false</a:t>
            </a:r>
            <a:r>
              <a:rPr lang="es-ES" sz="1600" strike="noStrike" spc="-1" dirty="0">
                <a:solidFill>
                  <a:srgbClr val="292934"/>
                </a:solidFill>
                <a:uFill>
                  <a:solidFill>
                    <a:srgbClr val="FFFFFF"/>
                  </a:solidFill>
                </a:uFill>
                <a:latin typeface="Calibri"/>
                <a:ea typeface="DejaVu Sans"/>
              </a:rPr>
              <a:t>. La función </a:t>
            </a:r>
            <a:r>
              <a:rPr lang="es-ES" sz="1600" i="1" strike="noStrike" spc="-1" dirty="0" err="1">
                <a:solidFill>
                  <a:srgbClr val="292934"/>
                </a:solidFill>
                <a:uFill>
                  <a:solidFill>
                    <a:srgbClr val="FFFFFF"/>
                  </a:solidFill>
                </a:uFill>
                <a:latin typeface="Calibri"/>
                <a:ea typeface="DejaVu Sans"/>
              </a:rPr>
              <a:t>endsWith</a:t>
            </a:r>
            <a:r>
              <a:rPr lang="es-ES" sz="1600" strike="noStrike" spc="-1" dirty="0">
                <a:solidFill>
                  <a:srgbClr val="292934"/>
                </a:solidFill>
                <a:uFill>
                  <a:solidFill>
                    <a:srgbClr val="FFFFFF"/>
                  </a:solidFill>
                </a:uFill>
                <a:latin typeface="Calibri"/>
                <a:ea typeface="DejaVu Sans"/>
              </a:rPr>
              <a:t> de </a:t>
            </a:r>
            <a:r>
              <a:rPr lang="es-ES" sz="1600" u="sng" strike="noStrike" spc="-1" dirty="0">
                <a:solidFill>
                  <a:srgbClr val="0000FF"/>
                </a:solidFill>
                <a:uFill>
                  <a:solidFill>
                    <a:srgbClr val="FFFFFF"/>
                  </a:solidFill>
                </a:uFill>
                <a:latin typeface="Calibri"/>
                <a:ea typeface="DejaVu Sans"/>
                <a:hlinkClick r:id="rId3"/>
              </a:rPr>
              <a:t>la clase </a:t>
            </a:r>
            <a:r>
              <a:rPr lang="es-ES" sz="1600" i="1" u="sng" strike="noStrike" spc="-1" dirty="0" err="1">
                <a:solidFill>
                  <a:srgbClr val="0000FF"/>
                </a:solidFill>
                <a:uFill>
                  <a:solidFill>
                    <a:srgbClr val="FFFFFF"/>
                  </a:solidFill>
                </a:uFill>
                <a:latin typeface="Calibri"/>
                <a:ea typeface="DejaVu Sans"/>
                <a:hlinkClick r:id="rId3"/>
              </a:rPr>
              <a:t>String</a:t>
            </a:r>
            <a:r>
              <a:rPr lang="es-ES" sz="1600" strike="noStrike" spc="-1" dirty="0">
                <a:solidFill>
                  <a:srgbClr val="292934"/>
                </a:solidFill>
                <a:uFill>
                  <a:solidFill>
                    <a:srgbClr val="FFFFFF"/>
                  </a:solidFill>
                </a:uFill>
                <a:latin typeface="Calibri"/>
                <a:ea typeface="DejaVu Sans"/>
              </a:rPr>
              <a:t> realiza esta tarea. La extensión se le pasa al constructor de la clase </a:t>
            </a:r>
            <a:r>
              <a:rPr lang="es-ES" sz="1600" i="1" strike="noStrike" spc="-1" dirty="0">
                <a:solidFill>
                  <a:srgbClr val="292934"/>
                </a:solidFill>
                <a:uFill>
                  <a:solidFill>
                    <a:srgbClr val="FFFFFF"/>
                  </a:solidFill>
                </a:uFill>
                <a:latin typeface="Calibri"/>
                <a:ea typeface="DejaVu Sans"/>
              </a:rPr>
              <a:t>Filtro</a:t>
            </a:r>
            <a:r>
              <a:rPr lang="es-ES" sz="1600" strike="noStrike" spc="-1" dirty="0">
                <a:solidFill>
                  <a:srgbClr val="292934"/>
                </a:solidFill>
                <a:uFill>
                  <a:solidFill>
                    <a:srgbClr val="FFFFFF"/>
                  </a:solidFill>
                </a:uFill>
                <a:latin typeface="Calibri"/>
                <a:ea typeface="DejaVu Sans"/>
              </a:rPr>
              <a:t> para inicializar el miembro dato </a:t>
            </a:r>
            <a:r>
              <a:rPr lang="es-ES" sz="1600" i="1" strike="noStrike" spc="-1" dirty="0" err="1">
                <a:solidFill>
                  <a:srgbClr val="292934"/>
                </a:solidFill>
                <a:uFill>
                  <a:solidFill>
                    <a:srgbClr val="FFFFFF"/>
                  </a:solidFill>
                </a:uFill>
                <a:latin typeface="Calibri"/>
                <a:ea typeface="DejaVu Sans"/>
              </a:rPr>
              <a:t>extension</a:t>
            </a:r>
            <a:r>
              <a:rPr lang="es-ES" sz="1600" strike="noStrike" spc="-1" dirty="0">
                <a:solidFill>
                  <a:srgbClr val="292934"/>
                </a:solidFill>
                <a:uFill>
                  <a:solidFill>
                    <a:srgbClr val="FFFFFF"/>
                  </a:solidFill>
                </a:uFill>
                <a:latin typeface="Calibri"/>
                <a:ea typeface="DejaVu Sans"/>
              </a:rPr>
              <a:t>.*/</a:t>
            </a:r>
          </a:p>
          <a:p>
            <a:pPr marL="182880" indent="-181440">
              <a:lnSpc>
                <a:spcPct val="100000"/>
              </a:lnSpc>
            </a:pPr>
            <a:endParaRPr sz="1600" dirty="0"/>
          </a:p>
          <a:p>
            <a:pPr marL="182880" indent="-181440">
              <a:lnSpc>
                <a:spcPct val="100000"/>
              </a:lnSpc>
            </a:pPr>
            <a:r>
              <a:rPr lang="es-ES" sz="1600" b="1" strike="noStrike" spc="-1" dirty="0" err="1">
                <a:solidFill>
                  <a:srgbClr val="292934"/>
                </a:solidFill>
                <a:uFill>
                  <a:solidFill>
                    <a:srgbClr val="FFFFFF"/>
                  </a:solidFill>
                </a:uFill>
                <a:latin typeface="Calibri"/>
                <a:ea typeface="DejaVu Sans"/>
              </a:rPr>
              <a:t>public</a:t>
            </a:r>
            <a:r>
              <a:rPr lang="es-ES" sz="1600" b="1"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class</a:t>
            </a:r>
            <a:r>
              <a:rPr lang="es-ES" sz="1600" b="1" strike="noStrike" spc="-1" dirty="0">
                <a:solidFill>
                  <a:srgbClr val="292934"/>
                </a:solidFill>
                <a:uFill>
                  <a:solidFill>
                    <a:srgbClr val="FFFFFF"/>
                  </a:solidFill>
                </a:uFill>
                <a:latin typeface="Calibri"/>
                <a:ea typeface="DejaVu Sans"/>
              </a:rPr>
              <a:t> Filtro </a:t>
            </a:r>
            <a:r>
              <a:rPr lang="es-ES" sz="1600" b="1" strike="noStrike" spc="-1" dirty="0" err="1">
                <a:solidFill>
                  <a:srgbClr val="292934"/>
                </a:solidFill>
                <a:uFill>
                  <a:solidFill>
                    <a:srgbClr val="FFFFFF"/>
                  </a:solidFill>
                </a:uFill>
                <a:latin typeface="Calibri"/>
                <a:ea typeface="DejaVu Sans"/>
              </a:rPr>
              <a:t>implements</a:t>
            </a:r>
            <a:r>
              <a:rPr lang="es-ES" sz="1600" b="1"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FilenameFilter</a:t>
            </a:r>
            <a:r>
              <a:rPr lang="es-ES" sz="1600" b="1" strike="noStrike" spc="-1" dirty="0">
                <a:solidFill>
                  <a:srgbClr val="292934"/>
                </a:solidFill>
                <a:uFill>
                  <a:solidFill>
                    <a:srgbClr val="FFFFFF"/>
                  </a:solidFill>
                </a:uFill>
                <a:latin typeface="Calibri"/>
                <a:ea typeface="DejaVu Sans"/>
              </a:rPr>
              <a:t>{</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extension</a:t>
            </a:r>
            <a:r>
              <a:rPr lang="es-ES" sz="1600" strike="noStrike" spc="-1" dirty="0">
                <a:solidFill>
                  <a:srgbClr val="292934"/>
                </a:solidFill>
                <a:uFill>
                  <a:solidFill>
                    <a:srgbClr val="FFFFFF"/>
                  </a:solidFill>
                </a:uFill>
                <a:latin typeface="Calibri"/>
                <a:ea typeface="DejaVu Sans"/>
              </a:rPr>
              <a:t>;</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Filtro(</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extension</a:t>
            </a:r>
            <a:r>
              <a:rPr lang="es-ES" sz="1600" strike="noStrike" spc="-1" dirty="0">
                <a:solidFill>
                  <a:srgbClr val="292934"/>
                </a:solidFill>
                <a:uFill>
                  <a:solidFill>
                    <a:srgbClr val="FFFFFF"/>
                  </a:solidFill>
                </a:uFill>
                <a:latin typeface="Calibri"/>
                <a:ea typeface="DejaVu Sans"/>
              </a:rPr>
              <a:t>){</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this.extension</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extension</a:t>
            </a:r>
            <a:r>
              <a:rPr lang="es-ES" sz="1600" strike="noStrike" spc="-1" dirty="0">
                <a:solidFill>
                  <a:srgbClr val="292934"/>
                </a:solidFill>
                <a:uFill>
                  <a:solidFill>
                    <a:srgbClr val="FFFFFF"/>
                  </a:solidFill>
                </a:uFill>
                <a:latin typeface="Calibri"/>
                <a:ea typeface="DejaVu Sans"/>
              </a:rPr>
              <a:t>; </a:t>
            </a:r>
          </a:p>
          <a:p>
            <a:pPr marL="182880" indent="-181440">
              <a:lnSpc>
                <a:spcPct val="100000"/>
              </a:lnSpc>
            </a:pPr>
            <a:r>
              <a:rPr lang="es-ES" sz="1600"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Override</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boolean</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accept</a:t>
            </a:r>
            <a:r>
              <a:rPr lang="es-ES" sz="1600" strike="noStrike" spc="-1" dirty="0">
                <a:solidFill>
                  <a:srgbClr val="292934"/>
                </a:solidFill>
                <a:uFill>
                  <a:solidFill>
                    <a:srgbClr val="FFFFFF"/>
                  </a:solidFill>
                </a:uFill>
                <a:latin typeface="Calibri"/>
                <a:ea typeface="DejaVu Sans"/>
              </a:rPr>
              <a:t> (File </a:t>
            </a:r>
            <a:r>
              <a:rPr lang="es-ES" sz="1600" strike="noStrike" spc="-1" dirty="0" err="1">
                <a:solidFill>
                  <a:srgbClr val="292934"/>
                </a:solidFill>
                <a:uFill>
                  <a:solidFill>
                    <a:srgbClr val="FFFFFF"/>
                  </a:solidFill>
                </a:uFill>
                <a:latin typeface="Calibri"/>
                <a:ea typeface="DejaVu Sans"/>
              </a:rPr>
              <a:t>dir</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nombre){</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return</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nombre.endsWith</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extension</a:t>
            </a:r>
            <a:r>
              <a:rPr lang="es-ES" sz="1600" strike="noStrike" spc="-1" dirty="0">
                <a:solidFill>
                  <a:srgbClr val="292934"/>
                </a:solidFill>
                <a:uFill>
                  <a:solidFill>
                    <a:srgbClr val="FFFFFF"/>
                  </a:solidFill>
                </a:uFill>
                <a:latin typeface="Calibri"/>
                <a:ea typeface="DejaVu Sans"/>
              </a:rPr>
              <a:t>);</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r>
              <a:rPr lang="es-ES" sz="1600" strike="noStrike" spc="-1" dirty="0">
                <a:solidFill>
                  <a:srgbClr val="292934"/>
                </a:solidFill>
                <a:uFill>
                  <a:solidFill>
                    <a:srgbClr val="FFFFFF"/>
                  </a:solidFill>
                </a:u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File. Ejemplo 6. Continuación</a:t>
            </a:r>
            <a:endParaRPr sz="1600" dirty="0"/>
          </a:p>
        </p:txBody>
      </p:sp>
      <p:sp>
        <p:nvSpPr>
          <p:cNvPr id="113"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93A299"/>
              </a:buClr>
              <a:buSzPct val="85000"/>
            </a:pPr>
            <a:r>
              <a:rPr lang="es-ES" sz="1600" strike="noStrike" spc="-1" dirty="0" err="1">
                <a:solidFill>
                  <a:srgbClr val="292934"/>
                </a:solidFill>
                <a:uFill>
                  <a:solidFill>
                    <a:srgbClr val="FFFFFF"/>
                  </a:solidFill>
                </a:uFill>
                <a:latin typeface="Calibri"/>
                <a:ea typeface="DejaVu Sans"/>
              </a:rPr>
              <a:t>import</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java.io.File</a:t>
            </a:r>
            <a:r>
              <a:rPr lang="es-ES" sz="1600" strike="noStrike" spc="-1" dirty="0">
                <a:solidFill>
                  <a:srgbClr val="292934"/>
                </a:solidFill>
                <a:uFill>
                  <a:solidFill>
                    <a:srgbClr val="FFFFFF"/>
                  </a:solidFill>
                </a:uFill>
                <a:latin typeface="Calibri"/>
                <a:ea typeface="DejaVu Sans"/>
              </a:rPr>
              <a:t>;</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//Clase Principal</a:t>
            </a:r>
            <a:endParaRPr sz="1600" dirty="0"/>
          </a:p>
          <a:p>
            <a:pPr marL="1440">
              <a:lnSpc>
                <a:spcPct val="100000"/>
              </a:lnSpc>
              <a:buClr>
                <a:srgbClr val="93A299"/>
              </a:buClr>
              <a:buSzPct val="85000"/>
            </a:pP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class</a:t>
            </a:r>
            <a:r>
              <a:rPr lang="es-ES" sz="1600" strike="noStrike" spc="-1" dirty="0">
                <a:solidFill>
                  <a:srgbClr val="292934"/>
                </a:solidFill>
                <a:uFill>
                  <a:solidFill>
                    <a:srgbClr val="FFFFFF"/>
                  </a:solidFill>
                </a:uFill>
                <a:latin typeface="Calibri"/>
                <a:ea typeface="DejaVu Sans"/>
              </a:rPr>
              <a:t> File6 {</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static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void</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main</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args</a:t>
            </a:r>
            <a:r>
              <a:rPr lang="es-ES" sz="1600" strike="noStrike" spc="-1" dirty="0">
                <a:solidFill>
                  <a:srgbClr val="292934"/>
                </a:solidFill>
                <a:uFill>
                  <a:solidFill>
                    <a:srgbClr val="FFFFFF"/>
                  </a:solidFill>
                </a:uFill>
                <a:latin typeface="Calibri"/>
                <a:ea typeface="DejaVu Sans"/>
              </a:rPr>
              <a:t>) {</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File  ruta = new File("/temas/</a:t>
            </a:r>
            <a:r>
              <a:rPr lang="es-ES" sz="1600" strike="noStrike" spc="-1" dirty="0" err="1">
                <a:solidFill>
                  <a:srgbClr val="292934"/>
                </a:solidFill>
                <a:uFill>
                  <a:solidFill>
                    <a:srgbClr val="FFFFFF"/>
                  </a:solidFill>
                </a:uFill>
                <a:latin typeface="Calibri"/>
                <a:ea typeface="DejaVu Sans"/>
              </a:rPr>
              <a:t>teoria</a:t>
            </a:r>
            <a:r>
              <a:rPr lang="es-ES" sz="1600" strike="noStrike" spc="-1" dirty="0">
                <a:solidFill>
                  <a:srgbClr val="292934"/>
                </a:solidFill>
                <a:uFill>
                  <a:solidFill>
                    <a:srgbClr val="FFFFFF"/>
                  </a:solidFill>
                </a:uFill>
                <a:latin typeface="Calibri"/>
                <a:ea typeface="DejaVu Sans"/>
              </a:rPr>
              <a:t>");</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System.out.println</a:t>
            </a:r>
            <a:r>
              <a:rPr lang="es-ES" sz="1600" strike="noStrike" spc="-1" dirty="0">
                <a:solidFill>
                  <a:srgbClr val="292934"/>
                </a:solidFill>
                <a:uFill>
                  <a:solidFill>
                    <a:srgbClr val="FFFFFF"/>
                  </a:solidFill>
                </a:uFill>
                <a:latin typeface="Calibri"/>
                <a:ea typeface="DejaVu Sans"/>
              </a:rPr>
              <a:t>("Archivos .</a:t>
            </a:r>
            <a:r>
              <a:rPr lang="es-ES" sz="1600" strike="noStrike" spc="-1" dirty="0" err="1">
                <a:solidFill>
                  <a:srgbClr val="292934"/>
                </a:solidFill>
                <a:uFill>
                  <a:solidFill>
                    <a:srgbClr val="FFFFFF"/>
                  </a:solidFill>
                </a:uFill>
                <a:latin typeface="Calibri"/>
                <a:ea typeface="DejaVu Sans"/>
              </a:rPr>
              <a:t>pdf</a:t>
            </a:r>
            <a:r>
              <a:rPr lang="es-ES" sz="1600" strike="noStrike" spc="-1" dirty="0">
                <a:solidFill>
                  <a:srgbClr val="292934"/>
                </a:solidFill>
                <a:uFill>
                  <a:solidFill>
                    <a:srgbClr val="FFFFFF"/>
                  </a:solidFill>
                </a:uFill>
                <a:latin typeface="Calibri"/>
                <a:ea typeface="DejaVu Sans"/>
              </a:rPr>
              <a:t> en el directorio " + </a:t>
            </a:r>
            <a:r>
              <a:rPr lang="es-ES" sz="1600" strike="noStrike" spc="-1" dirty="0" err="1">
                <a:solidFill>
                  <a:srgbClr val="292934"/>
                </a:solidFill>
                <a:uFill>
                  <a:solidFill>
                    <a:srgbClr val="FFFFFF"/>
                  </a:solidFill>
                </a:uFill>
                <a:latin typeface="Calibri"/>
                <a:ea typeface="DejaVu Sans"/>
              </a:rPr>
              <a:t>ruta.getAbsolutePath</a:t>
            </a:r>
            <a:r>
              <a:rPr lang="es-ES" sz="1600" strike="noStrike" spc="-1" dirty="0">
                <a:solidFill>
                  <a:srgbClr val="292934"/>
                </a:solidFill>
                <a:uFill>
                  <a:solidFill>
                    <a:srgbClr val="FFFFFF"/>
                  </a:solidFill>
                </a:uFill>
                <a:latin typeface="Calibri"/>
                <a:ea typeface="DejaVu Sans"/>
              </a:rPr>
              <a:t>());</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lista = </a:t>
            </a:r>
            <a:r>
              <a:rPr lang="es-ES" sz="1600" b="1" strike="noStrike" spc="-1" dirty="0" err="1">
                <a:solidFill>
                  <a:srgbClr val="292934"/>
                </a:solidFill>
                <a:uFill>
                  <a:solidFill>
                    <a:srgbClr val="FFFFFF"/>
                  </a:solidFill>
                </a:uFill>
                <a:latin typeface="Calibri"/>
                <a:ea typeface="DejaVu Sans"/>
              </a:rPr>
              <a:t>ruta.list</a:t>
            </a:r>
            <a:r>
              <a:rPr lang="es-ES" sz="1600" b="1" strike="noStrike" spc="-1" dirty="0">
                <a:solidFill>
                  <a:srgbClr val="292934"/>
                </a:solidFill>
                <a:uFill>
                  <a:solidFill>
                    <a:srgbClr val="FFFFFF"/>
                  </a:solidFill>
                </a:uFill>
                <a:latin typeface="Calibri"/>
                <a:ea typeface="DejaVu Sans"/>
              </a:rPr>
              <a:t>(new Filtro(".</a:t>
            </a:r>
            <a:r>
              <a:rPr lang="es-ES" sz="1600" b="1" strike="noStrike" spc="-1" dirty="0" err="1">
                <a:solidFill>
                  <a:srgbClr val="292934"/>
                </a:solidFill>
                <a:uFill>
                  <a:solidFill>
                    <a:srgbClr val="FFFFFF"/>
                  </a:solidFill>
                </a:uFill>
                <a:latin typeface="Calibri"/>
                <a:ea typeface="DejaVu Sans"/>
              </a:rPr>
              <a:t>pdf</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//se crea el filtro y se le pasa a </a:t>
            </a:r>
            <a:r>
              <a:rPr lang="es-ES" sz="1600" strike="noStrike" spc="-1" dirty="0" err="1">
                <a:solidFill>
                  <a:srgbClr val="292934"/>
                </a:solidFill>
                <a:uFill>
                  <a:solidFill>
                    <a:srgbClr val="FFFFFF"/>
                  </a:solidFill>
                </a:uFill>
                <a:latin typeface="Calibri"/>
                <a:ea typeface="DejaVu Sans"/>
              </a:rPr>
              <a:t>list</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if</a:t>
            </a:r>
            <a:r>
              <a:rPr lang="es-ES" sz="1600" strike="noStrike" spc="-1" dirty="0">
                <a:solidFill>
                  <a:srgbClr val="292934"/>
                </a:solidFill>
                <a:uFill>
                  <a:solidFill>
                    <a:srgbClr val="FFFFFF"/>
                  </a:solidFill>
                </a:uFill>
                <a:latin typeface="Calibri"/>
                <a:ea typeface="DejaVu Sans"/>
              </a:rPr>
              <a:t> (lista == </a:t>
            </a:r>
            <a:r>
              <a:rPr lang="es-ES" sz="1600" strike="noStrike" spc="-1" dirty="0" err="1">
                <a:solidFill>
                  <a:srgbClr val="292934"/>
                </a:solidFill>
                <a:uFill>
                  <a:solidFill>
                    <a:srgbClr val="FFFFFF"/>
                  </a:solidFill>
                </a:uFill>
                <a:latin typeface="Calibri"/>
                <a:ea typeface="DejaVu Sans"/>
              </a:rPr>
              <a:t>null</a:t>
            </a:r>
            <a:r>
              <a:rPr lang="es-ES" sz="1600" strike="noStrike" spc="-1" dirty="0">
                <a:solidFill>
                  <a:srgbClr val="292934"/>
                </a:solidFill>
                <a:uFill>
                  <a:solidFill>
                    <a:srgbClr val="FFFFFF"/>
                  </a:solidFill>
                </a:uFill>
                <a:latin typeface="Calibri"/>
                <a:ea typeface="DejaVu Sans"/>
              </a:rPr>
              <a:t>) {</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System.out.println</a:t>
            </a:r>
            <a:r>
              <a:rPr lang="es-ES" sz="1600" strike="noStrike" spc="-1" dirty="0">
                <a:solidFill>
                  <a:srgbClr val="292934"/>
                </a:solidFill>
                <a:uFill>
                  <a:solidFill>
                    <a:srgbClr val="FFFFFF"/>
                  </a:solidFill>
                </a:uFill>
                <a:latin typeface="Calibri"/>
                <a:ea typeface="DejaVu Sans"/>
              </a:rPr>
              <a:t>("Total: 0 archivos");</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 </a:t>
            </a:r>
            <a:r>
              <a:rPr lang="es-ES" sz="1600" strike="noStrike" spc="-1" dirty="0" err="1">
                <a:solidFill>
                  <a:srgbClr val="292934"/>
                </a:solidFill>
                <a:uFill>
                  <a:solidFill>
                    <a:srgbClr val="FFFFFF"/>
                  </a:solidFill>
                </a:uFill>
                <a:latin typeface="Calibri"/>
                <a:ea typeface="DejaVu Sans"/>
              </a:rPr>
              <a:t>else</a:t>
            </a:r>
            <a:r>
              <a:rPr lang="es-ES" sz="1600" strike="noStrike" spc="-1" dirty="0">
                <a:solidFill>
                  <a:srgbClr val="292934"/>
                </a:solidFill>
                <a:uFill>
                  <a:solidFill>
                    <a:srgbClr val="FFFFFF"/>
                  </a:solidFill>
                </a:uFill>
                <a:latin typeface="Calibri"/>
                <a:ea typeface="DejaVu Sans"/>
              </a:rPr>
              <a:t> {</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for</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int</a:t>
            </a:r>
            <a:r>
              <a:rPr lang="es-ES" sz="1600" strike="noStrike" spc="-1" dirty="0">
                <a:solidFill>
                  <a:srgbClr val="292934"/>
                </a:solidFill>
                <a:uFill>
                  <a:solidFill>
                    <a:srgbClr val="FFFFFF"/>
                  </a:solidFill>
                </a:uFill>
                <a:latin typeface="Calibri"/>
                <a:ea typeface="DejaVu Sans"/>
              </a:rPr>
              <a:t> i = 0; i &lt; </a:t>
            </a:r>
            <a:r>
              <a:rPr lang="es-ES" sz="1600" strike="noStrike" spc="-1" dirty="0" err="1">
                <a:solidFill>
                  <a:srgbClr val="292934"/>
                </a:solidFill>
                <a:uFill>
                  <a:solidFill>
                    <a:srgbClr val="FFFFFF"/>
                  </a:solidFill>
                </a:uFill>
                <a:latin typeface="Calibri"/>
                <a:ea typeface="DejaVu Sans"/>
              </a:rPr>
              <a:t>lista.length</a:t>
            </a:r>
            <a:r>
              <a:rPr lang="es-ES" sz="1600" strike="noStrike" spc="-1" dirty="0">
                <a:solidFill>
                  <a:srgbClr val="292934"/>
                </a:solidFill>
                <a:uFill>
                  <a:solidFill>
                    <a:srgbClr val="FFFFFF"/>
                  </a:solidFill>
                </a:uFill>
                <a:latin typeface="Calibri"/>
                <a:ea typeface="DejaVu Sans"/>
              </a:rPr>
              <a:t>; i++) {</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System.out.println</a:t>
            </a:r>
            <a:r>
              <a:rPr lang="es-ES" sz="1600" strike="noStrike" spc="-1" dirty="0">
                <a:solidFill>
                  <a:srgbClr val="292934"/>
                </a:solidFill>
                <a:uFill>
                  <a:solidFill>
                    <a:srgbClr val="FFFFFF"/>
                  </a:solidFill>
                </a:uFill>
                <a:latin typeface="Calibri"/>
                <a:ea typeface="DejaVu Sans"/>
              </a:rPr>
              <a:t>(lista[i]);</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System.out.println</a:t>
            </a:r>
            <a:r>
              <a:rPr lang="es-ES" sz="1600" strike="noStrike" spc="-1" dirty="0">
                <a:solidFill>
                  <a:srgbClr val="292934"/>
                </a:solidFill>
                <a:uFill>
                  <a:solidFill>
                    <a:srgbClr val="FFFFFF"/>
                  </a:solidFill>
                </a:uFill>
                <a:latin typeface="Calibri"/>
                <a:ea typeface="DejaVu Sans"/>
              </a:rPr>
              <a:t>("Total: " + </a:t>
            </a:r>
            <a:r>
              <a:rPr lang="es-ES" sz="1600" strike="noStrike" spc="-1" dirty="0" err="1">
                <a:solidFill>
                  <a:srgbClr val="292934"/>
                </a:solidFill>
                <a:uFill>
                  <a:solidFill>
                    <a:srgbClr val="FFFFFF"/>
                  </a:solidFill>
                </a:uFill>
                <a:latin typeface="Calibri"/>
                <a:ea typeface="DejaVu Sans"/>
              </a:rPr>
              <a:t>lista.length</a:t>
            </a:r>
            <a:r>
              <a:rPr lang="es-ES" sz="1600" strike="noStrike" spc="-1" dirty="0">
                <a:solidFill>
                  <a:srgbClr val="292934"/>
                </a:solidFill>
                <a:uFill>
                  <a:solidFill>
                    <a:srgbClr val="FFFFFF"/>
                  </a:solidFill>
                </a:uFill>
                <a:latin typeface="Calibri"/>
                <a:ea typeface="DejaVu Sans"/>
              </a:rPr>
              <a:t>);</a:t>
            </a:r>
            <a:endParaRPr sz="1600" dirty="0"/>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   </a:t>
            </a:r>
          </a:p>
          <a:p>
            <a:pPr marL="1440">
              <a:lnSpc>
                <a:spcPct val="100000"/>
              </a:lnSpc>
              <a:buClr>
                <a:srgbClr val="93A299"/>
              </a:buClr>
              <a:buSzPct val="85000"/>
            </a:pPr>
            <a:r>
              <a:rPr lang="es-ES" sz="1600"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 } </a:t>
            </a:r>
          </a:p>
          <a:p>
            <a:pPr marL="1440">
              <a:lnSpc>
                <a:spcPct val="100000"/>
              </a:lnSpc>
              <a:buClr>
                <a:srgbClr val="93A299"/>
              </a:buClr>
              <a:buSzPct val="85000"/>
            </a:pPr>
            <a:r>
              <a:rPr lang="es-ES" sz="1600" strike="noStrike" spc="-1" dirty="0">
                <a:solidFill>
                  <a:srgbClr val="292934"/>
                </a:solidFill>
                <a:uFill>
                  <a:solidFill>
                    <a:srgbClr val="FFFFFF"/>
                  </a:solidFill>
                </a:uFill>
                <a:latin typeface="Calibri"/>
                <a:ea typeface="DejaVu Sans"/>
              </a:rPr>
              <a:t> }</a:t>
            </a:r>
            <a:endParaRPr sz="1600" dirty="0"/>
          </a:p>
          <a:p>
            <a:pPr marL="182880" indent="-181440">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234360" y="1322280"/>
            <a:ext cx="8585640" cy="55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b="1" strike="noStrike" spc="-1" dirty="0">
                <a:solidFill>
                  <a:srgbClr val="000000"/>
                </a:solidFill>
                <a:uFill>
                  <a:solidFill>
                    <a:srgbClr val="FFFFFF"/>
                  </a:solidFill>
                </a:uFill>
                <a:latin typeface="Calibri"/>
                <a:ea typeface="DejaVu Sans"/>
              </a:rPr>
              <a:t>Programa que muestre todas las unidades de disco del ordenador indicando para cada una de ellas el tamaño disponible y el tamaño total</a:t>
            </a:r>
            <a:r>
              <a:rPr lang="es-ES" sz="1800" strike="noStrike" spc="-1" dirty="0">
                <a:solidFill>
                  <a:srgbClr val="000000"/>
                </a:solidFill>
                <a:uFill>
                  <a:solidFill>
                    <a:srgbClr val="FFFFFF"/>
                  </a:solidFill>
                </a:uFill>
                <a:latin typeface="Calibri"/>
                <a:ea typeface="DejaVu Sans"/>
              </a:rPr>
              <a:t>.</a:t>
            </a:r>
            <a:endParaRPr dirty="0"/>
          </a:p>
          <a:p>
            <a:pPr>
              <a:lnSpc>
                <a:spcPct val="100000"/>
              </a:lnSpc>
            </a:pPr>
            <a:r>
              <a:rPr lang="es-ES" sz="1800" strike="noStrike" spc="-1" dirty="0">
                <a:solidFill>
                  <a:srgbClr val="000000"/>
                </a:solidFill>
                <a:uFill>
                  <a:solidFill>
                    <a:srgbClr val="FFFFFF"/>
                  </a:solidFill>
                </a:uFill>
                <a:latin typeface="Calibri"/>
                <a:ea typeface="DejaVu Sans"/>
              </a:rPr>
              <a:t>.</a:t>
            </a:r>
            <a:endParaRPr dirty="0"/>
          </a:p>
          <a:p>
            <a:pPr>
              <a:lnSpc>
                <a:spcPct val="100000"/>
              </a:lnSpc>
            </a:pPr>
            <a:r>
              <a:rPr lang="es-ES" sz="1800" strike="noStrike" spc="-1" dirty="0">
                <a:solidFill>
                  <a:srgbClr val="000000"/>
                </a:solidFill>
                <a:uFill>
                  <a:solidFill>
                    <a:srgbClr val="FFFFFF"/>
                  </a:solidFill>
                </a:uFill>
                <a:latin typeface="Calibri"/>
                <a:ea typeface="DejaVu Sans"/>
              </a:rPr>
              <a:t>Para obtener las unidades de disco del sistema, la clase File proporciona el método estático </a:t>
            </a:r>
            <a:r>
              <a:rPr lang="es-ES" sz="1800" b="1" strike="noStrike" spc="-1" dirty="0" err="1">
                <a:solidFill>
                  <a:srgbClr val="000000"/>
                </a:solidFill>
                <a:uFill>
                  <a:solidFill>
                    <a:srgbClr val="FFFFFF"/>
                  </a:solidFill>
                </a:uFill>
                <a:latin typeface="Calibri"/>
                <a:ea typeface="DejaVu Sans"/>
              </a:rPr>
              <a:t>listRoots</a:t>
            </a:r>
            <a:r>
              <a:rPr lang="es-ES" sz="1800" b="1"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public</a:t>
            </a: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static</a:t>
            </a:r>
            <a:r>
              <a:rPr lang="es-ES" sz="1800" strike="noStrike" spc="-1" dirty="0">
                <a:solidFill>
                  <a:srgbClr val="000000"/>
                </a:solidFill>
                <a:uFill>
                  <a:solidFill>
                    <a:srgbClr val="FFFFFF"/>
                  </a:solidFill>
                </a:uFill>
                <a:latin typeface="Calibri"/>
                <a:ea typeface="DejaVu Sans"/>
              </a:rPr>
              <a:t> File[] </a:t>
            </a:r>
            <a:r>
              <a:rPr lang="es-ES" sz="1800" strike="noStrike" spc="-1" dirty="0" err="1">
                <a:solidFill>
                  <a:srgbClr val="000000"/>
                </a:solidFill>
                <a:uFill>
                  <a:solidFill>
                    <a:srgbClr val="FFFFFF"/>
                  </a:solidFill>
                </a:uFill>
                <a:latin typeface="Calibri"/>
                <a:ea typeface="DejaVu Sans"/>
              </a:rPr>
              <a:t>listRoots</a:t>
            </a:r>
            <a:r>
              <a:rPr lang="es-ES" sz="1800" strike="noStrike" spc="-1" dirty="0">
                <a:solidFill>
                  <a:srgbClr val="000000"/>
                </a:solidFill>
                <a:uFill>
                  <a:solidFill>
                    <a:srgbClr val="FFFFFF"/>
                  </a:solidFill>
                </a:uFill>
                <a:latin typeface="Calibri"/>
                <a:ea typeface="DejaVu Sans"/>
              </a:rPr>
              <a:t>()</a:t>
            </a:r>
            <a:endParaRPr dirty="0"/>
          </a:p>
          <a:p>
            <a:pPr>
              <a:lnSpc>
                <a:spcPct val="100000"/>
              </a:lnSpc>
            </a:pPr>
            <a:r>
              <a:rPr lang="es-ES" sz="1800" strike="noStrike" spc="-1" dirty="0">
                <a:solidFill>
                  <a:srgbClr val="000000"/>
                </a:solidFill>
                <a:uFill>
                  <a:solidFill>
                    <a:srgbClr val="FFFFFF"/>
                  </a:solidFill>
                </a:uFill>
                <a:latin typeface="Calibri"/>
                <a:ea typeface="DejaVu Sans"/>
              </a:rPr>
              <a:t>El método </a:t>
            </a:r>
            <a:r>
              <a:rPr lang="es-ES" sz="1800" strike="noStrike" spc="-1" dirty="0" err="1">
                <a:solidFill>
                  <a:srgbClr val="000000"/>
                </a:solidFill>
                <a:uFill>
                  <a:solidFill>
                    <a:srgbClr val="FFFFFF"/>
                  </a:solidFill>
                </a:uFill>
                <a:latin typeface="Calibri"/>
                <a:ea typeface="DejaVu Sans"/>
              </a:rPr>
              <a:t>listRoots</a:t>
            </a:r>
            <a:r>
              <a:rPr lang="es-ES" sz="1800" strike="noStrike" spc="-1" dirty="0">
                <a:solidFill>
                  <a:srgbClr val="000000"/>
                </a:solidFill>
                <a:uFill>
                  <a:solidFill>
                    <a:srgbClr val="FFFFFF"/>
                  </a:solidFill>
                </a:uFill>
                <a:latin typeface="Calibri"/>
                <a:ea typeface="DejaVu Sans"/>
              </a:rPr>
              <a:t>() devuelve un </a:t>
            </a:r>
            <a:r>
              <a:rPr lang="es-ES" sz="1800" strike="noStrike" spc="-1" dirty="0" err="1">
                <a:solidFill>
                  <a:srgbClr val="000000"/>
                </a:solidFill>
                <a:uFill>
                  <a:solidFill>
                    <a:srgbClr val="FFFFFF"/>
                  </a:solidFill>
                </a:uFill>
                <a:latin typeface="Calibri"/>
                <a:ea typeface="DejaVu Sans"/>
              </a:rPr>
              <a:t>array</a:t>
            </a:r>
            <a:r>
              <a:rPr lang="es-ES" sz="1800" strike="noStrike" spc="-1" dirty="0">
                <a:solidFill>
                  <a:srgbClr val="000000"/>
                </a:solidFill>
                <a:uFill>
                  <a:solidFill>
                    <a:srgbClr val="FFFFFF"/>
                  </a:solidFill>
                </a:uFill>
                <a:latin typeface="Calibri"/>
                <a:ea typeface="DejaVu Sans"/>
              </a:rPr>
              <a:t> de objetos de tipo File que representan el directorio raíz de cada una de las unidades de disco del sistema.</a:t>
            </a:r>
            <a:endParaRPr dirty="0"/>
          </a:p>
          <a:p>
            <a:pPr>
              <a:lnSpc>
                <a:spcPct val="100000"/>
              </a:lnSpc>
            </a:pPr>
            <a:r>
              <a:rPr lang="es-ES" sz="1800" strike="noStrike" spc="-1" dirty="0">
                <a:solidFill>
                  <a:srgbClr val="000000"/>
                </a:solidFill>
                <a:uFill>
                  <a:solidFill>
                    <a:srgbClr val="FFFFFF"/>
                  </a:solidFill>
                </a:uFill>
                <a:latin typeface="Calibri"/>
                <a:ea typeface="DejaVu Sans"/>
              </a:rPr>
              <a:t>Además la clase File proporciona los métodos </a:t>
            </a:r>
            <a:r>
              <a:rPr lang="es-ES" sz="1800" strike="noStrike" spc="-1" dirty="0" err="1">
                <a:solidFill>
                  <a:srgbClr val="000000"/>
                </a:solidFill>
                <a:uFill>
                  <a:solidFill>
                    <a:srgbClr val="FFFFFF"/>
                  </a:solidFill>
                </a:uFill>
                <a:latin typeface="Calibri"/>
                <a:ea typeface="DejaVu Sans"/>
              </a:rPr>
              <a:t>getTotalSpace</a:t>
            </a:r>
            <a:r>
              <a:rPr lang="es-ES" sz="1800" strike="noStrike" spc="-1" dirty="0">
                <a:solidFill>
                  <a:srgbClr val="000000"/>
                </a:solidFill>
                <a:uFill>
                  <a:solidFill>
                    <a:srgbClr val="FFFFFF"/>
                  </a:solidFill>
                </a:uFill>
                <a:latin typeface="Calibri"/>
                <a:ea typeface="DejaVu Sans"/>
              </a:rPr>
              <a:t> y </a:t>
            </a:r>
            <a:r>
              <a:rPr lang="es-ES" sz="1800" strike="noStrike" spc="-1" dirty="0" err="1">
                <a:solidFill>
                  <a:srgbClr val="000000"/>
                </a:solidFill>
                <a:uFill>
                  <a:solidFill>
                    <a:srgbClr val="FFFFFF"/>
                  </a:solidFill>
                </a:uFill>
                <a:latin typeface="Calibri"/>
                <a:ea typeface="DejaVu Sans"/>
              </a:rPr>
              <a:t>getFreeSpace</a:t>
            </a:r>
            <a:r>
              <a:rPr lang="es-ES" sz="1800" strike="noStrike" spc="-1" dirty="0">
                <a:solidFill>
                  <a:srgbClr val="000000"/>
                </a:solidFill>
                <a:uFill>
                  <a:solidFill>
                    <a:srgbClr val="FFFFFF"/>
                  </a:solidFill>
                </a:uFill>
                <a:latin typeface="Calibri"/>
                <a:ea typeface="DejaVu Sans"/>
              </a:rPr>
              <a:t> que devuelven el espacio total de la unidad y el espacio libre respectivamente.</a:t>
            </a:r>
            <a:endParaRPr dirty="0"/>
          </a:p>
          <a:p>
            <a:pPr>
              <a:lnSpc>
                <a:spcPct val="100000"/>
              </a:lnSpc>
            </a:pPr>
            <a:r>
              <a:rPr lang="es-ES" sz="1800" strike="noStrike" spc="-1" dirty="0" err="1">
                <a:solidFill>
                  <a:srgbClr val="000000"/>
                </a:solidFill>
                <a:uFill>
                  <a:solidFill>
                    <a:srgbClr val="FFFFFF"/>
                  </a:solidFill>
                </a:uFill>
                <a:latin typeface="Calibri"/>
                <a:ea typeface="DejaVu Sans"/>
              </a:rPr>
              <a:t>import</a:t>
            </a: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java.io.File</a:t>
            </a:r>
            <a:r>
              <a:rPr lang="es-ES" sz="1800" strike="noStrike" spc="-1" dirty="0">
                <a:solidFill>
                  <a:srgbClr val="000000"/>
                </a:solidFill>
                <a:uFill>
                  <a:solidFill>
                    <a:srgbClr val="FFFFFF"/>
                  </a:solidFill>
                </a:uFill>
                <a:latin typeface="Calibri"/>
                <a:ea typeface="DejaVu Sans"/>
              </a:rPr>
              <a:t>;</a:t>
            </a:r>
            <a:endParaRPr dirty="0"/>
          </a:p>
          <a:p>
            <a:pPr>
              <a:lnSpc>
                <a:spcPct val="100000"/>
              </a:lnSpc>
            </a:pPr>
            <a:r>
              <a:rPr lang="es-ES" sz="1800" b="1" strike="noStrike" spc="-1" dirty="0" err="1">
                <a:solidFill>
                  <a:srgbClr val="000000"/>
                </a:solidFill>
                <a:uFill>
                  <a:solidFill>
                    <a:srgbClr val="FFFFFF"/>
                  </a:solidFill>
                </a:uFill>
                <a:latin typeface="Calibri"/>
                <a:ea typeface="DejaVu Sans"/>
              </a:rPr>
              <a:t>public</a:t>
            </a:r>
            <a:r>
              <a:rPr lang="es-ES" sz="1800" b="1" strike="noStrike" spc="-1" dirty="0">
                <a:solidFill>
                  <a:srgbClr val="000000"/>
                </a:solidFill>
                <a:uFill>
                  <a:solidFill>
                    <a:srgbClr val="FFFFFF"/>
                  </a:solidFill>
                </a:uFill>
                <a:latin typeface="Calibri"/>
                <a:ea typeface="DejaVu Sans"/>
              </a:rPr>
              <a:t> </a:t>
            </a:r>
            <a:r>
              <a:rPr lang="es-ES" sz="1800" b="1" strike="noStrike" spc="-1" dirty="0" err="1">
                <a:solidFill>
                  <a:srgbClr val="000000"/>
                </a:solidFill>
                <a:uFill>
                  <a:solidFill>
                    <a:srgbClr val="FFFFFF"/>
                  </a:solidFill>
                </a:uFill>
                <a:latin typeface="Calibri"/>
                <a:ea typeface="DejaVu Sans"/>
              </a:rPr>
              <a:t>class</a:t>
            </a:r>
            <a:r>
              <a:rPr lang="es-ES" sz="1800" b="1" strike="noStrike" spc="-1" dirty="0">
                <a:solidFill>
                  <a:srgbClr val="000000"/>
                </a:solidFill>
                <a:uFill>
                  <a:solidFill>
                    <a:srgbClr val="FFFFFF"/>
                  </a:solidFill>
                </a:uFill>
                <a:latin typeface="Calibri"/>
                <a:ea typeface="DejaVu Sans"/>
              </a:rPr>
              <a:t> </a:t>
            </a:r>
            <a:r>
              <a:rPr lang="es-ES" sz="1800" b="1" strike="noStrike" spc="-1" dirty="0" err="1">
                <a:solidFill>
                  <a:srgbClr val="000000"/>
                </a:solidFill>
                <a:uFill>
                  <a:solidFill>
                    <a:srgbClr val="FFFFFF"/>
                  </a:solidFill>
                </a:uFill>
                <a:latin typeface="Calibri"/>
                <a:ea typeface="DejaVu Sans"/>
              </a:rPr>
              <a:t>EjercicioFileUnidades</a:t>
            </a:r>
            <a:r>
              <a:rPr lang="es-ES" sz="1800" b="1" strike="noStrike" spc="-1" dirty="0">
                <a:solidFill>
                  <a:srgbClr val="000000"/>
                </a:solidFill>
                <a:uFill>
                  <a:solidFill>
                    <a:srgbClr val="FFFFFF"/>
                  </a:solidFill>
                </a:uFill>
                <a:latin typeface="Calibri"/>
                <a:ea typeface="DejaVu Sans"/>
              </a:rPr>
              <a:t> {</a:t>
            </a:r>
            <a:endParaRPr dirty="0"/>
          </a:p>
          <a:p>
            <a:pPr>
              <a:lnSpc>
                <a:spcPct val="100000"/>
              </a:lnSpc>
            </a:pP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public</a:t>
            </a: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static</a:t>
            </a: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void</a:t>
            </a: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main</a:t>
            </a:r>
            <a:r>
              <a:rPr lang="es-ES" sz="1800" strike="noStrike" spc="-1" dirty="0">
                <a:solidFill>
                  <a:srgbClr val="000000"/>
                </a:solidFill>
                <a:uFill>
                  <a:solidFill>
                    <a:srgbClr val="FFFFFF"/>
                  </a:solidFill>
                </a:uFill>
                <a:latin typeface="Calibri"/>
                <a:ea typeface="DejaVu Sans"/>
              </a:rPr>
              <a:t>(</a:t>
            </a:r>
            <a:r>
              <a:rPr lang="es-ES" sz="1800" strike="noStrike" spc="-1" dirty="0" err="1">
                <a:solidFill>
                  <a:srgbClr val="000000"/>
                </a:solidFill>
                <a:uFill>
                  <a:solidFill>
                    <a:srgbClr val="FFFFFF"/>
                  </a:solidFill>
                </a:uFill>
                <a:latin typeface="Calibri"/>
                <a:ea typeface="DejaVu Sans"/>
              </a:rPr>
              <a:t>String</a:t>
            </a: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args</a:t>
            </a:r>
            <a:r>
              <a:rPr lang="es-ES" sz="1800" strike="noStrike" spc="-1" dirty="0">
                <a:solidFill>
                  <a:srgbClr val="000000"/>
                </a:solidFill>
                <a:uFill>
                  <a:solidFill>
                    <a:srgbClr val="FFFFFF"/>
                  </a:solidFill>
                </a:uFill>
                <a:latin typeface="Calibri"/>
                <a:ea typeface="DejaVu Sans"/>
              </a:rPr>
              <a:t>) {</a:t>
            </a:r>
            <a:endParaRPr dirty="0"/>
          </a:p>
          <a:p>
            <a:pPr>
              <a:lnSpc>
                <a:spcPct val="100000"/>
              </a:lnSpc>
            </a:pPr>
            <a:r>
              <a:rPr lang="es-ES" sz="1800" strike="noStrike" spc="-1" dirty="0">
                <a:solidFill>
                  <a:srgbClr val="000000"/>
                </a:solidFill>
                <a:uFill>
                  <a:solidFill>
                    <a:srgbClr val="FFFFFF"/>
                  </a:solidFill>
                </a:uFill>
                <a:latin typeface="Calibri"/>
                <a:ea typeface="DejaVu Sans"/>
              </a:rPr>
              <a:t>        File [] unidades = </a:t>
            </a:r>
            <a:r>
              <a:rPr lang="es-ES" sz="1800" strike="noStrike" spc="-1" dirty="0" err="1">
                <a:solidFill>
                  <a:srgbClr val="000000"/>
                </a:solidFill>
                <a:uFill>
                  <a:solidFill>
                    <a:srgbClr val="FFFFFF"/>
                  </a:solidFill>
                </a:uFill>
                <a:latin typeface="Calibri"/>
                <a:ea typeface="DejaVu Sans"/>
              </a:rPr>
              <a:t>File.listRoots</a:t>
            </a:r>
            <a:r>
              <a:rPr lang="es-ES" sz="1800" strike="noStrike" spc="-1" dirty="0">
                <a:solidFill>
                  <a:srgbClr val="000000"/>
                </a:solidFill>
                <a:uFill>
                  <a:solidFill>
                    <a:srgbClr val="FFFFFF"/>
                  </a:solidFill>
                </a:uFill>
                <a:latin typeface="Calibri"/>
                <a:ea typeface="DejaVu Sans"/>
              </a:rPr>
              <a:t>();</a:t>
            </a:r>
            <a:endParaRPr dirty="0"/>
          </a:p>
          <a:p>
            <a:pPr>
              <a:lnSpc>
                <a:spcPct val="100000"/>
              </a:lnSpc>
            </a:pP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System.out.printf</a:t>
            </a:r>
            <a:r>
              <a:rPr lang="es-ES" sz="1800" strike="noStrike" spc="-1" dirty="0">
                <a:solidFill>
                  <a:srgbClr val="000000"/>
                </a:solidFill>
                <a:uFill>
                  <a:solidFill>
                    <a:srgbClr val="FFFFFF"/>
                  </a:solidFill>
                </a:uFill>
                <a:latin typeface="Calibri"/>
                <a:ea typeface="DejaVu Sans"/>
              </a:rPr>
              <a:t>("   %20s %20s %n" , "Tamaño Total", "Tamaño disponible");</a:t>
            </a:r>
            <a:endParaRPr dirty="0"/>
          </a:p>
          <a:p>
            <a:pPr>
              <a:lnSpc>
                <a:spcPct val="100000"/>
              </a:lnSpc>
            </a:pP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for</a:t>
            </a:r>
            <a:r>
              <a:rPr lang="es-ES" sz="1800" strike="noStrike" spc="-1" dirty="0">
                <a:solidFill>
                  <a:srgbClr val="000000"/>
                </a:solidFill>
                <a:uFill>
                  <a:solidFill>
                    <a:srgbClr val="FFFFFF"/>
                  </a:solidFill>
                </a:uFill>
                <a:latin typeface="Calibri"/>
                <a:ea typeface="DejaVu Sans"/>
              </a:rPr>
              <a:t>(File f : unidades){</a:t>
            </a:r>
            <a:endParaRPr dirty="0"/>
          </a:p>
          <a:p>
            <a:pPr>
              <a:lnSpc>
                <a:spcPct val="100000"/>
              </a:lnSpc>
            </a:pP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System.out.print</a:t>
            </a:r>
            <a:r>
              <a:rPr lang="es-ES" sz="1800" strike="noStrike" spc="-1" dirty="0">
                <a:solidFill>
                  <a:srgbClr val="000000"/>
                </a:solidFill>
                <a:uFill>
                  <a:solidFill>
                    <a:srgbClr val="FFFFFF"/>
                  </a:solidFill>
                </a:uFill>
                <a:latin typeface="Calibri"/>
                <a:ea typeface="DejaVu Sans"/>
              </a:rPr>
              <a:t>(f);</a:t>
            </a:r>
            <a:endParaRPr dirty="0"/>
          </a:p>
          <a:p>
            <a:pPr>
              <a:lnSpc>
                <a:spcPct val="100000"/>
              </a:lnSpc>
            </a:pP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System.out.printf</a:t>
            </a:r>
            <a:r>
              <a:rPr lang="es-ES" sz="1800" strike="noStrike" spc="-1" dirty="0">
                <a:solidFill>
                  <a:srgbClr val="000000"/>
                </a:solidFill>
                <a:uFill>
                  <a:solidFill>
                    <a:srgbClr val="FFFFFF"/>
                  </a:solidFill>
                </a:uFill>
                <a:latin typeface="Calibri"/>
                <a:ea typeface="DejaVu Sans"/>
              </a:rPr>
              <a:t>("%20s %20s %n", </a:t>
            </a:r>
            <a:r>
              <a:rPr lang="es-ES" sz="1800" strike="noStrike" spc="-1" dirty="0" err="1">
                <a:solidFill>
                  <a:srgbClr val="000000"/>
                </a:solidFill>
                <a:uFill>
                  <a:solidFill>
                    <a:srgbClr val="FFFFFF"/>
                  </a:solidFill>
                </a:uFill>
                <a:latin typeface="Calibri"/>
                <a:ea typeface="DejaVu Sans"/>
              </a:rPr>
              <a:t>f.getTotalSpace</a:t>
            </a: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f.getFreeSpace</a:t>
            </a:r>
            <a:r>
              <a:rPr lang="es-ES" sz="1800" strike="noStrike" spc="-1" dirty="0">
                <a:solidFill>
                  <a:srgbClr val="000000"/>
                </a:solidFill>
                <a:uFill>
                  <a:solidFill>
                    <a:srgbClr val="FFFFFF"/>
                  </a:solidFill>
                </a:uFill>
                <a:latin typeface="Calibri"/>
                <a:ea typeface="DejaVu Sans"/>
              </a:rPr>
              <a:t>());</a:t>
            </a:r>
            <a:endParaRPr dirty="0"/>
          </a:p>
          <a:p>
            <a:pPr>
              <a:lnSpc>
                <a:spcPct val="100000"/>
              </a:lnSpc>
            </a:pP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for</a:t>
            </a:r>
            <a:endParaRPr dirty="0"/>
          </a:p>
          <a:p>
            <a:pPr>
              <a:lnSpc>
                <a:spcPct val="100000"/>
              </a:lnSpc>
            </a:pPr>
            <a:r>
              <a:rPr lang="es-ES" sz="1800" strike="noStrike" spc="-1" dirty="0">
                <a:solidFill>
                  <a:srgbClr val="000000"/>
                </a:solidFill>
                <a:uFill>
                  <a:solidFill>
                    <a:srgbClr val="FFFFFF"/>
                  </a:solidFill>
                </a:uFill>
                <a:latin typeface="Calibri"/>
                <a:ea typeface="DejaVu Sans"/>
              </a:rPr>
              <a:t>    } //</a:t>
            </a:r>
            <a:r>
              <a:rPr lang="es-ES" sz="1800" strike="noStrike" spc="-1" dirty="0" err="1">
                <a:solidFill>
                  <a:srgbClr val="000000"/>
                </a:solidFill>
                <a:uFill>
                  <a:solidFill>
                    <a:srgbClr val="FFFFFF"/>
                  </a:solidFill>
                </a:uFill>
                <a:latin typeface="Calibri"/>
                <a:ea typeface="DejaVu Sans"/>
              </a:rPr>
              <a:t>main</a:t>
            </a:r>
            <a:r>
              <a:rPr lang="es-ES" sz="1800" strike="noStrike" spc="-1" dirty="0">
                <a:solidFill>
                  <a:srgbClr val="000000"/>
                </a:solidFill>
                <a:uFill>
                  <a:solidFill>
                    <a:srgbClr val="FFFFFF"/>
                  </a:solidFill>
                </a:uFill>
                <a:latin typeface="Calibri"/>
                <a:ea typeface="DejaVu Sans"/>
              </a:rPr>
              <a:t> }//</a:t>
            </a:r>
            <a:r>
              <a:rPr lang="es-ES" sz="1800" strike="noStrike" spc="-1" dirty="0" err="1">
                <a:solidFill>
                  <a:srgbClr val="000000"/>
                </a:solidFill>
                <a:uFill>
                  <a:solidFill>
                    <a:srgbClr val="FFFFFF"/>
                  </a:solidFill>
                </a:uFill>
                <a:latin typeface="Calibri"/>
                <a:ea typeface="DejaVu Sans"/>
              </a:rPr>
              <a:t>class</a:t>
            </a:r>
            <a:endParaRPr dirty="0"/>
          </a:p>
          <a:p>
            <a:pPr>
              <a:lnSpc>
                <a:spcPct val="100000"/>
              </a:lnSpc>
            </a:pPr>
            <a:endParaRPr dirty="0"/>
          </a:p>
        </p:txBody>
      </p:sp>
      <p:sp>
        <p:nvSpPr>
          <p:cNvPr id="115" name="CustomShape 2"/>
          <p:cNvSpPr/>
          <p:nvPr/>
        </p:nvSpPr>
        <p:spPr>
          <a:xfrm>
            <a:off x="234360" y="33264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strike="noStrike" spc="-89">
                <a:solidFill>
                  <a:srgbClr val="D2533C"/>
                </a:solidFill>
                <a:uFill>
                  <a:solidFill>
                    <a:srgbClr val="FFFFFF"/>
                  </a:solidFill>
                </a:uFill>
                <a:latin typeface="Arial"/>
                <a:ea typeface="DejaVu Sans"/>
              </a:rPr>
              <a:t>Clase File. Ejemplo 7.</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File. Anexos.</a:t>
            </a:r>
            <a:endParaRPr sz="1600" dirty="0"/>
          </a:p>
        </p:txBody>
      </p:sp>
      <p:sp>
        <p:nvSpPr>
          <p:cNvPr id="117" name="CustomShape 2">
            <a:hlinkClick r:id="rId2"/>
          </p:cNvPr>
          <p:cNvSpPr/>
          <p:nvPr/>
        </p:nvSpPr>
        <p:spPr>
          <a:xfrm>
            <a:off x="457200" y="1412776"/>
            <a:ext cx="8228880" cy="49933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93A299"/>
              </a:buClr>
              <a:buSzPct val="85000"/>
            </a:pPr>
            <a:r>
              <a:rPr lang="es-ES" sz="1600" b="1" u="sng" strike="noStrike" spc="-1" dirty="0">
                <a:solidFill>
                  <a:srgbClr val="292934"/>
                </a:solidFill>
                <a:uFill>
                  <a:solidFill>
                    <a:srgbClr val="FFFFFF"/>
                  </a:solidFill>
                </a:uFill>
                <a:latin typeface="Arial"/>
                <a:ea typeface="DejaVu Sans"/>
              </a:rPr>
              <a:t>Ejemplos muy interesantes tomados del siguiente enlace </a:t>
            </a:r>
            <a:endParaRPr sz="1600" b="1" u="sng" dirty="0"/>
          </a:p>
          <a:p>
            <a:pPr>
              <a:lnSpc>
                <a:spcPct val="100000"/>
              </a:lnSpc>
            </a:pPr>
            <a:endParaRPr lang="es-ES" sz="1600" u="sng" strike="noStrike" spc="-1" dirty="0">
              <a:solidFill>
                <a:srgbClr val="0000FF"/>
              </a:solidFill>
              <a:uFill>
                <a:solidFill>
                  <a:srgbClr val="FFFFFF"/>
                </a:solidFill>
              </a:uFill>
              <a:latin typeface="Arial"/>
              <a:ea typeface="DejaVu Sans"/>
              <a:hlinkClick r:id="rId3"/>
            </a:endParaRPr>
          </a:p>
          <a:p>
            <a:pPr>
              <a:lnSpc>
                <a:spcPct val="100000"/>
              </a:lnSpc>
            </a:pPr>
            <a:r>
              <a:rPr lang="es-ES" sz="1600" u="sng" strike="noStrike" spc="-1" dirty="0">
                <a:solidFill>
                  <a:srgbClr val="0000FF"/>
                </a:solidFill>
                <a:uFill>
                  <a:solidFill>
                    <a:srgbClr val="FFFFFF"/>
                  </a:solidFill>
                </a:uFill>
                <a:latin typeface="Arial"/>
                <a:ea typeface="DejaVu Sans"/>
                <a:hlinkClick r:id="rId3"/>
              </a:rPr>
              <a:t>http://puntocomnoesunlenguaje.blogspot.com.es/2013/05/clase-file-java.html</a:t>
            </a:r>
            <a:r>
              <a:rPr lang="es-ES" sz="1600" strike="noStrike" spc="-1" dirty="0">
                <a:solidFill>
                  <a:srgbClr val="292934"/>
                </a:solidFill>
                <a:uFill>
                  <a:solidFill>
                    <a:srgbClr val="FFFFFF"/>
                  </a:solidFill>
                </a:uFill>
                <a:latin typeface="Arial"/>
                <a:ea typeface="DejaVu Sans"/>
              </a:rPr>
              <a:t>   </a:t>
            </a:r>
            <a:endParaRPr dirty="0"/>
          </a:p>
          <a:p>
            <a:pPr>
              <a:lnSpc>
                <a:spcPct val="100000"/>
              </a:lnSpc>
            </a:pPr>
            <a:r>
              <a:rPr lang="es-ES" sz="1600" b="1" spc="-1" dirty="0">
                <a:solidFill>
                  <a:srgbClr val="292934"/>
                </a:solidFill>
                <a:uFill>
                  <a:solidFill>
                    <a:srgbClr val="FFFFFF"/>
                  </a:solidFill>
                </a:uFill>
              </a:rPr>
              <a:t>- Ejemplo 1: </a:t>
            </a:r>
            <a:r>
              <a:rPr lang="es-ES" sz="1600" spc="-1" dirty="0">
                <a:solidFill>
                  <a:srgbClr val="292934"/>
                </a:solidFill>
                <a:uFill>
                  <a:solidFill>
                    <a:srgbClr val="FFFFFF"/>
                  </a:solidFill>
                </a:uFill>
              </a:rPr>
              <a:t>El siguiente programa muestra el uso de algunos métodos de la clase File.</a:t>
            </a:r>
          </a:p>
          <a:p>
            <a:pPr>
              <a:lnSpc>
                <a:spcPct val="100000"/>
              </a:lnSpc>
            </a:pPr>
            <a:r>
              <a:rPr lang="es-ES" sz="1600" spc="-1" dirty="0">
                <a:solidFill>
                  <a:srgbClr val="292934"/>
                </a:solidFill>
                <a:uFill>
                  <a:solidFill>
                    <a:srgbClr val="FFFFFF"/>
                  </a:solidFill>
                </a:uFill>
              </a:rPr>
              <a:t>Se crea un objeto File ruta asociado al directorio c:/ficheros y un objeto File f asociado al fichero datos.txt que se encuentra en ese directorio.</a:t>
            </a:r>
          </a:p>
          <a:p>
            <a:pPr>
              <a:lnSpc>
                <a:spcPct val="100000"/>
              </a:lnSpc>
            </a:pPr>
            <a:r>
              <a:rPr lang="es-ES" sz="1600" spc="-1" dirty="0">
                <a:solidFill>
                  <a:srgbClr val="292934"/>
                </a:solidFill>
                <a:uFill>
                  <a:solidFill>
                    <a:srgbClr val="FFFFFF"/>
                  </a:solidFill>
                </a:uFill>
              </a:rPr>
              <a:t>Si el fichero no existe se crea y si el directorio no existe se crea y a continuación se crea el fichero. Si el fichero existe se muestra el tamaño del mismo.</a:t>
            </a:r>
            <a:endParaRPr lang="es-ES" sz="1600" strike="noStrike" spc="-1" dirty="0">
              <a:solidFill>
                <a:srgbClr val="292934"/>
              </a:solidFill>
              <a:uFill>
                <a:solidFill>
                  <a:srgbClr val="FFFFFF"/>
                </a:solidFill>
              </a:uFill>
              <a:latin typeface="Arial"/>
              <a:ea typeface="DejaVu Sans"/>
            </a:endParaRPr>
          </a:p>
          <a:p>
            <a:pPr>
              <a:lnSpc>
                <a:spcPct val="100000"/>
              </a:lnSpc>
            </a:pPr>
            <a:r>
              <a:rPr lang="es-ES" sz="1600" b="1" spc="-1" dirty="0">
                <a:solidFill>
                  <a:srgbClr val="292934"/>
                </a:solidFill>
                <a:uFill>
                  <a:solidFill>
                    <a:srgbClr val="FFFFFF"/>
                  </a:solidFill>
                </a:uFill>
              </a:rPr>
              <a:t>- Ejemplo 2: </a:t>
            </a:r>
            <a:r>
              <a:rPr lang="es-ES" sz="1600" spc="-1" dirty="0">
                <a:solidFill>
                  <a:srgbClr val="292934"/>
                </a:solidFill>
                <a:uFill>
                  <a:solidFill>
                    <a:srgbClr val="FFFFFF"/>
                  </a:solidFill>
                </a:uFill>
              </a:rPr>
              <a:t>El siguiente programa muestra como eliminar un fichero y como cambiar el nombre de un fichero usando la clase File.</a:t>
            </a:r>
          </a:p>
          <a:p>
            <a:pPr>
              <a:lnSpc>
                <a:spcPct val="100000"/>
              </a:lnSpc>
            </a:pPr>
            <a:r>
              <a:rPr lang="es-ES" sz="1600" spc="-1" dirty="0" err="1">
                <a:solidFill>
                  <a:srgbClr val="292934"/>
                </a:solidFill>
                <a:uFill>
                  <a:solidFill>
                    <a:srgbClr val="FFFFFF"/>
                  </a:solidFill>
                </a:uFill>
              </a:rPr>
              <a:t>import</a:t>
            </a:r>
            <a:r>
              <a:rPr lang="es-ES" sz="1600" spc="-1" dirty="0">
                <a:solidFill>
                  <a:srgbClr val="292934"/>
                </a:solidFill>
                <a:uFill>
                  <a:solidFill>
                    <a:srgbClr val="FFFFFF"/>
                  </a:solidFill>
                </a:uFill>
              </a:rPr>
              <a:t> </a:t>
            </a:r>
            <a:r>
              <a:rPr lang="es-ES" sz="1600" spc="-1" dirty="0" err="1">
                <a:solidFill>
                  <a:srgbClr val="292934"/>
                </a:solidFill>
                <a:uFill>
                  <a:solidFill>
                    <a:srgbClr val="FFFFFF"/>
                  </a:solidFill>
                </a:uFill>
              </a:rPr>
              <a:t>java.io.File</a:t>
            </a:r>
            <a:r>
              <a:rPr lang="es-ES" sz="1600" spc="-1" dirty="0">
                <a:solidFill>
                  <a:srgbClr val="292934"/>
                </a:solidFill>
                <a:uFill>
                  <a:solidFill>
                    <a:srgbClr val="FFFFFF"/>
                  </a:solidFill>
                </a:uFill>
              </a:rPr>
              <a:t>;</a:t>
            </a:r>
          </a:p>
          <a:p>
            <a:pPr>
              <a:lnSpc>
                <a:spcPct val="100000"/>
              </a:lnSpc>
            </a:pPr>
            <a:r>
              <a:rPr lang="es-ES" sz="1600" b="1" spc="-1" dirty="0">
                <a:solidFill>
                  <a:srgbClr val="292934"/>
                </a:solidFill>
                <a:uFill>
                  <a:solidFill>
                    <a:srgbClr val="FFFFFF"/>
                  </a:solidFill>
                </a:uFill>
              </a:rPr>
              <a:t>- Ejemplo 3</a:t>
            </a:r>
            <a:r>
              <a:rPr lang="es-ES" sz="1600" spc="-1" dirty="0">
                <a:solidFill>
                  <a:srgbClr val="292934"/>
                </a:solidFill>
                <a:uFill>
                  <a:solidFill>
                    <a:srgbClr val="FFFFFF"/>
                  </a:solidFill>
                </a:uFill>
              </a:rPr>
              <a:t>: Programa que muestra el contenido de un directorio. En el ejemplo se muestra el contenido del directorio actual.</a:t>
            </a:r>
          </a:p>
          <a:p>
            <a:pPr>
              <a:lnSpc>
                <a:spcPct val="100000"/>
              </a:lnSpc>
            </a:pPr>
            <a:r>
              <a:rPr lang="es-ES" sz="1600" b="1" spc="-1" dirty="0">
                <a:solidFill>
                  <a:srgbClr val="292934"/>
                </a:solidFill>
                <a:uFill>
                  <a:solidFill>
                    <a:srgbClr val="FFFFFF"/>
                  </a:solidFill>
                </a:uFill>
              </a:rPr>
              <a:t>- Ejemplo 5: </a:t>
            </a:r>
            <a:r>
              <a:rPr lang="es-ES" sz="1600" spc="-1" dirty="0">
                <a:solidFill>
                  <a:srgbClr val="292934"/>
                </a:solidFill>
                <a:uFill>
                  <a:solidFill>
                    <a:srgbClr val="FFFFFF"/>
                  </a:solidFill>
                </a:uFill>
              </a:rPr>
              <a:t>El siguiente programa muestra el contenido del directorio raíz de la unidad actual de trabajo y de todos sus  subdirectorios de forma recursiva. Para cada directorio se muestran primero los archivos y a continuación las carpetas que contienen de forma recursiva.</a:t>
            </a:r>
          </a:p>
          <a:p>
            <a:pPr>
              <a:lnSpc>
                <a:spcPct val="100000"/>
              </a:lnSpc>
            </a:pPr>
            <a:r>
              <a:rPr lang="es-ES" sz="1600" b="1" spc="-1" dirty="0">
                <a:solidFill>
                  <a:srgbClr val="292934"/>
                </a:solidFill>
                <a:uFill>
                  <a:solidFill>
                    <a:srgbClr val="FFFFFF"/>
                  </a:solidFill>
                </a:uFill>
              </a:rPr>
              <a:t>- Ejemplo de creación y uso de un filtro.</a:t>
            </a:r>
            <a:endParaRPr sz="1600" b="1" spc="-1" dirty="0">
              <a:solidFill>
                <a:srgbClr val="292934"/>
              </a:solidFill>
              <a:uFill>
                <a:solidFill>
                  <a:srgbClr val="FFFFFF"/>
                </a:solidFill>
              </a:uFill>
            </a:endParaRPr>
          </a:p>
          <a:p>
            <a:pPr marL="1440">
              <a:lnSpc>
                <a:spcPct val="100000"/>
              </a:lnSpc>
              <a:buClr>
                <a:srgbClr val="93A299"/>
              </a:buClr>
              <a:buSzPct val="85000"/>
            </a:pPr>
            <a:endParaRPr lang="es-ES" sz="2000" strike="noStrike" spc="-1" dirty="0">
              <a:solidFill>
                <a:srgbClr val="292934"/>
              </a:solidFill>
              <a:uFill>
                <a:solidFill>
                  <a:srgbClr val="FFFFFF"/>
                </a:solidFill>
              </a:uFill>
              <a:latin typeface="Arial"/>
              <a:ea typeface="DejaVu Sans"/>
            </a:endParaRPr>
          </a:p>
          <a:p>
            <a:pPr marL="1440">
              <a:lnSpc>
                <a:spcPct val="100000"/>
              </a:lnSpc>
              <a:buClr>
                <a:srgbClr val="93A299"/>
              </a:buClr>
              <a:buSzPct val="85000"/>
            </a:pPr>
            <a:r>
              <a:rPr lang="es-ES" sz="1600" b="1" spc="-1" dirty="0">
                <a:solidFill>
                  <a:srgbClr val="292934"/>
                </a:solidFill>
                <a:uFill>
                  <a:solidFill>
                    <a:srgbClr val="FFFFFF"/>
                  </a:solidFill>
                </a:uFill>
                <a:latin typeface="Arial"/>
                <a:ea typeface="DejaVu Sans"/>
              </a:rPr>
              <a:t>API de Java</a:t>
            </a:r>
            <a:r>
              <a:rPr lang="es-ES" sz="2000" strike="noStrike" spc="-1" dirty="0">
                <a:solidFill>
                  <a:srgbClr val="292934"/>
                </a:solidFill>
                <a:uFill>
                  <a:solidFill>
                    <a:srgbClr val="FFFFFF"/>
                  </a:solidFill>
                </a:uFill>
                <a:latin typeface="Arial"/>
                <a:ea typeface="DejaVu Sans"/>
              </a:rPr>
              <a:t>: </a:t>
            </a:r>
            <a:r>
              <a:rPr lang="es-ES" sz="1600" u="sng" spc="-1" dirty="0">
                <a:solidFill>
                  <a:srgbClr val="0000FF"/>
                </a:solidFill>
                <a:uFill>
                  <a:solidFill>
                    <a:srgbClr val="FFFFFF"/>
                  </a:solidFill>
                </a:uFill>
                <a:latin typeface="Arial"/>
              </a:rPr>
              <a:t>https://docs.oracle.com/javase/8/docs/api/java/io/File.html</a:t>
            </a:r>
            <a:endParaRPr sz="1600" u="sng" spc="-1" dirty="0">
              <a:solidFill>
                <a:srgbClr val="0000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strike="noStrike" spc="-89">
                <a:solidFill>
                  <a:srgbClr val="D2533C"/>
                </a:solidFill>
                <a:uFill>
                  <a:solidFill>
                    <a:srgbClr val="FFFFFF"/>
                  </a:solidFill>
                </a:uFill>
                <a:latin typeface="Arial"/>
                <a:ea typeface="DejaVu Sans"/>
              </a:rPr>
              <a:t>Introducción</a:t>
            </a:r>
            <a:endParaRPr/>
          </a:p>
        </p:txBody>
      </p:sp>
      <p:sp>
        <p:nvSpPr>
          <p:cNvPr id="85"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000" b="1" spc="-1" dirty="0">
                <a:solidFill>
                  <a:srgbClr val="292934"/>
                </a:solidFill>
                <a:uFill>
                  <a:solidFill>
                    <a:srgbClr val="FFFFFF"/>
                  </a:solidFill>
                </a:uFill>
                <a:latin typeface="Calibri"/>
                <a:ea typeface="DejaVu Sans"/>
              </a:rPr>
              <a:t>Ficheros: </a:t>
            </a:r>
            <a:r>
              <a:rPr lang="es-ES" sz="2000" spc="-1" dirty="0">
                <a:solidFill>
                  <a:srgbClr val="292934"/>
                </a:solidFill>
                <a:uFill>
                  <a:solidFill>
                    <a:srgbClr val="FFFFFF"/>
                  </a:solidFill>
                </a:uFill>
                <a:latin typeface="Calibri"/>
                <a:ea typeface="DejaVu Sans"/>
              </a:rPr>
              <a:t>Conjunto de bits almacenados en un dispositivo. </a:t>
            </a:r>
            <a:br>
              <a:rPr lang="es-ES" sz="2000" spc="-1" dirty="0">
                <a:solidFill>
                  <a:srgbClr val="292934"/>
                </a:solidFill>
                <a:uFill>
                  <a:solidFill>
                    <a:srgbClr val="FFFFFF"/>
                  </a:solidFill>
                </a:uFill>
                <a:latin typeface="Calibri"/>
                <a:ea typeface="DejaVu Sans"/>
              </a:rPr>
            </a:br>
            <a:endParaRPr lang="es-ES" sz="2000" spc="-1" dirty="0">
              <a:solidFill>
                <a:srgbClr val="292934"/>
              </a:solidFill>
              <a:uFill>
                <a:solidFill>
                  <a:srgbClr val="FFFFFF"/>
                </a:solidFill>
              </a:uFill>
              <a:latin typeface="Calibri"/>
              <a:ea typeface="DejaVu Sans"/>
            </a:endParaRPr>
          </a:p>
          <a:p>
            <a:pPr>
              <a:lnSpc>
                <a:spcPct val="100000"/>
              </a:lnSpc>
            </a:pPr>
            <a:r>
              <a:rPr lang="es-ES" sz="2000" b="1" spc="-1" dirty="0">
                <a:solidFill>
                  <a:srgbClr val="292934"/>
                </a:solidFill>
                <a:uFill>
                  <a:solidFill>
                    <a:srgbClr val="FFFFFF"/>
                  </a:solidFill>
                </a:uFill>
                <a:latin typeface="Calibri"/>
                <a:ea typeface="DejaVu Sans"/>
              </a:rPr>
              <a:t>D</a:t>
            </a:r>
            <a:r>
              <a:rPr lang="es-ES" sz="2000" b="1" u="sng" strike="noStrike" spc="-1" dirty="0">
                <a:solidFill>
                  <a:srgbClr val="292934"/>
                </a:solidFill>
                <a:uFill>
                  <a:solidFill>
                    <a:srgbClr val="FFFFFF"/>
                  </a:solidFill>
                </a:uFill>
                <a:latin typeface="Calibri"/>
                <a:ea typeface="DejaVu Sans"/>
              </a:rPr>
              <a:t>atos persistentes: </a:t>
            </a:r>
            <a:r>
              <a:rPr lang="es-ES" sz="2000" strike="noStrike" spc="-1" dirty="0">
                <a:solidFill>
                  <a:srgbClr val="292934"/>
                </a:solidFill>
                <a:uFill>
                  <a:solidFill>
                    <a:srgbClr val="FFFFFF"/>
                  </a:solidFill>
                </a:uFill>
                <a:latin typeface="Calibri"/>
                <a:ea typeface="DejaVu Sans"/>
              </a:rPr>
              <a:t>persisten más allá de la ejecución de la aplicación que los trata</a:t>
            </a:r>
            <a:r>
              <a:rPr lang="es-ES" sz="2000" spc="-1" dirty="0">
                <a:solidFill>
                  <a:srgbClr val="292934"/>
                </a:solidFill>
                <a:uFill>
                  <a:solidFill>
                    <a:srgbClr val="FFFFFF"/>
                  </a:solidFill>
                </a:uFill>
                <a:latin typeface="Calibri"/>
                <a:ea typeface="DejaVu Sans"/>
              </a:rPr>
              <a:t>. </a:t>
            </a:r>
            <a:r>
              <a:rPr lang="es-ES" sz="1400" spc="-1" dirty="0">
                <a:solidFill>
                  <a:srgbClr val="292934"/>
                </a:solidFill>
                <a:uFill>
                  <a:solidFill>
                    <a:srgbClr val="FFFFFF"/>
                  </a:solidFill>
                </a:uFill>
                <a:latin typeface="Calibri"/>
                <a:ea typeface="DejaVu Sans"/>
              </a:rPr>
              <a:t>(Ya sabes que cuando apagamos el ordenador los datos de la memoria RAM se pierden. Las canciones, películas, bases de datos, …. Están almacenados en ficheros en un soporte como discos duros, pendrives, …) </a:t>
            </a:r>
          </a:p>
          <a:p>
            <a:pPr>
              <a:lnSpc>
                <a:spcPct val="100000"/>
              </a:lnSpc>
            </a:pPr>
            <a:r>
              <a:rPr lang="es-ES" sz="2000" spc="-1" dirty="0">
                <a:solidFill>
                  <a:srgbClr val="292934"/>
                </a:solidFill>
                <a:uFill>
                  <a:solidFill>
                    <a:srgbClr val="FFFFFF"/>
                  </a:solidFill>
                </a:uFill>
                <a:latin typeface="Calibri"/>
              </a:rPr>
              <a:t>Veremos cómo hacer con java las operaciones de crear, actualizar y procesar ficheros.</a:t>
            </a:r>
          </a:p>
          <a:p>
            <a:pPr marL="800100" lvl="1" indent="-342900">
              <a:buFont typeface="Arial" panose="020B0604020202020204" pitchFamily="34" charset="0"/>
              <a:buChar char="•"/>
            </a:pPr>
            <a:r>
              <a:rPr lang="es-ES" sz="1400" spc="-1" dirty="0">
                <a:solidFill>
                  <a:srgbClr val="292934"/>
                </a:solidFill>
                <a:uFill>
                  <a:solidFill>
                    <a:srgbClr val="FFFFFF"/>
                  </a:solidFill>
                </a:uFill>
                <a:latin typeface="Calibri"/>
              </a:rPr>
              <a:t>Un fichero está formado por un conjunto de </a:t>
            </a:r>
            <a:r>
              <a:rPr lang="es-ES" sz="1400" b="1" spc="-1" dirty="0">
                <a:solidFill>
                  <a:srgbClr val="292934"/>
                </a:solidFill>
                <a:uFill>
                  <a:solidFill>
                    <a:srgbClr val="FFFFFF"/>
                  </a:solidFill>
                </a:uFill>
                <a:latin typeface="Calibri"/>
              </a:rPr>
              <a:t>registros</a:t>
            </a:r>
            <a:r>
              <a:rPr lang="es-ES" sz="1400" spc="-1" dirty="0">
                <a:solidFill>
                  <a:srgbClr val="292934"/>
                </a:solidFill>
                <a:uFill>
                  <a:solidFill>
                    <a:srgbClr val="FFFFFF"/>
                  </a:solidFill>
                </a:uFill>
                <a:latin typeface="Calibri"/>
              </a:rPr>
              <a:t> o </a:t>
            </a:r>
            <a:r>
              <a:rPr lang="es-ES" sz="1400" b="1" spc="-1" dirty="0">
                <a:solidFill>
                  <a:srgbClr val="292934"/>
                </a:solidFill>
                <a:uFill>
                  <a:solidFill>
                    <a:srgbClr val="FFFFFF"/>
                  </a:solidFill>
                </a:uFill>
                <a:latin typeface="Calibri"/>
              </a:rPr>
              <a:t>líneas de texto</a:t>
            </a:r>
            <a:r>
              <a:rPr lang="es-ES" sz="1400" spc="-1" dirty="0">
                <a:solidFill>
                  <a:srgbClr val="292934"/>
                </a:solidFill>
                <a:uFill>
                  <a:solidFill>
                    <a:srgbClr val="FFFFFF"/>
                  </a:solidFill>
                </a:uFill>
                <a:latin typeface="Calibri"/>
              </a:rPr>
              <a:t>.</a:t>
            </a:r>
          </a:p>
          <a:p>
            <a:pPr marL="800100" lvl="1" indent="-342900">
              <a:buFont typeface="Arial" panose="020B0604020202020204" pitchFamily="34" charset="0"/>
              <a:buChar char="•"/>
            </a:pPr>
            <a:r>
              <a:rPr lang="es-ES" sz="1400" spc="-1" dirty="0">
                <a:solidFill>
                  <a:srgbClr val="292934"/>
                </a:solidFill>
                <a:uFill>
                  <a:solidFill>
                    <a:srgbClr val="FFFFFF"/>
                  </a:solidFill>
                </a:uFill>
                <a:latin typeface="Calibri"/>
              </a:rPr>
              <a:t>Un registro está formado por un conjunto de campos que guardan una relación entre ellos.</a:t>
            </a:r>
          </a:p>
          <a:p>
            <a:pPr marL="800100" lvl="1" indent="-342900">
              <a:buFont typeface="Arial" panose="020B0604020202020204" pitchFamily="34" charset="0"/>
              <a:buChar char="•"/>
            </a:pPr>
            <a:r>
              <a:rPr lang="es-ES" sz="1400" spc="-1" dirty="0">
                <a:solidFill>
                  <a:srgbClr val="292934"/>
                </a:solidFill>
                <a:uFill>
                  <a:solidFill>
                    <a:srgbClr val="FFFFFF"/>
                  </a:solidFill>
                </a:uFill>
                <a:latin typeface="Calibri"/>
              </a:rPr>
              <a:t>La manera en que datos se agrupan en el fichero depende de la persona que los diseñe</a:t>
            </a:r>
            <a:r>
              <a:rPr lang="es-ES" sz="2000" spc="-1" dirty="0">
                <a:solidFill>
                  <a:srgbClr val="292934"/>
                </a:solidFill>
                <a:uFill>
                  <a:solidFill>
                    <a:srgbClr val="FFFFFF"/>
                  </a:solidFill>
                </a:uFill>
                <a:latin typeface="Calibri"/>
              </a:rPr>
              <a:t>.</a:t>
            </a:r>
            <a:endParaRPr sz="2000" dirty="0"/>
          </a:p>
          <a:p>
            <a:pPr>
              <a:lnSpc>
                <a:spcPct val="100000"/>
              </a:lnSpc>
            </a:pPr>
            <a:r>
              <a:rPr lang="es-ES" sz="2000" strike="noStrike" spc="-1" dirty="0">
                <a:solidFill>
                  <a:srgbClr val="292934"/>
                </a:solidFill>
                <a:uFill>
                  <a:solidFill>
                    <a:srgbClr val="FFFFFF"/>
                  </a:solidFill>
                </a:uFill>
                <a:latin typeface="Calibri"/>
                <a:ea typeface="DejaVu Sans"/>
              </a:rPr>
              <a:t>En esta unidad veremos, entre otros conceptos: </a:t>
            </a:r>
          </a:p>
          <a:p>
            <a:pPr marL="914400" lvl="1" indent="-457200">
              <a:buAutoNum type="arabicParenR"/>
            </a:pPr>
            <a:r>
              <a:rPr lang="es-ES" sz="2000" strike="noStrike" spc="-1" dirty="0">
                <a:solidFill>
                  <a:srgbClr val="292934"/>
                </a:solidFill>
                <a:uFill>
                  <a:solidFill>
                    <a:srgbClr val="FFFFFF"/>
                  </a:solidFill>
                </a:uFill>
                <a:latin typeface="Calibri"/>
                <a:ea typeface="DejaVu Sans"/>
              </a:rPr>
              <a:t>Clases asociadas a la gestión de  archivos; </a:t>
            </a:r>
          </a:p>
          <a:p>
            <a:pPr marL="914400" lvl="1" indent="-457200">
              <a:buAutoNum type="arabicParenR" startAt="2"/>
            </a:pPr>
            <a:r>
              <a:rPr lang="es-ES" sz="2000" strike="noStrike" spc="-1" dirty="0">
                <a:solidFill>
                  <a:srgbClr val="292934"/>
                </a:solidFill>
                <a:uFill>
                  <a:solidFill>
                    <a:srgbClr val="FFFFFF"/>
                  </a:solidFill>
                </a:uFill>
                <a:latin typeface="Calibri"/>
                <a:ea typeface="DejaVu Sans"/>
              </a:rPr>
              <a:t>Clases para la gestión de flujos de datos desde/hacia ficheros</a:t>
            </a:r>
          </a:p>
          <a:p>
            <a:pPr marL="914400" lvl="1" indent="-457200">
              <a:buAutoNum type="arabicParenR" startAt="2"/>
            </a:pPr>
            <a:r>
              <a:rPr lang="es-ES" sz="2000" spc="-1" dirty="0">
                <a:solidFill>
                  <a:srgbClr val="292934"/>
                </a:solidFill>
                <a:uFill>
                  <a:solidFill>
                    <a:srgbClr val="FFFFFF"/>
                  </a:solidFill>
                </a:uFill>
                <a:latin typeface="Calibri"/>
                <a:ea typeface="DejaVu Sans"/>
              </a:rPr>
              <a:t>Operaciones básicas sobre ficheros (secuencial, aleatorio)</a:t>
            </a:r>
          </a:p>
          <a:p>
            <a:pPr marL="914400" lvl="1" indent="-457200">
              <a:buAutoNum type="arabicParenR" startAt="2"/>
            </a:pPr>
            <a:r>
              <a:rPr lang="es-ES" sz="2000" strike="noStrike" spc="-1" dirty="0">
                <a:solidFill>
                  <a:srgbClr val="292934"/>
                </a:solidFill>
                <a:uFill>
                  <a:solidFill>
                    <a:srgbClr val="FFFFFF"/>
                  </a:solidFill>
                </a:uFill>
                <a:latin typeface="Calibri"/>
                <a:ea typeface="DejaVu Sans"/>
              </a:rPr>
              <a:t>Operaciones para procesar archivos </a:t>
            </a:r>
            <a:r>
              <a:rPr lang="es-ES" sz="2000" strike="noStrike" spc="-1" dirty="0" err="1">
                <a:solidFill>
                  <a:srgbClr val="292934"/>
                </a:solidFill>
                <a:uFill>
                  <a:solidFill>
                    <a:srgbClr val="FFFFFF"/>
                  </a:solidFill>
                </a:uFill>
                <a:latin typeface="Calibri"/>
                <a:ea typeface="DejaVu Sans"/>
              </a:rPr>
              <a:t>xml</a:t>
            </a:r>
            <a:r>
              <a:rPr lang="es-ES" sz="2000" strike="noStrike" spc="-1" dirty="0">
                <a:solidFill>
                  <a:srgbClr val="292934"/>
                </a:solidFill>
                <a:uFill>
                  <a:solidFill>
                    <a:srgbClr val="FFFFFF"/>
                  </a:solidFill>
                </a:uFill>
                <a:latin typeface="Calibri"/>
                <a:ea typeface="DejaVu Sans"/>
              </a:rPr>
              <a:t> (importación, exportación)</a:t>
            </a:r>
          </a:p>
          <a:p>
            <a:pPr marL="914400" lvl="1" indent="-457200">
              <a:buAutoNum type="arabicParenR" startAt="2"/>
            </a:pPr>
            <a:r>
              <a:rPr lang="es-ES" sz="2000" spc="-1" dirty="0">
                <a:solidFill>
                  <a:srgbClr val="292934"/>
                </a:solidFill>
                <a:uFill>
                  <a:solidFill>
                    <a:srgbClr val="FFFFFF"/>
                  </a:solidFill>
                </a:uFill>
                <a:latin typeface="Calibri"/>
              </a:rPr>
              <a:t>Excepciones: detección y tratamiento)</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85800" y="1371600"/>
            <a:ext cx="7847280" cy="192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4400" strike="noStrike" cap="all" spc="-89" dirty="0">
                <a:solidFill>
                  <a:srgbClr val="D2533C"/>
                </a:solidFill>
                <a:uFill>
                  <a:solidFill>
                    <a:srgbClr val="FFFFFF"/>
                  </a:solidFill>
                </a:uFill>
                <a:latin typeface="Arial"/>
                <a:ea typeface="DejaVu Sans"/>
              </a:rPr>
              <a:t>Ficheros. </a:t>
            </a:r>
            <a:r>
              <a:rPr lang="es-ES" sz="1600" strike="noStrike" cap="all" spc="-89" dirty="0">
                <a:solidFill>
                  <a:srgbClr val="D2533C"/>
                </a:solidFill>
                <a:uFill>
                  <a:solidFill>
                    <a:srgbClr val="FFFFFF"/>
                  </a:solidFill>
                </a:uFill>
                <a:latin typeface="Arial"/>
                <a:ea typeface="DejaVu Sans"/>
              </a:rPr>
              <a:t>Organización y acceso</a:t>
            </a:r>
            <a:endParaRPr sz="1400" dirty="0"/>
          </a:p>
        </p:txBody>
      </p:sp>
      <p:sp>
        <p:nvSpPr>
          <p:cNvPr id="119" name="CustomShape 2"/>
          <p:cNvSpPr/>
          <p:nvPr/>
        </p:nvSpPr>
        <p:spPr>
          <a:xfrm>
            <a:off x="685800" y="3505320"/>
            <a:ext cx="7670880" cy="27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600" strike="noStrike" spc="-1" dirty="0">
                <a:solidFill>
                  <a:srgbClr val="292934"/>
                </a:solidFill>
                <a:uFill>
                  <a:solidFill>
                    <a:srgbClr val="FFFFFF"/>
                  </a:solidFill>
                </a:uFill>
                <a:latin typeface="Calibri"/>
                <a:ea typeface="DejaVu Sans"/>
              </a:rPr>
              <a:t>Secuencia de bytes en un dispositivo de almacenamiento:  disco duro, CD, DVD, memoria USB, ...</a:t>
            </a:r>
            <a:endParaRPr dirty="0"/>
          </a:p>
          <a:p>
            <a:pPr marL="457200" lvl="1" indent="-181440">
              <a:lnSpc>
                <a:spcPct val="100000"/>
              </a:lnSpc>
              <a:buClr>
                <a:srgbClr val="93A299"/>
              </a:buClr>
              <a:buSzPct val="85000"/>
              <a:buFont typeface="Arial"/>
              <a:buChar char="•"/>
            </a:pPr>
            <a:r>
              <a:rPr lang="es-ES" sz="2000" strike="noStrike" spc="-1" dirty="0">
                <a:solidFill>
                  <a:srgbClr val="292934"/>
                </a:solidFill>
                <a:uFill>
                  <a:solidFill>
                    <a:srgbClr val="FFFFFF"/>
                  </a:solidFill>
                </a:uFill>
                <a:latin typeface="Calibri"/>
                <a:ea typeface="DejaVu Sans"/>
              </a:rPr>
              <a:t>se puede leer y/o escribir</a:t>
            </a:r>
            <a:endParaRPr dirty="0"/>
          </a:p>
          <a:p>
            <a:pPr marL="457200" lvl="1" indent="-181440">
              <a:lnSpc>
                <a:spcPct val="100000"/>
              </a:lnSpc>
              <a:buClr>
                <a:srgbClr val="93A299"/>
              </a:buClr>
              <a:buSzPct val="85000"/>
              <a:buFont typeface="Arial"/>
              <a:buChar char="•"/>
            </a:pPr>
            <a:r>
              <a:rPr lang="es-ES" sz="2000" strike="noStrike" spc="-1" dirty="0">
                <a:solidFill>
                  <a:srgbClr val="292934"/>
                </a:solidFill>
                <a:uFill>
                  <a:solidFill>
                    <a:srgbClr val="FFFFFF"/>
                  </a:solidFill>
                </a:uFill>
                <a:latin typeface="Calibri"/>
                <a:ea typeface="DejaVu Sans"/>
              </a:rPr>
              <a:t>se identifica mediante un nombre (</a:t>
            </a:r>
            <a:r>
              <a:rPr lang="es-ES" sz="2000" i="1" strike="noStrike" spc="-1" dirty="0" err="1">
                <a:solidFill>
                  <a:srgbClr val="292934"/>
                </a:solidFill>
                <a:uFill>
                  <a:solidFill>
                    <a:srgbClr val="FFFFFF"/>
                  </a:solidFill>
                </a:uFill>
                <a:latin typeface="Calibri"/>
                <a:ea typeface="DejaVu Sans"/>
              </a:rPr>
              <a:t>pathname</a:t>
            </a:r>
            <a:r>
              <a:rPr lang="es-ES" sz="2000" strike="noStrike" spc="-1" dirty="0">
                <a:solidFill>
                  <a:srgbClr val="292934"/>
                </a:solidFill>
                <a:uFill>
                  <a:solidFill>
                    <a:srgbClr val="FFFFFF"/>
                  </a:solidFill>
                </a:uFill>
                <a:latin typeface="Calibri"/>
                <a:ea typeface="DejaVu Sans"/>
              </a:rPr>
              <a:t>)</a:t>
            </a:r>
            <a:endParaRPr dirty="0"/>
          </a:p>
          <a:p>
            <a:pPr marL="731520" lvl="2" indent="-181440">
              <a:lnSpc>
                <a:spcPct val="100000"/>
              </a:lnSpc>
              <a:buClr>
                <a:srgbClr val="93A299"/>
              </a:buClr>
              <a:buSzPct val="90000"/>
              <a:buFont typeface="Arial"/>
              <a:buChar char="•"/>
            </a:pPr>
            <a:r>
              <a:rPr lang="es-ES" sz="1700" strike="noStrike" spc="-1" dirty="0">
                <a:solidFill>
                  <a:srgbClr val="292934"/>
                </a:solidFill>
                <a:uFill>
                  <a:solidFill>
                    <a:srgbClr val="FFFFFF"/>
                  </a:solidFill>
                </a:uFill>
                <a:latin typeface="Calibri"/>
                <a:ea typeface="DejaVu Sans"/>
              </a:rPr>
              <a:t>P.ej.: /home/pepe/documentos/</a:t>
            </a:r>
            <a:r>
              <a:rPr lang="es-ES" sz="1700" strike="noStrike" spc="-1" dirty="0" err="1">
                <a:solidFill>
                  <a:srgbClr val="292934"/>
                </a:solidFill>
                <a:uFill>
                  <a:solidFill>
                    <a:srgbClr val="FFFFFF"/>
                  </a:solidFill>
                </a:uFill>
                <a:latin typeface="Calibri"/>
                <a:ea typeface="DejaVu Sans"/>
              </a:rPr>
              <a:t>unFichero</a:t>
            </a:r>
            <a:endParaRPr dirty="0"/>
          </a:p>
          <a:p>
            <a:pPr>
              <a:lnSpc>
                <a:spcPct val="100000"/>
              </a:lnSpc>
            </a:pPr>
            <a:endParaRPr dirty="0"/>
          </a:p>
          <a:p>
            <a:pPr>
              <a:lnSpc>
                <a:spcPct val="100000"/>
              </a:lnSpc>
            </a:pPr>
            <a:r>
              <a:rPr lang="es-ES" sz="1600" u="sng" strike="noStrike" spc="-1" dirty="0">
                <a:solidFill>
                  <a:srgbClr val="0000FF"/>
                </a:solidFill>
                <a:uFill>
                  <a:solidFill>
                    <a:srgbClr val="FFFFFF"/>
                  </a:solidFill>
                </a:uFill>
                <a:latin typeface="Calibri"/>
                <a:ea typeface="DejaVu Sans"/>
                <a:hlinkClick r:id="rId2"/>
              </a:rPr>
              <a:t>http://www.discoduroderoer.es/ejercicios-propuestos-y-resueltos-de-ficheros-en-java/</a:t>
            </a:r>
            <a:endParaRPr sz="1200"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strike="noStrike" spc="-89">
                <a:solidFill>
                  <a:srgbClr val="D2533C"/>
                </a:solidFill>
                <a:uFill>
                  <a:solidFill>
                    <a:srgbClr val="FFFFFF"/>
                  </a:solidFill>
                </a:uFill>
                <a:latin typeface="Arial"/>
                <a:ea typeface="DejaVu Sans"/>
              </a:rPr>
              <a:t>Tipos de ficheros.</a:t>
            </a:r>
            <a:endParaRPr/>
          </a:p>
        </p:txBody>
      </p:sp>
      <p:sp>
        <p:nvSpPr>
          <p:cNvPr id="121"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000" b="1" u="sng" strike="noStrike" spc="-1" dirty="0">
                <a:solidFill>
                  <a:srgbClr val="292934"/>
                </a:solidFill>
                <a:uFill>
                  <a:solidFill>
                    <a:srgbClr val="FFFFFF"/>
                  </a:solidFill>
                </a:uFill>
                <a:latin typeface="Calibri"/>
                <a:ea typeface="DejaVu Sans"/>
              </a:rPr>
              <a:t>Tipos de ficheros según el contenido:</a:t>
            </a:r>
            <a:endParaRPr dirty="0"/>
          </a:p>
          <a:p>
            <a:pPr>
              <a:lnSpc>
                <a:spcPct val="100000"/>
              </a:lnSpc>
            </a:pPr>
            <a:r>
              <a:rPr lang="es-ES" sz="2000" strike="noStrike" spc="-1" dirty="0">
                <a:solidFill>
                  <a:srgbClr val="292934"/>
                </a:solidFill>
                <a:uFill>
                  <a:solidFill>
                    <a:srgbClr val="FFFFFF"/>
                  </a:solidFill>
                </a:uFill>
                <a:latin typeface="Calibri"/>
                <a:ea typeface="DejaVu Sans"/>
              </a:rPr>
              <a:t>• </a:t>
            </a:r>
            <a:r>
              <a:rPr lang="es-ES" sz="2000" b="1" strike="noStrike" spc="-1" dirty="0">
                <a:solidFill>
                  <a:srgbClr val="292934"/>
                </a:solidFill>
                <a:uFill>
                  <a:solidFill>
                    <a:srgbClr val="FFFFFF"/>
                  </a:solidFill>
                </a:uFill>
                <a:latin typeface="Calibri"/>
                <a:ea typeface="DejaVu Sans"/>
              </a:rPr>
              <a:t>Ficheros de programas: </a:t>
            </a:r>
            <a:r>
              <a:rPr lang="es-ES" sz="2000" strike="noStrike" spc="-1" dirty="0">
                <a:solidFill>
                  <a:srgbClr val="292934"/>
                </a:solidFill>
                <a:uFill>
                  <a:solidFill>
                    <a:srgbClr val="FFFFFF"/>
                  </a:solidFill>
                </a:uFill>
                <a:latin typeface="Calibri"/>
                <a:ea typeface="DejaVu Sans"/>
              </a:rPr>
              <a:t>contienen instrucciones.</a:t>
            </a:r>
            <a:endParaRPr dirty="0"/>
          </a:p>
          <a:p>
            <a:pPr>
              <a:lnSpc>
                <a:spcPct val="100000"/>
              </a:lnSpc>
            </a:pPr>
            <a:r>
              <a:rPr lang="es-ES" sz="2000" strike="noStrike" spc="-1" dirty="0">
                <a:solidFill>
                  <a:srgbClr val="292934"/>
                </a:solidFill>
                <a:uFill>
                  <a:solidFill>
                    <a:srgbClr val="FFFFFF"/>
                  </a:solidFill>
                </a:uFill>
                <a:latin typeface="Calibri"/>
                <a:ea typeface="DejaVu Sans"/>
              </a:rPr>
              <a:t>• </a:t>
            </a:r>
            <a:r>
              <a:rPr lang="es-ES" sz="2000" b="1" strike="noStrike" spc="-1" dirty="0">
                <a:solidFill>
                  <a:srgbClr val="292934"/>
                </a:solidFill>
                <a:uFill>
                  <a:solidFill>
                    <a:srgbClr val="FFFFFF"/>
                  </a:solidFill>
                </a:uFill>
                <a:latin typeface="Calibri"/>
                <a:ea typeface="DejaVu Sans"/>
              </a:rPr>
              <a:t>Ficheros de datos</a:t>
            </a:r>
            <a:r>
              <a:rPr lang="es-ES" sz="2000" strike="noStrike" spc="-1" dirty="0">
                <a:solidFill>
                  <a:srgbClr val="292934"/>
                </a:solidFill>
                <a:uFill>
                  <a:solidFill>
                    <a:srgbClr val="FFFFFF"/>
                  </a:solidFill>
                </a:uFill>
                <a:latin typeface="Calibri"/>
                <a:ea typeface="DejaVu Sans"/>
              </a:rPr>
              <a:t>: contienen información, como números (enteros o</a:t>
            </a:r>
            <a:endParaRPr dirty="0"/>
          </a:p>
          <a:p>
            <a:pPr>
              <a:lnSpc>
                <a:spcPct val="100000"/>
              </a:lnSpc>
            </a:pPr>
            <a:r>
              <a:rPr lang="es-ES" sz="2000" strike="noStrike" spc="-1" dirty="0">
                <a:solidFill>
                  <a:srgbClr val="292934"/>
                </a:solidFill>
                <a:uFill>
                  <a:solidFill>
                    <a:srgbClr val="FFFFFF"/>
                  </a:solidFill>
                </a:uFill>
                <a:latin typeface="Calibri"/>
                <a:ea typeface="DejaVu Sans"/>
              </a:rPr>
              <a:t>reales), secuencias de caracteres, ...</a:t>
            </a:r>
            <a:endParaRPr dirty="0"/>
          </a:p>
          <a:p>
            <a:pPr>
              <a:lnSpc>
                <a:spcPct val="100000"/>
              </a:lnSpc>
            </a:pPr>
            <a:endParaRPr dirty="0"/>
          </a:p>
          <a:p>
            <a:pPr>
              <a:lnSpc>
                <a:spcPct val="100000"/>
              </a:lnSpc>
            </a:pPr>
            <a:r>
              <a:rPr lang="es-ES" sz="2000" b="1" i="1" u="sng" strike="noStrike" spc="-1" dirty="0">
                <a:solidFill>
                  <a:srgbClr val="292934"/>
                </a:solidFill>
                <a:uFill>
                  <a:solidFill>
                    <a:srgbClr val="FFFFFF"/>
                  </a:solidFill>
                </a:uFill>
                <a:latin typeface="Calibri"/>
                <a:ea typeface="DejaVu Sans"/>
              </a:rPr>
              <a:t>Tipos de ficheros según cómo se almacena la información:</a:t>
            </a:r>
            <a:endParaRPr dirty="0"/>
          </a:p>
          <a:p>
            <a:pPr marL="343080" indent="-342720">
              <a:lnSpc>
                <a:spcPct val="100000"/>
              </a:lnSpc>
              <a:buClr>
                <a:srgbClr val="292934"/>
              </a:buClr>
              <a:buFont typeface="Arial"/>
              <a:buChar char="•"/>
            </a:pPr>
            <a:r>
              <a:rPr lang="es-ES" sz="2000" b="1" i="1" u="sng" strike="noStrike" spc="-1" dirty="0">
                <a:solidFill>
                  <a:srgbClr val="292934"/>
                </a:solidFill>
                <a:uFill>
                  <a:solidFill>
                    <a:srgbClr val="FFFFFF"/>
                  </a:solidFill>
                </a:uFill>
                <a:latin typeface="Calibri"/>
                <a:ea typeface="DejaVu Sans"/>
              </a:rPr>
              <a:t>De texto.</a:t>
            </a:r>
            <a:endParaRPr dirty="0"/>
          </a:p>
          <a:p>
            <a:pPr marL="458280">
              <a:lnSpc>
                <a:spcPct val="100000"/>
              </a:lnSpc>
            </a:pPr>
            <a:r>
              <a:rPr lang="es-ES" sz="2000" strike="noStrike" spc="-1" dirty="0">
                <a:solidFill>
                  <a:srgbClr val="292934"/>
                </a:solidFill>
                <a:uFill>
                  <a:solidFill>
                    <a:srgbClr val="FFFFFF"/>
                  </a:solidFill>
                </a:uFill>
                <a:latin typeface="Calibri"/>
                <a:ea typeface="DejaVu Sans"/>
              </a:rPr>
              <a:t>Los ficheros de texto están compuestos de caracteres legibles</a:t>
            </a:r>
            <a:endParaRPr dirty="0"/>
          </a:p>
          <a:p>
            <a:pPr marL="344160" indent="-342720">
              <a:lnSpc>
                <a:spcPct val="100000"/>
              </a:lnSpc>
              <a:buClr>
                <a:srgbClr val="93A299"/>
              </a:buClr>
              <a:buSzPct val="85000"/>
              <a:buFont typeface="Arial"/>
              <a:buChar char="•"/>
            </a:pPr>
            <a:r>
              <a:rPr lang="es-ES" sz="2000" b="1" i="1" u="sng" strike="noStrike" spc="-1" dirty="0">
                <a:solidFill>
                  <a:srgbClr val="292934"/>
                </a:solidFill>
                <a:uFill>
                  <a:solidFill>
                    <a:srgbClr val="FFFFFF"/>
                  </a:solidFill>
                </a:uFill>
                <a:latin typeface="Calibri"/>
                <a:ea typeface="DejaVu Sans"/>
              </a:rPr>
              <a:t>Binarios,</a:t>
            </a:r>
            <a:endParaRPr dirty="0"/>
          </a:p>
          <a:p>
            <a:pPr marL="458280">
              <a:lnSpc>
                <a:spcPct val="100000"/>
              </a:lnSpc>
            </a:pPr>
            <a:r>
              <a:rPr lang="es-ES" sz="2000" strike="noStrike" spc="-1" dirty="0">
                <a:solidFill>
                  <a:srgbClr val="292934"/>
                </a:solidFill>
                <a:uFill>
                  <a:solidFill>
                    <a:srgbClr val="FFFFFF"/>
                  </a:solidFill>
                </a:uFill>
                <a:latin typeface="Calibri"/>
                <a:ea typeface="DejaVu Sans"/>
              </a:rPr>
              <a:t>Los binarios pueden almacenar cualquier tipo de datos (</a:t>
            </a:r>
            <a:r>
              <a:rPr lang="es-ES" sz="2000" i="1" strike="noStrike" spc="-1" dirty="0" err="1">
                <a:solidFill>
                  <a:srgbClr val="292934"/>
                </a:solidFill>
                <a:uFill>
                  <a:solidFill>
                    <a:srgbClr val="FFFFFF"/>
                  </a:solidFill>
                </a:uFill>
                <a:latin typeface="Calibri"/>
                <a:ea typeface="DejaVu Sans"/>
              </a:rPr>
              <a:t>int</a:t>
            </a:r>
            <a:r>
              <a:rPr lang="es-ES" sz="2000"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float</a:t>
            </a:r>
            <a:r>
              <a:rPr lang="es-ES" sz="2000"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boolean</a:t>
            </a:r>
            <a:r>
              <a:rPr lang="es-ES" sz="2000" i="1" strike="noStrike" spc="-1" dirty="0">
                <a:solidFill>
                  <a:srgbClr val="292934"/>
                </a:solidFill>
                <a:uFill>
                  <a:solidFill>
                    <a:srgbClr val="FFFFFF"/>
                  </a:solidFill>
                </a:uFill>
                <a:latin typeface="Calibri"/>
                <a:ea typeface="DejaVu Sans"/>
              </a:rPr>
              <a:t>,...</a:t>
            </a:r>
            <a:r>
              <a:rPr lang="es-ES" sz="2000" strike="noStrike" spc="-1" dirty="0">
                <a:solidFill>
                  <a:srgbClr val="292934"/>
                </a:solidFill>
                <a:uFill>
                  <a:solidFill>
                    <a:srgbClr val="FFFFFF"/>
                  </a:solidFill>
                </a:uFill>
                <a:latin typeface="Calibri"/>
                <a:ea typeface="DejaVu Sans"/>
              </a:rPr>
              <a:t>).</a:t>
            </a:r>
            <a:endParaRPr dirty="0"/>
          </a:p>
          <a:p>
            <a:pPr>
              <a:lnSpc>
                <a:spcPct val="100000"/>
              </a:lnSpc>
            </a:pPr>
            <a:endParaRPr dirty="0"/>
          </a:p>
          <a:p>
            <a:pPr>
              <a:lnSpc>
                <a:spcPct val="100000"/>
              </a:lnSpc>
            </a:pPr>
            <a:r>
              <a:rPr lang="es-ES" sz="2000" strike="noStrike" spc="-1" dirty="0">
                <a:solidFill>
                  <a:srgbClr val="292934"/>
                </a:solidFill>
                <a:uFill>
                  <a:solidFill>
                    <a:srgbClr val="FFFFFF"/>
                  </a:solidFill>
                </a:uFill>
                <a:latin typeface="Calibri"/>
                <a:ea typeface="DejaVu Sans"/>
              </a:rPr>
              <a:t>NOTA. En algunos sistemas operativos (como Linux) también son</a:t>
            </a:r>
            <a:endParaRPr dirty="0"/>
          </a:p>
          <a:p>
            <a:pPr>
              <a:lnSpc>
                <a:spcPct val="100000"/>
              </a:lnSpc>
            </a:pPr>
            <a:r>
              <a:rPr lang="es-ES" sz="2000" strike="noStrike" spc="-1" dirty="0">
                <a:solidFill>
                  <a:srgbClr val="292934"/>
                </a:solidFill>
                <a:uFill>
                  <a:solidFill>
                    <a:srgbClr val="FFFFFF"/>
                  </a:solidFill>
                </a:uFill>
                <a:latin typeface="Calibri"/>
                <a:ea typeface="DejaVu Sans"/>
              </a:rPr>
              <a:t>ficheros los directorios, los dispositivos, las tuberías,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Calibri"/>
                <a:ea typeface="DejaVu Sans"/>
              </a:rPr>
              <a:t>Operaciones sobre ficheros:</a:t>
            </a:r>
            <a:endParaRPr sz="1600" dirty="0"/>
          </a:p>
        </p:txBody>
      </p:sp>
      <p:sp>
        <p:nvSpPr>
          <p:cNvPr id="123" name="CustomShape 2"/>
          <p:cNvSpPr/>
          <p:nvPr/>
        </p:nvSpPr>
        <p:spPr>
          <a:xfrm>
            <a:off x="395640" y="1845000"/>
            <a:ext cx="8228160" cy="434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1440">
              <a:lnSpc>
                <a:spcPct val="100000"/>
              </a:lnSpc>
            </a:pPr>
            <a:r>
              <a:rPr lang="es-ES" b="1" strike="noStrike" spc="-1" dirty="0">
                <a:solidFill>
                  <a:srgbClr val="292934"/>
                </a:solidFill>
                <a:uFill>
                  <a:solidFill>
                    <a:srgbClr val="FFFFFF"/>
                  </a:solidFill>
                </a:uFill>
                <a:latin typeface="Calibri"/>
                <a:ea typeface="DejaVu Sans"/>
              </a:rPr>
              <a:t>Operaciones básicas que se realizan sobre ficheros independientemente de su forma de acceso al mismo:</a:t>
            </a:r>
            <a:endParaRPr dirty="0"/>
          </a:p>
          <a:p>
            <a:pPr marL="182880"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Creación de ficheros.</a:t>
            </a:r>
            <a:endParaRPr dirty="0"/>
          </a:p>
          <a:p>
            <a:pPr marL="182880"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Apertura del fichero.</a:t>
            </a:r>
            <a:endParaRPr dirty="0"/>
          </a:p>
          <a:p>
            <a:pPr marL="182880"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Cierre de ficheros.</a:t>
            </a:r>
            <a:endParaRPr dirty="0"/>
          </a:p>
          <a:p>
            <a:pPr marL="182880"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Lectura y escritura de datos desde/hacia el dispositivo (fichero).</a:t>
            </a:r>
            <a:endParaRPr dirty="0"/>
          </a:p>
          <a:p>
            <a:pPr>
              <a:lnSpc>
                <a:spcPct val="100000"/>
              </a:lnSpc>
            </a:pPr>
            <a:endParaRPr dirty="0"/>
          </a:p>
          <a:p>
            <a:pPr marL="182880" indent="-181440">
              <a:lnSpc>
                <a:spcPct val="100000"/>
              </a:lnSpc>
              <a:buClr>
                <a:srgbClr val="93A299"/>
              </a:buClr>
              <a:buSzPct val="85000"/>
              <a:buFont typeface="Arial"/>
              <a:buChar char="•"/>
            </a:pPr>
            <a:r>
              <a:rPr lang="es-ES" b="1" strike="noStrike" spc="-1" dirty="0">
                <a:solidFill>
                  <a:srgbClr val="292934"/>
                </a:solidFill>
                <a:uFill>
                  <a:solidFill>
                    <a:srgbClr val="FFFFFF"/>
                  </a:solidFill>
                </a:uFill>
                <a:latin typeface="Calibri"/>
                <a:ea typeface="DejaVu Sans"/>
              </a:rPr>
              <a:t>Operaciones típicas que se realizan sobre un fichero abierto:</a:t>
            </a:r>
            <a:endParaRPr dirty="0"/>
          </a:p>
          <a:p>
            <a:pPr marL="457200" lvl="1"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Altas</a:t>
            </a:r>
            <a:endParaRPr dirty="0"/>
          </a:p>
          <a:p>
            <a:pPr marL="457200" lvl="1"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Bajas.</a:t>
            </a:r>
            <a:endParaRPr dirty="0"/>
          </a:p>
          <a:p>
            <a:pPr marL="457200" lvl="1"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Modificaciones.</a:t>
            </a:r>
            <a:endParaRPr dirty="0"/>
          </a:p>
          <a:p>
            <a:pPr marL="457200" lvl="1"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Consultas.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Calibri"/>
                <a:ea typeface="DejaVu Sans"/>
              </a:rPr>
              <a:t>Formas de acceso a los ficheros:</a:t>
            </a:r>
            <a:endParaRPr sz="1600" dirty="0"/>
          </a:p>
        </p:txBody>
      </p:sp>
      <p:sp>
        <p:nvSpPr>
          <p:cNvPr id="125"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r>
              <a:rPr lang="es-ES" b="1" i="1" u="sng" strike="noStrike" spc="-1" dirty="0">
                <a:solidFill>
                  <a:srgbClr val="292934"/>
                </a:solidFill>
                <a:uFill>
                  <a:solidFill>
                    <a:srgbClr val="FFFFFF"/>
                  </a:solidFill>
                </a:uFill>
                <a:latin typeface="Calibri"/>
                <a:ea typeface="DejaVu Sans"/>
              </a:rPr>
              <a:t>Secuencial</a:t>
            </a:r>
            <a:endParaRPr dirty="0"/>
          </a:p>
          <a:p>
            <a:pPr marL="182880"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Una lectura secuencial implica tener que acceder a un elemento antes de acceder al siguiente, es decir, de una manera lineal (sin saltos).</a:t>
            </a:r>
            <a:endParaRPr dirty="0"/>
          </a:p>
          <a:p>
            <a:pPr>
              <a:lnSpc>
                <a:spcPct val="100000"/>
              </a:lnSpc>
            </a:pPr>
            <a:endParaRPr dirty="0"/>
          </a:p>
          <a:p>
            <a:pPr>
              <a:lnSpc>
                <a:spcPct val="100000"/>
              </a:lnSpc>
            </a:pPr>
            <a:r>
              <a:rPr lang="es-ES" b="1" i="1" u="sng" strike="noStrike" spc="-1" dirty="0">
                <a:solidFill>
                  <a:srgbClr val="292934"/>
                </a:solidFill>
                <a:uFill>
                  <a:solidFill>
                    <a:srgbClr val="FFFFFF"/>
                  </a:solidFill>
                </a:uFill>
                <a:latin typeface="Calibri"/>
                <a:ea typeface="DejaVu Sans"/>
              </a:rPr>
              <a:t>Aleatorio</a:t>
            </a:r>
            <a:endParaRPr dirty="0"/>
          </a:p>
          <a:p>
            <a:pPr marL="182880"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Permiten acceder a sus datos de una forma aleatoria, esto es indicando una determinada posición desde la que leer/escribir.</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Tipos de ficheros de datos</a:t>
            </a:r>
            <a:endParaRPr sz="1600" dirty="0"/>
          </a:p>
        </p:txBody>
      </p:sp>
      <p:sp>
        <p:nvSpPr>
          <p:cNvPr id="127"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b="1" u="sng" strike="noStrike" spc="-1" dirty="0">
                <a:solidFill>
                  <a:srgbClr val="292934"/>
                </a:solidFill>
                <a:uFill>
                  <a:solidFill>
                    <a:srgbClr val="FFFFFF"/>
                  </a:solidFill>
                </a:uFill>
                <a:latin typeface="Calibri"/>
                <a:ea typeface="DejaVu Sans"/>
              </a:rPr>
              <a:t>Tipos de ficheros de datos:</a:t>
            </a:r>
          </a:p>
          <a:p>
            <a:pPr>
              <a:lnSpc>
                <a:spcPct val="100000"/>
              </a:lnSpc>
            </a:pPr>
            <a:endParaRPr dirty="0"/>
          </a:p>
          <a:p>
            <a:pPr>
              <a:lnSpc>
                <a:spcPct val="100000"/>
              </a:lnSpc>
            </a:pPr>
            <a:r>
              <a:rPr lang="es-ES" strike="noStrike" spc="-1" dirty="0">
                <a:solidFill>
                  <a:srgbClr val="292934"/>
                </a:solidFill>
                <a:uFill>
                  <a:solidFill>
                    <a:srgbClr val="FFFFFF"/>
                  </a:solidFill>
                </a:uFill>
                <a:latin typeface="Calibri"/>
                <a:ea typeface="DejaVu Sans"/>
              </a:rPr>
              <a:t>• </a:t>
            </a:r>
            <a:r>
              <a:rPr lang="es-ES" b="1" i="1" strike="noStrike" spc="-1" dirty="0">
                <a:solidFill>
                  <a:srgbClr val="292934"/>
                </a:solidFill>
                <a:uFill>
                  <a:solidFill>
                    <a:srgbClr val="FFFFFF"/>
                  </a:solidFill>
                </a:uFill>
                <a:latin typeface="Calibri"/>
                <a:ea typeface="DejaVu Sans"/>
              </a:rPr>
              <a:t>de bytes </a:t>
            </a:r>
            <a:r>
              <a:rPr lang="es-ES" b="1" strike="noStrike" spc="-1" dirty="0">
                <a:solidFill>
                  <a:srgbClr val="292934"/>
                </a:solidFill>
                <a:uFill>
                  <a:solidFill>
                    <a:srgbClr val="FFFFFF"/>
                  </a:solidFill>
                </a:uFill>
                <a:latin typeface="Calibri"/>
                <a:ea typeface="DejaVu Sans"/>
              </a:rPr>
              <a:t>(binarios): </a:t>
            </a:r>
            <a:r>
              <a:rPr lang="es-ES" strike="noStrike" spc="-1" dirty="0">
                <a:solidFill>
                  <a:srgbClr val="292934"/>
                </a:solidFill>
                <a:uFill>
                  <a:solidFill>
                    <a:srgbClr val="FFFFFF"/>
                  </a:solidFill>
                </a:uFill>
                <a:latin typeface="Calibri"/>
                <a:ea typeface="DejaVu Sans"/>
              </a:rPr>
              <a:t>pensados para ser leídos por un programa</a:t>
            </a:r>
            <a:endParaRPr dirty="0"/>
          </a:p>
          <a:p>
            <a:pPr>
              <a:lnSpc>
                <a:spcPct val="100000"/>
              </a:lnSpc>
            </a:pPr>
            <a:endParaRPr lang="es-ES" strike="noStrike" spc="-1" dirty="0">
              <a:solidFill>
                <a:srgbClr val="292934"/>
              </a:solidFill>
              <a:uFill>
                <a:solidFill>
                  <a:srgbClr val="FFFFFF"/>
                </a:solidFill>
              </a:uFill>
              <a:latin typeface="Calibri"/>
              <a:ea typeface="DejaVu Sans"/>
            </a:endParaRPr>
          </a:p>
          <a:p>
            <a:pPr>
              <a:lnSpc>
                <a:spcPct val="100000"/>
              </a:lnSpc>
            </a:pPr>
            <a:r>
              <a:rPr lang="es-ES" strike="noStrike" spc="-1" dirty="0">
                <a:solidFill>
                  <a:srgbClr val="292934"/>
                </a:solidFill>
                <a:uFill>
                  <a:solidFill>
                    <a:srgbClr val="FFFFFF"/>
                  </a:solidFill>
                </a:uFill>
                <a:latin typeface="Calibri"/>
                <a:ea typeface="DejaVu Sans"/>
              </a:rPr>
              <a:t>• </a:t>
            </a:r>
            <a:r>
              <a:rPr lang="es-ES" b="1" i="1" strike="noStrike" spc="-1" dirty="0">
                <a:solidFill>
                  <a:srgbClr val="292934"/>
                </a:solidFill>
                <a:uFill>
                  <a:solidFill>
                    <a:srgbClr val="FFFFFF"/>
                  </a:solidFill>
                </a:uFill>
                <a:latin typeface="Calibri"/>
                <a:ea typeface="DejaVu Sans"/>
              </a:rPr>
              <a:t>de caracteres </a:t>
            </a:r>
            <a:r>
              <a:rPr lang="es-ES" b="1" strike="noStrike" spc="-1" dirty="0">
                <a:solidFill>
                  <a:srgbClr val="292934"/>
                </a:solidFill>
                <a:uFill>
                  <a:solidFill>
                    <a:srgbClr val="FFFFFF"/>
                  </a:solidFill>
                </a:uFill>
                <a:latin typeface="Calibri"/>
                <a:ea typeface="DejaVu Sans"/>
              </a:rPr>
              <a:t>(de texto): </a:t>
            </a:r>
            <a:r>
              <a:rPr lang="es-ES" strike="noStrike" spc="-1" dirty="0">
                <a:solidFill>
                  <a:srgbClr val="292934"/>
                </a:solidFill>
                <a:uFill>
                  <a:solidFill>
                    <a:srgbClr val="FFFFFF"/>
                  </a:solidFill>
                </a:uFill>
                <a:latin typeface="Calibri"/>
                <a:ea typeface="DejaVu Sans"/>
              </a:rPr>
              <a:t>están pensados para ser leídos  y/o creados por una persona</a:t>
            </a:r>
            <a:r>
              <a:rPr lang="es-ES" b="1" strike="noStrike" spc="-1" dirty="0">
                <a:solidFill>
                  <a:srgbClr val="292934"/>
                </a:solidFill>
                <a:uFill>
                  <a:solidFill>
                    <a:srgbClr val="FFFFFF"/>
                  </a:solidFill>
                </a:uFill>
                <a:latin typeface="Calibri"/>
                <a:ea typeface="DejaVu Sans"/>
              </a:rPr>
              <a:t>.</a:t>
            </a:r>
            <a:endParaRPr lang="es-ES" dirty="0"/>
          </a:p>
          <a:p>
            <a:pPr marL="3943350">
              <a:lnSpc>
                <a:spcPct val="100000"/>
              </a:lnSpc>
            </a:pPr>
            <a:r>
              <a:rPr lang="es-ES" sz="1400" dirty="0">
                <a:hlinkClick r:id="rId2"/>
              </a:rPr>
              <a:t>https://es.wikipedia.org/wiki/ASCII</a:t>
            </a:r>
            <a:endParaRPr lang="es-ES" sz="1400" dirty="0"/>
          </a:p>
          <a:p>
            <a:pPr marL="3943350">
              <a:lnSpc>
                <a:spcPct val="100000"/>
              </a:lnSpc>
            </a:pPr>
            <a:r>
              <a:rPr lang="es-ES" dirty="0"/>
              <a:t>						</a:t>
            </a:r>
            <a:r>
              <a:rPr lang="es-ES" sz="1200" dirty="0"/>
              <a:t>(valores hexadecimal.)</a:t>
            </a:r>
            <a:endParaRPr dirty="0"/>
          </a:p>
        </p:txBody>
      </p:sp>
      <p:pic>
        <p:nvPicPr>
          <p:cNvPr id="128" name="Picture 2"/>
          <p:cNvPicPr/>
          <p:nvPr/>
        </p:nvPicPr>
        <p:blipFill>
          <a:blip r:embed="rId3"/>
          <a:srcRect l="27438" t="54101" r="24281" b="19321"/>
          <a:stretch/>
        </p:blipFill>
        <p:spPr>
          <a:xfrm>
            <a:off x="755576" y="4005064"/>
            <a:ext cx="6514864" cy="215885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Punteros de lectura y escritura</a:t>
            </a:r>
            <a:endParaRPr sz="1600" dirty="0"/>
          </a:p>
        </p:txBody>
      </p:sp>
      <p:sp>
        <p:nvSpPr>
          <p:cNvPr id="130"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trike="noStrike" spc="-1" dirty="0">
                <a:solidFill>
                  <a:srgbClr val="292934"/>
                </a:solidFill>
                <a:uFill>
                  <a:solidFill>
                    <a:srgbClr val="FFFFFF"/>
                  </a:solidFill>
                </a:uFill>
                <a:latin typeface="Calibri"/>
                <a:ea typeface="DejaVu Sans"/>
              </a:rPr>
              <a:t>• Indican el próximo byte a leer o a escribir</a:t>
            </a:r>
            <a:endParaRPr dirty="0"/>
          </a:p>
          <a:p>
            <a:pPr>
              <a:lnSpc>
                <a:spcPct val="100000"/>
              </a:lnSpc>
            </a:pPr>
            <a:r>
              <a:rPr lang="es-ES" strike="noStrike" spc="-1" dirty="0">
                <a:solidFill>
                  <a:srgbClr val="292934"/>
                </a:solidFill>
                <a:uFill>
                  <a:solidFill>
                    <a:srgbClr val="FFFFFF"/>
                  </a:solidFill>
                </a:uFill>
                <a:latin typeface="Calibri"/>
                <a:ea typeface="DejaVu Sans"/>
              </a:rPr>
              <a:t>• Gestionados automáticamente por el sistema operativo</a:t>
            </a:r>
            <a:endParaRPr dirty="0"/>
          </a:p>
          <a:p>
            <a:pPr>
              <a:lnSpc>
                <a:spcPct val="100000"/>
              </a:lnSpc>
            </a:pPr>
            <a:r>
              <a:rPr lang="es-ES" strike="noStrike" spc="-1" dirty="0">
                <a:solidFill>
                  <a:srgbClr val="292934"/>
                </a:solidFill>
                <a:uFill>
                  <a:solidFill>
                    <a:srgbClr val="FFFFFF"/>
                  </a:solidFill>
                </a:uFill>
                <a:latin typeface="Calibri"/>
                <a:ea typeface="DejaVu Sans"/>
              </a:rPr>
              <a:t>• Comienzan apuntando al primer byte del fichero</a:t>
            </a:r>
            <a:endParaRPr dirty="0"/>
          </a:p>
          <a:p>
            <a:pPr>
              <a:lnSpc>
                <a:spcPct val="100000"/>
              </a:lnSpc>
            </a:pPr>
            <a:r>
              <a:rPr lang="es-ES" strike="noStrike" spc="-1" dirty="0">
                <a:solidFill>
                  <a:srgbClr val="292934"/>
                </a:solidFill>
                <a:uFill>
                  <a:solidFill>
                    <a:srgbClr val="FFFFFF"/>
                  </a:solidFill>
                </a:uFill>
                <a:latin typeface="Calibri"/>
                <a:ea typeface="DejaVu Sans"/>
              </a:rPr>
              <a:t>• Van avanzando por el fichero según se van leyendo sus contenidos</a:t>
            </a:r>
            <a:endParaRPr dirty="0"/>
          </a:p>
          <a:p>
            <a:pPr>
              <a:lnSpc>
                <a:spcPct val="100000"/>
              </a:lnSpc>
            </a:pPr>
            <a:endParaRPr dirty="0"/>
          </a:p>
          <a:p>
            <a:pPr>
              <a:lnSpc>
                <a:spcPct val="100000"/>
              </a:lnSpc>
            </a:pPr>
            <a:r>
              <a:rPr lang="es-ES" strike="noStrike" spc="-1" dirty="0">
                <a:solidFill>
                  <a:srgbClr val="292934"/>
                </a:solidFill>
                <a:uFill>
                  <a:solidFill>
                    <a:srgbClr val="FFFFFF"/>
                  </a:solidFill>
                </a:uFill>
                <a:latin typeface="Calibri"/>
                <a:ea typeface="DejaVu Sans"/>
              </a:rPr>
              <a:t>Ejemplo:</a:t>
            </a:r>
            <a:endParaRPr dirty="0"/>
          </a:p>
          <a:p>
            <a:pPr>
              <a:lnSpc>
                <a:spcPct val="100000"/>
              </a:lnSpc>
            </a:pPr>
            <a:endParaRPr dirty="0"/>
          </a:p>
        </p:txBody>
      </p:sp>
      <p:pic>
        <p:nvPicPr>
          <p:cNvPr id="131" name="Picture 2"/>
          <p:cNvPicPr/>
          <p:nvPr/>
        </p:nvPicPr>
        <p:blipFill>
          <a:blip r:embed="rId2"/>
          <a:srcRect l="23732" t="60501" r="21732" b="26704"/>
          <a:stretch/>
        </p:blipFill>
        <p:spPr>
          <a:xfrm>
            <a:off x="323528" y="3418706"/>
            <a:ext cx="7313664" cy="1228753"/>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85800" y="1371600"/>
            <a:ext cx="7847280" cy="192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4400" strike="noStrike" cap="all" spc="-89" dirty="0">
                <a:solidFill>
                  <a:srgbClr val="D2533C"/>
                </a:solidFill>
                <a:uFill>
                  <a:solidFill>
                    <a:srgbClr val="FFFFFF"/>
                  </a:solidFill>
                </a:uFill>
                <a:latin typeface="Arial"/>
                <a:ea typeface="DejaVu Sans"/>
              </a:rPr>
              <a:t>Flujo o </a:t>
            </a:r>
            <a:r>
              <a:rPr lang="es-ES" sz="4400" strike="noStrike" cap="all" spc="-89" dirty="0" err="1">
                <a:solidFill>
                  <a:srgbClr val="D2533C"/>
                </a:solidFill>
                <a:uFill>
                  <a:solidFill>
                    <a:srgbClr val="FFFFFF"/>
                  </a:solidFill>
                </a:uFill>
                <a:latin typeface="Arial"/>
                <a:ea typeface="DejaVu Sans"/>
              </a:rPr>
              <a:t>streams</a:t>
            </a:r>
            <a:r>
              <a:rPr lang="es-ES" sz="4400" strike="noStrike" cap="all" spc="-89" dirty="0">
                <a:solidFill>
                  <a:srgbClr val="D2533C"/>
                </a:solidFill>
                <a:uFill>
                  <a:solidFill>
                    <a:srgbClr val="FFFFFF"/>
                  </a:solidFill>
                </a:uFill>
                <a:latin typeface="Arial"/>
                <a:ea typeface="DejaVu Sans"/>
              </a:rPr>
              <a:t>. tipos</a:t>
            </a:r>
            <a:endParaRPr sz="1400" dirty="0"/>
          </a:p>
        </p:txBody>
      </p:sp>
      <p:sp>
        <p:nvSpPr>
          <p:cNvPr id="133" name="CustomShape 2"/>
          <p:cNvSpPr/>
          <p:nvPr/>
        </p:nvSpPr>
        <p:spPr>
          <a:xfrm>
            <a:off x="685800" y="3505320"/>
            <a:ext cx="7630616" cy="3020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2000" dirty="0"/>
              <a:t>En Java se define la abstracción </a:t>
            </a:r>
            <a:r>
              <a:rPr lang="es-ES" sz="2000" b="1" dirty="0"/>
              <a:t>de </a:t>
            </a:r>
            <a:r>
              <a:rPr lang="es-ES" sz="2000" b="1" dirty="0" err="1"/>
              <a:t>stream</a:t>
            </a:r>
            <a:r>
              <a:rPr lang="es-ES" sz="2000" b="1" dirty="0"/>
              <a:t> </a:t>
            </a:r>
            <a:r>
              <a:rPr lang="es-ES" sz="2000" dirty="0"/>
              <a:t>(flujo) para tratar la comunicación de información entre el programa y el exterior.</a:t>
            </a:r>
          </a:p>
          <a:p>
            <a:pPr algn="ctr">
              <a:lnSpc>
                <a:spcPct val="100000"/>
              </a:lnSpc>
            </a:pPr>
            <a:endParaRPr lang="es-ES" sz="2000" dirty="0"/>
          </a:p>
          <a:p>
            <a:pPr algn="ctr">
              <a:lnSpc>
                <a:spcPct val="100000"/>
              </a:lnSpc>
            </a:pPr>
            <a:r>
              <a:rPr lang="es-ES" sz="1600" dirty="0"/>
              <a:t>Cualquier programa que tenga que obtener información de cualquier fuente, necesita abrir un </a:t>
            </a:r>
            <a:r>
              <a:rPr lang="es-ES" sz="1600" dirty="0" err="1"/>
              <a:t>stream</a:t>
            </a:r>
            <a:r>
              <a:rPr lang="es-ES" sz="1600" dirty="0"/>
              <a:t>. Lo mismo si tiene que enviar información abrirá un </a:t>
            </a:r>
            <a:r>
              <a:rPr lang="es-ES" sz="1600" dirty="0" err="1"/>
              <a:t>stream</a:t>
            </a:r>
            <a:r>
              <a:rPr lang="es-ES" sz="1600" dirty="0"/>
              <a:t> y se escribirá la información en serie</a:t>
            </a:r>
            <a:r>
              <a:rPr lang="es-ES" sz="2000" dirty="0"/>
              <a:t>.</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Flujos de datos (</a:t>
            </a:r>
            <a:r>
              <a:rPr lang="es-ES" sz="3600" strike="noStrike" spc="-89" dirty="0" err="1">
                <a:solidFill>
                  <a:srgbClr val="D2533C"/>
                </a:solidFill>
                <a:uFill>
                  <a:solidFill>
                    <a:srgbClr val="FFFFFF"/>
                  </a:solidFill>
                </a:uFill>
                <a:latin typeface="Arial"/>
                <a:ea typeface="DejaVu Sans"/>
              </a:rPr>
              <a:t>streams</a:t>
            </a:r>
            <a:r>
              <a:rPr lang="es-ES" sz="3600" strike="noStrike" spc="-89" dirty="0">
                <a:solidFill>
                  <a:srgbClr val="D2533C"/>
                </a:solidFill>
                <a:uFill>
                  <a:solidFill>
                    <a:srgbClr val="FFFFFF"/>
                  </a:solidFill>
                </a:uFill>
                <a:latin typeface="Arial"/>
                <a:ea typeface="DejaVu Sans"/>
              </a:rPr>
              <a:t>)</a:t>
            </a:r>
            <a:endParaRPr sz="1600" dirty="0"/>
          </a:p>
        </p:txBody>
      </p:sp>
      <p:sp>
        <p:nvSpPr>
          <p:cNvPr id="135" name="CustomShape 2"/>
          <p:cNvSpPr/>
          <p:nvPr/>
        </p:nvSpPr>
        <p:spPr>
          <a:xfrm>
            <a:off x="457200" y="1522800"/>
            <a:ext cx="8228160" cy="51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s-ES" strike="noStrike" spc="-1" dirty="0">
              <a:solidFill>
                <a:srgbClr val="292934"/>
              </a:solidFill>
              <a:uFill>
                <a:solidFill>
                  <a:srgbClr val="FFFFFF"/>
                </a:solidFill>
              </a:uFill>
              <a:latin typeface="Calibri"/>
              <a:ea typeface="DejaVu Sans"/>
            </a:endParaRPr>
          </a:p>
          <a:p>
            <a:pPr>
              <a:lnSpc>
                <a:spcPct val="100000"/>
              </a:lnSpc>
            </a:pPr>
            <a:r>
              <a:rPr lang="es-ES" strike="noStrike" spc="-1" dirty="0">
                <a:solidFill>
                  <a:srgbClr val="292934"/>
                </a:solidFill>
                <a:uFill>
                  <a:solidFill>
                    <a:srgbClr val="FFFFFF"/>
                  </a:solidFill>
                </a:uFill>
                <a:latin typeface="Calibri"/>
                <a:ea typeface="DejaVu Sans"/>
              </a:rPr>
              <a:t>La Entrada/Salida de Java se organiza generalmente mediante  objetos llamados </a:t>
            </a:r>
            <a:r>
              <a:rPr lang="es-ES" b="1" strike="noStrike" spc="-1" dirty="0" err="1">
                <a:solidFill>
                  <a:srgbClr val="292934"/>
                </a:solidFill>
                <a:uFill>
                  <a:solidFill>
                    <a:srgbClr val="FFFFFF"/>
                  </a:solidFill>
                </a:uFill>
                <a:latin typeface="Calibri"/>
                <a:ea typeface="DejaVu Sans"/>
              </a:rPr>
              <a:t>Streams</a:t>
            </a:r>
            <a:endParaRPr b="1" dirty="0"/>
          </a:p>
          <a:p>
            <a:pPr>
              <a:lnSpc>
                <a:spcPct val="100000"/>
              </a:lnSpc>
            </a:pPr>
            <a:endParaRPr dirty="0"/>
          </a:p>
          <a:p>
            <a:pPr>
              <a:lnSpc>
                <a:spcPct val="100000"/>
              </a:lnSpc>
            </a:pPr>
            <a:r>
              <a:rPr lang="es-ES" strike="noStrike" spc="-1" dirty="0">
                <a:solidFill>
                  <a:srgbClr val="292934"/>
                </a:solidFill>
                <a:uFill>
                  <a:solidFill>
                    <a:srgbClr val="FFFFFF"/>
                  </a:solidFill>
                </a:uFill>
                <a:latin typeface="Calibri"/>
                <a:ea typeface="DejaVu Sans"/>
              </a:rPr>
              <a:t>Un </a:t>
            </a:r>
            <a:r>
              <a:rPr lang="es-ES" strike="noStrike" spc="-1" dirty="0" err="1">
                <a:solidFill>
                  <a:srgbClr val="292934"/>
                </a:solidFill>
                <a:uFill>
                  <a:solidFill>
                    <a:srgbClr val="FFFFFF"/>
                  </a:solidFill>
                </a:uFill>
                <a:latin typeface="Calibri"/>
                <a:ea typeface="DejaVu Sans"/>
              </a:rPr>
              <a:t>Stream</a:t>
            </a:r>
            <a:r>
              <a:rPr lang="es-ES" strike="noStrike" spc="-1" dirty="0">
                <a:solidFill>
                  <a:srgbClr val="292934"/>
                </a:solidFill>
                <a:uFill>
                  <a:solidFill>
                    <a:srgbClr val="FFFFFF"/>
                  </a:solidFill>
                </a:uFill>
                <a:latin typeface="Calibri"/>
                <a:ea typeface="DejaVu Sans"/>
              </a:rPr>
              <a:t> es la generalización de un fichero:</a:t>
            </a:r>
            <a:endParaRPr dirty="0"/>
          </a:p>
          <a:p>
            <a:pPr marL="457200" lvl="1"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secuencia ordenada de datos con un determinado origen y destino</a:t>
            </a:r>
            <a:endParaRPr dirty="0"/>
          </a:p>
          <a:p>
            <a:pPr lvl="1" indent="-181440">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su origen o destino puede ser un </a:t>
            </a:r>
            <a:r>
              <a:rPr lang="es-ES" spc="-1" dirty="0">
                <a:solidFill>
                  <a:srgbClr val="292934"/>
                </a:solidFill>
                <a:uFill>
                  <a:solidFill>
                    <a:srgbClr val="FFFFFF"/>
                  </a:solidFill>
                </a:uFill>
                <a:latin typeface="Calibri"/>
              </a:rPr>
              <a:t>fichero, pantalla, teclado, red, …</a:t>
            </a:r>
            <a:r>
              <a:rPr lang="es-ES" strike="noStrike" spc="-1" dirty="0">
                <a:solidFill>
                  <a:srgbClr val="292934"/>
                </a:solidFill>
                <a:uFill>
                  <a:solidFill>
                    <a:srgbClr val="FFFFFF"/>
                  </a:solidFill>
                </a:uFill>
                <a:latin typeface="Calibri"/>
                <a:ea typeface="DejaVu Sans"/>
              </a:rPr>
              <a:t>también un </a:t>
            </a:r>
            <a:r>
              <a:rPr lang="es-ES" strike="noStrike" spc="-1" dirty="0" err="1">
                <a:solidFill>
                  <a:srgbClr val="292934"/>
                </a:solidFill>
                <a:uFill>
                  <a:solidFill>
                    <a:srgbClr val="FFFFFF"/>
                  </a:solidFill>
                </a:uFill>
                <a:latin typeface="Calibri"/>
                <a:ea typeface="DejaVu Sans"/>
              </a:rPr>
              <a:t>string</a:t>
            </a:r>
            <a:r>
              <a:rPr lang="es-ES" spc="-1" dirty="0">
                <a:solidFill>
                  <a:srgbClr val="292934"/>
                </a:solidFill>
                <a:uFill>
                  <a:solidFill>
                    <a:srgbClr val="FFFFFF"/>
                  </a:solidFill>
                </a:uFill>
                <a:latin typeface="Calibri"/>
                <a:ea typeface="DejaVu Sans"/>
              </a:rPr>
              <a:t>, un array, …</a:t>
            </a:r>
            <a:endParaRPr dirty="0"/>
          </a:p>
          <a:p>
            <a:pPr>
              <a:lnSpc>
                <a:spcPct val="100000"/>
              </a:lnSpc>
            </a:pPr>
            <a:endParaRPr dirty="0"/>
          </a:p>
          <a:p>
            <a:pPr>
              <a:lnSpc>
                <a:spcPct val="100000"/>
              </a:lnSpc>
            </a:pPr>
            <a:r>
              <a:rPr lang="es-ES" strike="noStrike" spc="-1" dirty="0">
                <a:solidFill>
                  <a:srgbClr val="292934"/>
                </a:solidFill>
                <a:uFill>
                  <a:solidFill>
                    <a:srgbClr val="FFFFFF"/>
                  </a:solidFill>
                </a:uFill>
                <a:latin typeface="Calibri"/>
                <a:ea typeface="DejaVu Sans"/>
              </a:rPr>
              <a:t>Para poder usar un </a:t>
            </a:r>
            <a:r>
              <a:rPr lang="es-ES" i="1" strike="noStrike" spc="-1" dirty="0" err="1">
                <a:solidFill>
                  <a:srgbClr val="292934"/>
                </a:solidFill>
                <a:uFill>
                  <a:solidFill>
                    <a:srgbClr val="FFFFFF"/>
                  </a:solidFill>
                </a:uFill>
                <a:latin typeface="Calibri"/>
                <a:ea typeface="DejaVu Sans"/>
              </a:rPr>
              <a:t>stream</a:t>
            </a:r>
            <a:r>
              <a:rPr lang="es-ES" i="1" strike="noStrike" spc="-1" dirty="0">
                <a:solidFill>
                  <a:srgbClr val="292934"/>
                </a:solidFill>
                <a:uFill>
                  <a:solidFill>
                    <a:srgbClr val="FFFFFF"/>
                  </a:solidFill>
                </a:uFill>
                <a:latin typeface="Calibri"/>
                <a:ea typeface="DejaVu Sans"/>
              </a:rPr>
              <a:t>, </a:t>
            </a:r>
            <a:r>
              <a:rPr lang="es-ES" strike="noStrike" spc="-1" dirty="0">
                <a:solidFill>
                  <a:srgbClr val="292934"/>
                </a:solidFill>
                <a:uFill>
                  <a:solidFill>
                    <a:srgbClr val="FFFFFF"/>
                  </a:solidFill>
                </a:uFill>
                <a:latin typeface="Calibri"/>
                <a:ea typeface="DejaVu Sans"/>
              </a:rPr>
              <a:t>primero hay que </a:t>
            </a:r>
            <a:r>
              <a:rPr lang="es-ES" i="1" strike="noStrike" spc="-1" dirty="0">
                <a:solidFill>
                  <a:srgbClr val="292934"/>
                </a:solidFill>
                <a:uFill>
                  <a:solidFill>
                    <a:srgbClr val="FFFFFF"/>
                  </a:solidFill>
                </a:uFill>
                <a:latin typeface="Calibri"/>
                <a:ea typeface="DejaVu Sans"/>
              </a:rPr>
              <a:t>abrirlo</a:t>
            </a:r>
            <a:endParaRPr dirty="0"/>
          </a:p>
          <a:p>
            <a:pPr marL="457200" lvl="1"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se abre en el momento de su creación</a:t>
            </a:r>
            <a:endParaRPr dirty="0"/>
          </a:p>
          <a:p>
            <a:pPr marL="457200" lvl="1" indent="-181440">
              <a:lnSpc>
                <a:spcPct val="100000"/>
              </a:lnSpc>
              <a:buClr>
                <a:srgbClr val="93A299"/>
              </a:buClr>
              <a:buSzPct val="85000"/>
              <a:buFont typeface="Arial"/>
              <a:buChar char="•"/>
            </a:pPr>
            <a:r>
              <a:rPr lang="es-ES" strike="noStrike" spc="-1" dirty="0">
                <a:solidFill>
                  <a:srgbClr val="292934"/>
                </a:solidFill>
                <a:uFill>
                  <a:solidFill>
                    <a:srgbClr val="FFFFFF"/>
                  </a:solidFill>
                </a:uFill>
                <a:latin typeface="Calibri"/>
                <a:ea typeface="DejaVu Sans"/>
              </a:rPr>
              <a:t>y hay que </a:t>
            </a:r>
            <a:r>
              <a:rPr lang="es-ES" i="1" strike="noStrike" spc="-1" dirty="0">
                <a:solidFill>
                  <a:srgbClr val="292934"/>
                </a:solidFill>
                <a:uFill>
                  <a:solidFill>
                    <a:srgbClr val="FFFFFF"/>
                  </a:solidFill>
                </a:uFill>
                <a:latin typeface="Calibri"/>
                <a:ea typeface="DejaVu Sans"/>
              </a:rPr>
              <a:t>cerrarlo </a:t>
            </a:r>
            <a:r>
              <a:rPr lang="es-ES" strike="noStrike" spc="-1" dirty="0">
                <a:solidFill>
                  <a:srgbClr val="292934"/>
                </a:solidFill>
                <a:uFill>
                  <a:solidFill>
                    <a:srgbClr val="FFFFFF"/>
                  </a:solidFill>
                </a:uFill>
                <a:latin typeface="Calibri"/>
                <a:ea typeface="DejaVu Sans"/>
              </a:rPr>
              <a:t>cuando se deja de utilizar</a:t>
            </a:r>
            <a:endParaRPr dirty="0"/>
          </a:p>
          <a:p>
            <a:pPr>
              <a:lnSpc>
                <a:spcPct val="100000"/>
              </a:lnSpc>
            </a:pPr>
            <a:endParaRPr dirty="0"/>
          </a:p>
          <a:p>
            <a:pPr>
              <a:lnSpc>
                <a:spcPct val="100000"/>
              </a:lnSpc>
            </a:pPr>
            <a:r>
              <a:rPr lang="es-ES" strike="noStrike" spc="-1" dirty="0">
                <a:solidFill>
                  <a:srgbClr val="292934"/>
                </a:solidFill>
                <a:uFill>
                  <a:solidFill>
                    <a:srgbClr val="FFFFFF"/>
                  </a:solidFill>
                </a:uFill>
                <a:latin typeface="Calibri"/>
                <a:ea typeface="DejaVu Sans"/>
              </a:rPr>
              <a:t>Las clases relacionadas con </a:t>
            </a:r>
            <a:r>
              <a:rPr lang="es-ES" i="1" strike="noStrike" spc="-1" dirty="0" err="1">
                <a:solidFill>
                  <a:srgbClr val="292934"/>
                </a:solidFill>
                <a:uFill>
                  <a:solidFill>
                    <a:srgbClr val="FFFFFF"/>
                  </a:solidFill>
                </a:uFill>
                <a:latin typeface="Calibri"/>
                <a:ea typeface="DejaVu Sans"/>
              </a:rPr>
              <a:t>streams</a:t>
            </a:r>
            <a:r>
              <a:rPr lang="es-ES" i="1" strike="noStrike" spc="-1" dirty="0">
                <a:solidFill>
                  <a:srgbClr val="292934"/>
                </a:solidFill>
                <a:uFill>
                  <a:solidFill>
                    <a:srgbClr val="FFFFFF"/>
                  </a:solidFill>
                </a:uFill>
                <a:latin typeface="Calibri"/>
                <a:ea typeface="DejaVu Sans"/>
              </a:rPr>
              <a:t> </a:t>
            </a:r>
            <a:r>
              <a:rPr lang="es-ES" strike="noStrike" spc="-1" dirty="0">
                <a:solidFill>
                  <a:srgbClr val="292934"/>
                </a:solidFill>
                <a:uFill>
                  <a:solidFill>
                    <a:srgbClr val="FFFFFF"/>
                  </a:solidFill>
                </a:uFill>
                <a:latin typeface="Calibri"/>
                <a:ea typeface="DejaVu Sans"/>
              </a:rPr>
              <a:t>se encuentran definidas en el paquete java.io </a:t>
            </a:r>
            <a:br>
              <a:rPr lang="es-ES" strike="noStrike" spc="-1" dirty="0">
                <a:solidFill>
                  <a:srgbClr val="292934"/>
                </a:solidFill>
                <a:uFill>
                  <a:solidFill>
                    <a:srgbClr val="FFFFFF"/>
                  </a:solidFill>
                </a:uFill>
                <a:latin typeface="Calibri"/>
                <a:ea typeface="DejaVu Sans"/>
              </a:rPr>
            </a:br>
            <a:r>
              <a:rPr lang="es-ES" strike="noStrike" spc="-1" dirty="0">
                <a:solidFill>
                  <a:srgbClr val="292934"/>
                </a:solidFill>
                <a:uFill>
                  <a:solidFill>
                    <a:srgbClr val="FFFFFF"/>
                  </a:solidFill>
                </a:uFill>
                <a:latin typeface="Calibri"/>
                <a:ea typeface="DejaVu Sans"/>
              </a:rPr>
              <a:t>(</a:t>
            </a:r>
            <a:r>
              <a:rPr lang="es-ES" strike="noStrike" spc="-1" dirty="0" err="1">
                <a:solidFill>
                  <a:srgbClr val="292934"/>
                </a:solidFill>
                <a:uFill>
                  <a:solidFill>
                    <a:srgbClr val="FFFFFF"/>
                  </a:solidFill>
                </a:uFill>
                <a:latin typeface="Calibri"/>
                <a:ea typeface="DejaVu Sans"/>
              </a:rPr>
              <a:t>io</a:t>
            </a:r>
            <a:r>
              <a:rPr lang="es-ES" strike="noStrike" spc="-1" dirty="0">
                <a:solidFill>
                  <a:srgbClr val="292934"/>
                </a:solidFill>
                <a:uFill>
                  <a:solidFill>
                    <a:srgbClr val="FFFFFF"/>
                  </a:solidFill>
                </a:uFill>
                <a:latin typeface="Calibri"/>
                <a:ea typeface="DejaVu Sans"/>
              </a:rPr>
              <a:t> es la abreviatura de </a:t>
            </a:r>
            <a:r>
              <a:rPr lang="es-ES" i="1" strike="noStrike" spc="-1" dirty="0">
                <a:solidFill>
                  <a:srgbClr val="292934"/>
                </a:solidFill>
                <a:uFill>
                  <a:solidFill>
                    <a:srgbClr val="FFFFFF"/>
                  </a:solidFill>
                </a:uFill>
                <a:latin typeface="Calibri"/>
                <a:ea typeface="DejaVu Sans"/>
              </a:rPr>
              <a:t>Input</a:t>
            </a:r>
            <a:r>
              <a:rPr lang="es-ES" strike="noStrike" spc="-1" dirty="0">
                <a:solidFill>
                  <a:srgbClr val="292934"/>
                </a:solidFill>
                <a:uFill>
                  <a:solidFill>
                    <a:srgbClr val="FFFFFF"/>
                  </a:solidFill>
                </a:uFill>
                <a:latin typeface="Calibri"/>
                <a:ea typeface="DejaVu Sans"/>
              </a:rPr>
              <a:t>/</a:t>
            </a:r>
            <a:r>
              <a:rPr lang="es-ES" i="1" strike="noStrike" spc="-1" dirty="0">
                <a:solidFill>
                  <a:srgbClr val="292934"/>
                </a:solidFill>
                <a:uFill>
                  <a:solidFill>
                    <a:srgbClr val="FFFFFF"/>
                  </a:solidFill>
                </a:uFill>
                <a:latin typeface="Calibri"/>
                <a:ea typeface="DejaVu Sans"/>
              </a:rPr>
              <a:t>Output</a:t>
            </a:r>
            <a:r>
              <a:rPr lang="es-ES" strike="noStrike" spc="-1" dirty="0">
                <a:solidFill>
                  <a:srgbClr val="292934"/>
                </a:solidFill>
                <a:uFill>
                  <a:solidFill>
                    <a:srgbClr val="FFFFFF"/>
                  </a:solidFill>
                </a:u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Flujos de datos (</a:t>
            </a:r>
            <a:r>
              <a:rPr lang="es-ES" sz="3600" strike="noStrike" spc="-89" dirty="0" err="1">
                <a:solidFill>
                  <a:srgbClr val="D2533C"/>
                </a:solidFill>
                <a:uFill>
                  <a:solidFill>
                    <a:srgbClr val="FFFFFF"/>
                  </a:solidFill>
                </a:uFill>
                <a:latin typeface="Arial"/>
                <a:ea typeface="DejaVu Sans"/>
              </a:rPr>
              <a:t>streams</a:t>
            </a:r>
            <a:r>
              <a:rPr lang="es-ES" sz="3600" strike="noStrike" spc="-89" dirty="0">
                <a:solidFill>
                  <a:srgbClr val="D2533C"/>
                </a:solidFill>
                <a:uFill>
                  <a:solidFill>
                    <a:srgbClr val="FFFFFF"/>
                  </a:solidFill>
                </a:uFill>
                <a:latin typeface="Arial"/>
                <a:ea typeface="DejaVu Sans"/>
              </a:rPr>
              <a:t>). Clasificación</a:t>
            </a:r>
            <a:endParaRPr dirty="0"/>
          </a:p>
        </p:txBody>
      </p:sp>
      <p:sp>
        <p:nvSpPr>
          <p:cNvPr id="137" name="CustomShape 2"/>
          <p:cNvSpPr/>
          <p:nvPr/>
        </p:nvSpPr>
        <p:spPr>
          <a:xfrm>
            <a:off x="457200" y="1484640"/>
            <a:ext cx="8217720" cy="537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b="1" u="sng" strike="noStrike" spc="-1" dirty="0">
                <a:solidFill>
                  <a:srgbClr val="292934"/>
                </a:solidFill>
                <a:uFill>
                  <a:solidFill>
                    <a:srgbClr val="FFFFFF"/>
                  </a:solidFill>
                </a:uFill>
                <a:latin typeface="Calibri"/>
                <a:ea typeface="DejaVu Sans"/>
              </a:rPr>
              <a:t>Por el tipo de datos que “transportan”:</a:t>
            </a:r>
            <a:endParaRPr sz="1600" dirty="0"/>
          </a:p>
          <a:p>
            <a:pPr marL="969840" indent="-341640">
              <a:lnSpc>
                <a:spcPct val="100000"/>
              </a:lnSpc>
              <a:buClr>
                <a:srgbClr val="93A299"/>
              </a:buClr>
              <a:buSzPct val="85000"/>
              <a:buFont typeface="Arial"/>
              <a:buChar char="•"/>
            </a:pPr>
            <a:r>
              <a:rPr lang="es-ES" b="1" strike="noStrike" spc="-1" dirty="0">
                <a:solidFill>
                  <a:srgbClr val="292934"/>
                </a:solidFill>
                <a:uFill>
                  <a:solidFill>
                    <a:srgbClr val="FFFFFF"/>
                  </a:solidFill>
                </a:uFill>
                <a:latin typeface="Calibri"/>
                <a:ea typeface="DejaVu Sans"/>
              </a:rPr>
              <a:t>Flujos de bytes </a:t>
            </a:r>
            <a:r>
              <a:rPr lang="es-ES" strike="noStrike" spc="-1" dirty="0">
                <a:solidFill>
                  <a:srgbClr val="292934"/>
                </a:solidFill>
                <a:uFill>
                  <a:solidFill>
                    <a:srgbClr val="FFFFFF"/>
                  </a:solidFill>
                </a:uFill>
                <a:latin typeface="Calibri"/>
                <a:ea typeface="DejaVu Sans"/>
              </a:rPr>
              <a:t>(8 bits).  Orientado al uso de datos binarios. Todas la clases descienden de </a:t>
            </a:r>
            <a:r>
              <a:rPr lang="es-ES" strike="noStrike" spc="-1" dirty="0" err="1">
                <a:solidFill>
                  <a:srgbClr val="FF0000"/>
                </a:solidFill>
                <a:uFill>
                  <a:solidFill>
                    <a:srgbClr val="FFFFFF"/>
                  </a:solidFill>
                </a:uFill>
                <a:latin typeface="Calibri"/>
                <a:ea typeface="DejaVu Sans"/>
              </a:rPr>
              <a:t>InputStream</a:t>
            </a:r>
            <a:r>
              <a:rPr lang="es-ES" strike="noStrike" spc="-1" dirty="0">
                <a:solidFill>
                  <a:srgbClr val="FF0000"/>
                </a:solidFill>
                <a:uFill>
                  <a:solidFill>
                    <a:srgbClr val="FFFFFF"/>
                  </a:solidFill>
                </a:uFill>
                <a:latin typeface="Calibri"/>
                <a:ea typeface="DejaVu Sans"/>
              </a:rPr>
              <a:t>  y  </a:t>
            </a:r>
            <a:r>
              <a:rPr lang="es-ES" strike="noStrike" spc="-1" dirty="0" err="1">
                <a:solidFill>
                  <a:srgbClr val="FF0000"/>
                </a:solidFill>
                <a:uFill>
                  <a:solidFill>
                    <a:srgbClr val="FFFFFF"/>
                  </a:solidFill>
                </a:uFill>
                <a:latin typeface="Calibri"/>
                <a:ea typeface="DejaVu Sans"/>
              </a:rPr>
              <a:t>OutputStream</a:t>
            </a:r>
            <a:r>
              <a:rPr lang="es-ES" strike="noStrike" spc="-1" dirty="0">
                <a:solidFill>
                  <a:srgbClr val="292934"/>
                </a:solidFill>
                <a:uFill>
                  <a:solidFill>
                    <a:srgbClr val="FFFFFF"/>
                  </a:solidFill>
                </a:uFill>
                <a:latin typeface="Calibri"/>
                <a:ea typeface="DejaVu Sans"/>
              </a:rPr>
              <a:t>.</a:t>
            </a:r>
            <a:endParaRPr sz="1600" dirty="0"/>
          </a:p>
          <a:p>
            <a:pPr marL="969840" indent="-341640">
              <a:lnSpc>
                <a:spcPct val="100000"/>
              </a:lnSpc>
              <a:buClr>
                <a:srgbClr val="93A299"/>
              </a:buClr>
              <a:buSzPct val="85000"/>
              <a:buFont typeface="Arial"/>
              <a:buChar char="•"/>
            </a:pPr>
            <a:r>
              <a:rPr lang="es-ES" b="1" strike="noStrike" spc="-1" dirty="0">
                <a:solidFill>
                  <a:srgbClr val="292934"/>
                </a:solidFill>
                <a:uFill>
                  <a:solidFill>
                    <a:srgbClr val="FFFFFF"/>
                  </a:solidFill>
                </a:uFill>
                <a:latin typeface="Calibri"/>
                <a:ea typeface="DejaVu Sans"/>
              </a:rPr>
              <a:t>Flujos de caracteres </a:t>
            </a:r>
            <a:r>
              <a:rPr lang="es-ES" strike="noStrike" spc="-1" dirty="0">
                <a:solidFill>
                  <a:srgbClr val="292934"/>
                </a:solidFill>
                <a:uFill>
                  <a:solidFill>
                    <a:srgbClr val="FFFFFF"/>
                  </a:solidFill>
                </a:uFill>
                <a:latin typeface="Calibri"/>
                <a:ea typeface="DejaVu Sans"/>
              </a:rPr>
              <a:t>(16 bits). Orientadas a la entrada/salida de caracteres. Todas las clases descienden de </a:t>
            </a:r>
            <a:r>
              <a:rPr lang="es-ES" strike="noStrike" spc="-1" dirty="0">
                <a:solidFill>
                  <a:srgbClr val="FF0000"/>
                </a:solidFill>
                <a:uFill>
                  <a:solidFill>
                    <a:srgbClr val="FFFFFF"/>
                  </a:solidFill>
                </a:uFill>
                <a:latin typeface="Calibri"/>
                <a:ea typeface="DejaVu Sans"/>
              </a:rPr>
              <a:t>Reader y </a:t>
            </a:r>
            <a:r>
              <a:rPr lang="es-ES" strike="noStrike" spc="-1" dirty="0" err="1">
                <a:solidFill>
                  <a:srgbClr val="FF0000"/>
                </a:solidFill>
                <a:uFill>
                  <a:solidFill>
                    <a:srgbClr val="FFFFFF"/>
                  </a:solidFill>
                </a:uFill>
                <a:latin typeface="Calibri"/>
                <a:ea typeface="DejaVu Sans"/>
              </a:rPr>
              <a:t>Writer</a:t>
            </a:r>
            <a:r>
              <a:rPr lang="es-ES" strike="noStrike" spc="-1" dirty="0">
                <a:solidFill>
                  <a:srgbClr val="292934"/>
                </a:solidFill>
                <a:uFill>
                  <a:solidFill>
                    <a:srgbClr val="FFFFFF"/>
                  </a:solidFill>
                </a:uFill>
                <a:latin typeface="Calibri"/>
                <a:ea typeface="DejaVu Sans"/>
              </a:rPr>
              <a:t>.</a:t>
            </a:r>
            <a:endParaRPr sz="1600" dirty="0"/>
          </a:p>
          <a:p>
            <a:pPr>
              <a:lnSpc>
                <a:spcPct val="100000"/>
              </a:lnSpc>
            </a:pPr>
            <a:endParaRPr lang="es-ES" b="1" u="sng" strike="noStrike" spc="-1" dirty="0">
              <a:solidFill>
                <a:srgbClr val="292934"/>
              </a:solidFill>
              <a:uFill>
                <a:solidFill>
                  <a:srgbClr val="FFFFFF"/>
                </a:solidFill>
              </a:uFill>
              <a:latin typeface="Calibri"/>
              <a:ea typeface="DejaVu Sans"/>
            </a:endParaRPr>
          </a:p>
          <a:p>
            <a:pPr>
              <a:lnSpc>
                <a:spcPct val="100000"/>
              </a:lnSpc>
            </a:pPr>
            <a:r>
              <a:rPr lang="es-ES" b="1" u="sng" strike="noStrike" spc="-1" dirty="0">
                <a:solidFill>
                  <a:srgbClr val="292934"/>
                </a:solidFill>
                <a:uFill>
                  <a:solidFill>
                    <a:srgbClr val="FFFFFF"/>
                  </a:solidFill>
                </a:uFill>
                <a:latin typeface="Calibri"/>
                <a:ea typeface="DejaVu Sans"/>
              </a:rPr>
              <a:t>Por el sentido del flujo de datos:</a:t>
            </a:r>
            <a:endParaRPr sz="1600" dirty="0"/>
          </a:p>
          <a:p>
            <a:pPr marL="969840" indent="-341640">
              <a:lnSpc>
                <a:spcPct val="100000"/>
              </a:lnSpc>
              <a:buClr>
                <a:srgbClr val="93A299"/>
              </a:buClr>
              <a:buSzPct val="85000"/>
              <a:buFont typeface="Arial"/>
              <a:buChar char="•"/>
            </a:pPr>
            <a:r>
              <a:rPr lang="es-ES" b="1" strike="noStrike" spc="-1" dirty="0">
                <a:solidFill>
                  <a:srgbClr val="292934"/>
                </a:solidFill>
                <a:uFill>
                  <a:solidFill>
                    <a:srgbClr val="FFFFFF"/>
                  </a:solidFill>
                </a:uFill>
                <a:latin typeface="Calibri"/>
                <a:ea typeface="DejaVu Sans"/>
              </a:rPr>
              <a:t>De entrada: </a:t>
            </a:r>
            <a:r>
              <a:rPr lang="es-ES" strike="noStrike" spc="-1" dirty="0">
                <a:solidFill>
                  <a:srgbClr val="292934"/>
                </a:solidFill>
                <a:uFill>
                  <a:solidFill>
                    <a:srgbClr val="FFFFFF"/>
                  </a:solidFill>
                </a:uFill>
                <a:latin typeface="Calibri"/>
                <a:ea typeface="DejaVu Sans"/>
              </a:rPr>
              <a:t>los datos fluyen desde el dispositivo o fichero hacia el programa</a:t>
            </a:r>
            <a:endParaRPr sz="1600" dirty="0"/>
          </a:p>
          <a:p>
            <a:pPr marL="969840" indent="-341640">
              <a:lnSpc>
                <a:spcPct val="100000"/>
              </a:lnSpc>
              <a:buClr>
                <a:srgbClr val="93A299"/>
              </a:buClr>
              <a:buSzPct val="85000"/>
              <a:buFont typeface="Arial"/>
              <a:buChar char="•"/>
            </a:pPr>
            <a:r>
              <a:rPr lang="es-ES" b="1" strike="noStrike" spc="-1" dirty="0">
                <a:solidFill>
                  <a:srgbClr val="292934"/>
                </a:solidFill>
                <a:uFill>
                  <a:solidFill>
                    <a:srgbClr val="FFFFFF"/>
                  </a:solidFill>
                </a:uFill>
                <a:latin typeface="Calibri"/>
                <a:ea typeface="DejaVu Sans"/>
              </a:rPr>
              <a:t>De salida</a:t>
            </a:r>
            <a:r>
              <a:rPr lang="es-ES" strike="noStrike" spc="-1" dirty="0">
                <a:solidFill>
                  <a:srgbClr val="292934"/>
                </a:solidFill>
                <a:uFill>
                  <a:solidFill>
                    <a:srgbClr val="FFFFFF"/>
                  </a:solidFill>
                </a:uFill>
                <a:latin typeface="Calibri"/>
                <a:ea typeface="DejaVu Sans"/>
              </a:rPr>
              <a:t>: los datos fluyen desde el programa al  dispositivo</a:t>
            </a:r>
            <a:endParaRPr sz="1600" dirty="0"/>
          </a:p>
          <a:p>
            <a:pPr>
              <a:lnSpc>
                <a:spcPct val="100000"/>
              </a:lnSpc>
            </a:pPr>
            <a:endParaRPr sz="1600" dirty="0"/>
          </a:p>
          <a:p>
            <a:pPr>
              <a:lnSpc>
                <a:spcPct val="100000"/>
              </a:lnSpc>
            </a:pPr>
            <a:r>
              <a:rPr lang="es-ES" b="1" u="sng" strike="noStrike" spc="-1" dirty="0">
                <a:solidFill>
                  <a:srgbClr val="292934"/>
                </a:solidFill>
                <a:uFill>
                  <a:solidFill>
                    <a:srgbClr val="FFFFFF"/>
                  </a:solidFill>
                </a:uFill>
                <a:latin typeface="Calibri"/>
                <a:ea typeface="DejaVu Sans"/>
              </a:rPr>
              <a:t>Según su cercanía al dispositivo:</a:t>
            </a:r>
            <a:endParaRPr sz="1600" dirty="0"/>
          </a:p>
          <a:p>
            <a:pPr marL="969840" indent="-341640">
              <a:lnSpc>
                <a:spcPct val="100000"/>
              </a:lnSpc>
              <a:buClr>
                <a:srgbClr val="93A299"/>
              </a:buClr>
              <a:buSzPct val="85000"/>
              <a:buFont typeface="Arial"/>
              <a:buChar char="•"/>
            </a:pPr>
            <a:r>
              <a:rPr lang="es-ES" b="1" strike="noStrike" spc="-1" dirty="0">
                <a:solidFill>
                  <a:srgbClr val="FF0000"/>
                </a:solidFill>
                <a:uFill>
                  <a:solidFill>
                    <a:srgbClr val="FFFFFF"/>
                  </a:solidFill>
                </a:uFill>
                <a:latin typeface="Calibri"/>
                <a:ea typeface="DejaVu Sans"/>
              </a:rPr>
              <a:t>Iniciadores</a:t>
            </a:r>
            <a:r>
              <a:rPr lang="es-ES" b="1" strike="noStrike" spc="-1" dirty="0">
                <a:solidFill>
                  <a:srgbClr val="292934"/>
                </a:solidFill>
                <a:uFill>
                  <a:solidFill>
                    <a:srgbClr val="FFFFFF"/>
                  </a:solidFill>
                </a:uFill>
                <a:latin typeface="Calibri"/>
                <a:ea typeface="DejaVu Sans"/>
              </a:rPr>
              <a:t>: </a:t>
            </a:r>
            <a:r>
              <a:rPr lang="es-ES" strike="noStrike" spc="-1" dirty="0">
                <a:solidFill>
                  <a:srgbClr val="292934"/>
                </a:solidFill>
                <a:uFill>
                  <a:solidFill>
                    <a:srgbClr val="FFFFFF"/>
                  </a:solidFill>
                </a:uFill>
                <a:latin typeface="Calibri"/>
                <a:ea typeface="DejaVu Sans"/>
              </a:rPr>
              <a:t>son los que directamente vuelcan o recogen los datos del dispositivo</a:t>
            </a:r>
            <a:endParaRPr sz="1600" dirty="0"/>
          </a:p>
          <a:p>
            <a:pPr marL="969840" indent="-341640">
              <a:lnSpc>
                <a:spcPct val="100000"/>
              </a:lnSpc>
              <a:buClr>
                <a:srgbClr val="93A299"/>
              </a:buClr>
              <a:buSzPct val="85000"/>
              <a:buFont typeface="Arial"/>
              <a:buChar char="•"/>
            </a:pPr>
            <a:r>
              <a:rPr lang="es-ES" b="1" strike="noStrike" spc="-1" dirty="0">
                <a:solidFill>
                  <a:srgbClr val="FF0000"/>
                </a:solidFill>
                <a:uFill>
                  <a:solidFill>
                    <a:srgbClr val="FFFFFF"/>
                  </a:solidFill>
                </a:uFill>
                <a:latin typeface="Calibri"/>
                <a:ea typeface="DejaVu Sans"/>
              </a:rPr>
              <a:t>Filtros</a:t>
            </a:r>
            <a:r>
              <a:rPr lang="es-ES" strike="noStrike" spc="-1" dirty="0">
                <a:solidFill>
                  <a:srgbClr val="FF0000"/>
                </a:solidFill>
                <a:uFill>
                  <a:solidFill>
                    <a:srgbClr val="FFFFFF"/>
                  </a:solidFill>
                </a:uFill>
                <a:latin typeface="Calibri"/>
                <a:ea typeface="DejaVu Sans"/>
              </a:rPr>
              <a:t>: </a:t>
            </a:r>
            <a:r>
              <a:rPr lang="es-ES" strike="noStrike" spc="-1" dirty="0">
                <a:solidFill>
                  <a:srgbClr val="292934"/>
                </a:solidFill>
                <a:uFill>
                  <a:solidFill>
                    <a:srgbClr val="FFFFFF"/>
                  </a:solidFill>
                </a:uFill>
                <a:latin typeface="Calibri"/>
                <a:ea typeface="DejaVu Sans"/>
              </a:rPr>
              <a:t>se sitúan entre un </a:t>
            </a:r>
            <a:r>
              <a:rPr lang="es-ES" i="1" strike="noStrike" spc="-1" dirty="0" err="1">
                <a:solidFill>
                  <a:srgbClr val="292934"/>
                </a:solidFill>
                <a:uFill>
                  <a:solidFill>
                    <a:srgbClr val="FFFFFF"/>
                  </a:solidFill>
                </a:uFill>
                <a:latin typeface="Calibri"/>
                <a:ea typeface="DejaVu Sans"/>
              </a:rPr>
              <a:t>stream</a:t>
            </a:r>
            <a:r>
              <a:rPr lang="es-ES" i="1" strike="noStrike" spc="-1" dirty="0">
                <a:solidFill>
                  <a:srgbClr val="292934"/>
                </a:solidFill>
                <a:uFill>
                  <a:solidFill>
                    <a:srgbClr val="FFFFFF"/>
                  </a:solidFill>
                </a:uFill>
                <a:latin typeface="Calibri"/>
                <a:ea typeface="DejaVu Sans"/>
              </a:rPr>
              <a:t>  </a:t>
            </a:r>
            <a:r>
              <a:rPr lang="es-ES" strike="noStrike" spc="-1" dirty="0">
                <a:solidFill>
                  <a:srgbClr val="292934"/>
                </a:solidFill>
                <a:uFill>
                  <a:solidFill>
                    <a:srgbClr val="FFFFFF"/>
                  </a:solidFill>
                </a:uFill>
                <a:latin typeface="Calibri"/>
                <a:ea typeface="DejaVu Sans"/>
              </a:rPr>
              <a:t>iniciador y el programa</a:t>
            </a: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137 Imagen"/>
          <p:cNvPicPr/>
          <p:nvPr/>
        </p:nvPicPr>
        <p:blipFill>
          <a:blip r:embed="rId2"/>
          <a:srcRect l="29495" t="27538" r="52950" b="35858"/>
          <a:stretch/>
        </p:blipFill>
        <p:spPr>
          <a:xfrm>
            <a:off x="240120" y="504000"/>
            <a:ext cx="4822920" cy="3886920"/>
          </a:xfrm>
          <a:prstGeom prst="rect">
            <a:avLst/>
          </a:prstGeom>
          <a:ln>
            <a:noFill/>
          </a:ln>
        </p:spPr>
      </p:pic>
      <p:pic>
        <p:nvPicPr>
          <p:cNvPr id="139" name="138 Imagen"/>
          <p:cNvPicPr/>
          <p:nvPr/>
        </p:nvPicPr>
        <p:blipFill>
          <a:blip r:embed="rId3"/>
          <a:srcRect l="29652" t="31399" r="53370" b="38910"/>
          <a:stretch/>
        </p:blipFill>
        <p:spPr>
          <a:xfrm>
            <a:off x="3888000" y="3312000"/>
            <a:ext cx="5182560" cy="3502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strike="noStrike" spc="-89">
                <a:solidFill>
                  <a:srgbClr val="D2533C"/>
                </a:solidFill>
                <a:uFill>
                  <a:solidFill>
                    <a:srgbClr val="FFFFFF"/>
                  </a:solidFill>
                </a:uFill>
                <a:latin typeface="Arial"/>
                <a:ea typeface="DejaVu Sans"/>
              </a:rPr>
              <a:t>Librería java.io</a:t>
            </a:r>
            <a:endParaRPr/>
          </a:p>
        </p:txBody>
      </p:sp>
      <p:sp>
        <p:nvSpPr>
          <p:cNvPr id="87"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r>
              <a:rPr lang="es-ES" sz="2400" strike="noStrike" spc="-1" dirty="0">
                <a:solidFill>
                  <a:srgbClr val="292934"/>
                </a:solidFill>
                <a:uFill>
                  <a:solidFill>
                    <a:srgbClr val="FFFFFF"/>
                  </a:solidFill>
                </a:uFill>
                <a:latin typeface="Calibri"/>
                <a:ea typeface="DejaVu Sans"/>
              </a:rPr>
              <a:t>Paquete  java.io del API de Java que incorpora interfaces, clases y excepciones para acceder a todo tipo de ficheros y poder gestionar las operaciones de entrada y salida con Java. </a:t>
            </a:r>
            <a:endParaRPr dirty="0"/>
          </a:p>
          <a:p>
            <a:pPr>
              <a:lnSpc>
                <a:spcPct val="100000"/>
              </a:lnSpc>
            </a:pPr>
            <a:endParaRPr dirty="0"/>
          </a:p>
          <a:p>
            <a:pPr>
              <a:lnSpc>
                <a:spcPct val="100000"/>
              </a:lnSpc>
            </a:pPr>
            <a:r>
              <a:rPr lang="es-ES" sz="2400" strike="noStrike" spc="-1" dirty="0">
                <a:solidFill>
                  <a:srgbClr val="292934"/>
                </a:solidFill>
                <a:uFill>
                  <a:solidFill>
                    <a:srgbClr val="FFFFFF"/>
                  </a:solidFill>
                </a:uFill>
                <a:latin typeface="Calibri"/>
                <a:ea typeface="DejaVu Sans"/>
              </a:rPr>
              <a:t>Estas clases de E/S las podemos agrupar fundamentalmente en:</a:t>
            </a:r>
            <a:endParaRPr dirty="0"/>
          </a:p>
          <a:p>
            <a:pPr lvl="1" indent="-181440">
              <a:buClr>
                <a:srgbClr val="93A299"/>
              </a:buClr>
              <a:buSzPct val="85000"/>
              <a:buFont typeface="Arial"/>
              <a:buChar char="•"/>
            </a:pPr>
            <a:endParaRPr lang="es-ES" sz="2000" spc="-1" dirty="0">
              <a:solidFill>
                <a:srgbClr val="292934"/>
              </a:solidFill>
              <a:uFill>
                <a:solidFill>
                  <a:srgbClr val="FFFFFF"/>
                </a:solidFill>
              </a:uFill>
              <a:latin typeface="Calibri"/>
            </a:endParaRPr>
          </a:p>
          <a:p>
            <a:pPr lvl="1" indent="-181440">
              <a:buClr>
                <a:srgbClr val="93A299"/>
              </a:buClr>
              <a:buSzPct val="85000"/>
              <a:buFont typeface="Arial"/>
              <a:buChar char="•"/>
            </a:pPr>
            <a:r>
              <a:rPr lang="es-ES" sz="2000" spc="-1" dirty="0">
                <a:solidFill>
                  <a:srgbClr val="292934"/>
                </a:solidFill>
                <a:uFill>
                  <a:solidFill>
                    <a:srgbClr val="FFFFFF"/>
                  </a:solidFill>
                </a:uFill>
                <a:latin typeface="Calibri"/>
              </a:rPr>
              <a:t>Clases para </a:t>
            </a:r>
            <a:r>
              <a:rPr lang="es-ES" sz="2000" b="1" spc="-1" dirty="0">
                <a:solidFill>
                  <a:srgbClr val="292934"/>
                </a:solidFill>
                <a:uFill>
                  <a:solidFill>
                    <a:srgbClr val="FFFFFF"/>
                  </a:solidFill>
                </a:uFill>
                <a:latin typeface="Calibri"/>
              </a:rPr>
              <a:t>obtener información y  gestionar ficheros </a:t>
            </a:r>
            <a:r>
              <a:rPr lang="es-ES" sz="2000" spc="-1" dirty="0">
                <a:solidFill>
                  <a:srgbClr val="292934"/>
                </a:solidFill>
                <a:uFill>
                  <a:solidFill>
                    <a:srgbClr val="FFFFFF"/>
                  </a:solidFill>
                </a:uFill>
                <a:latin typeface="Calibri"/>
              </a:rPr>
              <a:t>en el sistema de  archivos.</a:t>
            </a:r>
            <a:endParaRPr lang="es-ES" sz="2000" dirty="0"/>
          </a:p>
          <a:p>
            <a:pPr marL="275760" lvl="1">
              <a:lnSpc>
                <a:spcPct val="100000"/>
              </a:lnSpc>
              <a:buClr>
                <a:srgbClr val="93A299"/>
              </a:buClr>
              <a:buSzPct val="85000"/>
            </a:pPr>
            <a:endParaRPr lang="es-ES" sz="2000" strike="noStrike" spc="-1" dirty="0">
              <a:solidFill>
                <a:srgbClr val="292934"/>
              </a:solidFill>
              <a:uFill>
                <a:solidFill>
                  <a:srgbClr val="FFFFFF"/>
                </a:solidFill>
              </a:uFill>
              <a:latin typeface="Calibri"/>
              <a:ea typeface="DejaVu Sans"/>
            </a:endParaRPr>
          </a:p>
          <a:p>
            <a:pPr marL="457200" lvl="1" indent="-181440">
              <a:lnSpc>
                <a:spcPct val="100000"/>
              </a:lnSpc>
              <a:buClr>
                <a:srgbClr val="93A299"/>
              </a:buClr>
              <a:buSzPct val="85000"/>
              <a:buFont typeface="Arial"/>
              <a:buChar char="•"/>
            </a:pPr>
            <a:r>
              <a:rPr lang="es-ES" sz="2000" strike="noStrike" spc="-1" dirty="0">
                <a:solidFill>
                  <a:srgbClr val="292934"/>
                </a:solidFill>
                <a:uFill>
                  <a:solidFill>
                    <a:srgbClr val="FFFFFF"/>
                  </a:solidFill>
                </a:uFill>
                <a:latin typeface="Calibri"/>
                <a:ea typeface="DejaVu Sans"/>
              </a:rPr>
              <a:t>Clases para </a:t>
            </a:r>
            <a:r>
              <a:rPr lang="es-ES" sz="2000" b="1" strike="noStrike" spc="-1" dirty="0">
                <a:solidFill>
                  <a:srgbClr val="292934"/>
                </a:solidFill>
                <a:uFill>
                  <a:solidFill>
                    <a:srgbClr val="FFFFFF"/>
                  </a:solidFill>
                </a:uFill>
                <a:latin typeface="Calibri"/>
                <a:ea typeface="DejaVu Sans"/>
              </a:rPr>
              <a:t>leer datos </a:t>
            </a:r>
            <a:r>
              <a:rPr lang="es-ES" sz="2000" strike="noStrike" spc="-1" dirty="0">
                <a:solidFill>
                  <a:srgbClr val="292934"/>
                </a:solidFill>
                <a:uFill>
                  <a:solidFill>
                    <a:srgbClr val="FFFFFF"/>
                  </a:solidFill>
                </a:uFill>
                <a:latin typeface="Calibri"/>
                <a:ea typeface="DejaVu Sans"/>
              </a:rPr>
              <a:t>desde un flujo de datos.</a:t>
            </a:r>
            <a:endParaRPr dirty="0"/>
          </a:p>
          <a:p>
            <a:pPr marL="457200" lvl="1" indent="-181440">
              <a:lnSpc>
                <a:spcPct val="100000"/>
              </a:lnSpc>
              <a:buClr>
                <a:srgbClr val="93A299"/>
              </a:buClr>
              <a:buSzPct val="85000"/>
              <a:buFont typeface="Arial"/>
              <a:buChar char="•"/>
            </a:pPr>
            <a:r>
              <a:rPr lang="es-ES" sz="2000" strike="noStrike" spc="-1" dirty="0">
                <a:solidFill>
                  <a:srgbClr val="292934"/>
                </a:solidFill>
                <a:uFill>
                  <a:solidFill>
                    <a:srgbClr val="FFFFFF"/>
                  </a:solidFill>
                </a:uFill>
                <a:latin typeface="Calibri"/>
                <a:ea typeface="DejaVu Sans"/>
              </a:rPr>
              <a:t>Clases para </a:t>
            </a:r>
            <a:r>
              <a:rPr lang="es-ES" sz="2000" b="1" strike="noStrike" spc="-1" dirty="0">
                <a:solidFill>
                  <a:srgbClr val="292934"/>
                </a:solidFill>
                <a:uFill>
                  <a:solidFill>
                    <a:srgbClr val="FFFFFF"/>
                  </a:solidFill>
                </a:uFill>
                <a:latin typeface="Calibri"/>
                <a:ea typeface="DejaVu Sans"/>
              </a:rPr>
              <a:t>escribir datos </a:t>
            </a:r>
            <a:r>
              <a:rPr lang="es-ES" sz="2000" strike="noStrike" spc="-1" dirty="0">
                <a:solidFill>
                  <a:srgbClr val="292934"/>
                </a:solidFill>
                <a:uFill>
                  <a:solidFill>
                    <a:srgbClr val="FFFFFF"/>
                  </a:solidFill>
                </a:uFill>
                <a:latin typeface="Calibri"/>
                <a:ea typeface="DejaVu Sans"/>
              </a:rPr>
              <a:t>a un flujo de datos.</a:t>
            </a:r>
            <a:endParaRPr dirty="0"/>
          </a:p>
          <a:p>
            <a:pPr marL="275760" lvl="1">
              <a:lnSpc>
                <a:spcPct val="100000"/>
              </a:lnSpc>
              <a:buClr>
                <a:srgbClr val="93A299"/>
              </a:buClr>
              <a:buSzPct val="85000"/>
            </a:pPr>
            <a:endParaRPr lang="es-ES" sz="2000" strike="noStrike" spc="-1" dirty="0">
              <a:solidFill>
                <a:srgbClr val="292934"/>
              </a:solidFill>
              <a:uFill>
                <a:solidFill>
                  <a:srgbClr val="FFFFFF"/>
                </a:solidFill>
              </a:uFill>
              <a:latin typeface="Calibri"/>
              <a:ea typeface="DejaVu Sans"/>
            </a:endParaRPr>
          </a:p>
          <a:p>
            <a:pPr marL="457200" lvl="1" indent="-181440">
              <a:lnSpc>
                <a:spcPct val="100000"/>
              </a:lnSpc>
              <a:buClr>
                <a:srgbClr val="93A299"/>
              </a:buClr>
              <a:buSzPct val="85000"/>
              <a:buFont typeface="Arial"/>
              <a:buChar char="•"/>
            </a:pPr>
            <a:r>
              <a:rPr lang="es-ES" sz="2000" strike="noStrike" spc="-1" dirty="0">
                <a:solidFill>
                  <a:srgbClr val="292934"/>
                </a:solidFill>
                <a:uFill>
                  <a:solidFill>
                    <a:srgbClr val="FFFFFF"/>
                  </a:solidFill>
                </a:uFill>
                <a:latin typeface="Calibri"/>
                <a:ea typeface="DejaVu Sans"/>
              </a:rPr>
              <a:t>Clases para gestionar la </a:t>
            </a:r>
            <a:r>
              <a:rPr lang="es-ES" sz="2000" b="1" strike="noStrike" spc="-1" dirty="0">
                <a:solidFill>
                  <a:srgbClr val="292934"/>
                </a:solidFill>
                <a:uFill>
                  <a:solidFill>
                    <a:srgbClr val="FFFFFF"/>
                  </a:solidFill>
                </a:uFill>
                <a:latin typeface="Calibri"/>
                <a:ea typeface="DejaVu Sans"/>
              </a:rPr>
              <a:t>serialización de objetos</a:t>
            </a:r>
            <a:r>
              <a:rPr lang="es-ES" sz="2000" strike="noStrike" spc="-1" dirty="0">
                <a:solidFill>
                  <a:srgbClr val="292934"/>
                </a:solidFill>
                <a:uFill>
                  <a:solidFill>
                    <a:srgbClr val="FFFFFF"/>
                  </a:solidFill>
                </a:u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Flujos de datos (</a:t>
            </a:r>
            <a:r>
              <a:rPr lang="es-ES" sz="3600" strike="noStrike" spc="-89" dirty="0" err="1">
                <a:solidFill>
                  <a:srgbClr val="D2533C"/>
                </a:solidFill>
                <a:uFill>
                  <a:solidFill>
                    <a:srgbClr val="FFFFFF"/>
                  </a:solidFill>
                </a:uFill>
                <a:latin typeface="Arial"/>
                <a:ea typeface="DejaVu Sans"/>
              </a:rPr>
              <a:t>streams</a:t>
            </a:r>
            <a:r>
              <a:rPr lang="es-ES" sz="3600" strike="noStrike" spc="-89" dirty="0">
                <a:solidFill>
                  <a:srgbClr val="D2533C"/>
                </a:solidFill>
                <a:uFill>
                  <a:solidFill>
                    <a:srgbClr val="FFFFFF"/>
                  </a:solidFill>
                </a:uFill>
                <a:latin typeface="Arial"/>
                <a:ea typeface="DejaVu Sans"/>
              </a:rPr>
              <a:t>)</a:t>
            </a:r>
            <a:endParaRPr sz="1600" dirty="0"/>
          </a:p>
        </p:txBody>
      </p:sp>
      <p:sp>
        <p:nvSpPr>
          <p:cNvPr id="141" name="CustomShape 2"/>
          <p:cNvSpPr/>
          <p:nvPr/>
        </p:nvSpPr>
        <p:spPr>
          <a:xfrm>
            <a:off x="457200" y="1600200"/>
            <a:ext cx="8228160" cy="5139720"/>
          </a:xfrm>
          <a:prstGeom prst="rect">
            <a:avLst/>
          </a:prstGeom>
          <a:noFill/>
          <a:ln>
            <a:noFill/>
          </a:ln>
        </p:spPr>
        <p:style>
          <a:lnRef idx="0">
            <a:scrgbClr r="0" g="0" b="0"/>
          </a:lnRef>
          <a:fillRef idx="0">
            <a:scrgbClr r="0" g="0" b="0"/>
          </a:fillRef>
          <a:effectRef idx="0">
            <a:scrgbClr r="0" g="0" b="0"/>
          </a:effectRef>
          <a:fontRef idx="minor"/>
        </p:style>
        <p:txBody>
          <a:bodyPr/>
          <a:lstStyle/>
          <a:p>
            <a:endParaRPr lang="es-ES"/>
          </a:p>
        </p:txBody>
      </p:sp>
      <p:pic>
        <p:nvPicPr>
          <p:cNvPr id="142" name="Picture 2"/>
          <p:cNvPicPr/>
          <p:nvPr/>
        </p:nvPicPr>
        <p:blipFill>
          <a:blip r:embed="rId2"/>
          <a:srcRect l="5869" t="21753" r="55743" b="40835"/>
          <a:stretch/>
        </p:blipFill>
        <p:spPr>
          <a:xfrm>
            <a:off x="412200" y="1548518"/>
            <a:ext cx="8273160" cy="5039280"/>
          </a:xfrm>
          <a:prstGeom prst="rect">
            <a:avLst/>
          </a:prstGeom>
          <a:ln>
            <a:noFill/>
          </a:ln>
        </p:spPr>
      </p:pic>
      <p:pic>
        <p:nvPicPr>
          <p:cNvPr id="143" name="Picture 2"/>
          <p:cNvPicPr/>
          <p:nvPr/>
        </p:nvPicPr>
        <p:blipFill>
          <a:blip r:embed="rId2"/>
          <a:srcRect l="25556" t="50456" r="63541" b="45874"/>
          <a:stretch/>
        </p:blipFill>
        <p:spPr>
          <a:xfrm>
            <a:off x="1763688" y="5373216"/>
            <a:ext cx="2355840" cy="498600"/>
          </a:xfrm>
          <a:prstGeom prst="rect">
            <a:avLst/>
          </a:prstGeom>
          <a:ln>
            <a:noFill/>
          </a:ln>
        </p:spPr>
      </p:pic>
      <p:pic>
        <p:nvPicPr>
          <p:cNvPr id="144" name="Picture 2"/>
          <p:cNvPicPr/>
          <p:nvPr/>
        </p:nvPicPr>
        <p:blipFill>
          <a:blip r:embed="rId2"/>
          <a:srcRect l="11955" t="50456" r="76819" b="45874"/>
          <a:stretch/>
        </p:blipFill>
        <p:spPr>
          <a:xfrm>
            <a:off x="4576216" y="5451758"/>
            <a:ext cx="2427480" cy="498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strike="noStrike" spc="-89">
                <a:solidFill>
                  <a:srgbClr val="D2533C"/>
                </a:solidFill>
                <a:uFill>
                  <a:solidFill>
                    <a:srgbClr val="FFFFFF"/>
                  </a:solidFill>
                </a:uFill>
                <a:latin typeface="Arial"/>
                <a:ea typeface="DejaVu Sans"/>
              </a:rPr>
              <a:t>Flujos de datos (streams)</a:t>
            </a:r>
            <a:endParaRPr/>
          </a:p>
        </p:txBody>
      </p:sp>
      <p:sp>
        <p:nvSpPr>
          <p:cNvPr id="146" name="CustomShape 2"/>
          <p:cNvSpPr/>
          <p:nvPr/>
        </p:nvSpPr>
        <p:spPr>
          <a:xfrm>
            <a:off x="457200" y="1600200"/>
            <a:ext cx="8228160" cy="5139720"/>
          </a:xfrm>
          <a:prstGeom prst="rect">
            <a:avLst/>
          </a:prstGeom>
          <a:noFill/>
          <a:ln>
            <a:noFill/>
          </a:ln>
        </p:spPr>
        <p:style>
          <a:lnRef idx="0">
            <a:scrgbClr r="0" g="0" b="0"/>
          </a:lnRef>
          <a:fillRef idx="0">
            <a:scrgbClr r="0" g="0" b="0"/>
          </a:fillRef>
          <a:effectRef idx="0">
            <a:scrgbClr r="0" g="0" b="0"/>
          </a:effectRef>
          <a:fontRef idx="minor"/>
        </p:style>
        <p:txBody>
          <a:bodyPr/>
          <a:lstStyle/>
          <a:p>
            <a:endParaRPr lang="es-ES"/>
          </a:p>
        </p:txBody>
      </p:sp>
      <p:pic>
        <p:nvPicPr>
          <p:cNvPr id="147" name="Picture 3"/>
          <p:cNvPicPr/>
          <p:nvPr/>
        </p:nvPicPr>
        <p:blipFill>
          <a:blip r:embed="rId2"/>
          <a:srcRect l="32354" t="38706" r="31522" b="25167"/>
          <a:stretch/>
        </p:blipFill>
        <p:spPr>
          <a:xfrm>
            <a:off x="539640" y="1700640"/>
            <a:ext cx="7141680" cy="446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685800" y="1371600"/>
            <a:ext cx="7847280" cy="192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4800" strike="noStrike" cap="all" spc="-89" dirty="0">
                <a:solidFill>
                  <a:srgbClr val="D2533C"/>
                </a:solidFill>
                <a:uFill>
                  <a:solidFill>
                    <a:srgbClr val="FFFFFF"/>
                  </a:solidFill>
                </a:uFill>
                <a:latin typeface="Arial"/>
                <a:ea typeface="DejaVu Sans"/>
              </a:rPr>
              <a:t>Ficheros de texto</a:t>
            </a:r>
            <a:endParaRPr sz="1600" dirty="0"/>
          </a:p>
        </p:txBody>
      </p:sp>
      <p:sp>
        <p:nvSpPr>
          <p:cNvPr id="149" name="CustomShape 2"/>
          <p:cNvSpPr/>
          <p:nvPr/>
        </p:nvSpPr>
        <p:spPr>
          <a:xfrm>
            <a:off x="685800" y="3505320"/>
            <a:ext cx="7813800" cy="175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trike="noStrike" spc="-1" dirty="0">
                <a:solidFill>
                  <a:srgbClr val="57576E"/>
                </a:solidFill>
                <a:uFill>
                  <a:solidFill>
                    <a:srgbClr val="FFFFFF"/>
                  </a:solidFill>
                </a:uFill>
                <a:latin typeface="Arial"/>
                <a:ea typeface="DejaVu Sans"/>
              </a:rPr>
              <a:t>Los ficheros de texto, los que normalmente se generan con un editor, almacenan caracteres alfanuméricos en un formato estándar (ASCII, UNICODE, …) Para trabajar con ellos utilizaremos las clases </a:t>
            </a:r>
            <a:r>
              <a:rPr lang="es-ES" b="1" strike="noStrike" spc="-1" dirty="0" err="1">
                <a:solidFill>
                  <a:srgbClr val="57576E"/>
                </a:solidFill>
                <a:uFill>
                  <a:solidFill>
                    <a:srgbClr val="FFFFFF"/>
                  </a:solidFill>
                </a:uFill>
                <a:latin typeface="Arial"/>
                <a:ea typeface="DejaVu Sans"/>
              </a:rPr>
              <a:t>FileReader</a:t>
            </a:r>
            <a:r>
              <a:rPr lang="es-ES" b="1" strike="noStrike" spc="-1" dirty="0">
                <a:solidFill>
                  <a:srgbClr val="57576E"/>
                </a:solidFill>
                <a:uFill>
                  <a:solidFill>
                    <a:srgbClr val="FFFFFF"/>
                  </a:solidFill>
                </a:uFill>
                <a:latin typeface="Arial"/>
                <a:ea typeface="DejaVu Sans"/>
              </a:rPr>
              <a:t> y </a:t>
            </a:r>
            <a:r>
              <a:rPr lang="es-ES" b="1" strike="noStrike" spc="-1" dirty="0" err="1">
                <a:solidFill>
                  <a:srgbClr val="57576E"/>
                </a:solidFill>
                <a:uFill>
                  <a:solidFill>
                    <a:srgbClr val="FFFFFF"/>
                  </a:solidFill>
                </a:uFill>
                <a:latin typeface="Arial"/>
                <a:ea typeface="DejaVu Sans"/>
              </a:rPr>
              <a:t>FileWriter</a:t>
            </a:r>
            <a:r>
              <a:rPr lang="es-ES" b="1" strike="noStrike" spc="-1" dirty="0">
                <a:solidFill>
                  <a:srgbClr val="57576E"/>
                </a:solidFill>
                <a:uFill>
                  <a:solidFill>
                    <a:srgbClr val="FFFFFF"/>
                  </a:solidFill>
                </a:uFill>
                <a:latin typeface="Arial"/>
                <a:ea typeface="DejaVu Sans"/>
              </a:rPr>
              <a:t> </a:t>
            </a:r>
            <a:r>
              <a:rPr lang="es-ES" strike="noStrike" spc="-1" dirty="0">
                <a:solidFill>
                  <a:srgbClr val="57576E"/>
                </a:solidFill>
                <a:uFill>
                  <a:solidFill>
                    <a:srgbClr val="FFFFFF"/>
                  </a:solidFill>
                </a:uFill>
                <a:latin typeface="Arial"/>
                <a:ea typeface="DejaVu Sans"/>
              </a:rPr>
              <a:t>como inicializadoras. </a:t>
            </a:r>
            <a:r>
              <a:rPr lang="es-ES" b="1" strike="noStrike" spc="-1" dirty="0" err="1">
                <a:solidFill>
                  <a:srgbClr val="57576E"/>
                </a:solidFill>
                <a:uFill>
                  <a:solidFill>
                    <a:srgbClr val="FFFFFF"/>
                  </a:solidFill>
                </a:uFill>
                <a:latin typeface="Arial"/>
                <a:ea typeface="DejaVu Sans"/>
              </a:rPr>
              <a:t>PrintWriter</a:t>
            </a:r>
            <a:r>
              <a:rPr lang="es-ES" b="1" strike="noStrike" spc="-1" dirty="0">
                <a:solidFill>
                  <a:srgbClr val="57576E"/>
                </a:solidFill>
                <a:uFill>
                  <a:solidFill>
                    <a:srgbClr val="FFFFFF"/>
                  </a:solidFill>
                </a:uFill>
                <a:latin typeface="Arial"/>
                <a:ea typeface="DejaVu Sans"/>
              </a:rPr>
              <a:t>  y </a:t>
            </a:r>
            <a:r>
              <a:rPr lang="es-ES" b="1" strike="noStrike" spc="-1" dirty="0" err="1">
                <a:solidFill>
                  <a:srgbClr val="57576E"/>
                </a:solidFill>
                <a:uFill>
                  <a:solidFill>
                    <a:srgbClr val="FFFFFF"/>
                  </a:solidFill>
                </a:uFill>
                <a:latin typeface="Arial"/>
                <a:ea typeface="DejaVu Sans"/>
              </a:rPr>
              <a:t>BufferedReader</a:t>
            </a:r>
            <a:r>
              <a:rPr lang="es-ES" b="1" strike="noStrike" spc="-1" dirty="0">
                <a:solidFill>
                  <a:srgbClr val="57576E"/>
                </a:solidFill>
                <a:uFill>
                  <a:solidFill>
                    <a:srgbClr val="FFFFFF"/>
                  </a:solidFill>
                </a:uFill>
                <a:latin typeface="Arial"/>
                <a:ea typeface="DejaVu Sans"/>
              </a:rPr>
              <a:t> </a:t>
            </a:r>
            <a:r>
              <a:rPr lang="es-ES" strike="noStrike" spc="-1" dirty="0">
                <a:solidFill>
                  <a:srgbClr val="57576E"/>
                </a:solidFill>
                <a:uFill>
                  <a:solidFill>
                    <a:srgbClr val="FFFFFF"/>
                  </a:solidFill>
                </a:uFill>
                <a:latin typeface="Arial"/>
                <a:ea typeface="DejaVu Sans"/>
              </a:rPr>
              <a:t>como filtros.</a:t>
            </a:r>
            <a:endParaRPr sz="1600" dirty="0"/>
          </a:p>
        </p:txBody>
      </p:sp>
      <p:grpSp>
        <p:nvGrpSpPr>
          <p:cNvPr id="2" name="Grupo 1">
            <a:extLst>
              <a:ext uri="{FF2B5EF4-FFF2-40B4-BE49-F238E27FC236}">
                <a16:creationId xmlns:a16="http://schemas.microsoft.com/office/drawing/2014/main" id="{5CEFF119-F7C8-407E-939B-83F1045F1694}"/>
              </a:ext>
            </a:extLst>
          </p:cNvPr>
          <p:cNvGrpSpPr/>
          <p:nvPr/>
        </p:nvGrpSpPr>
        <p:grpSpPr>
          <a:xfrm>
            <a:off x="500040" y="5286240"/>
            <a:ext cx="7999560" cy="1324440"/>
            <a:chOff x="500040" y="5286240"/>
            <a:chExt cx="7999560" cy="1324440"/>
          </a:xfrm>
        </p:grpSpPr>
        <p:pic>
          <p:nvPicPr>
            <p:cNvPr id="150" name="Picture 2"/>
            <p:cNvPicPr/>
            <p:nvPr/>
          </p:nvPicPr>
          <p:blipFill>
            <a:blip r:embed="rId2"/>
            <a:srcRect l="5869" t="49360" r="57013" b="40835"/>
            <a:stretch/>
          </p:blipFill>
          <p:spPr>
            <a:xfrm>
              <a:off x="500040" y="5286240"/>
              <a:ext cx="7999560" cy="1324440"/>
            </a:xfrm>
            <a:prstGeom prst="rect">
              <a:avLst/>
            </a:prstGeom>
            <a:ln>
              <a:noFill/>
            </a:ln>
          </p:spPr>
        </p:pic>
        <p:pic>
          <p:nvPicPr>
            <p:cNvPr id="151" name="Picture 2"/>
            <p:cNvPicPr/>
            <p:nvPr/>
          </p:nvPicPr>
          <p:blipFill>
            <a:blip r:embed="rId2"/>
            <a:srcRect l="25556" t="50456" r="63541" b="45874"/>
            <a:stretch/>
          </p:blipFill>
          <p:spPr>
            <a:xfrm>
              <a:off x="1857240" y="5469120"/>
              <a:ext cx="2355840" cy="498600"/>
            </a:xfrm>
            <a:prstGeom prst="rect">
              <a:avLst/>
            </a:prstGeom>
            <a:ln>
              <a:noFill/>
            </a:ln>
          </p:spPr>
        </p:pic>
        <p:pic>
          <p:nvPicPr>
            <p:cNvPr id="152" name="Picture 2"/>
            <p:cNvPicPr/>
            <p:nvPr/>
          </p:nvPicPr>
          <p:blipFill>
            <a:blip r:embed="rId2"/>
            <a:srcRect l="11955" t="50456" r="76819" b="45874"/>
            <a:stretch/>
          </p:blipFill>
          <p:spPr>
            <a:xfrm>
              <a:off x="4642085" y="5449860"/>
              <a:ext cx="2427480" cy="498600"/>
            </a:xfrm>
            <a:prstGeom prst="rect">
              <a:avLst/>
            </a:prstGeom>
            <a:ln>
              <a:noFill/>
            </a:ln>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Flujos de datos (</a:t>
            </a:r>
            <a:r>
              <a:rPr lang="es-ES" sz="3600" strike="noStrike" spc="-89" dirty="0" err="1">
                <a:solidFill>
                  <a:srgbClr val="D2533C"/>
                </a:solidFill>
                <a:uFill>
                  <a:solidFill>
                    <a:srgbClr val="FFFFFF"/>
                  </a:solidFill>
                </a:uFill>
                <a:latin typeface="Arial"/>
                <a:ea typeface="DejaVu Sans"/>
              </a:rPr>
              <a:t>streams</a:t>
            </a:r>
            <a:r>
              <a:rPr lang="es-ES" sz="3600" strike="noStrike" spc="-89" dirty="0">
                <a:solidFill>
                  <a:srgbClr val="D2533C"/>
                </a:solidFill>
                <a:uFill>
                  <a:solidFill>
                    <a:srgbClr val="FFFFFF"/>
                  </a:solidFill>
                </a:uFill>
                <a:latin typeface="Arial"/>
                <a:ea typeface="DejaVu Sans"/>
              </a:rPr>
              <a:t>). </a:t>
            </a:r>
            <a:r>
              <a:rPr lang="es-ES" sz="3200" strike="noStrike" spc="-89" dirty="0">
                <a:solidFill>
                  <a:srgbClr val="D2533C"/>
                </a:solidFill>
                <a:uFill>
                  <a:solidFill>
                    <a:srgbClr val="FFFFFF"/>
                  </a:solidFill>
                </a:uFill>
                <a:latin typeface="Arial"/>
                <a:ea typeface="DejaVu Sans"/>
              </a:rPr>
              <a:t>Fichero de texto</a:t>
            </a:r>
            <a:endParaRPr sz="1600" dirty="0"/>
          </a:p>
        </p:txBody>
      </p:sp>
      <p:sp>
        <p:nvSpPr>
          <p:cNvPr id="154" name="CustomShape 2"/>
          <p:cNvSpPr/>
          <p:nvPr/>
        </p:nvSpPr>
        <p:spPr>
          <a:xfrm>
            <a:off x="457200" y="1600200"/>
            <a:ext cx="8228160" cy="5139720"/>
          </a:xfrm>
          <a:prstGeom prst="rect">
            <a:avLst/>
          </a:prstGeom>
          <a:noFill/>
          <a:ln>
            <a:noFill/>
          </a:ln>
        </p:spPr>
        <p:style>
          <a:lnRef idx="0">
            <a:scrgbClr r="0" g="0" b="0"/>
          </a:lnRef>
          <a:fillRef idx="0">
            <a:scrgbClr r="0" g="0" b="0"/>
          </a:fillRef>
          <a:effectRef idx="0">
            <a:scrgbClr r="0" g="0" b="0"/>
          </a:effectRef>
          <a:fontRef idx="minor"/>
        </p:style>
        <p:txBody>
          <a:bodyPr/>
          <a:lstStyle/>
          <a:p>
            <a:endParaRPr lang="es-ES"/>
          </a:p>
        </p:txBody>
      </p:sp>
      <p:pic>
        <p:nvPicPr>
          <p:cNvPr id="155" name="Picture 2"/>
          <p:cNvPicPr/>
          <p:nvPr/>
        </p:nvPicPr>
        <p:blipFill>
          <a:blip r:embed="rId2"/>
          <a:srcRect l="32333" t="35447" r="31580" b="26679"/>
          <a:stretch/>
        </p:blipFill>
        <p:spPr>
          <a:xfrm>
            <a:off x="467640" y="1628640"/>
            <a:ext cx="7244280" cy="4750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a:t>
            </a:r>
            <a:r>
              <a:rPr lang="es-ES" sz="3600" strike="noStrike" spc="-89" dirty="0" err="1">
                <a:solidFill>
                  <a:srgbClr val="D2533C"/>
                </a:solidFill>
                <a:uFill>
                  <a:solidFill>
                    <a:srgbClr val="FFFFFF"/>
                  </a:solidFill>
                </a:uFill>
                <a:latin typeface="Arial"/>
                <a:ea typeface="DejaVu Sans"/>
              </a:rPr>
              <a:t>FileWriter</a:t>
            </a:r>
            <a:r>
              <a:rPr lang="es-ES" sz="3600" strike="noStrike" spc="-89" dirty="0">
                <a:solidFill>
                  <a:srgbClr val="D2533C"/>
                </a:solidFill>
                <a:uFill>
                  <a:solidFill>
                    <a:srgbClr val="FFFFFF"/>
                  </a:solidFill>
                </a:uFill>
                <a:latin typeface="Arial"/>
                <a:ea typeface="DejaVu Sans"/>
              </a:rPr>
              <a:t>. (inicializador) </a:t>
            </a:r>
            <a:endParaRPr sz="1600" dirty="0"/>
          </a:p>
        </p:txBody>
      </p:sp>
      <p:sp>
        <p:nvSpPr>
          <p:cNvPr id="157" name="CustomShape 2"/>
          <p:cNvSpPr/>
          <p:nvPr/>
        </p:nvSpPr>
        <p:spPr>
          <a:xfrm>
            <a:off x="457200" y="1600200"/>
            <a:ext cx="8228160" cy="485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sz="1600" dirty="0"/>
          </a:p>
          <a:p>
            <a:pPr>
              <a:lnSpc>
                <a:spcPct val="100000"/>
              </a:lnSpc>
            </a:pPr>
            <a:r>
              <a:rPr lang="es-ES" b="1" strike="noStrike" spc="-1" dirty="0">
                <a:solidFill>
                  <a:srgbClr val="292934"/>
                </a:solidFill>
                <a:uFill>
                  <a:solidFill>
                    <a:srgbClr val="FFFFFF"/>
                  </a:solidFill>
                </a:uFill>
                <a:latin typeface="Calibri"/>
                <a:ea typeface="DejaVu Sans"/>
              </a:rPr>
              <a:t>//Escritura de caracteres a un fichero. Sin filtro, los caracteres se llevan directamente al flujo de caracteres.</a:t>
            </a:r>
            <a:endParaRPr sz="1600" dirty="0"/>
          </a:p>
          <a:p>
            <a:pPr>
              <a:lnSpc>
                <a:spcPct val="100000"/>
              </a:lnSpc>
            </a:pPr>
            <a:r>
              <a:rPr lang="es-ES" strike="noStrike" spc="-1" dirty="0" err="1">
                <a:solidFill>
                  <a:srgbClr val="292934"/>
                </a:solidFill>
                <a:uFill>
                  <a:solidFill>
                    <a:srgbClr val="FFFFFF"/>
                  </a:solidFill>
                </a:uFill>
                <a:latin typeface="Calibri"/>
                <a:ea typeface="DejaVu Sans"/>
              </a:rPr>
              <a:t>import</a:t>
            </a:r>
            <a:r>
              <a:rPr lang="es-ES" strike="noStrike" spc="-1" dirty="0">
                <a:solidFill>
                  <a:srgbClr val="292934"/>
                </a:solidFill>
                <a:uFill>
                  <a:solidFill>
                    <a:srgbClr val="FFFFFF"/>
                  </a:solidFill>
                </a:uFill>
                <a:latin typeface="Calibri"/>
                <a:ea typeface="DejaVu Sans"/>
              </a:rPr>
              <a:t> java.io.*;</a:t>
            </a:r>
            <a:endParaRPr sz="1600" dirty="0"/>
          </a:p>
          <a:p>
            <a:pPr>
              <a:lnSpc>
                <a:spcPct val="100000"/>
              </a:lnSpc>
            </a:pPr>
            <a:endParaRPr sz="1600" dirty="0"/>
          </a:p>
          <a:p>
            <a:pPr>
              <a:lnSpc>
                <a:spcPct val="100000"/>
              </a:lnSpc>
            </a:pPr>
            <a:r>
              <a:rPr lang="es-ES" strike="noStrike" spc="-1" dirty="0" err="1">
                <a:solidFill>
                  <a:srgbClr val="292934"/>
                </a:solidFill>
                <a:uFill>
                  <a:solidFill>
                    <a:srgbClr val="FFFFFF"/>
                  </a:solidFill>
                </a:uFill>
                <a:latin typeface="Calibri"/>
                <a:ea typeface="DejaVu Sans"/>
              </a:rPr>
              <a:t>public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class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EscribirTexto</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public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static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void</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main</a:t>
            </a:r>
            <a:r>
              <a:rPr lang="es-ES" strike="noStrike" spc="-1" dirty="0">
                <a:solidFill>
                  <a:srgbClr val="292934"/>
                </a:solidFill>
                <a:uFill>
                  <a:solidFill>
                    <a:srgbClr val="FFFFFF"/>
                  </a:solidFill>
                </a:uFill>
                <a:latin typeface="Calibri"/>
                <a:ea typeface="DejaVu Sans"/>
              </a:rPr>
              <a:t>(</a:t>
            </a:r>
            <a:r>
              <a:rPr lang="es-ES" strike="noStrike" spc="-1" dirty="0" err="1">
                <a:solidFill>
                  <a:srgbClr val="292934"/>
                </a:solidFill>
                <a:uFill>
                  <a:solidFill>
                    <a:srgbClr val="FFFFFF"/>
                  </a:solidFill>
                </a:uFill>
                <a:latin typeface="Calibri"/>
                <a:ea typeface="DejaVu Sans"/>
              </a:rPr>
              <a:t>String</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args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throws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IOException</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int</a:t>
            </a:r>
            <a:r>
              <a:rPr lang="es-ES" strike="noStrike" spc="-1" dirty="0">
                <a:solidFill>
                  <a:srgbClr val="292934"/>
                </a:solidFill>
                <a:uFill>
                  <a:solidFill>
                    <a:srgbClr val="FFFFFF"/>
                  </a:solidFill>
                </a:uFill>
                <a:latin typeface="Calibri"/>
                <a:ea typeface="DejaVu Sans"/>
              </a:rPr>
              <a:t> c;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b="1" strike="noStrike" spc="-1" dirty="0" err="1">
                <a:solidFill>
                  <a:srgbClr val="292934"/>
                </a:solidFill>
                <a:uFill>
                  <a:solidFill>
                    <a:srgbClr val="FFFFFF"/>
                  </a:solidFill>
                </a:uFill>
                <a:latin typeface="Calibri"/>
                <a:ea typeface="DejaVu Sans"/>
              </a:rPr>
              <a:t>FileWriter</a:t>
            </a:r>
            <a:r>
              <a:rPr lang="es-ES" b="1" strike="noStrike" spc="-1" dirty="0">
                <a:solidFill>
                  <a:srgbClr val="292934"/>
                </a:solidFill>
                <a:uFill>
                  <a:solidFill>
                    <a:srgbClr val="FFFFFF"/>
                  </a:solidFill>
                </a:uFill>
                <a:latin typeface="Calibri"/>
                <a:ea typeface="DejaVu Sans"/>
              </a:rPr>
              <a:t> f = new </a:t>
            </a:r>
            <a:r>
              <a:rPr lang="es-ES" b="1" strike="noStrike" spc="-1" dirty="0" err="1">
                <a:solidFill>
                  <a:srgbClr val="292934"/>
                </a:solidFill>
                <a:uFill>
                  <a:solidFill>
                    <a:srgbClr val="FFFFFF"/>
                  </a:solidFill>
                </a:uFill>
                <a:latin typeface="Calibri"/>
                <a:ea typeface="DejaVu Sans"/>
              </a:rPr>
              <a:t>FileWriter</a:t>
            </a:r>
            <a:r>
              <a:rPr lang="es-ES" b="1" strike="noStrike" spc="-1" dirty="0">
                <a:solidFill>
                  <a:srgbClr val="292934"/>
                </a:solidFill>
                <a:uFill>
                  <a:solidFill>
                    <a:srgbClr val="FFFFFF"/>
                  </a:solidFill>
                </a:uFill>
                <a:latin typeface="Calibri"/>
                <a:ea typeface="DejaVu Sans"/>
              </a:rPr>
              <a:t>("TEXTO1.txt");</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while</a:t>
            </a:r>
            <a:r>
              <a:rPr lang="es-ES" strike="noStrike" spc="-1" dirty="0">
                <a:solidFill>
                  <a:srgbClr val="292934"/>
                </a:solidFill>
                <a:uFill>
                  <a:solidFill>
                    <a:srgbClr val="FFFFFF"/>
                  </a:solidFill>
                </a:uFill>
                <a:latin typeface="Calibri"/>
                <a:ea typeface="DejaVu Sans"/>
              </a:rPr>
              <a:t> ((c = </a:t>
            </a:r>
            <a:r>
              <a:rPr lang="es-ES" strike="noStrike" spc="-1" dirty="0" err="1">
                <a:solidFill>
                  <a:srgbClr val="292934"/>
                </a:solidFill>
                <a:uFill>
                  <a:solidFill>
                    <a:srgbClr val="FFFFFF"/>
                  </a:solidFill>
                </a:uFill>
                <a:latin typeface="Calibri"/>
                <a:ea typeface="DejaVu Sans"/>
              </a:rPr>
              <a:t>System.in.read</a:t>
            </a:r>
            <a:r>
              <a:rPr lang="es-ES" strike="noStrike" spc="-1" dirty="0">
                <a:solidFill>
                  <a:srgbClr val="292934"/>
                </a:solidFill>
                <a:uFill>
                  <a:solidFill>
                    <a:srgbClr val="FFFFFF"/>
                  </a:solidFill>
                </a:uFill>
                <a:latin typeface="Calibri"/>
                <a:ea typeface="DejaVu Sans"/>
              </a:rPr>
              <a:t>()) != 10)   // Mientras no un salto de línea</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f.write</a:t>
            </a:r>
            <a:r>
              <a:rPr lang="es-ES" strike="noStrike" spc="-1" dirty="0">
                <a:solidFill>
                  <a:srgbClr val="292934"/>
                </a:solidFill>
                <a:uFill>
                  <a:solidFill>
                    <a:srgbClr val="FFFFFF"/>
                  </a:solidFill>
                </a:uFill>
                <a:latin typeface="Calibri"/>
                <a:ea typeface="DejaVu Sans"/>
              </a:rPr>
              <a:t>( c);</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System.out.println</a:t>
            </a:r>
            <a:r>
              <a:rPr lang="es-ES" strike="noStrike" spc="-1" dirty="0">
                <a:solidFill>
                  <a:srgbClr val="292934"/>
                </a:solidFill>
                <a:uFill>
                  <a:solidFill>
                    <a:srgbClr val="FFFFFF"/>
                  </a:solidFill>
                </a:uFill>
                <a:latin typeface="Calibri"/>
                <a:ea typeface="DejaVu Sans"/>
              </a:rPr>
              <a:t>("CADENA: " + c);</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f.close</a:t>
            </a:r>
            <a:r>
              <a:rPr lang="es-ES" strike="noStrike" spc="-1" dirty="0">
                <a:solidFill>
                  <a:srgbClr val="292934"/>
                </a:solidFill>
                <a:uFill>
                  <a:solidFill>
                    <a:srgbClr val="FFFFFF"/>
                  </a:solidFill>
                </a:uFill>
                <a:latin typeface="Calibri"/>
                <a:ea typeface="DejaVu Sans"/>
              </a:rPr>
              <a:t>();</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a:t>
            </a:r>
            <a:endParaRPr sz="1600" dirty="0"/>
          </a:p>
          <a:p>
            <a:pPr>
              <a:lnSpc>
                <a:spcPct val="100000"/>
              </a:lnSpc>
            </a:pPr>
            <a:endParaRPr sz="1600" dirty="0"/>
          </a:p>
          <a:p>
            <a:pPr>
              <a:lnSpc>
                <a:spcPct val="100000"/>
              </a:lnSpc>
            </a:pP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200" strike="noStrike" spc="-89" dirty="0">
                <a:solidFill>
                  <a:srgbClr val="D2533C"/>
                </a:solidFill>
                <a:uFill>
                  <a:solidFill>
                    <a:srgbClr val="FFFFFF"/>
                  </a:solidFill>
                </a:uFill>
                <a:latin typeface="Arial"/>
                <a:ea typeface="DejaVu Sans"/>
              </a:rPr>
              <a:t>Clase  </a:t>
            </a:r>
            <a:r>
              <a:rPr lang="es-ES" sz="3200" strike="noStrike" spc="-89" dirty="0" err="1">
                <a:solidFill>
                  <a:srgbClr val="D2533C"/>
                </a:solidFill>
                <a:uFill>
                  <a:solidFill>
                    <a:srgbClr val="FFFFFF"/>
                  </a:solidFill>
                </a:uFill>
                <a:latin typeface="Arial"/>
                <a:ea typeface="DejaVu Sans"/>
              </a:rPr>
              <a:t>FileReader</a:t>
            </a:r>
            <a:r>
              <a:rPr lang="es-ES" sz="3200" strike="noStrike" spc="-89" dirty="0">
                <a:solidFill>
                  <a:srgbClr val="D2533C"/>
                </a:solidFill>
                <a:uFill>
                  <a:solidFill>
                    <a:srgbClr val="FFFFFF"/>
                  </a:solidFill>
                </a:uFill>
                <a:latin typeface="Arial"/>
                <a:ea typeface="DejaVu Sans"/>
              </a:rPr>
              <a:t>. (inicializador) </a:t>
            </a:r>
            <a:endParaRPr sz="1400" dirty="0"/>
          </a:p>
        </p:txBody>
      </p:sp>
      <p:sp>
        <p:nvSpPr>
          <p:cNvPr id="159" name="CustomShape 2"/>
          <p:cNvSpPr/>
          <p:nvPr/>
        </p:nvSpPr>
        <p:spPr>
          <a:xfrm>
            <a:off x="457200" y="1412640"/>
            <a:ext cx="8228160" cy="53287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sz="1600" dirty="0"/>
          </a:p>
          <a:p>
            <a:pPr>
              <a:lnSpc>
                <a:spcPct val="100000"/>
              </a:lnSpc>
            </a:pPr>
            <a:r>
              <a:rPr lang="es-ES" b="1" strike="noStrike" spc="-1" dirty="0">
                <a:solidFill>
                  <a:srgbClr val="292934"/>
                </a:solidFill>
                <a:uFill>
                  <a:solidFill>
                    <a:srgbClr val="FFFFFF"/>
                  </a:solidFill>
                </a:uFill>
                <a:latin typeface="Calibri"/>
                <a:ea typeface="DejaVu Sans"/>
              </a:rPr>
              <a:t>//Lectura  de caracteres de un fichero. Sin filtro, los caracteres se recogen directamente del flujo de caracteres.</a:t>
            </a:r>
            <a:endParaRPr sz="1600" dirty="0"/>
          </a:p>
          <a:p>
            <a:pPr>
              <a:lnSpc>
                <a:spcPct val="100000"/>
              </a:lnSpc>
            </a:pPr>
            <a:r>
              <a:rPr lang="es-ES" strike="noStrike" spc="-1" dirty="0" err="1">
                <a:solidFill>
                  <a:srgbClr val="292934"/>
                </a:solidFill>
                <a:uFill>
                  <a:solidFill>
                    <a:srgbClr val="FFFFFF"/>
                  </a:solidFill>
                </a:uFill>
                <a:latin typeface="Calibri"/>
                <a:ea typeface="DejaVu Sans"/>
              </a:rPr>
              <a:t>public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class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LeerFchTexto</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 @</a:t>
            </a:r>
            <a:r>
              <a:rPr lang="es-ES" strike="noStrike" spc="-1" dirty="0" err="1">
                <a:solidFill>
                  <a:srgbClr val="292934"/>
                </a:solidFill>
                <a:uFill>
                  <a:solidFill>
                    <a:srgbClr val="FFFFFF"/>
                  </a:solidFill>
                </a:uFill>
                <a:latin typeface="Calibri"/>
                <a:ea typeface="DejaVu Sans"/>
              </a:rPr>
              <a:t>param</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args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the</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command</a:t>
            </a:r>
            <a:r>
              <a:rPr lang="es-ES" strike="noStrike" spc="-1" dirty="0">
                <a:solidFill>
                  <a:srgbClr val="292934"/>
                </a:solidFill>
                <a:uFill>
                  <a:solidFill>
                    <a:srgbClr val="FFFFFF"/>
                  </a:solidFill>
                </a:uFill>
                <a:latin typeface="Calibri"/>
                <a:ea typeface="DejaVu Sans"/>
              </a:rPr>
              <a:t> line </a:t>
            </a:r>
            <a:r>
              <a:rPr lang="es-ES" strike="noStrike" spc="-1" dirty="0" err="1">
                <a:solidFill>
                  <a:srgbClr val="292934"/>
                </a:solidFill>
                <a:uFill>
                  <a:solidFill>
                    <a:srgbClr val="FFFFFF"/>
                  </a:solidFill>
                </a:uFill>
                <a:latin typeface="Calibri"/>
                <a:ea typeface="DejaVu Sans"/>
              </a:rPr>
              <a:t>arguments</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public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static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void</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main</a:t>
            </a:r>
            <a:r>
              <a:rPr lang="es-ES" strike="noStrike" spc="-1" dirty="0">
                <a:solidFill>
                  <a:srgbClr val="292934"/>
                </a:solidFill>
                <a:uFill>
                  <a:solidFill>
                    <a:srgbClr val="FFFFFF"/>
                  </a:solidFill>
                </a:uFill>
                <a:latin typeface="Calibri"/>
                <a:ea typeface="DejaVu Sans"/>
              </a:rPr>
              <a:t>(</a:t>
            </a:r>
            <a:r>
              <a:rPr lang="es-ES" strike="noStrike" spc="-1" dirty="0" err="1">
                <a:solidFill>
                  <a:srgbClr val="292934"/>
                </a:solidFill>
                <a:uFill>
                  <a:solidFill>
                    <a:srgbClr val="FFFFFF"/>
                  </a:solidFill>
                </a:uFill>
                <a:latin typeface="Calibri"/>
                <a:ea typeface="DejaVu Sans"/>
              </a:rPr>
              <a:t>String</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args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throws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IOException</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File fichero = new File("TEXTO1.txt");</a:t>
            </a:r>
            <a:endParaRPr sz="1600" dirty="0"/>
          </a:p>
          <a:p>
            <a:pPr>
              <a:lnSpc>
                <a:spcPct val="100000"/>
              </a:lnSpc>
            </a:pPr>
            <a:r>
              <a:rPr lang="es-ES" strike="noStrike" spc="-1" dirty="0">
                <a:solidFill>
                  <a:srgbClr val="292934"/>
                </a:solidFill>
                <a:uFill>
                  <a:solidFill>
                    <a:srgbClr val="FFFFFF"/>
                  </a:solidFill>
                </a:uFill>
                <a:latin typeface="Calibri"/>
                <a:ea typeface="DejaVu Sans"/>
              </a:rPr>
              <a:t>                //declarar fichero</a:t>
            </a:r>
            <a:endParaRPr sz="1600" dirty="0"/>
          </a:p>
          <a:p>
            <a:pPr>
              <a:lnSpc>
                <a:spcPct val="100000"/>
              </a:lnSpc>
            </a:pPr>
            <a:r>
              <a:rPr lang="es-ES" b="1" strike="noStrike" spc="-1" dirty="0">
                <a:solidFill>
                  <a:srgbClr val="292934"/>
                </a:solidFill>
                <a:uFill>
                  <a:solidFill>
                    <a:srgbClr val="FFFFFF"/>
                  </a:solidFill>
                </a:uFill>
                <a:latin typeface="Calibri"/>
                <a:ea typeface="DejaVu Sans"/>
              </a:rPr>
              <a:t>    </a:t>
            </a:r>
            <a:r>
              <a:rPr lang="es-ES" b="1" strike="noStrike" spc="-1" dirty="0" err="1">
                <a:solidFill>
                  <a:srgbClr val="292934"/>
                </a:solidFill>
                <a:uFill>
                  <a:solidFill>
                    <a:srgbClr val="FFFFFF"/>
                  </a:solidFill>
                </a:uFill>
                <a:latin typeface="Calibri"/>
                <a:ea typeface="DejaVu Sans"/>
              </a:rPr>
              <a:t>FileReader</a:t>
            </a:r>
            <a:r>
              <a:rPr lang="es-ES" b="1" strike="noStrike" spc="-1" dirty="0">
                <a:solidFill>
                  <a:srgbClr val="292934"/>
                </a:solidFill>
                <a:uFill>
                  <a:solidFill>
                    <a:srgbClr val="FFFFFF"/>
                  </a:solidFill>
                </a:uFill>
                <a:latin typeface="Calibri"/>
                <a:ea typeface="DejaVu Sans"/>
              </a:rPr>
              <a:t>  </a:t>
            </a:r>
            <a:r>
              <a:rPr lang="es-ES" b="1" strike="noStrike" spc="-1" dirty="0" err="1">
                <a:solidFill>
                  <a:srgbClr val="292934"/>
                </a:solidFill>
                <a:uFill>
                  <a:solidFill>
                    <a:srgbClr val="FFFFFF"/>
                  </a:solidFill>
                </a:uFill>
                <a:latin typeface="Calibri"/>
                <a:ea typeface="DejaVu Sans"/>
              </a:rPr>
              <a:t>fic</a:t>
            </a:r>
            <a:r>
              <a:rPr lang="es-ES" b="1" strike="noStrike" spc="-1" dirty="0">
                <a:solidFill>
                  <a:srgbClr val="292934"/>
                </a:solidFill>
                <a:uFill>
                  <a:solidFill>
                    <a:srgbClr val="FFFFFF"/>
                  </a:solidFill>
                </a:uFill>
                <a:latin typeface="Calibri"/>
                <a:ea typeface="DejaVu Sans"/>
              </a:rPr>
              <a:t> = new </a:t>
            </a:r>
            <a:r>
              <a:rPr lang="es-ES" b="1" strike="noStrike" spc="-1" dirty="0" err="1">
                <a:solidFill>
                  <a:srgbClr val="292934"/>
                </a:solidFill>
                <a:uFill>
                  <a:solidFill>
                    <a:srgbClr val="FFFFFF"/>
                  </a:solidFill>
                </a:uFill>
                <a:latin typeface="Calibri"/>
                <a:ea typeface="DejaVu Sans"/>
              </a:rPr>
              <a:t>FileReader</a:t>
            </a:r>
            <a:r>
              <a:rPr lang="es-ES" b="1" strike="noStrike" spc="-1" dirty="0">
                <a:solidFill>
                  <a:srgbClr val="292934"/>
                </a:solidFill>
                <a:uFill>
                  <a:solidFill>
                    <a:srgbClr val="FFFFFF"/>
                  </a:solidFill>
                </a:uFill>
                <a:latin typeface="Calibri"/>
                <a:ea typeface="DejaVu Sans"/>
              </a:rPr>
              <a:t>(fichero); </a:t>
            </a:r>
            <a:r>
              <a:rPr lang="es-ES" strike="noStrike" spc="-1" dirty="0">
                <a:solidFill>
                  <a:srgbClr val="292934"/>
                </a:solidFill>
                <a:uFill>
                  <a:solidFill>
                    <a:srgbClr val="FFFFFF"/>
                  </a:solidFill>
                </a:uFill>
                <a:latin typeface="Calibri"/>
                <a:ea typeface="DejaVu Sans"/>
              </a:rPr>
              <a:t>//crear el flujo de entrada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int</a:t>
            </a:r>
            <a:r>
              <a:rPr lang="es-ES" strike="noStrike" spc="-1" dirty="0">
                <a:solidFill>
                  <a:srgbClr val="292934"/>
                </a:solidFill>
                <a:uFill>
                  <a:solidFill>
                    <a:srgbClr val="FFFFFF"/>
                  </a:solidFill>
                </a:uFill>
                <a:latin typeface="Calibri"/>
                <a:ea typeface="DejaVu Sans"/>
              </a:rPr>
              <a:t> i;</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while</a:t>
            </a:r>
            <a:r>
              <a:rPr lang="es-ES" strike="noStrike" spc="-1" dirty="0">
                <a:solidFill>
                  <a:srgbClr val="292934"/>
                </a:solidFill>
                <a:uFill>
                  <a:solidFill>
                    <a:srgbClr val="FFFFFF"/>
                  </a:solidFill>
                </a:uFill>
                <a:latin typeface="Calibri"/>
                <a:ea typeface="DejaVu Sans"/>
              </a:rPr>
              <a:t> ((i = </a:t>
            </a:r>
            <a:r>
              <a:rPr lang="es-ES" strike="noStrike" spc="-1" dirty="0" err="1">
                <a:solidFill>
                  <a:srgbClr val="292934"/>
                </a:solidFill>
                <a:uFill>
                  <a:solidFill>
                    <a:srgbClr val="FFFFFF"/>
                  </a:solidFill>
                </a:uFill>
                <a:latin typeface="Calibri"/>
                <a:ea typeface="DejaVu Sans"/>
              </a:rPr>
              <a:t>fic.read</a:t>
            </a:r>
            <a:r>
              <a:rPr lang="es-ES" strike="noStrike" spc="-1" dirty="0">
                <a:solidFill>
                  <a:srgbClr val="292934"/>
                </a:solidFill>
                <a:uFill>
                  <a:solidFill>
                    <a:srgbClr val="FFFFFF"/>
                  </a:solidFill>
                </a:uFill>
                <a:latin typeface="Calibri"/>
                <a:ea typeface="DejaVu Sans"/>
              </a:rPr>
              <a:t>()) != -1) //se va leyendo carácter a carácter</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System.out.println</a:t>
            </a:r>
            <a:r>
              <a:rPr lang="es-ES" strike="noStrike" spc="-1" dirty="0">
                <a:solidFill>
                  <a:srgbClr val="292934"/>
                </a:solidFill>
                <a:uFill>
                  <a:solidFill>
                    <a:srgbClr val="FFFFFF"/>
                  </a:solidFill>
                </a:uFill>
                <a:latin typeface="Calibri"/>
                <a:ea typeface="DejaVu Sans"/>
              </a:rPr>
              <a:t>((</a:t>
            </a:r>
            <a:r>
              <a:rPr lang="es-ES" strike="noStrike" spc="-1" dirty="0" err="1">
                <a:solidFill>
                  <a:srgbClr val="292934"/>
                </a:solidFill>
                <a:uFill>
                  <a:solidFill>
                    <a:srgbClr val="FFFFFF"/>
                  </a:solidFill>
                </a:uFill>
                <a:latin typeface="Calibri"/>
                <a:ea typeface="DejaVu Sans"/>
              </a:rPr>
              <a:t>char</a:t>
            </a:r>
            <a:r>
              <a:rPr lang="es-ES" strike="noStrike" spc="-1" dirty="0">
                <a:solidFill>
                  <a:srgbClr val="292934"/>
                </a:solidFill>
                <a:uFill>
                  <a:solidFill>
                    <a:srgbClr val="FFFFFF"/>
                  </a:solidFill>
                </a:uFill>
                <a:latin typeface="Calibri"/>
                <a:ea typeface="DejaVu Sans"/>
              </a:rPr>
              <a:t>) i);</a:t>
            </a:r>
          </a:p>
          <a:p>
            <a:pPr>
              <a:lnSpc>
                <a:spcPct val="100000"/>
              </a:lnSpc>
            </a:pP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fic.close</a:t>
            </a:r>
            <a:r>
              <a:rPr lang="es-ES" strike="noStrike" spc="-1" dirty="0">
                <a:solidFill>
                  <a:srgbClr val="292934"/>
                </a:solidFill>
                <a:uFill>
                  <a:solidFill>
                    <a:srgbClr val="FFFFFF"/>
                  </a:solidFill>
                </a:uFill>
                <a:latin typeface="Calibri"/>
                <a:ea typeface="DejaVu Sans"/>
              </a:rPr>
              <a:t>(); //cerrar fichero   </a:t>
            </a:r>
            <a:endParaRPr sz="1600" dirty="0"/>
          </a:p>
          <a:p>
            <a:pPr>
              <a:lnSpc>
                <a:spcPct val="100000"/>
              </a:lnSpc>
            </a:pPr>
            <a:r>
              <a:rPr lang="es-ES" strike="noStrike" spc="-1" dirty="0">
                <a:solidFill>
                  <a:srgbClr val="292934"/>
                </a:solidFill>
                <a:uFill>
                  <a:solidFill>
                    <a:srgbClr val="FFFFFF"/>
                  </a:solidFill>
                </a:uFill>
                <a:latin typeface="Calibri"/>
                <a:ea typeface="DejaVu Sans"/>
              </a:rPr>
              <a:t>  }  // </a:t>
            </a:r>
            <a:r>
              <a:rPr lang="es-ES" strike="noStrike" spc="-1" dirty="0" err="1">
                <a:solidFill>
                  <a:srgbClr val="292934"/>
                </a:solidFill>
                <a:uFill>
                  <a:solidFill>
                    <a:srgbClr val="FFFFFF"/>
                  </a:solidFill>
                </a:uFill>
                <a:latin typeface="Calibri"/>
                <a:ea typeface="DejaVu Sans"/>
              </a:rPr>
              <a:t>main</a:t>
            </a:r>
            <a:r>
              <a:rPr lang="es-ES" strike="noStrike" spc="-1" dirty="0">
                <a:solidFill>
                  <a:srgbClr val="292934"/>
                </a:solidFill>
                <a:uFill>
                  <a:solidFill>
                    <a:srgbClr val="FFFFFF"/>
                  </a:solidFill>
                </a:uFill>
                <a:latin typeface="Calibri"/>
                <a:ea typeface="DejaVu Sans"/>
              </a:rPr>
              <a:t>  } //</a:t>
            </a:r>
            <a:r>
              <a:rPr lang="es-ES" strike="noStrike" spc="-1" dirty="0" err="1">
                <a:solidFill>
                  <a:srgbClr val="292934"/>
                </a:solidFill>
                <a:uFill>
                  <a:solidFill>
                    <a:srgbClr val="FFFFFF"/>
                  </a:solidFill>
                </a:uFill>
                <a:latin typeface="Calibri"/>
                <a:ea typeface="DejaVu Sans"/>
              </a:rPr>
              <a:t>class</a:t>
            </a:r>
            <a:endParaRPr sz="1600" dirty="0"/>
          </a:p>
          <a:p>
            <a:pPr>
              <a:lnSpc>
                <a:spcPct val="100000"/>
              </a:lnSpc>
            </a:pPr>
            <a:endParaRPr sz="1600" dirty="0"/>
          </a:p>
          <a:p>
            <a:pPr>
              <a:lnSpc>
                <a:spcPct val="100000"/>
              </a:lnSpc>
            </a:pPr>
            <a:endParaRPr sz="1600" dirty="0"/>
          </a:p>
          <a:p>
            <a:pPr>
              <a:lnSpc>
                <a:spcPct val="100000"/>
              </a:lnSpc>
            </a:pP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a:t>
            </a:r>
            <a:r>
              <a:rPr lang="es-ES" sz="3600" strike="noStrike" spc="-89" dirty="0" err="1">
                <a:solidFill>
                  <a:srgbClr val="D2533C"/>
                </a:solidFill>
                <a:uFill>
                  <a:solidFill>
                    <a:srgbClr val="FFFFFF"/>
                  </a:solidFill>
                </a:uFill>
                <a:latin typeface="Arial"/>
                <a:ea typeface="DejaVu Sans"/>
              </a:rPr>
              <a:t>FileWriter</a:t>
            </a:r>
            <a:r>
              <a:rPr lang="es-ES" sz="3600" strike="noStrike" spc="-89" dirty="0">
                <a:solidFill>
                  <a:srgbClr val="D2533C"/>
                </a:solidFill>
                <a:uFill>
                  <a:solidFill>
                    <a:srgbClr val="FFFFFF"/>
                  </a:solidFill>
                </a:uFill>
                <a:latin typeface="Arial"/>
                <a:ea typeface="DejaVu Sans"/>
              </a:rPr>
              <a:t>. (inicializador)</a:t>
            </a:r>
            <a:endParaRPr sz="1600" dirty="0"/>
          </a:p>
        </p:txBody>
      </p:sp>
      <p:sp>
        <p:nvSpPr>
          <p:cNvPr id="161" name="CustomShape 2"/>
          <p:cNvSpPr/>
          <p:nvPr/>
        </p:nvSpPr>
        <p:spPr>
          <a:xfrm>
            <a:off x="457200" y="1484640"/>
            <a:ext cx="8228160" cy="537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trike="noStrike" spc="-1" dirty="0">
                <a:solidFill>
                  <a:srgbClr val="292934"/>
                </a:solidFill>
                <a:uFill>
                  <a:solidFill>
                    <a:srgbClr val="FFFFFF"/>
                  </a:solidFill>
                </a:uFill>
                <a:latin typeface="Calibri"/>
                <a:ea typeface="DejaVu Sans"/>
              </a:rPr>
              <a:t>/*</a:t>
            </a:r>
            <a:r>
              <a:rPr lang="es-ES" b="1" strike="noStrike" spc="-1" dirty="0">
                <a:solidFill>
                  <a:srgbClr val="292934"/>
                </a:solidFill>
                <a:uFill>
                  <a:solidFill>
                    <a:srgbClr val="FFFFFF"/>
                  </a:solidFill>
                </a:uFill>
                <a:latin typeface="Calibri"/>
                <a:ea typeface="DejaVu Sans"/>
              </a:rPr>
              <a:t>Escribe caracteres en un fichero de texto. Los caracteres se escriben uno a uno y se obtienen de un </a:t>
            </a:r>
            <a:r>
              <a:rPr lang="es-ES" b="1" strike="noStrike" spc="-1" dirty="0" err="1">
                <a:solidFill>
                  <a:srgbClr val="292934"/>
                </a:solidFill>
                <a:uFill>
                  <a:solidFill>
                    <a:srgbClr val="FFFFFF"/>
                  </a:solidFill>
                </a:uFill>
                <a:latin typeface="Calibri"/>
                <a:ea typeface="DejaVu Sans"/>
              </a:rPr>
              <a:t>String</a:t>
            </a:r>
            <a:r>
              <a:rPr lang="es-ES" b="1" strike="noStrike" spc="-1" dirty="0">
                <a:solidFill>
                  <a:srgbClr val="292934"/>
                </a:solidFill>
                <a:uFill>
                  <a:solidFill>
                    <a:srgbClr val="FFFFFF"/>
                  </a:solidFill>
                </a:uFill>
                <a:latin typeface="Calibri"/>
                <a:ea typeface="DejaVu Sans"/>
              </a:rPr>
              <a:t>*/</a:t>
            </a:r>
            <a:endParaRPr sz="1600" dirty="0"/>
          </a:p>
          <a:p>
            <a:pPr>
              <a:lnSpc>
                <a:spcPct val="100000"/>
              </a:lnSpc>
            </a:pPr>
            <a:r>
              <a:rPr lang="es-ES" strike="noStrike" spc="-1" dirty="0" err="1">
                <a:solidFill>
                  <a:srgbClr val="292934"/>
                </a:solidFill>
                <a:uFill>
                  <a:solidFill>
                    <a:srgbClr val="FFFFFF"/>
                  </a:solidFill>
                </a:uFill>
                <a:latin typeface="Calibri"/>
                <a:ea typeface="DejaVu Sans"/>
              </a:rPr>
              <a:t>import</a:t>
            </a:r>
            <a:r>
              <a:rPr lang="es-ES" strike="noStrike" spc="-1" dirty="0">
                <a:solidFill>
                  <a:srgbClr val="292934"/>
                </a:solidFill>
                <a:uFill>
                  <a:solidFill>
                    <a:srgbClr val="FFFFFF"/>
                  </a:solidFill>
                </a:uFill>
                <a:latin typeface="Calibri"/>
                <a:ea typeface="DejaVu Sans"/>
              </a:rPr>
              <a:t> java.io.*;</a:t>
            </a:r>
            <a:endParaRPr sz="1600" dirty="0"/>
          </a:p>
          <a:p>
            <a:pPr>
              <a:lnSpc>
                <a:spcPct val="100000"/>
              </a:lnSpc>
            </a:pPr>
            <a:r>
              <a:rPr lang="es-ES" strike="noStrike" spc="-1" dirty="0" err="1">
                <a:solidFill>
                  <a:srgbClr val="292934"/>
                </a:solidFill>
                <a:uFill>
                  <a:solidFill>
                    <a:srgbClr val="FFFFFF"/>
                  </a:solidFill>
                </a:uFill>
                <a:latin typeface="Calibri"/>
                <a:ea typeface="DejaVu Sans"/>
              </a:rPr>
              <a:t>public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class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EscribirFichTexto</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public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static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void</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main</a:t>
            </a:r>
            <a:r>
              <a:rPr lang="es-ES" strike="noStrike" spc="-1" dirty="0">
                <a:solidFill>
                  <a:srgbClr val="292934"/>
                </a:solidFill>
                <a:uFill>
                  <a:solidFill>
                    <a:srgbClr val="FFFFFF"/>
                  </a:solidFill>
                </a:uFill>
                <a:latin typeface="Calibri"/>
                <a:ea typeface="DejaVu Sans"/>
              </a:rPr>
              <a:t>(</a:t>
            </a:r>
            <a:r>
              <a:rPr lang="es-ES" strike="noStrike" spc="-1" dirty="0" err="1">
                <a:solidFill>
                  <a:srgbClr val="292934"/>
                </a:solidFill>
                <a:uFill>
                  <a:solidFill>
                    <a:srgbClr val="FFFFFF"/>
                  </a:solidFill>
                </a:uFill>
                <a:latin typeface="Calibri"/>
                <a:ea typeface="DejaVu Sans"/>
              </a:rPr>
              <a:t>String</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args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throws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IOException</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//declara fichero          </a:t>
            </a:r>
            <a:endParaRPr sz="1600" dirty="0"/>
          </a:p>
          <a:p>
            <a:pPr>
              <a:lnSpc>
                <a:spcPct val="100000"/>
              </a:lnSpc>
            </a:pPr>
            <a:r>
              <a:rPr lang="es-ES" strike="noStrike" spc="-1" dirty="0">
                <a:solidFill>
                  <a:srgbClr val="292934"/>
                </a:solidFill>
                <a:uFill>
                  <a:solidFill>
                    <a:srgbClr val="FFFFFF"/>
                  </a:solidFill>
                </a:uFill>
                <a:latin typeface="Calibri"/>
                <a:ea typeface="DejaVu Sans"/>
              </a:rPr>
              <a:t>	File fichero = new File("C:\\EJERCICIOS\\UNI1\\FichTexto.txt");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b="1" strike="noStrike" spc="-1" dirty="0" err="1">
                <a:solidFill>
                  <a:srgbClr val="292934"/>
                </a:solidFill>
                <a:uFill>
                  <a:solidFill>
                    <a:srgbClr val="FFFFFF"/>
                  </a:solidFill>
                </a:uFill>
                <a:latin typeface="Calibri"/>
                <a:ea typeface="DejaVu Sans"/>
              </a:rPr>
              <a:t>FileWriter</a:t>
            </a:r>
            <a:r>
              <a:rPr lang="es-ES" b="1" strike="noStrike" spc="-1" dirty="0">
                <a:solidFill>
                  <a:srgbClr val="292934"/>
                </a:solidFill>
                <a:uFill>
                  <a:solidFill>
                    <a:srgbClr val="FFFFFF"/>
                  </a:solidFill>
                </a:uFill>
                <a:latin typeface="Calibri"/>
                <a:ea typeface="DejaVu Sans"/>
              </a:rPr>
              <a:t>  </a:t>
            </a:r>
            <a:r>
              <a:rPr lang="es-ES" b="1" strike="noStrike" spc="-1" dirty="0" err="1">
                <a:solidFill>
                  <a:srgbClr val="292934"/>
                </a:solidFill>
                <a:uFill>
                  <a:solidFill>
                    <a:srgbClr val="FFFFFF"/>
                  </a:solidFill>
                </a:uFill>
                <a:latin typeface="Calibri"/>
                <a:ea typeface="DejaVu Sans"/>
              </a:rPr>
              <a:t>fic</a:t>
            </a:r>
            <a:r>
              <a:rPr lang="es-ES" b="1" strike="noStrike" spc="-1" dirty="0">
                <a:solidFill>
                  <a:srgbClr val="292934"/>
                </a:solidFill>
                <a:uFill>
                  <a:solidFill>
                    <a:srgbClr val="FFFFFF"/>
                  </a:solidFill>
                </a:uFill>
                <a:latin typeface="Calibri"/>
                <a:ea typeface="DejaVu Sans"/>
              </a:rPr>
              <a:t> = new </a:t>
            </a:r>
            <a:r>
              <a:rPr lang="es-ES" b="1" strike="noStrike" spc="-1" dirty="0" err="1">
                <a:solidFill>
                  <a:srgbClr val="292934"/>
                </a:solidFill>
                <a:uFill>
                  <a:solidFill>
                    <a:srgbClr val="FFFFFF"/>
                  </a:solidFill>
                </a:uFill>
                <a:latin typeface="Calibri"/>
                <a:ea typeface="DejaVu Sans"/>
              </a:rPr>
              <a:t>FileWriter</a:t>
            </a:r>
            <a:r>
              <a:rPr lang="es-ES" b="1" strike="noStrike" spc="-1" dirty="0">
                <a:solidFill>
                  <a:srgbClr val="292934"/>
                </a:solidFill>
                <a:uFill>
                  <a:solidFill>
                    <a:srgbClr val="FFFFFF"/>
                  </a:solidFill>
                </a:uFill>
                <a:latin typeface="Calibri"/>
                <a:ea typeface="DejaVu Sans"/>
              </a:rPr>
              <a:t>(fichero); </a:t>
            </a:r>
            <a:r>
              <a:rPr lang="es-ES" strike="noStrike" spc="-1" dirty="0">
                <a:solidFill>
                  <a:srgbClr val="292934"/>
                </a:solidFill>
                <a:uFill>
                  <a:solidFill>
                    <a:srgbClr val="FFFFFF"/>
                  </a:solidFill>
                </a:uFill>
                <a:latin typeface="Calibri"/>
                <a:ea typeface="DejaVu Sans"/>
              </a:rPr>
              <a:t>//crear el flujo de salida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String</a:t>
            </a:r>
            <a:r>
              <a:rPr lang="es-ES" strike="noStrike" spc="-1" dirty="0">
                <a:solidFill>
                  <a:srgbClr val="292934"/>
                </a:solidFill>
                <a:uFill>
                  <a:solidFill>
                    <a:srgbClr val="FFFFFF"/>
                  </a:solidFill>
                </a:uFill>
                <a:latin typeface="Calibri"/>
                <a:ea typeface="DejaVu Sans"/>
              </a:rPr>
              <a:t> cadena ="Esto es una prueba con </a:t>
            </a:r>
            <a:r>
              <a:rPr lang="es-ES" strike="noStrike" spc="-1" dirty="0" err="1">
                <a:solidFill>
                  <a:srgbClr val="292934"/>
                </a:solidFill>
                <a:uFill>
                  <a:solidFill>
                    <a:srgbClr val="FFFFFF"/>
                  </a:solidFill>
                </a:uFill>
                <a:latin typeface="Calibri"/>
                <a:ea typeface="DejaVu Sans"/>
              </a:rPr>
              <a:t>FileWriter</a:t>
            </a:r>
            <a:r>
              <a:rPr lang="es-ES" strike="noStrike" spc="-1" dirty="0">
                <a:solidFill>
                  <a:srgbClr val="292934"/>
                </a:solidFill>
                <a:uFill>
                  <a:solidFill>
                    <a:srgbClr val="FFFFFF"/>
                  </a:solidFill>
                </a:uFill>
                <a:latin typeface="Calibri"/>
                <a:ea typeface="DejaVu Sans"/>
              </a:rPr>
              <a:t>";</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convierte un </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en array de caracteres</a:t>
            </a:r>
            <a:endParaRPr sz="14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char</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cad</a:t>
            </a:r>
            <a:r>
              <a:rPr lang="es-ES" strike="noStrike" spc="-1" dirty="0">
                <a:solidFill>
                  <a:srgbClr val="292934"/>
                </a:solidFill>
                <a:uFill>
                  <a:solidFill>
                    <a:srgbClr val="FFFFFF"/>
                  </a:solidFill>
                </a:uFill>
                <a:latin typeface="Calibri"/>
                <a:ea typeface="DejaVu Sans"/>
              </a:rPr>
              <a:t> = </a:t>
            </a:r>
            <a:r>
              <a:rPr lang="es-ES" strike="noStrike" spc="-1" dirty="0" err="1">
                <a:solidFill>
                  <a:srgbClr val="292934"/>
                </a:solidFill>
                <a:uFill>
                  <a:solidFill>
                    <a:srgbClr val="FFFFFF"/>
                  </a:solidFill>
                </a:uFill>
                <a:latin typeface="Calibri"/>
                <a:ea typeface="DejaVu Sans"/>
              </a:rPr>
              <a:t>cadena.toCharArray</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for</a:t>
            </a:r>
            <a:r>
              <a:rPr lang="es-ES" strike="noStrike" spc="-1" dirty="0">
                <a:solidFill>
                  <a:srgbClr val="292934"/>
                </a:solidFill>
                <a:uFill>
                  <a:solidFill>
                    <a:srgbClr val="FFFFFF"/>
                  </a:solidFill>
                </a:uFill>
                <a:latin typeface="Calibri"/>
                <a:ea typeface="DejaVu Sans"/>
              </a:rPr>
              <a:t>(</a:t>
            </a:r>
            <a:r>
              <a:rPr lang="es-ES" strike="noStrike" spc="-1" dirty="0" err="1">
                <a:solidFill>
                  <a:srgbClr val="292934"/>
                </a:solidFill>
                <a:uFill>
                  <a:solidFill>
                    <a:srgbClr val="FFFFFF"/>
                  </a:solidFill>
                </a:uFill>
                <a:latin typeface="Calibri"/>
                <a:ea typeface="DejaVu Sans"/>
              </a:rPr>
              <a:t>int</a:t>
            </a:r>
            <a:r>
              <a:rPr lang="es-ES" strike="noStrike" spc="-1" dirty="0">
                <a:solidFill>
                  <a:srgbClr val="292934"/>
                </a:solidFill>
                <a:uFill>
                  <a:solidFill>
                    <a:srgbClr val="FFFFFF"/>
                  </a:solidFill>
                </a:uFill>
                <a:latin typeface="Calibri"/>
                <a:ea typeface="DejaVu Sans"/>
              </a:rPr>
              <a:t> i=0; i&lt;</a:t>
            </a:r>
            <a:r>
              <a:rPr lang="es-ES" strike="noStrike" spc="-1" dirty="0" err="1">
                <a:solidFill>
                  <a:srgbClr val="292934"/>
                </a:solidFill>
                <a:uFill>
                  <a:solidFill>
                    <a:srgbClr val="FFFFFF"/>
                  </a:solidFill>
                </a:uFill>
                <a:latin typeface="Calibri"/>
                <a:ea typeface="DejaVu Sans"/>
              </a:rPr>
              <a:t>cad.length</a:t>
            </a:r>
            <a:r>
              <a:rPr lang="es-ES" strike="noStrike" spc="-1" dirty="0">
                <a:solidFill>
                  <a:srgbClr val="292934"/>
                </a:solidFill>
                <a:uFill>
                  <a:solidFill>
                    <a:srgbClr val="FFFFFF"/>
                  </a:solidFill>
                </a:uFill>
                <a:latin typeface="Calibri"/>
                <a:ea typeface="DejaVu Sans"/>
              </a:rPr>
              <a:t>; i++)</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fic.write</a:t>
            </a:r>
            <a:r>
              <a:rPr lang="es-ES" strike="noStrike" spc="-1" dirty="0">
                <a:solidFill>
                  <a:srgbClr val="292934"/>
                </a:solidFill>
                <a:uFill>
                  <a:solidFill>
                    <a:srgbClr val="FFFFFF"/>
                  </a:solidFill>
                </a:uFill>
                <a:latin typeface="Calibri"/>
                <a:ea typeface="DejaVu Sans"/>
              </a:rPr>
              <a:t>(</a:t>
            </a:r>
            <a:r>
              <a:rPr lang="es-ES" strike="noStrike" spc="-1" dirty="0" err="1">
                <a:solidFill>
                  <a:srgbClr val="292934"/>
                </a:solidFill>
                <a:uFill>
                  <a:solidFill>
                    <a:srgbClr val="FFFFFF"/>
                  </a:solidFill>
                </a:uFill>
                <a:latin typeface="Calibri"/>
                <a:ea typeface="DejaVu Sans"/>
              </a:rPr>
              <a:t>cad</a:t>
            </a:r>
            <a:r>
              <a:rPr lang="es-ES" strike="noStrike" spc="-1" dirty="0">
                <a:solidFill>
                  <a:srgbClr val="292934"/>
                </a:solidFill>
                <a:uFill>
                  <a:solidFill>
                    <a:srgbClr val="FFFFFF"/>
                  </a:solidFill>
                </a:uFill>
                <a:latin typeface="Calibri"/>
                <a:ea typeface="DejaVu Sans"/>
              </a:rPr>
              <a:t>[i]);  //se va escribiendo carácter a carácter.</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fic.append</a:t>
            </a:r>
            <a:r>
              <a:rPr lang="es-ES" strike="noStrike" spc="-1" dirty="0">
                <a:solidFill>
                  <a:srgbClr val="292934"/>
                </a:solidFill>
                <a:uFill>
                  <a:solidFill>
                    <a:srgbClr val="FFFFFF"/>
                  </a:solidFill>
                </a:uFill>
                <a:latin typeface="Calibri"/>
                <a:ea typeface="DejaVu Sans"/>
              </a:rPr>
              <a:t>('*');   //añado al final un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fic.close</a:t>
            </a:r>
            <a:r>
              <a:rPr lang="es-ES" strike="noStrike" spc="-1" dirty="0">
                <a:solidFill>
                  <a:srgbClr val="292934"/>
                </a:solidFill>
                <a:uFill>
                  <a:solidFill>
                    <a:srgbClr val="FFFFFF"/>
                  </a:solidFill>
                </a:uFill>
                <a:latin typeface="Calibri"/>
                <a:ea typeface="DejaVu Sans"/>
              </a:rPr>
              <a:t>();    //cerrar fichero</a:t>
            </a:r>
            <a:endParaRPr sz="1600" dirty="0"/>
          </a:p>
          <a:p>
            <a:pPr>
              <a:lnSpc>
                <a:spcPct val="100000"/>
              </a:lnSpc>
            </a:pPr>
            <a:r>
              <a:rPr lang="es-ES" strike="noStrike" spc="-1" dirty="0">
                <a:solidFill>
                  <a:srgbClr val="292934"/>
                </a:solidFill>
                <a:uFill>
                  <a:solidFill>
                    <a:srgbClr val="FFFFFF"/>
                  </a:solidFill>
                </a:uFill>
                <a:latin typeface="Calibri"/>
                <a:ea typeface="DejaVu Sans"/>
              </a:rPr>
              <a:t>  }  }</a:t>
            </a:r>
            <a:endParaRPr sz="1600" dirty="0"/>
          </a:p>
          <a:p>
            <a:pPr>
              <a:lnSpc>
                <a:spcPct val="100000"/>
              </a:lnSpc>
            </a:pPr>
            <a:r>
              <a:rPr lang="es-ES" strike="noStrike" spc="-1" dirty="0">
                <a:solidFill>
                  <a:srgbClr val="292934"/>
                </a:solidFill>
                <a:uFill>
                  <a:solidFill>
                    <a:srgbClr val="FFFFFF"/>
                  </a:solidFill>
                </a:uFill>
                <a:latin typeface="Calibri"/>
                <a:ea typeface="DejaVu Sans"/>
              </a:rPr>
              <a:t>NOTA. También se puede escribir todo el array:   </a:t>
            </a:r>
            <a:r>
              <a:rPr lang="es-ES" strike="noStrike" spc="-1" dirty="0" err="1">
                <a:solidFill>
                  <a:srgbClr val="292934"/>
                </a:solidFill>
                <a:uFill>
                  <a:solidFill>
                    <a:srgbClr val="FFFFFF"/>
                  </a:solidFill>
                </a:uFill>
                <a:latin typeface="Calibri"/>
                <a:ea typeface="DejaVu Sans"/>
              </a:rPr>
              <a:t>fic.write</a:t>
            </a:r>
            <a:r>
              <a:rPr lang="es-ES" strike="noStrike" spc="-1" dirty="0">
                <a:solidFill>
                  <a:srgbClr val="292934"/>
                </a:solidFill>
                <a:uFill>
                  <a:solidFill>
                    <a:srgbClr val="FFFFFF"/>
                  </a:solidFill>
                </a:uFill>
                <a:latin typeface="Calibri"/>
                <a:ea typeface="DejaVu Sans"/>
              </a:rPr>
              <a:t>(</a:t>
            </a:r>
            <a:r>
              <a:rPr lang="es-ES" strike="noStrike" spc="-1" dirty="0" err="1">
                <a:solidFill>
                  <a:srgbClr val="292934"/>
                </a:solidFill>
                <a:uFill>
                  <a:solidFill>
                    <a:srgbClr val="FFFFFF"/>
                  </a:solidFill>
                </a:uFill>
                <a:latin typeface="Calibri"/>
                <a:ea typeface="DejaVu Sans"/>
              </a:rPr>
              <a:t>cad</a:t>
            </a:r>
            <a:r>
              <a:rPr lang="es-ES" strike="noStrike" spc="-1" dirty="0">
                <a:solidFill>
                  <a:srgbClr val="292934"/>
                </a:solidFill>
                <a:uFill>
                  <a:solidFill>
                    <a:srgbClr val="FFFFFF"/>
                  </a:solidFill>
                </a:uFill>
                <a:latin typeface="Calibri"/>
                <a:ea typeface="DejaVu Sans"/>
              </a:rPr>
              <a:t>);</a:t>
            </a:r>
            <a:endParaRPr sz="1600" dirty="0"/>
          </a:p>
          <a:p>
            <a:pPr>
              <a:lnSpc>
                <a:spcPct val="100000"/>
              </a:lnSpc>
            </a:pPr>
            <a:endParaRPr sz="1600" dirty="0"/>
          </a:p>
          <a:p>
            <a:pPr>
              <a:lnSpc>
                <a:spcPct val="100000"/>
              </a:lnSpc>
            </a:pP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a:t>
            </a:r>
            <a:r>
              <a:rPr lang="es-ES" sz="3600" strike="noStrike" spc="-89" dirty="0" err="1">
                <a:solidFill>
                  <a:srgbClr val="D2533C"/>
                </a:solidFill>
                <a:uFill>
                  <a:solidFill>
                    <a:srgbClr val="FFFFFF"/>
                  </a:solidFill>
                </a:uFill>
                <a:latin typeface="Arial"/>
                <a:ea typeface="DejaVu Sans"/>
              </a:rPr>
              <a:t>BufferedReader</a:t>
            </a:r>
            <a:r>
              <a:rPr lang="es-ES" sz="3600" strike="noStrike" spc="-89" dirty="0">
                <a:solidFill>
                  <a:srgbClr val="D2533C"/>
                </a:solidFill>
                <a:uFill>
                  <a:solidFill>
                    <a:srgbClr val="FFFFFF"/>
                  </a:solidFill>
                </a:uFill>
                <a:latin typeface="Arial"/>
                <a:ea typeface="DejaVu Sans"/>
              </a:rPr>
              <a:t>.(Filtro)</a:t>
            </a:r>
            <a:endParaRPr sz="1600" dirty="0"/>
          </a:p>
        </p:txBody>
      </p:sp>
      <p:sp>
        <p:nvSpPr>
          <p:cNvPr id="163" name="CustomShape 2"/>
          <p:cNvSpPr/>
          <p:nvPr/>
        </p:nvSpPr>
        <p:spPr>
          <a:xfrm>
            <a:off x="457200" y="1600200"/>
            <a:ext cx="8228160" cy="51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trike="noStrike" spc="-1" dirty="0" err="1">
                <a:solidFill>
                  <a:srgbClr val="292934"/>
                </a:solidFill>
                <a:uFill>
                  <a:solidFill>
                    <a:srgbClr val="FFFFFF"/>
                  </a:solidFill>
                </a:uFill>
                <a:latin typeface="Arial"/>
                <a:ea typeface="DejaVu Sans"/>
              </a:rPr>
              <a:t>FileReader</a:t>
            </a:r>
            <a:r>
              <a:rPr lang="es-ES" strike="noStrike" spc="-1" dirty="0">
                <a:solidFill>
                  <a:srgbClr val="292934"/>
                </a:solidFill>
                <a:uFill>
                  <a:solidFill>
                    <a:srgbClr val="FFFFFF"/>
                  </a:solidFill>
                </a:uFill>
                <a:latin typeface="Arial"/>
                <a:ea typeface="DejaVu Sans"/>
              </a:rPr>
              <a:t> no dispone de métodos para leer líneas completas, pero esta clase si contiene del método </a:t>
            </a:r>
            <a:r>
              <a:rPr lang="es-ES" strike="noStrike" spc="-1" dirty="0" err="1">
                <a:solidFill>
                  <a:srgbClr val="292934"/>
                </a:solidFill>
                <a:uFill>
                  <a:solidFill>
                    <a:srgbClr val="FFFFFF"/>
                  </a:solidFill>
                </a:uFill>
                <a:latin typeface="Arial"/>
                <a:ea typeface="DejaVu Sans"/>
              </a:rPr>
              <a:t>readLine</a:t>
            </a:r>
            <a:r>
              <a:rPr lang="es-ES" strike="noStrike" spc="-1" dirty="0">
                <a:solidFill>
                  <a:srgbClr val="292934"/>
                </a:solidFill>
                <a:uFill>
                  <a:solidFill>
                    <a:srgbClr val="FFFFFF"/>
                  </a:solidFill>
                </a:uFill>
                <a:latin typeface="Arial"/>
                <a:ea typeface="DejaVu Sans"/>
              </a:rPr>
              <a:t>() que lee una línea del fichero y la devuelve, o devuelve </a:t>
            </a:r>
            <a:r>
              <a:rPr lang="es-ES" strike="noStrike" spc="-1" dirty="0" err="1">
                <a:solidFill>
                  <a:srgbClr val="292934"/>
                </a:solidFill>
                <a:uFill>
                  <a:solidFill>
                    <a:srgbClr val="FFFFFF"/>
                  </a:solidFill>
                </a:uFill>
                <a:latin typeface="Arial"/>
                <a:ea typeface="DejaVu Sans"/>
              </a:rPr>
              <a:t>null</a:t>
            </a:r>
            <a:r>
              <a:rPr lang="es-ES" strike="noStrike" spc="-1" dirty="0">
                <a:solidFill>
                  <a:srgbClr val="292934"/>
                </a:solidFill>
                <a:uFill>
                  <a:solidFill>
                    <a:srgbClr val="FFFFFF"/>
                  </a:solidFill>
                </a:uFill>
                <a:latin typeface="Arial"/>
                <a:ea typeface="DejaVu Sans"/>
              </a:rPr>
              <a:t> si no ha nada que leer o llegamos al final del fichero. También dispone del </a:t>
            </a:r>
            <a:r>
              <a:rPr lang="es-ES" strike="noStrike" spc="-1" dirty="0" err="1">
                <a:solidFill>
                  <a:srgbClr val="292934"/>
                </a:solidFill>
                <a:uFill>
                  <a:solidFill>
                    <a:srgbClr val="FFFFFF"/>
                  </a:solidFill>
                </a:uFill>
                <a:latin typeface="Arial"/>
                <a:ea typeface="DejaVu Sans"/>
              </a:rPr>
              <a:t>read</a:t>
            </a:r>
            <a:r>
              <a:rPr lang="es-ES" strike="noStrike" spc="-1" dirty="0">
                <a:solidFill>
                  <a:srgbClr val="292934"/>
                </a:solidFill>
                <a:uFill>
                  <a:solidFill>
                    <a:srgbClr val="FFFFFF"/>
                  </a:solidFill>
                </a:uFill>
                <a:latin typeface="Arial"/>
                <a:ea typeface="DejaVu Sans"/>
              </a:rPr>
              <a:t>() para leer un carácter.</a:t>
            </a:r>
            <a:endParaRPr sz="1600" dirty="0"/>
          </a:p>
          <a:p>
            <a:pPr>
              <a:lnSpc>
                <a:spcPct val="100000"/>
              </a:lnSpc>
            </a:pPr>
            <a:endParaRPr sz="1600" dirty="0"/>
          </a:p>
          <a:p>
            <a:pPr>
              <a:lnSpc>
                <a:spcPct val="100000"/>
              </a:lnSpc>
            </a:pPr>
            <a:r>
              <a:rPr lang="es-ES" strike="noStrike" spc="-1" dirty="0">
                <a:solidFill>
                  <a:srgbClr val="292934"/>
                </a:solidFill>
                <a:uFill>
                  <a:solidFill>
                    <a:srgbClr val="FFFFFF"/>
                  </a:solidFill>
                </a:uFill>
                <a:latin typeface="Arial"/>
                <a:ea typeface="DejaVu Sans"/>
              </a:rPr>
              <a:t>Para construir un </a:t>
            </a:r>
            <a:r>
              <a:rPr lang="es-ES" b="1" strike="noStrike" spc="-1" dirty="0" err="1">
                <a:solidFill>
                  <a:srgbClr val="292934"/>
                </a:solidFill>
                <a:uFill>
                  <a:solidFill>
                    <a:srgbClr val="FFFFFF"/>
                  </a:solidFill>
                </a:uFill>
                <a:latin typeface="Arial"/>
                <a:ea typeface="DejaVu Sans"/>
              </a:rPr>
              <a:t>BufferedReader</a:t>
            </a:r>
            <a:r>
              <a:rPr lang="es-ES" strike="noStrike" spc="-1" dirty="0">
                <a:solidFill>
                  <a:srgbClr val="292934"/>
                </a:solidFill>
                <a:uFill>
                  <a:solidFill>
                    <a:srgbClr val="FFFFFF"/>
                  </a:solidFill>
                </a:uFill>
                <a:latin typeface="Arial"/>
                <a:ea typeface="DejaVu Sans"/>
              </a:rPr>
              <a:t> necesitamos de  la clase </a:t>
            </a:r>
            <a:r>
              <a:rPr lang="es-ES" strike="noStrike" spc="-1" dirty="0" err="1">
                <a:solidFill>
                  <a:srgbClr val="292934"/>
                </a:solidFill>
                <a:uFill>
                  <a:solidFill>
                    <a:srgbClr val="FFFFFF"/>
                  </a:solidFill>
                </a:uFill>
                <a:latin typeface="Arial"/>
                <a:ea typeface="DejaVu Sans"/>
              </a:rPr>
              <a:t>FileReader</a:t>
            </a:r>
            <a:r>
              <a:rPr lang="es-ES" strike="noStrike" spc="-1" dirty="0">
                <a:solidFill>
                  <a:srgbClr val="292934"/>
                </a:solidFill>
                <a:uFill>
                  <a:solidFill>
                    <a:srgbClr val="FFFFFF"/>
                  </a:solidFill>
                </a:uFill>
                <a:latin typeface="Arial"/>
                <a:ea typeface="DejaVu Sans"/>
              </a:rPr>
              <a:t>.</a:t>
            </a:r>
            <a:endParaRPr sz="1600" dirty="0"/>
          </a:p>
          <a:p>
            <a:pPr>
              <a:lnSpc>
                <a:spcPct val="100000"/>
              </a:lnSpc>
            </a:pP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Ejemplo. (</a:t>
            </a:r>
            <a:r>
              <a:rPr lang="es-ES" sz="3600" strike="noStrike" spc="-89" dirty="0" err="1">
                <a:solidFill>
                  <a:srgbClr val="D2533C"/>
                </a:solidFill>
                <a:uFill>
                  <a:solidFill>
                    <a:srgbClr val="FFFFFF"/>
                  </a:solidFill>
                </a:uFill>
                <a:latin typeface="Arial"/>
                <a:ea typeface="DejaVu Sans"/>
              </a:rPr>
              <a:t>BufferedWriter</a:t>
            </a:r>
            <a:r>
              <a:rPr lang="es-ES" sz="3600" strike="noStrike" spc="-89" dirty="0">
                <a:solidFill>
                  <a:srgbClr val="D2533C"/>
                </a:solidFill>
                <a:uFill>
                  <a:solidFill>
                    <a:srgbClr val="FFFFFF"/>
                  </a:solidFill>
                </a:uFill>
                <a:latin typeface="Arial"/>
                <a:ea typeface="DejaVu Sans"/>
              </a:rPr>
              <a:t>)</a:t>
            </a:r>
            <a:endParaRPr sz="1600" dirty="0"/>
          </a:p>
        </p:txBody>
      </p:sp>
      <p:sp>
        <p:nvSpPr>
          <p:cNvPr id="165" name="CustomShape 2"/>
          <p:cNvSpPr/>
          <p:nvPr/>
        </p:nvSpPr>
        <p:spPr>
          <a:xfrm>
            <a:off x="107640" y="1600200"/>
            <a:ext cx="8927640" cy="51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trike="noStrike" spc="-1" dirty="0" err="1">
                <a:solidFill>
                  <a:srgbClr val="292934"/>
                </a:solidFill>
                <a:uFill>
                  <a:solidFill>
                    <a:srgbClr val="FFFFFF"/>
                  </a:solidFill>
                </a:uFill>
                <a:latin typeface="Calibri"/>
                <a:ea typeface="DejaVu Sans"/>
              </a:rPr>
              <a:t>import</a:t>
            </a:r>
            <a:r>
              <a:rPr lang="es-ES" strike="noStrike" spc="-1" dirty="0">
                <a:solidFill>
                  <a:srgbClr val="292934"/>
                </a:solidFill>
                <a:uFill>
                  <a:solidFill>
                    <a:srgbClr val="FFFFFF"/>
                  </a:solidFill>
                </a:uFill>
                <a:latin typeface="Calibri"/>
                <a:ea typeface="DejaVu Sans"/>
              </a:rPr>
              <a:t> java.io.*;</a:t>
            </a:r>
            <a:endParaRPr sz="1600" dirty="0"/>
          </a:p>
          <a:p>
            <a:pPr>
              <a:lnSpc>
                <a:spcPct val="100000"/>
              </a:lnSpc>
            </a:pPr>
            <a:r>
              <a:rPr lang="es-ES" strike="noStrike" spc="-1" dirty="0" err="1">
                <a:solidFill>
                  <a:srgbClr val="292934"/>
                </a:solidFill>
                <a:uFill>
                  <a:solidFill>
                    <a:srgbClr val="FFFFFF"/>
                  </a:solidFill>
                </a:uFill>
                <a:latin typeface="Calibri"/>
                <a:ea typeface="DejaVu Sans"/>
              </a:rPr>
              <a:t>public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class</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EscribirFichTextoBuf</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public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static</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void</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main</a:t>
            </a:r>
            <a:r>
              <a:rPr lang="es-ES" strike="noStrike" spc="-1" dirty="0">
                <a:solidFill>
                  <a:srgbClr val="292934"/>
                </a:solidFill>
                <a:uFill>
                  <a:solidFill>
                    <a:srgbClr val="FFFFFF"/>
                  </a:solidFill>
                </a:uFill>
                <a:latin typeface="Calibri"/>
                <a:ea typeface="DejaVu Sans"/>
              </a:rPr>
              <a:t>(</a:t>
            </a:r>
            <a:r>
              <a:rPr lang="es-ES" strike="noStrike" spc="-1" dirty="0" err="1">
                <a:solidFill>
                  <a:srgbClr val="292934"/>
                </a:solidFill>
                <a:uFill>
                  <a:solidFill>
                    <a:srgbClr val="FFFFFF"/>
                  </a:solidFill>
                </a:uFill>
                <a:latin typeface="Calibri"/>
                <a:ea typeface="DejaVu Sans"/>
              </a:rPr>
              <a:t>String</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args</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try{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b="1" strike="noStrike" spc="-1" dirty="0" err="1">
                <a:solidFill>
                  <a:srgbClr val="292934"/>
                </a:solidFill>
                <a:uFill>
                  <a:solidFill>
                    <a:srgbClr val="FFFFFF"/>
                  </a:solidFill>
                </a:uFill>
                <a:latin typeface="Calibri"/>
                <a:ea typeface="DejaVu Sans"/>
              </a:rPr>
              <a:t>BufferedWriter</a:t>
            </a:r>
            <a:r>
              <a:rPr lang="es-ES" strike="noStrike" spc="-1" dirty="0">
                <a:solidFill>
                  <a:srgbClr val="292934"/>
                </a:solidFill>
                <a:uFill>
                  <a:solidFill>
                    <a:srgbClr val="FFFFFF"/>
                  </a:solidFill>
                </a:uFill>
                <a:latin typeface="Calibri"/>
                <a:ea typeface="DejaVu Sans"/>
              </a:rPr>
              <a:t>  fichero = new </a:t>
            </a:r>
            <a:r>
              <a:rPr lang="es-ES" b="1" strike="noStrike" spc="-1" dirty="0" err="1">
                <a:solidFill>
                  <a:srgbClr val="292934"/>
                </a:solidFill>
                <a:uFill>
                  <a:solidFill>
                    <a:srgbClr val="FFFFFF"/>
                  </a:solidFill>
                </a:uFill>
                <a:latin typeface="Calibri"/>
                <a:ea typeface="DejaVu Sans"/>
              </a:rPr>
              <a:t>BufferedWriter</a:t>
            </a:r>
            <a:r>
              <a:rPr lang="es-ES" strike="noStrike" spc="-1" dirty="0">
                <a:solidFill>
                  <a:srgbClr val="292934"/>
                </a:solidFill>
                <a:uFill>
                  <a:solidFill>
                    <a:srgbClr val="FFFFFF"/>
                  </a:solidFill>
                </a:uFill>
                <a:latin typeface="Calibri"/>
                <a:ea typeface="DejaVu Sans"/>
              </a:rPr>
              <a:t>(new </a:t>
            </a:r>
            <a:r>
              <a:rPr lang="es-ES" strike="noStrike" spc="-1" dirty="0" err="1">
                <a:solidFill>
                  <a:srgbClr val="292934"/>
                </a:solidFill>
                <a:uFill>
                  <a:solidFill>
                    <a:srgbClr val="FFFFFF"/>
                  </a:solidFill>
                </a:uFill>
                <a:latin typeface="Calibri"/>
                <a:ea typeface="DejaVu Sans"/>
              </a:rPr>
              <a:t>FileWriter</a:t>
            </a:r>
            <a:r>
              <a:rPr lang="es-ES" strike="noStrike" spc="-1" dirty="0">
                <a:solidFill>
                  <a:srgbClr val="292934"/>
                </a:solidFill>
                <a:uFill>
                  <a:solidFill>
                    <a:srgbClr val="FFFFFF"/>
                  </a:solidFill>
                </a:uFill>
                <a:latin typeface="Calibri"/>
                <a:ea typeface="DejaVu Sans"/>
              </a:rPr>
              <a:t>("FichTexto.txt"));</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for</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int</a:t>
            </a:r>
            <a:r>
              <a:rPr lang="es-ES" strike="noStrike" spc="-1" dirty="0">
                <a:solidFill>
                  <a:srgbClr val="292934"/>
                </a:solidFill>
                <a:uFill>
                  <a:solidFill>
                    <a:srgbClr val="FFFFFF"/>
                  </a:solidFill>
                </a:uFill>
                <a:latin typeface="Calibri"/>
                <a:ea typeface="DejaVu Sans"/>
              </a:rPr>
              <a:t> i=1; i&lt;11; i++){</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fichero.write</a:t>
            </a:r>
            <a:r>
              <a:rPr lang="es-ES" strike="noStrike" spc="-1" dirty="0">
                <a:solidFill>
                  <a:srgbClr val="292934"/>
                </a:solidFill>
                <a:uFill>
                  <a:solidFill>
                    <a:srgbClr val="FFFFFF"/>
                  </a:solidFill>
                </a:uFill>
                <a:latin typeface="Calibri"/>
                <a:ea typeface="DejaVu Sans"/>
              </a:rPr>
              <a:t>("Fila numero: "+i);      </a:t>
            </a:r>
            <a:r>
              <a:rPr lang="es-ES" strike="noStrike" spc="-1" dirty="0">
                <a:solidFill>
                  <a:srgbClr val="FF0000"/>
                </a:solidFill>
                <a:uFill>
                  <a:solidFill>
                    <a:srgbClr val="FFFFFF"/>
                  </a:solidFill>
                </a:uFill>
                <a:latin typeface="Calibri"/>
                <a:ea typeface="DejaVu Sans"/>
              </a:rPr>
              <a:t>//escribe una línea</a:t>
            </a:r>
            <a:endParaRPr sz="1600" dirty="0">
              <a:solidFill>
                <a:srgbClr val="FF0000"/>
              </a:solidFill>
            </a:endParaRPr>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fichero.newLine</a:t>
            </a:r>
            <a:r>
              <a:rPr lang="es-ES" strike="noStrike" spc="-1" dirty="0">
                <a:solidFill>
                  <a:srgbClr val="292934"/>
                </a:solidFill>
                <a:uFill>
                  <a:solidFill>
                    <a:srgbClr val="FFFFFF"/>
                  </a:solidFill>
                </a:uFill>
                <a:latin typeface="Calibri"/>
                <a:ea typeface="DejaVu Sans"/>
              </a:rPr>
              <a:t>();     //escribe un salto de línea</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fichero.close</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 catch (</a:t>
            </a:r>
            <a:r>
              <a:rPr lang="es-ES" strike="noStrike" spc="-1" dirty="0" err="1">
                <a:solidFill>
                  <a:srgbClr val="292934"/>
                </a:solidFill>
                <a:uFill>
                  <a:solidFill>
                    <a:srgbClr val="FFFFFF"/>
                  </a:solidFill>
                </a:uFill>
                <a:latin typeface="Calibri"/>
                <a:ea typeface="DejaVu Sans"/>
              </a:rPr>
              <a:t>FileNotFoundException</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fn</a:t>
            </a:r>
            <a:r>
              <a:rPr lang="es-ES" strike="noStrike" spc="-1" dirty="0">
                <a:solidFill>
                  <a:srgbClr val="292934"/>
                </a:solidFill>
                <a:uFill>
                  <a:solidFill>
                    <a:srgbClr val="FFFFFF"/>
                  </a:solidFill>
                </a:uFill>
                <a:latin typeface="Calibri"/>
                <a:ea typeface="DejaVu Sans"/>
              </a:rPr>
              <a:t> ){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System.out.println</a:t>
            </a:r>
            <a:r>
              <a:rPr lang="es-ES" strike="noStrike" spc="-1" dirty="0">
                <a:solidFill>
                  <a:srgbClr val="292934"/>
                </a:solidFill>
                <a:uFill>
                  <a:solidFill>
                    <a:srgbClr val="FFFFFF"/>
                  </a:solidFill>
                </a:uFill>
                <a:latin typeface="Calibri"/>
                <a:ea typeface="DejaVu Sans"/>
              </a:rPr>
              <a:t>("No se encuentra el fichero");</a:t>
            </a:r>
            <a:endParaRPr sz="1600" dirty="0"/>
          </a:p>
          <a:p>
            <a:pPr>
              <a:lnSpc>
                <a:spcPct val="100000"/>
              </a:lnSpc>
            </a:pPr>
            <a:r>
              <a:rPr lang="es-ES" strike="noStrike" spc="-1" dirty="0">
                <a:solidFill>
                  <a:srgbClr val="292934"/>
                </a:solidFill>
                <a:uFill>
                  <a:solidFill>
                    <a:srgbClr val="FFFFFF"/>
                  </a:solidFill>
                </a:uFill>
                <a:latin typeface="Calibri"/>
                <a:ea typeface="DejaVu Sans"/>
              </a:rPr>
              <a:t>     }catch (</a:t>
            </a:r>
            <a:r>
              <a:rPr lang="es-ES" strike="noStrike" spc="-1" dirty="0" err="1">
                <a:solidFill>
                  <a:srgbClr val="292934"/>
                </a:solidFill>
                <a:uFill>
                  <a:solidFill>
                    <a:srgbClr val="FFFFFF"/>
                  </a:solidFill>
                </a:uFill>
                <a:latin typeface="Calibri"/>
                <a:ea typeface="DejaVu Sans"/>
              </a:rPr>
              <a:t>IOException</a:t>
            </a: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io</a:t>
            </a: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r>
              <a:rPr lang="es-ES" strike="noStrike" spc="-1" dirty="0" err="1">
                <a:solidFill>
                  <a:srgbClr val="292934"/>
                </a:solidFill>
                <a:uFill>
                  <a:solidFill>
                    <a:srgbClr val="FFFFFF"/>
                  </a:solidFill>
                </a:uFill>
                <a:latin typeface="Calibri"/>
                <a:ea typeface="DejaVu Sans"/>
              </a:rPr>
              <a:t>System.out.println</a:t>
            </a:r>
            <a:r>
              <a:rPr lang="es-ES" strike="noStrike" spc="-1" dirty="0">
                <a:solidFill>
                  <a:srgbClr val="292934"/>
                </a:solidFill>
                <a:uFill>
                  <a:solidFill>
                    <a:srgbClr val="FFFFFF"/>
                  </a:solidFill>
                </a:uFill>
                <a:latin typeface="Calibri"/>
                <a:ea typeface="DejaVu Sans"/>
              </a:rPr>
              <a:t>("Error de E/S ");}</a:t>
            </a:r>
            <a:endParaRPr sz="1600" dirty="0"/>
          </a:p>
          <a:p>
            <a:pPr>
              <a:lnSpc>
                <a:spcPct val="100000"/>
              </a:lnSpc>
            </a:pPr>
            <a:r>
              <a:rPr lang="es-ES" strike="noStrike" spc="-1" dirty="0">
                <a:solidFill>
                  <a:srgbClr val="292934"/>
                </a:solidFill>
                <a:uFill>
                  <a:solidFill>
                    <a:srgbClr val="FFFFFF"/>
                  </a:solidFill>
                </a:uFill>
                <a:latin typeface="Calibri"/>
                <a:ea typeface="DejaVu Sans"/>
              </a:rPr>
              <a:t>  }</a:t>
            </a:r>
            <a:endParaRPr sz="1600" dirty="0"/>
          </a:p>
          <a:p>
            <a:pPr>
              <a:lnSpc>
                <a:spcPct val="100000"/>
              </a:lnSpc>
            </a:pPr>
            <a:r>
              <a:rPr lang="es-ES" strike="noStrike" spc="-1" dirty="0">
                <a:solidFill>
                  <a:srgbClr val="292934"/>
                </a:solidFill>
                <a:uFill>
                  <a:solidFill>
                    <a:srgbClr val="FFFFFF"/>
                  </a:solidFill>
                </a:uFill>
                <a:latin typeface="Calibri"/>
                <a:ea typeface="DejaVu Sans"/>
              </a:rPr>
              <a:t>}</a:t>
            </a:r>
            <a:endParaRPr sz="1600" dirty="0"/>
          </a:p>
          <a:p>
            <a:pPr>
              <a:lnSpc>
                <a:spcPct val="100000"/>
              </a:lnSpc>
            </a:pP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Ejemplo.  (</a:t>
            </a:r>
            <a:r>
              <a:rPr lang="es-ES" sz="3600" strike="noStrike" spc="-89" dirty="0" err="1">
                <a:solidFill>
                  <a:srgbClr val="D2533C"/>
                </a:solidFill>
                <a:uFill>
                  <a:solidFill>
                    <a:srgbClr val="FFFFFF"/>
                  </a:solidFill>
                </a:uFill>
                <a:latin typeface="Arial"/>
                <a:ea typeface="DejaVu Sans"/>
              </a:rPr>
              <a:t>BufferedReader</a:t>
            </a:r>
            <a:r>
              <a:rPr lang="es-ES" sz="3600" strike="noStrike" spc="-89" dirty="0">
                <a:solidFill>
                  <a:srgbClr val="D2533C"/>
                </a:solidFill>
                <a:uFill>
                  <a:solidFill>
                    <a:srgbClr val="FFFFFF"/>
                  </a:solidFill>
                </a:uFill>
                <a:latin typeface="Arial"/>
                <a:ea typeface="DejaVu Sans"/>
              </a:rPr>
              <a:t>.)</a:t>
            </a:r>
            <a:endParaRPr sz="1600" dirty="0"/>
          </a:p>
        </p:txBody>
      </p:sp>
      <p:sp>
        <p:nvSpPr>
          <p:cNvPr id="167" name="CustomShape 2"/>
          <p:cNvSpPr/>
          <p:nvPr/>
        </p:nvSpPr>
        <p:spPr>
          <a:xfrm>
            <a:off x="107640" y="1600200"/>
            <a:ext cx="9034920" cy="51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600" strike="noStrike" spc="-1" dirty="0" err="1">
                <a:solidFill>
                  <a:srgbClr val="292934"/>
                </a:solidFill>
                <a:uFill>
                  <a:solidFill>
                    <a:srgbClr val="FFFFFF"/>
                  </a:solidFill>
                </a:uFill>
                <a:latin typeface="Calibri"/>
                <a:ea typeface="DejaVu Sans"/>
              </a:rPr>
              <a:t>import</a:t>
            </a:r>
            <a:r>
              <a:rPr lang="es-ES" sz="1600" strike="noStrike" spc="-1" dirty="0">
                <a:solidFill>
                  <a:srgbClr val="292934"/>
                </a:solidFill>
                <a:uFill>
                  <a:solidFill>
                    <a:srgbClr val="FFFFFF"/>
                  </a:solidFill>
                </a:uFill>
                <a:latin typeface="Calibri"/>
                <a:ea typeface="DejaVu Sans"/>
              </a:rPr>
              <a:t> java.io.*;</a:t>
            </a:r>
            <a:endParaRPr sz="1600" dirty="0"/>
          </a:p>
          <a:p>
            <a:pPr>
              <a:lnSpc>
                <a:spcPct val="100000"/>
              </a:lnSpc>
            </a:pP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class</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LeerFicchFBuf</a:t>
            </a:r>
            <a:r>
              <a:rPr lang="es-ES" sz="1600" strike="noStrike" spc="-1" dirty="0">
                <a:solidFill>
                  <a:srgbClr val="292934"/>
                </a:solidFill>
                <a:uFill>
                  <a:solidFill>
                    <a:srgbClr val="FFFFFF"/>
                  </a:solidFill>
                </a:uFill>
                <a:latin typeface="Calibri"/>
                <a:ea typeface="DejaVu Sans"/>
              </a:rPr>
              <a:t> {</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static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void</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main</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args</a:t>
            </a:r>
            <a:r>
              <a:rPr lang="es-ES" sz="1600" strike="noStrike" spc="-1" dirty="0">
                <a:solidFill>
                  <a:srgbClr val="292934"/>
                </a:solidFill>
                <a:uFill>
                  <a:solidFill>
                    <a:srgbClr val="FFFFFF"/>
                  </a:solidFill>
                </a:uFill>
                <a:latin typeface="Calibri"/>
                <a:ea typeface="DejaVu Sans"/>
              </a:rPr>
              <a:t>) {</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try{</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FileReader</a:t>
            </a:r>
            <a:r>
              <a:rPr lang="es-ES" sz="1600" b="1"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fr</a:t>
            </a:r>
            <a:r>
              <a:rPr lang="es-ES" sz="1600" b="1" strike="noStrike" spc="-1" dirty="0">
                <a:solidFill>
                  <a:srgbClr val="292934"/>
                </a:solidFill>
                <a:uFill>
                  <a:solidFill>
                    <a:srgbClr val="FFFFFF"/>
                  </a:solidFill>
                </a:uFill>
                <a:latin typeface="Calibri"/>
                <a:ea typeface="DejaVu Sans"/>
              </a:rPr>
              <a:t> = new </a:t>
            </a:r>
            <a:r>
              <a:rPr lang="es-ES" sz="1600" b="1" strike="noStrike" spc="-1" dirty="0" err="1">
                <a:solidFill>
                  <a:srgbClr val="292934"/>
                </a:solidFill>
                <a:uFill>
                  <a:solidFill>
                    <a:srgbClr val="FFFFFF"/>
                  </a:solidFill>
                </a:uFill>
                <a:latin typeface="Calibri"/>
                <a:ea typeface="DejaVu Sans"/>
              </a:rPr>
              <a:t>FileReader</a:t>
            </a:r>
            <a:r>
              <a:rPr lang="es-ES" sz="1600" b="1" strike="noStrike" spc="-1" dirty="0">
                <a:solidFill>
                  <a:srgbClr val="292934"/>
                </a:solidFill>
                <a:uFill>
                  <a:solidFill>
                    <a:srgbClr val="FFFFFF"/>
                  </a:solidFill>
                </a:uFill>
                <a:latin typeface="Calibri"/>
                <a:ea typeface="DejaVu Sans"/>
              </a:rPr>
              <a:t> ("FichTexto.txt"); </a:t>
            </a:r>
            <a:endParaRPr sz="1600" dirty="0"/>
          </a:p>
          <a:p>
            <a:pPr>
              <a:lnSpc>
                <a:spcPct val="100000"/>
              </a:lnSpc>
            </a:pPr>
            <a:r>
              <a:rPr lang="es-ES" sz="1600" b="1"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BufferedReader</a:t>
            </a:r>
            <a:r>
              <a:rPr lang="es-ES" sz="1600" b="1" strike="noStrike" spc="-1" dirty="0">
                <a:solidFill>
                  <a:srgbClr val="292934"/>
                </a:solidFill>
                <a:uFill>
                  <a:solidFill>
                    <a:srgbClr val="FFFFFF"/>
                  </a:solidFill>
                </a:uFill>
                <a:latin typeface="Calibri"/>
                <a:ea typeface="DejaVu Sans"/>
              </a:rPr>
              <a:t>   fichero = new </a:t>
            </a:r>
            <a:r>
              <a:rPr lang="es-ES" sz="1600" b="1" strike="noStrike" spc="-1" dirty="0" err="1">
                <a:solidFill>
                  <a:srgbClr val="292934"/>
                </a:solidFill>
                <a:uFill>
                  <a:solidFill>
                    <a:srgbClr val="FFFFFF"/>
                  </a:solidFill>
                </a:uFill>
                <a:latin typeface="Calibri"/>
                <a:ea typeface="DejaVu Sans"/>
              </a:rPr>
              <a:t>BufferedReader</a:t>
            </a:r>
            <a:r>
              <a:rPr lang="es-ES" sz="1600" b="1" strike="noStrike" spc="-1" dirty="0">
                <a:solidFill>
                  <a:srgbClr val="292934"/>
                </a:solidFill>
                <a:uFill>
                  <a:solidFill>
                    <a:srgbClr val="FFFFFF"/>
                  </a:solidFill>
                </a:uFill>
                <a:latin typeface="Calibri"/>
                <a:ea typeface="DejaVu Sans"/>
              </a:rPr>
              <a:t>(</a:t>
            </a:r>
            <a:r>
              <a:rPr lang="es-ES" sz="1600" b="1" strike="noStrike" spc="-1" dirty="0" err="1">
                <a:solidFill>
                  <a:srgbClr val="292934"/>
                </a:solidFill>
                <a:uFill>
                  <a:solidFill>
                    <a:srgbClr val="FFFFFF"/>
                  </a:solidFill>
                </a:uFill>
                <a:latin typeface="Calibri"/>
                <a:ea typeface="DejaVu Sans"/>
              </a:rPr>
              <a:t>fr</a:t>
            </a:r>
            <a:r>
              <a:rPr lang="es-ES" sz="1600" b="1" strike="noStrike" spc="-1" dirty="0">
                <a:solidFill>
                  <a:srgbClr val="292934"/>
                </a:solidFill>
                <a:uFill>
                  <a:solidFill>
                    <a:srgbClr val="FFFFFF"/>
                  </a:solidFill>
                </a:uFill>
                <a:latin typeface="Calibri"/>
                <a:ea typeface="DejaVu Sans"/>
              </a:rPr>
              <a:t>);</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linea</a:t>
            </a:r>
            <a:r>
              <a:rPr lang="es-ES" sz="1600" strike="noStrike" spc="-1" dirty="0">
                <a:solidFill>
                  <a:srgbClr val="292934"/>
                </a:solidFill>
                <a:uFill>
                  <a:solidFill>
                    <a:srgbClr val="FFFFFF"/>
                  </a:solidFill>
                </a:uFill>
                <a:latin typeface="Calibri"/>
                <a:ea typeface="DejaVu Sans"/>
              </a:rPr>
              <a:t>; </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while</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linea</a:t>
            </a:r>
            <a:r>
              <a:rPr lang="es-ES" sz="1600" strike="noStrike" spc="-1" dirty="0">
                <a:solidFill>
                  <a:srgbClr val="292934"/>
                </a:solidFill>
                <a:uFill>
                  <a:solidFill>
                    <a:srgbClr val="FFFFFF"/>
                  </a:solidFill>
                </a:uFill>
                <a:latin typeface="Calibri"/>
                <a:ea typeface="DejaVu Sans"/>
              </a:rPr>
              <a:t> = </a:t>
            </a:r>
            <a:r>
              <a:rPr lang="es-ES" sz="1600" strike="noStrike" spc="-1" dirty="0" err="1">
                <a:solidFill>
                  <a:srgbClr val="292934"/>
                </a:solidFill>
                <a:uFill>
                  <a:solidFill>
                    <a:srgbClr val="FFFFFF"/>
                  </a:solidFill>
                </a:uFill>
                <a:latin typeface="Calibri"/>
                <a:ea typeface="DejaVu Sans"/>
              </a:rPr>
              <a:t>fichero.readLine</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null</a:t>
            </a:r>
            <a:r>
              <a:rPr lang="es-ES" sz="1600" strike="noStrike" spc="-1" dirty="0">
                <a:solidFill>
                  <a:srgbClr val="292934"/>
                </a:solidFill>
                <a:uFill>
                  <a:solidFill>
                    <a:srgbClr val="FFFFFF"/>
                  </a:solidFill>
                </a:uFill>
                <a:latin typeface="Calibri"/>
                <a:ea typeface="DejaVu Sans"/>
              </a:rPr>
              <a:t>) 	 </a:t>
            </a:r>
            <a:r>
              <a:rPr lang="es-ES" sz="1600" strike="noStrike" spc="-1" dirty="0">
                <a:solidFill>
                  <a:srgbClr val="FF0000"/>
                </a:solidFill>
                <a:uFill>
                  <a:solidFill>
                    <a:srgbClr val="FFFFFF"/>
                  </a:solidFill>
                </a:uFill>
                <a:latin typeface="Calibri"/>
                <a:ea typeface="DejaVu Sans"/>
              </a:rPr>
              <a:t>//lee una línea</a:t>
            </a:r>
            <a:endParaRPr sz="1600" dirty="0">
              <a:solidFill>
                <a:srgbClr val="FF0000"/>
              </a:solidFill>
            </a:endParaRPr>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System.out.println</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linea</a:t>
            </a:r>
            <a:r>
              <a:rPr lang="es-ES" sz="1600" strike="noStrike" spc="-1" dirty="0">
                <a:solidFill>
                  <a:srgbClr val="292934"/>
                </a:solidFill>
                <a:uFill>
                  <a:solidFill>
                    <a:srgbClr val="FFFFFF"/>
                  </a:solidFill>
                </a:uFill>
                <a:latin typeface="Calibri"/>
                <a:ea typeface="DejaVu Sans"/>
              </a:rPr>
              <a:t>); </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fichero.close</a:t>
            </a:r>
            <a:r>
              <a:rPr lang="es-ES" sz="1600" strike="noStrike" spc="-1" dirty="0">
                <a:solidFill>
                  <a:srgbClr val="292934"/>
                </a:solidFill>
                <a:uFill>
                  <a:solidFill>
                    <a:srgbClr val="FFFFFF"/>
                  </a:solidFill>
                </a:uFill>
                <a:latin typeface="Calibri"/>
                <a:ea typeface="DejaVu Sans"/>
              </a:rPr>
              <a:t>();</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}catch (</a:t>
            </a:r>
            <a:r>
              <a:rPr lang="es-ES" sz="1600" strike="noStrike" spc="-1" dirty="0" err="1">
                <a:solidFill>
                  <a:srgbClr val="292934"/>
                </a:solidFill>
                <a:uFill>
                  <a:solidFill>
                    <a:srgbClr val="FFFFFF"/>
                  </a:solidFill>
                </a:uFill>
                <a:latin typeface="Calibri"/>
                <a:ea typeface="DejaVu Sans"/>
              </a:rPr>
              <a:t>FileNotFoundException</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fn</a:t>
            </a:r>
            <a:r>
              <a:rPr lang="es-ES" sz="1600" strike="noStrike" spc="-1" dirty="0">
                <a:solidFill>
                  <a:srgbClr val="292934"/>
                </a:solidFill>
                <a:uFill>
                  <a:solidFill>
                    <a:srgbClr val="FFFFFF"/>
                  </a:solidFill>
                </a:uFill>
                <a:latin typeface="Calibri"/>
                <a:ea typeface="DejaVu Sans"/>
              </a:rPr>
              <a:t> ){                      </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System.out.println</a:t>
            </a:r>
            <a:r>
              <a:rPr lang="es-ES" sz="1600" strike="noStrike" spc="-1" dirty="0">
                <a:solidFill>
                  <a:srgbClr val="292934"/>
                </a:solidFill>
                <a:uFill>
                  <a:solidFill>
                    <a:srgbClr val="FFFFFF"/>
                  </a:solidFill>
                </a:uFill>
                <a:latin typeface="Calibri"/>
                <a:ea typeface="DejaVu Sans"/>
              </a:rPr>
              <a:t>("No se encuentra el fichero");</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}catch (</a:t>
            </a:r>
            <a:r>
              <a:rPr lang="es-ES" sz="1600" strike="noStrike" spc="-1" dirty="0" err="1">
                <a:solidFill>
                  <a:srgbClr val="292934"/>
                </a:solidFill>
                <a:uFill>
                  <a:solidFill>
                    <a:srgbClr val="FFFFFF"/>
                  </a:solidFill>
                </a:uFill>
                <a:latin typeface="Calibri"/>
                <a:ea typeface="DejaVu Sans"/>
              </a:rPr>
              <a:t>IOException</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io</a:t>
            </a:r>
            <a:r>
              <a:rPr lang="es-ES" sz="1600" strike="noStrike" spc="-1" dirty="0">
                <a:solidFill>
                  <a:srgbClr val="292934"/>
                </a:solidFill>
                <a:uFill>
                  <a:solidFill>
                    <a:srgbClr val="FFFFFF"/>
                  </a:solidFill>
                </a:uFill>
                <a:latin typeface="Calibri"/>
                <a:ea typeface="DejaVu Sans"/>
              </a:rPr>
              <a:t>) {</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System.out.println</a:t>
            </a:r>
            <a:r>
              <a:rPr lang="es-ES" sz="1600" strike="noStrike" spc="-1" dirty="0">
                <a:solidFill>
                  <a:srgbClr val="292934"/>
                </a:solidFill>
                <a:uFill>
                  <a:solidFill>
                    <a:srgbClr val="FFFFFF"/>
                  </a:solidFill>
                </a:uFill>
                <a:latin typeface="Calibri"/>
                <a:ea typeface="DejaVu Sans"/>
              </a:rPr>
              <a:t>("Error de E/S ");}</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  }</a:t>
            </a:r>
            <a:endParaRPr sz="1600" dirty="0"/>
          </a:p>
          <a:p>
            <a:pPr>
              <a:lnSpc>
                <a:spcPct val="100000"/>
              </a:lnSpc>
            </a:pPr>
            <a:r>
              <a:rPr lang="es-ES" sz="1600" strike="noStrike" spc="-1" dirty="0">
                <a:solidFill>
                  <a:srgbClr val="292934"/>
                </a:solidFill>
                <a:uFill>
                  <a:solidFill>
                    <a:srgbClr val="FFFFFF"/>
                  </a:solidFill>
                </a:uFill>
                <a:latin typeface="Calibri"/>
                <a:ea typeface="DejaVu Sans"/>
              </a:rPr>
              <a:t>}</a:t>
            </a: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85800" y="1371600"/>
            <a:ext cx="7847280" cy="192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4400" strike="noStrike" cap="all" spc="-89" dirty="0">
                <a:solidFill>
                  <a:srgbClr val="D2533C"/>
                </a:solidFill>
                <a:uFill>
                  <a:solidFill>
                    <a:srgbClr val="FFFFFF"/>
                  </a:solidFill>
                </a:uFill>
                <a:latin typeface="Arial"/>
                <a:ea typeface="DejaVu Sans"/>
              </a:rPr>
              <a:t>Clase file</a:t>
            </a:r>
            <a:endParaRPr sz="1400" dirty="0"/>
          </a:p>
        </p:txBody>
      </p:sp>
      <p:sp>
        <p:nvSpPr>
          <p:cNvPr id="89" name="CustomShape 2"/>
          <p:cNvSpPr/>
          <p:nvPr/>
        </p:nvSpPr>
        <p:spPr>
          <a:xfrm>
            <a:off x="685800" y="3505320"/>
            <a:ext cx="7845120" cy="229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a:lnSpc>
                <a:spcPct val="100000"/>
              </a:lnSpc>
            </a:pPr>
            <a:r>
              <a:rPr lang="es-ES" strike="noStrike" spc="-1" dirty="0">
                <a:solidFill>
                  <a:srgbClr val="8E8E90"/>
                </a:solidFill>
                <a:uFill>
                  <a:solidFill>
                    <a:srgbClr val="FFFFFF"/>
                  </a:solidFill>
                </a:uFill>
                <a:latin typeface="Arial"/>
                <a:ea typeface="DejaVu Sans"/>
              </a:rPr>
              <a:t>Nos proporciona un métodos:</a:t>
            </a:r>
          </a:p>
          <a:p>
            <a:pPr marL="800100" indent="-342900">
              <a:lnSpc>
                <a:spcPct val="100000"/>
              </a:lnSpc>
              <a:buFontTx/>
              <a:buChar char="-"/>
            </a:pPr>
            <a:r>
              <a:rPr lang="es-ES" strike="noStrike" spc="-1" dirty="0">
                <a:solidFill>
                  <a:srgbClr val="8E8E90"/>
                </a:solidFill>
                <a:uFill>
                  <a:solidFill>
                    <a:srgbClr val="FFFFFF"/>
                  </a:solidFill>
                </a:uFill>
                <a:latin typeface="Arial"/>
                <a:ea typeface="DejaVu Sans"/>
              </a:rPr>
              <a:t>representar ficheros y directorios;  </a:t>
            </a:r>
          </a:p>
          <a:p>
            <a:pPr marL="800100" indent="-342900">
              <a:lnSpc>
                <a:spcPct val="100000"/>
              </a:lnSpc>
              <a:buFontTx/>
              <a:buChar char="-"/>
            </a:pPr>
            <a:r>
              <a:rPr lang="es-ES" strike="noStrike" spc="-1" dirty="0">
                <a:solidFill>
                  <a:srgbClr val="8E8E90"/>
                </a:solidFill>
                <a:uFill>
                  <a:solidFill>
                    <a:srgbClr val="FFFFFF"/>
                  </a:solidFill>
                </a:uFill>
                <a:latin typeface="Arial"/>
                <a:ea typeface="DejaVu Sans"/>
              </a:rPr>
              <a:t>obtener  </a:t>
            </a:r>
            <a:r>
              <a:rPr lang="es-ES" b="1" strike="noStrike" spc="-1" dirty="0">
                <a:solidFill>
                  <a:srgbClr val="8E8E90"/>
                </a:solidFill>
                <a:uFill>
                  <a:solidFill>
                    <a:srgbClr val="FFFFFF"/>
                  </a:solidFill>
                </a:uFill>
                <a:latin typeface="Arial"/>
                <a:ea typeface="DejaVu Sans"/>
              </a:rPr>
              <a:t>información </a:t>
            </a:r>
            <a:r>
              <a:rPr lang="es-ES" strike="noStrike" spc="-1" dirty="0">
                <a:solidFill>
                  <a:srgbClr val="8E8E90"/>
                </a:solidFill>
                <a:uFill>
                  <a:solidFill>
                    <a:srgbClr val="FFFFFF"/>
                  </a:solidFill>
                </a:uFill>
                <a:latin typeface="Arial"/>
                <a:ea typeface="DejaVu Sans"/>
              </a:rPr>
              <a:t>acerca de los archivos, de sus atributos, los directorios;  </a:t>
            </a:r>
          </a:p>
          <a:p>
            <a:pPr marL="800100" indent="-342900">
              <a:lnSpc>
                <a:spcPct val="100000"/>
              </a:lnSpc>
              <a:buFontTx/>
              <a:buChar char="-"/>
            </a:pPr>
            <a:r>
              <a:rPr lang="es-ES" strike="noStrike" spc="-1" dirty="0">
                <a:solidFill>
                  <a:srgbClr val="8E8E90"/>
                </a:solidFill>
                <a:uFill>
                  <a:solidFill>
                    <a:srgbClr val="FFFFFF"/>
                  </a:solidFill>
                </a:uFill>
                <a:latin typeface="Arial"/>
                <a:ea typeface="DejaVu Sans"/>
              </a:rPr>
              <a:t>para </a:t>
            </a:r>
            <a:r>
              <a:rPr lang="es-ES" b="1" strike="noStrike" spc="-1" dirty="0">
                <a:solidFill>
                  <a:srgbClr val="8E8E90"/>
                </a:solidFill>
                <a:uFill>
                  <a:solidFill>
                    <a:srgbClr val="FFFFFF"/>
                  </a:solidFill>
                </a:uFill>
                <a:latin typeface="Arial"/>
                <a:ea typeface="DejaVu Sans"/>
              </a:rPr>
              <a:t>crear/eliminar</a:t>
            </a:r>
            <a:r>
              <a:rPr lang="es-ES" strike="noStrike" spc="-1" dirty="0">
                <a:solidFill>
                  <a:srgbClr val="8E8E90"/>
                </a:solidFill>
                <a:uFill>
                  <a:solidFill>
                    <a:srgbClr val="FFFFFF"/>
                  </a:solidFill>
                </a:uFill>
                <a:latin typeface="Arial"/>
                <a:ea typeface="DejaVu Sans"/>
              </a:rPr>
              <a:t> directorios/archivos.</a:t>
            </a: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Ejemplo.  (Clase </a:t>
            </a:r>
            <a:r>
              <a:rPr lang="es-ES" sz="3600" strike="noStrike" spc="-89" dirty="0" err="1">
                <a:solidFill>
                  <a:srgbClr val="D2533C"/>
                </a:solidFill>
                <a:uFill>
                  <a:solidFill>
                    <a:srgbClr val="FFFFFF"/>
                  </a:solidFill>
                </a:uFill>
                <a:latin typeface="Arial"/>
                <a:ea typeface="DejaVu Sans"/>
              </a:rPr>
              <a:t>StringBuilder</a:t>
            </a:r>
            <a:r>
              <a:rPr lang="es-ES" sz="3600" strike="noStrike" spc="-89" dirty="0">
                <a:solidFill>
                  <a:srgbClr val="D2533C"/>
                </a:solidFill>
                <a:uFill>
                  <a:solidFill>
                    <a:srgbClr val="FFFFFF"/>
                  </a:solidFill>
                </a:uFill>
                <a:latin typeface="Arial"/>
                <a:ea typeface="DejaVu Sans"/>
              </a:rPr>
              <a:t>.)</a:t>
            </a:r>
            <a:endParaRPr sz="1600" dirty="0"/>
          </a:p>
        </p:txBody>
      </p:sp>
      <p:sp>
        <p:nvSpPr>
          <p:cNvPr id="167" name="CustomShape 2"/>
          <p:cNvSpPr/>
          <p:nvPr/>
        </p:nvSpPr>
        <p:spPr>
          <a:xfrm>
            <a:off x="755576" y="1988840"/>
            <a:ext cx="8386984" cy="47525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private</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String</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textoToString</a:t>
            </a:r>
            <a:r>
              <a:rPr lang="es-ES" sz="1600" spc="-1" dirty="0">
                <a:solidFill>
                  <a:srgbClr val="292934"/>
                </a:solidFill>
                <a:uFill>
                  <a:solidFill>
                    <a:srgbClr val="FFFFFF"/>
                  </a:solidFill>
                </a:uFill>
                <a:latin typeface="Calibri"/>
              </a:rPr>
              <a:t>(File file) </a:t>
            </a:r>
            <a:r>
              <a:rPr lang="es-ES" sz="1600" spc="-1" dirty="0" err="1">
                <a:solidFill>
                  <a:srgbClr val="292934"/>
                </a:solidFill>
                <a:uFill>
                  <a:solidFill>
                    <a:srgbClr val="FFFFFF"/>
                  </a:solidFill>
                </a:uFill>
                <a:latin typeface="Calibri"/>
              </a:rPr>
              <a:t>throws</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IOException</a:t>
            </a:r>
            <a:r>
              <a:rPr lang="es-ES" sz="1600" spc="-1" dirty="0">
                <a:solidFill>
                  <a:srgbClr val="292934"/>
                </a:solidFill>
                <a:uFill>
                  <a:solidFill>
                    <a:srgbClr val="FFFFFF"/>
                  </a:solidFill>
                </a:uFill>
                <a:latin typeface="Calibri"/>
              </a:rPr>
              <a:t> {</a:t>
            </a:r>
          </a:p>
          <a:p>
            <a:pPr>
              <a:lnSpc>
                <a:spcPct val="100000"/>
              </a:lnSpc>
            </a:pPr>
            <a:r>
              <a:rPr lang="es-ES" sz="1600" spc="-1" dirty="0">
                <a:solidFill>
                  <a:srgbClr val="292934"/>
                </a:solidFill>
                <a:uFill>
                  <a:solidFill>
                    <a:srgbClr val="FFFFFF"/>
                  </a:solidFill>
                </a:uFill>
                <a:latin typeface="Calibri"/>
              </a:rPr>
              <a:t>        //Obtiene el contenido del fichero</a:t>
            </a:r>
          </a:p>
          <a:p>
            <a:pPr>
              <a:lnSpc>
                <a:spcPct val="100000"/>
              </a:lnSpc>
            </a:pP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InputStreamReader</a:t>
            </a:r>
            <a:r>
              <a:rPr lang="es-ES" sz="1600" spc="-1" dirty="0">
                <a:solidFill>
                  <a:srgbClr val="292934"/>
                </a:solidFill>
                <a:uFill>
                  <a:solidFill>
                    <a:srgbClr val="FFFFFF"/>
                  </a:solidFill>
                </a:uFill>
                <a:latin typeface="Calibri"/>
              </a:rPr>
              <a:t> in = new </a:t>
            </a:r>
            <a:r>
              <a:rPr lang="es-ES" sz="1600" spc="-1" dirty="0" err="1">
                <a:solidFill>
                  <a:srgbClr val="292934"/>
                </a:solidFill>
                <a:uFill>
                  <a:solidFill>
                    <a:srgbClr val="FFFFFF"/>
                  </a:solidFill>
                </a:uFill>
                <a:latin typeface="Calibri"/>
              </a:rPr>
              <a:t>InputStreamReader</a:t>
            </a:r>
            <a:r>
              <a:rPr lang="es-ES" sz="1600" spc="-1" dirty="0">
                <a:solidFill>
                  <a:srgbClr val="292934"/>
                </a:solidFill>
                <a:uFill>
                  <a:solidFill>
                    <a:srgbClr val="FFFFFF"/>
                  </a:solidFill>
                </a:uFill>
                <a:latin typeface="Calibri"/>
              </a:rPr>
              <a:t>(new </a:t>
            </a:r>
            <a:r>
              <a:rPr lang="es-ES" sz="1600" spc="-1" dirty="0" err="1">
                <a:solidFill>
                  <a:srgbClr val="292934"/>
                </a:solidFill>
                <a:uFill>
                  <a:solidFill>
                    <a:srgbClr val="FFFFFF"/>
                  </a:solidFill>
                </a:uFill>
                <a:latin typeface="Calibri"/>
              </a:rPr>
              <a:t>FileInputStream</a:t>
            </a:r>
            <a:r>
              <a:rPr lang="es-ES" sz="1600" spc="-1" dirty="0">
                <a:solidFill>
                  <a:srgbClr val="292934"/>
                </a:solidFill>
                <a:uFill>
                  <a:solidFill>
                    <a:srgbClr val="FFFFFF"/>
                  </a:solidFill>
                </a:uFill>
                <a:latin typeface="Calibri"/>
              </a:rPr>
              <a:t>(file), "UTF-8");</a:t>
            </a:r>
          </a:p>
          <a:p>
            <a:pPr>
              <a:lnSpc>
                <a:spcPct val="100000"/>
              </a:lnSpc>
            </a:pPr>
            <a:r>
              <a:rPr lang="es-ES" sz="1600" spc="-1" dirty="0">
                <a:solidFill>
                  <a:srgbClr val="292934"/>
                </a:solidFill>
                <a:uFill>
                  <a:solidFill>
                    <a:srgbClr val="FFFFFF"/>
                  </a:solidFill>
                </a:uFill>
                <a:latin typeface="Calibri"/>
              </a:rPr>
              <a:t>        //cadena para construir la cadena resultante</a:t>
            </a:r>
          </a:p>
          <a:p>
            <a:pPr>
              <a:lnSpc>
                <a:spcPct val="100000"/>
              </a:lnSpc>
            </a:pP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StringBuilder</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build</a:t>
            </a:r>
            <a:r>
              <a:rPr lang="es-ES" sz="1600" spc="-1" dirty="0">
                <a:solidFill>
                  <a:srgbClr val="292934"/>
                </a:solidFill>
                <a:uFill>
                  <a:solidFill>
                    <a:srgbClr val="FFFFFF"/>
                  </a:solidFill>
                </a:uFill>
                <a:latin typeface="Calibri"/>
              </a:rPr>
              <a:t> = new </a:t>
            </a:r>
            <a:r>
              <a:rPr lang="es-ES" sz="1600" spc="-1" dirty="0" err="1">
                <a:solidFill>
                  <a:srgbClr val="292934"/>
                </a:solidFill>
                <a:uFill>
                  <a:solidFill>
                    <a:srgbClr val="FFFFFF"/>
                  </a:solidFill>
                </a:uFill>
                <a:latin typeface="Calibri"/>
              </a:rPr>
              <a:t>StringBuilder</a:t>
            </a:r>
            <a:r>
              <a:rPr lang="es-ES" sz="1600" spc="-1" dirty="0">
                <a:solidFill>
                  <a:srgbClr val="292934"/>
                </a:solidFill>
                <a:uFill>
                  <a:solidFill>
                    <a:srgbClr val="FFFFFF"/>
                  </a:solidFill>
                </a:uFill>
                <a:latin typeface="Calibri"/>
              </a:rPr>
              <a:t>();</a:t>
            </a:r>
          </a:p>
          <a:p>
            <a:pPr>
              <a:lnSpc>
                <a:spcPct val="100000"/>
              </a:lnSpc>
            </a:pPr>
            <a:r>
              <a:rPr lang="es-ES" sz="1600" spc="-1" dirty="0">
                <a:solidFill>
                  <a:srgbClr val="292934"/>
                </a:solidFill>
                <a:uFill>
                  <a:solidFill>
                    <a:srgbClr val="FFFFFF"/>
                  </a:solidFill>
                </a:uFill>
                <a:latin typeface="Calibri"/>
              </a:rPr>
              <a:t>        //array de tamaño suficiente para almacenar los caracteres del script</a:t>
            </a:r>
          </a:p>
          <a:p>
            <a:pPr>
              <a:lnSpc>
                <a:spcPct val="100000"/>
              </a:lnSpc>
            </a:pP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char</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chars</a:t>
            </a:r>
            <a:r>
              <a:rPr lang="es-ES" sz="1600" spc="-1" dirty="0">
                <a:solidFill>
                  <a:srgbClr val="292934"/>
                </a:solidFill>
                <a:uFill>
                  <a:solidFill>
                    <a:srgbClr val="FFFFFF"/>
                  </a:solidFill>
                </a:uFill>
                <a:latin typeface="Calibri"/>
              </a:rPr>
              <a:t> = new </a:t>
            </a:r>
            <a:r>
              <a:rPr lang="es-ES" sz="1600" spc="-1" dirty="0" err="1">
                <a:solidFill>
                  <a:srgbClr val="292934"/>
                </a:solidFill>
                <a:uFill>
                  <a:solidFill>
                    <a:srgbClr val="FFFFFF"/>
                  </a:solidFill>
                </a:uFill>
                <a:latin typeface="Calibri"/>
              </a:rPr>
              <a:t>char</a:t>
            </a:r>
            <a:r>
              <a:rPr lang="es-ES" sz="1600" spc="-1" dirty="0">
                <a:solidFill>
                  <a:srgbClr val="292934"/>
                </a:solidFill>
                <a:uFill>
                  <a:solidFill>
                    <a:srgbClr val="FFFFFF"/>
                  </a:solidFill>
                </a:uFill>
                <a:latin typeface="Calibri"/>
              </a:rPr>
              <a:t>[1000];</a:t>
            </a:r>
          </a:p>
          <a:p>
            <a:pPr>
              <a:lnSpc>
                <a:spcPct val="100000"/>
              </a:lnSpc>
            </a:pP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int</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count</a:t>
            </a:r>
            <a:r>
              <a:rPr lang="es-ES" sz="1600" spc="-1" dirty="0">
                <a:solidFill>
                  <a:srgbClr val="292934"/>
                </a:solidFill>
                <a:uFill>
                  <a:solidFill>
                    <a:srgbClr val="FFFFFF"/>
                  </a:solidFill>
                </a:uFill>
                <a:latin typeface="Calibri"/>
              </a:rPr>
              <a:t>;</a:t>
            </a:r>
          </a:p>
          <a:p>
            <a:pPr>
              <a:lnSpc>
                <a:spcPct val="100000"/>
              </a:lnSpc>
            </a:pPr>
            <a:r>
              <a:rPr lang="es-ES" sz="1600" spc="-1" dirty="0">
                <a:solidFill>
                  <a:srgbClr val="292934"/>
                </a:solidFill>
                <a:uFill>
                  <a:solidFill>
                    <a:srgbClr val="FFFFFF"/>
                  </a:solidFill>
                </a:uFill>
                <a:latin typeface="Calibri"/>
              </a:rPr>
              <a:t>        try {</a:t>
            </a:r>
          </a:p>
          <a:p>
            <a:pPr>
              <a:lnSpc>
                <a:spcPct val="100000"/>
              </a:lnSpc>
            </a:pPr>
            <a:r>
              <a:rPr lang="es-ES" sz="1600" spc="-1" dirty="0">
                <a:solidFill>
                  <a:srgbClr val="292934"/>
                </a:solidFill>
                <a:uFill>
                  <a:solidFill>
                    <a:srgbClr val="FFFFFF"/>
                  </a:solidFill>
                </a:uFill>
                <a:latin typeface="Calibri"/>
              </a:rPr>
              <a:t>            //mientras hay caracteres en el contenido del fichero los añade a la cadena</a:t>
            </a:r>
          </a:p>
          <a:p>
            <a:pPr>
              <a:lnSpc>
                <a:spcPct val="100000"/>
              </a:lnSpc>
            </a:pP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while</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count</a:t>
            </a:r>
            <a:r>
              <a:rPr lang="es-ES" sz="1600" spc="-1" dirty="0">
                <a:solidFill>
                  <a:srgbClr val="292934"/>
                </a:solidFill>
                <a:uFill>
                  <a:solidFill>
                    <a:srgbClr val="FFFFFF"/>
                  </a:solidFill>
                </a:uFill>
                <a:latin typeface="Calibri"/>
              </a:rPr>
              <a:t> = </a:t>
            </a:r>
            <a:r>
              <a:rPr lang="es-ES" sz="1600" spc="-1" dirty="0" err="1">
                <a:solidFill>
                  <a:srgbClr val="292934"/>
                </a:solidFill>
                <a:uFill>
                  <a:solidFill>
                    <a:srgbClr val="FFFFFF"/>
                  </a:solidFill>
                </a:uFill>
                <a:latin typeface="Calibri"/>
              </a:rPr>
              <a:t>in.read</a:t>
            </a:r>
            <a:r>
              <a:rPr lang="es-ES" sz="1600" spc="-1" dirty="0">
                <a:solidFill>
                  <a:srgbClr val="292934"/>
                </a:solidFill>
                <a:uFill>
                  <a:solidFill>
                    <a:srgbClr val="FFFFFF"/>
                  </a:solidFill>
                </a:uFill>
                <a:latin typeface="Calibri"/>
              </a:rPr>
              <a:t>(</a:t>
            </a:r>
            <a:r>
              <a:rPr lang="es-ES" sz="1600" spc="-1" dirty="0" err="1">
                <a:solidFill>
                  <a:srgbClr val="292934"/>
                </a:solidFill>
                <a:uFill>
                  <a:solidFill>
                    <a:srgbClr val="FFFFFF"/>
                  </a:solidFill>
                </a:uFill>
                <a:latin typeface="Calibri"/>
              </a:rPr>
              <a:t>chars</a:t>
            </a:r>
            <a:r>
              <a:rPr lang="es-ES" sz="1600" spc="-1" dirty="0">
                <a:solidFill>
                  <a:srgbClr val="292934"/>
                </a:solidFill>
                <a:uFill>
                  <a:solidFill>
                    <a:srgbClr val="FFFFFF"/>
                  </a:solidFill>
                </a:uFill>
                <a:latin typeface="Calibri"/>
              </a:rPr>
              <a:t>, 0, </a:t>
            </a:r>
            <a:r>
              <a:rPr lang="es-ES" sz="1600" spc="-1" dirty="0" err="1">
                <a:solidFill>
                  <a:srgbClr val="292934"/>
                </a:solidFill>
                <a:uFill>
                  <a:solidFill>
                    <a:srgbClr val="FFFFFF"/>
                  </a:solidFill>
                </a:uFill>
                <a:latin typeface="Calibri"/>
              </a:rPr>
              <a:t>chars.length</a:t>
            </a:r>
            <a:r>
              <a:rPr lang="es-ES" sz="1600" spc="-1" dirty="0">
                <a:solidFill>
                  <a:srgbClr val="292934"/>
                </a:solidFill>
                <a:uFill>
                  <a:solidFill>
                    <a:srgbClr val="FFFFFF"/>
                  </a:solidFill>
                </a:uFill>
                <a:latin typeface="Calibri"/>
              </a:rPr>
              <a:t>)) != -1) {</a:t>
            </a:r>
          </a:p>
          <a:p>
            <a:pPr>
              <a:lnSpc>
                <a:spcPct val="100000"/>
              </a:lnSpc>
            </a:pP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if</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count</a:t>
            </a:r>
            <a:r>
              <a:rPr lang="es-ES" sz="1600" spc="-1" dirty="0">
                <a:solidFill>
                  <a:srgbClr val="292934"/>
                </a:solidFill>
                <a:uFill>
                  <a:solidFill>
                    <a:srgbClr val="FFFFFF"/>
                  </a:solidFill>
                </a:uFill>
                <a:latin typeface="Calibri"/>
              </a:rPr>
              <a:t> &gt; 0) {</a:t>
            </a:r>
          </a:p>
          <a:p>
            <a:pPr>
              <a:lnSpc>
                <a:spcPct val="100000"/>
              </a:lnSpc>
            </a:pP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build.append</a:t>
            </a:r>
            <a:r>
              <a:rPr lang="es-ES" sz="1600" spc="-1" dirty="0">
                <a:solidFill>
                  <a:srgbClr val="292934"/>
                </a:solidFill>
                <a:uFill>
                  <a:solidFill>
                    <a:srgbClr val="FFFFFF"/>
                  </a:solidFill>
                </a:uFill>
                <a:latin typeface="Calibri"/>
              </a:rPr>
              <a:t>(</a:t>
            </a:r>
            <a:r>
              <a:rPr lang="es-ES" sz="1600" spc="-1" dirty="0" err="1">
                <a:solidFill>
                  <a:srgbClr val="292934"/>
                </a:solidFill>
                <a:uFill>
                  <a:solidFill>
                    <a:srgbClr val="FFFFFF"/>
                  </a:solidFill>
                </a:uFill>
                <a:latin typeface="Calibri"/>
              </a:rPr>
              <a:t>chars</a:t>
            </a:r>
            <a:r>
              <a:rPr lang="es-ES" sz="1600" spc="-1" dirty="0">
                <a:solidFill>
                  <a:srgbClr val="292934"/>
                </a:solidFill>
                <a:uFill>
                  <a:solidFill>
                    <a:srgbClr val="FFFFFF"/>
                  </a:solidFill>
                </a:uFill>
                <a:latin typeface="Calibri"/>
              </a:rPr>
              <a:t>, 0, </a:t>
            </a:r>
            <a:r>
              <a:rPr lang="es-ES" sz="1600" spc="-1" dirty="0" err="1">
                <a:solidFill>
                  <a:srgbClr val="292934"/>
                </a:solidFill>
                <a:uFill>
                  <a:solidFill>
                    <a:srgbClr val="FFFFFF"/>
                  </a:solidFill>
                </a:uFill>
                <a:latin typeface="Calibri"/>
              </a:rPr>
              <a:t>count</a:t>
            </a:r>
            <a:r>
              <a:rPr lang="es-ES" sz="1600" spc="-1" dirty="0">
                <a:solidFill>
                  <a:srgbClr val="292934"/>
                </a:solidFill>
                <a:uFill>
                  <a:solidFill>
                    <a:srgbClr val="FFFFFF"/>
                  </a:solidFill>
                </a:uFill>
                <a:latin typeface="Calibri"/>
              </a:rPr>
              <a:t>);</a:t>
            </a:r>
          </a:p>
          <a:p>
            <a:pPr>
              <a:lnSpc>
                <a:spcPct val="100000"/>
              </a:lnSpc>
            </a:pPr>
            <a:r>
              <a:rPr lang="es-ES" sz="1600" spc="-1" dirty="0">
                <a:solidFill>
                  <a:srgbClr val="292934"/>
                </a:solidFill>
                <a:uFill>
                  <a:solidFill>
                    <a:srgbClr val="FFFFFF"/>
                  </a:solidFill>
                </a:uFill>
                <a:latin typeface="Calibri"/>
              </a:rPr>
              <a:t>                }          }</a:t>
            </a:r>
          </a:p>
          <a:p>
            <a:pPr>
              <a:lnSpc>
                <a:spcPct val="100000"/>
              </a:lnSpc>
            </a:pPr>
            <a:r>
              <a:rPr lang="es-ES" sz="1600" spc="-1" dirty="0">
                <a:solidFill>
                  <a:srgbClr val="292934"/>
                </a:solidFill>
                <a:uFill>
                  <a:solidFill>
                    <a:srgbClr val="FFFFFF"/>
                  </a:solidFill>
                </a:uFill>
                <a:latin typeface="Calibri"/>
              </a:rPr>
              <a:t>        } </a:t>
            </a:r>
            <a:r>
              <a:rPr lang="es-ES" sz="1600" spc="-1" dirty="0" err="1">
                <a:solidFill>
                  <a:srgbClr val="292934"/>
                </a:solidFill>
                <a:uFill>
                  <a:solidFill>
                    <a:srgbClr val="FFFFFF"/>
                  </a:solidFill>
                </a:uFill>
                <a:latin typeface="Calibri"/>
              </a:rPr>
              <a:t>finally</a:t>
            </a:r>
            <a:r>
              <a:rPr lang="es-ES" sz="1600" spc="-1" dirty="0">
                <a:solidFill>
                  <a:srgbClr val="292934"/>
                </a:solidFill>
                <a:uFill>
                  <a:solidFill>
                    <a:srgbClr val="FFFFFF"/>
                  </a:solidFill>
                </a:uFill>
                <a:latin typeface="Calibri"/>
              </a:rPr>
              <a:t> {  </a:t>
            </a:r>
            <a:r>
              <a:rPr lang="es-ES" sz="1600" spc="-1" dirty="0" err="1">
                <a:solidFill>
                  <a:srgbClr val="292934"/>
                </a:solidFill>
                <a:uFill>
                  <a:solidFill>
                    <a:srgbClr val="FFFFFF"/>
                  </a:solidFill>
                </a:uFill>
                <a:latin typeface="Calibri"/>
              </a:rPr>
              <a:t>in.close</a:t>
            </a:r>
            <a:r>
              <a:rPr lang="es-ES" sz="1600" spc="-1" dirty="0">
                <a:solidFill>
                  <a:srgbClr val="292934"/>
                </a:solidFill>
                <a:uFill>
                  <a:solidFill>
                    <a:srgbClr val="FFFFFF"/>
                  </a:solidFill>
                </a:uFill>
                <a:latin typeface="Calibri"/>
              </a:rPr>
              <a:t>();</a:t>
            </a:r>
          </a:p>
          <a:p>
            <a:pPr>
              <a:lnSpc>
                <a:spcPct val="100000"/>
              </a:lnSpc>
            </a:pPr>
            <a:r>
              <a:rPr lang="es-ES" sz="1600" spc="-1" dirty="0">
                <a:solidFill>
                  <a:srgbClr val="292934"/>
                </a:solidFill>
                <a:uFill>
                  <a:solidFill>
                    <a:srgbClr val="FFFFFF"/>
                  </a:solidFill>
                </a:uFill>
                <a:latin typeface="Calibri"/>
              </a:rPr>
              <a:t>        }</a:t>
            </a:r>
          </a:p>
          <a:p>
            <a:pPr>
              <a:lnSpc>
                <a:spcPct val="100000"/>
              </a:lnSpc>
            </a:pP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return</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build.toString</a:t>
            </a:r>
            <a:r>
              <a:rPr lang="es-ES" sz="1600" spc="-1" dirty="0">
                <a:solidFill>
                  <a:srgbClr val="292934"/>
                </a:solidFill>
                <a:uFill>
                  <a:solidFill>
                    <a:srgbClr val="FFFFFF"/>
                  </a:solidFill>
                </a:uFill>
                <a:latin typeface="Calibri"/>
              </a:rPr>
              <a:t>();</a:t>
            </a:r>
          </a:p>
          <a:p>
            <a:pPr>
              <a:lnSpc>
                <a:spcPct val="100000"/>
              </a:lnSpc>
            </a:pPr>
            <a:r>
              <a:rPr lang="es-ES" sz="1600" spc="-1" dirty="0">
                <a:solidFill>
                  <a:srgbClr val="292934"/>
                </a:solidFill>
                <a:uFill>
                  <a:solidFill>
                    <a:srgbClr val="FFFFFF"/>
                  </a:solidFill>
                </a:uFill>
                <a:latin typeface="Calibri"/>
              </a:rPr>
              <a:t>    }</a:t>
            </a:r>
            <a:endParaRPr sz="1600" dirty="0"/>
          </a:p>
        </p:txBody>
      </p:sp>
    </p:spTree>
    <p:extLst>
      <p:ext uri="{BB962C8B-B14F-4D97-AF65-F5344CB8AC3E}">
        <p14:creationId xmlns:p14="http://schemas.microsoft.com/office/powerpoint/2010/main" val="16167515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85800" y="1371600"/>
            <a:ext cx="7847280" cy="192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5400" strike="noStrike" cap="all" spc="-89">
                <a:solidFill>
                  <a:srgbClr val="D2533C"/>
                </a:solidFill>
                <a:uFill>
                  <a:solidFill>
                    <a:srgbClr val="FFFFFF"/>
                  </a:solidFill>
                </a:uFill>
                <a:latin typeface="Arial"/>
                <a:ea typeface="DejaVu Sans"/>
              </a:rPr>
              <a:t>Ficheros binarios.</a:t>
            </a:r>
            <a:endParaRPr/>
          </a:p>
        </p:txBody>
      </p:sp>
      <p:sp>
        <p:nvSpPr>
          <p:cNvPr id="169" name="CustomShape 2"/>
          <p:cNvSpPr/>
          <p:nvPr/>
        </p:nvSpPr>
        <p:spPr>
          <a:xfrm>
            <a:off x="685800" y="3505320"/>
            <a:ext cx="7385400" cy="175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dirty="0">
                <a:solidFill>
                  <a:srgbClr val="57576E"/>
                </a:solidFill>
                <a:uFill>
                  <a:solidFill>
                    <a:srgbClr val="FFFFFF"/>
                  </a:solidFill>
                </a:uFill>
                <a:latin typeface="Arial"/>
                <a:ea typeface="DejaVu Sans"/>
              </a:rPr>
              <a:t>Estos ficheros almacenan secuencias de dígitos binarios que no son legibles directamente por el usuario. Ocupan menos espacio en disco. Las clases inicializadoras que se utilizan son </a:t>
            </a:r>
            <a:r>
              <a:rPr lang="es-ES" sz="2400" strike="noStrike" spc="-1" dirty="0" err="1">
                <a:solidFill>
                  <a:srgbClr val="57576E"/>
                </a:solidFill>
                <a:uFill>
                  <a:solidFill>
                    <a:srgbClr val="FFFFFF"/>
                  </a:solidFill>
                </a:uFill>
                <a:latin typeface="Arial"/>
                <a:ea typeface="DejaVu Sans"/>
              </a:rPr>
              <a:t>FileInputStream</a:t>
            </a:r>
            <a:r>
              <a:rPr lang="es-ES" sz="2400" strike="noStrike" spc="-1" dirty="0">
                <a:solidFill>
                  <a:srgbClr val="57576E"/>
                </a:solidFill>
                <a:uFill>
                  <a:solidFill>
                    <a:srgbClr val="FFFFFF"/>
                  </a:solidFill>
                </a:uFill>
                <a:latin typeface="Arial"/>
                <a:ea typeface="DejaVu Sans"/>
              </a:rPr>
              <a:t> y </a:t>
            </a:r>
            <a:r>
              <a:rPr lang="es-ES" sz="2400" strike="noStrike" spc="-1" dirty="0" err="1">
                <a:solidFill>
                  <a:srgbClr val="57576E"/>
                </a:solidFill>
                <a:uFill>
                  <a:solidFill>
                    <a:srgbClr val="FFFFFF"/>
                  </a:solidFill>
                </a:uFill>
                <a:latin typeface="Arial"/>
                <a:ea typeface="DejaVu Sans"/>
              </a:rPr>
              <a:t>FileOutputStream</a:t>
            </a:r>
            <a:r>
              <a:rPr lang="es-ES" sz="2400" strike="noStrike" spc="-1" dirty="0">
                <a:solidFill>
                  <a:srgbClr val="57576E"/>
                </a:solidFill>
                <a:uFill>
                  <a:solidFill>
                    <a:srgbClr val="FFFFFF"/>
                  </a:solidFill>
                </a:uFill>
                <a:latin typeface="Arial"/>
                <a:ea typeface="DejaVu Sans"/>
              </a:rPr>
              <a:t> y las clases filtro son </a:t>
            </a:r>
            <a:r>
              <a:rPr lang="es-ES" sz="2400" strike="noStrike" spc="-1" dirty="0" err="1">
                <a:solidFill>
                  <a:srgbClr val="57576E"/>
                </a:solidFill>
                <a:uFill>
                  <a:solidFill>
                    <a:srgbClr val="FFFFFF"/>
                  </a:solidFill>
                </a:uFill>
                <a:latin typeface="Arial"/>
                <a:ea typeface="DejaVu Sans"/>
              </a:rPr>
              <a:t>DataInputStream</a:t>
            </a:r>
            <a:r>
              <a:rPr lang="es-ES" sz="2400" strike="noStrike" spc="-1" dirty="0">
                <a:solidFill>
                  <a:srgbClr val="57576E"/>
                </a:solidFill>
                <a:uFill>
                  <a:solidFill>
                    <a:srgbClr val="FFFFFF"/>
                  </a:solidFill>
                </a:uFill>
                <a:latin typeface="Arial"/>
                <a:ea typeface="DejaVu Sans"/>
              </a:rPr>
              <a:t> y </a:t>
            </a:r>
            <a:r>
              <a:rPr lang="es-ES" sz="2400" strike="noStrike" spc="-1" dirty="0" err="1">
                <a:solidFill>
                  <a:srgbClr val="57576E"/>
                </a:solidFill>
                <a:uFill>
                  <a:solidFill>
                    <a:srgbClr val="FFFFFF"/>
                  </a:solidFill>
                </a:uFill>
                <a:latin typeface="Arial"/>
                <a:ea typeface="DejaVu Sans"/>
              </a:rPr>
              <a:t>DataOutputStream</a:t>
            </a:r>
            <a:r>
              <a:rPr lang="es-ES" sz="2400" strike="noStrike" spc="-1" dirty="0">
                <a:solidFill>
                  <a:srgbClr val="57576E"/>
                </a:solidFill>
                <a:uFill>
                  <a:solidFill>
                    <a:srgbClr val="FFFFFF"/>
                  </a:solidFill>
                </a:uFill>
                <a:latin typeface="Arial"/>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b="1" i="1" strike="noStrike" spc="-89">
                <a:solidFill>
                  <a:srgbClr val="D2533C"/>
                </a:solidFill>
                <a:uFill>
                  <a:solidFill>
                    <a:srgbClr val="FFFFFF"/>
                  </a:solidFill>
                </a:uFill>
                <a:latin typeface="Calibri"/>
                <a:ea typeface="DejaVu Sans"/>
              </a:rPr>
              <a:t>La clase FileInputStream</a:t>
            </a:r>
            <a:endParaRPr/>
          </a:p>
        </p:txBody>
      </p:sp>
      <p:sp>
        <p:nvSpPr>
          <p:cNvPr id="171" name="CustomShape 2"/>
          <p:cNvSpPr/>
          <p:nvPr/>
        </p:nvSpPr>
        <p:spPr>
          <a:xfrm>
            <a:off x="457200" y="1600200"/>
            <a:ext cx="8228160" cy="51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000" b="1" i="1" strike="noStrike" spc="-1" dirty="0">
                <a:solidFill>
                  <a:srgbClr val="292934"/>
                </a:solidFill>
                <a:uFill>
                  <a:solidFill>
                    <a:srgbClr val="FFFFFF"/>
                  </a:solidFill>
                </a:uFill>
                <a:latin typeface="Calibri"/>
                <a:ea typeface="DejaVu Sans"/>
              </a:rPr>
              <a:t>La clase </a:t>
            </a:r>
            <a:r>
              <a:rPr lang="es-ES" sz="2000" b="1" i="1" strike="noStrike" spc="-1" dirty="0" err="1">
                <a:solidFill>
                  <a:srgbClr val="292934"/>
                </a:solidFill>
                <a:uFill>
                  <a:solidFill>
                    <a:srgbClr val="FFFFFF"/>
                  </a:solidFill>
                </a:uFill>
                <a:latin typeface="Calibri"/>
                <a:ea typeface="DejaVu Sans"/>
              </a:rPr>
              <a:t>FileInputStream</a:t>
            </a:r>
            <a:endParaRPr dirty="0"/>
          </a:p>
          <a:p>
            <a:pPr>
              <a:lnSpc>
                <a:spcPct val="100000"/>
              </a:lnSpc>
            </a:pPr>
            <a:r>
              <a:rPr lang="es-ES" sz="2000" strike="noStrike" spc="-1" dirty="0">
                <a:solidFill>
                  <a:srgbClr val="292934"/>
                </a:solidFill>
                <a:uFill>
                  <a:solidFill>
                    <a:srgbClr val="FFFFFF"/>
                  </a:solidFill>
                </a:uFill>
                <a:latin typeface="Calibri"/>
                <a:ea typeface="DejaVu Sans"/>
              </a:rPr>
              <a:t>Mediante los objetos de esta clase leemos de </a:t>
            </a:r>
            <a:r>
              <a:rPr lang="es-ES" sz="2000" b="1" strike="noStrike" spc="-1" dirty="0">
                <a:solidFill>
                  <a:srgbClr val="292934"/>
                </a:solidFill>
                <a:uFill>
                  <a:solidFill>
                    <a:srgbClr val="FFFFFF"/>
                  </a:solidFill>
                </a:uFill>
                <a:latin typeface="Calibri"/>
                <a:ea typeface="DejaVu Sans"/>
              </a:rPr>
              <a:t>ficheros de bytes </a:t>
            </a:r>
            <a:r>
              <a:rPr lang="es-ES" sz="2000" strike="noStrike" spc="-1" dirty="0">
                <a:solidFill>
                  <a:srgbClr val="292934"/>
                </a:solidFill>
                <a:uFill>
                  <a:solidFill>
                    <a:srgbClr val="FFFFFF"/>
                  </a:solidFill>
                </a:uFill>
                <a:latin typeface="Calibri"/>
                <a:ea typeface="DejaVu Sans"/>
              </a:rPr>
              <a:t>de forma secuencial.</a:t>
            </a:r>
            <a:endParaRPr dirty="0"/>
          </a:p>
          <a:p>
            <a:pPr>
              <a:lnSpc>
                <a:spcPct val="100000"/>
              </a:lnSpc>
            </a:pPr>
            <a:endParaRPr dirty="0"/>
          </a:p>
          <a:p>
            <a:pPr>
              <a:lnSpc>
                <a:spcPct val="100000"/>
              </a:lnSpc>
            </a:pPr>
            <a:r>
              <a:rPr lang="es-ES" sz="2000" strike="noStrike" spc="-1" dirty="0">
                <a:solidFill>
                  <a:srgbClr val="292934"/>
                </a:solidFill>
                <a:uFill>
                  <a:solidFill>
                    <a:srgbClr val="FFFFFF"/>
                  </a:solidFill>
                </a:uFill>
                <a:latin typeface="Calibri"/>
                <a:ea typeface="DejaVu Sans"/>
              </a:rPr>
              <a:t>Presenta el método </a:t>
            </a:r>
            <a:r>
              <a:rPr lang="es-ES" sz="2000" i="1" strike="noStrike" spc="-1" dirty="0" err="1">
                <a:solidFill>
                  <a:srgbClr val="292934"/>
                </a:solidFill>
                <a:uFill>
                  <a:solidFill>
                    <a:srgbClr val="FFFFFF"/>
                  </a:solidFill>
                </a:uFill>
                <a:latin typeface="Calibri"/>
                <a:ea typeface="DejaVu Sans"/>
              </a:rPr>
              <a:t>read</a:t>
            </a:r>
            <a:r>
              <a:rPr lang="es-ES" sz="2000" i="1" strike="noStrike" spc="-1" dirty="0">
                <a:solidFill>
                  <a:srgbClr val="292934"/>
                </a:solidFill>
                <a:uFill>
                  <a:solidFill>
                    <a:srgbClr val="FFFFFF"/>
                  </a:solidFill>
                </a:uFill>
                <a:latin typeface="Calibri"/>
                <a:ea typeface="DejaVu Sans"/>
              </a:rPr>
              <a:t>()</a:t>
            </a:r>
            <a:r>
              <a:rPr lang="es-ES" sz="2000" strike="noStrike" spc="-1" dirty="0">
                <a:solidFill>
                  <a:srgbClr val="292934"/>
                </a:solidFill>
                <a:uFill>
                  <a:solidFill>
                    <a:srgbClr val="FFFFFF"/>
                  </a:solidFill>
                </a:uFill>
                <a:latin typeface="Calibri"/>
                <a:ea typeface="DejaVu Sans"/>
              </a:rPr>
              <a:t> para la lectura del fichero. Este método se puede invocar de varias formas.</a:t>
            </a:r>
            <a:endParaRPr dirty="0"/>
          </a:p>
          <a:p>
            <a:pPr marL="182880" indent="-181440">
              <a:lnSpc>
                <a:spcPct val="100000"/>
              </a:lnSpc>
              <a:buClr>
                <a:srgbClr val="93A299"/>
              </a:buClr>
              <a:buSzPct val="85000"/>
              <a:buFont typeface="Arial"/>
              <a:buChar char="•"/>
            </a:pPr>
            <a:r>
              <a:rPr lang="es-ES" sz="2000" i="1" strike="noStrike" spc="-1" dirty="0" err="1">
                <a:solidFill>
                  <a:srgbClr val="292934"/>
                </a:solidFill>
                <a:uFill>
                  <a:solidFill>
                    <a:srgbClr val="FFFFFF"/>
                  </a:solidFill>
                </a:uFill>
                <a:latin typeface="Calibri"/>
                <a:ea typeface="DejaVu Sans"/>
              </a:rPr>
              <a:t>int</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read</a:t>
            </a:r>
            <a:r>
              <a:rPr lang="es-ES" sz="2000" i="1" strike="noStrike" spc="-1" dirty="0">
                <a:solidFill>
                  <a:srgbClr val="292934"/>
                </a:solidFill>
                <a:uFill>
                  <a:solidFill>
                    <a:srgbClr val="FFFFFF"/>
                  </a:solidFill>
                </a:uFill>
                <a:latin typeface="Calibri"/>
                <a:ea typeface="DejaVu Sans"/>
              </a:rPr>
              <a:t>():</a:t>
            </a:r>
            <a:r>
              <a:rPr lang="es-ES" sz="2000" strike="noStrike" spc="-1" dirty="0">
                <a:solidFill>
                  <a:srgbClr val="292934"/>
                </a:solidFill>
                <a:uFill>
                  <a:solidFill>
                    <a:srgbClr val="FFFFFF"/>
                  </a:solidFill>
                </a:uFill>
                <a:latin typeface="Calibri"/>
                <a:ea typeface="DejaVu Sans"/>
              </a:rPr>
              <a:t> Devuelve el siguiente carácter del fichero.</a:t>
            </a:r>
            <a:endParaRPr dirty="0"/>
          </a:p>
          <a:p>
            <a:pPr marL="182880" indent="-181440">
              <a:lnSpc>
                <a:spcPct val="100000"/>
              </a:lnSpc>
              <a:buClr>
                <a:srgbClr val="93A299"/>
              </a:buClr>
              <a:buSzPct val="85000"/>
              <a:buFont typeface="Arial"/>
              <a:buChar char="•"/>
            </a:pPr>
            <a:r>
              <a:rPr lang="es-ES" sz="2000" i="1" strike="noStrike" spc="-1" dirty="0" err="1">
                <a:solidFill>
                  <a:srgbClr val="292934"/>
                </a:solidFill>
                <a:uFill>
                  <a:solidFill>
                    <a:srgbClr val="FFFFFF"/>
                  </a:solidFill>
                </a:uFill>
                <a:latin typeface="Calibri"/>
                <a:ea typeface="DejaVu Sans"/>
              </a:rPr>
              <a:t>int</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read</a:t>
            </a:r>
            <a:r>
              <a:rPr lang="es-ES" sz="2000" i="1" strike="noStrike" spc="-1" dirty="0">
                <a:solidFill>
                  <a:srgbClr val="292934"/>
                </a:solidFill>
                <a:uFill>
                  <a:solidFill>
                    <a:srgbClr val="FFFFFF"/>
                  </a:solidFill>
                </a:uFill>
                <a:latin typeface="Calibri"/>
                <a:ea typeface="DejaVu Sans"/>
              </a:rPr>
              <a:t>( byte a[] ):</a:t>
            </a:r>
            <a:r>
              <a:rPr lang="es-ES" sz="2000" strike="noStrike" spc="-1" dirty="0">
                <a:solidFill>
                  <a:srgbClr val="292934"/>
                </a:solidFill>
                <a:uFill>
                  <a:solidFill>
                    <a:srgbClr val="FFFFFF"/>
                  </a:solidFill>
                </a:uFill>
                <a:latin typeface="Calibri"/>
                <a:ea typeface="DejaVu Sans"/>
              </a:rPr>
              <a:t> Llena el vector </a:t>
            </a:r>
            <a:r>
              <a:rPr lang="es-ES" sz="2000" i="1" strike="noStrike" spc="-1" dirty="0">
                <a:solidFill>
                  <a:srgbClr val="292934"/>
                </a:solidFill>
                <a:uFill>
                  <a:solidFill>
                    <a:srgbClr val="FFFFFF"/>
                  </a:solidFill>
                </a:uFill>
                <a:latin typeface="Calibri"/>
                <a:ea typeface="DejaVu Sans"/>
              </a:rPr>
              <a:t>a</a:t>
            </a:r>
            <a:r>
              <a:rPr lang="es-ES" sz="2000" strike="noStrike" spc="-1" dirty="0">
                <a:solidFill>
                  <a:srgbClr val="292934"/>
                </a:solidFill>
                <a:uFill>
                  <a:solidFill>
                    <a:srgbClr val="FFFFFF"/>
                  </a:solidFill>
                </a:uFill>
                <a:latin typeface="Calibri"/>
                <a:ea typeface="DejaVu Sans"/>
              </a:rPr>
              <a:t> con los caracteres leídos del fichero. Devuelve la longitud del vector que se ha llenado si se realizó con éxito o –1 si no había suficientes caracteres en el fichero para llenar el vector.</a:t>
            </a:r>
            <a:endParaRPr dirty="0"/>
          </a:p>
          <a:p>
            <a:pPr marL="182880" indent="-181440">
              <a:lnSpc>
                <a:spcPct val="100000"/>
              </a:lnSpc>
              <a:buClr>
                <a:srgbClr val="93A299"/>
              </a:buClr>
              <a:buSzPct val="85000"/>
              <a:buFont typeface="Arial"/>
              <a:buChar char="•"/>
            </a:pPr>
            <a:r>
              <a:rPr lang="es-ES" sz="2000" i="1" strike="noStrike" spc="-1" dirty="0" err="1">
                <a:solidFill>
                  <a:srgbClr val="292934"/>
                </a:solidFill>
                <a:uFill>
                  <a:solidFill>
                    <a:srgbClr val="FFFFFF"/>
                  </a:solidFill>
                </a:uFill>
                <a:latin typeface="Calibri"/>
                <a:ea typeface="DejaVu Sans"/>
              </a:rPr>
              <a:t>int</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read</a:t>
            </a:r>
            <a:r>
              <a:rPr lang="es-ES" sz="2000" i="1" strike="noStrike" spc="-1" dirty="0">
                <a:solidFill>
                  <a:srgbClr val="292934"/>
                </a:solidFill>
                <a:uFill>
                  <a:solidFill>
                    <a:srgbClr val="FFFFFF"/>
                  </a:solidFill>
                </a:uFill>
                <a:latin typeface="Calibri"/>
                <a:ea typeface="DejaVu Sans"/>
              </a:rPr>
              <a:t>( byte a[], </a:t>
            </a:r>
            <a:r>
              <a:rPr lang="es-ES" sz="2000" i="1" strike="noStrike" spc="-1" dirty="0" err="1">
                <a:solidFill>
                  <a:srgbClr val="292934"/>
                </a:solidFill>
                <a:uFill>
                  <a:solidFill>
                    <a:srgbClr val="FFFFFF"/>
                  </a:solidFill>
                </a:uFill>
                <a:latin typeface="Calibri"/>
                <a:ea typeface="DejaVu Sans"/>
              </a:rPr>
              <a:t>int</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pos</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int</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num</a:t>
            </a:r>
            <a:r>
              <a:rPr lang="es-ES" sz="2000" i="1" strike="noStrike" spc="-1" dirty="0">
                <a:solidFill>
                  <a:srgbClr val="292934"/>
                </a:solidFill>
                <a:uFill>
                  <a:solidFill>
                    <a:srgbClr val="FFFFFF"/>
                  </a:solidFill>
                </a:uFill>
                <a:latin typeface="Calibri"/>
                <a:ea typeface="DejaVu Sans"/>
              </a:rPr>
              <a:t> ):</a:t>
            </a:r>
            <a:r>
              <a:rPr lang="es-ES" sz="2000" strike="noStrike" spc="-1" dirty="0">
                <a:solidFill>
                  <a:srgbClr val="292934"/>
                </a:solidFill>
                <a:uFill>
                  <a:solidFill>
                    <a:srgbClr val="FFFFFF"/>
                  </a:solidFill>
                </a:uFill>
                <a:latin typeface="Calibri"/>
                <a:ea typeface="DejaVu Sans"/>
              </a:rPr>
              <a:t> Lee </a:t>
            </a:r>
            <a:r>
              <a:rPr lang="es-ES" sz="2000" i="1" strike="noStrike" spc="-1" dirty="0" err="1">
                <a:solidFill>
                  <a:srgbClr val="292934"/>
                </a:solidFill>
                <a:uFill>
                  <a:solidFill>
                    <a:srgbClr val="FFFFFF"/>
                  </a:solidFill>
                </a:uFill>
                <a:latin typeface="Calibri"/>
                <a:ea typeface="DejaVu Sans"/>
              </a:rPr>
              <a:t>num</a:t>
            </a:r>
            <a:r>
              <a:rPr lang="es-ES" sz="2000" strike="noStrike" spc="-1" dirty="0">
                <a:solidFill>
                  <a:srgbClr val="292934"/>
                </a:solidFill>
                <a:uFill>
                  <a:solidFill>
                    <a:srgbClr val="FFFFFF"/>
                  </a:solidFill>
                </a:uFill>
                <a:latin typeface="Calibri"/>
                <a:ea typeface="DejaVu Sans"/>
              </a:rPr>
              <a:t> caracteres del fichero, insertándolos en el vector </a:t>
            </a:r>
            <a:r>
              <a:rPr lang="es-ES" sz="2000" i="1" strike="noStrike" spc="-1" dirty="0">
                <a:solidFill>
                  <a:srgbClr val="292934"/>
                </a:solidFill>
                <a:uFill>
                  <a:solidFill>
                    <a:srgbClr val="FFFFFF"/>
                  </a:solidFill>
                </a:uFill>
                <a:latin typeface="Calibri"/>
                <a:ea typeface="DejaVu Sans"/>
              </a:rPr>
              <a:t>a desde la posición </a:t>
            </a:r>
            <a:r>
              <a:rPr lang="es-ES" sz="2000" i="1" strike="noStrike" spc="-1" dirty="0" err="1">
                <a:solidFill>
                  <a:srgbClr val="292934"/>
                </a:solidFill>
                <a:uFill>
                  <a:solidFill>
                    <a:srgbClr val="FFFFFF"/>
                  </a:solidFill>
                </a:uFill>
                <a:latin typeface="Calibri"/>
                <a:ea typeface="DejaVu Sans"/>
              </a:rPr>
              <a:t>pos</a:t>
            </a:r>
            <a:r>
              <a:rPr lang="es-ES" sz="2000" strike="noStrike" spc="-1" dirty="0">
                <a:solidFill>
                  <a:srgbClr val="292934"/>
                </a:solidFill>
                <a:uFill>
                  <a:solidFill>
                    <a:srgbClr val="FFFFFF"/>
                  </a:solidFill>
                </a:u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b="1" i="1" strike="noStrike" spc="-89">
                <a:solidFill>
                  <a:srgbClr val="D2533C"/>
                </a:solidFill>
                <a:uFill>
                  <a:solidFill>
                    <a:srgbClr val="FFFFFF"/>
                  </a:solidFill>
                </a:uFill>
                <a:latin typeface="Calibri"/>
                <a:ea typeface="DejaVu Sans"/>
              </a:rPr>
              <a:t>La clase FileOutputStream</a:t>
            </a:r>
            <a:endParaRPr/>
          </a:p>
        </p:txBody>
      </p:sp>
      <p:sp>
        <p:nvSpPr>
          <p:cNvPr id="173" name="CustomShape 2"/>
          <p:cNvSpPr/>
          <p:nvPr/>
        </p:nvSpPr>
        <p:spPr>
          <a:xfrm>
            <a:off x="457200" y="1600200"/>
            <a:ext cx="8228160" cy="51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b="1" i="1" strike="noStrike" spc="-1">
                <a:solidFill>
                  <a:srgbClr val="292934"/>
                </a:solidFill>
                <a:uFill>
                  <a:solidFill>
                    <a:srgbClr val="FFFFFF"/>
                  </a:solidFill>
                </a:uFill>
                <a:latin typeface="Calibri"/>
                <a:ea typeface="DejaVu Sans"/>
              </a:rPr>
              <a:t>La clase FileOutputStream</a:t>
            </a:r>
            <a:endParaRPr/>
          </a:p>
          <a:p>
            <a:pPr>
              <a:lnSpc>
                <a:spcPct val="100000"/>
              </a:lnSpc>
            </a:pPr>
            <a:endParaRPr/>
          </a:p>
          <a:p>
            <a:pPr>
              <a:lnSpc>
                <a:spcPct val="100000"/>
              </a:lnSpc>
            </a:pPr>
            <a:r>
              <a:rPr lang="es-ES" sz="2000" strike="noStrike" spc="-1">
                <a:solidFill>
                  <a:srgbClr val="292934"/>
                </a:solidFill>
                <a:uFill>
                  <a:solidFill>
                    <a:srgbClr val="FFFFFF"/>
                  </a:solidFill>
                </a:uFill>
                <a:latin typeface="Calibri"/>
                <a:ea typeface="DejaVu Sans"/>
              </a:rPr>
              <a:t>Mediante los objetos de esta clase escribimos en </a:t>
            </a:r>
            <a:r>
              <a:rPr lang="es-ES" sz="2000" b="1" strike="noStrike" spc="-1">
                <a:solidFill>
                  <a:srgbClr val="292934"/>
                </a:solidFill>
                <a:uFill>
                  <a:solidFill>
                    <a:srgbClr val="FFFFFF"/>
                  </a:solidFill>
                </a:uFill>
                <a:latin typeface="Calibri"/>
                <a:ea typeface="DejaVu Sans"/>
              </a:rPr>
              <a:t>ficheros de byte </a:t>
            </a:r>
            <a:r>
              <a:rPr lang="es-ES" sz="2000" strike="noStrike" spc="-1">
                <a:solidFill>
                  <a:srgbClr val="292934"/>
                </a:solidFill>
                <a:uFill>
                  <a:solidFill>
                    <a:srgbClr val="FFFFFF"/>
                  </a:solidFill>
                </a:uFill>
                <a:latin typeface="Calibri"/>
                <a:ea typeface="DejaVu Sans"/>
              </a:rPr>
              <a:t>de forma secuencial.</a:t>
            </a:r>
            <a:endParaRPr/>
          </a:p>
          <a:p>
            <a:pPr>
              <a:lnSpc>
                <a:spcPct val="100000"/>
              </a:lnSpc>
            </a:pPr>
            <a:endParaRPr/>
          </a:p>
          <a:p>
            <a:pPr>
              <a:lnSpc>
                <a:spcPct val="100000"/>
              </a:lnSpc>
            </a:pPr>
            <a:r>
              <a:rPr lang="es-ES" sz="2000" strike="noStrike" spc="-1">
                <a:solidFill>
                  <a:srgbClr val="292934"/>
                </a:solidFill>
                <a:uFill>
                  <a:solidFill>
                    <a:srgbClr val="FFFFFF"/>
                  </a:solidFill>
                </a:uFill>
                <a:latin typeface="Calibri"/>
                <a:ea typeface="DejaVu Sans"/>
              </a:rPr>
              <a:t>Presenta el </a:t>
            </a:r>
            <a:r>
              <a:rPr lang="es-ES" sz="2000" b="1" strike="noStrike" spc="-1">
                <a:solidFill>
                  <a:srgbClr val="292934"/>
                </a:solidFill>
                <a:uFill>
                  <a:solidFill>
                    <a:srgbClr val="FFFFFF"/>
                  </a:solidFill>
                </a:uFill>
                <a:latin typeface="Calibri"/>
                <a:ea typeface="DejaVu Sans"/>
              </a:rPr>
              <a:t>método </a:t>
            </a:r>
            <a:r>
              <a:rPr lang="es-ES" sz="2000" b="1" i="1" strike="noStrike" spc="-1">
                <a:solidFill>
                  <a:srgbClr val="292934"/>
                </a:solidFill>
                <a:uFill>
                  <a:solidFill>
                    <a:srgbClr val="FFFFFF"/>
                  </a:solidFill>
                </a:uFill>
                <a:latin typeface="Calibri"/>
                <a:ea typeface="DejaVu Sans"/>
              </a:rPr>
              <a:t>write()</a:t>
            </a:r>
            <a:r>
              <a:rPr lang="es-ES" sz="2000" strike="noStrike" spc="-1">
                <a:solidFill>
                  <a:srgbClr val="292934"/>
                </a:solidFill>
                <a:uFill>
                  <a:solidFill>
                    <a:srgbClr val="FFFFFF"/>
                  </a:solidFill>
                </a:uFill>
                <a:latin typeface="Calibri"/>
                <a:ea typeface="DejaVu Sans"/>
              </a:rPr>
              <a:t> para la escritura en el fichero. Presenta varios formatos:</a:t>
            </a:r>
            <a:endParaRPr/>
          </a:p>
          <a:p>
            <a:pPr marL="182880" indent="-181440">
              <a:lnSpc>
                <a:spcPct val="100000"/>
              </a:lnSpc>
              <a:buClr>
                <a:srgbClr val="93A299"/>
              </a:buClr>
              <a:buSzPct val="85000"/>
              <a:buFont typeface="Arial"/>
              <a:buChar char="•"/>
            </a:pPr>
            <a:r>
              <a:rPr lang="es-ES" sz="2000" i="1" strike="noStrike" spc="-1">
                <a:solidFill>
                  <a:srgbClr val="292934"/>
                </a:solidFill>
                <a:uFill>
                  <a:solidFill>
                    <a:srgbClr val="FFFFFF"/>
                  </a:solidFill>
                </a:uFill>
                <a:latin typeface="Calibri"/>
                <a:ea typeface="DejaVu Sans"/>
              </a:rPr>
              <a:t>int write( int c ):</a:t>
            </a:r>
            <a:r>
              <a:rPr lang="es-ES" sz="2000" strike="noStrike" spc="-1">
                <a:solidFill>
                  <a:srgbClr val="292934"/>
                </a:solidFill>
                <a:uFill>
                  <a:solidFill>
                    <a:srgbClr val="FFFFFF"/>
                  </a:solidFill>
                </a:uFill>
                <a:latin typeface="Calibri"/>
                <a:ea typeface="DejaVu Sans"/>
              </a:rPr>
              <a:t> Escribe el carácter en el fichero.</a:t>
            </a:r>
            <a:endParaRPr/>
          </a:p>
          <a:p>
            <a:pPr marL="182880" indent="-181440">
              <a:lnSpc>
                <a:spcPct val="100000"/>
              </a:lnSpc>
              <a:buClr>
                <a:srgbClr val="93A299"/>
              </a:buClr>
              <a:buSzPct val="85000"/>
              <a:buFont typeface="Arial"/>
              <a:buChar char="•"/>
            </a:pPr>
            <a:r>
              <a:rPr lang="es-ES" sz="2000" i="1" strike="noStrike" spc="-1">
                <a:solidFill>
                  <a:srgbClr val="292934"/>
                </a:solidFill>
                <a:uFill>
                  <a:solidFill>
                    <a:srgbClr val="FFFFFF"/>
                  </a:solidFill>
                </a:uFill>
                <a:latin typeface="Calibri"/>
                <a:ea typeface="DejaVu Sans"/>
              </a:rPr>
              <a:t>int write( byte a[] ):</a:t>
            </a:r>
            <a:r>
              <a:rPr lang="es-ES" sz="2000" strike="noStrike" spc="-1">
                <a:solidFill>
                  <a:srgbClr val="292934"/>
                </a:solidFill>
                <a:uFill>
                  <a:solidFill>
                    <a:srgbClr val="FFFFFF"/>
                  </a:solidFill>
                </a:uFill>
                <a:latin typeface="Calibri"/>
                <a:ea typeface="DejaVu Sans"/>
              </a:rPr>
              <a:t> Escribe el contenido del vector en el fichero.</a:t>
            </a:r>
            <a:endParaRPr/>
          </a:p>
          <a:p>
            <a:pPr marL="182880" indent="-181440">
              <a:lnSpc>
                <a:spcPct val="100000"/>
              </a:lnSpc>
              <a:buClr>
                <a:srgbClr val="93A299"/>
              </a:buClr>
              <a:buSzPct val="85000"/>
              <a:buFont typeface="Arial"/>
              <a:buChar char="•"/>
            </a:pPr>
            <a:r>
              <a:rPr lang="es-ES" sz="2000" i="1" strike="noStrike" spc="-1">
                <a:solidFill>
                  <a:srgbClr val="292934"/>
                </a:solidFill>
                <a:uFill>
                  <a:solidFill>
                    <a:srgbClr val="FFFFFF"/>
                  </a:solidFill>
                </a:uFill>
                <a:latin typeface="Calibri"/>
                <a:ea typeface="DejaVu Sans"/>
              </a:rPr>
              <a:t>int write( byte a[], int pos, int  num ):</a:t>
            </a:r>
            <a:r>
              <a:rPr lang="es-ES" sz="2000" strike="noStrike" spc="-1">
                <a:solidFill>
                  <a:srgbClr val="292934"/>
                </a:solidFill>
                <a:uFill>
                  <a:solidFill>
                    <a:srgbClr val="FFFFFF"/>
                  </a:solidFill>
                </a:uFill>
                <a:latin typeface="Calibri"/>
                <a:ea typeface="DejaVu Sans"/>
              </a:rPr>
              <a:t> Escribe </a:t>
            </a:r>
            <a:r>
              <a:rPr lang="es-ES" sz="2000" i="1" strike="noStrike" spc="-1">
                <a:solidFill>
                  <a:srgbClr val="292934"/>
                </a:solidFill>
                <a:uFill>
                  <a:solidFill>
                    <a:srgbClr val="FFFFFF"/>
                  </a:solidFill>
                </a:uFill>
                <a:latin typeface="Calibri"/>
                <a:ea typeface="DejaVu Sans"/>
              </a:rPr>
              <a:t>num  </a:t>
            </a:r>
            <a:r>
              <a:rPr lang="es-ES" sz="2000" strike="noStrike" spc="-1">
                <a:solidFill>
                  <a:srgbClr val="292934"/>
                </a:solidFill>
                <a:uFill>
                  <a:solidFill>
                    <a:srgbClr val="FFFFFF"/>
                  </a:solidFill>
                </a:uFill>
                <a:latin typeface="Calibri"/>
                <a:ea typeface="DejaVu Sans"/>
              </a:rPr>
              <a:t> caracteres del vector </a:t>
            </a:r>
            <a:r>
              <a:rPr lang="es-ES" sz="2000" i="1" strike="noStrike" spc="-1">
                <a:solidFill>
                  <a:srgbClr val="292934"/>
                </a:solidFill>
                <a:uFill>
                  <a:solidFill>
                    <a:srgbClr val="FFFFFF"/>
                  </a:solidFill>
                </a:uFill>
                <a:latin typeface="Calibri"/>
                <a:ea typeface="DejaVu Sans"/>
              </a:rPr>
              <a:t>a</a:t>
            </a:r>
            <a:r>
              <a:rPr lang="es-ES" sz="2000" strike="noStrike" spc="-1">
                <a:solidFill>
                  <a:srgbClr val="292934"/>
                </a:solidFill>
                <a:uFill>
                  <a:solidFill>
                    <a:srgbClr val="FFFFFF"/>
                  </a:solidFill>
                </a:uFill>
                <a:latin typeface="Calibri"/>
                <a:ea typeface="DejaVu Sans"/>
              </a:rPr>
              <a:t>  en el fichero, comenzando desde la posición </a:t>
            </a:r>
            <a:r>
              <a:rPr lang="es-ES" sz="2000" i="1" strike="noStrike" spc="-1">
                <a:solidFill>
                  <a:srgbClr val="292934"/>
                </a:solidFill>
                <a:uFill>
                  <a:solidFill>
                    <a:srgbClr val="FFFFFF"/>
                  </a:solidFill>
                </a:uFill>
                <a:latin typeface="Calibri"/>
                <a:ea typeface="DejaVu Sans"/>
              </a:rPr>
              <a:t>pos.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Calibri"/>
                <a:ea typeface="DejaVu Sans"/>
              </a:rPr>
              <a:t>La clase </a:t>
            </a:r>
            <a:r>
              <a:rPr lang="es-ES" sz="3600" strike="noStrike" spc="-89" dirty="0" err="1">
                <a:solidFill>
                  <a:srgbClr val="D2533C"/>
                </a:solidFill>
                <a:uFill>
                  <a:solidFill>
                    <a:srgbClr val="FFFFFF"/>
                  </a:solidFill>
                </a:uFill>
                <a:latin typeface="Calibri"/>
                <a:ea typeface="DejaVu Sans"/>
              </a:rPr>
              <a:t>FileOutputStream</a:t>
            </a:r>
            <a:r>
              <a:rPr lang="es-ES" sz="3600" strike="noStrike" spc="-89" dirty="0">
                <a:solidFill>
                  <a:srgbClr val="D2533C"/>
                </a:solidFill>
                <a:uFill>
                  <a:solidFill>
                    <a:srgbClr val="FFFFFF"/>
                  </a:solidFill>
                </a:uFill>
                <a:latin typeface="Calibri"/>
                <a:ea typeface="DejaVu Sans"/>
              </a:rPr>
              <a:t>  </a:t>
            </a:r>
            <a:r>
              <a:rPr lang="es-ES" sz="2000" b="1" i="1" strike="noStrike" spc="-89" dirty="0">
                <a:solidFill>
                  <a:srgbClr val="D2533C"/>
                </a:solidFill>
                <a:uFill>
                  <a:solidFill>
                    <a:srgbClr val="FFFFFF"/>
                  </a:solidFill>
                </a:uFill>
                <a:latin typeface="Calibri"/>
                <a:ea typeface="DejaVu Sans"/>
              </a:rPr>
              <a:t>Pág. 16</a:t>
            </a:r>
            <a:endParaRPr dirty="0"/>
          </a:p>
        </p:txBody>
      </p:sp>
      <p:sp>
        <p:nvSpPr>
          <p:cNvPr id="175" name="CustomShape 2"/>
          <p:cNvSpPr/>
          <p:nvPr/>
        </p:nvSpPr>
        <p:spPr>
          <a:xfrm>
            <a:off x="428760" y="1285920"/>
            <a:ext cx="8285400" cy="557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1440">
              <a:lnSpc>
                <a:spcPct val="100000"/>
              </a:lnSpc>
            </a:pPr>
            <a:r>
              <a:rPr lang="es-ES" sz="1600" strike="noStrike" spc="-1" dirty="0" err="1">
                <a:solidFill>
                  <a:srgbClr val="292934"/>
                </a:solidFill>
                <a:uFill>
                  <a:solidFill>
                    <a:srgbClr val="FFFFFF"/>
                  </a:solidFill>
                </a:uFill>
                <a:latin typeface="Arial"/>
                <a:ea typeface="DejaVu Sans"/>
              </a:rPr>
              <a:t>import</a:t>
            </a:r>
            <a:r>
              <a:rPr lang="es-ES" sz="1600" strike="noStrike" spc="-1" dirty="0">
                <a:solidFill>
                  <a:srgbClr val="292934"/>
                </a:solidFill>
                <a:uFill>
                  <a:solidFill>
                    <a:srgbClr val="FFFFFF"/>
                  </a:solidFill>
                </a:uFill>
                <a:latin typeface="Arial"/>
                <a:ea typeface="DejaVu Sans"/>
              </a:rPr>
              <a:t> java.io.*;</a:t>
            </a:r>
            <a:endParaRPr dirty="0"/>
          </a:p>
          <a:p>
            <a:pPr marL="182880" indent="-181440">
              <a:lnSpc>
                <a:spcPct val="100000"/>
              </a:lnSpc>
            </a:pP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class</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EscribirFichBytes</a:t>
            </a:r>
            <a:r>
              <a:rPr lang="es-ES" sz="1600" strike="noStrike" spc="-1" dirty="0">
                <a:solidFill>
                  <a:srgbClr val="292934"/>
                </a:solidFill>
                <a:uFill>
                  <a:solidFill>
                    <a:srgbClr val="FFFFFF"/>
                  </a:solidFill>
                </a:uFill>
                <a:latin typeface="Arial"/>
                <a:ea typeface="DejaVu Sans"/>
              </a:rPr>
              <a:t> {</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static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void</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main</a:t>
            </a:r>
            <a:r>
              <a:rPr lang="es-ES" sz="1600" strike="noStrike" spc="-1" dirty="0">
                <a:solidFill>
                  <a:srgbClr val="292934"/>
                </a:solidFill>
                <a:uFill>
                  <a:solidFill>
                    <a:srgbClr val="FFFFFF"/>
                  </a:solidFill>
                </a:uFill>
                <a:latin typeface="Arial"/>
                <a:ea typeface="DejaVu Sans"/>
              </a:rPr>
              <a:t>(</a:t>
            </a:r>
            <a:r>
              <a:rPr lang="es-ES" sz="1600" strike="noStrike" spc="-1" dirty="0" err="1">
                <a:solidFill>
                  <a:srgbClr val="292934"/>
                </a:solidFill>
                <a:uFill>
                  <a:solidFill>
                    <a:srgbClr val="FFFFFF"/>
                  </a:solidFill>
                </a:uFill>
                <a:latin typeface="Arial"/>
                <a:ea typeface="DejaVu Sans"/>
              </a:rPr>
              <a:t>String</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args</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throws</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IOException</a:t>
            </a:r>
            <a:r>
              <a:rPr lang="es-ES" sz="1600" strike="noStrike" spc="-1" dirty="0">
                <a:solidFill>
                  <a:srgbClr val="292934"/>
                </a:solidFill>
                <a:uFill>
                  <a:solidFill>
                    <a:srgbClr val="FFFFFF"/>
                  </a:solidFill>
                </a:uFill>
                <a:latin typeface="Arial"/>
                <a:ea typeface="DejaVu Sans"/>
              </a:rPr>
              <a:t> {   </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   File fichero = new File("FichBytes.dat");//declara fichero</a:t>
            </a:r>
            <a:endParaRPr dirty="0"/>
          </a:p>
          <a:p>
            <a:pPr marL="182880" indent="-181440">
              <a:lnSpc>
                <a:spcPct val="100000"/>
              </a:lnSpc>
            </a:pPr>
            <a:r>
              <a:rPr lang="es-ES" sz="1600" strike="noStrike" spc="-1" dirty="0" err="1">
                <a:solidFill>
                  <a:srgbClr val="292934"/>
                </a:solidFill>
                <a:uFill>
                  <a:solidFill>
                    <a:srgbClr val="FFFFFF"/>
                  </a:solidFill>
                </a:uFill>
                <a:latin typeface="Arial"/>
                <a:ea typeface="DejaVu Sans"/>
              </a:rPr>
              <a:t>FileOutputStream</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fileout</a:t>
            </a:r>
            <a:r>
              <a:rPr lang="es-ES" sz="1600" strike="noStrike" spc="-1" dirty="0">
                <a:solidFill>
                  <a:srgbClr val="292934"/>
                </a:solidFill>
                <a:uFill>
                  <a:solidFill>
                    <a:srgbClr val="FFFFFF"/>
                  </a:solidFill>
                </a:uFill>
                <a:latin typeface="Arial"/>
                <a:ea typeface="DejaVu Sans"/>
              </a:rPr>
              <a:t> = new </a:t>
            </a:r>
            <a:r>
              <a:rPr lang="es-ES" sz="1600" strike="noStrike" spc="-1" dirty="0" err="1">
                <a:solidFill>
                  <a:srgbClr val="292934"/>
                </a:solidFill>
                <a:uFill>
                  <a:solidFill>
                    <a:srgbClr val="FFFFFF"/>
                  </a:solidFill>
                </a:uFill>
                <a:latin typeface="Arial"/>
                <a:ea typeface="DejaVu Sans"/>
              </a:rPr>
              <a:t>FileOutputStream</a:t>
            </a:r>
            <a:r>
              <a:rPr lang="es-ES" sz="1600" strike="noStrike" spc="-1" dirty="0">
                <a:solidFill>
                  <a:srgbClr val="292934"/>
                </a:solidFill>
                <a:uFill>
                  <a:solidFill>
                    <a:srgbClr val="FFFFFF"/>
                  </a:solidFill>
                </a:uFill>
                <a:latin typeface="Arial"/>
                <a:ea typeface="DejaVu Sans"/>
              </a:rPr>
              <a:t>(fichero); </a:t>
            </a:r>
            <a:r>
              <a:rPr lang="es-ES" sz="1200" b="1" strike="noStrike" spc="-1" dirty="0">
                <a:solidFill>
                  <a:srgbClr val="292934"/>
                </a:solidFill>
                <a:uFill>
                  <a:solidFill>
                    <a:srgbClr val="FFFFFF"/>
                  </a:solidFill>
                </a:uFill>
                <a:latin typeface="Arial"/>
                <a:ea typeface="DejaVu Sans"/>
              </a:rPr>
              <a:t>//crea flujo de salida hacia el fichero  </a:t>
            </a:r>
            <a:endParaRPr dirty="0"/>
          </a:p>
          <a:p>
            <a:pPr marL="182880" indent="-181440">
              <a:lnSpc>
                <a:spcPct val="100000"/>
              </a:lnSpc>
            </a:pPr>
            <a:r>
              <a:rPr lang="es-ES" sz="1600" strike="noStrike" spc="-1" dirty="0" err="1">
                <a:solidFill>
                  <a:srgbClr val="292934"/>
                </a:solidFill>
                <a:uFill>
                  <a:solidFill>
                    <a:srgbClr val="FFFFFF"/>
                  </a:solidFill>
                </a:uFill>
                <a:latin typeface="Arial"/>
                <a:ea typeface="DejaVu Sans"/>
              </a:rPr>
              <a:t>FileInputStream</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filein</a:t>
            </a:r>
            <a:r>
              <a:rPr lang="es-ES" sz="1600" strike="noStrike" spc="-1" dirty="0">
                <a:solidFill>
                  <a:srgbClr val="292934"/>
                </a:solidFill>
                <a:uFill>
                  <a:solidFill>
                    <a:srgbClr val="FFFFFF"/>
                  </a:solidFill>
                </a:uFill>
                <a:latin typeface="Arial"/>
                <a:ea typeface="DejaVu Sans"/>
              </a:rPr>
              <a:t> = new </a:t>
            </a:r>
            <a:r>
              <a:rPr lang="es-ES" sz="1600" strike="noStrike" spc="-1" dirty="0" err="1">
                <a:solidFill>
                  <a:srgbClr val="292934"/>
                </a:solidFill>
                <a:uFill>
                  <a:solidFill>
                    <a:srgbClr val="FFFFFF"/>
                  </a:solidFill>
                </a:uFill>
                <a:latin typeface="Arial"/>
                <a:ea typeface="DejaVu Sans"/>
              </a:rPr>
              <a:t>FileInputStream</a:t>
            </a:r>
            <a:r>
              <a:rPr lang="es-ES" sz="1600" strike="noStrike" spc="-1" dirty="0">
                <a:solidFill>
                  <a:srgbClr val="292934"/>
                </a:solidFill>
                <a:uFill>
                  <a:solidFill>
                    <a:srgbClr val="FFFFFF"/>
                  </a:solidFill>
                </a:uFill>
                <a:latin typeface="Arial"/>
                <a:ea typeface="DejaVu Sans"/>
              </a:rPr>
              <a:t>(fichero); </a:t>
            </a:r>
            <a:r>
              <a:rPr lang="es-ES" sz="1200" b="1" strike="noStrike" spc="-1" dirty="0">
                <a:solidFill>
                  <a:srgbClr val="292934"/>
                </a:solidFill>
                <a:uFill>
                  <a:solidFill>
                    <a:srgbClr val="FFFFFF"/>
                  </a:solidFill>
                </a:uFill>
                <a:latin typeface="Arial"/>
                <a:ea typeface="DejaVu Sans"/>
              </a:rPr>
              <a:t>//crea flujo de entrada desde el </a:t>
            </a:r>
            <a:r>
              <a:rPr lang="es-ES" sz="1600" b="1" strike="noStrike" spc="-1" dirty="0">
                <a:solidFill>
                  <a:srgbClr val="292934"/>
                </a:solidFill>
                <a:uFill>
                  <a:solidFill>
                    <a:srgbClr val="FFFFFF"/>
                  </a:solidFill>
                </a:uFill>
                <a:latin typeface="Arial"/>
                <a:ea typeface="DejaVu Sans"/>
              </a:rPr>
              <a:t>fichero</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int</a:t>
            </a:r>
            <a:r>
              <a:rPr lang="es-ES" sz="1600" strike="noStrike" spc="-1" dirty="0">
                <a:solidFill>
                  <a:srgbClr val="292934"/>
                </a:solidFill>
                <a:uFill>
                  <a:solidFill>
                    <a:srgbClr val="FFFFFF"/>
                  </a:solidFill>
                </a:uFill>
                <a:latin typeface="Arial"/>
                <a:ea typeface="DejaVu Sans"/>
              </a:rPr>
              <a:t> i;</a:t>
            </a:r>
            <a:r>
              <a:rPr lang="es-ES" sz="1600" b="1" strike="noStrike" spc="-1" dirty="0">
                <a:solidFill>
                  <a:srgbClr val="292934"/>
                </a:solidFill>
                <a:uFill>
                  <a:solidFill>
                    <a:srgbClr val="FFFFFF"/>
                  </a:solidFill>
                </a:uFill>
                <a:latin typeface="Arial"/>
                <a:ea typeface="DejaVu Sans"/>
              </a:rPr>
              <a:t> </a:t>
            </a:r>
            <a:endParaRPr dirty="0"/>
          </a:p>
          <a:p>
            <a:pPr marL="182880" indent="-181440">
              <a:lnSpc>
                <a:spcPct val="100000"/>
              </a:lnSpc>
            </a:pPr>
            <a:r>
              <a:rPr lang="es-ES" sz="1600" b="1" strike="noStrike" spc="-1" dirty="0">
                <a:solidFill>
                  <a:srgbClr val="292934"/>
                </a:solidFill>
                <a:uFill>
                  <a:solidFill>
                    <a:srgbClr val="FFFFFF"/>
                  </a:solidFill>
                </a:uFill>
                <a:latin typeface="Arial"/>
                <a:ea typeface="DejaVu Sans"/>
              </a:rPr>
              <a:t>	</a:t>
            </a:r>
            <a:r>
              <a:rPr lang="es-ES" sz="1400" b="1" strike="noStrike" spc="-1" dirty="0">
                <a:solidFill>
                  <a:srgbClr val="292934"/>
                </a:solidFill>
                <a:uFill>
                  <a:solidFill>
                    <a:srgbClr val="FFFFFF"/>
                  </a:solidFill>
                </a:uFill>
                <a:latin typeface="Arial"/>
                <a:ea typeface="DejaVu Sans"/>
              </a:rPr>
              <a:t>//Escribe 100 números enteros</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for</a:t>
            </a:r>
            <a:r>
              <a:rPr lang="es-ES" sz="1600" strike="noStrike" spc="-1" dirty="0">
                <a:solidFill>
                  <a:srgbClr val="292934"/>
                </a:solidFill>
                <a:uFill>
                  <a:solidFill>
                    <a:srgbClr val="FFFFFF"/>
                  </a:solidFill>
                </a:uFill>
                <a:latin typeface="Arial"/>
                <a:ea typeface="DejaVu Sans"/>
              </a:rPr>
              <a:t> (i=1; i&lt;100; i++)</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fileout.write</a:t>
            </a:r>
            <a:r>
              <a:rPr lang="es-ES" sz="1600" strike="noStrike" spc="-1" dirty="0">
                <a:solidFill>
                  <a:srgbClr val="292934"/>
                </a:solidFill>
                <a:uFill>
                  <a:solidFill>
                    <a:srgbClr val="FFFFFF"/>
                  </a:solidFill>
                </a:uFill>
                <a:latin typeface="Arial"/>
                <a:ea typeface="DejaVu Sans"/>
              </a:rPr>
              <a:t>(i); //escribe datos en el flujo de salida 	  </a:t>
            </a:r>
            <a:endParaRPr dirty="0"/>
          </a:p>
          <a:p>
            <a:pPr marL="182880" indent="-181440">
              <a:lnSpc>
                <a:spcPct val="100000"/>
              </a:lnSpc>
            </a:pPr>
            <a:r>
              <a:rPr lang="es-ES" sz="18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fileout.close</a:t>
            </a:r>
            <a:r>
              <a:rPr lang="es-ES" sz="1600" strike="noStrike" spc="-1" dirty="0">
                <a:solidFill>
                  <a:srgbClr val="292934"/>
                </a:solidFill>
                <a:uFill>
                  <a:solidFill>
                    <a:srgbClr val="FFFFFF"/>
                  </a:solidFill>
                </a:uFill>
                <a:latin typeface="Arial"/>
                <a:ea typeface="DejaVu Sans"/>
              </a:rPr>
              <a:t>(); //cerrar </a:t>
            </a:r>
            <a:r>
              <a:rPr lang="es-ES" sz="1600" strike="noStrike" spc="-1" dirty="0" err="1">
                <a:solidFill>
                  <a:srgbClr val="292934"/>
                </a:solidFill>
                <a:uFill>
                  <a:solidFill>
                    <a:srgbClr val="FFFFFF"/>
                  </a:solidFill>
                </a:uFill>
                <a:latin typeface="Arial"/>
                <a:ea typeface="DejaVu Sans"/>
              </a:rPr>
              <a:t>stream</a:t>
            </a:r>
            <a:r>
              <a:rPr lang="es-ES" sz="1600" strike="noStrike" spc="-1" dirty="0">
                <a:solidFill>
                  <a:srgbClr val="292934"/>
                </a:solidFill>
                <a:uFill>
                  <a:solidFill>
                    <a:srgbClr val="FFFFFF"/>
                  </a:solidFill>
                </a:uFill>
                <a:latin typeface="Arial"/>
                <a:ea typeface="DejaVu Sans"/>
              </a:rPr>
              <a:t> de salida   </a:t>
            </a:r>
            <a:endParaRPr dirty="0"/>
          </a:p>
          <a:p>
            <a:pPr marL="182880" indent="-181440">
              <a:lnSpc>
                <a:spcPct val="100000"/>
              </a:lnSpc>
            </a:pPr>
            <a:r>
              <a:rPr lang="es-ES" sz="1400" b="1" strike="noStrike" spc="-1" dirty="0">
                <a:solidFill>
                  <a:srgbClr val="292934"/>
                </a:solidFill>
                <a:uFill>
                  <a:solidFill>
                    <a:srgbClr val="FFFFFF"/>
                  </a:solidFill>
                </a:uFill>
                <a:latin typeface="Arial"/>
                <a:ea typeface="DejaVu Sans"/>
              </a:rPr>
              <a:t>	</a:t>
            </a:r>
            <a:r>
              <a:rPr lang="es-ES" sz="1400" strike="noStrike" spc="-1" dirty="0">
                <a:solidFill>
                  <a:srgbClr val="292934"/>
                </a:solidFill>
                <a:uFill>
                  <a:solidFill>
                    <a:srgbClr val="FFFFFF"/>
                  </a:solidFill>
                </a:uFill>
                <a:latin typeface="Arial"/>
                <a:ea typeface="DejaVu Sans"/>
              </a:rPr>
              <a:t>//</a:t>
            </a:r>
            <a:r>
              <a:rPr lang="es-ES" sz="1400" b="1" strike="noStrike" spc="-1" dirty="0">
                <a:solidFill>
                  <a:srgbClr val="292934"/>
                </a:solidFill>
                <a:uFill>
                  <a:solidFill>
                    <a:srgbClr val="FFFFFF"/>
                  </a:solidFill>
                </a:uFill>
                <a:latin typeface="Arial"/>
                <a:ea typeface="DejaVu Sans"/>
              </a:rPr>
              <a:t>visualizar los datos del fichero</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while</a:t>
            </a:r>
            <a:r>
              <a:rPr lang="es-ES" sz="1600" strike="noStrike" spc="-1" dirty="0">
                <a:solidFill>
                  <a:srgbClr val="292934"/>
                </a:solidFill>
                <a:uFill>
                  <a:solidFill>
                    <a:srgbClr val="FFFFFF"/>
                  </a:solidFill>
                </a:uFill>
                <a:latin typeface="Arial"/>
                <a:ea typeface="DejaVu Sans"/>
              </a:rPr>
              <a:t> ((i = </a:t>
            </a:r>
            <a:r>
              <a:rPr lang="es-ES" sz="1600" strike="noStrike" spc="-1" dirty="0" err="1">
                <a:solidFill>
                  <a:srgbClr val="292934"/>
                </a:solidFill>
                <a:uFill>
                  <a:solidFill>
                    <a:srgbClr val="FFFFFF"/>
                  </a:solidFill>
                </a:uFill>
                <a:latin typeface="Arial"/>
                <a:ea typeface="DejaVu Sans"/>
              </a:rPr>
              <a:t>filein.read</a:t>
            </a:r>
            <a:r>
              <a:rPr lang="es-ES" sz="1600" strike="noStrike" spc="-1" dirty="0">
                <a:solidFill>
                  <a:srgbClr val="292934"/>
                </a:solidFill>
                <a:uFill>
                  <a:solidFill>
                    <a:srgbClr val="FFFFFF"/>
                  </a:solidFill>
                </a:uFill>
                <a:latin typeface="Arial"/>
                <a:ea typeface="DejaVu Sans"/>
              </a:rPr>
              <a:t>()) != -1) //lee datos del flujo de entrada</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System.out.println</a:t>
            </a:r>
            <a:r>
              <a:rPr lang="es-ES" sz="1600" strike="noStrike" spc="-1" dirty="0">
                <a:solidFill>
                  <a:srgbClr val="292934"/>
                </a:solidFill>
                <a:uFill>
                  <a:solidFill>
                    <a:srgbClr val="FFFFFF"/>
                  </a:solidFill>
                </a:uFill>
                <a:latin typeface="Arial"/>
                <a:ea typeface="DejaVu Sans"/>
              </a:rPr>
              <a:t>(i);		</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filein.close</a:t>
            </a:r>
            <a:r>
              <a:rPr lang="es-ES" sz="1600" strike="noStrike" spc="-1" dirty="0">
                <a:solidFill>
                  <a:srgbClr val="292934"/>
                </a:solidFill>
                <a:uFill>
                  <a:solidFill>
                    <a:srgbClr val="FFFFFF"/>
                  </a:solidFill>
                </a:uFill>
                <a:latin typeface="Arial"/>
                <a:ea typeface="DejaVu Sans"/>
              </a:rPr>
              <a:t>();  //cerrar </a:t>
            </a:r>
            <a:r>
              <a:rPr lang="es-ES" sz="1600" strike="noStrike" spc="-1" dirty="0" err="1">
                <a:solidFill>
                  <a:srgbClr val="292934"/>
                </a:solidFill>
                <a:uFill>
                  <a:solidFill>
                    <a:srgbClr val="FFFFFF"/>
                  </a:solidFill>
                </a:uFill>
                <a:latin typeface="Arial"/>
                <a:ea typeface="DejaVu Sans"/>
              </a:rPr>
              <a:t>stream</a:t>
            </a:r>
            <a:r>
              <a:rPr lang="es-ES" sz="1600" strike="noStrike" spc="-1" dirty="0">
                <a:solidFill>
                  <a:srgbClr val="292934"/>
                </a:solidFill>
                <a:uFill>
                  <a:solidFill>
                    <a:srgbClr val="FFFFFF"/>
                  </a:solidFill>
                </a:uFill>
                <a:latin typeface="Arial"/>
                <a:ea typeface="DejaVu Sans"/>
              </a:rPr>
              <a:t> de entrada </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  }</a:t>
            </a:r>
            <a:endParaRPr dirty="0"/>
          </a:p>
          <a:p>
            <a:pPr marL="182880" indent="-181440">
              <a:lnSpc>
                <a:spcPct val="100000"/>
              </a:lnSpc>
            </a:pPr>
            <a:r>
              <a:rPr lang="es-ES" sz="1600" strike="noStrike" spc="-1" dirty="0">
                <a:solidFill>
                  <a:srgbClr val="292934"/>
                </a:solidFill>
                <a:uFill>
                  <a:solidFill>
                    <a:srgbClr val="FFFFFF"/>
                  </a:solidFill>
                </a:uFill>
                <a:latin typeface="Arial"/>
                <a:ea typeface="DejaVu Sans"/>
              </a:rPr>
              <a:t>}</a:t>
            </a:r>
            <a:r>
              <a:rPr lang="es-ES" sz="1400" b="1" strike="noStrike" spc="-1" dirty="0" err="1">
                <a:solidFill>
                  <a:srgbClr val="292934"/>
                </a:solidFill>
                <a:uFill>
                  <a:solidFill>
                    <a:srgbClr val="FFFFFF"/>
                  </a:solidFill>
                </a:uFill>
                <a:latin typeface="Arial"/>
                <a:ea typeface="DejaVu Sans"/>
              </a:rPr>
              <a:t>NOTA:</a:t>
            </a:r>
            <a:r>
              <a:rPr lang="es-ES" sz="1400" strike="noStrike" spc="-1" dirty="0" err="1">
                <a:solidFill>
                  <a:srgbClr val="292934"/>
                </a:solidFill>
                <a:uFill>
                  <a:solidFill>
                    <a:srgbClr val="FFFFFF"/>
                  </a:solidFill>
                </a:uFill>
                <a:latin typeface="Arial"/>
                <a:ea typeface="DejaVu Sans"/>
              </a:rPr>
              <a:t>Para</a:t>
            </a:r>
            <a:r>
              <a:rPr lang="es-ES" sz="1400" strike="noStrike" spc="-1" dirty="0">
                <a:solidFill>
                  <a:srgbClr val="292934"/>
                </a:solidFill>
                <a:uFill>
                  <a:solidFill>
                    <a:srgbClr val="FFFFFF"/>
                  </a:solidFill>
                </a:uFill>
                <a:latin typeface="Arial"/>
                <a:ea typeface="DejaVu Sans"/>
              </a:rPr>
              <a:t> añadir bytes al final del fichero se puede usar el </a:t>
            </a:r>
            <a:r>
              <a:rPr lang="es-ES" sz="1400" strike="noStrike" spc="-1" dirty="0" err="1">
                <a:solidFill>
                  <a:srgbClr val="292934"/>
                </a:solidFill>
                <a:uFill>
                  <a:solidFill>
                    <a:srgbClr val="FFFFFF"/>
                  </a:solidFill>
                </a:uFill>
                <a:latin typeface="Arial"/>
                <a:ea typeface="DejaVu Sans"/>
              </a:rPr>
              <a:t>FileOutputStream</a:t>
            </a:r>
            <a:r>
              <a:rPr lang="es-ES" sz="1400" strike="noStrike" spc="-1" dirty="0">
                <a:solidFill>
                  <a:srgbClr val="292934"/>
                </a:solidFill>
                <a:uFill>
                  <a:solidFill>
                    <a:srgbClr val="FFFFFF"/>
                  </a:solidFill>
                </a:uFill>
                <a:latin typeface="Arial"/>
                <a:ea typeface="DejaVu Sans"/>
              </a:rPr>
              <a:t> poniendo true como segundo parámetro.</a:t>
            </a:r>
            <a:endParaRPr dirty="0"/>
          </a:p>
          <a:p>
            <a:pPr marL="182880" indent="-181440">
              <a:lnSpc>
                <a:spcPct val="100000"/>
              </a:lnSpc>
            </a:pPr>
            <a:r>
              <a:rPr lang="es-ES" sz="1400" strike="noStrike" spc="-1" dirty="0" err="1">
                <a:solidFill>
                  <a:srgbClr val="292934"/>
                </a:solidFill>
                <a:uFill>
                  <a:solidFill>
                    <a:srgbClr val="FFFFFF"/>
                  </a:solidFill>
                </a:uFill>
                <a:latin typeface="Arial"/>
                <a:ea typeface="DejaVu Sans"/>
              </a:rPr>
              <a:t>FileOutputStream</a:t>
            </a:r>
            <a:r>
              <a:rPr lang="es-ES" sz="1400" strike="noStrike" spc="-1" dirty="0">
                <a:solidFill>
                  <a:srgbClr val="292934"/>
                </a:solidFill>
                <a:uFill>
                  <a:solidFill>
                    <a:srgbClr val="FFFFFF"/>
                  </a:solidFill>
                </a:uFill>
                <a:latin typeface="Arial"/>
                <a:ea typeface="DejaVu Sans"/>
              </a:rPr>
              <a:t>  </a:t>
            </a:r>
            <a:r>
              <a:rPr lang="es-ES" sz="1400" strike="noStrike" spc="-1" dirty="0" err="1">
                <a:solidFill>
                  <a:srgbClr val="292934"/>
                </a:solidFill>
                <a:uFill>
                  <a:solidFill>
                    <a:srgbClr val="FFFFFF"/>
                  </a:solidFill>
                </a:uFill>
                <a:latin typeface="Arial"/>
                <a:ea typeface="DejaVu Sans"/>
              </a:rPr>
              <a:t>fichSalida</a:t>
            </a:r>
            <a:r>
              <a:rPr lang="es-ES" sz="1400" strike="noStrike" spc="-1" dirty="0">
                <a:solidFill>
                  <a:srgbClr val="292934"/>
                </a:solidFill>
                <a:uFill>
                  <a:solidFill>
                    <a:srgbClr val="FFFFFF"/>
                  </a:solidFill>
                </a:uFill>
                <a:latin typeface="Arial"/>
                <a:ea typeface="DejaVu Sans"/>
              </a:rPr>
              <a:t> = new </a:t>
            </a:r>
            <a:r>
              <a:rPr lang="es-ES" sz="1400" strike="noStrike" spc="-1" dirty="0" err="1">
                <a:solidFill>
                  <a:srgbClr val="292934"/>
                </a:solidFill>
                <a:uFill>
                  <a:solidFill>
                    <a:srgbClr val="FFFFFF"/>
                  </a:solidFill>
                </a:uFill>
                <a:latin typeface="Arial"/>
                <a:ea typeface="DejaVu Sans"/>
              </a:rPr>
              <a:t>FileOutputStream</a:t>
            </a:r>
            <a:r>
              <a:rPr lang="es-ES" sz="1400" strike="noStrike" spc="-1" dirty="0">
                <a:solidFill>
                  <a:srgbClr val="292934"/>
                </a:solidFill>
                <a:uFill>
                  <a:solidFill>
                    <a:srgbClr val="FFFFFF"/>
                  </a:solidFill>
                </a:uFill>
                <a:latin typeface="Arial"/>
                <a:ea typeface="DejaVu Sans"/>
              </a:rPr>
              <a:t> (fichero, </a:t>
            </a:r>
            <a:r>
              <a:rPr lang="es-ES" sz="1400" b="1" strike="noStrike" spc="-1" dirty="0">
                <a:solidFill>
                  <a:srgbClr val="292934"/>
                </a:solidFill>
                <a:uFill>
                  <a:solidFill>
                    <a:srgbClr val="FFFFFF"/>
                  </a:solidFill>
                </a:uFill>
                <a:latin typeface="Arial"/>
                <a:ea typeface="DejaVu Sans"/>
              </a:rPr>
              <a:t>true)</a:t>
            </a:r>
            <a:endParaRPr dirty="0"/>
          </a:p>
          <a:p>
            <a:pPr marL="182880" indent="-181440">
              <a:lnSpc>
                <a:spcPct val="100000"/>
              </a:lnSpc>
            </a:pPr>
            <a:endParaRPr dirty="0"/>
          </a:p>
          <a:p>
            <a:pPr marL="182880" indent="-181440">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2400" strike="noStrike" spc="-89">
                <a:solidFill>
                  <a:srgbClr val="D2533C"/>
                </a:solidFill>
                <a:uFill>
                  <a:solidFill>
                    <a:srgbClr val="FFFFFF"/>
                  </a:solidFill>
                </a:uFill>
                <a:latin typeface="Arial"/>
                <a:ea typeface="DejaVu Sans"/>
              </a:rPr>
              <a:t>Clases DataInputStream y DataOutputSteam.  (Filtros)  </a:t>
            </a:r>
            <a:r>
              <a:rPr lang="es-ES" sz="1600" strike="noStrike" spc="-89">
                <a:solidFill>
                  <a:srgbClr val="D2533C"/>
                </a:solidFill>
                <a:uFill>
                  <a:solidFill>
                    <a:srgbClr val="FFFFFF"/>
                  </a:solidFill>
                </a:uFill>
                <a:latin typeface="Arial"/>
                <a:ea typeface="DejaVu Sans"/>
              </a:rPr>
              <a:t>Pág.16</a:t>
            </a:r>
            <a:endParaRPr/>
          </a:p>
        </p:txBody>
      </p:sp>
      <p:sp>
        <p:nvSpPr>
          <p:cNvPr id="177" name="CustomShape 2"/>
          <p:cNvSpPr/>
          <p:nvPr/>
        </p:nvSpPr>
        <p:spPr>
          <a:xfrm>
            <a:off x="457200" y="1600200"/>
            <a:ext cx="822816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600" b="1" strike="noStrike" spc="-1" dirty="0">
                <a:solidFill>
                  <a:srgbClr val="292934"/>
                </a:solidFill>
                <a:uFill>
                  <a:solidFill>
                    <a:srgbClr val="FFFFFF"/>
                  </a:solidFill>
                </a:uFill>
                <a:latin typeface="Calibri"/>
                <a:ea typeface="DejaVu Sans"/>
              </a:rPr>
              <a:t>//Escribe  datos PRIMITIVOS  (</a:t>
            </a:r>
            <a:r>
              <a:rPr lang="es-ES" sz="1600" b="1" strike="noStrike" spc="-1" dirty="0" err="1">
                <a:solidFill>
                  <a:srgbClr val="292934"/>
                </a:solidFill>
                <a:uFill>
                  <a:solidFill>
                    <a:srgbClr val="FFFFFF"/>
                  </a:solidFill>
                </a:uFill>
                <a:latin typeface="Calibri"/>
                <a:ea typeface="DejaVu Sans"/>
              </a:rPr>
              <a:t>int</a:t>
            </a:r>
            <a:r>
              <a:rPr lang="es-ES" sz="1600" b="1" strike="noStrike" spc="-1" dirty="0">
                <a:solidFill>
                  <a:srgbClr val="292934"/>
                </a:solidFill>
                <a:uFill>
                  <a:solidFill>
                    <a:srgbClr val="FFFFFF"/>
                  </a:solidFill>
                </a:uFill>
                <a:latin typeface="Calibri"/>
                <a:ea typeface="DejaVu Sans"/>
              </a:rPr>
              <a:t>, flota, </a:t>
            </a:r>
            <a:r>
              <a:rPr lang="es-ES" sz="1600" b="1" strike="noStrike" spc="-1" dirty="0" err="1">
                <a:solidFill>
                  <a:srgbClr val="292934"/>
                </a:solidFill>
                <a:uFill>
                  <a:solidFill>
                    <a:srgbClr val="FFFFFF"/>
                  </a:solidFill>
                </a:uFill>
                <a:latin typeface="Calibri"/>
                <a:ea typeface="DejaVu Sans"/>
              </a:rPr>
              <a:t>long</a:t>
            </a:r>
            <a:r>
              <a:rPr lang="es-ES" sz="1600" b="1"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etc</a:t>
            </a:r>
            <a:r>
              <a:rPr lang="es-ES" sz="1600" b="1" strike="noStrike" spc="-1" dirty="0">
                <a:solidFill>
                  <a:srgbClr val="292934"/>
                </a:solidFill>
                <a:uFill>
                  <a:solidFill>
                    <a:srgbClr val="FFFFFF"/>
                  </a:solidFill>
                </a:uFill>
                <a:latin typeface="Calibri"/>
                <a:ea typeface="DejaVu Sans"/>
              </a:rPr>
              <a:t>)  en un fichero   </a:t>
            </a:r>
            <a:endParaRPr dirty="0"/>
          </a:p>
          <a:p>
            <a:pPr>
              <a:lnSpc>
                <a:spcPct val="100000"/>
              </a:lnSpc>
            </a:pPr>
            <a:r>
              <a:rPr lang="es-ES" sz="1600" strike="noStrike" spc="-1" dirty="0" err="1">
                <a:solidFill>
                  <a:srgbClr val="292934"/>
                </a:solidFill>
                <a:uFill>
                  <a:solidFill>
                    <a:srgbClr val="FFFFFF"/>
                  </a:solidFill>
                </a:uFill>
                <a:latin typeface="Calibri"/>
                <a:ea typeface="DejaVu Sans"/>
              </a:rPr>
              <a:t>import</a:t>
            </a:r>
            <a:r>
              <a:rPr lang="es-ES" sz="1600" strike="noStrike" spc="-1" dirty="0">
                <a:solidFill>
                  <a:srgbClr val="292934"/>
                </a:solidFill>
                <a:uFill>
                  <a:solidFill>
                    <a:srgbClr val="FFFFFF"/>
                  </a:solidFill>
                </a:uFill>
                <a:latin typeface="Calibri"/>
                <a:ea typeface="DejaVu Sans"/>
              </a:rPr>
              <a:t> java.io.*;</a:t>
            </a:r>
            <a:endParaRPr dirty="0"/>
          </a:p>
          <a:p>
            <a:pPr>
              <a:lnSpc>
                <a:spcPct val="100000"/>
              </a:lnSpc>
            </a:pP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class</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EscribirFichData</a:t>
            </a:r>
            <a:r>
              <a:rPr lang="es-ES" sz="1600" strike="noStrike" spc="-1" dirty="0">
                <a:solidFill>
                  <a:srgbClr val="292934"/>
                </a:solidFill>
                <a:uFill>
                  <a:solidFill>
                    <a:srgbClr val="FFFFFF"/>
                  </a:solidFill>
                </a:uFill>
                <a:latin typeface="Calibri"/>
                <a:ea typeface="DejaVu Sans"/>
              </a:rPr>
              <a:t> {</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public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static</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void</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main</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args</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throws</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IOException</a:t>
            </a:r>
            <a:r>
              <a:rPr lang="es-ES" sz="1600" strike="noStrike" spc="-1" dirty="0">
                <a:solidFill>
                  <a:srgbClr val="292934"/>
                </a:solidFill>
                <a:uFill>
                  <a:solidFill>
                    <a:srgbClr val="FFFFFF"/>
                  </a:solidFill>
                </a:uFill>
                <a:latin typeface="Calibri"/>
                <a:ea typeface="DejaVu Sans"/>
              </a:rPr>
              <a:t> {   </a:t>
            </a:r>
            <a:endParaRPr dirty="0"/>
          </a:p>
          <a:p>
            <a:pPr>
              <a:lnSpc>
                <a:spcPct val="100000"/>
              </a:lnSpc>
            </a:pPr>
            <a:r>
              <a:rPr lang="es-ES" sz="1600" strike="noStrike" spc="-1" dirty="0">
                <a:solidFill>
                  <a:srgbClr val="292934"/>
                </a:solidFill>
                <a:uFill>
                  <a:solidFill>
                    <a:srgbClr val="FFFFFF"/>
                  </a:solidFill>
                </a:uFill>
                <a:latin typeface="Calibri"/>
                <a:ea typeface="DejaVu Sans"/>
              </a:rPr>
              <a:t>   File fichero = new File("C:\\EJERCICIOS\\UNI1\\FichData.dat");</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FileOutputStream</a:t>
            </a:r>
            <a:r>
              <a:rPr lang="es-ES" sz="1600" b="1"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fileout</a:t>
            </a:r>
            <a:r>
              <a:rPr lang="es-ES" sz="1600" strike="noStrike" spc="-1" dirty="0">
                <a:solidFill>
                  <a:srgbClr val="292934"/>
                </a:solidFill>
                <a:uFill>
                  <a:solidFill>
                    <a:srgbClr val="FFFFFF"/>
                  </a:solidFill>
                </a:uFill>
                <a:latin typeface="Calibri"/>
                <a:ea typeface="DejaVu Sans"/>
              </a:rPr>
              <a:t> = new </a:t>
            </a:r>
            <a:r>
              <a:rPr lang="es-ES" sz="1600" strike="noStrike" spc="-1" dirty="0" err="1">
                <a:solidFill>
                  <a:srgbClr val="292934"/>
                </a:solidFill>
                <a:uFill>
                  <a:solidFill>
                    <a:srgbClr val="FFFFFF"/>
                  </a:solidFill>
                </a:uFill>
                <a:latin typeface="Calibri"/>
                <a:ea typeface="DejaVu Sans"/>
              </a:rPr>
              <a:t>FileOutputStream</a:t>
            </a:r>
            <a:r>
              <a:rPr lang="es-ES" sz="1600" strike="noStrike" spc="-1" dirty="0">
                <a:solidFill>
                  <a:srgbClr val="292934"/>
                </a:solidFill>
                <a:uFill>
                  <a:solidFill>
                    <a:srgbClr val="FFFFFF"/>
                  </a:solidFill>
                </a:uFill>
                <a:latin typeface="Calibri"/>
                <a:ea typeface="DejaVu Sans"/>
              </a:rPr>
              <a:t>(fichero);   </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DataOutputStream</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dataOS</a:t>
            </a:r>
            <a:r>
              <a:rPr lang="es-ES" sz="1600" strike="noStrike" spc="-1" dirty="0">
                <a:solidFill>
                  <a:srgbClr val="292934"/>
                </a:solidFill>
                <a:uFill>
                  <a:solidFill>
                    <a:srgbClr val="FFFFFF"/>
                  </a:solidFill>
                </a:uFill>
                <a:latin typeface="Calibri"/>
                <a:ea typeface="DejaVu Sans"/>
              </a:rPr>
              <a:t> = new </a:t>
            </a:r>
            <a:r>
              <a:rPr lang="es-ES" sz="1600" strike="noStrike" spc="-1" dirty="0" err="1">
                <a:solidFill>
                  <a:srgbClr val="292934"/>
                </a:solidFill>
                <a:uFill>
                  <a:solidFill>
                    <a:srgbClr val="FFFFFF"/>
                  </a:solidFill>
                </a:uFill>
                <a:latin typeface="Calibri"/>
                <a:ea typeface="DejaVu Sans"/>
              </a:rPr>
              <a:t>DataOutputStream</a:t>
            </a:r>
            <a:r>
              <a:rPr lang="es-ES" sz="1600" strike="noStrike" spc="-1" dirty="0">
                <a:solidFill>
                  <a:srgbClr val="292934"/>
                </a:solidFill>
                <a:uFill>
                  <a:solidFill>
                    <a:srgbClr val="FFFFFF"/>
                  </a:solidFill>
                </a:uFill>
                <a:latin typeface="Calibri"/>
                <a:ea typeface="DejaVu Sans"/>
              </a:rPr>
              <a:t>(</a:t>
            </a:r>
            <a:r>
              <a:rPr lang="es-ES" sz="1600" strike="noStrike" spc="-1" dirty="0" err="1">
                <a:solidFill>
                  <a:srgbClr val="292934"/>
                </a:solidFill>
                <a:uFill>
                  <a:solidFill>
                    <a:srgbClr val="FFFFFF"/>
                  </a:solidFill>
                </a:uFill>
                <a:latin typeface="Calibri"/>
                <a:ea typeface="DejaVu Sans"/>
              </a:rPr>
              <a:t>fileout</a:t>
            </a:r>
            <a:r>
              <a:rPr lang="es-ES" sz="1600" strike="noStrike" spc="-1" dirty="0">
                <a:solidFill>
                  <a:srgbClr val="292934"/>
                </a:solidFill>
                <a:uFill>
                  <a:solidFill>
                    <a:srgbClr val="FFFFFF"/>
                  </a:solidFill>
                </a:uFill>
                <a:latin typeface="Calibri"/>
                <a:ea typeface="DejaVu Sans"/>
              </a:rPr>
              <a:t>);</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nombres[] = {"</a:t>
            </a:r>
            <a:r>
              <a:rPr lang="es-ES" sz="1600" strike="noStrike" spc="-1" dirty="0" err="1">
                <a:solidFill>
                  <a:srgbClr val="292934"/>
                </a:solidFill>
                <a:uFill>
                  <a:solidFill>
                    <a:srgbClr val="FFFFFF"/>
                  </a:solidFill>
                </a:uFill>
                <a:latin typeface="Calibri"/>
                <a:ea typeface="DejaVu Sans"/>
              </a:rPr>
              <a:t>Ana","Luis</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Miguel","Alicia","Pedro","Manuel","Andrés</a:t>
            </a:r>
            <a:r>
              <a:rPr lang="es-ES" sz="1600" strike="noStrike" spc="-1" dirty="0">
                <a:solidFill>
                  <a:srgbClr val="292934"/>
                </a:solidFill>
                <a:uFill>
                  <a:solidFill>
                    <a:srgbClr val="FFFFFF"/>
                  </a:solidFill>
                </a:uFill>
                <a:latin typeface="Calibri"/>
                <a:ea typeface="DejaVu Sans"/>
              </a:rPr>
              <a:t>",</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Julio","Antonio","María</a:t>
            </a:r>
            <a:r>
              <a:rPr lang="es-ES" sz="1600" strike="noStrike" spc="-1" dirty="0">
                <a:solidFill>
                  <a:srgbClr val="292934"/>
                </a:solidFill>
                <a:uFill>
                  <a:solidFill>
                    <a:srgbClr val="FFFFFF"/>
                  </a:solidFill>
                </a:uFill>
                <a:latin typeface="Calibri"/>
                <a:ea typeface="DejaVu Sans"/>
              </a:rPr>
              <a:t> Jesús"};				   </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int</a:t>
            </a:r>
            <a:r>
              <a:rPr lang="es-ES" sz="1600" strike="noStrike" spc="-1" dirty="0">
                <a:solidFill>
                  <a:srgbClr val="292934"/>
                </a:solidFill>
                <a:uFill>
                  <a:solidFill>
                    <a:srgbClr val="FFFFFF"/>
                  </a:solidFill>
                </a:uFill>
                <a:latin typeface="Calibri"/>
                <a:ea typeface="DejaVu Sans"/>
              </a:rPr>
              <a:t> edades[] = {14,15,13,15,16,12,16,14,13};</a:t>
            </a:r>
            <a:endParaRPr dirty="0"/>
          </a:p>
          <a:p>
            <a:pPr>
              <a:lnSpc>
                <a:spcPct val="100000"/>
              </a:lnSpc>
            </a:pPr>
            <a:r>
              <a:rPr lang="es-ES" sz="1600" strike="noStrike" spc="-1" dirty="0">
                <a:solidFill>
                  <a:srgbClr val="292934"/>
                </a:solidFill>
                <a:uFill>
                  <a:solidFill>
                    <a:srgbClr val="FFFFFF"/>
                  </a:solidFill>
                </a:uFill>
                <a:latin typeface="Calibri"/>
                <a:ea typeface="DejaVu Sans"/>
              </a:rPr>
              <a:t>   // ----------------------------------------	</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for</a:t>
            </a: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int</a:t>
            </a:r>
            <a:r>
              <a:rPr lang="es-ES" sz="1600" strike="noStrike" spc="-1" dirty="0">
                <a:solidFill>
                  <a:srgbClr val="292934"/>
                </a:solidFill>
                <a:uFill>
                  <a:solidFill>
                    <a:srgbClr val="FFFFFF"/>
                  </a:solidFill>
                </a:uFill>
                <a:latin typeface="Calibri"/>
                <a:ea typeface="DejaVu Sans"/>
              </a:rPr>
              <a:t> i=0;i&lt;</a:t>
            </a:r>
            <a:r>
              <a:rPr lang="es-ES" sz="1600" strike="noStrike" spc="-1" dirty="0" err="1">
                <a:solidFill>
                  <a:srgbClr val="292934"/>
                </a:solidFill>
                <a:uFill>
                  <a:solidFill>
                    <a:srgbClr val="FFFFFF"/>
                  </a:solidFill>
                </a:uFill>
                <a:latin typeface="Calibri"/>
                <a:ea typeface="DejaVu Sans"/>
              </a:rPr>
              <a:t>edades.length</a:t>
            </a:r>
            <a:r>
              <a:rPr lang="es-ES" sz="1600" strike="noStrike" spc="-1" dirty="0">
                <a:solidFill>
                  <a:srgbClr val="292934"/>
                </a:solidFill>
                <a:uFill>
                  <a:solidFill>
                    <a:srgbClr val="FFFFFF"/>
                  </a:solidFill>
                </a:uFill>
                <a:latin typeface="Calibri"/>
                <a:ea typeface="DejaVu Sans"/>
              </a:rPr>
              <a:t>(); i++){</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dataOS.writeUTF</a:t>
            </a:r>
            <a:r>
              <a:rPr lang="es-ES" sz="1600" b="1" strike="noStrike" spc="-1" dirty="0">
                <a:solidFill>
                  <a:srgbClr val="292934"/>
                </a:solidFill>
                <a:uFill>
                  <a:solidFill>
                    <a:srgbClr val="FFFFFF"/>
                  </a:solidFill>
                </a:uFill>
                <a:latin typeface="Calibri"/>
                <a:ea typeface="DejaVu Sans"/>
              </a:rPr>
              <a:t>(nombres[i])</a:t>
            </a:r>
            <a:r>
              <a:rPr lang="es-ES" sz="1600" strike="noStrike" spc="-1" dirty="0">
                <a:solidFill>
                  <a:srgbClr val="292934"/>
                </a:solidFill>
                <a:uFill>
                  <a:solidFill>
                    <a:srgbClr val="FFFFFF"/>
                  </a:solidFill>
                </a:uFill>
                <a:latin typeface="Calibri"/>
                <a:ea typeface="DejaVu Sans"/>
              </a:rPr>
              <a:t>;   //inserta nombre</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dataOS.writeInt</a:t>
            </a:r>
            <a:r>
              <a:rPr lang="es-ES" sz="1600" b="1" strike="noStrike" spc="-1" dirty="0">
                <a:solidFill>
                  <a:srgbClr val="292934"/>
                </a:solidFill>
                <a:uFill>
                  <a:solidFill>
                    <a:srgbClr val="FFFFFF"/>
                  </a:solidFill>
                </a:uFill>
                <a:latin typeface="Calibri"/>
                <a:ea typeface="DejaVu Sans"/>
              </a:rPr>
              <a:t>(edades[i])</a:t>
            </a:r>
            <a:r>
              <a:rPr lang="es-ES" sz="1600" strike="noStrike" spc="-1" dirty="0">
                <a:solidFill>
                  <a:srgbClr val="292934"/>
                </a:solidFill>
                <a:uFill>
                  <a:solidFill>
                    <a:srgbClr val="FFFFFF"/>
                  </a:solidFill>
                </a:uFill>
                <a:latin typeface="Calibri"/>
                <a:ea typeface="DejaVu Sans"/>
              </a:rPr>
              <a:t>;        //inserta edad</a:t>
            </a:r>
            <a:endParaRPr dirty="0"/>
          </a:p>
          <a:p>
            <a:pPr>
              <a:lnSpc>
                <a:spcPct val="100000"/>
              </a:lnSpc>
            </a:pPr>
            <a:r>
              <a:rPr lang="es-ES" sz="1600" strike="noStrike" spc="-1" dirty="0">
                <a:solidFill>
                  <a:srgbClr val="292934"/>
                </a:solidFill>
                <a:uFill>
                  <a:solidFill>
                    <a:srgbClr val="FFFFFF"/>
                  </a:solidFill>
                </a:uFill>
                <a:latin typeface="Calibri"/>
                <a:ea typeface="DejaVu Sans"/>
              </a:rPr>
              <a:t>   }     </a:t>
            </a:r>
            <a:endParaRPr dirty="0"/>
          </a:p>
          <a:p>
            <a:pPr>
              <a:lnSpc>
                <a:spcPct val="100000"/>
              </a:lnSpc>
            </a:pPr>
            <a:r>
              <a:rPr lang="es-ES" sz="1600" strike="noStrike" spc="-1" dirty="0">
                <a:solidFill>
                  <a:srgbClr val="292934"/>
                </a:solidFill>
                <a:uFill>
                  <a:solidFill>
                    <a:srgbClr val="FFFFFF"/>
                  </a:solidFill>
                </a:uFill>
                <a:latin typeface="Calibri"/>
                <a:ea typeface="DejaVu Sans"/>
              </a:rPr>
              <a:t>   </a:t>
            </a:r>
            <a:r>
              <a:rPr lang="es-ES" sz="1600" strike="noStrike" spc="-1" dirty="0" err="1">
                <a:solidFill>
                  <a:srgbClr val="292934"/>
                </a:solidFill>
                <a:uFill>
                  <a:solidFill>
                    <a:srgbClr val="FFFFFF"/>
                  </a:solidFill>
                </a:uFill>
                <a:latin typeface="Calibri"/>
                <a:ea typeface="DejaVu Sans"/>
              </a:rPr>
              <a:t>dataOS.close</a:t>
            </a:r>
            <a:r>
              <a:rPr lang="es-ES" sz="1600" strike="noStrike" spc="-1" dirty="0">
                <a:solidFill>
                  <a:srgbClr val="292934"/>
                </a:solidFill>
                <a:uFill>
                  <a:solidFill>
                    <a:srgbClr val="FFFFFF"/>
                  </a:solidFill>
                </a:uFill>
                <a:latin typeface="Calibri"/>
                <a:ea typeface="DejaVu Sans"/>
              </a:rPr>
              <a:t>();  //cerrar </a:t>
            </a:r>
            <a:r>
              <a:rPr lang="es-ES" sz="1600" strike="noStrike" spc="-1" dirty="0" err="1">
                <a:solidFill>
                  <a:srgbClr val="292934"/>
                </a:solidFill>
                <a:uFill>
                  <a:solidFill>
                    <a:srgbClr val="FFFFFF"/>
                  </a:solidFill>
                </a:uFill>
                <a:latin typeface="Calibri"/>
                <a:ea typeface="DejaVu Sans"/>
              </a:rPr>
              <a:t>stream</a:t>
            </a:r>
            <a:r>
              <a:rPr lang="es-ES" sz="1600" strike="noStrike" spc="-1" dirty="0">
                <a:solidFill>
                  <a:srgbClr val="292934"/>
                </a:solidFill>
                <a:uFill>
                  <a:solidFill>
                    <a:srgbClr val="FFFFFF"/>
                  </a:solidFill>
                </a:uFill>
                <a:latin typeface="Calibri"/>
                <a:ea typeface="DejaVu Sans"/>
              </a:rPr>
              <a:t> </a:t>
            </a:r>
            <a:endParaRPr dirty="0"/>
          </a:p>
          <a:p>
            <a:pPr>
              <a:lnSpc>
                <a:spcPct val="100000"/>
              </a:lnSpc>
            </a:pPr>
            <a:r>
              <a:rPr lang="es-ES" sz="1600" strike="noStrike" spc="-1" dirty="0">
                <a:solidFill>
                  <a:srgbClr val="292934"/>
                </a:solidFill>
                <a:uFill>
                  <a:solidFill>
                    <a:srgbClr val="FFFFFF"/>
                  </a:solidFill>
                </a:uFill>
                <a:latin typeface="Calibri"/>
                <a:ea typeface="DejaVu Sans"/>
              </a:rPr>
              <a:t>  }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323640" y="61956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2800" strike="noStrike" spc="-89">
                <a:solidFill>
                  <a:srgbClr val="D2533C"/>
                </a:solidFill>
                <a:uFill>
                  <a:solidFill>
                    <a:srgbClr val="FFFFFF"/>
                  </a:solidFill>
                </a:uFill>
                <a:latin typeface="Arial"/>
                <a:ea typeface="DejaVu Sans"/>
              </a:rPr>
              <a:t>Clases DataInputStream y DataOutputSteam. (Filtros)</a:t>
            </a:r>
            <a:endParaRPr/>
          </a:p>
        </p:txBody>
      </p:sp>
      <p:sp>
        <p:nvSpPr>
          <p:cNvPr id="179" name="CustomShape 2"/>
          <p:cNvSpPr/>
          <p:nvPr/>
        </p:nvSpPr>
        <p:spPr>
          <a:xfrm>
            <a:off x="457200" y="1600200"/>
            <a:ext cx="822816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dirty="0">
                <a:solidFill>
                  <a:srgbClr val="292934"/>
                </a:solidFill>
                <a:uFill>
                  <a:solidFill>
                    <a:srgbClr val="FFFFFF"/>
                  </a:solidFill>
                </a:uFill>
                <a:latin typeface="Calibri"/>
                <a:ea typeface="DejaVu Sans"/>
              </a:rPr>
              <a:t>// </a:t>
            </a:r>
            <a:r>
              <a:rPr lang="es-ES" sz="1800" b="1" strike="noStrike" spc="-1" dirty="0">
                <a:solidFill>
                  <a:srgbClr val="292934"/>
                </a:solidFill>
                <a:uFill>
                  <a:solidFill>
                    <a:srgbClr val="FFFFFF"/>
                  </a:solidFill>
                </a:uFill>
                <a:latin typeface="Calibri"/>
                <a:ea typeface="DejaVu Sans"/>
              </a:rPr>
              <a:t>Visualizar los datos primitivos </a:t>
            </a:r>
            <a:endParaRPr dirty="0"/>
          </a:p>
          <a:p>
            <a:pPr>
              <a:lnSpc>
                <a:spcPct val="100000"/>
              </a:lnSpc>
            </a:pPr>
            <a:r>
              <a:rPr lang="es-ES" sz="1800" strike="noStrike" spc="-1" dirty="0" err="1">
                <a:solidFill>
                  <a:srgbClr val="292934"/>
                </a:solidFill>
                <a:uFill>
                  <a:solidFill>
                    <a:srgbClr val="FFFFFF"/>
                  </a:solidFill>
                </a:uFill>
                <a:latin typeface="Calibri"/>
                <a:ea typeface="DejaVu Sans"/>
              </a:rPr>
              <a:t>import</a:t>
            </a:r>
            <a:r>
              <a:rPr lang="es-ES" sz="1800" strike="noStrike" spc="-1" dirty="0">
                <a:solidFill>
                  <a:srgbClr val="292934"/>
                </a:solidFill>
                <a:uFill>
                  <a:solidFill>
                    <a:srgbClr val="FFFFFF"/>
                  </a:solidFill>
                </a:uFill>
                <a:latin typeface="Calibri"/>
                <a:ea typeface="DejaVu Sans"/>
              </a:rPr>
              <a:t> java.io.*;</a:t>
            </a:r>
            <a:endParaRPr dirty="0"/>
          </a:p>
          <a:p>
            <a:pPr>
              <a:lnSpc>
                <a:spcPct val="100000"/>
              </a:lnSpc>
            </a:pPr>
            <a:r>
              <a:rPr lang="es-ES" sz="1800" strike="noStrike" spc="-1" dirty="0" err="1">
                <a:solidFill>
                  <a:srgbClr val="292934"/>
                </a:solidFill>
                <a:uFill>
                  <a:solidFill>
                    <a:srgbClr val="FFFFFF"/>
                  </a:solidFill>
                </a:uFill>
                <a:latin typeface="Calibri"/>
                <a:ea typeface="DejaVu Sans"/>
              </a:rPr>
              <a:t>public</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class</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LeerFichData</a:t>
            </a:r>
            <a:r>
              <a:rPr lang="es-ES" sz="1800" strike="noStrike" spc="-1" dirty="0">
                <a:solidFill>
                  <a:srgbClr val="292934"/>
                </a:solidFill>
                <a:uFill>
                  <a:solidFill>
                    <a:srgbClr val="FFFFFF"/>
                  </a:solidFill>
                </a:uFill>
                <a:latin typeface="Calibri"/>
                <a:ea typeface="DejaVu Sans"/>
              </a:rPr>
              <a:t> {</a:t>
            </a:r>
            <a:endParaRPr dirty="0"/>
          </a:p>
          <a:p>
            <a:pPr>
              <a:lnSpc>
                <a:spcPct val="100000"/>
              </a:lnSpc>
            </a:pP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public</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static</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void</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main</a:t>
            </a:r>
            <a:r>
              <a:rPr lang="es-ES" sz="1800" strike="noStrike" spc="-1" dirty="0">
                <a:solidFill>
                  <a:srgbClr val="292934"/>
                </a:solidFill>
                <a:uFill>
                  <a:solidFill>
                    <a:srgbClr val="FFFFFF"/>
                  </a:solidFill>
                </a:uFill>
                <a:latin typeface="Calibri"/>
                <a:ea typeface="DejaVu Sans"/>
              </a:rPr>
              <a:t>(</a:t>
            </a:r>
            <a:r>
              <a:rPr lang="es-ES" sz="1800" strike="noStrike" spc="-1" dirty="0" err="1">
                <a:solidFill>
                  <a:srgbClr val="292934"/>
                </a:solidFill>
                <a:uFill>
                  <a:solidFill>
                    <a:srgbClr val="FFFFFF"/>
                  </a:solidFill>
                </a:uFill>
                <a:latin typeface="Calibri"/>
                <a:ea typeface="DejaVu Sans"/>
              </a:rPr>
              <a:t>String</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args</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throws</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IOException</a:t>
            </a:r>
            <a:r>
              <a:rPr lang="es-ES" sz="1800" strike="noStrike" spc="-1" dirty="0">
                <a:solidFill>
                  <a:srgbClr val="292934"/>
                </a:solidFill>
                <a:uFill>
                  <a:solidFill>
                    <a:srgbClr val="FFFFFF"/>
                  </a:solidFill>
                </a:uFill>
                <a:latin typeface="Calibri"/>
                <a:ea typeface="DejaVu Sans"/>
              </a:rPr>
              <a:t> {    </a:t>
            </a:r>
            <a:endParaRPr dirty="0"/>
          </a:p>
          <a:p>
            <a:pPr>
              <a:lnSpc>
                <a:spcPct val="100000"/>
              </a:lnSpc>
            </a:pPr>
            <a:r>
              <a:rPr lang="es-ES" sz="1800" strike="noStrike" spc="-1" dirty="0">
                <a:solidFill>
                  <a:srgbClr val="292934"/>
                </a:solidFill>
                <a:uFill>
                  <a:solidFill>
                    <a:srgbClr val="FFFFFF"/>
                  </a:solidFill>
                </a:uFill>
                <a:latin typeface="Calibri"/>
                <a:ea typeface="DejaVu Sans"/>
              </a:rPr>
              <a:t>   File fichero = new File("C:\\EJERCICIOS\\UNI1\\FichData.dat");</a:t>
            </a:r>
            <a:endParaRPr dirty="0"/>
          </a:p>
          <a:p>
            <a:pPr>
              <a:lnSpc>
                <a:spcPct val="100000"/>
              </a:lnSpc>
            </a:pPr>
            <a:r>
              <a:rPr lang="es-ES" sz="1800" strike="noStrike" spc="-1" dirty="0">
                <a:solidFill>
                  <a:srgbClr val="292934"/>
                </a:solidFill>
                <a:uFill>
                  <a:solidFill>
                    <a:srgbClr val="FFFFFF"/>
                  </a:solidFill>
                </a:uFill>
                <a:latin typeface="Calibri"/>
                <a:ea typeface="DejaVu Sans"/>
              </a:rPr>
              <a:t>  </a:t>
            </a:r>
            <a:r>
              <a:rPr lang="es-ES" sz="1800" b="1" strike="noStrike" spc="-1" dirty="0">
                <a:solidFill>
                  <a:srgbClr val="292934"/>
                </a:solidFill>
                <a:uFill>
                  <a:solidFill>
                    <a:srgbClr val="FFFFFF"/>
                  </a:solidFill>
                </a:uFill>
                <a:latin typeface="Calibri"/>
                <a:ea typeface="DejaVu Sans"/>
              </a:rPr>
              <a:t> </a:t>
            </a:r>
            <a:r>
              <a:rPr lang="es-ES" sz="1800" b="1" strike="noStrike" spc="-1" dirty="0" err="1">
                <a:solidFill>
                  <a:srgbClr val="292934"/>
                </a:solidFill>
                <a:uFill>
                  <a:solidFill>
                    <a:srgbClr val="FFFFFF"/>
                  </a:solidFill>
                </a:uFill>
                <a:latin typeface="Calibri"/>
                <a:ea typeface="DejaVu Sans"/>
              </a:rPr>
              <a:t>FileInputStream</a:t>
            </a:r>
            <a:r>
              <a:rPr lang="es-ES" sz="1800" b="1"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filein</a:t>
            </a:r>
            <a:r>
              <a:rPr lang="es-ES" sz="1800" strike="noStrike" spc="-1" dirty="0">
                <a:solidFill>
                  <a:srgbClr val="292934"/>
                </a:solidFill>
                <a:uFill>
                  <a:solidFill>
                    <a:srgbClr val="FFFFFF"/>
                  </a:solidFill>
                </a:uFill>
                <a:latin typeface="Calibri"/>
                <a:ea typeface="DejaVu Sans"/>
              </a:rPr>
              <a:t> = new </a:t>
            </a:r>
            <a:r>
              <a:rPr lang="es-ES" sz="1800" strike="noStrike" spc="-1" dirty="0" err="1">
                <a:solidFill>
                  <a:srgbClr val="292934"/>
                </a:solidFill>
                <a:uFill>
                  <a:solidFill>
                    <a:srgbClr val="FFFFFF"/>
                  </a:solidFill>
                </a:uFill>
                <a:latin typeface="Calibri"/>
                <a:ea typeface="DejaVu Sans"/>
              </a:rPr>
              <a:t>FileInputStream</a:t>
            </a:r>
            <a:r>
              <a:rPr lang="es-ES" sz="1800" strike="noStrike" spc="-1" dirty="0">
                <a:solidFill>
                  <a:srgbClr val="292934"/>
                </a:solidFill>
                <a:uFill>
                  <a:solidFill>
                    <a:srgbClr val="FFFFFF"/>
                  </a:solidFill>
                </a:uFill>
                <a:latin typeface="Calibri"/>
                <a:ea typeface="DejaVu Sans"/>
              </a:rPr>
              <a:t>(fichero);   </a:t>
            </a:r>
            <a:endParaRPr dirty="0"/>
          </a:p>
          <a:p>
            <a:pPr>
              <a:lnSpc>
                <a:spcPct val="100000"/>
              </a:lnSpc>
            </a:pPr>
            <a:r>
              <a:rPr lang="es-ES" sz="1800" strike="noStrike" spc="-1" dirty="0">
                <a:solidFill>
                  <a:srgbClr val="292934"/>
                </a:solidFill>
                <a:uFill>
                  <a:solidFill>
                    <a:srgbClr val="FFFFFF"/>
                  </a:solidFill>
                </a:uFill>
                <a:latin typeface="Calibri"/>
                <a:ea typeface="DejaVu Sans"/>
              </a:rPr>
              <a:t>   </a:t>
            </a:r>
            <a:r>
              <a:rPr lang="es-ES" sz="1800" b="1" strike="noStrike" spc="-1" dirty="0" err="1">
                <a:solidFill>
                  <a:srgbClr val="292934"/>
                </a:solidFill>
                <a:uFill>
                  <a:solidFill>
                    <a:srgbClr val="FFFFFF"/>
                  </a:solidFill>
                </a:uFill>
                <a:latin typeface="Calibri"/>
                <a:ea typeface="DejaVu Sans"/>
              </a:rPr>
              <a:t>DataInputStream</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dataIS</a:t>
            </a:r>
            <a:r>
              <a:rPr lang="es-ES" sz="1800" strike="noStrike" spc="-1" dirty="0">
                <a:solidFill>
                  <a:srgbClr val="292934"/>
                </a:solidFill>
                <a:uFill>
                  <a:solidFill>
                    <a:srgbClr val="FFFFFF"/>
                  </a:solidFill>
                </a:uFill>
                <a:latin typeface="Calibri"/>
                <a:ea typeface="DejaVu Sans"/>
              </a:rPr>
              <a:t> = new </a:t>
            </a:r>
            <a:r>
              <a:rPr lang="es-ES" sz="1800" strike="noStrike" spc="-1" dirty="0" err="1">
                <a:solidFill>
                  <a:srgbClr val="292934"/>
                </a:solidFill>
                <a:uFill>
                  <a:solidFill>
                    <a:srgbClr val="FFFFFF"/>
                  </a:solidFill>
                </a:uFill>
                <a:latin typeface="Calibri"/>
                <a:ea typeface="DejaVu Sans"/>
              </a:rPr>
              <a:t>DataInputStream</a:t>
            </a:r>
            <a:r>
              <a:rPr lang="es-ES" sz="1800" strike="noStrike" spc="-1" dirty="0">
                <a:solidFill>
                  <a:srgbClr val="292934"/>
                </a:solidFill>
                <a:uFill>
                  <a:solidFill>
                    <a:srgbClr val="FFFFFF"/>
                  </a:solidFill>
                </a:uFill>
                <a:latin typeface="Calibri"/>
                <a:ea typeface="DejaVu Sans"/>
              </a:rPr>
              <a:t>(</a:t>
            </a:r>
            <a:r>
              <a:rPr lang="es-ES" sz="1800" strike="noStrike" spc="-1" dirty="0" err="1">
                <a:solidFill>
                  <a:srgbClr val="292934"/>
                </a:solidFill>
                <a:uFill>
                  <a:solidFill>
                    <a:srgbClr val="FFFFFF"/>
                  </a:solidFill>
                </a:uFill>
                <a:latin typeface="Calibri"/>
                <a:ea typeface="DejaVu Sans"/>
              </a:rPr>
              <a:t>filein</a:t>
            </a:r>
            <a:r>
              <a:rPr lang="es-ES" sz="1800" strike="noStrike" spc="-1" dirty="0">
                <a:solidFill>
                  <a:srgbClr val="292934"/>
                </a:solidFill>
                <a:uFill>
                  <a:solidFill>
                    <a:srgbClr val="FFFFFF"/>
                  </a:solidFill>
                </a:uFill>
                <a:latin typeface="Calibri"/>
                <a:ea typeface="DejaVu Sans"/>
              </a:rPr>
              <a:t>);</a:t>
            </a:r>
            <a:endParaRPr dirty="0"/>
          </a:p>
          <a:p>
            <a:pPr>
              <a:lnSpc>
                <a:spcPct val="100000"/>
              </a:lnSpc>
            </a:pP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String</a:t>
            </a:r>
            <a:r>
              <a:rPr lang="es-ES" sz="1800" strike="noStrike" spc="-1" dirty="0">
                <a:solidFill>
                  <a:srgbClr val="292934"/>
                </a:solidFill>
                <a:uFill>
                  <a:solidFill>
                    <a:srgbClr val="FFFFFF"/>
                  </a:solidFill>
                </a:uFill>
                <a:latin typeface="Calibri"/>
                <a:ea typeface="DejaVu Sans"/>
              </a:rPr>
              <a:t> n;</a:t>
            </a:r>
            <a:endParaRPr dirty="0"/>
          </a:p>
          <a:p>
            <a:pPr>
              <a:lnSpc>
                <a:spcPct val="100000"/>
              </a:lnSpc>
            </a:pP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int</a:t>
            </a:r>
            <a:r>
              <a:rPr lang="es-ES" sz="1800" strike="noStrike" spc="-1" dirty="0">
                <a:solidFill>
                  <a:srgbClr val="292934"/>
                </a:solidFill>
                <a:uFill>
                  <a:solidFill>
                    <a:srgbClr val="FFFFFF"/>
                  </a:solidFill>
                </a:uFill>
                <a:latin typeface="Calibri"/>
                <a:ea typeface="DejaVu Sans"/>
              </a:rPr>
              <a:t> e;</a:t>
            </a:r>
            <a:endParaRPr dirty="0"/>
          </a:p>
          <a:p>
            <a:pPr>
              <a:lnSpc>
                <a:spcPct val="100000"/>
              </a:lnSpc>
            </a:pPr>
            <a:r>
              <a:rPr lang="es-ES" sz="1800" strike="noStrike" spc="-1" dirty="0">
                <a:solidFill>
                  <a:srgbClr val="292934"/>
                </a:solidFill>
                <a:uFill>
                  <a:solidFill>
                    <a:srgbClr val="FFFFFF"/>
                  </a:solidFill>
                </a:uFill>
                <a:latin typeface="Calibri"/>
                <a:ea typeface="DejaVu Sans"/>
              </a:rPr>
              <a:t>   try {</a:t>
            </a:r>
            <a:endParaRPr dirty="0"/>
          </a:p>
          <a:p>
            <a:pPr>
              <a:lnSpc>
                <a:spcPct val="100000"/>
              </a:lnSpc>
            </a:pP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while</a:t>
            </a:r>
            <a:r>
              <a:rPr lang="es-ES" sz="1800" strike="noStrike" spc="-1" dirty="0">
                <a:solidFill>
                  <a:srgbClr val="292934"/>
                </a:solidFill>
                <a:uFill>
                  <a:solidFill>
                    <a:srgbClr val="FFFFFF"/>
                  </a:solidFill>
                </a:uFill>
                <a:latin typeface="Calibri"/>
                <a:ea typeface="DejaVu Sans"/>
              </a:rPr>
              <a:t> (true) {</a:t>
            </a:r>
            <a:endParaRPr dirty="0"/>
          </a:p>
          <a:p>
            <a:pPr>
              <a:lnSpc>
                <a:spcPct val="100000"/>
              </a:lnSpc>
            </a:pPr>
            <a:r>
              <a:rPr lang="es-ES" sz="1800" strike="noStrike" spc="-1" dirty="0">
                <a:solidFill>
                  <a:srgbClr val="292934"/>
                </a:solidFill>
                <a:uFill>
                  <a:solidFill>
                    <a:srgbClr val="FFFFFF"/>
                  </a:solidFill>
                </a:uFill>
                <a:latin typeface="Calibri"/>
                <a:ea typeface="DejaVu Sans"/>
              </a:rPr>
              <a:t>        n = </a:t>
            </a:r>
            <a:r>
              <a:rPr lang="es-ES" sz="1800" b="1" strike="noStrike" spc="-1" dirty="0" err="1">
                <a:solidFill>
                  <a:srgbClr val="292934"/>
                </a:solidFill>
                <a:uFill>
                  <a:solidFill>
                    <a:srgbClr val="FFFFFF"/>
                  </a:solidFill>
                </a:uFill>
                <a:latin typeface="Calibri"/>
                <a:ea typeface="DejaVu Sans"/>
              </a:rPr>
              <a:t>dataIS.readUTF</a:t>
            </a:r>
            <a:r>
              <a:rPr lang="es-ES" sz="1800" b="1" strike="noStrike" spc="-1" dirty="0">
                <a:solidFill>
                  <a:srgbClr val="292934"/>
                </a:solidFill>
                <a:uFill>
                  <a:solidFill>
                    <a:srgbClr val="FFFFFF"/>
                  </a:solidFill>
                </a:uFill>
                <a:latin typeface="Calibri"/>
                <a:ea typeface="DejaVu Sans"/>
              </a:rPr>
              <a:t>();   </a:t>
            </a:r>
            <a:r>
              <a:rPr lang="es-ES" sz="1800" strike="noStrike" spc="-1" dirty="0">
                <a:solidFill>
                  <a:srgbClr val="292934"/>
                </a:solidFill>
                <a:uFill>
                  <a:solidFill>
                    <a:srgbClr val="FFFFFF"/>
                  </a:solidFill>
                </a:uFill>
                <a:latin typeface="Calibri"/>
                <a:ea typeface="DejaVu Sans"/>
              </a:rPr>
              <a:t>//recupera el nombre</a:t>
            </a:r>
            <a:endParaRPr dirty="0"/>
          </a:p>
          <a:p>
            <a:pPr>
              <a:lnSpc>
                <a:spcPct val="100000"/>
              </a:lnSpc>
            </a:pPr>
            <a:r>
              <a:rPr lang="es-ES" sz="1800" strike="noStrike" spc="-1" dirty="0">
                <a:solidFill>
                  <a:srgbClr val="292934"/>
                </a:solidFill>
                <a:uFill>
                  <a:solidFill>
                    <a:srgbClr val="FFFFFF"/>
                  </a:solidFill>
                </a:uFill>
                <a:latin typeface="Calibri"/>
                <a:ea typeface="DejaVu Sans"/>
              </a:rPr>
              <a:t>        e = </a:t>
            </a:r>
            <a:r>
              <a:rPr lang="es-ES" sz="1800" b="1" strike="noStrike" spc="-1" dirty="0" err="1">
                <a:solidFill>
                  <a:srgbClr val="292934"/>
                </a:solidFill>
                <a:uFill>
                  <a:solidFill>
                    <a:srgbClr val="FFFFFF"/>
                  </a:solidFill>
                </a:uFill>
                <a:latin typeface="Calibri"/>
                <a:ea typeface="DejaVu Sans"/>
              </a:rPr>
              <a:t>dataIS.readInt</a:t>
            </a:r>
            <a:r>
              <a:rPr lang="es-ES" sz="1800" b="1" strike="noStrike" spc="-1" dirty="0">
                <a:solidFill>
                  <a:srgbClr val="292934"/>
                </a:solidFill>
                <a:uFill>
                  <a:solidFill>
                    <a:srgbClr val="FFFFFF"/>
                  </a:solidFill>
                </a:uFill>
                <a:latin typeface="Calibri"/>
                <a:ea typeface="DejaVu Sans"/>
              </a:rPr>
              <a:t>();    </a:t>
            </a:r>
            <a:r>
              <a:rPr lang="es-ES" sz="1800" strike="noStrike" spc="-1" dirty="0">
                <a:solidFill>
                  <a:srgbClr val="292934"/>
                </a:solidFill>
                <a:uFill>
                  <a:solidFill>
                    <a:srgbClr val="FFFFFF"/>
                  </a:solidFill>
                </a:uFill>
                <a:latin typeface="Calibri"/>
                <a:ea typeface="DejaVu Sans"/>
              </a:rPr>
              <a:t>//recupera la edad</a:t>
            </a:r>
            <a:endParaRPr dirty="0"/>
          </a:p>
          <a:p>
            <a:pPr>
              <a:lnSpc>
                <a:spcPct val="100000"/>
              </a:lnSpc>
            </a:pP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System.out.println</a:t>
            </a:r>
            <a:r>
              <a:rPr lang="es-ES" sz="1800" strike="noStrike" spc="-1" dirty="0">
                <a:solidFill>
                  <a:srgbClr val="292934"/>
                </a:solidFill>
                <a:uFill>
                  <a:solidFill>
                    <a:srgbClr val="FFFFFF"/>
                  </a:solidFill>
                </a:uFill>
                <a:latin typeface="Calibri"/>
                <a:ea typeface="DejaVu Sans"/>
              </a:rPr>
              <a:t>("Nombre: " + n + ", edad: " + e);        </a:t>
            </a:r>
            <a:endParaRPr dirty="0"/>
          </a:p>
          <a:p>
            <a:pPr>
              <a:lnSpc>
                <a:spcPct val="100000"/>
              </a:lnSpc>
            </a:pPr>
            <a:r>
              <a:rPr lang="es-ES" sz="1800" strike="noStrike" spc="-1" dirty="0">
                <a:solidFill>
                  <a:srgbClr val="292934"/>
                </a:solidFill>
                <a:uFill>
                  <a:solidFill>
                    <a:srgbClr val="FFFFFF"/>
                  </a:solidFill>
                </a:uFill>
                <a:latin typeface="Calibri"/>
                <a:ea typeface="DejaVu Sans"/>
              </a:rPr>
              <a:t>    }</a:t>
            </a:r>
            <a:endParaRPr dirty="0"/>
          </a:p>
          <a:p>
            <a:pPr>
              <a:lnSpc>
                <a:spcPct val="100000"/>
              </a:lnSpc>
            </a:pPr>
            <a:r>
              <a:rPr lang="es-ES" sz="1800" strike="noStrike" spc="-1" dirty="0">
                <a:solidFill>
                  <a:srgbClr val="292934"/>
                </a:solidFill>
                <a:uFill>
                  <a:solidFill>
                    <a:srgbClr val="FFFFFF"/>
                  </a:solidFill>
                </a:uFill>
                <a:latin typeface="Calibri"/>
                <a:ea typeface="DejaVu Sans"/>
              </a:rPr>
              <a:t>    }catch (</a:t>
            </a:r>
            <a:r>
              <a:rPr lang="es-ES" sz="1800" strike="noStrike" spc="-1" dirty="0" err="1">
                <a:solidFill>
                  <a:srgbClr val="292934"/>
                </a:solidFill>
                <a:uFill>
                  <a:solidFill>
                    <a:srgbClr val="FFFFFF"/>
                  </a:solidFill>
                </a:uFill>
                <a:latin typeface="Calibri"/>
                <a:ea typeface="DejaVu Sans"/>
              </a:rPr>
              <a:t>EOFException</a:t>
            </a: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eo</a:t>
            </a:r>
            <a:r>
              <a:rPr lang="es-ES" sz="1800" strike="noStrike" spc="-1" dirty="0">
                <a:solidFill>
                  <a:srgbClr val="292934"/>
                </a:solidFill>
                <a:uFill>
                  <a:solidFill>
                    <a:srgbClr val="FFFFFF"/>
                  </a:solidFill>
                </a:uFill>
                <a:latin typeface="Calibri"/>
                <a:ea typeface="DejaVu Sans"/>
              </a:rPr>
              <a:t>) {}</a:t>
            </a:r>
            <a:endParaRPr dirty="0"/>
          </a:p>
          <a:p>
            <a:pPr>
              <a:lnSpc>
                <a:spcPct val="100000"/>
              </a:lnSpc>
            </a:pPr>
            <a:r>
              <a:rPr lang="es-ES" sz="1800" strike="noStrike" spc="-1" dirty="0">
                <a:solidFill>
                  <a:srgbClr val="292934"/>
                </a:solidFill>
                <a:uFill>
                  <a:solidFill>
                    <a:srgbClr val="FFFFFF"/>
                  </a:solidFill>
                </a:uFill>
                <a:latin typeface="Calibri"/>
                <a:ea typeface="DejaVu Sans"/>
              </a:rPr>
              <a:t>            </a:t>
            </a:r>
            <a:r>
              <a:rPr lang="es-ES" sz="1800" strike="noStrike" spc="-1" dirty="0" err="1">
                <a:solidFill>
                  <a:srgbClr val="292934"/>
                </a:solidFill>
                <a:uFill>
                  <a:solidFill>
                    <a:srgbClr val="FFFFFF"/>
                  </a:solidFill>
                </a:uFill>
                <a:latin typeface="Calibri"/>
                <a:ea typeface="DejaVu Sans"/>
              </a:rPr>
              <a:t>dataIS.close</a:t>
            </a:r>
            <a:r>
              <a:rPr lang="es-ES" sz="1800" strike="noStrike" spc="-1" dirty="0">
                <a:solidFill>
                  <a:srgbClr val="292934"/>
                </a:solidFill>
                <a:uFill>
                  <a:solidFill>
                    <a:srgbClr val="FFFFFF"/>
                  </a:solidFill>
                </a:uFill>
                <a:latin typeface="Calibri"/>
                <a:ea typeface="DejaVu Sans"/>
              </a:rPr>
              <a:t>();  //cerrar </a:t>
            </a:r>
            <a:r>
              <a:rPr lang="es-ES" sz="1800" strike="noStrike" spc="-1" dirty="0" err="1">
                <a:solidFill>
                  <a:srgbClr val="292934"/>
                </a:solidFill>
                <a:uFill>
                  <a:solidFill>
                    <a:srgbClr val="FFFFFF"/>
                  </a:solidFill>
                </a:uFill>
                <a:latin typeface="Calibri"/>
                <a:ea typeface="DejaVu Sans"/>
              </a:rPr>
              <a:t>stream</a:t>
            </a:r>
            <a:r>
              <a:rPr lang="es-ES" sz="1800" strike="noStrike" spc="-1" dirty="0">
                <a:solidFill>
                  <a:srgbClr val="292934"/>
                </a:solidFill>
                <a:uFill>
                  <a:solidFill>
                    <a:srgbClr val="FFFFFF"/>
                  </a:solidFill>
                </a:uFill>
                <a:latin typeface="Calibri"/>
                <a:ea typeface="DejaVu Sans"/>
              </a:rPr>
              <a:t>   </a:t>
            </a:r>
            <a:endParaRPr dirty="0"/>
          </a:p>
          <a:p>
            <a:pPr>
              <a:lnSpc>
                <a:spcPct val="100000"/>
              </a:lnSpc>
            </a:pPr>
            <a:r>
              <a:rPr lang="es-ES" sz="1800" strike="noStrike" spc="-1" dirty="0">
                <a:solidFill>
                  <a:srgbClr val="292934"/>
                </a:solidFill>
                <a:uFill>
                  <a:solidFill>
                    <a:srgbClr val="FFFFFF"/>
                  </a:solidFill>
                </a:uFill>
                <a:latin typeface="Calibri"/>
                <a:ea typeface="DejaVu Sans"/>
              </a:rPr>
              <a:t>  }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685800" y="1371600"/>
            <a:ext cx="7847280" cy="192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4800" strike="noStrike" cap="all" spc="-89">
                <a:solidFill>
                  <a:srgbClr val="D2533C"/>
                </a:solidFill>
                <a:uFill>
                  <a:solidFill>
                    <a:srgbClr val="FFFFFF"/>
                  </a:solidFill>
                </a:uFill>
                <a:latin typeface="Arial"/>
                <a:ea typeface="DejaVu Sans"/>
              </a:rPr>
              <a:t>Objetos serializables</a:t>
            </a:r>
            <a:endParaRPr/>
          </a:p>
        </p:txBody>
      </p:sp>
      <p:sp>
        <p:nvSpPr>
          <p:cNvPr id="183" name="CustomShape 2"/>
          <p:cNvSpPr/>
          <p:nvPr/>
        </p:nvSpPr>
        <p:spPr>
          <a:xfrm>
            <a:off x="685800" y="3505320"/>
            <a:ext cx="8099640" cy="175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57576E"/>
                </a:solidFill>
                <a:uFill>
                  <a:solidFill>
                    <a:srgbClr val="FFFFFF"/>
                  </a:solidFill>
                </a:uFill>
                <a:latin typeface="Arial"/>
                <a:ea typeface="DejaVu Sans"/>
              </a:rPr>
              <a:t>Para guardar datos no primitivos, como p.ej.: un objeto de tipo Empleado con varios atributos (nombre, direccion, salario,oficio, …) el objeto debe implementar la interfaz Serializable, que dispone de algunos métodos:</a:t>
            </a:r>
            <a:endParaRPr/>
          </a:p>
          <a:p>
            <a:pPr>
              <a:lnSpc>
                <a:spcPct val="100000"/>
              </a:lnSpc>
            </a:pPr>
            <a:r>
              <a:rPr lang="es-ES" sz="1800" strike="noStrike" spc="-1">
                <a:solidFill>
                  <a:srgbClr val="57576E"/>
                </a:solidFill>
                <a:uFill>
                  <a:solidFill>
                    <a:srgbClr val="FFFFFF"/>
                  </a:solidFill>
                </a:uFill>
                <a:latin typeface="Arial"/>
                <a:ea typeface="DejaVu Sans"/>
              </a:rPr>
              <a:t>ReadObject( ObjectInputStream  ois); WriteObject(ObjectOutputSteam oos)</a:t>
            </a:r>
            <a:endParaRPr/>
          </a:p>
        </p:txBody>
      </p:sp>
      <p:pic>
        <p:nvPicPr>
          <p:cNvPr id="184" name="Picture 2"/>
          <p:cNvPicPr/>
          <p:nvPr/>
        </p:nvPicPr>
        <p:blipFill>
          <a:blip r:embed="rId2"/>
          <a:srcRect l="5869" t="36614" r="58008" b="53882"/>
          <a:stretch/>
        </p:blipFill>
        <p:spPr>
          <a:xfrm>
            <a:off x="714240" y="5214960"/>
            <a:ext cx="7356600" cy="1213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strike="noStrike" spc="-89">
                <a:solidFill>
                  <a:srgbClr val="D2533C"/>
                </a:solidFill>
                <a:uFill>
                  <a:solidFill>
                    <a:srgbClr val="FFFFFF"/>
                  </a:solidFill>
                </a:uFill>
                <a:latin typeface="Arial"/>
                <a:ea typeface="DejaVu Sans"/>
              </a:rPr>
              <a:t>Salida binaria</a:t>
            </a:r>
            <a:endParaRPr/>
          </a:p>
        </p:txBody>
      </p:sp>
      <p:sp>
        <p:nvSpPr>
          <p:cNvPr id="186"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a:lstStyle/>
          <a:p>
            <a:endParaRPr lang="es-ES"/>
          </a:p>
        </p:txBody>
      </p:sp>
      <p:pic>
        <p:nvPicPr>
          <p:cNvPr id="187" name="Picture 2"/>
          <p:cNvPicPr/>
          <p:nvPr/>
        </p:nvPicPr>
        <p:blipFill>
          <a:blip r:embed="rId2"/>
          <a:srcRect l="57281" t="32075" r="5470" b="33986"/>
          <a:stretch/>
        </p:blipFill>
        <p:spPr>
          <a:xfrm>
            <a:off x="755640" y="1700640"/>
            <a:ext cx="7585200" cy="4318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2400" strike="noStrike" spc="-89">
                <a:solidFill>
                  <a:srgbClr val="D2533C"/>
                </a:solidFill>
                <a:uFill>
                  <a:solidFill>
                    <a:srgbClr val="FFFFFF"/>
                  </a:solidFill>
                </a:uFill>
                <a:latin typeface="Arial"/>
                <a:ea typeface="DejaVu Sans"/>
              </a:rPr>
              <a:t>Clases: ObjectInputSteam y ObjectOutputStream. (Filtros)</a:t>
            </a:r>
            <a:endParaRPr/>
          </a:p>
        </p:txBody>
      </p:sp>
      <p:sp>
        <p:nvSpPr>
          <p:cNvPr id="189" name="CustomShape 2"/>
          <p:cNvSpPr/>
          <p:nvPr/>
        </p:nvSpPr>
        <p:spPr>
          <a:xfrm>
            <a:off x="457200" y="1600200"/>
            <a:ext cx="8228160" cy="504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600" strike="noStrike" spc="-1" dirty="0" err="1">
                <a:solidFill>
                  <a:srgbClr val="292934"/>
                </a:solidFill>
                <a:uFill>
                  <a:solidFill>
                    <a:srgbClr val="FFFFFF"/>
                  </a:solidFill>
                </a:uFill>
                <a:latin typeface="Arial"/>
                <a:ea typeface="DejaVu Sans"/>
              </a:rPr>
              <a:t>import</a:t>
            </a:r>
            <a:r>
              <a:rPr lang="es-ES" sz="1600" strike="noStrike" spc="-1" dirty="0">
                <a:solidFill>
                  <a:srgbClr val="292934"/>
                </a:solidFill>
                <a:uFill>
                  <a:solidFill>
                    <a:srgbClr val="FFFFFF"/>
                  </a:solidFill>
                </a:uFill>
                <a:latin typeface="Arial"/>
                <a:ea typeface="DejaVu Sans"/>
              </a:rPr>
              <a:t> </a:t>
            </a:r>
            <a:r>
              <a:rPr lang="es-ES" sz="1600" b="1" strike="noStrike" spc="-1" dirty="0" err="1">
                <a:solidFill>
                  <a:srgbClr val="292934"/>
                </a:solidFill>
                <a:uFill>
                  <a:solidFill>
                    <a:srgbClr val="FFFFFF"/>
                  </a:solidFill>
                </a:uFill>
                <a:latin typeface="Arial"/>
                <a:ea typeface="DejaVu Sans"/>
              </a:rPr>
              <a:t>java.io.Serializable</a:t>
            </a:r>
            <a:r>
              <a:rPr lang="es-ES" sz="1600" b="1" strike="noStrike" spc="-1" dirty="0">
                <a:solidFill>
                  <a:srgbClr val="292934"/>
                </a:solidFill>
                <a:uFill>
                  <a:solidFill>
                    <a:srgbClr val="FFFFFF"/>
                  </a:solidFill>
                </a:uFill>
                <a:latin typeface="Arial"/>
                <a:ea typeface="DejaVu Sans"/>
              </a:rPr>
              <a:t>;</a:t>
            </a:r>
            <a:endParaRPr sz="1200" dirty="0"/>
          </a:p>
          <a:p>
            <a:pPr>
              <a:lnSpc>
                <a:spcPct val="100000"/>
              </a:lnSpc>
            </a:pPr>
            <a:endParaRPr sz="1200" dirty="0"/>
          </a:p>
          <a:p>
            <a:pPr>
              <a:lnSpc>
                <a:spcPct val="100000"/>
              </a:lnSpc>
            </a:pP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class</a:t>
            </a:r>
            <a:r>
              <a:rPr lang="es-ES" sz="1600" strike="noStrike" spc="-1" dirty="0">
                <a:solidFill>
                  <a:srgbClr val="292934"/>
                </a:solidFill>
                <a:uFill>
                  <a:solidFill>
                    <a:srgbClr val="FFFFFF"/>
                  </a:solidFill>
                </a:uFill>
                <a:latin typeface="Arial"/>
                <a:ea typeface="DejaVu Sans"/>
              </a:rPr>
              <a:t> </a:t>
            </a:r>
            <a:r>
              <a:rPr lang="es-ES" sz="1600" b="1" strike="noStrike" spc="-1" dirty="0">
                <a:solidFill>
                  <a:srgbClr val="292934"/>
                </a:solidFill>
                <a:uFill>
                  <a:solidFill>
                    <a:srgbClr val="FFFFFF"/>
                  </a:solidFill>
                </a:uFill>
                <a:latin typeface="Arial"/>
                <a:ea typeface="DejaVu Sans"/>
              </a:rPr>
              <a:t>Persona </a:t>
            </a:r>
            <a:r>
              <a:rPr lang="es-ES" sz="1600" strike="noStrike" spc="-1" dirty="0" err="1">
                <a:solidFill>
                  <a:srgbClr val="292934"/>
                </a:solidFill>
                <a:uFill>
                  <a:solidFill>
                    <a:srgbClr val="FFFFFF"/>
                  </a:solidFill>
                </a:uFill>
                <a:latin typeface="Arial"/>
                <a:ea typeface="DejaVu Sans"/>
              </a:rPr>
              <a:t>implements</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Serializable</a:t>
            </a:r>
            <a:r>
              <a:rPr lang="es-ES" sz="1600" strike="noStrike" spc="-1" dirty="0">
                <a:solidFill>
                  <a:srgbClr val="292934"/>
                </a:solidFill>
                <a:uFill>
                  <a:solidFill>
                    <a:srgbClr val="FFFFFF"/>
                  </a:solidFill>
                </a:uFill>
                <a:latin typeface="Arial"/>
                <a:ea typeface="DejaVu Sans"/>
              </a:rPr>
              <a:t>{</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private</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String</a:t>
            </a:r>
            <a:r>
              <a:rPr lang="es-ES" sz="1600" strike="noStrike" spc="-1" dirty="0">
                <a:solidFill>
                  <a:srgbClr val="292934"/>
                </a:solidFill>
                <a:uFill>
                  <a:solidFill>
                    <a:srgbClr val="FFFFFF"/>
                  </a:solidFill>
                </a:uFill>
                <a:latin typeface="Arial"/>
                <a:ea typeface="DejaVu Sans"/>
              </a:rPr>
              <a:t> 	</a:t>
            </a:r>
            <a:r>
              <a:rPr lang="es-ES" sz="1600" b="1" strike="noStrike" spc="-1" dirty="0">
                <a:solidFill>
                  <a:srgbClr val="292934"/>
                </a:solidFill>
                <a:uFill>
                  <a:solidFill>
                    <a:srgbClr val="FFFFFF"/>
                  </a:solidFill>
                </a:uFill>
                <a:latin typeface="Arial"/>
                <a:ea typeface="DejaVu Sans"/>
              </a:rPr>
              <a:t>nombre;</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private</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int</a:t>
            </a:r>
            <a:r>
              <a:rPr lang="es-ES" sz="1600" strike="noStrike" spc="-1" dirty="0">
                <a:solidFill>
                  <a:srgbClr val="292934"/>
                </a:solidFill>
                <a:uFill>
                  <a:solidFill>
                    <a:srgbClr val="FFFFFF"/>
                  </a:solidFill>
                </a:uFill>
                <a:latin typeface="Arial"/>
                <a:ea typeface="DejaVu Sans"/>
              </a:rPr>
              <a:t> 	</a:t>
            </a:r>
            <a:r>
              <a:rPr lang="es-ES" sz="1600" b="1" strike="noStrike" spc="-1" dirty="0">
                <a:solidFill>
                  <a:srgbClr val="292934"/>
                </a:solidFill>
                <a:uFill>
                  <a:solidFill>
                    <a:srgbClr val="FFFFFF"/>
                  </a:solidFill>
                </a:uFill>
                <a:latin typeface="Arial"/>
                <a:ea typeface="DejaVu Sans"/>
              </a:rPr>
              <a:t>edad</a:t>
            </a:r>
            <a:r>
              <a:rPr lang="es-ES" sz="1600" strike="noStrike" spc="-1" dirty="0">
                <a:solidFill>
                  <a:srgbClr val="292934"/>
                </a:solidFill>
                <a:uFill>
                  <a:solidFill>
                    <a:srgbClr val="FFFFFF"/>
                  </a:solidFill>
                </a:uFill>
                <a:latin typeface="Arial"/>
                <a:ea typeface="DejaVu Sans"/>
              </a:rPr>
              <a:t>;</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Persona(</a:t>
            </a:r>
            <a:r>
              <a:rPr lang="es-ES" sz="1600" strike="noStrike" spc="-1" dirty="0" err="1">
                <a:solidFill>
                  <a:srgbClr val="292934"/>
                </a:solidFill>
                <a:uFill>
                  <a:solidFill>
                    <a:srgbClr val="FFFFFF"/>
                  </a:solidFill>
                </a:uFill>
                <a:latin typeface="Arial"/>
                <a:ea typeface="DejaVu Sans"/>
              </a:rPr>
              <a:t>String</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nombre,int</a:t>
            </a:r>
            <a:r>
              <a:rPr lang="es-ES" sz="1600" strike="noStrike" spc="-1" dirty="0">
                <a:solidFill>
                  <a:srgbClr val="292934"/>
                </a:solidFill>
                <a:uFill>
                  <a:solidFill>
                    <a:srgbClr val="FFFFFF"/>
                  </a:solidFill>
                </a:uFill>
                <a:latin typeface="Arial"/>
                <a:ea typeface="DejaVu Sans"/>
              </a:rPr>
              <a:t> edad)	{</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this.nombre</a:t>
            </a:r>
            <a:r>
              <a:rPr lang="es-ES" sz="1600" strike="noStrike" spc="-1" dirty="0">
                <a:solidFill>
                  <a:srgbClr val="292934"/>
                </a:solidFill>
                <a:uFill>
                  <a:solidFill>
                    <a:srgbClr val="FFFFFF"/>
                  </a:solidFill>
                </a:uFill>
                <a:latin typeface="Arial"/>
                <a:ea typeface="DejaVu Sans"/>
              </a:rPr>
              <a:t>=nombre;</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this.edad</a:t>
            </a:r>
            <a:r>
              <a:rPr lang="es-ES" sz="1600" strike="noStrike" spc="-1" dirty="0">
                <a:solidFill>
                  <a:srgbClr val="292934"/>
                </a:solidFill>
                <a:uFill>
                  <a:solidFill>
                    <a:srgbClr val="FFFFFF"/>
                  </a:solidFill>
                </a:uFill>
                <a:latin typeface="Arial"/>
                <a:ea typeface="DejaVu Sans"/>
              </a:rPr>
              <a:t>=edad;	</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Persona() {</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this.nombre</a:t>
            </a:r>
            <a:r>
              <a:rPr lang="es-ES" sz="1600" strike="noStrike" spc="-1" dirty="0">
                <a:solidFill>
                  <a:srgbClr val="292934"/>
                </a:solidFill>
                <a:uFill>
                  <a:solidFill>
                    <a:srgbClr val="FFFFFF"/>
                  </a:solidFill>
                </a:uFill>
                <a:latin typeface="Arial"/>
                <a:ea typeface="DejaVu Sans"/>
              </a:rPr>
              <a:t>=“Desconocido;	  </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	</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void</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setNombre</a:t>
            </a:r>
            <a:r>
              <a:rPr lang="es-ES" sz="1600" strike="noStrike" spc="-1" dirty="0">
                <a:solidFill>
                  <a:srgbClr val="292934"/>
                </a:solidFill>
                <a:uFill>
                  <a:solidFill>
                    <a:srgbClr val="FFFFFF"/>
                  </a:solidFill>
                </a:uFill>
                <a:latin typeface="Arial"/>
                <a:ea typeface="DejaVu Sans"/>
              </a:rPr>
              <a:t>(</a:t>
            </a:r>
            <a:r>
              <a:rPr lang="es-ES" sz="1600" strike="noStrike" spc="-1" dirty="0" err="1">
                <a:solidFill>
                  <a:srgbClr val="292934"/>
                </a:solidFill>
                <a:uFill>
                  <a:solidFill>
                    <a:srgbClr val="FFFFFF"/>
                  </a:solidFill>
                </a:uFill>
                <a:latin typeface="Arial"/>
                <a:ea typeface="DejaVu Sans"/>
              </a:rPr>
              <a:t>String</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nom</a:t>
            </a:r>
            <a:r>
              <a:rPr lang="es-ES" sz="1600" strike="noStrike" spc="-1" dirty="0">
                <a:solidFill>
                  <a:srgbClr val="292934"/>
                </a:solidFill>
                <a:uFill>
                  <a:solidFill>
                    <a:srgbClr val="FFFFFF"/>
                  </a:solidFill>
                </a:uFill>
                <a:latin typeface="Arial"/>
                <a:ea typeface="DejaVu Sans"/>
              </a:rPr>
              <a:t>){nombre=</a:t>
            </a:r>
            <a:r>
              <a:rPr lang="es-ES" sz="1600" strike="noStrike" spc="-1" dirty="0" err="1">
                <a:solidFill>
                  <a:srgbClr val="292934"/>
                </a:solidFill>
                <a:uFill>
                  <a:solidFill>
                    <a:srgbClr val="FFFFFF"/>
                  </a:solidFill>
                </a:uFill>
                <a:latin typeface="Arial"/>
                <a:ea typeface="DejaVu Sans"/>
              </a:rPr>
              <a:t>nom</a:t>
            </a:r>
            <a:r>
              <a:rPr lang="es-ES" sz="1600" strike="noStrike" spc="-1" dirty="0">
                <a:solidFill>
                  <a:srgbClr val="292934"/>
                </a:solidFill>
                <a:uFill>
                  <a:solidFill>
                    <a:srgbClr val="FFFFFF"/>
                  </a:solidFill>
                </a:uFill>
                <a:latin typeface="Arial"/>
                <a:ea typeface="DejaVu Sans"/>
              </a:rPr>
              <a:t>;}</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void</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setEdad</a:t>
            </a:r>
            <a:r>
              <a:rPr lang="es-ES" sz="1600" strike="noStrike" spc="-1" dirty="0">
                <a:solidFill>
                  <a:srgbClr val="292934"/>
                </a:solidFill>
                <a:uFill>
                  <a:solidFill>
                    <a:srgbClr val="FFFFFF"/>
                  </a:solidFill>
                </a:uFill>
                <a:latin typeface="Arial"/>
                <a:ea typeface="DejaVu Sans"/>
              </a:rPr>
              <a:t>(</a:t>
            </a:r>
            <a:r>
              <a:rPr lang="es-ES" sz="1600" strike="noStrike" spc="-1" dirty="0" err="1">
                <a:solidFill>
                  <a:srgbClr val="292934"/>
                </a:solidFill>
                <a:uFill>
                  <a:solidFill>
                    <a:srgbClr val="FFFFFF"/>
                  </a:solidFill>
                </a:uFill>
                <a:latin typeface="Arial"/>
                <a:ea typeface="DejaVu Sans"/>
              </a:rPr>
              <a:t>int</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ed</a:t>
            </a:r>
            <a:r>
              <a:rPr lang="es-ES" sz="1600" strike="noStrike" spc="-1" dirty="0">
                <a:solidFill>
                  <a:srgbClr val="292934"/>
                </a:solidFill>
                <a:uFill>
                  <a:solidFill>
                    <a:srgbClr val="FFFFFF"/>
                  </a:solidFill>
                </a:uFill>
                <a:latin typeface="Arial"/>
                <a:ea typeface="DejaVu Sans"/>
              </a:rPr>
              <a:t>){edad=</a:t>
            </a:r>
            <a:r>
              <a:rPr lang="es-ES" sz="1600" strike="noStrike" spc="-1" dirty="0" err="1">
                <a:solidFill>
                  <a:srgbClr val="292934"/>
                </a:solidFill>
                <a:uFill>
                  <a:solidFill>
                    <a:srgbClr val="FFFFFF"/>
                  </a:solidFill>
                </a:uFill>
                <a:latin typeface="Arial"/>
                <a:ea typeface="DejaVu Sans"/>
              </a:rPr>
              <a:t>ed</a:t>
            </a:r>
            <a:r>
              <a:rPr lang="es-ES" sz="1600" strike="noStrike" spc="-1" dirty="0">
                <a:solidFill>
                  <a:srgbClr val="292934"/>
                </a:solidFill>
                <a:uFill>
                  <a:solidFill>
                    <a:srgbClr val="FFFFFF"/>
                  </a:solidFill>
                </a:uFill>
                <a:latin typeface="Arial"/>
                <a:ea typeface="DejaVu Sans"/>
              </a:rPr>
              <a:t>;}</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String</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getNombre</a:t>
            </a:r>
            <a:r>
              <a:rPr lang="es-ES" sz="1600" strike="noStrike" spc="-1" dirty="0">
                <a:solidFill>
                  <a:srgbClr val="292934"/>
                </a:solidFill>
                <a:uFill>
                  <a:solidFill>
                    <a:srgbClr val="FFFFFF"/>
                  </a:solidFill>
                </a:uFill>
                <a:latin typeface="Arial"/>
                <a:ea typeface="DejaVu Sans"/>
              </a:rPr>
              <a:t>(){</a:t>
            </a:r>
            <a:r>
              <a:rPr lang="es-ES" sz="1600" strike="noStrike" spc="-1" dirty="0" err="1">
                <a:solidFill>
                  <a:srgbClr val="292934"/>
                </a:solidFill>
                <a:uFill>
                  <a:solidFill>
                    <a:srgbClr val="FFFFFF"/>
                  </a:solidFill>
                </a:uFill>
                <a:latin typeface="Arial"/>
                <a:ea typeface="DejaVu Sans"/>
              </a:rPr>
              <a:t>return</a:t>
            </a:r>
            <a:r>
              <a:rPr lang="es-ES" sz="1600" strike="noStrike" spc="-1" dirty="0">
                <a:solidFill>
                  <a:srgbClr val="292934"/>
                </a:solidFill>
                <a:uFill>
                  <a:solidFill>
                    <a:srgbClr val="FFFFFF"/>
                  </a:solidFill>
                </a:uFill>
                <a:latin typeface="Arial"/>
                <a:ea typeface="DejaVu Sans"/>
              </a:rPr>
              <a:t> nombre;}</a:t>
            </a:r>
            <a:endParaRPr sz="1200"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int</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getEdad</a:t>
            </a:r>
            <a:r>
              <a:rPr lang="es-ES" sz="1600" strike="noStrike" spc="-1" dirty="0">
                <a:solidFill>
                  <a:srgbClr val="292934"/>
                </a:solidFill>
                <a:uFill>
                  <a:solidFill>
                    <a:srgbClr val="FFFFFF"/>
                  </a:solidFill>
                </a:uFill>
                <a:latin typeface="Arial"/>
                <a:ea typeface="DejaVu Sans"/>
              </a:rPr>
              <a:t>(){</a:t>
            </a:r>
            <a:r>
              <a:rPr lang="es-ES" sz="1600" strike="noStrike" spc="-1" dirty="0" err="1">
                <a:solidFill>
                  <a:srgbClr val="292934"/>
                </a:solidFill>
                <a:uFill>
                  <a:solidFill>
                    <a:srgbClr val="FFFFFF"/>
                  </a:solidFill>
                </a:uFill>
                <a:latin typeface="Arial"/>
                <a:ea typeface="DejaVu Sans"/>
              </a:rPr>
              <a:t>return</a:t>
            </a:r>
            <a:r>
              <a:rPr lang="es-ES" sz="1600" strike="noStrike" spc="-1" dirty="0">
                <a:solidFill>
                  <a:srgbClr val="292934"/>
                </a:solidFill>
                <a:uFill>
                  <a:solidFill>
                    <a:srgbClr val="FFFFFF"/>
                  </a:solidFill>
                </a:uFill>
                <a:latin typeface="Arial"/>
                <a:ea typeface="DejaVu Sans"/>
              </a:rPr>
              <a:t> edad;}	</a:t>
            </a:r>
            <a:endParaRPr sz="1200" dirty="0"/>
          </a:p>
          <a:p>
            <a:pPr>
              <a:lnSpc>
                <a:spcPct val="100000"/>
              </a:lnSpc>
            </a:pPr>
            <a:r>
              <a:rPr lang="es-ES" sz="1600" strike="noStrike" spc="-1" dirty="0">
                <a:solidFill>
                  <a:srgbClr val="292934"/>
                </a:solidFill>
                <a:uFill>
                  <a:solidFill>
                    <a:srgbClr val="FFFFFF"/>
                  </a:solidFill>
                </a:uFill>
                <a:latin typeface="Arial"/>
                <a:ea typeface="DejaVu Sans"/>
              </a:rPr>
              <a:t>}//fin Persona</a:t>
            </a:r>
            <a:endParaRPr sz="1200" dirty="0"/>
          </a:p>
          <a:p>
            <a:pPr>
              <a:lnSpc>
                <a:spcPct val="100000"/>
              </a:lnSpc>
            </a:pPr>
            <a:endParaRPr sz="1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strike="noStrike" spc="-89">
                <a:solidFill>
                  <a:srgbClr val="D2533C"/>
                </a:solidFill>
                <a:uFill>
                  <a:solidFill>
                    <a:srgbClr val="FFFFFF"/>
                  </a:solidFill>
                </a:uFill>
                <a:latin typeface="Arial"/>
                <a:ea typeface="DejaVu Sans"/>
              </a:rPr>
              <a:t>Clase File</a:t>
            </a:r>
            <a:endParaRPr/>
          </a:p>
        </p:txBody>
      </p:sp>
      <p:sp>
        <p:nvSpPr>
          <p:cNvPr id="91"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1440">
              <a:lnSpc>
                <a:spcPct val="100000"/>
              </a:lnSpc>
              <a:buClr>
                <a:srgbClr val="93A299"/>
              </a:buClr>
              <a:buSzPct val="85000"/>
              <a:buFont typeface="Arial"/>
              <a:buChar char="•"/>
            </a:pPr>
            <a:r>
              <a:rPr lang="es-ES" sz="2400" b="1" strike="noStrike" spc="-1" dirty="0">
                <a:solidFill>
                  <a:srgbClr val="292934"/>
                </a:solidFill>
                <a:uFill>
                  <a:solidFill>
                    <a:srgbClr val="FFFFFF"/>
                  </a:solidFill>
                </a:uFill>
                <a:latin typeface="Calibri"/>
                <a:ea typeface="DejaVu Sans"/>
              </a:rPr>
              <a:t>¿Para qué sirve esta clase, qué nos permite? </a:t>
            </a:r>
            <a:endParaRPr dirty="0"/>
          </a:p>
          <a:p>
            <a:pPr>
              <a:lnSpc>
                <a:spcPct val="100000"/>
              </a:lnSpc>
            </a:pPr>
            <a:r>
              <a:rPr lang="es-ES" sz="2000" strike="noStrike" spc="-1" dirty="0">
                <a:solidFill>
                  <a:srgbClr val="292934"/>
                </a:solidFill>
                <a:uFill>
                  <a:solidFill>
                    <a:srgbClr val="FFFFFF"/>
                  </a:solidFill>
                </a:uFill>
                <a:latin typeface="Calibri"/>
                <a:ea typeface="DejaVu Sans"/>
              </a:rPr>
              <a:t>La clase File proporciona una representación abstracta de ficheros y directorios, </a:t>
            </a:r>
            <a:r>
              <a:rPr lang="es-ES" spc="-1" dirty="0">
                <a:solidFill>
                  <a:srgbClr val="292934"/>
                </a:solidFill>
                <a:uFill>
                  <a:solidFill>
                    <a:srgbClr val="FFFFFF"/>
                  </a:solidFill>
                </a:uFill>
                <a:latin typeface="Calibri"/>
              </a:rPr>
              <a:t>no los archivos en sí mismos.</a:t>
            </a:r>
          </a:p>
          <a:p>
            <a:pPr>
              <a:lnSpc>
                <a:spcPct val="100000"/>
              </a:lnSpc>
            </a:pPr>
            <a:endParaRPr dirty="0"/>
          </a:p>
          <a:p>
            <a:pPr>
              <a:lnSpc>
                <a:spcPct val="100000"/>
              </a:lnSpc>
            </a:pPr>
            <a:r>
              <a:rPr lang="es-ES" sz="2000" strike="noStrike" spc="-1" dirty="0">
                <a:solidFill>
                  <a:srgbClr val="292934"/>
                </a:solidFill>
                <a:uFill>
                  <a:solidFill>
                    <a:srgbClr val="FFFFFF"/>
                  </a:solidFill>
                </a:uFill>
                <a:latin typeface="Calibri"/>
                <a:ea typeface="DejaVu Sans"/>
              </a:rPr>
              <a:t>Esta clase, permite examinar, crear, eliminar, … en definitiva  manipular archivos y directorios, independientemente de la plataforma en la que se esté trabajando: Linux, Windows, etc.</a:t>
            </a:r>
          </a:p>
          <a:p>
            <a:pPr>
              <a:lnSpc>
                <a:spcPct val="100000"/>
              </a:lnSpc>
            </a:pPr>
            <a:endParaRPr dirty="0"/>
          </a:p>
          <a:p>
            <a:pPr>
              <a:lnSpc>
                <a:spcPct val="100000"/>
              </a:lnSpc>
            </a:pPr>
            <a:r>
              <a:rPr lang="es-ES" sz="2000" strike="noStrike" spc="-1" dirty="0">
                <a:solidFill>
                  <a:srgbClr val="292934"/>
                </a:solidFill>
                <a:uFill>
                  <a:solidFill>
                    <a:srgbClr val="FFFFFF"/>
                  </a:solidFill>
                </a:uFill>
                <a:latin typeface="Calibri"/>
                <a:ea typeface="DejaVu Sans"/>
              </a:rPr>
              <a:t>El archivo correspondiente a un nombre puede ser que no exista, por esta razón habrá que controlar las posibles </a:t>
            </a:r>
            <a:r>
              <a:rPr lang="es-ES" sz="2000" b="1" strike="noStrike" spc="-1" dirty="0">
                <a:solidFill>
                  <a:srgbClr val="292934"/>
                </a:solidFill>
                <a:uFill>
                  <a:solidFill>
                    <a:srgbClr val="FFFFFF"/>
                  </a:solidFill>
                </a:uFill>
                <a:latin typeface="Calibri"/>
                <a:ea typeface="DejaVu Sans"/>
              </a:rPr>
              <a:t>excepciones</a:t>
            </a:r>
            <a:r>
              <a:rPr lang="es-ES" sz="2400" strike="noStrike" spc="-1" dirty="0">
                <a:solidFill>
                  <a:srgbClr val="292934"/>
                </a:solidFill>
                <a:uFill>
                  <a:solidFill>
                    <a:srgbClr val="FFFFFF"/>
                  </a:solidFill>
                </a:u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57200" y="533520"/>
            <a:ext cx="8228160" cy="73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2400" strike="noStrike" spc="-89">
                <a:solidFill>
                  <a:srgbClr val="D2533C"/>
                </a:solidFill>
                <a:uFill>
                  <a:solidFill>
                    <a:srgbClr val="FFFFFF"/>
                  </a:solidFill>
                </a:uFill>
                <a:latin typeface="Arial"/>
                <a:ea typeface="DejaVu Sans"/>
              </a:rPr>
              <a:t>Clases: ObjectInputStream y ObjectOutputStream. (Filtros)</a:t>
            </a:r>
            <a:endParaRPr/>
          </a:p>
        </p:txBody>
      </p:sp>
      <p:sp>
        <p:nvSpPr>
          <p:cNvPr id="191" name="CustomShape 2"/>
          <p:cNvSpPr/>
          <p:nvPr/>
        </p:nvSpPr>
        <p:spPr>
          <a:xfrm>
            <a:off x="457200" y="1340640"/>
            <a:ext cx="8505720" cy="551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600" strike="noStrike" spc="-1">
                <a:solidFill>
                  <a:srgbClr val="292934"/>
                </a:solidFill>
                <a:uFill>
                  <a:solidFill>
                    <a:srgbClr val="FFFFFF"/>
                  </a:solidFill>
                </a:uFill>
                <a:latin typeface="Arial"/>
                <a:ea typeface="DejaVu Sans"/>
              </a:rPr>
              <a:t>import java.io.*;   //página  19.</a:t>
            </a:r>
            <a:endParaRPr/>
          </a:p>
          <a:p>
            <a:pPr>
              <a:lnSpc>
                <a:spcPct val="100000"/>
              </a:lnSpc>
            </a:pPr>
            <a:r>
              <a:rPr lang="es-ES" sz="1600" strike="noStrike" spc="-1">
                <a:solidFill>
                  <a:srgbClr val="292934"/>
                </a:solidFill>
                <a:uFill>
                  <a:solidFill>
                    <a:srgbClr val="FFFFFF"/>
                  </a:solidFill>
                </a:uFill>
                <a:latin typeface="Arial"/>
                <a:ea typeface="DejaVu Sans"/>
              </a:rPr>
              <a:t>public class EscribirFichObject {</a:t>
            </a:r>
            <a:endParaRPr/>
          </a:p>
          <a:p>
            <a:pPr>
              <a:lnSpc>
                <a:spcPct val="100000"/>
              </a:lnSpc>
            </a:pPr>
            <a:r>
              <a:rPr lang="es-ES" sz="1600" strike="noStrike" spc="-1">
                <a:solidFill>
                  <a:srgbClr val="292934"/>
                </a:solidFill>
                <a:uFill>
                  <a:solidFill>
                    <a:srgbClr val="FFFFFF"/>
                  </a:solidFill>
                </a:uFill>
                <a:latin typeface="Arial"/>
                <a:ea typeface="DejaVu Sans"/>
              </a:rPr>
              <a:t>  public static void main(String[] args) throws IOException {   </a:t>
            </a:r>
            <a:endParaRPr/>
          </a:p>
          <a:p>
            <a:pPr>
              <a:lnSpc>
                <a:spcPct val="100000"/>
              </a:lnSpc>
            </a:pPr>
            <a:r>
              <a:rPr lang="es-ES" sz="1600" strike="noStrike" spc="-1">
                <a:solidFill>
                  <a:srgbClr val="292934"/>
                </a:solidFill>
                <a:uFill>
                  <a:solidFill>
                    <a:srgbClr val="FFFFFF"/>
                  </a:solidFill>
                </a:uFill>
                <a:latin typeface="Arial"/>
                <a:ea typeface="DejaVu Sans"/>
              </a:rPr>
              <a:t>   Persona persona;   //defino variable persona</a:t>
            </a:r>
            <a:endParaRPr/>
          </a:p>
          <a:p>
            <a:pPr>
              <a:lnSpc>
                <a:spcPct val="100000"/>
              </a:lnSpc>
            </a:pPr>
            <a:r>
              <a:rPr lang="es-ES" sz="1600" strike="noStrike" spc="-1">
                <a:solidFill>
                  <a:srgbClr val="292934"/>
                </a:solidFill>
                <a:uFill>
                  <a:solidFill>
                    <a:srgbClr val="FFFFFF"/>
                  </a:solidFill>
                </a:uFill>
                <a:latin typeface="Arial"/>
                <a:ea typeface="DejaVu Sans"/>
              </a:rPr>
              <a:t>   File fichero = new File("FichPersona.dat");//declara el fichero</a:t>
            </a:r>
            <a:endParaRPr/>
          </a:p>
          <a:p>
            <a:pPr>
              <a:lnSpc>
                <a:spcPct val="100000"/>
              </a:lnSpc>
            </a:pPr>
            <a:r>
              <a:rPr lang="es-ES" sz="1600" strike="noStrike" spc="-1">
                <a:solidFill>
                  <a:srgbClr val="292934"/>
                </a:solidFill>
                <a:uFill>
                  <a:solidFill>
                    <a:srgbClr val="FFFFFF"/>
                  </a:solidFill>
                </a:uFill>
                <a:latin typeface="Arial"/>
                <a:ea typeface="DejaVu Sans"/>
              </a:rPr>
              <a:t>   FileOutputStream fileout = new FileOutputStream(fichero,true);   //crea el flujo de salida</a:t>
            </a:r>
            <a:endParaRPr/>
          </a:p>
          <a:p>
            <a:pPr>
              <a:lnSpc>
                <a:spcPct val="100000"/>
              </a:lnSpc>
            </a:pPr>
            <a:r>
              <a:rPr lang="es-ES" sz="1600" strike="noStrike" spc="-1">
                <a:solidFill>
                  <a:srgbClr val="292934"/>
                </a:solidFill>
                <a:uFill>
                  <a:solidFill>
                    <a:srgbClr val="FFFFFF"/>
                  </a:solidFill>
                </a:uFill>
                <a:latin typeface="Arial"/>
                <a:ea typeface="DejaVu Sans"/>
              </a:rPr>
              <a:t>    //conecta el flujo de bytes al flujo de datos</a:t>
            </a:r>
            <a:endParaRPr/>
          </a:p>
          <a:p>
            <a:pPr>
              <a:lnSpc>
                <a:spcPct val="100000"/>
              </a:lnSpc>
            </a:pPr>
            <a:r>
              <a:rPr lang="es-ES" sz="1600" strike="noStrike" spc="-1">
                <a:solidFill>
                  <a:srgbClr val="292934"/>
                </a:solidFill>
                <a:uFill>
                  <a:solidFill>
                    <a:srgbClr val="FFFFFF"/>
                  </a:solidFill>
                </a:uFill>
                <a:latin typeface="Arial"/>
                <a:ea typeface="DejaVu Sans"/>
              </a:rPr>
              <a:t>   </a:t>
            </a:r>
            <a:r>
              <a:rPr lang="es-ES" sz="1600" b="1" strike="noStrike" spc="-1">
                <a:solidFill>
                  <a:srgbClr val="292934"/>
                </a:solidFill>
                <a:uFill>
                  <a:solidFill>
                    <a:srgbClr val="FFFFFF"/>
                  </a:solidFill>
                </a:uFill>
                <a:latin typeface="Arial"/>
                <a:ea typeface="DejaVu Sans"/>
              </a:rPr>
              <a:t>ObjectOutputStream</a:t>
            </a:r>
            <a:r>
              <a:rPr lang="es-ES" sz="1600" strike="noStrike" spc="-1">
                <a:solidFill>
                  <a:srgbClr val="292934"/>
                </a:solidFill>
                <a:uFill>
                  <a:solidFill>
                    <a:srgbClr val="FFFFFF"/>
                  </a:solidFill>
                </a:uFill>
                <a:latin typeface="Arial"/>
                <a:ea typeface="DejaVu Sans"/>
              </a:rPr>
              <a:t> dataOS = new ObjectOutputStream(</a:t>
            </a:r>
            <a:r>
              <a:rPr lang="es-ES" sz="1600" b="1" strike="noStrike" spc="-1">
                <a:solidFill>
                  <a:srgbClr val="292934"/>
                </a:solidFill>
                <a:uFill>
                  <a:solidFill>
                    <a:srgbClr val="FFFFFF"/>
                  </a:solidFill>
                </a:uFill>
                <a:latin typeface="Arial"/>
                <a:ea typeface="DejaVu Sans"/>
              </a:rPr>
              <a:t>fileout</a:t>
            </a:r>
            <a:r>
              <a:rPr lang="es-ES" sz="1600" strike="noStrike" spc="-1">
                <a:solidFill>
                  <a:srgbClr val="292934"/>
                </a:solidFill>
                <a:uFill>
                  <a:solidFill>
                    <a:srgbClr val="FFFFFF"/>
                  </a:solidFill>
                </a:uFill>
                <a:latin typeface="Arial"/>
                <a:ea typeface="DejaVu Sans"/>
              </a:rPr>
              <a:t>);  </a:t>
            </a:r>
            <a:endParaRPr/>
          </a:p>
          <a:p>
            <a:pPr>
              <a:lnSpc>
                <a:spcPct val="100000"/>
              </a:lnSpc>
            </a:pPr>
            <a:r>
              <a:rPr lang="es-ES" sz="1600" strike="noStrike" spc="-1">
                <a:solidFill>
                  <a:srgbClr val="292934"/>
                </a:solidFill>
                <a:uFill>
                  <a:solidFill>
                    <a:srgbClr val="FFFFFF"/>
                  </a:solidFill>
                </a:uFill>
                <a:latin typeface="Arial"/>
                <a:ea typeface="DejaVu Sans"/>
              </a:rPr>
              <a:t>    //Datos de prueba</a:t>
            </a:r>
            <a:endParaRPr/>
          </a:p>
          <a:p>
            <a:pPr>
              <a:lnSpc>
                <a:spcPct val="100000"/>
              </a:lnSpc>
            </a:pPr>
            <a:r>
              <a:rPr lang="es-ES" sz="1600" strike="noStrike" spc="-1">
                <a:solidFill>
                  <a:srgbClr val="292934"/>
                </a:solidFill>
                <a:uFill>
                  <a:solidFill>
                    <a:srgbClr val="FFFFFF"/>
                  </a:solidFill>
                </a:uFill>
                <a:latin typeface="Arial"/>
                <a:ea typeface="DejaVu Sans"/>
              </a:rPr>
              <a:t>   String nombres[] = {"Ana",”Luis Miguel”, “Alicia",”Pedro",”Manuel",”Andrés",</a:t>
            </a:r>
            <a:endParaRPr/>
          </a:p>
          <a:p>
            <a:pPr>
              <a:lnSpc>
                <a:spcPct val="100000"/>
              </a:lnSpc>
            </a:pPr>
            <a:r>
              <a:rPr lang="es-ES" sz="1600" strike="noStrike" spc="-1">
                <a:solidFill>
                  <a:srgbClr val="292934"/>
                </a:solidFill>
                <a:uFill>
                  <a:solidFill>
                    <a:srgbClr val="FFFFFF"/>
                  </a:solidFill>
                </a:uFill>
                <a:latin typeface="Arial"/>
                <a:ea typeface="DejaVu Sans"/>
              </a:rPr>
              <a:t>                       “Julio“, ”Antonio”, ”María Jesús"};				   </a:t>
            </a:r>
            <a:endParaRPr/>
          </a:p>
          <a:p>
            <a:pPr>
              <a:lnSpc>
                <a:spcPct val="100000"/>
              </a:lnSpc>
            </a:pPr>
            <a:r>
              <a:rPr lang="es-ES" sz="1600" strike="noStrike" spc="-1">
                <a:solidFill>
                  <a:srgbClr val="292934"/>
                </a:solidFill>
                <a:uFill>
                  <a:solidFill>
                    <a:srgbClr val="FFFFFF"/>
                  </a:solidFill>
                </a:uFill>
                <a:latin typeface="Arial"/>
                <a:ea typeface="DejaVu Sans"/>
              </a:rPr>
              <a:t>   int edades[] = {14,15,13,15,16,12,16,14,13};</a:t>
            </a:r>
            <a:endParaRPr/>
          </a:p>
          <a:p>
            <a:pPr>
              <a:lnSpc>
                <a:spcPct val="100000"/>
              </a:lnSpc>
            </a:pPr>
            <a:endParaRPr/>
          </a:p>
          <a:p>
            <a:pPr>
              <a:lnSpc>
                <a:spcPct val="100000"/>
              </a:lnSpc>
            </a:pPr>
            <a:r>
              <a:rPr lang="es-ES" sz="1600" strike="noStrike" spc="-1">
                <a:solidFill>
                  <a:srgbClr val="292934"/>
                </a:solidFill>
                <a:uFill>
                  <a:solidFill>
                    <a:srgbClr val="FFFFFF"/>
                  </a:solidFill>
                </a:uFill>
                <a:latin typeface="Arial"/>
                <a:ea typeface="DejaVu Sans"/>
              </a:rPr>
              <a:t>   for (int i=0;   i&lt;edades.length;    i++){   //recorro los arrays    </a:t>
            </a:r>
            <a:endParaRPr/>
          </a:p>
          <a:p>
            <a:pPr>
              <a:lnSpc>
                <a:spcPct val="100000"/>
              </a:lnSpc>
            </a:pPr>
            <a:r>
              <a:rPr lang="es-ES" sz="1600" strike="noStrike" spc="-1">
                <a:solidFill>
                  <a:srgbClr val="292934"/>
                </a:solidFill>
                <a:uFill>
                  <a:solidFill>
                    <a:srgbClr val="FFFFFF"/>
                  </a:solidFill>
                </a:uFill>
                <a:latin typeface="Arial"/>
                <a:ea typeface="DejaVu Sans"/>
              </a:rPr>
              <a:t>      persona= new Persona(nombres[i],edades[i]);   //creo la persona	  </a:t>
            </a:r>
            <a:endParaRPr/>
          </a:p>
          <a:p>
            <a:pPr>
              <a:lnSpc>
                <a:spcPct val="100000"/>
              </a:lnSpc>
            </a:pPr>
            <a:r>
              <a:rPr lang="es-ES" sz="1600" strike="noStrike" spc="-1">
                <a:solidFill>
                  <a:srgbClr val="292934"/>
                </a:solidFill>
                <a:uFill>
                  <a:solidFill>
                    <a:srgbClr val="FFFFFF"/>
                  </a:solidFill>
                </a:uFill>
                <a:latin typeface="Arial"/>
                <a:ea typeface="DejaVu Sans"/>
              </a:rPr>
              <a:t>	  </a:t>
            </a:r>
            <a:r>
              <a:rPr lang="es-ES" sz="1600" b="1" strike="noStrike" spc="-1">
                <a:solidFill>
                  <a:srgbClr val="292934"/>
                </a:solidFill>
                <a:uFill>
                  <a:solidFill>
                    <a:srgbClr val="FFFFFF"/>
                  </a:solidFill>
                </a:uFill>
                <a:latin typeface="Arial"/>
                <a:ea typeface="DejaVu Sans"/>
              </a:rPr>
              <a:t>dataOS.writeObject(persona);   </a:t>
            </a:r>
            <a:r>
              <a:rPr lang="es-ES" sz="1600" strike="noStrike" spc="-1">
                <a:solidFill>
                  <a:srgbClr val="292934"/>
                </a:solidFill>
                <a:uFill>
                  <a:solidFill>
                    <a:srgbClr val="FFFFFF"/>
                  </a:solidFill>
                </a:uFill>
                <a:latin typeface="Arial"/>
                <a:ea typeface="DejaVu Sans"/>
              </a:rPr>
              <a:t>//escribo la persona en el fichero</a:t>
            </a:r>
            <a:endParaRPr/>
          </a:p>
          <a:p>
            <a:pPr>
              <a:lnSpc>
                <a:spcPct val="100000"/>
              </a:lnSpc>
            </a:pPr>
            <a:r>
              <a:rPr lang="es-ES" sz="1600" strike="noStrike" spc="-1">
                <a:solidFill>
                  <a:srgbClr val="292934"/>
                </a:solidFill>
                <a:uFill>
                  <a:solidFill>
                    <a:srgbClr val="FFFFFF"/>
                  </a:solidFill>
                </a:uFill>
                <a:latin typeface="Arial"/>
                <a:ea typeface="DejaVu Sans"/>
              </a:rPr>
              <a:t>   }     </a:t>
            </a:r>
            <a:endParaRPr/>
          </a:p>
          <a:p>
            <a:pPr>
              <a:lnSpc>
                <a:spcPct val="100000"/>
              </a:lnSpc>
            </a:pPr>
            <a:r>
              <a:rPr lang="es-ES" sz="1600" strike="noStrike" spc="-1">
                <a:solidFill>
                  <a:srgbClr val="292934"/>
                </a:solidFill>
                <a:uFill>
                  <a:solidFill>
                    <a:srgbClr val="FFFFFF"/>
                  </a:solidFill>
                </a:uFill>
                <a:latin typeface="Arial"/>
                <a:ea typeface="DejaVu Sans"/>
              </a:rPr>
              <a:t>   dataOS.close();  //cerrar stream de salida    </a:t>
            </a:r>
            <a:endParaRPr/>
          </a:p>
          <a:p>
            <a:pPr>
              <a:lnSpc>
                <a:spcPct val="100000"/>
              </a:lnSpc>
            </a:pPr>
            <a:r>
              <a:rPr lang="es-ES" sz="1600" strike="noStrike" spc="-1">
                <a:solidFill>
                  <a:srgbClr val="292934"/>
                </a:solidFill>
                <a:uFill>
                  <a:solidFill>
                    <a:srgbClr val="FFFFFF"/>
                  </a:solidFill>
                </a:uFill>
                <a:latin typeface="Arial"/>
                <a:ea typeface="DejaVu Sans"/>
              </a:rPr>
              <a:t>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2400" strike="noStrike" spc="-89">
                <a:solidFill>
                  <a:srgbClr val="D2533C"/>
                </a:solidFill>
                <a:uFill>
                  <a:solidFill>
                    <a:srgbClr val="FFFFFF"/>
                  </a:solidFill>
                </a:uFill>
                <a:latin typeface="Arial"/>
                <a:ea typeface="DejaVu Sans"/>
              </a:rPr>
              <a:t>Clases: ObjectInputSteam y ObjectOutputStream. (Filtros)</a:t>
            </a:r>
            <a:endParaRPr/>
          </a:p>
        </p:txBody>
      </p:sp>
      <p:sp>
        <p:nvSpPr>
          <p:cNvPr id="193" name="CustomShape 2"/>
          <p:cNvSpPr/>
          <p:nvPr/>
        </p:nvSpPr>
        <p:spPr>
          <a:xfrm>
            <a:off x="251640" y="1571760"/>
            <a:ext cx="8711640" cy="516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600" strike="noStrike" spc="-1">
                <a:solidFill>
                  <a:srgbClr val="292934"/>
                </a:solidFill>
                <a:uFill>
                  <a:solidFill>
                    <a:srgbClr val="FFFFFF"/>
                  </a:solidFill>
                </a:uFill>
                <a:latin typeface="Calibri"/>
                <a:ea typeface="DejaVu Sans"/>
              </a:rPr>
              <a:t>import java.io.*;      // Página 20.</a:t>
            </a:r>
            <a:endParaRPr/>
          </a:p>
          <a:p>
            <a:pPr>
              <a:lnSpc>
                <a:spcPct val="100000"/>
              </a:lnSpc>
            </a:pPr>
            <a:r>
              <a:rPr lang="es-ES" sz="1600" strike="noStrike" spc="-1">
                <a:solidFill>
                  <a:srgbClr val="292934"/>
                </a:solidFill>
                <a:uFill>
                  <a:solidFill>
                    <a:srgbClr val="FFFFFF"/>
                  </a:solidFill>
                </a:uFill>
                <a:latin typeface="Calibri"/>
                <a:ea typeface="DejaVu Sans"/>
              </a:rPr>
              <a:t>public class LeerFichObject {</a:t>
            </a:r>
            <a:endParaRPr/>
          </a:p>
          <a:p>
            <a:pPr>
              <a:lnSpc>
                <a:spcPct val="100000"/>
              </a:lnSpc>
            </a:pPr>
            <a:r>
              <a:rPr lang="es-ES" sz="1600" strike="noStrike" spc="-1">
                <a:solidFill>
                  <a:srgbClr val="292934"/>
                </a:solidFill>
                <a:uFill>
                  <a:solidFill>
                    <a:srgbClr val="FFFFFF"/>
                  </a:solidFill>
                </a:uFill>
                <a:latin typeface="Calibri"/>
                <a:ea typeface="DejaVu Sans"/>
              </a:rPr>
              <a:t>  public static void main(String[] args) throws IOException, ClassNotFoundException{   </a:t>
            </a:r>
            <a:endParaRPr/>
          </a:p>
          <a:p>
            <a:pPr>
              <a:lnSpc>
                <a:spcPct val="100000"/>
              </a:lnSpc>
            </a:pPr>
            <a:r>
              <a:rPr lang="es-ES" sz="1600" strike="noStrike" spc="-1">
                <a:solidFill>
                  <a:srgbClr val="292934"/>
                </a:solidFill>
                <a:uFill>
                  <a:solidFill>
                    <a:srgbClr val="FFFFFF"/>
                  </a:solidFill>
                </a:uFill>
                <a:latin typeface="Calibri"/>
                <a:ea typeface="DejaVu Sans"/>
              </a:rPr>
              <a:t>   Persona persona;   //defino la variable persona</a:t>
            </a:r>
            <a:endParaRPr/>
          </a:p>
          <a:p>
            <a:pPr>
              <a:lnSpc>
                <a:spcPct val="100000"/>
              </a:lnSpc>
            </a:pPr>
            <a:r>
              <a:rPr lang="es-ES" sz="1600" strike="noStrike" spc="-1">
                <a:solidFill>
                  <a:srgbClr val="292934"/>
                </a:solidFill>
                <a:uFill>
                  <a:solidFill>
                    <a:srgbClr val="FFFFFF"/>
                  </a:solidFill>
                </a:uFill>
                <a:latin typeface="Calibri"/>
                <a:ea typeface="DejaVu Sans"/>
              </a:rPr>
              <a:t>   File fichero = new File("C:\\EJERCICIOS\\UNI1\\FichPersona.dat");  	//declara el fichero</a:t>
            </a:r>
            <a:endParaRPr/>
          </a:p>
          <a:p>
            <a:pPr>
              <a:lnSpc>
                <a:spcPct val="100000"/>
              </a:lnSpc>
            </a:pPr>
            <a:r>
              <a:rPr lang="es-ES" sz="1600" strike="noStrike" spc="-1">
                <a:solidFill>
                  <a:srgbClr val="292934"/>
                </a:solidFill>
                <a:uFill>
                  <a:solidFill>
                    <a:srgbClr val="FFFFFF"/>
                  </a:solidFill>
                </a:uFill>
                <a:latin typeface="Calibri"/>
                <a:ea typeface="DejaVu Sans"/>
              </a:rPr>
              <a:t>   FileInputStream filein = new FileInputStream(fichero);	//crea el flujo de entrada   </a:t>
            </a:r>
            <a:endParaRPr/>
          </a:p>
          <a:p>
            <a:pPr>
              <a:lnSpc>
                <a:spcPct val="100000"/>
              </a:lnSpc>
            </a:pPr>
            <a:r>
              <a:rPr lang="es-ES" sz="1600" strike="noStrike" spc="-1">
                <a:solidFill>
                  <a:srgbClr val="292934"/>
                </a:solidFill>
                <a:uFill>
                  <a:solidFill>
                    <a:srgbClr val="FFFFFF"/>
                  </a:solidFill>
                </a:uFill>
                <a:latin typeface="Calibri"/>
                <a:ea typeface="DejaVu Sans"/>
              </a:rPr>
              <a:t>  </a:t>
            </a:r>
            <a:r>
              <a:rPr lang="es-ES" sz="1600" b="1" strike="noStrike" spc="-1">
                <a:solidFill>
                  <a:srgbClr val="292934"/>
                </a:solidFill>
                <a:uFill>
                  <a:solidFill>
                    <a:srgbClr val="FFFFFF"/>
                  </a:solidFill>
                </a:uFill>
                <a:latin typeface="Calibri"/>
                <a:ea typeface="DejaVu Sans"/>
              </a:rPr>
              <a:t> ObjectInputStream </a:t>
            </a:r>
            <a:r>
              <a:rPr lang="es-ES" sz="1600" strike="noStrike" spc="-1">
                <a:solidFill>
                  <a:srgbClr val="292934"/>
                </a:solidFill>
                <a:uFill>
                  <a:solidFill>
                    <a:srgbClr val="FFFFFF"/>
                  </a:solidFill>
                </a:uFill>
                <a:latin typeface="Calibri"/>
                <a:ea typeface="DejaVu Sans"/>
              </a:rPr>
              <a:t>dataIS = new ObjectInputStream(filein); //conecta el flujo de bytes al 								//flujo de datos</a:t>
            </a:r>
            <a:endParaRPr/>
          </a:p>
          <a:p>
            <a:pPr>
              <a:lnSpc>
                <a:spcPct val="100000"/>
              </a:lnSpc>
            </a:pPr>
            <a:r>
              <a:rPr lang="es-ES" sz="1600" strike="noStrike" spc="-1">
                <a:solidFill>
                  <a:srgbClr val="292934"/>
                </a:solidFill>
                <a:uFill>
                  <a:solidFill>
                    <a:srgbClr val="FFFFFF"/>
                  </a:solidFill>
                </a:uFill>
                <a:latin typeface="Calibri"/>
                <a:ea typeface="DejaVu Sans"/>
              </a:rPr>
              <a:t>   int i=1;</a:t>
            </a:r>
            <a:endParaRPr/>
          </a:p>
          <a:p>
            <a:pPr>
              <a:lnSpc>
                <a:spcPct val="100000"/>
              </a:lnSpc>
            </a:pPr>
            <a:r>
              <a:rPr lang="es-ES" sz="1600" strike="noStrike" spc="-1">
                <a:solidFill>
                  <a:srgbClr val="292934"/>
                </a:solidFill>
                <a:uFill>
                  <a:solidFill>
                    <a:srgbClr val="FFFFFF"/>
                  </a:solidFill>
                </a:uFill>
                <a:latin typeface="Calibri"/>
                <a:ea typeface="DejaVu Sans"/>
              </a:rPr>
              <a:t>   try {</a:t>
            </a:r>
            <a:endParaRPr/>
          </a:p>
          <a:p>
            <a:pPr>
              <a:lnSpc>
                <a:spcPct val="100000"/>
              </a:lnSpc>
            </a:pPr>
            <a:r>
              <a:rPr lang="es-ES" sz="1600" strike="noStrike" spc="-1">
                <a:solidFill>
                  <a:srgbClr val="292934"/>
                </a:solidFill>
                <a:uFill>
                  <a:solidFill>
                    <a:srgbClr val="FFFFFF"/>
                  </a:solidFill>
                </a:uFill>
                <a:latin typeface="Calibri"/>
                <a:ea typeface="DejaVu Sans"/>
              </a:rPr>
              <a:t>    while (true) { //lectura del fichero</a:t>
            </a:r>
            <a:endParaRPr/>
          </a:p>
          <a:p>
            <a:pPr>
              <a:lnSpc>
                <a:spcPct val="100000"/>
              </a:lnSpc>
            </a:pPr>
            <a:r>
              <a:rPr lang="es-ES" sz="1600" strike="noStrike" spc="-1">
                <a:solidFill>
                  <a:srgbClr val="292934"/>
                </a:solidFill>
                <a:uFill>
                  <a:solidFill>
                    <a:srgbClr val="FFFFFF"/>
                  </a:solidFill>
                </a:uFill>
                <a:latin typeface="Calibri"/>
                <a:ea typeface="DejaVu Sans"/>
              </a:rPr>
              <a:t>	  persona= (Persona)  </a:t>
            </a:r>
            <a:r>
              <a:rPr lang="es-ES" sz="1600" b="1" strike="noStrike" spc="-1">
                <a:solidFill>
                  <a:srgbClr val="292934"/>
                </a:solidFill>
                <a:uFill>
                  <a:solidFill>
                    <a:srgbClr val="FFFFFF"/>
                  </a:solidFill>
                </a:uFill>
                <a:latin typeface="Calibri"/>
                <a:ea typeface="DejaVu Sans"/>
              </a:rPr>
              <a:t>dataIS.readObject(); </a:t>
            </a:r>
            <a:r>
              <a:rPr lang="es-ES" sz="1600" strike="noStrike" spc="-1">
                <a:solidFill>
                  <a:srgbClr val="292934"/>
                </a:solidFill>
                <a:uFill>
                  <a:solidFill>
                    <a:srgbClr val="FFFFFF"/>
                  </a:solidFill>
                </a:uFill>
                <a:latin typeface="Calibri"/>
                <a:ea typeface="DejaVu Sans"/>
              </a:rPr>
              <a:t>//leer una Persona              </a:t>
            </a:r>
            <a:endParaRPr/>
          </a:p>
          <a:p>
            <a:pPr>
              <a:lnSpc>
                <a:spcPct val="100000"/>
              </a:lnSpc>
            </a:pPr>
            <a:r>
              <a:rPr lang="es-ES" sz="1600" strike="noStrike" spc="-1">
                <a:solidFill>
                  <a:srgbClr val="292934"/>
                </a:solidFill>
                <a:uFill>
                  <a:solidFill>
                    <a:srgbClr val="FFFFFF"/>
                  </a:solidFill>
                </a:uFill>
                <a:latin typeface="Calibri"/>
                <a:ea typeface="DejaVu Sans"/>
              </a:rPr>
              <a:t>      	System.out.println("Nombre: " + persona.getNombre() + ", edad: " + 								persona.getEdad());  </a:t>
            </a:r>
            <a:endParaRPr/>
          </a:p>
          <a:p>
            <a:pPr>
              <a:lnSpc>
                <a:spcPct val="100000"/>
              </a:lnSpc>
            </a:pPr>
            <a:r>
              <a:rPr lang="es-ES" sz="1600" strike="noStrike" spc="-1">
                <a:solidFill>
                  <a:srgbClr val="292934"/>
                </a:solidFill>
                <a:uFill>
                  <a:solidFill>
                    <a:srgbClr val="FFFFFF"/>
                  </a:solidFill>
                </a:uFill>
                <a:latin typeface="Calibri"/>
                <a:ea typeface="DejaVu Sans"/>
              </a:rPr>
              <a:t>      	System.out.println(i);i++;</a:t>
            </a:r>
            <a:endParaRPr/>
          </a:p>
          <a:p>
            <a:pPr>
              <a:lnSpc>
                <a:spcPct val="100000"/>
              </a:lnSpc>
            </a:pPr>
            <a:r>
              <a:rPr lang="es-ES" sz="1600" strike="noStrike" spc="-1">
                <a:solidFill>
                  <a:srgbClr val="292934"/>
                </a:solidFill>
                <a:uFill>
                  <a:solidFill>
                    <a:srgbClr val="FFFFFF"/>
                  </a:solidFill>
                </a:uFill>
                <a:latin typeface="Calibri"/>
                <a:ea typeface="DejaVu Sans"/>
              </a:rPr>
              <a:t>    }</a:t>
            </a:r>
            <a:endParaRPr/>
          </a:p>
          <a:p>
            <a:pPr>
              <a:lnSpc>
                <a:spcPct val="100000"/>
              </a:lnSpc>
            </a:pPr>
            <a:r>
              <a:rPr lang="es-ES" sz="1600" strike="noStrike" spc="-1">
                <a:solidFill>
                  <a:srgbClr val="292934"/>
                </a:solidFill>
                <a:uFill>
                  <a:solidFill>
                    <a:srgbClr val="FFFFFF"/>
                  </a:solidFill>
                </a:uFill>
                <a:latin typeface="Calibri"/>
                <a:ea typeface="DejaVu Sans"/>
              </a:rPr>
              <a:t>    } catch (EOFException eo) {</a:t>
            </a:r>
            <a:endParaRPr/>
          </a:p>
          <a:p>
            <a:pPr>
              <a:lnSpc>
                <a:spcPct val="100000"/>
              </a:lnSpc>
            </a:pPr>
            <a:r>
              <a:rPr lang="es-ES" sz="1600" strike="noStrike" spc="-1">
                <a:solidFill>
                  <a:srgbClr val="292934"/>
                </a:solidFill>
                <a:uFill>
                  <a:solidFill>
                    <a:srgbClr val="FFFFFF"/>
                  </a:solidFill>
                </a:uFill>
                <a:latin typeface="Calibri"/>
                <a:ea typeface="DejaVu Sans"/>
              </a:rPr>
              <a:t>    } catch (StreamCorruptedException x) {}</a:t>
            </a:r>
            <a:endParaRPr/>
          </a:p>
          <a:p>
            <a:pPr>
              <a:lnSpc>
                <a:spcPct val="100000"/>
              </a:lnSpc>
            </a:pPr>
            <a:r>
              <a:rPr lang="es-ES" sz="1600" strike="noStrike" spc="-1">
                <a:solidFill>
                  <a:srgbClr val="292934"/>
                </a:solidFill>
                <a:uFill>
                  <a:solidFill>
                    <a:srgbClr val="FFFFFF"/>
                  </a:solidFill>
                </a:uFill>
                <a:latin typeface="Calibri"/>
                <a:ea typeface="DejaVu Sans"/>
              </a:rPr>
              <a:t>   	dataIS.close();  //cerrar stream de entrada      </a:t>
            </a:r>
            <a:endParaRPr/>
          </a:p>
          <a:p>
            <a:pPr>
              <a:lnSpc>
                <a:spcPct val="100000"/>
              </a:lnSpc>
            </a:pPr>
            <a:r>
              <a:rPr lang="es-ES" sz="1600" strike="noStrike" spc="-1">
                <a:solidFill>
                  <a:srgbClr val="292934"/>
                </a:solidFill>
                <a:uFill>
                  <a:solidFill>
                    <a:srgbClr val="FFFFFF"/>
                  </a:solidFill>
                </a:uFill>
                <a:latin typeface="Calibri"/>
                <a:ea typeface="DejaVu Sans"/>
              </a:rPr>
              <a:t>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85800" y="1371600"/>
            <a:ext cx="7847280" cy="192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4800" strike="noStrike" cap="all" spc="-89">
                <a:solidFill>
                  <a:srgbClr val="D2533C"/>
                </a:solidFill>
                <a:uFill>
                  <a:solidFill>
                    <a:srgbClr val="FFFFFF"/>
                  </a:solidFill>
                </a:uFill>
                <a:latin typeface="Arial"/>
                <a:ea typeface="DejaVu Sans"/>
              </a:rPr>
              <a:t>Ficheros aleatorios</a:t>
            </a:r>
            <a:endParaRPr/>
          </a:p>
        </p:txBody>
      </p:sp>
      <p:sp>
        <p:nvSpPr>
          <p:cNvPr id="197" name="CustomShape 2"/>
          <p:cNvSpPr/>
          <p:nvPr/>
        </p:nvSpPr>
        <p:spPr>
          <a:xfrm>
            <a:off x="685800" y="3505320"/>
            <a:ext cx="7670880" cy="175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400" strike="noStrike" spc="-1">
                <a:solidFill>
                  <a:srgbClr val="57576E"/>
                </a:solidFill>
                <a:uFill>
                  <a:solidFill>
                    <a:srgbClr val="FFFFFF"/>
                  </a:solidFill>
                </a:uFill>
                <a:latin typeface="Arial"/>
                <a:ea typeface="DejaVu Sans"/>
              </a:rPr>
              <a:t>Acceder al contenido de un fichero binario de forma aleatoria y posicionarse en una posición muy concreta del mismo.</a:t>
            </a:r>
            <a:endParaRPr/>
          </a:p>
          <a:p>
            <a:pPr>
              <a:lnSpc>
                <a:spcPct val="100000"/>
              </a:lnSpc>
            </a:pPr>
            <a:r>
              <a:rPr lang="es-ES" sz="2400" strike="noStrike" spc="-1">
                <a:solidFill>
                  <a:srgbClr val="57576E"/>
                </a:solidFill>
                <a:uFill>
                  <a:solidFill>
                    <a:srgbClr val="FFFFFF"/>
                  </a:solidFill>
                </a:uFill>
                <a:latin typeface="Arial"/>
                <a:ea typeface="DejaVu Sans"/>
              </a:rPr>
              <a:t>Se usa la clase RandomAccessFile que </a:t>
            </a:r>
            <a:r>
              <a:rPr lang="es-ES" sz="2400" b="1" strike="noStrike" spc="-1">
                <a:solidFill>
                  <a:srgbClr val="57576E"/>
                </a:solidFill>
                <a:uFill>
                  <a:solidFill>
                    <a:srgbClr val="FFFFFF"/>
                  </a:solidFill>
                </a:uFill>
                <a:latin typeface="Arial"/>
                <a:ea typeface="DejaVu Sans"/>
              </a:rPr>
              <a:t>no desciende de la jerarquía InputStream/OutputStream.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107640" y="357120"/>
            <a:ext cx="9034920" cy="649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000" b="1" u="sng" strike="noStrike" spc="-1" dirty="0">
                <a:solidFill>
                  <a:srgbClr val="292934"/>
                </a:solidFill>
                <a:uFill>
                  <a:solidFill>
                    <a:srgbClr val="FFFFFF"/>
                  </a:solidFill>
                </a:uFill>
                <a:latin typeface="Arial"/>
                <a:ea typeface="DejaVu Sans"/>
              </a:rPr>
              <a:t>//Escribir en un fichero aleatorio. </a:t>
            </a:r>
            <a:r>
              <a:rPr lang="es-ES" sz="2000" strike="noStrike" spc="-1" dirty="0">
                <a:solidFill>
                  <a:srgbClr val="292934"/>
                </a:solidFill>
                <a:uFill>
                  <a:solidFill>
                    <a:srgbClr val="FFFFFF"/>
                  </a:solidFill>
                </a:uFill>
                <a:latin typeface="Arial"/>
                <a:ea typeface="DejaVu Sans"/>
              </a:rPr>
              <a:t>(Registros de 36 bytes de tamaño)</a:t>
            </a:r>
            <a:endParaRPr sz="2000" dirty="0"/>
          </a:p>
          <a:p>
            <a:pPr>
              <a:lnSpc>
                <a:spcPct val="100000"/>
              </a:lnSpc>
            </a:pPr>
            <a:r>
              <a:rPr lang="es-ES" sz="1600" strike="noStrike" spc="-1" dirty="0" err="1">
                <a:solidFill>
                  <a:srgbClr val="292934"/>
                </a:solidFill>
                <a:uFill>
                  <a:solidFill>
                    <a:srgbClr val="FFFFFF"/>
                  </a:solidFill>
                </a:uFill>
                <a:latin typeface="Arial"/>
                <a:ea typeface="DejaVu Sans"/>
              </a:rPr>
              <a:t>import</a:t>
            </a:r>
            <a:r>
              <a:rPr lang="es-ES" sz="1600" strike="noStrike" spc="-1" dirty="0">
                <a:solidFill>
                  <a:srgbClr val="292934"/>
                </a:solidFill>
                <a:uFill>
                  <a:solidFill>
                    <a:srgbClr val="FFFFFF"/>
                  </a:solidFill>
                </a:uFill>
                <a:latin typeface="Arial"/>
                <a:ea typeface="DejaVu Sans"/>
              </a:rPr>
              <a:t> java.io.*;   // página 21</a:t>
            </a:r>
            <a:endParaRPr dirty="0"/>
          </a:p>
          <a:p>
            <a:pPr>
              <a:lnSpc>
                <a:spcPct val="100000"/>
              </a:lnSpc>
            </a:pP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class</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EscribirFichAleatorio</a:t>
            </a:r>
            <a:r>
              <a:rPr lang="es-ES" sz="1600" strike="noStrike" spc="-1" dirty="0">
                <a:solidFill>
                  <a:srgbClr val="292934"/>
                </a:solidFill>
                <a:uFill>
                  <a:solidFill>
                    <a:srgbClr val="FFFFFF"/>
                  </a:solidFill>
                </a:uFill>
                <a:latin typeface="Arial"/>
                <a:ea typeface="DejaVu Sans"/>
              </a:rPr>
              <a:t> {</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public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static</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void</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main</a:t>
            </a:r>
            <a:r>
              <a:rPr lang="es-ES" sz="1600" strike="noStrike" spc="-1" dirty="0">
                <a:solidFill>
                  <a:srgbClr val="292934"/>
                </a:solidFill>
                <a:uFill>
                  <a:solidFill>
                    <a:srgbClr val="FFFFFF"/>
                  </a:solidFill>
                </a:uFill>
                <a:latin typeface="Arial"/>
                <a:ea typeface="DejaVu Sans"/>
              </a:rPr>
              <a:t>(</a:t>
            </a:r>
            <a:r>
              <a:rPr lang="es-ES" sz="1600" strike="noStrike" spc="-1" dirty="0" err="1">
                <a:solidFill>
                  <a:srgbClr val="292934"/>
                </a:solidFill>
                <a:uFill>
                  <a:solidFill>
                    <a:srgbClr val="FFFFFF"/>
                  </a:solidFill>
                </a:uFill>
                <a:latin typeface="Arial"/>
                <a:ea typeface="DejaVu Sans"/>
              </a:rPr>
              <a:t>String</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args</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throws</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IOException</a:t>
            </a:r>
            <a:r>
              <a:rPr lang="es-ES" sz="1600" strike="noStrike" spc="-1" dirty="0">
                <a:solidFill>
                  <a:srgbClr val="292934"/>
                </a:solidFill>
                <a:uFill>
                  <a:solidFill>
                    <a:srgbClr val="FFFFFF"/>
                  </a:solidFill>
                </a:uFill>
                <a:latin typeface="Arial"/>
                <a:ea typeface="DejaVu Sans"/>
              </a:rPr>
              <a:t> {      </a:t>
            </a:r>
            <a:endParaRPr dirty="0"/>
          </a:p>
          <a:p>
            <a:pPr>
              <a:lnSpc>
                <a:spcPct val="100000"/>
              </a:lnSpc>
            </a:pPr>
            <a:r>
              <a:rPr lang="es-ES" sz="1600" strike="noStrike" spc="-1" dirty="0">
                <a:solidFill>
                  <a:srgbClr val="292934"/>
                </a:solidFill>
                <a:uFill>
                  <a:solidFill>
                    <a:srgbClr val="FFFFFF"/>
                  </a:solidFill>
                </a:uFill>
                <a:latin typeface="Arial"/>
                <a:ea typeface="DejaVu Sans"/>
              </a:rPr>
              <a:t>   File   fichero = new File("C:\\EJERCICIOS\\UNI1\\AleatorioEmple.dat");</a:t>
            </a:r>
            <a:endParaRPr dirty="0"/>
          </a:p>
          <a:p>
            <a:pPr>
              <a:lnSpc>
                <a:spcPct val="100000"/>
              </a:lnSpc>
            </a:pPr>
            <a:r>
              <a:rPr lang="es-ES" sz="1600" strike="noStrike" spc="-1" dirty="0">
                <a:solidFill>
                  <a:srgbClr val="292934"/>
                </a:solidFill>
                <a:uFill>
                  <a:solidFill>
                    <a:srgbClr val="FFFFFF"/>
                  </a:solidFill>
                </a:uFill>
                <a:latin typeface="Arial"/>
                <a:ea typeface="DejaVu Sans"/>
              </a:rPr>
              <a:t>   //declara el fichero de acceso aleatorio</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b="1" strike="noStrike" spc="-1" dirty="0" err="1">
                <a:solidFill>
                  <a:srgbClr val="292934"/>
                </a:solidFill>
                <a:uFill>
                  <a:solidFill>
                    <a:srgbClr val="FFFFFF"/>
                  </a:solidFill>
                </a:uFill>
                <a:latin typeface="Arial"/>
                <a:ea typeface="DejaVu Sans"/>
              </a:rPr>
              <a:t>RandomAccessFile</a:t>
            </a:r>
            <a:r>
              <a:rPr lang="es-ES" sz="1600" strike="noStrike" spc="-1" dirty="0">
                <a:solidFill>
                  <a:srgbClr val="292934"/>
                </a:solidFill>
                <a:uFill>
                  <a:solidFill>
                    <a:srgbClr val="FFFFFF"/>
                  </a:solidFill>
                </a:uFill>
                <a:latin typeface="Arial"/>
                <a:ea typeface="DejaVu Sans"/>
              </a:rPr>
              <a:t>   file = new </a:t>
            </a:r>
            <a:r>
              <a:rPr lang="es-ES" sz="1600" strike="noStrike" spc="-1" dirty="0" err="1">
                <a:solidFill>
                  <a:srgbClr val="292934"/>
                </a:solidFill>
                <a:uFill>
                  <a:solidFill>
                    <a:srgbClr val="FFFFFF"/>
                  </a:solidFill>
                </a:uFill>
                <a:latin typeface="Arial"/>
                <a:ea typeface="DejaVu Sans"/>
              </a:rPr>
              <a:t>RandomAccessFile</a:t>
            </a:r>
            <a:r>
              <a:rPr lang="es-ES" sz="1600" strike="noStrike" spc="-1" dirty="0">
                <a:solidFill>
                  <a:srgbClr val="292934"/>
                </a:solidFill>
                <a:uFill>
                  <a:solidFill>
                    <a:srgbClr val="FFFFFF"/>
                  </a:solidFill>
                </a:uFill>
                <a:latin typeface="Arial"/>
                <a:ea typeface="DejaVu Sans"/>
              </a:rPr>
              <a:t>(fichero, "</a:t>
            </a:r>
            <a:r>
              <a:rPr lang="es-ES" sz="1600" strike="noStrike" spc="-1" dirty="0" err="1">
                <a:solidFill>
                  <a:srgbClr val="292934"/>
                </a:solidFill>
                <a:uFill>
                  <a:solidFill>
                    <a:srgbClr val="FFFFFF"/>
                  </a:solidFill>
                </a:uFill>
                <a:latin typeface="Arial"/>
                <a:ea typeface="DejaVu Sans"/>
              </a:rPr>
              <a:t>rw</a:t>
            </a:r>
            <a:r>
              <a:rPr lang="es-ES" sz="1600" strike="noStrike" spc="-1" dirty="0">
                <a:solidFill>
                  <a:srgbClr val="292934"/>
                </a:solidFill>
                <a:uFill>
                  <a:solidFill>
                    <a:srgbClr val="FFFFFF"/>
                  </a:solidFill>
                </a:uFill>
                <a:latin typeface="Arial"/>
                <a:ea typeface="DejaVu Sans"/>
              </a:rPr>
              <a:t>");</a:t>
            </a:r>
            <a:endParaRPr dirty="0"/>
          </a:p>
          <a:p>
            <a:pPr>
              <a:lnSpc>
                <a:spcPct val="100000"/>
              </a:lnSpc>
            </a:pPr>
            <a:r>
              <a:rPr lang="es-ES" sz="1400" strike="noStrike" spc="-1" dirty="0">
                <a:solidFill>
                  <a:srgbClr val="292934"/>
                </a:solidFill>
                <a:uFill>
                  <a:solidFill>
                    <a:srgbClr val="FFFFFF"/>
                  </a:solidFill>
                </a:uFill>
                <a:latin typeface="Arial"/>
                <a:ea typeface="DejaVu Sans"/>
              </a:rPr>
              <a:t>   //</a:t>
            </a:r>
            <a:r>
              <a:rPr lang="es-ES" sz="1400" strike="noStrike" spc="-1" dirty="0" err="1">
                <a:solidFill>
                  <a:srgbClr val="292934"/>
                </a:solidFill>
                <a:uFill>
                  <a:solidFill>
                    <a:srgbClr val="FFFFFF"/>
                  </a:solidFill>
                </a:uFill>
                <a:latin typeface="Arial"/>
                <a:ea typeface="DejaVu Sans"/>
              </a:rPr>
              <a:t>arrays</a:t>
            </a:r>
            <a:r>
              <a:rPr lang="es-ES" sz="1400" strike="noStrike" spc="-1" dirty="0">
                <a:solidFill>
                  <a:srgbClr val="292934"/>
                </a:solidFill>
                <a:uFill>
                  <a:solidFill>
                    <a:srgbClr val="FFFFFF"/>
                  </a:solidFill>
                </a:uFill>
                <a:latin typeface="Arial"/>
                <a:ea typeface="DejaVu Sans"/>
              </a:rPr>
              <a:t> con los datos</a:t>
            </a:r>
            <a:endParaRPr dirty="0"/>
          </a:p>
          <a:p>
            <a:pPr>
              <a:lnSpc>
                <a:spcPct val="100000"/>
              </a:lnSpc>
            </a:pPr>
            <a:r>
              <a:rPr lang="es-ES" sz="1400" strike="noStrike" spc="-1" dirty="0">
                <a:solidFill>
                  <a:srgbClr val="292934"/>
                </a:solidFill>
                <a:uFill>
                  <a:solidFill>
                    <a:srgbClr val="FFFFFF"/>
                  </a:solidFill>
                </a:uFill>
                <a:latin typeface="Arial"/>
                <a:ea typeface="DejaVu Sans"/>
              </a:rPr>
              <a:t>   </a:t>
            </a:r>
            <a:r>
              <a:rPr lang="es-ES" sz="1400" strike="noStrike" spc="-1" dirty="0" err="1">
                <a:solidFill>
                  <a:srgbClr val="292934"/>
                </a:solidFill>
                <a:uFill>
                  <a:solidFill>
                    <a:srgbClr val="FFFFFF"/>
                  </a:solidFill>
                </a:uFill>
                <a:latin typeface="Arial"/>
                <a:ea typeface="DejaVu Sans"/>
              </a:rPr>
              <a:t>String</a:t>
            </a:r>
            <a:r>
              <a:rPr lang="es-ES" sz="1400" strike="noStrike" spc="-1" dirty="0">
                <a:solidFill>
                  <a:srgbClr val="292934"/>
                </a:solidFill>
                <a:uFill>
                  <a:solidFill>
                    <a:srgbClr val="FFFFFF"/>
                  </a:solidFill>
                </a:uFill>
                <a:latin typeface="Arial"/>
                <a:ea typeface="DejaVu Sans"/>
              </a:rPr>
              <a:t> apellido[] = </a:t>
            </a:r>
            <a:r>
              <a:rPr lang="es-ES" sz="1200" strike="noStrike" spc="-1" dirty="0">
                <a:solidFill>
                  <a:srgbClr val="292934"/>
                </a:solidFill>
                <a:uFill>
                  <a:solidFill>
                    <a:srgbClr val="FFFFFF"/>
                  </a:solidFill>
                </a:uFill>
                <a:latin typeface="Arial"/>
                <a:ea typeface="DejaVu Sans"/>
              </a:rPr>
              <a:t>{“LOPEZ","GIL","LOPEZ","RAMOS","SEVILLA","CASILLA", "REY"};   //Apellidos</a:t>
            </a:r>
            <a:endParaRPr dirty="0"/>
          </a:p>
          <a:p>
            <a:pPr>
              <a:lnSpc>
                <a:spcPct val="100000"/>
              </a:lnSpc>
            </a:pPr>
            <a:r>
              <a:rPr lang="es-ES" sz="1400" strike="noStrike" spc="-1" dirty="0">
                <a:solidFill>
                  <a:srgbClr val="292934"/>
                </a:solidFill>
                <a:uFill>
                  <a:solidFill>
                    <a:srgbClr val="FFFFFF"/>
                  </a:solidFill>
                </a:uFill>
                <a:latin typeface="Arial"/>
                <a:ea typeface="DejaVu Sans"/>
              </a:rPr>
              <a:t>   </a:t>
            </a:r>
            <a:r>
              <a:rPr lang="es-ES" sz="1400" strike="noStrike" spc="-1" dirty="0" err="1">
                <a:solidFill>
                  <a:srgbClr val="292934"/>
                </a:solidFill>
                <a:uFill>
                  <a:solidFill>
                    <a:srgbClr val="FFFFFF"/>
                  </a:solidFill>
                </a:uFill>
                <a:latin typeface="Arial"/>
                <a:ea typeface="DejaVu Sans"/>
              </a:rPr>
              <a:t>int</a:t>
            </a:r>
            <a:r>
              <a:rPr lang="es-ES" sz="1400" strike="noStrike" spc="-1" dirty="0">
                <a:solidFill>
                  <a:srgbClr val="292934"/>
                </a:solidFill>
                <a:uFill>
                  <a:solidFill>
                    <a:srgbClr val="FFFFFF"/>
                  </a:solidFill>
                </a:uFill>
                <a:latin typeface="Arial"/>
                <a:ea typeface="DejaVu Sans"/>
              </a:rPr>
              <a:t> </a:t>
            </a:r>
            <a:r>
              <a:rPr lang="es-ES" sz="1400" strike="noStrike" spc="-1" dirty="0" err="1">
                <a:solidFill>
                  <a:srgbClr val="292934"/>
                </a:solidFill>
                <a:uFill>
                  <a:solidFill>
                    <a:srgbClr val="FFFFFF"/>
                  </a:solidFill>
                </a:uFill>
                <a:latin typeface="Arial"/>
                <a:ea typeface="DejaVu Sans"/>
              </a:rPr>
              <a:t>dep</a:t>
            </a:r>
            <a:r>
              <a:rPr lang="es-ES" sz="1400" strike="noStrike" spc="-1" dirty="0">
                <a:solidFill>
                  <a:srgbClr val="292934"/>
                </a:solidFill>
                <a:uFill>
                  <a:solidFill>
                    <a:srgbClr val="FFFFFF"/>
                  </a:solidFill>
                </a:uFill>
                <a:latin typeface="Arial"/>
                <a:ea typeface="DejaVu Sans"/>
              </a:rPr>
              <a:t>[] = {</a:t>
            </a:r>
            <a:r>
              <a:rPr lang="es-ES" sz="1200" strike="noStrike" spc="-1" dirty="0">
                <a:solidFill>
                  <a:srgbClr val="292934"/>
                </a:solidFill>
                <a:uFill>
                  <a:solidFill>
                    <a:srgbClr val="FFFFFF"/>
                  </a:solidFill>
                </a:uFill>
                <a:latin typeface="Arial"/>
                <a:ea typeface="DejaVu Sans"/>
              </a:rPr>
              <a:t>10, 20, 10, 10, 30, 30, 20};       //departamentos</a:t>
            </a:r>
            <a:endParaRPr dirty="0"/>
          </a:p>
          <a:p>
            <a:pPr>
              <a:lnSpc>
                <a:spcPct val="100000"/>
              </a:lnSpc>
            </a:pPr>
            <a:r>
              <a:rPr lang="es-ES" sz="1400" strike="noStrike" spc="-1" dirty="0">
                <a:solidFill>
                  <a:srgbClr val="292934"/>
                </a:solidFill>
                <a:uFill>
                  <a:solidFill>
                    <a:srgbClr val="FFFFFF"/>
                  </a:solidFill>
                </a:uFill>
                <a:latin typeface="Arial"/>
                <a:ea typeface="DejaVu Sans"/>
              </a:rPr>
              <a:t>   </a:t>
            </a:r>
            <a:r>
              <a:rPr lang="es-ES" sz="1400" strike="noStrike" spc="-1" dirty="0" err="1">
                <a:solidFill>
                  <a:srgbClr val="292934"/>
                </a:solidFill>
                <a:uFill>
                  <a:solidFill>
                    <a:srgbClr val="FFFFFF"/>
                  </a:solidFill>
                </a:uFill>
                <a:latin typeface="Arial"/>
                <a:ea typeface="DejaVu Sans"/>
              </a:rPr>
              <a:t>Double</a:t>
            </a:r>
            <a:r>
              <a:rPr lang="es-ES" sz="1400" strike="noStrike" spc="-1" dirty="0">
                <a:solidFill>
                  <a:srgbClr val="292934"/>
                </a:solidFill>
                <a:uFill>
                  <a:solidFill>
                    <a:srgbClr val="FFFFFF"/>
                  </a:solidFill>
                </a:uFill>
                <a:latin typeface="Arial"/>
                <a:ea typeface="DejaVu Sans"/>
              </a:rPr>
              <a:t> salario[]={</a:t>
            </a:r>
            <a:r>
              <a:rPr lang="es-ES" sz="1200" strike="noStrike" spc="-1" dirty="0">
                <a:solidFill>
                  <a:srgbClr val="292934"/>
                </a:solidFill>
                <a:uFill>
                  <a:solidFill>
                    <a:srgbClr val="FFFFFF"/>
                  </a:solidFill>
                </a:uFill>
                <a:latin typeface="Arial"/>
                <a:ea typeface="DejaVu Sans"/>
              </a:rPr>
              <a:t>1000.45, 2400.60, 3000.0, 1500.56, 2200.0, 1435.87, 2000.0};    //salarios</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StringBuffer</a:t>
            </a:r>
            <a:r>
              <a:rPr lang="es-ES" sz="1600" strike="noStrike" spc="-1" dirty="0">
                <a:solidFill>
                  <a:srgbClr val="292934"/>
                </a:solidFill>
                <a:uFill>
                  <a:solidFill>
                    <a:srgbClr val="FFFFFF"/>
                  </a:solidFill>
                </a:uFill>
                <a:latin typeface="Arial"/>
                <a:ea typeface="DejaVu Sans"/>
              </a:rPr>
              <a:t>   buffer = </a:t>
            </a:r>
            <a:r>
              <a:rPr lang="es-ES" sz="1600" strike="noStrike" spc="-1" dirty="0" err="1">
                <a:solidFill>
                  <a:srgbClr val="292934"/>
                </a:solidFill>
                <a:uFill>
                  <a:solidFill>
                    <a:srgbClr val="FFFFFF"/>
                  </a:solidFill>
                </a:uFill>
                <a:latin typeface="Arial"/>
                <a:ea typeface="DejaVu Sans"/>
              </a:rPr>
              <a:t>null</a:t>
            </a:r>
            <a:r>
              <a:rPr lang="es-ES" sz="1600" strike="noStrike" spc="-1" dirty="0">
                <a:solidFill>
                  <a:srgbClr val="292934"/>
                </a:solidFill>
                <a:uFill>
                  <a:solidFill>
                    <a:srgbClr val="FFFFFF"/>
                  </a:solidFill>
                </a:uFill>
                <a:latin typeface="Arial"/>
                <a:ea typeface="DejaVu Sans"/>
              </a:rPr>
              <a:t>;                    //buffer para almacenar apellido</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int</a:t>
            </a:r>
            <a:r>
              <a:rPr lang="es-ES" sz="1600" strike="noStrike" spc="-1" dirty="0">
                <a:solidFill>
                  <a:srgbClr val="292934"/>
                </a:solidFill>
                <a:uFill>
                  <a:solidFill>
                    <a:srgbClr val="FFFFFF"/>
                  </a:solidFill>
                </a:uFill>
                <a:latin typeface="Arial"/>
                <a:ea typeface="DejaVu Sans"/>
              </a:rPr>
              <a:t>   n=</a:t>
            </a:r>
            <a:r>
              <a:rPr lang="es-ES" sz="1600" strike="noStrike" spc="-1" dirty="0" err="1">
                <a:solidFill>
                  <a:srgbClr val="292934"/>
                </a:solidFill>
                <a:uFill>
                  <a:solidFill>
                    <a:srgbClr val="FFFFFF"/>
                  </a:solidFill>
                </a:uFill>
                <a:latin typeface="Arial"/>
                <a:ea typeface="DejaVu Sans"/>
              </a:rPr>
              <a:t>apellido.length</a:t>
            </a:r>
            <a:r>
              <a:rPr lang="es-ES" sz="1600" strike="noStrike" spc="-1" dirty="0">
                <a:solidFill>
                  <a:srgbClr val="292934"/>
                </a:solidFill>
                <a:uFill>
                  <a:solidFill>
                    <a:srgbClr val="FFFFFF"/>
                  </a:solidFill>
                </a:uFill>
                <a:latin typeface="Arial"/>
                <a:ea typeface="DejaVu Sans"/>
              </a:rPr>
              <a:t>;   	          //numero de elementos del </a:t>
            </a:r>
            <a:r>
              <a:rPr lang="es-ES" sz="1600" strike="noStrike" spc="-1" dirty="0" err="1">
                <a:solidFill>
                  <a:srgbClr val="292934"/>
                </a:solidFill>
                <a:uFill>
                  <a:solidFill>
                    <a:srgbClr val="FFFFFF"/>
                  </a:solidFill>
                </a:uFill>
                <a:latin typeface="Arial"/>
                <a:ea typeface="DejaVu Sans"/>
              </a:rPr>
              <a:t>array</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for</a:t>
            </a: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int</a:t>
            </a:r>
            <a:r>
              <a:rPr lang="es-ES" sz="1600" strike="noStrike" spc="-1" dirty="0">
                <a:solidFill>
                  <a:srgbClr val="292934"/>
                </a:solidFill>
                <a:uFill>
                  <a:solidFill>
                    <a:srgbClr val="FFFFFF"/>
                  </a:solidFill>
                </a:uFill>
                <a:latin typeface="Arial"/>
                <a:ea typeface="DejaVu Sans"/>
              </a:rPr>
              <a:t> i=0;i&lt;n; i++){      //recorro los </a:t>
            </a:r>
            <a:r>
              <a:rPr lang="es-ES" sz="1600" strike="noStrike" spc="-1" dirty="0" err="1">
                <a:solidFill>
                  <a:srgbClr val="292934"/>
                </a:solidFill>
                <a:uFill>
                  <a:solidFill>
                    <a:srgbClr val="FFFFFF"/>
                  </a:solidFill>
                </a:uFill>
                <a:latin typeface="Arial"/>
                <a:ea typeface="DejaVu Sans"/>
              </a:rPr>
              <a:t>arrays</a:t>
            </a:r>
            <a:r>
              <a:rPr lang="es-ES" sz="1600" strike="noStrike" spc="-1" dirty="0">
                <a:solidFill>
                  <a:srgbClr val="292934"/>
                </a:solidFill>
                <a:uFill>
                  <a:solidFill>
                    <a:srgbClr val="FFFFFF"/>
                  </a:solidFill>
                </a:uFill>
                <a:latin typeface="Arial"/>
                <a:ea typeface="DejaVu Sans"/>
              </a:rPr>
              <a:t>          </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file.writeInt</a:t>
            </a:r>
            <a:r>
              <a:rPr lang="es-ES" sz="1600" strike="noStrike" spc="-1" dirty="0">
                <a:solidFill>
                  <a:srgbClr val="292934"/>
                </a:solidFill>
                <a:uFill>
                  <a:solidFill>
                    <a:srgbClr val="FFFFFF"/>
                  </a:solidFill>
                </a:uFill>
                <a:latin typeface="Arial"/>
                <a:ea typeface="DejaVu Sans"/>
              </a:rPr>
              <a:t>(i+1);       //Escribe i+1 para identificar empleado.         4 bytes</a:t>
            </a:r>
            <a:endParaRPr dirty="0"/>
          </a:p>
          <a:p>
            <a:pPr>
              <a:lnSpc>
                <a:spcPct val="100000"/>
              </a:lnSpc>
            </a:pPr>
            <a:r>
              <a:rPr lang="es-ES" sz="1600" strike="noStrike" spc="-1" dirty="0">
                <a:solidFill>
                  <a:srgbClr val="292934"/>
                </a:solidFill>
                <a:uFill>
                  <a:solidFill>
                    <a:srgbClr val="FFFFFF"/>
                  </a:solidFill>
                </a:uFill>
                <a:latin typeface="Arial"/>
                <a:ea typeface="DejaVu Sans"/>
              </a:rPr>
              <a:t>     	 buffer = new  </a:t>
            </a:r>
            <a:r>
              <a:rPr lang="es-ES" sz="1600" strike="noStrike" spc="-1" dirty="0" err="1">
                <a:solidFill>
                  <a:srgbClr val="292934"/>
                </a:solidFill>
                <a:uFill>
                  <a:solidFill>
                    <a:srgbClr val="FFFFFF"/>
                  </a:solidFill>
                </a:uFill>
                <a:latin typeface="Arial"/>
                <a:ea typeface="DejaVu Sans"/>
              </a:rPr>
              <a:t>StringBuffer</a:t>
            </a:r>
            <a:r>
              <a:rPr lang="es-ES" sz="1600" strike="noStrike" spc="-1" dirty="0">
                <a:solidFill>
                  <a:srgbClr val="292934"/>
                </a:solidFill>
                <a:uFill>
                  <a:solidFill>
                    <a:srgbClr val="FFFFFF"/>
                  </a:solidFill>
                </a:uFill>
                <a:latin typeface="Arial"/>
                <a:ea typeface="DejaVu Sans"/>
              </a:rPr>
              <a:t>(apellido[i] );      </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buffer.setLength</a:t>
            </a:r>
            <a:r>
              <a:rPr lang="es-ES" sz="1600" strike="noStrike" spc="-1" dirty="0">
                <a:solidFill>
                  <a:srgbClr val="292934"/>
                </a:solidFill>
                <a:uFill>
                  <a:solidFill>
                    <a:srgbClr val="FFFFFF"/>
                  </a:solidFill>
                </a:uFill>
                <a:latin typeface="Arial"/>
                <a:ea typeface="DejaVu Sans"/>
              </a:rPr>
              <a:t>(10);  //10 caracteres para el apellido			</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file.writeChars</a:t>
            </a:r>
            <a:r>
              <a:rPr lang="es-ES" sz="1600" strike="noStrike" spc="-1" dirty="0">
                <a:solidFill>
                  <a:srgbClr val="292934"/>
                </a:solidFill>
                <a:uFill>
                  <a:solidFill>
                    <a:srgbClr val="FFFFFF"/>
                  </a:solidFill>
                </a:uFill>
                <a:latin typeface="Arial"/>
                <a:ea typeface="DejaVu Sans"/>
              </a:rPr>
              <a:t>(</a:t>
            </a:r>
            <a:r>
              <a:rPr lang="es-ES" sz="1600" strike="noStrike" spc="-1" dirty="0" err="1">
                <a:solidFill>
                  <a:srgbClr val="292934"/>
                </a:solidFill>
                <a:uFill>
                  <a:solidFill>
                    <a:srgbClr val="FFFFFF"/>
                  </a:solidFill>
                </a:uFill>
                <a:latin typeface="Arial"/>
                <a:ea typeface="DejaVu Sans"/>
              </a:rPr>
              <a:t>buffer.toString</a:t>
            </a:r>
            <a:r>
              <a:rPr lang="es-ES" sz="1600" strike="noStrike" spc="-1" dirty="0">
                <a:solidFill>
                  <a:srgbClr val="292934"/>
                </a:solidFill>
                <a:uFill>
                  <a:solidFill>
                    <a:srgbClr val="FFFFFF"/>
                  </a:solidFill>
                </a:uFill>
                <a:latin typeface="Arial"/>
                <a:ea typeface="DejaVu Sans"/>
              </a:rPr>
              <a:t>());       //insertar apellido. 10*2 =      20 bytes</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file.writeInt</a:t>
            </a:r>
            <a:r>
              <a:rPr lang="es-ES" sz="1600" strike="noStrike" spc="-1" dirty="0">
                <a:solidFill>
                  <a:srgbClr val="292934"/>
                </a:solidFill>
                <a:uFill>
                  <a:solidFill>
                    <a:srgbClr val="FFFFFF"/>
                  </a:solidFill>
                </a:uFill>
                <a:latin typeface="Arial"/>
                <a:ea typeface="DejaVu Sans"/>
              </a:rPr>
              <a:t>(</a:t>
            </a:r>
            <a:r>
              <a:rPr lang="es-ES" sz="1600" strike="noStrike" spc="-1" dirty="0" err="1">
                <a:solidFill>
                  <a:srgbClr val="292934"/>
                </a:solidFill>
                <a:uFill>
                  <a:solidFill>
                    <a:srgbClr val="FFFFFF"/>
                  </a:solidFill>
                </a:uFill>
                <a:latin typeface="Arial"/>
                <a:ea typeface="DejaVu Sans"/>
              </a:rPr>
              <a:t>dep</a:t>
            </a:r>
            <a:r>
              <a:rPr lang="es-ES" sz="1600" strike="noStrike" spc="-1" dirty="0">
                <a:solidFill>
                  <a:srgbClr val="292934"/>
                </a:solidFill>
                <a:uFill>
                  <a:solidFill>
                    <a:srgbClr val="FFFFFF"/>
                  </a:solidFill>
                </a:uFill>
                <a:latin typeface="Arial"/>
                <a:ea typeface="DejaVu Sans"/>
              </a:rPr>
              <a:t>[i]);               //insertar departamento.                       4 bytes</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file.writeDouble</a:t>
            </a:r>
            <a:r>
              <a:rPr lang="es-ES" sz="1600" strike="noStrike" spc="-1" dirty="0">
                <a:solidFill>
                  <a:srgbClr val="292934"/>
                </a:solidFill>
                <a:uFill>
                  <a:solidFill>
                    <a:srgbClr val="FFFFFF"/>
                  </a:solidFill>
                </a:uFill>
                <a:latin typeface="Arial"/>
                <a:ea typeface="DejaVu Sans"/>
              </a:rPr>
              <a:t>(salario[i]);   //insertar salario	                          8 bytes</a:t>
            </a:r>
            <a:endParaRPr dirty="0"/>
          </a:p>
          <a:p>
            <a:pPr>
              <a:lnSpc>
                <a:spcPct val="100000"/>
              </a:lnSpc>
            </a:pPr>
            <a:r>
              <a:rPr lang="es-ES" sz="1600" strike="noStrike" spc="-1" dirty="0">
                <a:solidFill>
                  <a:srgbClr val="292934"/>
                </a:solidFill>
                <a:uFill>
                  <a:solidFill>
                    <a:srgbClr val="FFFFFF"/>
                  </a:solidFill>
                </a:uFill>
                <a:latin typeface="Arial"/>
                <a:ea typeface="DejaVu Sans"/>
              </a:rPr>
              <a:t>   } //fin </a:t>
            </a:r>
            <a:r>
              <a:rPr lang="es-ES" sz="1600" strike="noStrike" spc="-1" dirty="0" err="1">
                <a:solidFill>
                  <a:srgbClr val="292934"/>
                </a:solidFill>
                <a:uFill>
                  <a:solidFill>
                    <a:srgbClr val="FFFFFF"/>
                  </a:solidFill>
                </a:uFill>
                <a:latin typeface="Arial"/>
                <a:ea typeface="DejaVu Sans"/>
              </a:rPr>
              <a:t>for</a:t>
            </a:r>
            <a:r>
              <a:rPr lang="es-ES" sz="1600" strike="noStrike" spc="-1" dirty="0">
                <a:solidFill>
                  <a:srgbClr val="292934"/>
                </a:solidFill>
                <a:uFill>
                  <a:solidFill>
                    <a:srgbClr val="FFFFFF"/>
                  </a:solidFill>
                </a:uFill>
                <a:latin typeface="Arial"/>
                <a:ea typeface="DejaVu Sans"/>
              </a:rPr>
              <a:t>    					       </a:t>
            </a:r>
            <a:r>
              <a:rPr lang="es-ES" sz="1600" b="1" strike="noStrike" spc="-1" dirty="0">
                <a:solidFill>
                  <a:srgbClr val="FF0000"/>
                </a:solidFill>
                <a:uFill>
                  <a:solidFill>
                    <a:srgbClr val="FFFFFF"/>
                  </a:solidFill>
                </a:uFill>
                <a:latin typeface="Arial"/>
                <a:ea typeface="DejaVu Sans"/>
              </a:rPr>
              <a:t>TOTAL      36 bytes</a:t>
            </a:r>
            <a:endParaRPr dirty="0"/>
          </a:p>
          <a:p>
            <a:pPr>
              <a:lnSpc>
                <a:spcPct val="100000"/>
              </a:lnSpc>
            </a:pPr>
            <a:r>
              <a:rPr lang="es-ES" sz="1600" strike="noStrike" spc="-1" dirty="0">
                <a:solidFill>
                  <a:srgbClr val="292934"/>
                </a:solidFill>
                <a:uFill>
                  <a:solidFill>
                    <a:srgbClr val="FFFFFF"/>
                  </a:solidFill>
                </a:uFill>
                <a:latin typeface="Arial"/>
                <a:ea typeface="DejaVu Sans"/>
              </a:rPr>
              <a:t>   </a:t>
            </a:r>
            <a:r>
              <a:rPr lang="es-ES" sz="1600" strike="noStrike" spc="-1" dirty="0" err="1">
                <a:solidFill>
                  <a:srgbClr val="292934"/>
                </a:solidFill>
                <a:uFill>
                  <a:solidFill>
                    <a:srgbClr val="FFFFFF"/>
                  </a:solidFill>
                </a:uFill>
                <a:latin typeface="Arial"/>
                <a:ea typeface="DejaVu Sans"/>
              </a:rPr>
              <a:t>file.close</a:t>
            </a:r>
            <a:r>
              <a:rPr lang="es-ES" sz="1600" strike="noStrike" spc="-1" dirty="0">
                <a:solidFill>
                  <a:srgbClr val="292934"/>
                </a:solidFill>
                <a:uFill>
                  <a:solidFill>
                    <a:srgbClr val="FFFFFF"/>
                  </a:solidFill>
                </a:uFill>
                <a:latin typeface="Arial"/>
                <a:ea typeface="DejaVu Sans"/>
              </a:rPr>
              <a:t>();  //cerrar fichero   }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14200" y="357120"/>
            <a:ext cx="8639640" cy="65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b="1" u="sng" strike="noStrike" spc="-1">
                <a:solidFill>
                  <a:srgbClr val="292934"/>
                </a:solidFill>
                <a:uFill>
                  <a:solidFill>
                    <a:srgbClr val="FFFFFF"/>
                  </a:solidFill>
                </a:uFill>
                <a:latin typeface="Arial"/>
                <a:ea typeface="DejaVu Sans"/>
              </a:rPr>
              <a:t>Leer el fichero aleatorio.</a:t>
            </a:r>
            <a:endParaRPr/>
          </a:p>
          <a:p>
            <a:pPr>
              <a:lnSpc>
                <a:spcPct val="100000"/>
              </a:lnSpc>
            </a:pPr>
            <a:r>
              <a:rPr lang="es-ES" sz="1400" strike="noStrike" spc="-1">
                <a:solidFill>
                  <a:srgbClr val="292934"/>
                </a:solidFill>
                <a:uFill>
                  <a:solidFill>
                    <a:srgbClr val="FFFFFF"/>
                  </a:solidFill>
                </a:uFill>
                <a:latin typeface="Arial"/>
                <a:ea typeface="DejaVu Sans"/>
              </a:rPr>
              <a:t>import java.io.*;    //página 22</a:t>
            </a:r>
            <a:endParaRPr/>
          </a:p>
          <a:p>
            <a:pPr>
              <a:lnSpc>
                <a:spcPct val="100000"/>
              </a:lnSpc>
            </a:pPr>
            <a:r>
              <a:rPr lang="es-ES" sz="1400" b="1" strike="noStrike" spc="-1">
                <a:solidFill>
                  <a:srgbClr val="292934"/>
                </a:solidFill>
                <a:uFill>
                  <a:solidFill>
                    <a:srgbClr val="FFFFFF"/>
                  </a:solidFill>
                </a:uFill>
                <a:latin typeface="Arial"/>
                <a:ea typeface="DejaVu Sans"/>
              </a:rPr>
              <a:t>public class LeerFichAleatorio {</a:t>
            </a:r>
            <a:endParaRPr/>
          </a:p>
          <a:p>
            <a:pPr>
              <a:lnSpc>
                <a:spcPct val="100000"/>
              </a:lnSpc>
            </a:pPr>
            <a:r>
              <a:rPr lang="es-ES" sz="1400" strike="noStrike" spc="-1">
                <a:solidFill>
                  <a:srgbClr val="292934"/>
                </a:solidFill>
                <a:uFill>
                  <a:solidFill>
                    <a:srgbClr val="FFFFFF"/>
                  </a:solidFill>
                </a:uFill>
                <a:latin typeface="Arial"/>
                <a:ea typeface="DejaVu Sans"/>
              </a:rPr>
              <a:t>  public static void main(String[] args) throws IOException {     </a:t>
            </a:r>
            <a:endParaRPr/>
          </a:p>
          <a:p>
            <a:pPr>
              <a:lnSpc>
                <a:spcPct val="100000"/>
              </a:lnSpc>
            </a:pPr>
            <a:r>
              <a:rPr lang="es-ES" sz="1400" strike="noStrike" spc="-1">
                <a:solidFill>
                  <a:srgbClr val="292934"/>
                </a:solidFill>
                <a:uFill>
                  <a:solidFill>
                    <a:srgbClr val="FFFFFF"/>
                  </a:solidFill>
                </a:uFill>
                <a:latin typeface="Arial"/>
                <a:ea typeface="DejaVu Sans"/>
              </a:rPr>
              <a:t>   File fichero = new File("C:\\EJERCICIOS\\UNI1\\AleatorioEmple.dat");</a:t>
            </a:r>
            <a:endParaRPr/>
          </a:p>
          <a:p>
            <a:pPr>
              <a:lnSpc>
                <a:spcPct val="100000"/>
              </a:lnSpc>
            </a:pPr>
            <a:r>
              <a:rPr lang="es-ES" sz="1400" strike="noStrike" spc="-1">
                <a:solidFill>
                  <a:srgbClr val="292934"/>
                </a:solidFill>
                <a:uFill>
                  <a:solidFill>
                    <a:srgbClr val="FFFFFF"/>
                  </a:solidFill>
                </a:uFill>
                <a:latin typeface="Arial"/>
                <a:ea typeface="DejaVu Sans"/>
              </a:rPr>
              <a:t>    RandomAccessFile file = new RandomAccessFile(fichero, "r");  //declara el fichero de acceso aleatorio</a:t>
            </a:r>
            <a:endParaRPr/>
          </a:p>
          <a:p>
            <a:pPr>
              <a:lnSpc>
                <a:spcPct val="100000"/>
              </a:lnSpc>
            </a:pPr>
            <a:r>
              <a:rPr lang="es-ES" sz="1400" strike="noStrike" spc="-1">
                <a:solidFill>
                  <a:srgbClr val="292934"/>
                </a:solidFill>
                <a:uFill>
                  <a:solidFill>
                    <a:srgbClr val="FFFFFF"/>
                  </a:solidFill>
                </a:uFill>
                <a:latin typeface="Arial"/>
                <a:ea typeface="DejaVu Sans"/>
              </a:rPr>
              <a:t>   int  id, dep, posicion;    </a:t>
            </a:r>
            <a:endParaRPr/>
          </a:p>
          <a:p>
            <a:pPr>
              <a:lnSpc>
                <a:spcPct val="100000"/>
              </a:lnSpc>
            </a:pPr>
            <a:r>
              <a:rPr lang="es-ES" sz="1400" strike="noStrike" spc="-1">
                <a:solidFill>
                  <a:srgbClr val="292934"/>
                </a:solidFill>
                <a:uFill>
                  <a:solidFill>
                    <a:srgbClr val="FFFFFF"/>
                  </a:solidFill>
                </a:uFill>
                <a:latin typeface="Arial"/>
                <a:ea typeface="DejaVu Sans"/>
              </a:rPr>
              <a:t>   Double salario;	</a:t>
            </a:r>
            <a:endParaRPr/>
          </a:p>
          <a:p>
            <a:pPr>
              <a:lnSpc>
                <a:spcPct val="100000"/>
              </a:lnSpc>
            </a:pPr>
            <a:r>
              <a:rPr lang="es-ES" sz="1400" strike="noStrike" spc="-1">
                <a:solidFill>
                  <a:srgbClr val="292934"/>
                </a:solidFill>
                <a:uFill>
                  <a:solidFill>
                    <a:srgbClr val="FFFFFF"/>
                  </a:solidFill>
                </a:uFill>
                <a:latin typeface="Arial"/>
                <a:ea typeface="DejaVu Sans"/>
              </a:rPr>
              <a:t>   char apellido[] = new char[10],  aux; </a:t>
            </a:r>
            <a:endParaRPr/>
          </a:p>
          <a:p>
            <a:pPr>
              <a:lnSpc>
                <a:spcPct val="100000"/>
              </a:lnSpc>
            </a:pPr>
            <a:r>
              <a:rPr lang="es-ES" sz="1400" strike="noStrike" spc="-1">
                <a:solidFill>
                  <a:srgbClr val="292934"/>
                </a:solidFill>
                <a:uFill>
                  <a:solidFill>
                    <a:srgbClr val="FFFFFF"/>
                  </a:solidFill>
                </a:uFill>
                <a:latin typeface="Arial"/>
                <a:ea typeface="DejaVu Sans"/>
              </a:rPr>
              <a:t>   posicion=0;   //para situarnos al principio</a:t>
            </a:r>
            <a:endParaRPr/>
          </a:p>
          <a:p>
            <a:pPr>
              <a:lnSpc>
                <a:spcPct val="100000"/>
              </a:lnSpc>
            </a:pPr>
            <a:r>
              <a:rPr lang="es-ES" sz="1400" strike="noStrike" spc="-1">
                <a:solidFill>
                  <a:srgbClr val="292934"/>
                </a:solidFill>
                <a:uFill>
                  <a:solidFill>
                    <a:srgbClr val="FFFFFF"/>
                  </a:solidFill>
                </a:uFill>
                <a:latin typeface="Arial"/>
                <a:ea typeface="DejaVu Sans"/>
              </a:rPr>
              <a:t>   for(;;) {  	</a:t>
            </a:r>
            <a:r>
              <a:rPr lang="es-ES" sz="1400" strike="noStrike" spc="-1">
                <a:solidFill>
                  <a:srgbClr val="FF0000"/>
                </a:solidFill>
                <a:uFill>
                  <a:solidFill>
                    <a:srgbClr val="FFFFFF"/>
                  </a:solidFill>
                </a:uFill>
                <a:latin typeface="Arial"/>
                <a:ea typeface="DejaVu Sans"/>
              </a:rPr>
              <a:t>//recorro el fichero</a:t>
            </a:r>
            <a:endParaRPr/>
          </a:p>
          <a:p>
            <a:pPr>
              <a:lnSpc>
                <a:spcPct val="100000"/>
              </a:lnSpc>
            </a:pPr>
            <a:r>
              <a:rPr lang="es-ES" sz="1400" strike="noStrike" spc="-1">
                <a:solidFill>
                  <a:srgbClr val="292934"/>
                </a:solidFill>
                <a:uFill>
                  <a:solidFill>
                    <a:srgbClr val="FFFFFF"/>
                  </a:solidFill>
                </a:uFill>
                <a:latin typeface="Arial"/>
                <a:ea typeface="DejaVu Sans"/>
              </a:rPr>
              <a:t>	file.seek(posicion);            //nos posicionamos en posicion</a:t>
            </a:r>
            <a:endParaRPr/>
          </a:p>
          <a:p>
            <a:pPr>
              <a:lnSpc>
                <a:spcPct val="100000"/>
              </a:lnSpc>
            </a:pPr>
            <a:r>
              <a:rPr lang="es-ES" sz="1400" strike="noStrike" spc="-1">
                <a:solidFill>
                  <a:srgbClr val="292934"/>
                </a:solidFill>
                <a:uFill>
                  <a:solidFill>
                    <a:srgbClr val="FFFFFF"/>
                  </a:solidFill>
                </a:uFill>
                <a:latin typeface="Arial"/>
                <a:ea typeface="DejaVu Sans"/>
              </a:rPr>
              <a:t>	id=file.readInt();                 </a:t>
            </a:r>
            <a:r>
              <a:rPr lang="es-ES" sz="1400" strike="noStrike" spc="-1">
                <a:solidFill>
                  <a:srgbClr val="0070C0"/>
                </a:solidFill>
                <a:uFill>
                  <a:solidFill>
                    <a:srgbClr val="FFFFFF"/>
                  </a:solidFill>
                </a:uFill>
                <a:latin typeface="Arial"/>
                <a:ea typeface="DejaVu Sans"/>
              </a:rPr>
              <a:t>//obtengo id de empleado</a:t>
            </a:r>
            <a:r>
              <a:rPr lang="es-ES" sz="1400" strike="noStrike" spc="-1">
                <a:solidFill>
                  <a:srgbClr val="292934"/>
                </a:solidFill>
                <a:uFill>
                  <a:solidFill>
                    <a:srgbClr val="FFFFFF"/>
                  </a:solidFill>
                </a:uFill>
                <a:latin typeface="Arial"/>
                <a:ea typeface="DejaVu Sans"/>
              </a:rPr>
              <a:t>	  	  </a:t>
            </a:r>
            <a:endParaRPr/>
          </a:p>
          <a:p>
            <a:pPr>
              <a:lnSpc>
                <a:spcPct val="100000"/>
              </a:lnSpc>
            </a:pPr>
            <a:r>
              <a:rPr lang="es-ES" sz="1400" strike="noStrike" spc="-1">
                <a:solidFill>
                  <a:srgbClr val="292934"/>
                </a:solidFill>
                <a:uFill>
                  <a:solidFill>
                    <a:srgbClr val="FFFFFF"/>
                  </a:solidFill>
                </a:uFill>
                <a:latin typeface="Arial"/>
                <a:ea typeface="DejaVu Sans"/>
              </a:rPr>
              <a:t>    	for (int i = 0;  i &lt; apellido.length;   i++) {   </a:t>
            </a:r>
            <a:r>
              <a:rPr lang="es-ES" sz="1400" strike="noStrike" spc="-1">
                <a:solidFill>
                  <a:srgbClr val="0070C0"/>
                </a:solidFill>
                <a:uFill>
                  <a:solidFill>
                    <a:srgbClr val="FFFFFF"/>
                  </a:solidFill>
                </a:uFill>
                <a:latin typeface="Arial"/>
                <a:ea typeface="DejaVu Sans"/>
              </a:rPr>
              <a:t>//Obtengo el apellido. Para ello recorro apellidos.</a:t>
            </a:r>
            <a:endParaRPr/>
          </a:p>
          <a:p>
            <a:pPr>
              <a:lnSpc>
                <a:spcPct val="100000"/>
              </a:lnSpc>
            </a:pPr>
            <a:r>
              <a:rPr lang="es-ES" sz="1400" strike="noStrike" spc="-1">
                <a:solidFill>
                  <a:srgbClr val="292934"/>
                </a:solidFill>
                <a:uFill>
                  <a:solidFill>
                    <a:srgbClr val="FFFFFF"/>
                  </a:solidFill>
                </a:uFill>
                <a:latin typeface="Arial"/>
                <a:ea typeface="DejaVu Sans"/>
              </a:rPr>
              <a:t>                  		aux = file.readChar();       	 //recupero un carácter del apellido </a:t>
            </a:r>
            <a:endParaRPr/>
          </a:p>
          <a:p>
            <a:pPr>
              <a:lnSpc>
                <a:spcPct val="100000"/>
              </a:lnSpc>
            </a:pPr>
            <a:r>
              <a:rPr lang="es-ES" sz="1400" strike="noStrike" spc="-1">
                <a:solidFill>
                  <a:srgbClr val="292934"/>
                </a:solidFill>
                <a:uFill>
                  <a:solidFill>
                    <a:srgbClr val="FFFFFF"/>
                  </a:solidFill>
                </a:uFill>
                <a:latin typeface="Arial"/>
                <a:ea typeface="DejaVu Sans"/>
              </a:rPr>
              <a:t>                 		apellido[i] = aux;                	//lo guardo en el array</a:t>
            </a:r>
            <a:endParaRPr/>
          </a:p>
          <a:p>
            <a:pPr>
              <a:lnSpc>
                <a:spcPct val="100000"/>
              </a:lnSpc>
            </a:pPr>
            <a:r>
              <a:rPr lang="es-ES" sz="1400" strike="noStrike" spc="-1">
                <a:solidFill>
                  <a:srgbClr val="292934"/>
                </a:solidFill>
                <a:uFill>
                  <a:solidFill>
                    <a:srgbClr val="FFFFFF"/>
                  </a:solidFill>
                </a:uFill>
                <a:latin typeface="Arial"/>
                <a:ea typeface="DejaVu Sans"/>
              </a:rPr>
              <a:t>    	} //for interno</a:t>
            </a:r>
            <a:endParaRPr/>
          </a:p>
          <a:p>
            <a:pPr>
              <a:lnSpc>
                <a:spcPct val="100000"/>
              </a:lnSpc>
            </a:pPr>
            <a:r>
              <a:rPr lang="es-ES" sz="1400" strike="noStrike" spc="-1">
                <a:solidFill>
                  <a:srgbClr val="292934"/>
                </a:solidFill>
                <a:uFill>
                  <a:solidFill>
                    <a:srgbClr val="FFFFFF"/>
                  </a:solidFill>
                </a:uFill>
                <a:latin typeface="Arial"/>
                <a:ea typeface="DejaVu Sans"/>
              </a:rPr>
              <a:t>    	String    apellidoS= new String(apellido);     //convierto a String el array</a:t>
            </a:r>
            <a:endParaRPr/>
          </a:p>
          <a:p>
            <a:pPr>
              <a:lnSpc>
                <a:spcPct val="100000"/>
              </a:lnSpc>
            </a:pPr>
            <a:r>
              <a:rPr lang="es-ES" sz="1400" strike="noStrike" spc="-1">
                <a:solidFill>
                  <a:srgbClr val="292934"/>
                </a:solidFill>
                <a:uFill>
                  <a:solidFill>
                    <a:srgbClr val="FFFFFF"/>
                  </a:solidFill>
                </a:uFill>
                <a:latin typeface="Arial"/>
                <a:ea typeface="DejaVu Sans"/>
              </a:rPr>
              <a:t>	dep=file.readInt();                                  </a:t>
            </a:r>
            <a:r>
              <a:rPr lang="es-ES" sz="1400" strike="noStrike" spc="-1">
                <a:solidFill>
                  <a:srgbClr val="0070C0"/>
                </a:solidFill>
                <a:uFill>
                  <a:solidFill>
                    <a:srgbClr val="FFFFFF"/>
                  </a:solidFill>
                </a:uFill>
                <a:latin typeface="Arial"/>
                <a:ea typeface="DejaVu Sans"/>
              </a:rPr>
              <a:t>//obtengo dep</a:t>
            </a:r>
            <a:endParaRPr/>
          </a:p>
          <a:p>
            <a:pPr>
              <a:lnSpc>
                <a:spcPct val="100000"/>
              </a:lnSpc>
            </a:pPr>
            <a:r>
              <a:rPr lang="es-ES" sz="1400" strike="noStrike" spc="-1">
                <a:solidFill>
                  <a:srgbClr val="292934"/>
                </a:solidFill>
                <a:uFill>
                  <a:solidFill>
                    <a:srgbClr val="FFFFFF"/>
                  </a:solidFill>
                </a:uFill>
                <a:latin typeface="Arial"/>
                <a:ea typeface="DejaVu Sans"/>
              </a:rPr>
              <a:t>  	salario=file.readDouble();                     </a:t>
            </a:r>
            <a:r>
              <a:rPr lang="es-ES" sz="1400" strike="noStrike" spc="-1">
                <a:solidFill>
                  <a:srgbClr val="0070C0"/>
                </a:solidFill>
                <a:uFill>
                  <a:solidFill>
                    <a:srgbClr val="FFFFFF"/>
                  </a:solidFill>
                </a:uFill>
                <a:latin typeface="Arial"/>
                <a:ea typeface="DejaVu Sans"/>
              </a:rPr>
              <a:t>//obtengo salario</a:t>
            </a:r>
            <a:endParaRPr/>
          </a:p>
          <a:p>
            <a:pPr>
              <a:lnSpc>
                <a:spcPct val="100000"/>
              </a:lnSpc>
            </a:pPr>
            <a:r>
              <a:rPr lang="es-ES" sz="1400" strike="noStrike" spc="-1">
                <a:solidFill>
                  <a:srgbClr val="292934"/>
                </a:solidFill>
                <a:uFill>
                  <a:solidFill>
                    <a:srgbClr val="FFFFFF"/>
                  </a:solidFill>
                </a:uFill>
                <a:latin typeface="Arial"/>
                <a:ea typeface="DejaVu Sans"/>
              </a:rPr>
              <a:t>	</a:t>
            </a:r>
            <a:r>
              <a:rPr lang="es-ES" sz="1400" strike="noStrike" spc="-1">
                <a:solidFill>
                  <a:srgbClr val="FF0000"/>
                </a:solidFill>
                <a:uFill>
                  <a:solidFill>
                    <a:srgbClr val="FFFFFF"/>
                  </a:solidFill>
                </a:uFill>
                <a:latin typeface="Arial"/>
                <a:ea typeface="DejaVu Sans"/>
              </a:rPr>
              <a:t>//muestra por consola  </a:t>
            </a:r>
            <a:endParaRPr/>
          </a:p>
          <a:p>
            <a:pPr>
              <a:lnSpc>
                <a:spcPct val="100000"/>
              </a:lnSpc>
            </a:pPr>
            <a:r>
              <a:rPr lang="es-ES" sz="1400" strike="noStrike" spc="-1">
                <a:solidFill>
                  <a:srgbClr val="292934"/>
                </a:solidFill>
                <a:uFill>
                  <a:solidFill>
                    <a:srgbClr val="FFFFFF"/>
                  </a:solidFill>
                </a:uFill>
                <a:latin typeface="Arial"/>
                <a:ea typeface="DejaVu Sans"/>
              </a:rPr>
              <a:t>	System.out.println("ID: " + id + ", Apellido: "+  apellidoS + </a:t>
            </a:r>
            <a:endParaRPr/>
          </a:p>
          <a:p>
            <a:pPr>
              <a:lnSpc>
                <a:spcPct val="100000"/>
              </a:lnSpc>
            </a:pPr>
            <a:r>
              <a:rPr lang="es-ES" sz="1400" strike="noStrike" spc="-1">
                <a:solidFill>
                  <a:srgbClr val="292934"/>
                </a:solidFill>
                <a:uFill>
                  <a:solidFill>
                    <a:srgbClr val="FFFFFF"/>
                  </a:solidFill>
                </a:uFill>
                <a:latin typeface="Arial"/>
                <a:ea typeface="DejaVu Sans"/>
              </a:rPr>
              <a:t>	                                                                           ", Departamento: "+dep + ", Salario: " + salario);        </a:t>
            </a:r>
            <a:endParaRPr/>
          </a:p>
          <a:p>
            <a:pPr>
              <a:lnSpc>
                <a:spcPct val="100000"/>
              </a:lnSpc>
            </a:pPr>
            <a:r>
              <a:rPr lang="es-ES" sz="1400" strike="noStrike" spc="-1">
                <a:solidFill>
                  <a:srgbClr val="292934"/>
                </a:solidFill>
                <a:uFill>
                  <a:solidFill>
                    <a:srgbClr val="FFFFFF"/>
                  </a:solidFill>
                </a:uFill>
                <a:latin typeface="Arial"/>
                <a:ea typeface="DejaVu Sans"/>
              </a:rPr>
              <a:t>	posicion= posicion + 36; // me posiciono para el siguiente  empleado</a:t>
            </a:r>
            <a:endParaRPr/>
          </a:p>
          <a:p>
            <a:pPr>
              <a:lnSpc>
                <a:spcPct val="100000"/>
              </a:lnSpc>
            </a:pPr>
            <a:r>
              <a:rPr lang="es-ES" sz="1400" strike="noStrike" spc="-1">
                <a:solidFill>
                  <a:srgbClr val="292934"/>
                </a:solidFill>
                <a:uFill>
                  <a:solidFill>
                    <a:srgbClr val="FFFFFF"/>
                  </a:solidFill>
                </a:uFill>
                <a:latin typeface="Arial"/>
                <a:ea typeface="DejaVu Sans"/>
              </a:rPr>
              <a:t>	                                                                            //</a:t>
            </a:r>
            <a:r>
              <a:rPr lang="es-ES" sz="1400" b="1" strike="noStrike" spc="-1">
                <a:solidFill>
                  <a:srgbClr val="292934"/>
                </a:solidFill>
                <a:uFill>
                  <a:solidFill>
                    <a:srgbClr val="FFFFFF"/>
                  </a:solidFill>
                </a:uFill>
                <a:latin typeface="Arial"/>
                <a:ea typeface="DejaVu Sans"/>
              </a:rPr>
              <a:t>Cada empleado ocupa 36 bytes (4+20+4+8) </a:t>
            </a:r>
            <a:endParaRPr/>
          </a:p>
          <a:p>
            <a:pPr>
              <a:lnSpc>
                <a:spcPct val="100000"/>
              </a:lnSpc>
            </a:pPr>
            <a:r>
              <a:rPr lang="es-ES" sz="1400" strike="noStrike" spc="-1">
                <a:solidFill>
                  <a:srgbClr val="292934"/>
                </a:solidFill>
                <a:uFill>
                  <a:solidFill>
                    <a:srgbClr val="FFFFFF"/>
                  </a:solidFill>
                </a:uFill>
                <a:latin typeface="Arial"/>
                <a:ea typeface="DejaVu Sans"/>
              </a:rPr>
              <a:t>    	if   (file.getFilePointer()==file.length())      </a:t>
            </a:r>
            <a:r>
              <a:rPr lang="es-ES" sz="1400" strike="noStrike" spc="-1">
                <a:solidFill>
                  <a:srgbClr val="FF0000"/>
                </a:solidFill>
                <a:uFill>
                  <a:solidFill>
                    <a:srgbClr val="FFFFFF"/>
                  </a:solidFill>
                </a:uFill>
                <a:latin typeface="Arial"/>
                <a:ea typeface="DejaVu Sans"/>
              </a:rPr>
              <a:t>//Si he recorrido todos los bytes salgo del for	</a:t>
            </a:r>
            <a:endParaRPr/>
          </a:p>
          <a:p>
            <a:pPr>
              <a:lnSpc>
                <a:spcPct val="100000"/>
              </a:lnSpc>
            </a:pPr>
            <a:r>
              <a:rPr lang="es-ES" sz="1400" strike="noStrike" spc="-1">
                <a:solidFill>
                  <a:srgbClr val="292934"/>
                </a:solidFill>
                <a:uFill>
                  <a:solidFill>
                    <a:srgbClr val="FFFFFF"/>
                  </a:solidFill>
                </a:uFill>
                <a:latin typeface="Arial"/>
                <a:ea typeface="DejaVu Sans"/>
              </a:rPr>
              <a:t>                              break;</a:t>
            </a:r>
            <a:endParaRPr/>
          </a:p>
          <a:p>
            <a:pPr>
              <a:lnSpc>
                <a:spcPct val="100000"/>
              </a:lnSpc>
            </a:pPr>
            <a:r>
              <a:rPr lang="es-ES" sz="1400" strike="noStrike" spc="-1">
                <a:solidFill>
                  <a:srgbClr val="292934"/>
                </a:solidFill>
                <a:uFill>
                  <a:solidFill>
                    <a:srgbClr val="FFFFFF"/>
                  </a:solidFill>
                </a:uFill>
                <a:latin typeface="Arial"/>
                <a:ea typeface="DejaVu Sans"/>
              </a:rPr>
              <a:t>   }//fin bucle for </a:t>
            </a:r>
            <a:endParaRPr/>
          </a:p>
          <a:p>
            <a:pPr>
              <a:lnSpc>
                <a:spcPct val="100000"/>
              </a:lnSpc>
            </a:pPr>
            <a:r>
              <a:rPr lang="es-ES" sz="1400" strike="noStrike" spc="-1">
                <a:solidFill>
                  <a:srgbClr val="292934"/>
                </a:solidFill>
                <a:uFill>
                  <a:solidFill>
                    <a:srgbClr val="FFFFFF"/>
                  </a:solidFill>
                </a:uFill>
                <a:latin typeface="Arial"/>
                <a:ea typeface="DejaVu Sans"/>
              </a:rPr>
              <a:t>   file.close();     /cerrar fichero </a:t>
            </a:r>
            <a:endParaRPr/>
          </a:p>
          <a:p>
            <a:pPr>
              <a:lnSpc>
                <a:spcPct val="100000"/>
              </a:lnSpc>
            </a:pPr>
            <a:r>
              <a:rPr lang="es-ES" sz="1400" strike="noStrike" spc="-1">
                <a:solidFill>
                  <a:srgbClr val="292934"/>
                </a:solidFill>
                <a:uFill>
                  <a:solidFill>
                    <a:srgbClr val="FFFFFF"/>
                  </a:solidFill>
                </a:uFill>
                <a:latin typeface="Arial"/>
                <a:ea typeface="DejaVu Sans"/>
              </a:rPr>
              <a:t>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251640" y="749520"/>
            <a:ext cx="8711640" cy="80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2700" strike="noStrike" spc="-89">
                <a:solidFill>
                  <a:srgbClr val="D2533C"/>
                </a:solidFill>
                <a:uFill>
                  <a:solidFill>
                    <a:srgbClr val="FFFFFF"/>
                  </a:solidFill>
                </a:uFill>
                <a:latin typeface="Arial"/>
                <a:ea typeface="DejaVu Sans"/>
              </a:rPr>
              <a:t>Modificación de un registro en un fichero aleatorio</a:t>
            </a:r>
            <a:r>
              <a:rPr lang="es-ES" sz="4000" strike="noStrike" spc="-89">
                <a:solidFill>
                  <a:srgbClr val="D2533C"/>
                </a:solidFill>
                <a:uFill>
                  <a:solidFill>
                    <a:srgbClr val="FFFFFF"/>
                  </a:solidFill>
                </a:uFill>
                <a:latin typeface="Arial"/>
                <a:ea typeface="DejaVu Sans"/>
              </a:rPr>
              <a:t>.</a:t>
            </a:r>
            <a:endParaRPr/>
          </a:p>
          <a:p>
            <a:pPr>
              <a:lnSpc>
                <a:spcPct val="100000"/>
              </a:lnSpc>
            </a:pPr>
            <a:endParaRPr/>
          </a:p>
        </p:txBody>
      </p:sp>
      <p:sp>
        <p:nvSpPr>
          <p:cNvPr id="201" name="CustomShape 2"/>
          <p:cNvSpPr/>
          <p:nvPr/>
        </p:nvSpPr>
        <p:spPr>
          <a:xfrm>
            <a:off x="457200" y="126864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600" b="1" u="sng" strike="noStrike" spc="-1">
                <a:solidFill>
                  <a:srgbClr val="292934"/>
                </a:solidFill>
                <a:uFill>
                  <a:solidFill>
                    <a:srgbClr val="FFFFFF"/>
                  </a:solidFill>
                </a:uFill>
                <a:latin typeface="Arial"/>
                <a:ea typeface="DejaVu Sans"/>
              </a:rPr>
              <a:t>// Modificación de un registro</a:t>
            </a:r>
            <a:endParaRPr/>
          </a:p>
          <a:p>
            <a:pPr>
              <a:lnSpc>
                <a:spcPct val="100000"/>
              </a:lnSpc>
            </a:pPr>
            <a:r>
              <a:rPr lang="es-ES" sz="1600" strike="noStrike" spc="-1">
                <a:solidFill>
                  <a:srgbClr val="292934"/>
                </a:solidFill>
                <a:uFill>
                  <a:solidFill>
                    <a:srgbClr val="FFFFFF"/>
                  </a:solidFill>
                </a:uFill>
                <a:latin typeface="Arial"/>
                <a:ea typeface="DejaVu Sans"/>
              </a:rPr>
              <a:t>import java.io.*;</a:t>
            </a:r>
            <a:endParaRPr/>
          </a:p>
          <a:p>
            <a:pPr>
              <a:lnSpc>
                <a:spcPct val="100000"/>
              </a:lnSpc>
            </a:pPr>
            <a:r>
              <a:rPr lang="es-ES" sz="1600" strike="noStrike" spc="-1">
                <a:solidFill>
                  <a:srgbClr val="292934"/>
                </a:solidFill>
                <a:uFill>
                  <a:solidFill>
                    <a:srgbClr val="FFFFFF"/>
                  </a:solidFill>
                </a:uFill>
                <a:latin typeface="Arial"/>
                <a:ea typeface="DejaVu Sans"/>
              </a:rPr>
              <a:t>public class ModifFichAleatorio {</a:t>
            </a:r>
            <a:endParaRPr/>
          </a:p>
          <a:p>
            <a:pPr>
              <a:lnSpc>
                <a:spcPct val="100000"/>
              </a:lnSpc>
            </a:pPr>
            <a:r>
              <a:rPr lang="es-ES" sz="1600" strike="noStrike" spc="-1">
                <a:solidFill>
                  <a:srgbClr val="292934"/>
                </a:solidFill>
                <a:uFill>
                  <a:solidFill>
                    <a:srgbClr val="FFFFFF"/>
                  </a:solidFill>
                </a:uFill>
                <a:latin typeface="Arial"/>
                <a:ea typeface="DejaVu Sans"/>
              </a:rPr>
              <a:t>  public static void main(String[] args) throws IOException {     </a:t>
            </a:r>
            <a:endParaRPr/>
          </a:p>
          <a:p>
            <a:pPr>
              <a:lnSpc>
                <a:spcPct val="100000"/>
              </a:lnSpc>
            </a:pPr>
            <a:r>
              <a:rPr lang="es-ES" sz="1600" strike="noStrike" spc="-1">
                <a:solidFill>
                  <a:srgbClr val="292934"/>
                </a:solidFill>
                <a:uFill>
                  <a:solidFill>
                    <a:srgbClr val="FFFFFF"/>
                  </a:solidFill>
                </a:uFill>
                <a:latin typeface="Arial"/>
                <a:ea typeface="DejaVu Sans"/>
              </a:rPr>
              <a:t>   File fichero = new File(“.\\AleatorioEmple.dat");</a:t>
            </a:r>
            <a:endParaRPr/>
          </a:p>
          <a:p>
            <a:pPr>
              <a:lnSpc>
                <a:spcPct val="100000"/>
              </a:lnSpc>
            </a:pPr>
            <a:r>
              <a:rPr lang="es-ES" sz="1600" strike="noStrike" spc="-1">
                <a:solidFill>
                  <a:srgbClr val="292934"/>
                </a:solidFill>
                <a:uFill>
                  <a:solidFill>
                    <a:srgbClr val="FFFFFF"/>
                  </a:solidFill>
                </a:uFill>
                <a:latin typeface="Arial"/>
                <a:ea typeface="DejaVu Sans"/>
              </a:rPr>
              <a:t>   //declara el fichero de acceso aleatorio</a:t>
            </a:r>
            <a:endParaRPr/>
          </a:p>
          <a:p>
            <a:pPr>
              <a:lnSpc>
                <a:spcPct val="100000"/>
              </a:lnSpc>
            </a:pPr>
            <a:r>
              <a:rPr lang="es-ES" sz="1600" strike="noStrike" spc="-1">
                <a:solidFill>
                  <a:srgbClr val="292934"/>
                </a:solidFill>
                <a:uFill>
                  <a:solidFill>
                    <a:srgbClr val="FFFFFF"/>
                  </a:solidFill>
                </a:uFill>
                <a:latin typeface="Arial"/>
                <a:ea typeface="DejaVu Sans"/>
              </a:rPr>
              <a:t>   </a:t>
            </a:r>
            <a:r>
              <a:rPr lang="es-ES" sz="1600" b="1" strike="noStrike" spc="-1">
                <a:solidFill>
                  <a:srgbClr val="292934"/>
                </a:solidFill>
                <a:uFill>
                  <a:solidFill>
                    <a:srgbClr val="FFFFFF"/>
                  </a:solidFill>
                </a:uFill>
                <a:latin typeface="Arial"/>
                <a:ea typeface="DejaVu Sans"/>
              </a:rPr>
              <a:t>RandomAccessFile</a:t>
            </a:r>
            <a:r>
              <a:rPr lang="es-ES" sz="1600" strike="noStrike" spc="-1">
                <a:solidFill>
                  <a:srgbClr val="292934"/>
                </a:solidFill>
                <a:uFill>
                  <a:solidFill>
                    <a:srgbClr val="FFFFFF"/>
                  </a:solidFill>
                </a:uFill>
                <a:latin typeface="Arial"/>
                <a:ea typeface="DejaVu Sans"/>
              </a:rPr>
              <a:t> file = new RandomAccessFile(fichero, "rw");</a:t>
            </a:r>
            <a:endParaRPr/>
          </a:p>
          <a:p>
            <a:pPr>
              <a:lnSpc>
                <a:spcPct val="100000"/>
              </a:lnSpc>
            </a:pPr>
            <a:r>
              <a:rPr lang="es-ES" sz="1600" strike="noStrike" spc="-1">
                <a:solidFill>
                  <a:srgbClr val="292934"/>
                </a:solidFill>
                <a:uFill>
                  <a:solidFill>
                    <a:srgbClr val="FFFFFF"/>
                  </a:solidFill>
                </a:uFill>
                <a:latin typeface="Arial"/>
                <a:ea typeface="DejaVu Sans"/>
              </a:rPr>
              <a:t>   //</a:t>
            </a:r>
            <a:endParaRPr/>
          </a:p>
          <a:p>
            <a:pPr>
              <a:lnSpc>
                <a:spcPct val="100000"/>
              </a:lnSpc>
            </a:pPr>
            <a:r>
              <a:rPr lang="es-ES" sz="1600" strike="noStrike" spc="-1">
                <a:solidFill>
                  <a:srgbClr val="292934"/>
                </a:solidFill>
                <a:uFill>
                  <a:solidFill>
                    <a:srgbClr val="FFFFFF"/>
                  </a:solidFill>
                </a:uFill>
                <a:latin typeface="Arial"/>
                <a:ea typeface="DejaVu Sans"/>
              </a:rPr>
              <a:t>   int registro = 4  ;			// Por ej. Para modificar el registro  de id=4</a:t>
            </a:r>
            <a:endParaRPr/>
          </a:p>
          <a:p>
            <a:pPr>
              <a:lnSpc>
                <a:spcPct val="100000"/>
              </a:lnSpc>
            </a:pPr>
            <a:r>
              <a:rPr lang="es-ES" sz="1600" strike="noStrike" spc="-1">
                <a:solidFill>
                  <a:srgbClr val="292934"/>
                </a:solidFill>
                <a:uFill>
                  <a:solidFill>
                    <a:srgbClr val="FFFFFF"/>
                  </a:solidFill>
                </a:uFill>
                <a:latin typeface="Arial"/>
                <a:ea typeface="DejaVu Sans"/>
              </a:rPr>
              <a:t>   long posicion = (registro -1 ) * 36;  	// </a:t>
            </a:r>
            <a:r>
              <a:rPr lang="es-ES" sz="1600" b="1" strike="noStrike" spc="-1">
                <a:solidFill>
                  <a:srgbClr val="292934"/>
                </a:solidFill>
                <a:uFill>
                  <a:solidFill>
                    <a:srgbClr val="FFFFFF"/>
                  </a:solidFill>
                </a:uFill>
                <a:latin typeface="Arial"/>
                <a:ea typeface="DejaVu Sans"/>
              </a:rPr>
              <a:t>3*(4+20+4+8)  </a:t>
            </a:r>
            <a:r>
              <a:rPr lang="es-ES" sz="1600" strike="noStrike" spc="-1">
                <a:solidFill>
                  <a:srgbClr val="292934"/>
                </a:solidFill>
                <a:uFill>
                  <a:solidFill>
                    <a:srgbClr val="FFFFFF"/>
                  </a:solidFill>
                </a:uFill>
                <a:latin typeface="Arial"/>
                <a:ea typeface="DejaVu Sans"/>
              </a:rPr>
              <a:t>modifico salario y dep</a:t>
            </a:r>
            <a:endParaRPr/>
          </a:p>
          <a:p>
            <a:pPr>
              <a:lnSpc>
                <a:spcPct val="100000"/>
              </a:lnSpc>
            </a:pPr>
            <a:r>
              <a:rPr lang="es-ES" sz="1600" strike="noStrike" spc="-1">
                <a:solidFill>
                  <a:srgbClr val="292934"/>
                </a:solidFill>
                <a:uFill>
                  <a:solidFill>
                    <a:srgbClr val="FFFFFF"/>
                  </a:solidFill>
                </a:uFill>
                <a:latin typeface="Arial"/>
                <a:ea typeface="DejaVu Sans"/>
              </a:rPr>
              <a:t>   posicion=posicion+4+20; 		//sumo el tamaño de ID+apellido</a:t>
            </a:r>
            <a:endParaRPr/>
          </a:p>
          <a:p>
            <a:pPr>
              <a:lnSpc>
                <a:spcPct val="100000"/>
              </a:lnSpc>
            </a:pPr>
            <a:r>
              <a:rPr lang="es-ES" sz="1600" strike="noStrike" spc="-1">
                <a:solidFill>
                  <a:srgbClr val="292934"/>
                </a:solidFill>
                <a:uFill>
                  <a:solidFill>
                    <a:srgbClr val="FFFFFF"/>
                  </a:solidFill>
                </a:uFill>
                <a:latin typeface="Arial"/>
                <a:ea typeface="DejaVu Sans"/>
              </a:rPr>
              <a:t>   file.seek(posicion); 		//nos posicionamos </a:t>
            </a:r>
            <a:endParaRPr/>
          </a:p>
          <a:p>
            <a:pPr>
              <a:lnSpc>
                <a:spcPct val="100000"/>
              </a:lnSpc>
            </a:pPr>
            <a:r>
              <a:rPr lang="es-ES" sz="1600" strike="noStrike" spc="-1">
                <a:solidFill>
                  <a:srgbClr val="292934"/>
                </a:solidFill>
                <a:uFill>
                  <a:solidFill>
                    <a:srgbClr val="FFFFFF"/>
                  </a:solidFill>
                </a:uFill>
                <a:latin typeface="Arial"/>
                <a:ea typeface="DejaVu Sans"/>
              </a:rPr>
              <a:t>   file.writeInt(40);   			//modif departamento</a:t>
            </a:r>
            <a:endParaRPr/>
          </a:p>
          <a:p>
            <a:pPr>
              <a:lnSpc>
                <a:spcPct val="100000"/>
              </a:lnSpc>
            </a:pPr>
            <a:r>
              <a:rPr lang="es-ES" sz="1600" strike="noStrike" spc="-1">
                <a:solidFill>
                  <a:srgbClr val="292934"/>
                </a:solidFill>
                <a:uFill>
                  <a:solidFill>
                    <a:srgbClr val="FFFFFF"/>
                  </a:solidFill>
                </a:uFill>
                <a:latin typeface="Arial"/>
                <a:ea typeface="DejaVu Sans"/>
              </a:rPr>
              <a:t>   file.writeDouble(4000.87);/		/modif salario</a:t>
            </a:r>
            <a:endParaRPr/>
          </a:p>
          <a:p>
            <a:pPr>
              <a:lnSpc>
                <a:spcPct val="100000"/>
              </a:lnSpc>
            </a:pPr>
            <a:r>
              <a:rPr lang="es-ES" sz="1600" strike="noStrike" spc="-1">
                <a:solidFill>
                  <a:srgbClr val="292934"/>
                </a:solidFill>
                <a:uFill>
                  <a:solidFill>
                    <a:srgbClr val="FFFFFF"/>
                  </a:solidFill>
                </a:uFill>
                <a:latin typeface="Arial"/>
                <a:ea typeface="DejaVu Sans"/>
              </a:rPr>
              <a:t>   file.close();  //cerrar fichero </a:t>
            </a:r>
            <a:endParaRPr/>
          </a:p>
          <a:p>
            <a:pPr>
              <a:lnSpc>
                <a:spcPct val="100000"/>
              </a:lnSpc>
            </a:pPr>
            <a:r>
              <a:rPr lang="es-ES" sz="1600" strike="noStrike" spc="-1">
                <a:solidFill>
                  <a:srgbClr val="292934"/>
                </a:solidFill>
                <a:uFill>
                  <a:solidFill>
                    <a:srgbClr val="FFFFFF"/>
                  </a:solidFill>
                </a:uFill>
                <a:latin typeface="Arial"/>
                <a:ea typeface="DejaVu Sans"/>
              </a:rPr>
              <a:t>   }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strike="noStrike" spc="-89">
                <a:solidFill>
                  <a:srgbClr val="D2533C"/>
                </a:solidFill>
                <a:uFill>
                  <a:solidFill>
                    <a:srgbClr val="FFFFFF"/>
                  </a:solidFill>
                </a:uFill>
                <a:latin typeface="Arial"/>
                <a:ea typeface="DejaVu Sans"/>
              </a:rPr>
              <a:t>Ejercicio. Ficheros aleatorios</a:t>
            </a:r>
            <a:endParaRPr/>
          </a:p>
        </p:txBody>
      </p:sp>
      <p:sp>
        <p:nvSpPr>
          <p:cNvPr id="203"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000" strike="noStrike" spc="-1">
                <a:solidFill>
                  <a:srgbClr val="292934"/>
                </a:solidFill>
                <a:uFill>
                  <a:solidFill>
                    <a:srgbClr val="FFFFFF"/>
                  </a:solidFill>
                </a:uFill>
                <a:latin typeface="Calibri"/>
                <a:ea typeface="DejaVu Sans"/>
              </a:rPr>
              <a:t>Desarrolla una aplicación java que realice las siguientes operaciones  sobre los empleados  (apellidos: String, código departamento: int ,salario: int):</a:t>
            </a:r>
            <a:endParaRPr/>
          </a:p>
          <a:p>
            <a:pPr marL="457200" indent="-455760">
              <a:lnSpc>
                <a:spcPct val="100000"/>
              </a:lnSpc>
              <a:buClr>
                <a:srgbClr val="93A299"/>
              </a:buClr>
              <a:buSzPct val="85000"/>
              <a:buFont typeface="Arial"/>
              <a:buAutoNum type="arabicPeriod"/>
            </a:pPr>
            <a:r>
              <a:rPr lang="es-ES" sz="2000" strike="noStrike" spc="-1">
                <a:solidFill>
                  <a:srgbClr val="292934"/>
                </a:solidFill>
                <a:uFill>
                  <a:solidFill>
                    <a:srgbClr val="FFFFFF"/>
                  </a:solidFill>
                </a:uFill>
                <a:latin typeface="Calibri"/>
                <a:ea typeface="DejaVu Sans"/>
              </a:rPr>
              <a:t>Entrar empleados.</a:t>
            </a:r>
            <a:endParaRPr/>
          </a:p>
          <a:p>
            <a:pPr marL="457200" indent="-455760">
              <a:lnSpc>
                <a:spcPct val="100000"/>
              </a:lnSpc>
              <a:buClr>
                <a:srgbClr val="93A299"/>
              </a:buClr>
              <a:buSzPct val="85000"/>
              <a:buFont typeface="Arial"/>
              <a:buAutoNum type="arabicPeriod"/>
            </a:pPr>
            <a:r>
              <a:rPr lang="es-ES" sz="2000" strike="noStrike" spc="-1">
                <a:solidFill>
                  <a:srgbClr val="292934"/>
                </a:solidFill>
                <a:uFill>
                  <a:solidFill>
                    <a:srgbClr val="FFFFFF"/>
                  </a:solidFill>
                </a:uFill>
                <a:latin typeface="Calibri"/>
                <a:ea typeface="DejaVu Sans"/>
              </a:rPr>
              <a:t>Mostrar todos los empleados</a:t>
            </a:r>
            <a:endParaRPr/>
          </a:p>
          <a:p>
            <a:pPr marL="457200" indent="-455760">
              <a:lnSpc>
                <a:spcPct val="100000"/>
              </a:lnSpc>
              <a:buClr>
                <a:srgbClr val="93A299"/>
              </a:buClr>
              <a:buSzPct val="85000"/>
              <a:buFont typeface="Arial"/>
              <a:buAutoNum type="arabicPeriod"/>
            </a:pPr>
            <a:r>
              <a:rPr lang="es-ES" sz="2000" strike="noStrike" spc="-1">
                <a:solidFill>
                  <a:srgbClr val="292934"/>
                </a:solidFill>
                <a:uFill>
                  <a:solidFill>
                    <a:srgbClr val="FFFFFF"/>
                  </a:solidFill>
                </a:uFill>
                <a:latin typeface="Calibri"/>
                <a:ea typeface="DejaVu Sans"/>
              </a:rPr>
              <a:t>Buscar  y mostrar  un empleado. La app.  Pedirá  el id del empleado  y visualiza sus  datos.</a:t>
            </a:r>
            <a:endParaRPr/>
          </a:p>
          <a:p>
            <a:pPr marL="457200" indent="-455760">
              <a:lnSpc>
                <a:spcPct val="100000"/>
              </a:lnSpc>
              <a:buClr>
                <a:srgbClr val="93A299"/>
              </a:buClr>
              <a:buSzPct val="85000"/>
              <a:buFont typeface="Arial"/>
              <a:buAutoNum type="arabicPeriod"/>
            </a:pPr>
            <a:r>
              <a:rPr lang="es-ES" sz="2000" strike="noStrike" spc="-1">
                <a:solidFill>
                  <a:srgbClr val="292934"/>
                </a:solidFill>
                <a:uFill>
                  <a:solidFill>
                    <a:srgbClr val="FFFFFF"/>
                  </a:solidFill>
                </a:uFill>
                <a:latin typeface="Calibri"/>
                <a:ea typeface="DejaVu Sans"/>
              </a:rPr>
              <a:t>Modificar el departamento y salario de un empleado buscado por su id.</a:t>
            </a:r>
            <a:endParaRPr/>
          </a:p>
          <a:p>
            <a:pPr marL="457200" indent="-455760">
              <a:lnSpc>
                <a:spcPct val="100000"/>
              </a:lnSpc>
              <a:buClr>
                <a:srgbClr val="93A299"/>
              </a:buClr>
              <a:buSzPct val="85000"/>
              <a:buFont typeface="Arial"/>
              <a:buAutoNum type="arabicPeriod"/>
            </a:pPr>
            <a:r>
              <a:rPr lang="es-ES" sz="2000" strike="noStrike" spc="-1">
                <a:solidFill>
                  <a:srgbClr val="292934"/>
                </a:solidFill>
                <a:uFill>
                  <a:solidFill>
                    <a:srgbClr val="FFFFFF"/>
                  </a:solidFill>
                </a:uFill>
                <a:latin typeface="Calibri"/>
                <a:ea typeface="DejaVu Sans"/>
              </a:rPr>
              <a:t>Aumentar salario .  La app.  solicita el  id. del  empleado  y un importe. Se debe sumar al salario del  empleado el importe tecleado. El programa debe visualizar el apellido, el salario antiguo y el nuevo salario. Si el identificador no existe, se visualizará un mensaje indicándolo.</a:t>
            </a:r>
            <a:endParaRPr/>
          </a:p>
          <a:p>
            <a:pPr>
              <a:lnSpc>
                <a:spcPct val="100000"/>
              </a:lnSpc>
            </a:pPr>
            <a:endParaRPr/>
          </a:p>
          <a:p>
            <a:pPr>
              <a:lnSpc>
                <a:spcPct val="100000"/>
              </a:lnSpc>
            </a:pPr>
            <a:endParaRPr/>
          </a:p>
          <a:p>
            <a:pPr>
              <a:lnSpc>
                <a:spcPct val="100000"/>
              </a:lnSpc>
            </a:pPr>
            <a:r>
              <a:rPr lang="es-ES" sz="2000" strike="noStrike" spc="-1">
                <a:solidFill>
                  <a:srgbClr val="292934"/>
                </a:solidFill>
                <a:uFill>
                  <a:solidFill>
                    <a:srgbClr val="FFFFFF"/>
                  </a:solidFill>
                </a:uFill>
                <a:latin typeface="Calibri"/>
                <a:ea typeface="DejaVu Sans"/>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4000" strike="noStrike" spc="-89">
                <a:solidFill>
                  <a:srgbClr val="D2533C"/>
                </a:solidFill>
                <a:uFill>
                  <a:solidFill>
                    <a:srgbClr val="FFFFFF"/>
                  </a:solidFill>
                </a:uFill>
                <a:latin typeface="Arial"/>
                <a:ea typeface="DejaVu Sans"/>
              </a:rPr>
              <a:t>Uso de objetos en ficheros de acceso aleatorio.</a:t>
            </a:r>
            <a:endParaRPr/>
          </a:p>
        </p:txBody>
      </p:sp>
      <p:sp>
        <p:nvSpPr>
          <p:cNvPr id="205"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a:lstStyle/>
          <a:p>
            <a:endParaRPr lang="es-ES"/>
          </a:p>
        </p:txBody>
      </p:sp>
      <p:pic>
        <p:nvPicPr>
          <p:cNvPr id="206" name="Picture 2"/>
          <p:cNvPicPr/>
          <p:nvPr/>
        </p:nvPicPr>
        <p:blipFill>
          <a:blip r:embed="rId2"/>
          <a:srcRect l="23399" t="20501" r="23927" b="31277"/>
          <a:stretch/>
        </p:blipFill>
        <p:spPr>
          <a:xfrm>
            <a:off x="827640" y="1726920"/>
            <a:ext cx="7502400" cy="4293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457200" y="40464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200" strike="noStrike" spc="-89">
                <a:solidFill>
                  <a:srgbClr val="D2533C"/>
                </a:solidFill>
                <a:uFill>
                  <a:solidFill>
                    <a:srgbClr val="FFFFFF"/>
                  </a:solidFill>
                </a:uFill>
                <a:latin typeface="Arial"/>
                <a:ea typeface="DejaVu Sans"/>
              </a:rPr>
              <a:t>Uso de objetos en ficheros de acceso aleatorio.</a:t>
            </a:r>
            <a:endParaRPr/>
          </a:p>
        </p:txBody>
      </p:sp>
      <p:pic>
        <p:nvPicPr>
          <p:cNvPr id="208" name="Picture 2"/>
          <p:cNvPicPr/>
          <p:nvPr/>
        </p:nvPicPr>
        <p:blipFill>
          <a:blip r:embed="rId3"/>
          <a:srcRect l="24879" t="27905" r="22764" b="17427"/>
          <a:stretch/>
        </p:blipFill>
        <p:spPr>
          <a:xfrm>
            <a:off x="1907640" y="1214280"/>
            <a:ext cx="5471280" cy="3569400"/>
          </a:xfrm>
          <a:prstGeom prst="rect">
            <a:avLst/>
          </a:prstGeom>
          <a:ln>
            <a:noFill/>
          </a:ln>
        </p:spPr>
      </p:pic>
      <p:pic>
        <p:nvPicPr>
          <p:cNvPr id="209" name="Picture 3"/>
          <p:cNvPicPr/>
          <p:nvPr/>
        </p:nvPicPr>
        <p:blipFill>
          <a:blip r:embed="rId4"/>
          <a:srcRect r="3554" b="3360"/>
          <a:stretch/>
        </p:blipFill>
        <p:spPr>
          <a:xfrm>
            <a:off x="1714320" y="4807800"/>
            <a:ext cx="5713560" cy="2048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47664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200" strike="noStrike" spc="-89">
                <a:solidFill>
                  <a:srgbClr val="D2533C"/>
                </a:solidFill>
                <a:uFill>
                  <a:solidFill>
                    <a:srgbClr val="FFFFFF"/>
                  </a:solidFill>
                </a:uFill>
                <a:latin typeface="Arial"/>
                <a:ea typeface="DejaVu Sans"/>
              </a:rPr>
              <a:t>Uso de objetos en ficheros de acceso aleatorio.</a:t>
            </a:r>
            <a:endParaRPr/>
          </a:p>
        </p:txBody>
      </p:sp>
      <p:sp>
        <p:nvSpPr>
          <p:cNvPr id="211"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a:lstStyle/>
          <a:p>
            <a:endParaRPr lang="es-ES"/>
          </a:p>
        </p:txBody>
      </p:sp>
      <p:pic>
        <p:nvPicPr>
          <p:cNvPr id="212" name="Picture 2"/>
          <p:cNvPicPr/>
          <p:nvPr/>
        </p:nvPicPr>
        <p:blipFill>
          <a:blip r:embed="rId2"/>
          <a:srcRect l="12913" t="45899" r="61724" b="32293"/>
          <a:stretch/>
        </p:blipFill>
        <p:spPr>
          <a:xfrm>
            <a:off x="1790640" y="1556640"/>
            <a:ext cx="6027120" cy="3238920"/>
          </a:xfrm>
          <a:prstGeom prst="rect">
            <a:avLst/>
          </a:prstGeom>
          <a:ln>
            <a:noFill/>
          </a:ln>
        </p:spPr>
      </p:pic>
      <p:pic>
        <p:nvPicPr>
          <p:cNvPr id="213" name="Picture 4"/>
          <p:cNvPicPr/>
          <p:nvPr/>
        </p:nvPicPr>
        <p:blipFill>
          <a:blip r:embed="rId2"/>
          <a:srcRect l="13136" t="78604" r="62777" b="6022"/>
          <a:stretch/>
        </p:blipFill>
        <p:spPr>
          <a:xfrm>
            <a:off x="1763640" y="4622760"/>
            <a:ext cx="5598720" cy="2233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533520"/>
            <a:ext cx="822816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600" strike="noStrike" spc="-89" dirty="0">
                <a:solidFill>
                  <a:srgbClr val="D2533C"/>
                </a:solidFill>
                <a:uFill>
                  <a:solidFill>
                    <a:srgbClr val="FFFFFF"/>
                  </a:solidFill>
                </a:uFill>
                <a:latin typeface="Arial"/>
                <a:ea typeface="DejaVu Sans"/>
              </a:rPr>
              <a:t>Clase File</a:t>
            </a:r>
            <a:endParaRPr sz="1600" dirty="0"/>
          </a:p>
        </p:txBody>
      </p:sp>
      <p:sp>
        <p:nvSpPr>
          <p:cNvPr id="93" name="CustomShape 2"/>
          <p:cNvSpPr/>
          <p:nvPr/>
        </p:nvSpPr>
        <p:spPr>
          <a:xfrm>
            <a:off x="457200" y="1600200"/>
            <a:ext cx="8228160" cy="487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2000" b="1" spc="-1" dirty="0">
                <a:solidFill>
                  <a:srgbClr val="292934"/>
                </a:solidFill>
                <a:uFill>
                  <a:solidFill>
                    <a:srgbClr val="FFFFFF"/>
                  </a:solidFill>
                </a:uFill>
                <a:latin typeface="Calibri"/>
                <a:ea typeface="DejaVu Sans"/>
              </a:rPr>
              <a:t>C</a:t>
            </a:r>
            <a:r>
              <a:rPr lang="es-ES" sz="2000" b="1" strike="noStrike" spc="-1" dirty="0">
                <a:solidFill>
                  <a:srgbClr val="292934"/>
                </a:solidFill>
                <a:uFill>
                  <a:solidFill>
                    <a:srgbClr val="FFFFFF"/>
                  </a:solidFill>
                </a:uFill>
                <a:latin typeface="Calibri"/>
                <a:ea typeface="DejaVu Sans"/>
              </a:rPr>
              <a:t>onstructores</a:t>
            </a:r>
            <a:endParaRPr dirty="0"/>
          </a:p>
          <a:p>
            <a:pPr marL="536400" indent="-181080">
              <a:lnSpc>
                <a:spcPct val="100000"/>
              </a:lnSpc>
              <a:buClr>
                <a:srgbClr val="93A299"/>
              </a:buClr>
              <a:buSzPct val="85000"/>
              <a:buFont typeface="Arial"/>
              <a:buChar char="•"/>
            </a:pPr>
            <a:r>
              <a:rPr lang="es-ES" sz="2000" i="1" strike="noStrike" spc="-1" dirty="0">
                <a:solidFill>
                  <a:srgbClr val="292934"/>
                </a:solidFill>
                <a:uFill>
                  <a:solidFill>
                    <a:srgbClr val="FFFFFF"/>
                  </a:solidFill>
                </a:uFill>
                <a:latin typeface="Calibri"/>
                <a:ea typeface="DejaVu Sans"/>
              </a:rPr>
              <a:t>File(</a:t>
            </a:r>
            <a:r>
              <a:rPr lang="es-ES" sz="2000" i="1" strike="noStrike" spc="-1" dirty="0" err="1">
                <a:solidFill>
                  <a:srgbClr val="292934"/>
                </a:solidFill>
                <a:uFill>
                  <a:solidFill>
                    <a:srgbClr val="FFFFFF"/>
                  </a:solidFill>
                </a:uFill>
                <a:latin typeface="Calibri"/>
                <a:ea typeface="DejaVu Sans"/>
              </a:rPr>
              <a:t>String</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path</a:t>
            </a:r>
            <a:r>
              <a:rPr lang="es-ES" sz="2000" i="1" strike="noStrike" spc="-1" dirty="0">
                <a:solidFill>
                  <a:srgbClr val="292934"/>
                </a:solidFill>
                <a:uFill>
                  <a:solidFill>
                    <a:srgbClr val="FFFFFF"/>
                  </a:solidFill>
                </a:uFill>
                <a:latin typeface="Calibri"/>
                <a:ea typeface="DejaVu Sans"/>
              </a:rPr>
              <a:t>)</a:t>
            </a:r>
            <a:endParaRPr dirty="0"/>
          </a:p>
          <a:p>
            <a:pPr marL="536400" indent="-181080">
              <a:lnSpc>
                <a:spcPct val="100000"/>
              </a:lnSpc>
              <a:buClr>
                <a:srgbClr val="93A299"/>
              </a:buClr>
              <a:buSzPct val="85000"/>
              <a:buFont typeface="Arial"/>
              <a:buChar char="•"/>
            </a:pPr>
            <a:r>
              <a:rPr lang="es-ES" sz="2000" i="1" strike="noStrike" spc="-1" dirty="0">
                <a:solidFill>
                  <a:srgbClr val="292934"/>
                </a:solidFill>
                <a:uFill>
                  <a:solidFill>
                    <a:srgbClr val="FFFFFF"/>
                  </a:solidFill>
                </a:uFill>
                <a:latin typeface="Calibri"/>
                <a:ea typeface="DejaVu Sans"/>
              </a:rPr>
              <a:t>File(</a:t>
            </a:r>
            <a:r>
              <a:rPr lang="es-ES" sz="2000" i="1" strike="noStrike" spc="-1" dirty="0" err="1">
                <a:solidFill>
                  <a:srgbClr val="292934"/>
                </a:solidFill>
                <a:uFill>
                  <a:solidFill>
                    <a:srgbClr val="FFFFFF"/>
                  </a:solidFill>
                </a:uFill>
                <a:latin typeface="Calibri"/>
                <a:ea typeface="DejaVu Sans"/>
              </a:rPr>
              <a:t>String</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path</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String</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name</a:t>
            </a:r>
            <a:r>
              <a:rPr lang="es-ES" sz="2000" i="1" strike="noStrike" spc="-1" dirty="0">
                <a:solidFill>
                  <a:srgbClr val="292934"/>
                </a:solidFill>
                <a:uFill>
                  <a:solidFill>
                    <a:srgbClr val="FFFFFF"/>
                  </a:solidFill>
                </a:uFill>
                <a:latin typeface="Calibri"/>
                <a:ea typeface="DejaVu Sans"/>
              </a:rPr>
              <a:t>)</a:t>
            </a:r>
            <a:endParaRPr dirty="0"/>
          </a:p>
          <a:p>
            <a:pPr marL="536400" indent="-181080">
              <a:lnSpc>
                <a:spcPct val="100000"/>
              </a:lnSpc>
              <a:buClr>
                <a:srgbClr val="93A299"/>
              </a:buClr>
              <a:buSzPct val="85000"/>
              <a:buFont typeface="Arial"/>
              <a:buChar char="•"/>
            </a:pPr>
            <a:r>
              <a:rPr lang="es-ES" sz="2000" i="1" strike="noStrike" spc="-1" dirty="0">
                <a:solidFill>
                  <a:srgbClr val="292934"/>
                </a:solidFill>
                <a:uFill>
                  <a:solidFill>
                    <a:srgbClr val="FFFFFF"/>
                  </a:solidFill>
                </a:uFill>
                <a:latin typeface="Calibri"/>
                <a:ea typeface="DejaVu Sans"/>
              </a:rPr>
              <a:t>File(File </a:t>
            </a:r>
            <a:r>
              <a:rPr lang="es-ES" sz="2000" i="1" strike="noStrike" spc="-1" dirty="0" err="1">
                <a:solidFill>
                  <a:srgbClr val="292934"/>
                </a:solidFill>
                <a:uFill>
                  <a:solidFill>
                    <a:srgbClr val="FFFFFF"/>
                  </a:solidFill>
                </a:uFill>
                <a:latin typeface="Calibri"/>
                <a:ea typeface="DejaVu Sans"/>
              </a:rPr>
              <a:t>dir</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String</a:t>
            </a:r>
            <a:r>
              <a:rPr lang="es-ES" sz="2000" i="1" strike="noStrike" spc="-1" dirty="0">
                <a:solidFill>
                  <a:srgbClr val="292934"/>
                </a:solidFill>
                <a:uFill>
                  <a:solidFill>
                    <a:srgbClr val="FFFFFF"/>
                  </a:solidFill>
                </a:uFill>
                <a:latin typeface="Calibri"/>
                <a:ea typeface="DejaVu Sans"/>
              </a:rPr>
              <a:t> </a:t>
            </a:r>
            <a:r>
              <a:rPr lang="es-ES" sz="2000" i="1" strike="noStrike" spc="-1" dirty="0" err="1">
                <a:solidFill>
                  <a:srgbClr val="292934"/>
                </a:solidFill>
                <a:uFill>
                  <a:solidFill>
                    <a:srgbClr val="FFFFFF"/>
                  </a:solidFill>
                </a:uFill>
                <a:latin typeface="Calibri"/>
                <a:ea typeface="DejaVu Sans"/>
              </a:rPr>
              <a:t>name</a:t>
            </a:r>
            <a:r>
              <a:rPr lang="es-ES" sz="2000" i="1" strike="noStrike" spc="-1" dirty="0">
                <a:solidFill>
                  <a:srgbClr val="292934"/>
                </a:solidFill>
                <a:uFill>
                  <a:solidFill>
                    <a:srgbClr val="FFFFFF"/>
                  </a:solidFill>
                </a:uFill>
                <a:latin typeface="Calibri"/>
                <a:ea typeface="DejaVu Sans"/>
              </a:rPr>
              <a:t>)</a:t>
            </a:r>
            <a:endParaRPr dirty="0"/>
          </a:p>
          <a:p>
            <a:pPr>
              <a:lnSpc>
                <a:spcPct val="100000"/>
              </a:lnSpc>
            </a:pPr>
            <a:endParaRPr dirty="0"/>
          </a:p>
          <a:p>
            <a:pPr>
              <a:lnSpc>
                <a:spcPct val="100000"/>
              </a:lnSpc>
            </a:pPr>
            <a:r>
              <a:rPr lang="es-ES" sz="2000" strike="noStrike" spc="-1" dirty="0">
                <a:solidFill>
                  <a:srgbClr val="292934"/>
                </a:solidFill>
                <a:uFill>
                  <a:solidFill>
                    <a:srgbClr val="FFFFFF"/>
                  </a:solidFill>
                </a:uFill>
                <a:latin typeface="Calibri"/>
                <a:ea typeface="DejaVu Sans"/>
              </a:rPr>
              <a:t>El parámetro </a:t>
            </a:r>
            <a:r>
              <a:rPr lang="es-ES" sz="2000" i="1" strike="noStrike" spc="-1" dirty="0" err="1">
                <a:solidFill>
                  <a:srgbClr val="292934"/>
                </a:solidFill>
                <a:uFill>
                  <a:solidFill>
                    <a:srgbClr val="FFFFFF"/>
                  </a:solidFill>
                </a:uFill>
                <a:latin typeface="Calibri"/>
                <a:ea typeface="DejaVu Sans"/>
              </a:rPr>
              <a:t>path</a:t>
            </a:r>
            <a:r>
              <a:rPr lang="es-ES" sz="2000" strike="noStrike" spc="-1" dirty="0">
                <a:solidFill>
                  <a:srgbClr val="292934"/>
                </a:solidFill>
                <a:uFill>
                  <a:solidFill>
                    <a:srgbClr val="FFFFFF"/>
                  </a:solidFill>
                </a:uFill>
                <a:latin typeface="Calibri"/>
                <a:ea typeface="DejaVu Sans"/>
              </a:rPr>
              <a:t> indica el camino, el directorio,  donde se encuentra el archivo, y </a:t>
            </a:r>
            <a:r>
              <a:rPr lang="es-ES" sz="2000" i="1" strike="noStrike" spc="-1" dirty="0" err="1">
                <a:solidFill>
                  <a:srgbClr val="292934"/>
                </a:solidFill>
                <a:uFill>
                  <a:solidFill>
                    <a:srgbClr val="FFFFFF"/>
                  </a:solidFill>
                </a:uFill>
                <a:latin typeface="Calibri"/>
                <a:ea typeface="DejaVu Sans"/>
              </a:rPr>
              <a:t>name</a:t>
            </a:r>
            <a:r>
              <a:rPr lang="es-ES" sz="2000" strike="noStrike" spc="-1" dirty="0">
                <a:solidFill>
                  <a:srgbClr val="292934"/>
                </a:solidFill>
                <a:uFill>
                  <a:solidFill>
                    <a:srgbClr val="FFFFFF"/>
                  </a:solidFill>
                </a:uFill>
                <a:latin typeface="Calibri"/>
                <a:ea typeface="DejaVu Sans"/>
              </a:rPr>
              <a:t> indica el nombre del archivo, 	</a:t>
            </a:r>
            <a:endParaRPr dirty="0"/>
          </a:p>
          <a:p>
            <a:pPr>
              <a:lnSpc>
                <a:spcPct val="100000"/>
              </a:lnSpc>
            </a:pPr>
            <a:r>
              <a:rPr lang="es-ES" sz="2000" strike="noStrike" spc="-1" dirty="0">
                <a:solidFill>
                  <a:srgbClr val="292934"/>
                </a:solidFill>
                <a:uFill>
                  <a:solidFill>
                    <a:srgbClr val="FFFFFF"/>
                  </a:solidFill>
                </a:uFill>
                <a:latin typeface="Calibri"/>
                <a:ea typeface="DejaVu Sans"/>
              </a:rPr>
              <a:t>Ej.: 	</a:t>
            </a:r>
            <a:endParaRPr dirty="0"/>
          </a:p>
          <a:p>
            <a:pPr>
              <a:lnSpc>
                <a:spcPct val="100000"/>
              </a:lnSpc>
            </a:pPr>
            <a:r>
              <a:rPr lang="es-ES" sz="2000" strike="noStrike" spc="-1" dirty="0">
                <a:solidFill>
                  <a:srgbClr val="292934"/>
                </a:solidFill>
                <a:uFill>
                  <a:solidFill>
                    <a:srgbClr val="FFFFFF"/>
                  </a:solidFill>
                </a:uFill>
                <a:latin typeface="Calibri"/>
                <a:ea typeface="DejaVu Sans"/>
              </a:rPr>
              <a:t>	File fichero1 = new File (‘’c:\\directorio\\fichero.dat’’);</a:t>
            </a:r>
            <a:endParaRPr dirty="0"/>
          </a:p>
          <a:p>
            <a:pPr>
              <a:lnSpc>
                <a:spcPct val="100000"/>
              </a:lnSpc>
            </a:pPr>
            <a:r>
              <a:rPr lang="es-ES" sz="2000" strike="noStrike" spc="-1" dirty="0">
                <a:solidFill>
                  <a:srgbClr val="292934"/>
                </a:solidFill>
                <a:uFill>
                  <a:solidFill>
                    <a:srgbClr val="FFFFFF"/>
                  </a:solidFill>
                </a:uFill>
                <a:latin typeface="Calibri"/>
                <a:ea typeface="DejaVu Sans"/>
              </a:rPr>
              <a:t>	----------------------------------------</a:t>
            </a:r>
            <a:endParaRPr dirty="0"/>
          </a:p>
          <a:p>
            <a:pPr>
              <a:lnSpc>
                <a:spcPct val="100000"/>
              </a:lnSpc>
            </a:pPr>
            <a:r>
              <a:rPr lang="es-ES" sz="2000" strike="noStrike" spc="-1" dirty="0">
                <a:solidFill>
                  <a:srgbClr val="292934"/>
                </a:solidFill>
                <a:uFill>
                  <a:solidFill>
                    <a:srgbClr val="FFFFFF"/>
                  </a:solidFill>
                </a:uFill>
                <a:latin typeface="Calibri"/>
                <a:ea typeface="DejaVu Sans"/>
              </a:rPr>
              <a:t>	</a:t>
            </a:r>
            <a:r>
              <a:rPr lang="es-ES" sz="2000" strike="noStrike" spc="-1" dirty="0" err="1">
                <a:solidFill>
                  <a:srgbClr val="292934"/>
                </a:solidFill>
                <a:uFill>
                  <a:solidFill>
                    <a:srgbClr val="FFFFFF"/>
                  </a:solidFill>
                </a:uFill>
                <a:latin typeface="Calibri"/>
                <a:ea typeface="DejaVu Sans"/>
              </a:rPr>
              <a:t>String</a:t>
            </a:r>
            <a:r>
              <a:rPr lang="es-ES" sz="2000" strike="noStrike" spc="-1" dirty="0">
                <a:solidFill>
                  <a:srgbClr val="292934"/>
                </a:solidFill>
                <a:uFill>
                  <a:solidFill>
                    <a:srgbClr val="FFFFFF"/>
                  </a:solidFill>
                </a:uFill>
                <a:latin typeface="Calibri"/>
                <a:ea typeface="DejaVu Sans"/>
              </a:rPr>
              <a:t> directorio = ‘’c:/directorio’’;</a:t>
            </a:r>
            <a:endParaRPr dirty="0"/>
          </a:p>
          <a:p>
            <a:pPr>
              <a:lnSpc>
                <a:spcPct val="100000"/>
              </a:lnSpc>
            </a:pPr>
            <a:r>
              <a:rPr lang="es-ES" sz="2000" strike="noStrike" spc="-1" dirty="0">
                <a:solidFill>
                  <a:srgbClr val="292934"/>
                </a:solidFill>
                <a:uFill>
                  <a:solidFill>
                    <a:srgbClr val="FFFFFF"/>
                  </a:solidFill>
                </a:uFill>
                <a:latin typeface="Calibri"/>
                <a:ea typeface="DejaVu Sans"/>
              </a:rPr>
              <a:t>	File fichero = new File (‘’directorio’’, “fichero.dat”);</a:t>
            </a:r>
            <a:endParaRPr dirty="0"/>
          </a:p>
          <a:p>
            <a:pPr>
              <a:lnSpc>
                <a:spcPct val="100000"/>
              </a:lnSpc>
            </a:pPr>
            <a:r>
              <a:rPr lang="es-ES" sz="2000" strike="noStrike" spc="-1" dirty="0">
                <a:solidFill>
                  <a:srgbClr val="292934"/>
                </a:solidFill>
                <a:uFill>
                  <a:solidFill>
                    <a:srgbClr val="FFFFFF"/>
                  </a:solidFill>
                </a:uFill>
                <a:latin typeface="Calibri"/>
                <a:ea typeface="DejaVu Sans"/>
              </a:rPr>
              <a:t>	----------------------------------------------------------</a:t>
            </a:r>
            <a:endParaRPr dirty="0"/>
          </a:p>
          <a:p>
            <a:pPr>
              <a:lnSpc>
                <a:spcPct val="100000"/>
              </a:lnSpc>
            </a:pPr>
            <a:r>
              <a:rPr lang="es-ES" sz="2000" strike="noStrike" spc="-1" dirty="0">
                <a:solidFill>
                  <a:srgbClr val="292934"/>
                </a:solidFill>
                <a:uFill>
                  <a:solidFill>
                    <a:srgbClr val="FFFFFF"/>
                  </a:solidFill>
                </a:uFill>
                <a:latin typeface="Calibri"/>
                <a:ea typeface="DejaVu Sans"/>
              </a:rPr>
              <a:t>	File directorio = new  File (‘’c:/directorio’);</a:t>
            </a:r>
            <a:endParaRPr dirty="0"/>
          </a:p>
          <a:p>
            <a:pPr>
              <a:lnSpc>
                <a:spcPct val="100000"/>
              </a:lnSpc>
            </a:pPr>
            <a:r>
              <a:rPr lang="es-ES" sz="2000" strike="noStrike" spc="-1" dirty="0">
                <a:solidFill>
                  <a:srgbClr val="292934"/>
                </a:solidFill>
                <a:uFill>
                  <a:solidFill>
                    <a:srgbClr val="FFFFFF"/>
                  </a:solidFill>
                </a:uFill>
                <a:latin typeface="Calibri"/>
                <a:ea typeface="DejaVu Sans"/>
              </a:rPr>
              <a:t>	File fichero = new File (directorio, “fichero.dat”);</a:t>
            </a:r>
            <a:endParaRPr dirty="0"/>
          </a:p>
          <a:p>
            <a:pPr>
              <a:lnSpc>
                <a:spcPct val="100000"/>
              </a:lnSpc>
            </a:pPr>
            <a:r>
              <a:rPr lang="es-ES" sz="2000" strike="noStrike" spc="-1" dirty="0">
                <a:solidFill>
                  <a:srgbClr val="292934"/>
                </a:solidFill>
                <a:uFill>
                  <a:solidFill>
                    <a:srgbClr val="FFFFFF"/>
                  </a:solidFill>
                </a:u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251520" y="332656"/>
            <a:ext cx="8228160" cy="2311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2000" strike="noStrike" spc="-89" dirty="0">
                <a:solidFill>
                  <a:srgbClr val="D2533C"/>
                </a:solidFill>
                <a:uFill>
                  <a:solidFill>
                    <a:srgbClr val="FFFFFF"/>
                  </a:solidFill>
                </a:uFill>
                <a:latin typeface="Arial"/>
                <a:ea typeface="DejaVu Sans"/>
              </a:rPr>
              <a:t>Clase File. Constructores</a:t>
            </a:r>
            <a:r>
              <a:rPr lang="es-ES" sz="4000" strike="noStrike" spc="-89" dirty="0">
                <a:solidFill>
                  <a:srgbClr val="D2533C"/>
                </a:solidFill>
                <a:uFill>
                  <a:solidFill>
                    <a:srgbClr val="FFFFFF"/>
                  </a:solidFill>
                </a:uFill>
                <a:latin typeface="Arial"/>
                <a:ea typeface="DejaVu Sans"/>
              </a:rPr>
              <a:t>.</a:t>
            </a:r>
            <a:endParaRPr dirty="0"/>
          </a:p>
        </p:txBody>
      </p:sp>
      <p:sp>
        <p:nvSpPr>
          <p:cNvPr id="93" name="CustomShape 2"/>
          <p:cNvSpPr/>
          <p:nvPr/>
        </p:nvSpPr>
        <p:spPr>
          <a:xfrm>
            <a:off x="251520" y="692696"/>
            <a:ext cx="8784976" cy="61653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400" dirty="0"/>
              <a:t>La ruta o </a:t>
            </a:r>
            <a:r>
              <a:rPr lang="es-ES" sz="1400" b="1" dirty="0" err="1"/>
              <a:t>path</a:t>
            </a:r>
            <a:r>
              <a:rPr lang="es-ES" sz="1400" dirty="0"/>
              <a:t> puede ser absoluta o relativa.</a:t>
            </a:r>
          </a:p>
          <a:p>
            <a:endParaRPr lang="es-ES" sz="1400" dirty="0"/>
          </a:p>
          <a:p>
            <a:r>
              <a:rPr lang="es-ES" sz="1400" b="1" u="sng" dirty="0"/>
              <a:t>Ejemplos utilizando el primer constructor:</a:t>
            </a:r>
          </a:p>
          <a:p>
            <a:endParaRPr lang="es-ES" sz="1400" u="sng" dirty="0"/>
          </a:p>
          <a:p>
            <a:r>
              <a:rPr lang="es-ES" sz="1200" dirty="0"/>
              <a:t>1. Crea un Objeto File asociado al fichero personas.dat que se encuentra en el directorio de trabajo:</a:t>
            </a:r>
          </a:p>
          <a:p>
            <a:r>
              <a:rPr lang="es-ES" sz="1200" dirty="0"/>
              <a:t>File f = new File("personas.dat");</a:t>
            </a:r>
          </a:p>
          <a:p>
            <a:endParaRPr lang="es-ES" sz="1200" dirty="0"/>
          </a:p>
          <a:p>
            <a:endParaRPr lang="es-ES" sz="1200" dirty="0"/>
          </a:p>
          <a:p>
            <a:endParaRPr lang="es-ES" sz="1200" dirty="0"/>
          </a:p>
          <a:p>
            <a:r>
              <a:rPr lang="es-ES" sz="1200" dirty="0"/>
              <a:t>2. Crea un Objeto File asociado al fichero personas.dat que se encuentra en el directorio </a:t>
            </a:r>
            <a:r>
              <a:rPr lang="es-ES" sz="1200" dirty="0" err="1"/>
              <a:t>miDir</a:t>
            </a:r>
            <a:r>
              <a:rPr lang="es-ES" sz="1200" dirty="0"/>
              <a:t> dentro del directorio actual.</a:t>
            </a:r>
          </a:p>
          <a:p>
            <a:r>
              <a:rPr lang="es-ES" sz="1200" dirty="0"/>
              <a:t>File f = new File(“miDir1/personas.dat");</a:t>
            </a:r>
          </a:p>
          <a:p>
            <a:endParaRPr lang="es-ES" sz="1200" dirty="0"/>
          </a:p>
          <a:p>
            <a:r>
              <a:rPr lang="es-ES" sz="1200" dirty="0"/>
              <a:t>Se supone que el fichero personas.dat se encuentra en el directorio miDir1. A su vez el directorio ficheros se encuentra dentro del directorio actual de trabajo.</a:t>
            </a:r>
          </a:p>
          <a:p>
            <a:endParaRPr lang="es-ES" sz="1200" dirty="0"/>
          </a:p>
          <a:p>
            <a:endParaRPr lang="es-ES" sz="1200" dirty="0"/>
          </a:p>
          <a:p>
            <a:r>
              <a:rPr lang="es-ES" sz="1200" dirty="0"/>
              <a:t>3. Crea un Objeto File asociado al fichero personas.dat dando la ruta absoluta:</a:t>
            </a:r>
          </a:p>
          <a:p>
            <a:r>
              <a:rPr lang="es-ES" sz="1200" dirty="0"/>
              <a:t>File f = new File("c:/miDir2/personas.dat");</a:t>
            </a:r>
          </a:p>
          <a:p>
            <a:endParaRPr lang="es-ES" sz="1200" dirty="0"/>
          </a:p>
          <a:p>
            <a:r>
              <a:rPr lang="es-ES" sz="1200" dirty="0"/>
              <a:t>El fichero se encuentra en el directorio miDir2 que se encuentra en la raíz de la unidad C:</a:t>
            </a:r>
          </a:p>
          <a:p>
            <a:r>
              <a:rPr lang="es-ES" sz="1200" dirty="0"/>
              <a:t>Si se omite la letra de la unidad, por defecto se asume la letra de la unidad en la que se encuentra el proyecto:</a:t>
            </a:r>
          </a:p>
          <a:p>
            <a:r>
              <a:rPr lang="es-ES" sz="1200" dirty="0"/>
              <a:t>File f = new File("/miDir2/personas.dat");</a:t>
            </a:r>
          </a:p>
          <a:p>
            <a:endParaRPr lang="es-ES" sz="1200" dirty="0"/>
          </a:p>
          <a:p>
            <a:endParaRPr sz="1200" dirty="0"/>
          </a:p>
        </p:txBody>
      </p:sp>
    </p:spTree>
    <p:extLst>
      <p:ext uri="{BB962C8B-B14F-4D97-AF65-F5344CB8AC3E}">
        <p14:creationId xmlns:p14="http://schemas.microsoft.com/office/powerpoint/2010/main" val="25273238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251520" y="332656"/>
            <a:ext cx="8228160" cy="2311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2000" strike="noStrike" spc="-89" dirty="0">
                <a:solidFill>
                  <a:srgbClr val="D2533C"/>
                </a:solidFill>
                <a:uFill>
                  <a:solidFill>
                    <a:srgbClr val="FFFFFF"/>
                  </a:solidFill>
                </a:uFill>
                <a:latin typeface="Arial"/>
                <a:ea typeface="DejaVu Sans"/>
              </a:rPr>
              <a:t>Clase File. Constructores</a:t>
            </a:r>
            <a:r>
              <a:rPr lang="es-ES" sz="4000" strike="noStrike" spc="-89" dirty="0">
                <a:solidFill>
                  <a:srgbClr val="D2533C"/>
                </a:solidFill>
                <a:uFill>
                  <a:solidFill>
                    <a:srgbClr val="FFFFFF"/>
                  </a:solidFill>
                </a:uFill>
                <a:latin typeface="Arial"/>
                <a:ea typeface="DejaVu Sans"/>
              </a:rPr>
              <a:t>.</a:t>
            </a:r>
            <a:endParaRPr dirty="0"/>
          </a:p>
        </p:txBody>
      </p:sp>
      <p:sp>
        <p:nvSpPr>
          <p:cNvPr id="93" name="CustomShape 2"/>
          <p:cNvSpPr/>
          <p:nvPr/>
        </p:nvSpPr>
        <p:spPr>
          <a:xfrm>
            <a:off x="251520" y="692696"/>
            <a:ext cx="8784976" cy="61653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s-ES" sz="1200" dirty="0"/>
          </a:p>
          <a:p>
            <a:r>
              <a:rPr lang="es-ES" sz="1400" b="1" u="sng" dirty="0"/>
              <a:t>Ejemplos utilizando el segundo constructor:</a:t>
            </a:r>
          </a:p>
          <a:p>
            <a:endParaRPr lang="es-ES" sz="1400" u="sng" dirty="0"/>
          </a:p>
          <a:p>
            <a:r>
              <a:rPr lang="es-ES" sz="1200" dirty="0"/>
              <a:t>En este caso se crea un objeto File cuya ruta (absoluta o relativa) se indica en el primer </a:t>
            </a:r>
            <a:r>
              <a:rPr lang="es-ES" sz="1200" dirty="0" err="1"/>
              <a:t>String</a:t>
            </a:r>
            <a:r>
              <a:rPr lang="es-ES" sz="1200" dirty="0"/>
              <a:t>.</a:t>
            </a:r>
          </a:p>
          <a:p>
            <a:r>
              <a:rPr lang="es-ES" sz="1200" dirty="0"/>
              <a:t>1. Crea un Objeto File asociado al fichero personas.dat que se encuentra en el directorio miDir1 dentro del directorio actual.</a:t>
            </a:r>
          </a:p>
          <a:p>
            <a:r>
              <a:rPr lang="es-ES" sz="1200" dirty="0"/>
              <a:t>File f = new File(“miDir1", "personas.dat" );</a:t>
            </a:r>
          </a:p>
          <a:p>
            <a:endParaRPr lang="es-ES" sz="1200" dirty="0"/>
          </a:p>
          <a:p>
            <a:endParaRPr lang="es-ES" sz="1200" dirty="0"/>
          </a:p>
          <a:p>
            <a:r>
              <a:rPr lang="es-ES" sz="1200" dirty="0"/>
              <a:t>2. Crea un Objeto File asociado al fichero personas.dat dando la ruta absoluta:</a:t>
            </a:r>
          </a:p>
          <a:p>
            <a:r>
              <a:rPr lang="es-ES" sz="1200" dirty="0"/>
              <a:t>File f = new File("/miDir2", "personas.dat" );   //En este caso se indica la ruta absoluta, indicada por la barra del principio.</a:t>
            </a:r>
          </a:p>
          <a:p>
            <a:endParaRPr lang="es-ES" sz="1200" b="1" u="sng" dirty="0"/>
          </a:p>
          <a:p>
            <a:r>
              <a:rPr lang="es-ES" sz="1400" b="1" u="sng" dirty="0"/>
              <a:t>Ejemplos utilizando el tercer constructor:</a:t>
            </a:r>
          </a:p>
          <a:p>
            <a:endParaRPr lang="es-ES" sz="1400" u="sng" dirty="0"/>
          </a:p>
          <a:p>
            <a:r>
              <a:rPr lang="es-ES" sz="1200" dirty="0"/>
              <a:t>Este constructor permite crear un objeto File cuya ruta se indica a través de otro objeto File.</a:t>
            </a:r>
          </a:p>
          <a:p>
            <a:r>
              <a:rPr lang="es-ES" sz="1200" dirty="0"/>
              <a:t>1. Crea un Objeto File asociado al fichero personas.dat que se encuentra en el directorio miDir1 dentro del directorio actual.</a:t>
            </a:r>
          </a:p>
          <a:p>
            <a:r>
              <a:rPr lang="es-ES" sz="1200" dirty="0"/>
              <a:t>File ruta = new File(“miDir1");</a:t>
            </a:r>
          </a:p>
          <a:p>
            <a:r>
              <a:rPr lang="es-ES" sz="1200" dirty="0"/>
              <a:t>File f = new File(ruta, "personas.dat" );</a:t>
            </a:r>
          </a:p>
          <a:p>
            <a:endParaRPr lang="es-ES" sz="1200" dirty="0"/>
          </a:p>
          <a:p>
            <a:endParaRPr lang="es-ES" sz="1200" dirty="0"/>
          </a:p>
          <a:p>
            <a:r>
              <a:rPr lang="es-ES" sz="1200" dirty="0"/>
              <a:t>2. Crea un Objeto File asociado al fichero personas.dat dando la ruta absoluta:</a:t>
            </a:r>
          </a:p>
          <a:p>
            <a:r>
              <a:rPr lang="es-ES" sz="1200" dirty="0"/>
              <a:t>File ruta = new File("/miDir2");</a:t>
            </a:r>
          </a:p>
          <a:p>
            <a:r>
              <a:rPr lang="es-ES" sz="1200" dirty="0"/>
              <a:t>File f = new File(ruta, "personas.dat" );</a:t>
            </a:r>
          </a:p>
          <a:p>
            <a:r>
              <a:rPr lang="es-ES" sz="1200" dirty="0"/>
              <a:t>Debemos tener en cuenta que crear un objeto File no significa que deba existir el fichero o el directorio o que el </a:t>
            </a:r>
            <a:r>
              <a:rPr lang="es-ES" sz="1200" dirty="0" err="1"/>
              <a:t>path</a:t>
            </a:r>
            <a:r>
              <a:rPr lang="es-ES" sz="1200" dirty="0"/>
              <a:t> sea correcto.   Si no existen no se lanzará ningún tipo de excepción ni tampoco serán creados.</a:t>
            </a:r>
          </a:p>
          <a:p>
            <a:pPr>
              <a:lnSpc>
                <a:spcPct val="100000"/>
              </a:lnSpc>
            </a:pPr>
            <a:r>
              <a:rPr lang="es-ES" sz="1200" strike="noStrike" spc="-1" dirty="0">
                <a:solidFill>
                  <a:srgbClr val="292934"/>
                </a:solidFill>
                <a:uFill>
                  <a:solidFill>
                    <a:srgbClr val="FFFFFF"/>
                  </a:solidFill>
                </a:uFill>
                <a:ea typeface="DejaVu Sans"/>
              </a:rPr>
              <a:t>.</a:t>
            </a:r>
            <a:endParaRPr sz="1200" dirty="0"/>
          </a:p>
        </p:txBody>
      </p:sp>
    </p:spTree>
    <p:extLst>
      <p:ext uri="{BB962C8B-B14F-4D97-AF65-F5344CB8AC3E}">
        <p14:creationId xmlns:p14="http://schemas.microsoft.com/office/powerpoint/2010/main" val="27511028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533520"/>
            <a:ext cx="8228160" cy="51921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ES" sz="3200" strike="noStrike" spc="-89" dirty="0">
                <a:solidFill>
                  <a:srgbClr val="D2533C"/>
                </a:solidFill>
                <a:uFill>
                  <a:solidFill>
                    <a:srgbClr val="FFFFFF"/>
                  </a:solidFill>
                </a:uFill>
                <a:latin typeface="Arial"/>
                <a:ea typeface="DejaVu Sans"/>
              </a:rPr>
              <a:t>Clase File. Algunos métodos de interés.</a:t>
            </a:r>
            <a:endParaRPr sz="1400" dirty="0"/>
          </a:p>
        </p:txBody>
      </p:sp>
      <p:sp>
        <p:nvSpPr>
          <p:cNvPr id="95" name="CustomShape 2"/>
          <p:cNvSpPr/>
          <p:nvPr/>
        </p:nvSpPr>
        <p:spPr>
          <a:xfrm>
            <a:off x="0" y="1052736"/>
            <a:ext cx="9142560" cy="58038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42913" indent="-263525">
              <a:lnSpc>
                <a:spcPct val="100000"/>
              </a:lnSpc>
              <a:buClr>
                <a:srgbClr val="93A299"/>
              </a:buClr>
              <a:buSzPct val="85000"/>
              <a:buFont typeface="Arial"/>
              <a:buChar char="•"/>
              <a:tabLst>
                <a:tab pos="360363" algn="l"/>
              </a:tabLst>
            </a:pPr>
            <a:r>
              <a:rPr lang="es-ES" sz="1600" b="1" strike="noStrike" spc="-1" dirty="0">
                <a:solidFill>
                  <a:srgbClr val="292934"/>
                </a:solidFill>
                <a:uFill>
                  <a:solidFill>
                    <a:srgbClr val="FFFFFF"/>
                  </a:solidFill>
                </a:uFill>
                <a:latin typeface="Calibri"/>
                <a:ea typeface="DejaVu Sans"/>
              </a:rPr>
              <a:t>Renombrar un archivo</a:t>
            </a:r>
            <a:r>
              <a:rPr lang="es-ES" sz="1600" strike="noStrike" spc="-1" dirty="0">
                <a:solidFill>
                  <a:srgbClr val="292934"/>
                </a:solidFill>
                <a:uFill>
                  <a:solidFill>
                    <a:srgbClr val="FFFFFF"/>
                  </a:solidFill>
                </a:uFill>
                <a:latin typeface="Calibri"/>
                <a:ea typeface="DejaVu Sans"/>
              </a:rPr>
              <a:t>, con el método </a:t>
            </a:r>
            <a:r>
              <a:rPr lang="es-ES" sz="1600" b="1" i="1" spc="-1" dirty="0" err="1">
                <a:solidFill>
                  <a:srgbClr val="292934"/>
                </a:solidFill>
                <a:uFill>
                  <a:solidFill>
                    <a:srgbClr val="FFFFFF"/>
                  </a:solidFill>
                </a:uFill>
                <a:latin typeface="Calibri"/>
              </a:rPr>
              <a:t>boolean</a:t>
            </a:r>
            <a:r>
              <a:rPr lang="es-ES" sz="1600" b="1" i="1" spc="-1" dirty="0">
                <a:solidFill>
                  <a:srgbClr val="292934"/>
                </a:solidFill>
                <a:uFill>
                  <a:solidFill>
                    <a:srgbClr val="FFFFFF"/>
                  </a:solidFill>
                </a:uFill>
                <a:latin typeface="Calibri"/>
              </a:rPr>
              <a:t> </a:t>
            </a:r>
            <a:r>
              <a:rPr lang="es-ES" sz="1600" b="1" i="1" spc="-1" dirty="0" err="1">
                <a:solidFill>
                  <a:srgbClr val="292934"/>
                </a:solidFill>
                <a:uFill>
                  <a:solidFill>
                    <a:srgbClr val="FFFFFF"/>
                  </a:solidFill>
                </a:uFill>
                <a:latin typeface="Calibri"/>
              </a:rPr>
              <a:t>renameTo</a:t>
            </a:r>
            <a:r>
              <a:rPr lang="es-ES" sz="1600" b="1" i="1" spc="-1" dirty="0">
                <a:solidFill>
                  <a:srgbClr val="292934"/>
                </a:solidFill>
                <a:uFill>
                  <a:solidFill>
                    <a:srgbClr val="FFFFFF"/>
                  </a:solidFill>
                </a:uFill>
                <a:latin typeface="Calibri"/>
              </a:rPr>
              <a:t>(File  </a:t>
            </a:r>
            <a:r>
              <a:rPr lang="es-ES" sz="1600" b="1" i="1" spc="-1" dirty="0" err="1">
                <a:solidFill>
                  <a:srgbClr val="292934"/>
                </a:solidFill>
                <a:uFill>
                  <a:solidFill>
                    <a:srgbClr val="FFFFFF"/>
                  </a:solidFill>
                </a:uFill>
                <a:latin typeface="Calibri"/>
              </a:rPr>
              <a:t>nuevoFichero</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El objeto File dejará de referirse al archivo renombrado, ya que el </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con el nombre del archivo en el objeto File no cambia.</a:t>
            </a:r>
            <a:endParaRPr dirty="0"/>
          </a:p>
          <a:p>
            <a:pPr marL="442913" indent="-263525">
              <a:lnSpc>
                <a:spcPct val="100000"/>
              </a:lnSpc>
              <a:buClr>
                <a:srgbClr val="93A299"/>
              </a:buClr>
              <a:buSzPct val="85000"/>
              <a:buFont typeface="Arial"/>
              <a:buChar char="•"/>
              <a:tabLst>
                <a:tab pos="360363" algn="l"/>
              </a:tabLst>
            </a:pPr>
            <a:r>
              <a:rPr lang="es-ES" sz="1600" b="1" strike="noStrike" spc="-1" dirty="0">
                <a:solidFill>
                  <a:srgbClr val="292934"/>
                </a:solidFill>
                <a:uFill>
                  <a:solidFill>
                    <a:srgbClr val="FFFFFF"/>
                  </a:solidFill>
                </a:uFill>
                <a:latin typeface="Calibri"/>
                <a:ea typeface="DejaVu Sans"/>
              </a:rPr>
              <a:t>Borrar un  archivo</a:t>
            </a:r>
            <a:r>
              <a:rPr lang="es-ES" sz="1600" strike="noStrike" spc="-1" dirty="0">
                <a:solidFill>
                  <a:srgbClr val="292934"/>
                </a:solidFill>
                <a:uFill>
                  <a:solidFill>
                    <a:srgbClr val="FFFFFF"/>
                  </a:solidFill>
                </a:uFill>
                <a:latin typeface="Calibri"/>
                <a:ea typeface="DejaVu Sans"/>
              </a:rPr>
              <a:t>, con el método </a:t>
            </a:r>
            <a:r>
              <a:rPr lang="es-ES" sz="1600" b="1" strike="noStrike" spc="-1" dirty="0" err="1">
                <a:solidFill>
                  <a:srgbClr val="292934"/>
                </a:solidFill>
                <a:uFill>
                  <a:solidFill>
                    <a:srgbClr val="FFFFFF"/>
                  </a:solidFill>
                </a:uFill>
                <a:latin typeface="Calibri"/>
                <a:ea typeface="DejaVu Sans"/>
              </a:rPr>
              <a:t>boolean</a:t>
            </a:r>
            <a:r>
              <a:rPr lang="es-ES" sz="1600" b="1"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delete</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También, con </a:t>
            </a:r>
            <a:r>
              <a:rPr lang="es-ES" sz="1600" b="1" spc="-1" dirty="0">
                <a:solidFill>
                  <a:srgbClr val="292934"/>
                </a:solidFill>
                <a:uFill>
                  <a:solidFill>
                    <a:srgbClr val="FFFFFF"/>
                  </a:solidFill>
                </a:uFill>
                <a:latin typeface="Calibri"/>
              </a:rPr>
              <a:t> </a:t>
            </a:r>
            <a:r>
              <a:rPr lang="es-ES" sz="1600" b="1" spc="-1" dirty="0" err="1">
                <a:solidFill>
                  <a:srgbClr val="292934"/>
                </a:solidFill>
                <a:uFill>
                  <a:solidFill>
                    <a:srgbClr val="FFFFFF"/>
                  </a:solidFill>
                </a:uFill>
                <a:latin typeface="Calibri"/>
              </a:rPr>
              <a:t>boolean</a:t>
            </a:r>
            <a:r>
              <a:rPr lang="es-ES" sz="1600" b="1" spc="-1" dirty="0">
                <a:solidFill>
                  <a:srgbClr val="292934"/>
                </a:solidFill>
                <a:uFill>
                  <a:solidFill>
                    <a:srgbClr val="FFFFFF"/>
                  </a:solidFill>
                </a:uFill>
                <a:latin typeface="Calibri"/>
              </a:rPr>
              <a:t> </a:t>
            </a:r>
            <a:r>
              <a:rPr lang="es-ES" sz="1600" b="1" spc="-1" dirty="0" err="1">
                <a:solidFill>
                  <a:srgbClr val="292934"/>
                </a:solidFill>
                <a:uFill>
                  <a:solidFill>
                    <a:srgbClr val="FFFFFF"/>
                  </a:solidFill>
                </a:uFill>
                <a:latin typeface="Calibri"/>
              </a:rPr>
              <a:t>deleteOnExit</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se borra cuando finaliza la ejecución de la máquina virtual Java.</a:t>
            </a:r>
            <a:endParaRPr dirty="0"/>
          </a:p>
          <a:p>
            <a:pPr marL="442913" indent="-263525">
              <a:lnSpc>
                <a:spcPct val="100000"/>
              </a:lnSpc>
              <a:buClr>
                <a:srgbClr val="93A299"/>
              </a:buClr>
              <a:buSzPct val="85000"/>
              <a:buFont typeface="Arial"/>
              <a:buChar char="•"/>
              <a:tabLst>
                <a:tab pos="360363" algn="l"/>
              </a:tabLst>
            </a:pPr>
            <a:r>
              <a:rPr lang="es-ES" sz="1600" b="1" strike="noStrike" spc="-1" dirty="0">
                <a:solidFill>
                  <a:srgbClr val="292934"/>
                </a:solidFill>
                <a:uFill>
                  <a:solidFill>
                    <a:srgbClr val="FFFFFF"/>
                  </a:solidFill>
                </a:uFill>
                <a:latin typeface="Calibri"/>
                <a:ea typeface="DejaVu Sans"/>
              </a:rPr>
              <a:t>Crear un nuevo fichero </a:t>
            </a:r>
            <a:r>
              <a:rPr lang="es-ES" sz="1600" strike="noStrike" spc="-1" dirty="0">
                <a:solidFill>
                  <a:srgbClr val="292934"/>
                </a:solidFill>
                <a:uFill>
                  <a:solidFill>
                    <a:srgbClr val="FFFFFF"/>
                  </a:solidFill>
                </a:uFill>
                <a:latin typeface="Calibri"/>
                <a:ea typeface="DejaVu Sans"/>
              </a:rPr>
              <a:t>con un nombre único. El método estático </a:t>
            </a:r>
            <a:r>
              <a:rPr lang="es-ES" sz="1600" b="1" strike="noStrike" spc="-1" dirty="0" err="1">
                <a:solidFill>
                  <a:srgbClr val="292934"/>
                </a:solidFill>
                <a:uFill>
                  <a:solidFill>
                    <a:srgbClr val="FFFFFF"/>
                  </a:solidFill>
                </a:uFill>
                <a:latin typeface="Calibri"/>
                <a:ea typeface="DejaVu Sans"/>
              </a:rPr>
              <a:t>createTempFile</a:t>
            </a:r>
            <a:r>
              <a:rPr lang="es-ES" sz="1600" b="1" strike="noStrike" spc="-1" dirty="0">
                <a:solidFill>
                  <a:srgbClr val="292934"/>
                </a:solidFill>
                <a:uFill>
                  <a:solidFill>
                    <a:srgbClr val="FFFFFF"/>
                  </a:solidFill>
                </a:uFill>
                <a:latin typeface="Calibri"/>
                <a:ea typeface="DejaVu Sans"/>
              </a:rPr>
              <a:t>()</a:t>
            </a:r>
            <a:r>
              <a:rPr lang="es-ES" sz="1600" strike="noStrike" spc="-1" dirty="0">
                <a:solidFill>
                  <a:srgbClr val="292934"/>
                </a:solidFill>
                <a:uFill>
                  <a:solidFill>
                    <a:srgbClr val="FFFFFF"/>
                  </a:solidFill>
                </a:uFill>
                <a:latin typeface="Calibri"/>
                <a:ea typeface="DejaVu Sans"/>
              </a:rPr>
              <a:t> crea un fichero temporal y devuelve un objeto File que apunta a él. </a:t>
            </a:r>
            <a:r>
              <a:rPr lang="es-ES" dirty="0"/>
              <a:t> </a:t>
            </a:r>
            <a:r>
              <a:rPr lang="es-ES" sz="1600" strike="noStrike" spc="-1" dirty="0">
                <a:solidFill>
                  <a:srgbClr val="292934"/>
                </a:solidFill>
                <a:uFill>
                  <a:solidFill>
                    <a:srgbClr val="FFFFFF"/>
                  </a:solidFill>
                </a:uFill>
                <a:latin typeface="Calibri"/>
                <a:ea typeface="DejaVu Sans"/>
              </a:rPr>
              <a:t>Es útil para crear archivos temporales, que luego se borran, asegurándonos tener un nombre de archivo no repetido.</a:t>
            </a:r>
            <a:endParaRPr dirty="0"/>
          </a:p>
          <a:p>
            <a:pPr marL="442913" indent="-263525">
              <a:lnSpc>
                <a:spcPct val="100000"/>
              </a:lnSpc>
              <a:buClr>
                <a:srgbClr val="93A299"/>
              </a:buClr>
              <a:buSzPct val="85000"/>
              <a:buFont typeface="Arial"/>
              <a:buChar char="•"/>
              <a:tabLst>
                <a:tab pos="360363" algn="l"/>
              </a:tabLst>
            </a:pPr>
            <a:r>
              <a:rPr lang="es-ES" sz="1600" b="1" strike="noStrike" spc="-1" dirty="0">
                <a:solidFill>
                  <a:srgbClr val="292934"/>
                </a:solidFill>
                <a:uFill>
                  <a:solidFill>
                    <a:srgbClr val="FFFFFF"/>
                  </a:solidFill>
                </a:uFill>
                <a:latin typeface="Calibri"/>
                <a:ea typeface="DejaVu Sans"/>
              </a:rPr>
              <a:t>Establecer la fecha y la hora de modificación del archivo </a:t>
            </a:r>
            <a:r>
              <a:rPr lang="es-ES" sz="1600" strike="noStrike" spc="-1" dirty="0">
                <a:solidFill>
                  <a:srgbClr val="292934"/>
                </a:solidFill>
                <a:uFill>
                  <a:solidFill>
                    <a:srgbClr val="FFFFFF"/>
                  </a:solidFill>
                </a:uFill>
                <a:latin typeface="Calibri"/>
                <a:ea typeface="DejaVu Sans"/>
              </a:rPr>
              <a:t>con </a:t>
            </a:r>
            <a:r>
              <a:rPr lang="es-ES" sz="1600" b="1" strike="noStrike" spc="-1" dirty="0" err="1">
                <a:solidFill>
                  <a:srgbClr val="292934"/>
                </a:solidFill>
                <a:uFill>
                  <a:solidFill>
                    <a:srgbClr val="FFFFFF"/>
                  </a:solidFill>
                </a:uFill>
                <a:latin typeface="Calibri"/>
                <a:ea typeface="DejaVu Sans"/>
              </a:rPr>
              <a:t>setLastModified</a:t>
            </a:r>
            <a:r>
              <a:rPr lang="es-ES" sz="1600" b="1" strike="noStrike" spc="-1" dirty="0">
                <a:solidFill>
                  <a:srgbClr val="292934"/>
                </a:solidFill>
                <a:uFill>
                  <a:solidFill>
                    <a:srgbClr val="FFFFFF"/>
                  </a:solidFill>
                </a:uFill>
                <a:latin typeface="Calibri"/>
                <a:ea typeface="DejaVu Sans"/>
              </a:rPr>
              <a:t>(). </a:t>
            </a:r>
            <a:endParaRPr dirty="0"/>
          </a:p>
          <a:p>
            <a:pPr marL="442913">
              <a:lnSpc>
                <a:spcPct val="100000"/>
              </a:lnSpc>
              <a:tabLst>
                <a:tab pos="360363" algn="l"/>
              </a:tabLst>
            </a:pPr>
            <a:r>
              <a:rPr lang="es-ES" sz="1600" strike="noStrike" spc="-1" dirty="0">
                <a:solidFill>
                  <a:srgbClr val="292934"/>
                </a:solidFill>
                <a:uFill>
                  <a:solidFill>
                    <a:srgbClr val="FFFFFF"/>
                  </a:solidFill>
                </a:uFill>
                <a:latin typeface="Calibri"/>
                <a:ea typeface="DejaVu Sans"/>
              </a:rPr>
              <a:t>Por ejemplo, se podría hacer: </a:t>
            </a:r>
            <a:endParaRPr dirty="0"/>
          </a:p>
          <a:p>
            <a:pPr marL="442913">
              <a:lnSpc>
                <a:spcPct val="100000"/>
              </a:lnSpc>
              <a:tabLst>
                <a:tab pos="360363" algn="l"/>
              </a:tabLst>
            </a:pPr>
            <a:r>
              <a:rPr lang="es-ES" sz="1600" strike="noStrike" spc="-1" dirty="0">
                <a:solidFill>
                  <a:srgbClr val="292934"/>
                </a:solidFill>
                <a:uFill>
                  <a:solidFill>
                    <a:srgbClr val="FFFFFF"/>
                  </a:solidFill>
                </a:uFill>
                <a:latin typeface="Calibri"/>
                <a:ea typeface="DejaVu Sans"/>
              </a:rPr>
              <a:t>new File("prueba.txt").</a:t>
            </a:r>
            <a:r>
              <a:rPr lang="es-ES" sz="1600" strike="noStrike" spc="-1" dirty="0" err="1">
                <a:solidFill>
                  <a:srgbClr val="292934"/>
                </a:solidFill>
                <a:uFill>
                  <a:solidFill>
                    <a:srgbClr val="FFFFFF"/>
                  </a:solidFill>
                </a:uFill>
                <a:latin typeface="Calibri"/>
                <a:ea typeface="DejaVu Sans"/>
              </a:rPr>
              <a:t>setLastModified</a:t>
            </a:r>
            <a:r>
              <a:rPr lang="es-ES" sz="1600" strike="noStrike" spc="-1" dirty="0">
                <a:solidFill>
                  <a:srgbClr val="292934"/>
                </a:solidFill>
                <a:uFill>
                  <a:solidFill>
                    <a:srgbClr val="FFFFFF"/>
                  </a:solidFill>
                </a:uFill>
                <a:latin typeface="Calibri"/>
                <a:ea typeface="DejaVu Sans"/>
              </a:rPr>
              <a:t>(new Date().</a:t>
            </a:r>
            <a:r>
              <a:rPr lang="es-ES" sz="1600" strike="noStrike" spc="-1" dirty="0" err="1">
                <a:solidFill>
                  <a:srgbClr val="292934"/>
                </a:solidFill>
                <a:uFill>
                  <a:solidFill>
                    <a:srgbClr val="FFFFFF"/>
                  </a:solidFill>
                </a:uFill>
                <a:latin typeface="Calibri"/>
                <a:ea typeface="DejaVu Sans"/>
              </a:rPr>
              <a:t>getTime</a:t>
            </a:r>
            <a:r>
              <a:rPr lang="es-ES" sz="1600" strike="noStrike" spc="-1" dirty="0">
                <a:solidFill>
                  <a:srgbClr val="292934"/>
                </a:solidFill>
                <a:uFill>
                  <a:solidFill>
                    <a:srgbClr val="FFFFFF"/>
                  </a:solidFill>
                </a:uFill>
                <a:latin typeface="Calibri"/>
                <a:ea typeface="DejaVu Sans"/>
              </a:rPr>
              <a:t>()); </a:t>
            </a:r>
            <a:endParaRPr dirty="0"/>
          </a:p>
          <a:p>
            <a:pPr marL="442913">
              <a:lnSpc>
                <a:spcPct val="100000"/>
              </a:lnSpc>
              <a:tabLst>
                <a:tab pos="360363" algn="l"/>
              </a:tabLst>
            </a:pPr>
            <a:r>
              <a:rPr lang="es-ES" sz="1600" strike="noStrike" spc="-1" dirty="0">
                <a:solidFill>
                  <a:srgbClr val="292934"/>
                </a:solidFill>
                <a:uFill>
                  <a:solidFill>
                    <a:srgbClr val="FFFFFF"/>
                  </a:solidFill>
                </a:uFill>
                <a:latin typeface="Calibri"/>
                <a:ea typeface="DejaVu Sans"/>
              </a:rPr>
              <a:t>para establecerle la fecha actual al fichero que se le pasa como parámetro, en este caso prueba.txt.</a:t>
            </a:r>
            <a:endParaRPr dirty="0"/>
          </a:p>
          <a:p>
            <a:pPr marL="442913" indent="-263525">
              <a:lnSpc>
                <a:spcPct val="100000"/>
              </a:lnSpc>
              <a:buClr>
                <a:srgbClr val="93A299"/>
              </a:buClr>
              <a:buSzPct val="85000"/>
              <a:buFont typeface="Arial"/>
              <a:buChar char="•"/>
              <a:tabLst>
                <a:tab pos="360363" algn="l"/>
              </a:tabLst>
            </a:pPr>
            <a:r>
              <a:rPr lang="es-ES" sz="1600" b="1" strike="noStrike" spc="-1" dirty="0">
                <a:solidFill>
                  <a:srgbClr val="292934"/>
                </a:solidFill>
                <a:uFill>
                  <a:solidFill>
                    <a:srgbClr val="FFFFFF"/>
                  </a:solidFill>
                </a:uFill>
                <a:latin typeface="Calibri"/>
                <a:ea typeface="DejaVu Sans"/>
              </a:rPr>
              <a:t>Crear un directorio</a:t>
            </a:r>
            <a:r>
              <a:rPr lang="es-ES" sz="1600" strike="noStrike" spc="-1" dirty="0">
                <a:solidFill>
                  <a:srgbClr val="292934"/>
                </a:solidFill>
                <a:uFill>
                  <a:solidFill>
                    <a:srgbClr val="FFFFFF"/>
                  </a:solidFill>
                </a:uFill>
                <a:latin typeface="Calibri"/>
                <a:ea typeface="DejaVu Sans"/>
              </a:rPr>
              <a:t>, mediante el método </a:t>
            </a:r>
            <a:r>
              <a:rPr lang="es-ES" sz="1600" b="1" strike="noStrike" spc="-1" dirty="0" err="1">
                <a:solidFill>
                  <a:srgbClr val="292934"/>
                </a:solidFill>
                <a:uFill>
                  <a:solidFill>
                    <a:srgbClr val="FFFFFF"/>
                  </a:solidFill>
                </a:uFill>
                <a:latin typeface="Calibri"/>
                <a:ea typeface="DejaVu Sans"/>
              </a:rPr>
              <a:t>boolean</a:t>
            </a:r>
            <a:r>
              <a:rPr lang="es-ES" sz="1600"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mkdir</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También existe </a:t>
            </a:r>
            <a:r>
              <a:rPr lang="es-ES" sz="1600" b="1" strike="noStrike" spc="-1" dirty="0" err="1">
                <a:solidFill>
                  <a:srgbClr val="292934"/>
                </a:solidFill>
                <a:uFill>
                  <a:solidFill>
                    <a:srgbClr val="FFFFFF"/>
                  </a:solidFill>
                </a:uFill>
                <a:latin typeface="Calibri"/>
                <a:ea typeface="DejaVu Sans"/>
              </a:rPr>
              <a:t>boolean</a:t>
            </a:r>
            <a:r>
              <a:rPr lang="es-ES" sz="1600" b="1"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mkdirs</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que crea los directorios superiores si no existen.</a:t>
            </a:r>
            <a:endParaRPr dirty="0"/>
          </a:p>
          <a:p>
            <a:pPr marL="442913" indent="-263525">
              <a:lnSpc>
                <a:spcPct val="100000"/>
              </a:lnSpc>
              <a:buClr>
                <a:srgbClr val="93A299"/>
              </a:buClr>
              <a:buSzPct val="85000"/>
              <a:buFont typeface="Arial"/>
              <a:buChar char="•"/>
              <a:tabLst>
                <a:tab pos="360363" algn="l"/>
              </a:tabLst>
            </a:pPr>
            <a:r>
              <a:rPr lang="es-ES" sz="1600" b="1" spc="-1" dirty="0">
                <a:solidFill>
                  <a:srgbClr val="292934"/>
                </a:solidFill>
                <a:uFill>
                  <a:solidFill>
                    <a:srgbClr val="FFFFFF"/>
                  </a:solidFill>
                </a:uFill>
                <a:latin typeface="Calibri"/>
                <a:ea typeface="DejaVu Sans"/>
              </a:rPr>
              <a:t>Obtener </a:t>
            </a:r>
            <a:r>
              <a:rPr lang="es-ES" sz="1600" b="1" strike="noStrike" spc="-1" dirty="0">
                <a:solidFill>
                  <a:srgbClr val="292934"/>
                </a:solidFill>
                <a:uFill>
                  <a:solidFill>
                    <a:srgbClr val="FFFFFF"/>
                  </a:solidFill>
                </a:uFill>
                <a:latin typeface="Calibri"/>
                <a:ea typeface="DejaVu Sans"/>
              </a:rPr>
              <a:t>el contenido de un directorio</a:t>
            </a:r>
            <a:r>
              <a:rPr lang="es-ES" sz="1600" strike="noStrike" spc="-1" dirty="0">
                <a:solidFill>
                  <a:srgbClr val="292934"/>
                </a:solidFill>
                <a:uFill>
                  <a:solidFill>
                    <a:srgbClr val="FFFFFF"/>
                  </a:solidFill>
                </a:uFill>
                <a:latin typeface="Calibri"/>
                <a:ea typeface="DejaVu Sans"/>
              </a:rPr>
              <a:t>. Los métodos </a:t>
            </a:r>
            <a:r>
              <a:rPr lang="es-ES" sz="1600" b="1" spc="-1" dirty="0" err="1">
                <a:solidFill>
                  <a:srgbClr val="292934"/>
                </a:solidFill>
                <a:uFill>
                  <a:solidFill>
                    <a:srgbClr val="FFFFFF"/>
                  </a:solidFill>
                </a:uFill>
                <a:latin typeface="Calibri"/>
              </a:rPr>
              <a:t>String</a:t>
            </a:r>
            <a:r>
              <a:rPr lang="es-ES" sz="1600" b="1" spc="-1" dirty="0">
                <a:solidFill>
                  <a:srgbClr val="292934"/>
                </a:solidFill>
                <a:uFill>
                  <a:solidFill>
                    <a:srgbClr val="FFFFFF"/>
                  </a:solidFill>
                </a:uFill>
                <a:latin typeface="Calibri"/>
              </a:rPr>
              <a:t>[] </a:t>
            </a:r>
            <a:r>
              <a:rPr lang="es-ES" sz="1600"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list</a:t>
            </a:r>
            <a:r>
              <a:rPr lang="es-ES" sz="1600" b="1" strike="noStrike" spc="-1" dirty="0">
                <a:solidFill>
                  <a:srgbClr val="292934"/>
                </a:solidFill>
                <a:uFill>
                  <a:solidFill>
                    <a:srgbClr val="FFFFFF"/>
                  </a:solidFill>
                </a:uFill>
                <a:latin typeface="Calibri"/>
                <a:ea typeface="DejaVu Sans"/>
              </a:rPr>
              <a:t>()</a:t>
            </a:r>
            <a:r>
              <a:rPr lang="es-ES" sz="1600" strike="noStrike" spc="-1" dirty="0">
                <a:solidFill>
                  <a:srgbClr val="292934"/>
                </a:solidFill>
                <a:uFill>
                  <a:solidFill>
                    <a:srgbClr val="FFFFFF"/>
                  </a:solidFill>
                </a:uFill>
                <a:latin typeface="Calibri"/>
                <a:ea typeface="DejaVu Sans"/>
              </a:rPr>
              <a:t> </a:t>
            </a:r>
            <a:r>
              <a:rPr lang="es-ES" sz="1600" strike="noStrike" spc="-1">
                <a:solidFill>
                  <a:srgbClr val="292934"/>
                </a:solidFill>
                <a:uFill>
                  <a:solidFill>
                    <a:srgbClr val="FFFFFF"/>
                  </a:solidFill>
                </a:uFill>
                <a:latin typeface="Calibri"/>
                <a:ea typeface="DejaVu Sans"/>
              </a:rPr>
              <a:t>y </a:t>
            </a:r>
            <a:r>
              <a:rPr lang="es-ES" sz="1600" b="1" spc="-1">
                <a:solidFill>
                  <a:srgbClr val="292934"/>
                </a:solidFill>
                <a:uFill>
                  <a:solidFill>
                    <a:srgbClr val="FFFFFF"/>
                  </a:solidFill>
                </a:uFill>
                <a:latin typeface="Calibri"/>
              </a:rPr>
              <a:t> File[] </a:t>
            </a:r>
            <a:r>
              <a:rPr lang="es-ES" sz="1600" b="1" strike="noStrike" spc="-1" dirty="0" err="1">
                <a:solidFill>
                  <a:srgbClr val="292934"/>
                </a:solidFill>
                <a:uFill>
                  <a:solidFill>
                    <a:srgbClr val="FFFFFF"/>
                  </a:solidFill>
                </a:uFill>
                <a:latin typeface="Calibri"/>
                <a:ea typeface="DejaVu Sans"/>
              </a:rPr>
              <a:t>listFiles</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listan el contenido de un directorio.   </a:t>
            </a:r>
            <a:r>
              <a:rPr lang="es-ES" sz="1600" strike="noStrike" spc="-1" dirty="0" err="1">
                <a:solidFill>
                  <a:srgbClr val="292934"/>
                </a:solidFill>
                <a:uFill>
                  <a:solidFill>
                    <a:srgbClr val="FFFFFF"/>
                  </a:solidFill>
                </a:uFill>
                <a:latin typeface="Calibri"/>
                <a:ea typeface="DejaVu Sans"/>
              </a:rPr>
              <a:t>list</a:t>
            </a:r>
            <a:r>
              <a:rPr lang="es-ES" sz="1600" strike="noStrike" spc="-1" dirty="0">
                <a:solidFill>
                  <a:srgbClr val="292934"/>
                </a:solidFill>
                <a:uFill>
                  <a:solidFill>
                    <a:srgbClr val="FFFFFF"/>
                  </a:solidFill>
                </a:uFill>
                <a:latin typeface="Calibri"/>
                <a:ea typeface="DejaVu Sans"/>
              </a:rPr>
              <a:t>() devuelve un vector de </a:t>
            </a:r>
            <a:r>
              <a:rPr lang="es-ES" sz="1600" strike="noStrike" spc="-1" dirty="0" err="1">
                <a:solidFill>
                  <a:srgbClr val="292934"/>
                </a:solidFill>
                <a:uFill>
                  <a:solidFill>
                    <a:srgbClr val="FFFFFF"/>
                  </a:solidFill>
                </a:uFill>
                <a:latin typeface="Calibri"/>
                <a:ea typeface="DejaVu Sans"/>
              </a:rPr>
              <a:t>String</a:t>
            </a:r>
            <a:r>
              <a:rPr lang="es-ES" sz="1600" strike="noStrike" spc="-1" dirty="0">
                <a:solidFill>
                  <a:srgbClr val="292934"/>
                </a:solidFill>
                <a:uFill>
                  <a:solidFill>
                    <a:srgbClr val="FFFFFF"/>
                  </a:solidFill>
                </a:uFill>
                <a:latin typeface="Calibri"/>
                <a:ea typeface="DejaVu Sans"/>
              </a:rPr>
              <a:t> con los nombres de los archivos</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String</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list</a:t>
            </a:r>
            <a:r>
              <a:rPr lang="es-ES" sz="1600" spc="-1" dirty="0">
                <a:solidFill>
                  <a:srgbClr val="292934"/>
                </a:solidFill>
                <a:uFill>
                  <a:solidFill>
                    <a:srgbClr val="FFFFFF"/>
                  </a:solidFill>
                </a:uFill>
                <a:latin typeface="Calibri"/>
              </a:rPr>
              <a:t>(</a:t>
            </a:r>
            <a:r>
              <a:rPr lang="es-ES" sz="1600" spc="-1" dirty="0" err="1">
                <a:solidFill>
                  <a:srgbClr val="292934"/>
                </a:solidFill>
                <a:uFill>
                  <a:solidFill>
                    <a:srgbClr val="FFFFFF"/>
                  </a:solidFill>
                </a:uFill>
                <a:latin typeface="Calibri"/>
              </a:rPr>
              <a:t>FilenameFilter</a:t>
            </a:r>
            <a:r>
              <a:rPr lang="es-ES" sz="1600" spc="-1" dirty="0">
                <a:solidFill>
                  <a:srgbClr val="292934"/>
                </a:solidFill>
                <a:uFill>
                  <a:solidFill>
                    <a:srgbClr val="FFFFFF"/>
                  </a:solidFill>
                </a:uFill>
                <a:latin typeface="Calibri"/>
              </a:rPr>
              <a:t> </a:t>
            </a:r>
            <a:r>
              <a:rPr lang="es-ES" sz="1600" spc="-1" dirty="0" err="1">
                <a:solidFill>
                  <a:srgbClr val="292934"/>
                </a:solidFill>
                <a:uFill>
                  <a:solidFill>
                    <a:srgbClr val="FFFFFF"/>
                  </a:solidFill>
                </a:uFill>
                <a:latin typeface="Calibri"/>
              </a:rPr>
              <a:t>filter</a:t>
            </a:r>
            <a:r>
              <a:rPr lang="es-ES" sz="1600" spc="-1" dirty="0">
                <a:solidFill>
                  <a:srgbClr val="292934"/>
                </a:solidFill>
                <a:uFill>
                  <a:solidFill>
                    <a:srgbClr val="FFFFFF"/>
                  </a:solidFill>
                </a:uFill>
                <a:latin typeface="Calibri"/>
              </a:rPr>
              <a:t>): Devuelve una matriz de cadenas de nombres de los archivos y directorios en el directorio que cumplen con el filtro especificado.</a:t>
            </a:r>
            <a:endParaRPr dirty="0"/>
          </a:p>
          <a:p>
            <a:pPr marL="442913" indent="-263525">
              <a:lnSpc>
                <a:spcPct val="100000"/>
              </a:lnSpc>
              <a:buClr>
                <a:srgbClr val="93A299"/>
              </a:buClr>
              <a:buSzPct val="85000"/>
              <a:buFont typeface="Arial"/>
              <a:buChar char="•"/>
              <a:tabLst>
                <a:tab pos="360363" algn="l"/>
              </a:tabLst>
            </a:pPr>
            <a:r>
              <a:rPr lang="es-ES" sz="1600" b="1" strike="noStrike" spc="-1" dirty="0">
                <a:solidFill>
                  <a:srgbClr val="292934"/>
                </a:solidFill>
                <a:uFill>
                  <a:solidFill>
                    <a:srgbClr val="FFFFFF"/>
                  </a:solidFill>
                </a:uFill>
                <a:latin typeface="Calibri"/>
                <a:ea typeface="DejaVu Sans"/>
              </a:rPr>
              <a:t>Comprobar si un fichero o directorio  existe</a:t>
            </a:r>
            <a:r>
              <a:rPr lang="es-ES" sz="1600" strike="noStrike" spc="-1" dirty="0">
                <a:solidFill>
                  <a:srgbClr val="292934"/>
                </a:solidFill>
                <a:uFill>
                  <a:solidFill>
                    <a:srgbClr val="FFFFFF"/>
                  </a:solidFill>
                </a:uFill>
                <a:latin typeface="Calibri"/>
                <a:ea typeface="DejaVu Sans"/>
              </a:rPr>
              <a:t>. El método</a:t>
            </a:r>
            <a:r>
              <a:rPr lang="es-ES" sz="1600" b="1"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boolean</a:t>
            </a:r>
            <a:r>
              <a:rPr lang="es-ES" sz="1600" b="1" strike="noStrike" spc="-1" dirty="0">
                <a:solidFill>
                  <a:srgbClr val="292934"/>
                </a:solidFill>
                <a:uFill>
                  <a:solidFill>
                    <a:srgbClr val="FFFFFF"/>
                  </a:solidFill>
                </a:uFill>
                <a:latin typeface="Calibri"/>
                <a:ea typeface="DejaVu Sans"/>
              </a:rPr>
              <a:t> </a:t>
            </a:r>
            <a:r>
              <a:rPr lang="es-ES" sz="1600" b="1" strike="noStrike" spc="-1" dirty="0" err="1">
                <a:solidFill>
                  <a:srgbClr val="292934"/>
                </a:solidFill>
                <a:uFill>
                  <a:solidFill>
                    <a:srgbClr val="FFFFFF"/>
                  </a:solidFill>
                </a:uFill>
                <a:latin typeface="Calibri"/>
                <a:ea typeface="DejaVu Sans"/>
              </a:rPr>
              <a:t>exists</a:t>
            </a:r>
            <a:r>
              <a:rPr lang="es-ES" sz="1600" b="1" strike="noStrike" spc="-1" dirty="0">
                <a:solidFill>
                  <a:srgbClr val="292934"/>
                </a:solidFill>
                <a:uFill>
                  <a:solidFill>
                    <a:srgbClr val="FFFFFF"/>
                  </a:solidFill>
                </a:uFill>
                <a:latin typeface="Calibri"/>
                <a:ea typeface="DejaVu Sans"/>
              </a:rPr>
              <a:t>() </a:t>
            </a:r>
            <a:r>
              <a:rPr lang="es-ES" sz="1600" strike="noStrike" spc="-1" dirty="0">
                <a:solidFill>
                  <a:srgbClr val="292934"/>
                </a:solidFill>
                <a:uFill>
                  <a:solidFill>
                    <a:srgbClr val="FFFFFF"/>
                  </a:solidFill>
                </a:uFill>
                <a:latin typeface="Calibri"/>
                <a:ea typeface="DejaVu Sans"/>
              </a:rPr>
              <a:t>justo nos hace esto.</a:t>
            </a:r>
          </a:p>
          <a:p>
            <a:pPr marL="442913" indent="-263525">
              <a:lnSpc>
                <a:spcPct val="100000"/>
              </a:lnSpc>
              <a:buClr>
                <a:srgbClr val="93A299"/>
              </a:buClr>
              <a:buSzPct val="85000"/>
              <a:buFont typeface="Arial"/>
              <a:buChar char="•"/>
              <a:tabLst>
                <a:tab pos="360363" algn="l"/>
              </a:tabLst>
            </a:pPr>
            <a:r>
              <a:rPr lang="es-ES" sz="1600" spc="-1" dirty="0">
                <a:solidFill>
                  <a:srgbClr val="292934"/>
                </a:solidFill>
                <a:uFill>
                  <a:solidFill>
                    <a:srgbClr val="FFFFFF"/>
                  </a:solidFill>
                </a:uFill>
                <a:latin typeface="Calibri"/>
                <a:ea typeface="DejaVu Sans"/>
              </a:rPr>
              <a:t>Comprobar si se puede escribir o leer el archivo/directorio. </a:t>
            </a:r>
            <a:r>
              <a:rPr lang="es-ES" sz="1600" b="1" i="1" spc="-1" dirty="0" err="1">
                <a:solidFill>
                  <a:srgbClr val="292934"/>
                </a:solidFill>
                <a:uFill>
                  <a:solidFill>
                    <a:srgbClr val="FFFFFF"/>
                  </a:solidFill>
                </a:uFill>
                <a:latin typeface="Calibri"/>
              </a:rPr>
              <a:t>boolean</a:t>
            </a:r>
            <a:r>
              <a:rPr lang="es-ES" sz="1600" b="1" i="1" spc="-1" dirty="0">
                <a:solidFill>
                  <a:srgbClr val="292934"/>
                </a:solidFill>
                <a:uFill>
                  <a:solidFill>
                    <a:srgbClr val="FFFFFF"/>
                  </a:solidFill>
                </a:uFill>
                <a:latin typeface="Calibri"/>
              </a:rPr>
              <a:t> </a:t>
            </a:r>
            <a:r>
              <a:rPr lang="es-ES" sz="1600" b="1" i="1" spc="-1" dirty="0" err="1">
                <a:solidFill>
                  <a:srgbClr val="292934"/>
                </a:solidFill>
                <a:uFill>
                  <a:solidFill>
                    <a:srgbClr val="FFFFFF"/>
                  </a:solidFill>
                </a:uFill>
                <a:latin typeface="Calibri"/>
              </a:rPr>
              <a:t>canWrite</a:t>
            </a:r>
            <a:r>
              <a:rPr lang="es-ES" sz="1600" b="1" i="1" spc="-1" dirty="0">
                <a:solidFill>
                  <a:srgbClr val="292934"/>
                </a:solidFill>
                <a:uFill>
                  <a:solidFill>
                    <a:srgbClr val="FFFFFF"/>
                  </a:solidFill>
                </a:uFill>
                <a:latin typeface="Calibri"/>
              </a:rPr>
              <a:t>(); </a:t>
            </a:r>
            <a:r>
              <a:rPr lang="es-ES" sz="1600" b="1" i="1" spc="-1" dirty="0" err="1">
                <a:solidFill>
                  <a:srgbClr val="292934"/>
                </a:solidFill>
                <a:uFill>
                  <a:solidFill>
                    <a:srgbClr val="FFFFFF"/>
                  </a:solidFill>
                </a:uFill>
                <a:latin typeface="Calibri"/>
              </a:rPr>
              <a:t>boolean</a:t>
            </a:r>
            <a:r>
              <a:rPr lang="es-ES" sz="1600" b="1" i="1" spc="-1" dirty="0">
                <a:solidFill>
                  <a:srgbClr val="292934"/>
                </a:solidFill>
                <a:uFill>
                  <a:solidFill>
                    <a:srgbClr val="FFFFFF"/>
                  </a:solidFill>
                </a:uFill>
                <a:latin typeface="Calibri"/>
              </a:rPr>
              <a:t> </a:t>
            </a:r>
            <a:r>
              <a:rPr lang="es-ES" sz="1600" b="1" i="1" spc="-1" dirty="0" err="1">
                <a:solidFill>
                  <a:srgbClr val="292934"/>
                </a:solidFill>
                <a:uFill>
                  <a:solidFill>
                    <a:srgbClr val="FFFFFF"/>
                  </a:solidFill>
                </a:uFill>
                <a:latin typeface="Calibri"/>
              </a:rPr>
              <a:t>canRead</a:t>
            </a:r>
            <a:r>
              <a:rPr lang="es-ES" sz="1600" b="1" i="1" spc="-1" dirty="0">
                <a:solidFill>
                  <a:srgbClr val="292934"/>
                </a:solidFill>
                <a:uFill>
                  <a:solidFill>
                    <a:srgbClr val="FFFFFF"/>
                  </a:solidFill>
                </a:uFill>
                <a:latin typeface="Calibri"/>
              </a:rPr>
              <a:t>();</a:t>
            </a:r>
            <a:endParaRPr lang="es-ES" sz="1600" strike="noStrike" spc="-1" dirty="0">
              <a:solidFill>
                <a:srgbClr val="292934"/>
              </a:solidFill>
              <a:uFill>
                <a:solidFill>
                  <a:srgbClr val="FFFFFF"/>
                </a:solidFill>
              </a:uFill>
              <a:latin typeface="Calibri"/>
              <a:ea typeface="DejaVu Sans"/>
            </a:endParaRPr>
          </a:p>
          <a:p>
            <a:pPr marL="442913" indent="-263525">
              <a:lnSpc>
                <a:spcPct val="100000"/>
              </a:lnSpc>
              <a:buClr>
                <a:srgbClr val="93A299"/>
              </a:buClr>
              <a:buSzPct val="85000"/>
              <a:buFont typeface="Arial"/>
              <a:buChar char="•"/>
              <a:tabLst>
                <a:tab pos="360363" algn="l"/>
              </a:tabLst>
            </a:pPr>
            <a:r>
              <a:rPr lang="es-ES" sz="1600" spc="-1" dirty="0">
                <a:solidFill>
                  <a:srgbClr val="292934"/>
                </a:solidFill>
                <a:uFill>
                  <a:solidFill>
                    <a:srgbClr val="FFFFFF"/>
                  </a:solidFill>
                </a:uFill>
                <a:latin typeface="Calibri"/>
              </a:rPr>
              <a:t>Obtener la ruta relativa o absoluta de un fichero/directorio:  </a:t>
            </a:r>
            <a:r>
              <a:rPr lang="es-ES" sz="1600" b="1" i="1" spc="-1" dirty="0" err="1">
                <a:solidFill>
                  <a:srgbClr val="292934"/>
                </a:solidFill>
                <a:uFill>
                  <a:solidFill>
                    <a:srgbClr val="FFFFFF"/>
                  </a:solidFill>
                </a:uFill>
                <a:latin typeface="Calibri"/>
              </a:rPr>
              <a:t>String</a:t>
            </a:r>
            <a:r>
              <a:rPr lang="es-ES" sz="1600" b="1" i="1" spc="-1" dirty="0">
                <a:solidFill>
                  <a:srgbClr val="292934"/>
                </a:solidFill>
                <a:uFill>
                  <a:solidFill>
                    <a:srgbClr val="FFFFFF"/>
                  </a:solidFill>
                </a:uFill>
                <a:latin typeface="Calibri"/>
              </a:rPr>
              <a:t> </a:t>
            </a:r>
            <a:r>
              <a:rPr lang="es-ES" sz="1600" b="1" i="1" spc="-1" dirty="0" err="1">
                <a:solidFill>
                  <a:srgbClr val="292934"/>
                </a:solidFill>
                <a:uFill>
                  <a:solidFill>
                    <a:srgbClr val="FFFFFF"/>
                  </a:solidFill>
                </a:uFill>
                <a:latin typeface="Calibri"/>
              </a:rPr>
              <a:t>getPath</a:t>
            </a:r>
            <a:r>
              <a:rPr lang="es-ES" sz="1600" b="1" i="1" spc="-1" dirty="0">
                <a:solidFill>
                  <a:srgbClr val="292934"/>
                </a:solidFill>
                <a:uFill>
                  <a:solidFill>
                    <a:srgbClr val="FFFFFF"/>
                  </a:solidFill>
                </a:uFill>
                <a:latin typeface="Calibri"/>
              </a:rPr>
              <a:t>() y </a:t>
            </a:r>
            <a:r>
              <a:rPr lang="es-ES" sz="1600" b="1" i="1" spc="-1" dirty="0" err="1">
                <a:solidFill>
                  <a:srgbClr val="292934"/>
                </a:solidFill>
                <a:uFill>
                  <a:solidFill>
                    <a:srgbClr val="FFFFFF"/>
                  </a:solidFill>
                </a:uFill>
                <a:latin typeface="Calibri"/>
              </a:rPr>
              <a:t>String</a:t>
            </a:r>
            <a:r>
              <a:rPr lang="es-ES" sz="1600" b="1" i="1" spc="-1" dirty="0">
                <a:solidFill>
                  <a:srgbClr val="292934"/>
                </a:solidFill>
                <a:uFill>
                  <a:solidFill>
                    <a:srgbClr val="FFFFFF"/>
                  </a:solidFill>
                </a:uFill>
                <a:latin typeface="Calibri"/>
              </a:rPr>
              <a:t> </a:t>
            </a:r>
            <a:r>
              <a:rPr lang="es-ES" sz="1600" b="1" i="1" spc="-1" dirty="0" err="1">
                <a:solidFill>
                  <a:srgbClr val="292934"/>
                </a:solidFill>
                <a:uFill>
                  <a:solidFill>
                    <a:srgbClr val="FFFFFF"/>
                  </a:solidFill>
                </a:uFill>
                <a:latin typeface="Calibri"/>
              </a:rPr>
              <a:t>getAbsolutePath</a:t>
            </a:r>
            <a:r>
              <a:rPr lang="es-ES" sz="1600" b="1" i="1" spc="-1" dirty="0">
                <a:solidFill>
                  <a:srgbClr val="292934"/>
                </a:solidFill>
                <a:uFill>
                  <a:solidFill>
                    <a:srgbClr val="FFFFFF"/>
                  </a:solidFill>
                </a:uFill>
                <a:latin typeface="Calibri"/>
              </a:rPr>
              <a:t>(): </a:t>
            </a:r>
          </a:p>
          <a:p>
            <a:pPr marL="360363" lvl="0" indent="-180975">
              <a:buClr>
                <a:srgbClr val="93A299"/>
              </a:buClr>
              <a:buSzPct val="85000"/>
              <a:buFont typeface="Arial"/>
              <a:buChar char="•"/>
            </a:pPr>
            <a:r>
              <a:rPr lang="es-ES" sz="1600" b="1" i="1" spc="-1" dirty="0">
                <a:solidFill>
                  <a:srgbClr val="292934"/>
                </a:solidFill>
                <a:uFill>
                  <a:solidFill>
                    <a:srgbClr val="FFFFFF"/>
                  </a:solidFill>
                </a:uFill>
                <a:latin typeface="Calibri"/>
              </a:rPr>
              <a:t> Otros:  </a:t>
            </a:r>
            <a:r>
              <a:rPr lang="es-ES" sz="1600" b="1" i="1" spc="-1" dirty="0" err="1">
                <a:solidFill>
                  <a:srgbClr val="292934"/>
                </a:solidFill>
                <a:uFill>
                  <a:solidFill>
                    <a:srgbClr val="FFFFFF"/>
                  </a:solidFill>
                </a:uFill>
                <a:latin typeface="Calibri"/>
              </a:rPr>
              <a:t>long</a:t>
            </a:r>
            <a:r>
              <a:rPr lang="es-ES" sz="1600" b="1" i="1" spc="-1" dirty="0">
                <a:solidFill>
                  <a:srgbClr val="292934"/>
                </a:solidFill>
                <a:uFill>
                  <a:solidFill>
                    <a:srgbClr val="FFFFFF"/>
                  </a:solidFill>
                </a:uFill>
                <a:latin typeface="Calibri"/>
              </a:rPr>
              <a:t> </a:t>
            </a:r>
            <a:r>
              <a:rPr lang="es-ES" sz="1600" b="1" i="1" spc="-1" dirty="0" err="1">
                <a:solidFill>
                  <a:srgbClr val="292934"/>
                </a:solidFill>
                <a:uFill>
                  <a:solidFill>
                    <a:srgbClr val="FFFFFF"/>
                  </a:solidFill>
                </a:uFill>
                <a:latin typeface="Calibri"/>
              </a:rPr>
              <a:t>lastModified</a:t>
            </a:r>
            <a:r>
              <a:rPr lang="es-ES" sz="1600" b="1" i="1" spc="-1" dirty="0">
                <a:solidFill>
                  <a:srgbClr val="292934"/>
                </a:solidFill>
                <a:uFill>
                  <a:solidFill>
                    <a:srgbClr val="FFFFFF"/>
                  </a:solidFill>
                </a:uFill>
                <a:latin typeface="Calibri"/>
              </a:rPr>
              <a:t>():  </a:t>
            </a:r>
            <a:r>
              <a:rPr lang="es-ES" sz="1600" i="1" spc="-1" dirty="0">
                <a:solidFill>
                  <a:srgbClr val="292934"/>
                </a:solidFill>
                <a:uFill>
                  <a:solidFill>
                    <a:srgbClr val="FFFFFF"/>
                  </a:solidFill>
                </a:uFill>
                <a:latin typeface="Calibri"/>
              </a:rPr>
              <a:t>devuelve la fecha;   </a:t>
            </a:r>
            <a:r>
              <a:rPr lang="es-ES" sz="1600" b="1" i="1" spc="-1" dirty="0" err="1">
                <a:solidFill>
                  <a:srgbClr val="292934"/>
                </a:solidFill>
                <a:uFill>
                  <a:solidFill>
                    <a:srgbClr val="FFFFFF"/>
                  </a:solidFill>
                </a:uFill>
                <a:latin typeface="Calibri"/>
              </a:rPr>
              <a:t>long</a:t>
            </a:r>
            <a:r>
              <a:rPr lang="es-ES" sz="1600" b="1" i="1" spc="-1" dirty="0">
                <a:solidFill>
                  <a:srgbClr val="292934"/>
                </a:solidFill>
                <a:uFill>
                  <a:solidFill>
                    <a:srgbClr val="FFFFFF"/>
                  </a:solidFill>
                </a:uFill>
                <a:latin typeface="Calibri"/>
              </a:rPr>
              <a:t> </a:t>
            </a:r>
            <a:r>
              <a:rPr lang="es-ES" sz="1600" b="1" i="1" spc="-1" dirty="0" err="1">
                <a:solidFill>
                  <a:srgbClr val="292934"/>
                </a:solidFill>
                <a:uFill>
                  <a:solidFill>
                    <a:srgbClr val="FFFFFF"/>
                  </a:solidFill>
                </a:uFill>
                <a:latin typeface="Calibri"/>
              </a:rPr>
              <a:t>length</a:t>
            </a:r>
            <a:r>
              <a:rPr lang="es-ES" sz="1600" b="1" i="1" spc="-1" dirty="0">
                <a:solidFill>
                  <a:srgbClr val="292934"/>
                </a:solidFill>
                <a:uFill>
                  <a:solidFill>
                    <a:srgbClr val="FFFFFF"/>
                  </a:solidFill>
                </a:uFill>
                <a:latin typeface="Calibri"/>
              </a:rPr>
              <a:t>(): </a:t>
            </a:r>
            <a:r>
              <a:rPr lang="es-ES" sz="1600" i="1" spc="-1" dirty="0">
                <a:solidFill>
                  <a:srgbClr val="292934"/>
                </a:solidFill>
                <a:uFill>
                  <a:solidFill>
                    <a:srgbClr val="FFFFFF"/>
                  </a:solidFill>
                </a:uFill>
                <a:latin typeface="Calibri"/>
              </a:rPr>
              <a:t>devuelve la longitud del archivo en bytes</a:t>
            </a:r>
          </a:p>
          <a:p>
            <a:pPr marL="360363" lvl="0" indent="-180975">
              <a:buClr>
                <a:srgbClr val="93A299"/>
              </a:buClr>
              <a:buSzPct val="85000"/>
              <a:buFont typeface="Arial"/>
              <a:buChar char="•"/>
            </a:pPr>
            <a:r>
              <a:rPr lang="es-ES" sz="1600" i="1" spc="-1" dirty="0">
                <a:solidFill>
                  <a:srgbClr val="292934"/>
                </a:solidFill>
                <a:uFill>
                  <a:solidFill>
                    <a:srgbClr val="FFFFFF"/>
                  </a:solidFill>
                </a:uFill>
                <a:latin typeface="Calibri"/>
              </a:rPr>
              <a:t>Ver mas en https://docs.oracle.com/javase/8/docs/api/</a:t>
            </a:r>
            <a:endParaRPr lang="es-ES" dirty="0"/>
          </a:p>
          <a:p>
            <a:pPr marL="442913" indent="-263525">
              <a:lnSpc>
                <a:spcPct val="100000"/>
              </a:lnSpc>
              <a:buClr>
                <a:srgbClr val="93A299"/>
              </a:buClr>
              <a:buSzPct val="85000"/>
              <a:buFont typeface="Arial"/>
              <a:buChar char="•"/>
              <a:tabLst>
                <a:tab pos="360363" algn="l"/>
              </a:tabLst>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38799</TotalTime>
  <Words>7228</Words>
  <Application>Microsoft Office PowerPoint</Application>
  <PresentationFormat>Presentación en pantalla (4:3)</PresentationFormat>
  <Paragraphs>702</Paragraphs>
  <Slides>59</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59</vt:i4>
      </vt:variant>
    </vt:vector>
  </HeadingPairs>
  <TitlesOfParts>
    <vt:vector size="66" baseType="lpstr">
      <vt:lpstr>Arial</vt:lpstr>
      <vt:lpstr>Calibri</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ficheros</dc:title>
  <dc:creator>Bautista</dc:creator>
  <cp:lastModifiedBy>BAUTISTA RAMÍREZ AMARO</cp:lastModifiedBy>
  <cp:revision>325</cp:revision>
  <dcterms:created xsi:type="dcterms:W3CDTF">2013-09-17T19:11:26Z</dcterms:created>
  <dcterms:modified xsi:type="dcterms:W3CDTF">2023-09-19T07:46:27Z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59</vt:i4>
  </property>
</Properties>
</file>