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7B0539-7AE7-42BC-96B6-7203A9A422B2}">
  <a:tblStyle styleId="{F27B0539-7AE7-42BC-96B6-7203A9A422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930a3343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930a3343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930a3343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930a3343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930a3343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930a3343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930a3343f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930a3343f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930a3343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930a3343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b7056be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b7056be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930a3343f_3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930a3343f_3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523"/>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b7056bee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b7056bee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rive.google.com/drive/folders/1sSHUVl6U2KUDeyrd3R9gsYNYB711eMWG?usp=sharing" TargetMode="External"/><Relationship Id="rId4" Type="http://schemas.openxmlformats.org/officeDocument/2006/relationships/hyperlink" Target="https://github.com/BauyrzhanAzimkhanov/Machine-learn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Final project. </a:t>
            </a:r>
            <a:endParaRPr/>
          </a:p>
          <a:p>
            <a:pPr indent="0" lvl="0" marL="0" rtl="0" algn="l">
              <a:spcBef>
                <a:spcPts val="0"/>
              </a:spcBef>
              <a:spcAft>
                <a:spcPts val="0"/>
              </a:spcAft>
              <a:buNone/>
            </a:pPr>
            <a:r>
              <a:rPr lang="ru"/>
              <a:t>Fake news recognition.</a:t>
            </a:r>
            <a:endParaRPr/>
          </a:p>
        </p:txBody>
      </p:sp>
      <p:sp>
        <p:nvSpPr>
          <p:cNvPr id="87" name="Google Shape;87;p13"/>
          <p:cNvSpPr txBox="1"/>
          <p:nvPr>
            <p:ph idx="1" type="subTitle"/>
          </p:nvPr>
        </p:nvSpPr>
        <p:spPr>
          <a:xfrm>
            <a:off x="729625" y="3172900"/>
            <a:ext cx="7688100" cy="9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700"/>
              <a:t>Done by: Azimkhanov Bauyrzhan</a:t>
            </a:r>
            <a:endParaRPr sz="1700"/>
          </a:p>
          <a:p>
            <a:pPr indent="0" lvl="0" marL="0" rtl="0" algn="l">
              <a:spcBef>
                <a:spcPts val="0"/>
              </a:spcBef>
              <a:spcAft>
                <a:spcPts val="0"/>
              </a:spcAft>
              <a:buNone/>
            </a:pPr>
            <a:r>
              <a:rPr lang="ru" sz="1700"/>
              <a:t>                     Kystaubayev Yernur </a:t>
            </a:r>
            <a:endParaRPr sz="1700"/>
          </a:p>
          <a:p>
            <a:pPr indent="0" lvl="0" marL="0" rtl="0" algn="l">
              <a:spcBef>
                <a:spcPts val="0"/>
              </a:spcBef>
              <a:spcAft>
                <a:spcPts val="0"/>
              </a:spcAft>
              <a:buNone/>
            </a:pPr>
            <a:r>
              <a:rPr lang="ru" sz="1700"/>
              <a:t>                     Almasbekuly Orken</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3000"/>
              <a:t>Our models</a:t>
            </a:r>
            <a:endParaRPr sz="3000"/>
          </a:p>
          <a:p>
            <a:pPr indent="0" lvl="0" marL="0" rtl="0" algn="l">
              <a:spcBef>
                <a:spcPts val="0"/>
              </a:spcBef>
              <a:spcAft>
                <a:spcPts val="0"/>
              </a:spcAft>
              <a:buNone/>
            </a:pPr>
            <a:r>
              <a:t/>
            </a:r>
            <a:endParaRPr/>
          </a:p>
        </p:txBody>
      </p:sp>
      <p:sp>
        <p:nvSpPr>
          <p:cNvPr id="93" name="Google Shape;93;p14"/>
          <p:cNvSpPr txBox="1"/>
          <p:nvPr>
            <p:ph idx="1" type="body"/>
          </p:nvPr>
        </p:nvSpPr>
        <p:spPr>
          <a:xfrm>
            <a:off x="0" y="2078875"/>
            <a:ext cx="9144000" cy="5352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ru" sz="1600"/>
              <a:t>             </a:t>
            </a:r>
            <a:r>
              <a:rPr lang="ru" sz="1600"/>
              <a:t>Decision tree                          Linear regression              Random forest classifier           Gradient Boosting  </a:t>
            </a:r>
            <a:endParaRPr sz="1600"/>
          </a:p>
          <a:p>
            <a:pPr indent="0" lvl="0" marL="0" rtl="0" algn="l">
              <a:spcBef>
                <a:spcPts val="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150" y="3016675"/>
            <a:ext cx="2426251" cy="1264500"/>
          </a:xfrm>
          <a:prstGeom prst="rect">
            <a:avLst/>
          </a:prstGeom>
          <a:noFill/>
          <a:ln>
            <a:noFill/>
          </a:ln>
        </p:spPr>
      </p:pic>
      <p:pic>
        <p:nvPicPr>
          <p:cNvPr id="95" name="Google Shape;95;p14"/>
          <p:cNvPicPr preferRelativeResize="0"/>
          <p:nvPr/>
        </p:nvPicPr>
        <p:blipFill>
          <a:blip r:embed="rId4">
            <a:alphaModFix/>
          </a:blip>
          <a:stretch>
            <a:fillRect/>
          </a:stretch>
        </p:blipFill>
        <p:spPr>
          <a:xfrm>
            <a:off x="2571525" y="3016675"/>
            <a:ext cx="1908687" cy="1264500"/>
          </a:xfrm>
          <a:prstGeom prst="rect">
            <a:avLst/>
          </a:prstGeom>
          <a:noFill/>
          <a:ln>
            <a:noFill/>
          </a:ln>
        </p:spPr>
      </p:pic>
      <p:pic>
        <p:nvPicPr>
          <p:cNvPr id="96" name="Google Shape;96;p14"/>
          <p:cNvPicPr preferRelativeResize="0"/>
          <p:nvPr/>
        </p:nvPicPr>
        <p:blipFill>
          <a:blip r:embed="rId5">
            <a:alphaModFix/>
          </a:blip>
          <a:stretch>
            <a:fillRect/>
          </a:stretch>
        </p:blipFill>
        <p:spPr>
          <a:xfrm>
            <a:off x="4625325" y="3016675"/>
            <a:ext cx="1908676" cy="1288936"/>
          </a:xfrm>
          <a:prstGeom prst="rect">
            <a:avLst/>
          </a:prstGeom>
          <a:noFill/>
          <a:ln>
            <a:noFill/>
          </a:ln>
        </p:spPr>
      </p:pic>
      <p:pic>
        <p:nvPicPr>
          <p:cNvPr id="97" name="Google Shape;97;p14"/>
          <p:cNvPicPr preferRelativeResize="0"/>
          <p:nvPr/>
        </p:nvPicPr>
        <p:blipFill>
          <a:blip r:embed="rId6">
            <a:alphaModFix/>
          </a:blip>
          <a:stretch>
            <a:fillRect/>
          </a:stretch>
        </p:blipFill>
        <p:spPr>
          <a:xfrm>
            <a:off x="6679125" y="3016675"/>
            <a:ext cx="2291429" cy="1288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111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Summary of models accuracy</a:t>
            </a:r>
            <a:endParaRPr/>
          </a:p>
        </p:txBody>
      </p:sp>
      <p:graphicFrame>
        <p:nvGraphicFramePr>
          <p:cNvPr id="103" name="Google Shape;103;p15"/>
          <p:cNvGraphicFramePr/>
          <p:nvPr/>
        </p:nvGraphicFramePr>
        <p:xfrm>
          <a:off x="727650" y="646725"/>
          <a:ext cx="3000000" cy="3000000"/>
        </p:xfrm>
        <a:graphic>
          <a:graphicData uri="http://schemas.openxmlformats.org/drawingml/2006/table">
            <a:tbl>
              <a:tblPr>
                <a:noFill/>
                <a:tableStyleId>{F27B0539-7AE7-42BC-96B6-7203A9A422B2}</a:tableStyleId>
              </a:tblPr>
              <a:tblGrid>
                <a:gridCol w="1358675"/>
                <a:gridCol w="1358675"/>
                <a:gridCol w="1358675"/>
                <a:gridCol w="1358675"/>
                <a:gridCol w="1358675"/>
                <a:gridCol w="13586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a:t>LR</a:t>
                      </a:r>
                      <a:endParaRPr/>
                    </a:p>
                  </a:txBody>
                  <a:tcPr marT="91425" marB="91425" marR="91425" marL="91425"/>
                </a:tc>
                <a:tc>
                  <a:txBody>
                    <a:bodyPr/>
                    <a:lstStyle/>
                    <a:p>
                      <a:pPr indent="0" lvl="0" marL="0" rtl="0" algn="l">
                        <a:spcBef>
                          <a:spcPts val="0"/>
                        </a:spcBef>
                        <a:spcAft>
                          <a:spcPts val="0"/>
                        </a:spcAft>
                        <a:buNone/>
                      </a:pPr>
                      <a:r>
                        <a:rPr lang="ru"/>
                        <a:t>DT</a:t>
                      </a:r>
                      <a:endParaRPr/>
                    </a:p>
                  </a:txBody>
                  <a:tcPr marT="91425" marB="91425" marR="91425" marL="91425"/>
                </a:tc>
                <a:tc>
                  <a:txBody>
                    <a:bodyPr/>
                    <a:lstStyle/>
                    <a:p>
                      <a:pPr indent="0" lvl="0" marL="0" rtl="0" algn="l">
                        <a:spcBef>
                          <a:spcPts val="0"/>
                        </a:spcBef>
                        <a:spcAft>
                          <a:spcPts val="0"/>
                        </a:spcAft>
                        <a:buNone/>
                      </a:pPr>
                      <a:r>
                        <a:rPr lang="ru"/>
                        <a:t>GBC</a:t>
                      </a:r>
                      <a:endParaRPr/>
                    </a:p>
                  </a:txBody>
                  <a:tcPr marT="91425" marB="91425" marR="91425" marL="91425"/>
                </a:tc>
                <a:tc>
                  <a:txBody>
                    <a:bodyPr/>
                    <a:lstStyle/>
                    <a:p>
                      <a:pPr indent="0" lvl="0" marL="0" rtl="0" algn="l">
                        <a:spcBef>
                          <a:spcPts val="0"/>
                        </a:spcBef>
                        <a:spcAft>
                          <a:spcPts val="0"/>
                        </a:spcAft>
                        <a:buNone/>
                      </a:pPr>
                      <a:r>
                        <a:rPr lang="ru"/>
                        <a:t>RFC</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ru"/>
                        <a:t>Political</a:t>
                      </a:r>
                      <a:endParaRPr/>
                    </a:p>
                  </a:txBody>
                  <a:tcPr marT="91425" marB="91425" marR="91425" marL="91425"/>
                </a:tc>
                <a:tc>
                  <a:txBody>
                    <a:bodyPr/>
                    <a:lstStyle/>
                    <a:p>
                      <a:pPr indent="0" lvl="0" marL="0" rtl="0" algn="l">
                        <a:spcBef>
                          <a:spcPts val="0"/>
                        </a:spcBef>
                        <a:spcAft>
                          <a:spcPts val="0"/>
                        </a:spcAft>
                        <a:buNone/>
                      </a:pPr>
                      <a:r>
                        <a:rPr lang="ru"/>
                        <a:t>4/5=80%</a:t>
                      </a:r>
                      <a:endParaRPr/>
                    </a:p>
                  </a:txBody>
                  <a:tcPr marT="91425" marB="91425" marR="91425" marL="91425"/>
                </a:tc>
                <a:tc>
                  <a:txBody>
                    <a:bodyPr/>
                    <a:lstStyle/>
                    <a:p>
                      <a:pPr indent="0" lvl="0" marL="0" rtl="0" algn="l">
                        <a:spcBef>
                          <a:spcPts val="0"/>
                        </a:spcBef>
                        <a:spcAft>
                          <a:spcPts val="0"/>
                        </a:spcAft>
                        <a:buNone/>
                      </a:pPr>
                      <a:r>
                        <a:rPr lang="ru"/>
                        <a:t>3/5=60%</a:t>
                      </a:r>
                      <a:endParaRPr/>
                    </a:p>
                  </a:txBody>
                  <a:tcPr marT="91425" marB="91425" marR="91425" marL="91425"/>
                </a:tc>
                <a:tc>
                  <a:txBody>
                    <a:bodyPr/>
                    <a:lstStyle/>
                    <a:p>
                      <a:pPr indent="0" lvl="0" marL="0" rtl="0" algn="l">
                        <a:spcBef>
                          <a:spcPts val="0"/>
                        </a:spcBef>
                        <a:spcAft>
                          <a:spcPts val="0"/>
                        </a:spcAft>
                        <a:buNone/>
                      </a:pPr>
                      <a:r>
                        <a:rPr lang="ru"/>
                        <a:t>3/5= 60%</a:t>
                      </a:r>
                      <a:endParaRPr/>
                    </a:p>
                  </a:txBody>
                  <a:tcPr marT="91425" marB="91425" marR="91425" marL="91425"/>
                </a:tc>
                <a:tc>
                  <a:txBody>
                    <a:bodyPr/>
                    <a:lstStyle/>
                    <a:p>
                      <a:pPr indent="0" lvl="0" marL="0" rtl="0" algn="l">
                        <a:spcBef>
                          <a:spcPts val="0"/>
                        </a:spcBef>
                        <a:spcAft>
                          <a:spcPts val="0"/>
                        </a:spcAft>
                        <a:buNone/>
                      </a:pPr>
                      <a:r>
                        <a:rPr lang="ru"/>
                        <a:t>4/5= 80%</a:t>
                      </a:r>
                      <a:endParaRPr/>
                    </a:p>
                  </a:txBody>
                  <a:tcPr marT="91425" marB="91425" marR="91425" marL="91425"/>
                </a:tc>
                <a:tc>
                  <a:txBody>
                    <a:bodyPr/>
                    <a:lstStyle/>
                    <a:p>
                      <a:pPr indent="0" lvl="0" marL="0" rtl="0" algn="l">
                        <a:spcBef>
                          <a:spcPts val="0"/>
                        </a:spcBef>
                        <a:spcAft>
                          <a:spcPts val="0"/>
                        </a:spcAft>
                        <a:buNone/>
                      </a:pPr>
                      <a:r>
                        <a:rPr lang="ru"/>
                        <a:t>70%</a:t>
                      </a:r>
                      <a:endParaRPr/>
                    </a:p>
                  </a:txBody>
                  <a:tcPr marT="91425" marB="91425" marR="91425" marL="91425">
                    <a:solidFill>
                      <a:srgbClr val="FFFF00"/>
                    </a:solidFill>
                  </a:tcPr>
                </a:tc>
              </a:tr>
              <a:tr h="609575">
                <a:tc>
                  <a:txBody>
                    <a:bodyPr/>
                    <a:lstStyle/>
                    <a:p>
                      <a:pPr indent="0" lvl="0" marL="0" rtl="0" algn="l">
                        <a:spcBef>
                          <a:spcPts val="0"/>
                        </a:spcBef>
                        <a:spcAft>
                          <a:spcPts val="0"/>
                        </a:spcAft>
                        <a:buNone/>
                      </a:pPr>
                      <a:r>
                        <a:rPr lang="ru"/>
                        <a:t>Weather</a:t>
                      </a:r>
                      <a:endParaRPr/>
                    </a:p>
                  </a:txBody>
                  <a:tcPr marT="91425" marB="91425" marR="91425" marL="91425"/>
                </a:tc>
                <a:tc>
                  <a:txBody>
                    <a:bodyPr/>
                    <a:lstStyle/>
                    <a:p>
                      <a:pPr indent="0" lvl="0" marL="0" rtl="0" algn="l">
                        <a:spcBef>
                          <a:spcPts val="0"/>
                        </a:spcBef>
                        <a:spcAft>
                          <a:spcPts val="0"/>
                        </a:spcAft>
                        <a:buNone/>
                      </a:pPr>
                      <a:r>
                        <a:rPr lang="ru"/>
                        <a:t>3/6=50%</a:t>
                      </a:r>
                      <a:endParaRPr/>
                    </a:p>
                  </a:txBody>
                  <a:tcPr marT="91425" marB="91425" marR="91425" marL="91425"/>
                </a:tc>
                <a:tc>
                  <a:txBody>
                    <a:bodyPr/>
                    <a:lstStyle/>
                    <a:p>
                      <a:pPr indent="0" lvl="0" marL="0" rtl="0" algn="l">
                        <a:spcBef>
                          <a:spcPts val="0"/>
                        </a:spcBef>
                        <a:spcAft>
                          <a:spcPts val="0"/>
                        </a:spcAft>
                        <a:buNone/>
                      </a:pPr>
                      <a:r>
                        <a:rPr lang="ru"/>
                        <a:t>4/6=66.6%</a:t>
                      </a:r>
                      <a:endParaRPr/>
                    </a:p>
                  </a:txBody>
                  <a:tcPr marT="91425" marB="91425" marR="91425" marL="91425"/>
                </a:tc>
                <a:tc>
                  <a:txBody>
                    <a:bodyPr/>
                    <a:lstStyle/>
                    <a:p>
                      <a:pPr indent="0" lvl="0" marL="0" rtl="0" algn="l">
                        <a:spcBef>
                          <a:spcPts val="0"/>
                        </a:spcBef>
                        <a:spcAft>
                          <a:spcPts val="0"/>
                        </a:spcAft>
                        <a:buNone/>
                      </a:pPr>
                      <a:r>
                        <a:rPr lang="ru"/>
                        <a:t>3/6 = 50%</a:t>
                      </a:r>
                      <a:endParaRPr/>
                    </a:p>
                  </a:txBody>
                  <a:tcPr marT="91425" marB="91425" marR="91425" marL="91425"/>
                </a:tc>
                <a:tc>
                  <a:txBody>
                    <a:bodyPr/>
                    <a:lstStyle/>
                    <a:p>
                      <a:pPr indent="0" lvl="0" marL="0" rtl="0" algn="l">
                        <a:spcBef>
                          <a:spcPts val="0"/>
                        </a:spcBef>
                        <a:spcAft>
                          <a:spcPts val="0"/>
                        </a:spcAft>
                        <a:buNone/>
                      </a:pPr>
                      <a:r>
                        <a:rPr lang="ru"/>
                        <a:t>4/6 = 66.6%</a:t>
                      </a:r>
                      <a:endParaRPr/>
                    </a:p>
                  </a:txBody>
                  <a:tcPr marT="91425" marB="91425" marR="91425" marL="91425"/>
                </a:tc>
                <a:tc>
                  <a:txBody>
                    <a:bodyPr/>
                    <a:lstStyle/>
                    <a:p>
                      <a:pPr indent="0" lvl="0" marL="0" rtl="0" algn="l">
                        <a:spcBef>
                          <a:spcPts val="0"/>
                        </a:spcBef>
                        <a:spcAft>
                          <a:spcPts val="0"/>
                        </a:spcAft>
                        <a:buNone/>
                      </a:pPr>
                      <a:r>
                        <a:rPr lang="ru"/>
                        <a:t>58.3%</a:t>
                      </a:r>
                      <a:endParaRPr/>
                    </a:p>
                  </a:txBody>
                  <a:tcPr marT="91425" marB="91425" marR="91425" marL="91425">
                    <a:solidFill>
                      <a:srgbClr val="FFFF00"/>
                    </a:solidFill>
                  </a:tcPr>
                </a:tc>
              </a:tr>
              <a:tr h="609575">
                <a:tc>
                  <a:txBody>
                    <a:bodyPr/>
                    <a:lstStyle/>
                    <a:p>
                      <a:pPr indent="0" lvl="0" marL="0" rtl="0" algn="l">
                        <a:spcBef>
                          <a:spcPts val="0"/>
                        </a:spcBef>
                        <a:spcAft>
                          <a:spcPts val="0"/>
                        </a:spcAft>
                        <a:buNone/>
                      </a:pPr>
                      <a:r>
                        <a:rPr lang="ru"/>
                        <a:t>Sport</a:t>
                      </a:r>
                      <a:endParaRPr/>
                    </a:p>
                  </a:txBody>
                  <a:tcPr marT="91425" marB="91425" marR="91425" marL="91425"/>
                </a:tc>
                <a:tc>
                  <a:txBody>
                    <a:bodyPr/>
                    <a:lstStyle/>
                    <a:p>
                      <a:pPr indent="0" lvl="0" marL="0" rtl="0" algn="l">
                        <a:spcBef>
                          <a:spcPts val="0"/>
                        </a:spcBef>
                        <a:spcAft>
                          <a:spcPts val="0"/>
                        </a:spcAft>
                        <a:buNone/>
                      </a:pPr>
                      <a:r>
                        <a:rPr lang="ru"/>
                        <a:t>4/7=57.1%</a:t>
                      </a:r>
                      <a:endParaRPr/>
                    </a:p>
                  </a:txBody>
                  <a:tcPr marT="91425" marB="91425" marR="91425" marL="91425"/>
                </a:tc>
                <a:tc>
                  <a:txBody>
                    <a:bodyPr/>
                    <a:lstStyle/>
                    <a:p>
                      <a:pPr indent="0" lvl="0" marL="0" rtl="0" algn="l">
                        <a:spcBef>
                          <a:spcPts val="0"/>
                        </a:spcBef>
                        <a:spcAft>
                          <a:spcPts val="0"/>
                        </a:spcAft>
                        <a:buNone/>
                      </a:pPr>
                      <a:r>
                        <a:rPr lang="ru"/>
                        <a:t>3/7=42.8%</a:t>
                      </a:r>
                      <a:endParaRPr/>
                    </a:p>
                  </a:txBody>
                  <a:tcPr marT="91425" marB="91425" marR="91425" marL="91425"/>
                </a:tc>
                <a:tc>
                  <a:txBody>
                    <a:bodyPr/>
                    <a:lstStyle/>
                    <a:p>
                      <a:pPr indent="0" lvl="0" marL="0" rtl="0" algn="l">
                        <a:spcBef>
                          <a:spcPts val="0"/>
                        </a:spcBef>
                        <a:spcAft>
                          <a:spcPts val="0"/>
                        </a:spcAft>
                        <a:buNone/>
                      </a:pPr>
                      <a:r>
                        <a:rPr lang="ru"/>
                        <a:t>3/7 = 42.8%</a:t>
                      </a:r>
                      <a:endParaRPr/>
                    </a:p>
                  </a:txBody>
                  <a:tcPr marT="91425" marB="91425" marR="91425" marL="91425"/>
                </a:tc>
                <a:tc>
                  <a:txBody>
                    <a:bodyPr/>
                    <a:lstStyle/>
                    <a:p>
                      <a:pPr indent="0" lvl="0" marL="0" rtl="0" algn="l">
                        <a:spcBef>
                          <a:spcPts val="0"/>
                        </a:spcBef>
                        <a:spcAft>
                          <a:spcPts val="0"/>
                        </a:spcAft>
                        <a:buNone/>
                      </a:pPr>
                      <a:r>
                        <a:rPr lang="ru"/>
                        <a:t>7/7 = 100%</a:t>
                      </a:r>
                      <a:endParaRPr/>
                    </a:p>
                  </a:txBody>
                  <a:tcPr marT="91425" marB="91425" marR="91425" marL="91425"/>
                </a:tc>
                <a:tc>
                  <a:txBody>
                    <a:bodyPr/>
                    <a:lstStyle/>
                    <a:p>
                      <a:pPr indent="0" lvl="0" marL="0" rtl="0" algn="l">
                        <a:spcBef>
                          <a:spcPts val="0"/>
                        </a:spcBef>
                        <a:spcAft>
                          <a:spcPts val="0"/>
                        </a:spcAft>
                        <a:buNone/>
                      </a:pPr>
                      <a:r>
                        <a:rPr lang="ru"/>
                        <a:t>60.6%</a:t>
                      </a:r>
                      <a:endParaRPr/>
                    </a:p>
                  </a:txBody>
                  <a:tcPr marT="91425" marB="91425" marR="91425" marL="91425">
                    <a:solidFill>
                      <a:srgbClr val="FFFF00"/>
                    </a:solidFill>
                  </a:tcPr>
                </a:tc>
              </a:tr>
              <a:tr h="396200">
                <a:tc>
                  <a:txBody>
                    <a:bodyPr/>
                    <a:lstStyle/>
                    <a:p>
                      <a:pPr indent="0" lvl="0" marL="0" rtl="0" algn="l">
                        <a:spcBef>
                          <a:spcPts val="0"/>
                        </a:spcBef>
                        <a:spcAft>
                          <a:spcPts val="0"/>
                        </a:spcAft>
                        <a:buNone/>
                      </a:pPr>
                      <a:r>
                        <a:rPr lang="ru"/>
                        <a:t>Prediction</a:t>
                      </a:r>
                      <a:endParaRPr/>
                    </a:p>
                  </a:txBody>
                  <a:tcPr marT="91425" marB="91425" marR="91425" marL="91425"/>
                </a:tc>
                <a:tc>
                  <a:txBody>
                    <a:bodyPr/>
                    <a:lstStyle/>
                    <a:p>
                      <a:pPr indent="0" lvl="0" marL="0" rtl="0" algn="l">
                        <a:spcBef>
                          <a:spcPts val="0"/>
                        </a:spcBef>
                        <a:spcAft>
                          <a:spcPts val="0"/>
                        </a:spcAft>
                        <a:buNone/>
                      </a:pPr>
                      <a:r>
                        <a:rPr lang="ru"/>
                        <a:t>3/6=50%</a:t>
                      </a:r>
                      <a:endParaRPr/>
                    </a:p>
                  </a:txBody>
                  <a:tcPr marT="91425" marB="91425" marR="91425" marL="91425"/>
                </a:tc>
                <a:tc>
                  <a:txBody>
                    <a:bodyPr/>
                    <a:lstStyle/>
                    <a:p>
                      <a:pPr indent="0" lvl="0" marL="0" rtl="0" algn="l">
                        <a:spcBef>
                          <a:spcPts val="0"/>
                        </a:spcBef>
                        <a:spcAft>
                          <a:spcPts val="0"/>
                        </a:spcAft>
                        <a:buNone/>
                      </a:pPr>
                      <a:r>
                        <a:rPr lang="ru"/>
                        <a:t>4/6=66.6%</a:t>
                      </a:r>
                      <a:endParaRPr/>
                    </a:p>
                  </a:txBody>
                  <a:tcPr marT="91425" marB="91425" marR="91425" marL="91425"/>
                </a:tc>
                <a:tc>
                  <a:txBody>
                    <a:bodyPr/>
                    <a:lstStyle/>
                    <a:p>
                      <a:pPr indent="0" lvl="0" marL="0" rtl="0" algn="l">
                        <a:spcBef>
                          <a:spcPts val="0"/>
                        </a:spcBef>
                        <a:spcAft>
                          <a:spcPts val="0"/>
                        </a:spcAft>
                        <a:buNone/>
                      </a:pPr>
                      <a:r>
                        <a:rPr lang="ru"/>
                        <a:t>4/6 = 66.6%</a:t>
                      </a:r>
                      <a:endParaRPr/>
                    </a:p>
                  </a:txBody>
                  <a:tcPr marT="91425" marB="91425" marR="91425" marL="91425"/>
                </a:tc>
                <a:tc>
                  <a:txBody>
                    <a:bodyPr/>
                    <a:lstStyle/>
                    <a:p>
                      <a:pPr indent="0" lvl="0" marL="0" rtl="0" algn="l">
                        <a:spcBef>
                          <a:spcPts val="0"/>
                        </a:spcBef>
                        <a:spcAft>
                          <a:spcPts val="0"/>
                        </a:spcAft>
                        <a:buNone/>
                      </a:pPr>
                      <a:r>
                        <a:rPr lang="ru"/>
                        <a:t>3/6 = 50%</a:t>
                      </a:r>
                      <a:endParaRPr/>
                    </a:p>
                  </a:txBody>
                  <a:tcPr marT="91425" marB="91425" marR="91425" marL="91425"/>
                </a:tc>
                <a:tc>
                  <a:txBody>
                    <a:bodyPr/>
                    <a:lstStyle/>
                    <a:p>
                      <a:pPr indent="0" lvl="0" marL="0" rtl="0" algn="l">
                        <a:spcBef>
                          <a:spcPts val="0"/>
                        </a:spcBef>
                        <a:spcAft>
                          <a:spcPts val="0"/>
                        </a:spcAft>
                        <a:buNone/>
                      </a:pPr>
                      <a:r>
                        <a:rPr lang="ru"/>
                        <a:t>58.3%</a:t>
                      </a:r>
                      <a:endParaRPr/>
                    </a:p>
                  </a:txBody>
                  <a:tcPr marT="91425" marB="91425" marR="91425" marL="91425">
                    <a:solidFill>
                      <a:srgbClr val="FFFF00"/>
                    </a:solidFill>
                  </a:tcPr>
                </a:tc>
              </a:tr>
              <a:tr h="396200">
                <a:tc>
                  <a:txBody>
                    <a:bodyPr/>
                    <a:lstStyle/>
                    <a:p>
                      <a:pPr indent="0" lvl="0" marL="0" rtl="0" algn="l">
                        <a:spcBef>
                          <a:spcPts val="0"/>
                        </a:spcBef>
                        <a:spcAft>
                          <a:spcPts val="0"/>
                        </a:spcAft>
                        <a:buNone/>
                      </a:pPr>
                      <a:r>
                        <a:rPr lang="ru"/>
                        <a:t>Culture</a:t>
                      </a:r>
                      <a:endParaRPr/>
                    </a:p>
                  </a:txBody>
                  <a:tcPr marT="91425" marB="91425" marR="91425" marL="91425"/>
                </a:tc>
                <a:tc>
                  <a:txBody>
                    <a:bodyPr/>
                    <a:lstStyle/>
                    <a:p>
                      <a:pPr indent="0" lvl="0" marL="0" rtl="0" algn="l">
                        <a:spcBef>
                          <a:spcPts val="0"/>
                        </a:spcBef>
                        <a:spcAft>
                          <a:spcPts val="0"/>
                        </a:spcAft>
                        <a:buNone/>
                      </a:pPr>
                      <a:r>
                        <a:rPr lang="ru"/>
                        <a:t>3/5=60%</a:t>
                      </a:r>
                      <a:endParaRPr/>
                    </a:p>
                  </a:txBody>
                  <a:tcPr marT="91425" marB="91425" marR="91425" marL="91425"/>
                </a:tc>
                <a:tc>
                  <a:txBody>
                    <a:bodyPr/>
                    <a:lstStyle/>
                    <a:p>
                      <a:pPr indent="0" lvl="0" marL="0" rtl="0" algn="l">
                        <a:spcBef>
                          <a:spcPts val="0"/>
                        </a:spcBef>
                        <a:spcAft>
                          <a:spcPts val="0"/>
                        </a:spcAft>
                        <a:buNone/>
                      </a:pPr>
                      <a:r>
                        <a:rPr lang="ru"/>
                        <a:t>3/5=60%</a:t>
                      </a:r>
                      <a:endParaRPr/>
                    </a:p>
                  </a:txBody>
                  <a:tcPr marT="91425" marB="91425" marR="91425" marL="91425"/>
                </a:tc>
                <a:tc>
                  <a:txBody>
                    <a:bodyPr/>
                    <a:lstStyle/>
                    <a:p>
                      <a:pPr indent="0" lvl="0" marL="0" rtl="0" algn="l">
                        <a:spcBef>
                          <a:spcPts val="0"/>
                        </a:spcBef>
                        <a:spcAft>
                          <a:spcPts val="0"/>
                        </a:spcAft>
                        <a:buNone/>
                      </a:pPr>
                      <a:r>
                        <a:rPr lang="ru"/>
                        <a:t>2/5 = 40%</a:t>
                      </a:r>
                      <a:endParaRPr/>
                    </a:p>
                  </a:txBody>
                  <a:tcPr marT="91425" marB="91425" marR="91425" marL="91425"/>
                </a:tc>
                <a:tc>
                  <a:txBody>
                    <a:bodyPr/>
                    <a:lstStyle/>
                    <a:p>
                      <a:pPr indent="0" lvl="0" marL="0" rtl="0" algn="l">
                        <a:spcBef>
                          <a:spcPts val="0"/>
                        </a:spcBef>
                        <a:spcAft>
                          <a:spcPts val="0"/>
                        </a:spcAft>
                        <a:buNone/>
                      </a:pPr>
                      <a:r>
                        <a:rPr lang="ru"/>
                        <a:t>2/6 = 33.3%</a:t>
                      </a:r>
                      <a:endParaRPr/>
                    </a:p>
                  </a:txBody>
                  <a:tcPr marT="91425" marB="91425" marR="91425" marL="91425"/>
                </a:tc>
                <a:tc>
                  <a:txBody>
                    <a:bodyPr/>
                    <a:lstStyle/>
                    <a:p>
                      <a:pPr indent="0" lvl="0" marL="0" rtl="0" algn="l">
                        <a:spcBef>
                          <a:spcPts val="0"/>
                        </a:spcBef>
                        <a:spcAft>
                          <a:spcPts val="0"/>
                        </a:spcAft>
                        <a:buNone/>
                      </a:pPr>
                      <a:r>
                        <a:rPr lang="ru"/>
                        <a:t>48.2%</a:t>
                      </a:r>
                      <a:endParaRPr/>
                    </a:p>
                  </a:txBody>
                  <a:tcPr marT="91425" marB="91425" marR="91425" marL="91425">
                    <a:solidFill>
                      <a:srgbClr val="FFFF00"/>
                    </a:solidFill>
                  </a:tcPr>
                </a:tc>
              </a:tr>
              <a:tr h="609575">
                <a:tc>
                  <a:txBody>
                    <a:bodyPr/>
                    <a:lstStyle/>
                    <a:p>
                      <a:pPr indent="0" lvl="0" marL="0" rtl="0" algn="l">
                        <a:spcBef>
                          <a:spcPts val="0"/>
                        </a:spcBef>
                        <a:spcAft>
                          <a:spcPts val="0"/>
                        </a:spcAft>
                        <a:buNone/>
                      </a:pPr>
                      <a:r>
                        <a:rPr lang="ru"/>
                        <a:t>Random topic</a:t>
                      </a:r>
                      <a:endParaRPr/>
                    </a:p>
                  </a:txBody>
                  <a:tcPr marT="91425" marB="91425" marR="91425" marL="91425"/>
                </a:tc>
                <a:tc>
                  <a:txBody>
                    <a:bodyPr/>
                    <a:lstStyle/>
                    <a:p>
                      <a:pPr indent="0" lvl="0" marL="0" rtl="0" algn="l">
                        <a:spcBef>
                          <a:spcPts val="0"/>
                        </a:spcBef>
                        <a:spcAft>
                          <a:spcPts val="0"/>
                        </a:spcAft>
                        <a:buNone/>
                      </a:pPr>
                      <a:r>
                        <a:rPr lang="ru"/>
                        <a:t>2/6=33.3%</a:t>
                      </a:r>
                      <a:endParaRPr/>
                    </a:p>
                  </a:txBody>
                  <a:tcPr marT="91425" marB="91425" marR="91425" marL="91425"/>
                </a:tc>
                <a:tc>
                  <a:txBody>
                    <a:bodyPr/>
                    <a:lstStyle/>
                    <a:p>
                      <a:pPr indent="0" lvl="0" marL="0" rtl="0" algn="l">
                        <a:spcBef>
                          <a:spcPts val="0"/>
                        </a:spcBef>
                        <a:spcAft>
                          <a:spcPts val="0"/>
                        </a:spcAft>
                        <a:buNone/>
                      </a:pPr>
                      <a:r>
                        <a:rPr lang="ru"/>
                        <a:t>3/6=50%</a:t>
                      </a:r>
                      <a:endParaRPr/>
                    </a:p>
                  </a:txBody>
                  <a:tcPr marT="91425" marB="91425" marR="91425" marL="91425"/>
                </a:tc>
                <a:tc>
                  <a:txBody>
                    <a:bodyPr/>
                    <a:lstStyle/>
                    <a:p>
                      <a:pPr indent="0" lvl="0" marL="0" rtl="0" algn="l">
                        <a:spcBef>
                          <a:spcPts val="0"/>
                        </a:spcBef>
                        <a:spcAft>
                          <a:spcPts val="0"/>
                        </a:spcAft>
                        <a:buNone/>
                      </a:pPr>
                      <a:r>
                        <a:rPr lang="ru"/>
                        <a:t>3/3 = 50%</a:t>
                      </a:r>
                      <a:endParaRPr/>
                    </a:p>
                  </a:txBody>
                  <a:tcPr marT="91425" marB="91425" marR="91425" marL="91425"/>
                </a:tc>
                <a:tc>
                  <a:txBody>
                    <a:bodyPr/>
                    <a:lstStyle/>
                    <a:p>
                      <a:pPr indent="0" lvl="0" marL="0" rtl="0" algn="l">
                        <a:spcBef>
                          <a:spcPts val="0"/>
                        </a:spcBef>
                        <a:spcAft>
                          <a:spcPts val="0"/>
                        </a:spcAft>
                        <a:buNone/>
                      </a:pPr>
                      <a:r>
                        <a:rPr lang="ru"/>
                        <a:t>6/6 = 100%</a:t>
                      </a:r>
                      <a:endParaRPr/>
                    </a:p>
                  </a:txBody>
                  <a:tcPr marT="91425" marB="91425" marR="91425" marL="91425"/>
                </a:tc>
                <a:tc>
                  <a:txBody>
                    <a:bodyPr/>
                    <a:lstStyle/>
                    <a:p>
                      <a:pPr indent="0" lvl="0" marL="0" rtl="0" algn="l">
                        <a:spcBef>
                          <a:spcPts val="0"/>
                        </a:spcBef>
                        <a:spcAft>
                          <a:spcPts val="0"/>
                        </a:spcAft>
                        <a:buNone/>
                      </a:pPr>
                      <a:r>
                        <a:rPr lang="ru"/>
                        <a:t>58.32%</a:t>
                      </a:r>
                      <a:endParaRPr/>
                    </a:p>
                  </a:txBody>
                  <a:tcPr marT="91425" marB="91425" marR="91425" marL="91425">
                    <a:solidFill>
                      <a:srgbClr val="FFFF00"/>
                    </a:solidFill>
                  </a:tcPr>
                </a:tc>
              </a:tr>
              <a:tr h="609575">
                <a:tc>
                  <a:txBody>
                    <a:bodyPr/>
                    <a:lstStyle/>
                    <a:p>
                      <a:pPr indent="0" lvl="0" marL="0" rtl="0" algn="l">
                        <a:spcBef>
                          <a:spcPts val="0"/>
                        </a:spcBef>
                        <a:spcAft>
                          <a:spcPts val="0"/>
                        </a:spcAft>
                        <a:buNone/>
                      </a:pPr>
                      <a:r>
                        <a:rPr lang="ru"/>
                        <a:t>COVID SARS-2</a:t>
                      </a:r>
                      <a:endParaRPr/>
                    </a:p>
                  </a:txBody>
                  <a:tcPr marT="91425" marB="91425" marR="91425" marL="91425"/>
                </a:tc>
                <a:tc>
                  <a:txBody>
                    <a:bodyPr/>
                    <a:lstStyle/>
                    <a:p>
                      <a:pPr indent="0" lvl="0" marL="0" rtl="0" algn="l">
                        <a:spcBef>
                          <a:spcPts val="0"/>
                        </a:spcBef>
                        <a:spcAft>
                          <a:spcPts val="0"/>
                        </a:spcAft>
                        <a:buNone/>
                      </a:pPr>
                      <a:r>
                        <a:rPr lang="ru"/>
                        <a:t>2/4=50%</a:t>
                      </a:r>
                      <a:endParaRPr/>
                    </a:p>
                  </a:txBody>
                  <a:tcPr marT="91425" marB="91425" marR="91425" marL="91425"/>
                </a:tc>
                <a:tc>
                  <a:txBody>
                    <a:bodyPr/>
                    <a:lstStyle/>
                    <a:p>
                      <a:pPr indent="0" lvl="0" marL="0" rtl="0" algn="l">
                        <a:spcBef>
                          <a:spcPts val="0"/>
                        </a:spcBef>
                        <a:spcAft>
                          <a:spcPts val="0"/>
                        </a:spcAft>
                        <a:buNone/>
                      </a:pPr>
                      <a:r>
                        <a:rPr lang="ru"/>
                        <a:t>2/4=50%</a:t>
                      </a:r>
                      <a:endParaRPr/>
                    </a:p>
                  </a:txBody>
                  <a:tcPr marT="91425" marB="91425" marR="91425" marL="91425"/>
                </a:tc>
                <a:tc>
                  <a:txBody>
                    <a:bodyPr/>
                    <a:lstStyle/>
                    <a:p>
                      <a:pPr indent="0" lvl="0" marL="0" rtl="0" algn="l">
                        <a:spcBef>
                          <a:spcPts val="0"/>
                        </a:spcBef>
                        <a:spcAft>
                          <a:spcPts val="0"/>
                        </a:spcAft>
                        <a:buNone/>
                      </a:pPr>
                      <a:r>
                        <a:rPr lang="ru"/>
                        <a:t>2/4 = 50%</a:t>
                      </a:r>
                      <a:endParaRPr/>
                    </a:p>
                  </a:txBody>
                  <a:tcPr marT="91425" marB="91425" marR="91425" marL="91425"/>
                </a:tc>
                <a:tc>
                  <a:txBody>
                    <a:bodyPr/>
                    <a:lstStyle/>
                    <a:p>
                      <a:pPr indent="0" lvl="0" marL="0" rtl="0" algn="l">
                        <a:spcBef>
                          <a:spcPts val="0"/>
                        </a:spcBef>
                        <a:spcAft>
                          <a:spcPts val="0"/>
                        </a:spcAft>
                        <a:buNone/>
                      </a:pPr>
                      <a:r>
                        <a:rPr lang="ru"/>
                        <a:t>2/4 = 50%</a:t>
                      </a:r>
                      <a:endParaRPr/>
                    </a:p>
                  </a:txBody>
                  <a:tcPr marT="91425" marB="91425" marR="91425" marL="91425"/>
                </a:tc>
                <a:tc>
                  <a:txBody>
                    <a:bodyPr/>
                    <a:lstStyle/>
                    <a:p>
                      <a:pPr indent="0" lvl="0" marL="0" rtl="0" algn="l">
                        <a:spcBef>
                          <a:spcPts val="0"/>
                        </a:spcBef>
                        <a:spcAft>
                          <a:spcPts val="0"/>
                        </a:spcAft>
                        <a:buNone/>
                      </a:pPr>
                      <a:r>
                        <a:rPr lang="ru"/>
                        <a:t>50%</a:t>
                      </a:r>
                      <a:endParaRPr/>
                    </a:p>
                  </a:txBody>
                  <a:tcPr marT="91425" marB="91425" marR="91425" marL="91425">
                    <a:solidFill>
                      <a:srgbClr val="FFFF00"/>
                    </a:solidFill>
                  </a:tcPr>
                </a:tc>
              </a:tr>
              <a:tr h="396200">
                <a:tc>
                  <a:txBody>
                    <a:bodyPr/>
                    <a:lstStyle/>
                    <a:p>
                      <a:pPr indent="0" lvl="0" marL="0" rtl="0" algn="l">
                        <a:spcBef>
                          <a:spcPts val="0"/>
                        </a:spcBef>
                        <a:spcAft>
                          <a:spcPts val="0"/>
                        </a:spcAft>
                        <a:buNone/>
                      </a:pPr>
                      <a:r>
                        <a:rPr lang="ru"/>
                        <a:t>Total</a:t>
                      </a:r>
                      <a:endParaRPr/>
                    </a:p>
                  </a:txBody>
                  <a:tcPr marT="91425" marB="91425" marR="91425" marL="91425"/>
                </a:tc>
                <a:tc>
                  <a:txBody>
                    <a:bodyPr/>
                    <a:lstStyle/>
                    <a:p>
                      <a:pPr indent="0" lvl="0" marL="0" rtl="0" algn="l">
                        <a:spcBef>
                          <a:spcPts val="0"/>
                        </a:spcBef>
                        <a:spcAft>
                          <a:spcPts val="0"/>
                        </a:spcAft>
                        <a:buNone/>
                      </a:pPr>
                      <a:r>
                        <a:rPr lang="ru"/>
                        <a:t>61.48%</a:t>
                      </a:r>
                      <a:endParaRPr/>
                    </a:p>
                  </a:txBody>
                  <a:tcPr marT="91425" marB="91425" marR="91425" marL="91425">
                    <a:solidFill>
                      <a:srgbClr val="FFFF00"/>
                    </a:solidFill>
                  </a:tcPr>
                </a:tc>
                <a:tc>
                  <a:txBody>
                    <a:bodyPr/>
                    <a:lstStyle/>
                    <a:p>
                      <a:pPr indent="0" lvl="0" marL="0" rtl="0" algn="l">
                        <a:spcBef>
                          <a:spcPts val="0"/>
                        </a:spcBef>
                        <a:spcAft>
                          <a:spcPts val="0"/>
                        </a:spcAft>
                        <a:buNone/>
                      </a:pPr>
                      <a:r>
                        <a:rPr lang="ru"/>
                        <a:t>56.57%</a:t>
                      </a:r>
                      <a:endParaRPr/>
                    </a:p>
                  </a:txBody>
                  <a:tcPr marT="91425" marB="91425" marR="91425" marL="91425">
                    <a:solidFill>
                      <a:srgbClr val="FFFF00"/>
                    </a:solidFill>
                  </a:tcPr>
                </a:tc>
                <a:tc>
                  <a:txBody>
                    <a:bodyPr/>
                    <a:lstStyle/>
                    <a:p>
                      <a:pPr indent="0" lvl="0" marL="0" rtl="0" algn="l">
                        <a:spcBef>
                          <a:spcPts val="0"/>
                        </a:spcBef>
                        <a:spcAft>
                          <a:spcPts val="0"/>
                        </a:spcAft>
                        <a:buNone/>
                      </a:pPr>
                      <a:r>
                        <a:rPr lang="ru"/>
                        <a:t>51.34%</a:t>
                      </a:r>
                      <a:endParaRPr/>
                    </a:p>
                  </a:txBody>
                  <a:tcPr marT="91425" marB="91425" marR="91425" marL="91425">
                    <a:solidFill>
                      <a:srgbClr val="FFFF00"/>
                    </a:solidFill>
                  </a:tcPr>
                </a:tc>
                <a:tc>
                  <a:txBody>
                    <a:bodyPr/>
                    <a:lstStyle/>
                    <a:p>
                      <a:pPr indent="0" lvl="0" marL="0" rtl="0" algn="l">
                        <a:spcBef>
                          <a:spcPts val="0"/>
                        </a:spcBef>
                        <a:spcAft>
                          <a:spcPts val="0"/>
                        </a:spcAft>
                        <a:buNone/>
                      </a:pPr>
                      <a:r>
                        <a:rPr lang="ru"/>
                        <a:t>68.55%</a:t>
                      </a:r>
                      <a:endParaRPr/>
                    </a:p>
                  </a:txBody>
                  <a:tcPr marT="91425" marB="91425" marR="91425" marL="91425">
                    <a:solidFill>
                      <a:srgbClr val="FFFF00"/>
                    </a:solidFill>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subTitle"/>
          </p:nvPr>
        </p:nvSpPr>
        <p:spPr>
          <a:xfrm>
            <a:off x="727950" y="1398400"/>
            <a:ext cx="7688100" cy="1664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ru" sz="1620"/>
              <a:t>In this paper, we have performed a comparative analysis of 4 different algorithms.</a:t>
            </a:r>
            <a:endParaRPr sz="1620"/>
          </a:p>
          <a:p>
            <a:pPr indent="0" lvl="0" marL="0" rtl="0" algn="l">
              <a:lnSpc>
                <a:spcPct val="90000"/>
              </a:lnSpc>
              <a:spcBef>
                <a:spcPts val="0"/>
              </a:spcBef>
              <a:spcAft>
                <a:spcPts val="0"/>
              </a:spcAft>
              <a:buNone/>
            </a:pPr>
            <a:r>
              <a:rPr lang="ru" sz="1620"/>
              <a:t>And they revealed the following patterns:</a:t>
            </a:r>
            <a:endParaRPr sz="1620"/>
          </a:p>
          <a:p>
            <a:pPr indent="0" lvl="0" marL="0" rtl="0" algn="l">
              <a:lnSpc>
                <a:spcPct val="90000"/>
              </a:lnSpc>
              <a:spcBef>
                <a:spcPts val="0"/>
              </a:spcBef>
              <a:spcAft>
                <a:spcPts val="0"/>
              </a:spcAft>
              <a:buNone/>
            </a:pPr>
            <a:r>
              <a:rPr lang="ru" sz="1620"/>
              <a:t>1. All algorithms did a poor job of analyzing sports and culture news.</a:t>
            </a:r>
            <a:endParaRPr sz="1620"/>
          </a:p>
          <a:p>
            <a:pPr indent="0" lvl="0" marL="0" rtl="0" algn="l">
              <a:lnSpc>
                <a:spcPct val="90000"/>
              </a:lnSpc>
              <a:spcBef>
                <a:spcPts val="0"/>
              </a:spcBef>
              <a:spcAft>
                <a:spcPts val="0"/>
              </a:spcAft>
              <a:buNone/>
            </a:pPr>
            <a:r>
              <a:rPr lang="ru" sz="1620"/>
              <a:t>2. Algorithms do not respond well to short texts.</a:t>
            </a:r>
            <a:endParaRPr sz="1620"/>
          </a:p>
          <a:p>
            <a:pPr indent="0" lvl="0" marL="0" rtl="0" algn="l">
              <a:lnSpc>
                <a:spcPct val="90000"/>
              </a:lnSpc>
              <a:spcBef>
                <a:spcPts val="0"/>
              </a:spcBef>
              <a:spcAft>
                <a:spcPts val="0"/>
              </a:spcAft>
              <a:buSzPts val="358"/>
              <a:buNone/>
            </a:pPr>
            <a:r>
              <a:rPr lang="ru" sz="1620"/>
              <a:t>3. Algorithms poorly process texts with a large number of technical and other narrow-profile terms.</a:t>
            </a:r>
            <a:endParaRPr sz="1620"/>
          </a:p>
        </p:txBody>
      </p:sp>
      <p:sp>
        <p:nvSpPr>
          <p:cNvPr id="109" name="Google Shape;109;p16"/>
          <p:cNvSpPr txBox="1"/>
          <p:nvPr>
            <p:ph idx="1" type="subTitle"/>
          </p:nvPr>
        </p:nvSpPr>
        <p:spPr>
          <a:xfrm>
            <a:off x="727950" y="2965250"/>
            <a:ext cx="7688100" cy="1664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ru" sz="1620"/>
              <a:t>Causes of errors.</a:t>
            </a:r>
            <a:endParaRPr sz="1620"/>
          </a:p>
          <a:p>
            <a:pPr indent="0" lvl="0" marL="0" rtl="0" algn="l">
              <a:lnSpc>
                <a:spcPct val="90000"/>
              </a:lnSpc>
              <a:spcBef>
                <a:spcPts val="0"/>
              </a:spcBef>
              <a:spcAft>
                <a:spcPts val="0"/>
              </a:spcAft>
              <a:buNone/>
            </a:pPr>
            <a:r>
              <a:rPr lang="ru" sz="1620"/>
              <a:t>The main and most important reason for errors is the dataset.</a:t>
            </a:r>
            <a:endParaRPr sz="1620"/>
          </a:p>
          <a:p>
            <a:pPr indent="0" lvl="0" marL="0" rtl="0" algn="l">
              <a:lnSpc>
                <a:spcPct val="90000"/>
              </a:lnSpc>
              <a:spcBef>
                <a:spcPts val="0"/>
              </a:spcBef>
              <a:spcAft>
                <a:spcPts val="0"/>
              </a:spcAft>
              <a:buNone/>
            </a:pPr>
            <a:r>
              <a:rPr lang="ru" sz="1620"/>
              <a:t>Our dataset is composed of verified articles from the British Reuters. But it contains over 23,000 entries, most of which cover political and world news.</a:t>
            </a:r>
            <a:endParaRPr sz="1620"/>
          </a:p>
          <a:p>
            <a:pPr indent="0" lvl="0" marL="0" rtl="0" algn="l">
              <a:lnSpc>
                <a:spcPct val="90000"/>
              </a:lnSpc>
              <a:spcBef>
                <a:spcPts val="0"/>
              </a:spcBef>
              <a:spcAft>
                <a:spcPts val="0"/>
              </a:spcAft>
              <a:buSzPts val="358"/>
              <a:buNone/>
            </a:pPr>
            <a:r>
              <a:rPr lang="ru" sz="1620"/>
              <a:t>The second reason for errors is the properties and parameters of these algorithms. They are too simple for more accurate error detection. Usually, recurrent neural networks and neural networks with long-term memory are used for these purposes. Such networks have additional axons for memorizing the empty states of the vector.</a:t>
            </a:r>
            <a:endParaRPr sz="1620"/>
          </a:p>
        </p:txBody>
      </p:sp>
      <p:sp>
        <p:nvSpPr>
          <p:cNvPr id="110" name="Google Shape;110;p16"/>
          <p:cNvSpPr txBox="1"/>
          <p:nvPr>
            <p:ph type="ctrTitle"/>
          </p:nvPr>
        </p:nvSpPr>
        <p:spPr>
          <a:xfrm>
            <a:off x="665175" y="460900"/>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3000"/>
              <a:t>Our Analysis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729625" y="13738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COVID SARS-2</a:t>
            </a:r>
            <a:endParaRPr/>
          </a:p>
        </p:txBody>
      </p:sp>
      <p:sp>
        <p:nvSpPr>
          <p:cNvPr id="116" name="Google Shape;116;p17"/>
          <p:cNvSpPr txBox="1"/>
          <p:nvPr>
            <p:ph idx="1" type="subTitle"/>
          </p:nvPr>
        </p:nvSpPr>
        <p:spPr>
          <a:xfrm>
            <a:off x="729625" y="2224575"/>
            <a:ext cx="7688100" cy="7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We have applied our models to various news coverage of the coronavirus epidemic. On average, all algorithms produced the same answers.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ctrTitle"/>
          </p:nvPr>
        </p:nvSpPr>
        <p:spPr>
          <a:xfrm>
            <a:off x="727950" y="422325"/>
            <a:ext cx="7688100" cy="87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COVID SARS-2</a:t>
            </a:r>
            <a:endParaRPr/>
          </a:p>
        </p:txBody>
      </p:sp>
      <p:graphicFrame>
        <p:nvGraphicFramePr>
          <p:cNvPr id="122" name="Google Shape;122;p18"/>
          <p:cNvGraphicFramePr/>
          <p:nvPr/>
        </p:nvGraphicFramePr>
        <p:xfrm>
          <a:off x="952500" y="1546950"/>
          <a:ext cx="3000000" cy="3000000"/>
        </p:xfrm>
        <a:graphic>
          <a:graphicData uri="http://schemas.openxmlformats.org/drawingml/2006/table">
            <a:tbl>
              <a:tblPr>
                <a:noFill/>
                <a:tableStyleId>{F27B0539-7AE7-42BC-96B6-7203A9A422B2}</a:tableStyleId>
              </a:tblPr>
              <a:tblGrid>
                <a:gridCol w="3619500"/>
                <a:gridCol w="3619500"/>
              </a:tblGrid>
              <a:tr h="381000">
                <a:tc>
                  <a:txBody>
                    <a:bodyPr/>
                    <a:lstStyle/>
                    <a:p>
                      <a:pPr indent="0" lvl="0" marL="0" rtl="0" algn="l">
                        <a:spcBef>
                          <a:spcPts val="0"/>
                        </a:spcBef>
                        <a:spcAft>
                          <a:spcPts val="0"/>
                        </a:spcAft>
                        <a:buNone/>
                      </a:pPr>
                      <a:r>
                        <a:rPr lang="ru"/>
                        <a:t>Wikipedia</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CNN</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sz="1000"/>
                    </a:p>
                  </a:txBody>
                  <a:tcPr marT="91425" marB="91425" marR="91425" marL="91425"/>
                </a:tc>
              </a:tr>
              <a:tr h="381000">
                <a:tc>
                  <a:txBody>
                    <a:bodyPr/>
                    <a:lstStyle/>
                    <a:p>
                      <a:pPr indent="0" lvl="0" marL="0" rtl="0" algn="l">
                        <a:spcBef>
                          <a:spcPts val="0"/>
                        </a:spcBef>
                        <a:spcAft>
                          <a:spcPts val="0"/>
                        </a:spcAft>
                        <a:buNone/>
                      </a:pPr>
                      <a:r>
                        <a:rPr lang="ru"/>
                        <a:t>RT</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a:p>
                  </a:txBody>
                  <a:tcPr marT="91425" marB="91425" marR="91425" marL="91425"/>
                </a:tc>
              </a:tr>
              <a:tr h="381000">
                <a:tc>
                  <a:txBody>
                    <a:bodyPr/>
                    <a:lstStyle/>
                    <a:p>
                      <a:pPr indent="0" lvl="0" marL="0" rtl="0" algn="l">
                        <a:spcBef>
                          <a:spcPts val="0"/>
                        </a:spcBef>
                        <a:spcAft>
                          <a:spcPts val="0"/>
                        </a:spcAft>
                        <a:buNone/>
                      </a:pPr>
                      <a:r>
                        <a:rPr lang="ru"/>
                        <a:t>Twitter</a:t>
                      </a:r>
                      <a:endParaRPr/>
                    </a:p>
                  </a:txBody>
                  <a:tcPr marT="91425" marB="91425" marR="91425" marL="91425"/>
                </a:tc>
                <a:tc>
                  <a:txBody>
                    <a:bodyPr/>
                    <a:lstStyle/>
                    <a:p>
                      <a:pPr indent="0" lvl="0" marL="0" rtl="0" algn="l">
                        <a:spcBef>
                          <a:spcPts val="0"/>
                        </a:spcBef>
                        <a:spcAft>
                          <a:spcPts val="0"/>
                        </a:spcAft>
                        <a:buNone/>
                      </a:pPr>
                      <a:r>
                        <a:rPr lang="ru" sz="1000"/>
                        <a:t>LR Prediction: Fake News </a:t>
                      </a:r>
                      <a:endParaRPr sz="1000"/>
                    </a:p>
                    <a:p>
                      <a:pPr indent="0" lvl="0" marL="0" rtl="0" algn="l">
                        <a:spcBef>
                          <a:spcPts val="0"/>
                        </a:spcBef>
                        <a:spcAft>
                          <a:spcPts val="0"/>
                        </a:spcAft>
                        <a:buNone/>
                      </a:pPr>
                      <a:r>
                        <a:rPr lang="ru" sz="1000"/>
                        <a:t>DT Prediction: Fake News </a:t>
                      </a:r>
                      <a:endParaRPr sz="1000"/>
                    </a:p>
                    <a:p>
                      <a:pPr indent="0" lvl="0" marL="0" rtl="0" algn="l">
                        <a:spcBef>
                          <a:spcPts val="0"/>
                        </a:spcBef>
                        <a:spcAft>
                          <a:spcPts val="0"/>
                        </a:spcAft>
                        <a:buNone/>
                      </a:pPr>
                      <a:r>
                        <a:rPr lang="ru" sz="1000"/>
                        <a:t>GBC Prediction: Fake News </a:t>
                      </a:r>
                      <a:endParaRPr sz="1000"/>
                    </a:p>
                    <a:p>
                      <a:pPr indent="0" lvl="0" marL="0" rtl="0" algn="l">
                        <a:spcBef>
                          <a:spcPts val="0"/>
                        </a:spcBef>
                        <a:spcAft>
                          <a:spcPts val="0"/>
                        </a:spcAft>
                        <a:buNone/>
                      </a:pPr>
                      <a:r>
                        <a:rPr lang="ru" sz="1000"/>
                        <a:t>RFC Prediction: Fake News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341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Confusion Matrix</a:t>
            </a:r>
            <a:endParaRPr/>
          </a:p>
        </p:txBody>
      </p:sp>
      <p:graphicFrame>
        <p:nvGraphicFramePr>
          <p:cNvPr id="128" name="Google Shape;128;p19"/>
          <p:cNvGraphicFramePr/>
          <p:nvPr/>
        </p:nvGraphicFramePr>
        <p:xfrm>
          <a:off x="952500" y="1331600"/>
          <a:ext cx="3000000" cy="3000000"/>
        </p:xfrm>
        <a:graphic>
          <a:graphicData uri="http://schemas.openxmlformats.org/drawingml/2006/table">
            <a:tbl>
              <a:tblPr>
                <a:noFill/>
                <a:tableStyleId>{F27B0539-7AE7-42BC-96B6-7203A9A422B2}</a:tableStyleId>
              </a:tblPr>
              <a:tblGrid>
                <a:gridCol w="1578700"/>
                <a:gridCol w="1819800"/>
                <a:gridCol w="1900150"/>
                <a:gridCol w="19403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a:t>PREDICTED TRUE</a:t>
                      </a:r>
                      <a:endParaRPr/>
                    </a:p>
                  </a:txBody>
                  <a:tcPr marT="91425" marB="91425" marR="91425" marL="91425"/>
                </a:tc>
                <a:tc>
                  <a:txBody>
                    <a:bodyPr/>
                    <a:lstStyle/>
                    <a:p>
                      <a:pPr indent="0" lvl="0" marL="0" rtl="0" algn="l">
                        <a:spcBef>
                          <a:spcPts val="0"/>
                        </a:spcBef>
                        <a:spcAft>
                          <a:spcPts val="0"/>
                        </a:spcAft>
                        <a:buNone/>
                      </a:pPr>
                      <a:r>
                        <a:rPr lang="ru"/>
                        <a:t>PREDICTED FALSE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ru"/>
                        <a:t>ACTUAL TRUE</a:t>
                      </a:r>
                      <a:endParaRPr/>
                    </a:p>
                  </a:txBody>
                  <a:tcPr marT="91425" marB="91425" marR="91425" marL="91425"/>
                </a:tc>
                <a:tc>
                  <a:txBody>
                    <a:bodyPr/>
                    <a:lstStyle/>
                    <a:p>
                      <a:pPr indent="0" lvl="0" marL="0" rtl="0" algn="l">
                        <a:spcBef>
                          <a:spcPts val="0"/>
                        </a:spcBef>
                        <a:spcAft>
                          <a:spcPts val="0"/>
                        </a:spcAft>
                        <a:buNone/>
                      </a:pPr>
                      <a:r>
                        <a:rPr lang="ru"/>
                        <a:t>5</a:t>
                      </a:r>
                      <a:r>
                        <a:rPr lang="ru"/>
                        <a:t>, 4, 1, 7</a:t>
                      </a:r>
                      <a:endParaRPr/>
                    </a:p>
                  </a:txBody>
                  <a:tcPr marT="91425" marB="91425" marR="91425" marL="91425">
                    <a:solidFill>
                      <a:srgbClr val="00FF00"/>
                    </a:solidFill>
                  </a:tcPr>
                </a:tc>
                <a:tc>
                  <a:txBody>
                    <a:bodyPr/>
                    <a:lstStyle/>
                    <a:p>
                      <a:pPr indent="0" lvl="0" marL="0" rtl="0" algn="l">
                        <a:spcBef>
                          <a:spcPts val="0"/>
                        </a:spcBef>
                        <a:spcAft>
                          <a:spcPts val="0"/>
                        </a:spcAft>
                        <a:buNone/>
                      </a:pPr>
                      <a:r>
                        <a:rPr lang="ru"/>
                        <a:t>15, 16, 19, 13</a:t>
                      </a:r>
                      <a:endParaRPr/>
                    </a:p>
                  </a:txBody>
                  <a:tcPr marT="91425" marB="91425" marR="91425" marL="91425">
                    <a:solidFill>
                      <a:srgbClr val="E06666"/>
                    </a:solidFill>
                  </a:tcPr>
                </a:tc>
                <a:tc>
                  <a:txBody>
                    <a:bodyPr/>
                    <a:lstStyle/>
                    <a:p>
                      <a:pPr indent="0" lvl="0" marL="0" rtl="0" algn="l">
                        <a:spcBef>
                          <a:spcPts val="0"/>
                        </a:spcBef>
                        <a:spcAft>
                          <a:spcPts val="0"/>
                        </a:spcAft>
                        <a:buNone/>
                      </a:pPr>
                      <a:r>
                        <a:rPr lang="ru"/>
                        <a:t>20,20,20,20</a:t>
                      </a:r>
                      <a:endParaRPr/>
                    </a:p>
                  </a:txBody>
                  <a:tcPr marT="91425" marB="91425" marR="91425" marL="91425"/>
                </a:tc>
              </a:tr>
              <a:tr h="381000">
                <a:tc>
                  <a:txBody>
                    <a:bodyPr/>
                    <a:lstStyle/>
                    <a:p>
                      <a:pPr indent="0" lvl="0" marL="0" rtl="0" algn="l">
                        <a:spcBef>
                          <a:spcPts val="0"/>
                        </a:spcBef>
                        <a:spcAft>
                          <a:spcPts val="0"/>
                        </a:spcAft>
                        <a:buNone/>
                      </a:pPr>
                      <a:r>
                        <a:rPr lang="ru"/>
                        <a:t>ACTUAL FALSE</a:t>
                      </a:r>
                      <a:endParaRPr/>
                    </a:p>
                  </a:txBody>
                  <a:tcPr marT="91425" marB="91425" marR="91425" marL="91425"/>
                </a:tc>
                <a:tc>
                  <a:txBody>
                    <a:bodyPr/>
                    <a:lstStyle/>
                    <a:p>
                      <a:pPr indent="0" lvl="0" marL="0" rtl="0" algn="l">
                        <a:spcBef>
                          <a:spcPts val="0"/>
                        </a:spcBef>
                        <a:spcAft>
                          <a:spcPts val="0"/>
                        </a:spcAft>
                        <a:buNone/>
                      </a:pPr>
                      <a:r>
                        <a:rPr lang="ru"/>
                        <a:t>5</a:t>
                      </a:r>
                      <a:r>
                        <a:rPr lang="ru"/>
                        <a:t>, 2, 0, 3</a:t>
                      </a:r>
                      <a:endParaRPr/>
                    </a:p>
                  </a:txBody>
                  <a:tcPr marT="91425" marB="91425" marR="91425" marL="91425">
                    <a:solidFill>
                      <a:srgbClr val="E06666"/>
                    </a:solidFill>
                  </a:tcPr>
                </a:tc>
                <a:tc>
                  <a:txBody>
                    <a:bodyPr/>
                    <a:lstStyle/>
                    <a:p>
                      <a:pPr indent="0" lvl="0" marL="0" rtl="0" algn="l">
                        <a:spcBef>
                          <a:spcPts val="0"/>
                        </a:spcBef>
                        <a:spcAft>
                          <a:spcPts val="0"/>
                        </a:spcAft>
                        <a:buNone/>
                      </a:pPr>
                      <a:r>
                        <a:rPr lang="ru"/>
                        <a:t>14, 17, 19, 16</a:t>
                      </a:r>
                      <a:endParaRPr/>
                    </a:p>
                  </a:txBody>
                  <a:tcPr marT="91425" marB="91425" marR="91425" marL="91425">
                    <a:solidFill>
                      <a:srgbClr val="00FF00"/>
                    </a:solidFill>
                  </a:tcPr>
                </a:tc>
                <a:tc>
                  <a:txBody>
                    <a:bodyPr/>
                    <a:lstStyle/>
                    <a:p>
                      <a:pPr indent="0" lvl="0" marL="0" rtl="0" algn="l">
                        <a:spcBef>
                          <a:spcPts val="0"/>
                        </a:spcBef>
                        <a:spcAft>
                          <a:spcPts val="0"/>
                        </a:spcAft>
                        <a:buNone/>
                      </a:pPr>
                      <a:r>
                        <a:rPr lang="ru"/>
                        <a:t>19,19,19,19</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a:t>10, 6, 1, 10</a:t>
                      </a:r>
                      <a:endParaRPr/>
                    </a:p>
                  </a:txBody>
                  <a:tcPr marT="91425" marB="91425" marR="91425" marL="91425"/>
                </a:tc>
                <a:tc>
                  <a:txBody>
                    <a:bodyPr/>
                    <a:lstStyle/>
                    <a:p>
                      <a:pPr indent="0" lvl="0" marL="0" rtl="0" algn="l">
                        <a:spcBef>
                          <a:spcPts val="0"/>
                        </a:spcBef>
                        <a:spcAft>
                          <a:spcPts val="0"/>
                        </a:spcAft>
                        <a:buNone/>
                      </a:pPr>
                      <a:r>
                        <a:rPr lang="ru"/>
                        <a:t>29, 33, 38, 29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ctrTitle"/>
          </p:nvPr>
        </p:nvSpPr>
        <p:spPr>
          <a:xfrm>
            <a:off x="729450" y="1322450"/>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3000"/>
              <a:t>Our recommendations</a:t>
            </a:r>
            <a:endParaRPr sz="3000"/>
          </a:p>
        </p:txBody>
      </p:sp>
      <p:sp>
        <p:nvSpPr>
          <p:cNvPr id="134" name="Google Shape;134;p20"/>
          <p:cNvSpPr txBox="1"/>
          <p:nvPr>
            <p:ph idx="1" type="subTitle"/>
          </p:nvPr>
        </p:nvSpPr>
        <p:spPr>
          <a:xfrm>
            <a:off x="729625" y="2712400"/>
            <a:ext cx="7688100" cy="10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ru" sz="1360"/>
              <a:t>Ways to improve models:</a:t>
            </a:r>
            <a:endParaRPr sz="1360"/>
          </a:p>
          <a:p>
            <a:pPr indent="0" lvl="0" marL="0" rtl="0" algn="l">
              <a:spcBef>
                <a:spcPts val="0"/>
              </a:spcBef>
              <a:spcAft>
                <a:spcPts val="0"/>
              </a:spcAft>
              <a:buSzPts val="523"/>
              <a:buNone/>
            </a:pPr>
            <a:r>
              <a:rPr lang="ru" sz="1360"/>
              <a:t>1. Take a more diverse dataset and include more news categories in it.</a:t>
            </a:r>
            <a:endParaRPr sz="1360"/>
          </a:p>
          <a:p>
            <a:pPr indent="0" lvl="0" marL="0" rtl="0" algn="l">
              <a:spcBef>
                <a:spcPts val="0"/>
              </a:spcBef>
              <a:spcAft>
                <a:spcPts val="0"/>
              </a:spcAft>
              <a:buSzPts val="523"/>
              <a:buNone/>
            </a:pPr>
            <a:r>
              <a:rPr lang="ru" sz="1360"/>
              <a:t>2. For each specific algorithm, increase the "computing power". For RFCs and DTs, increase the number of trees. For GBC and LR use different activation functions.</a:t>
            </a:r>
            <a:endParaRPr sz="13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ctrTitle"/>
          </p:nvPr>
        </p:nvSpPr>
        <p:spPr>
          <a:xfrm>
            <a:off x="729450" y="1322450"/>
            <a:ext cx="7688100" cy="68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Links</a:t>
            </a:r>
            <a:endParaRPr/>
          </a:p>
        </p:txBody>
      </p:sp>
      <p:sp>
        <p:nvSpPr>
          <p:cNvPr id="140" name="Google Shape;140;p21"/>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5115" u="sng">
                <a:solidFill>
                  <a:schemeClr val="hlink"/>
                </a:solidFill>
                <a:hlinkClick r:id="rId3"/>
              </a:rPr>
              <a:t>https://drive.google.com/drive/folders/1sSHUVl6U2KUDeyrd3R9gsYNYB711eMWG?usp=sharing</a:t>
            </a:r>
            <a:endParaRPr sz="5115"/>
          </a:p>
          <a:p>
            <a:pPr indent="0" lvl="0" marL="0" rtl="0" algn="l">
              <a:spcBef>
                <a:spcPts val="0"/>
              </a:spcBef>
              <a:spcAft>
                <a:spcPts val="0"/>
              </a:spcAft>
              <a:buNone/>
            </a:pPr>
            <a:r>
              <a:t/>
            </a:r>
            <a:endParaRPr sz="5115"/>
          </a:p>
          <a:p>
            <a:pPr indent="0" lvl="0" marL="0" rtl="0" algn="l">
              <a:spcBef>
                <a:spcPts val="0"/>
              </a:spcBef>
              <a:spcAft>
                <a:spcPts val="0"/>
              </a:spcAft>
              <a:buNone/>
            </a:pPr>
            <a:r>
              <a:rPr lang="ru" sz="5115" u="sng">
                <a:solidFill>
                  <a:schemeClr val="hlink"/>
                </a:solidFill>
                <a:hlinkClick r:id="rId4"/>
              </a:rPr>
              <a:t>https://github.com/BauyrzhanAzimkhanov/Machine-learning</a:t>
            </a:r>
            <a:endParaRPr sz="5115"/>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