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Raleway"/>
      <p:regular r:id="rId28"/>
      <p:bold r:id="rId29"/>
      <p:italic r:id="rId30"/>
      <p:boldItalic r:id="rId31"/>
    </p:embeddedFont>
    <p:embeddedFont>
      <p:font typeface="La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987C9E8-3A75-4097-BEDA-57E713387112}">
  <a:tblStyle styleId="{5987C9E8-3A75-4097-BEDA-57E71338711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aleway-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aleway-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leway-boldItalic.fntdata"/><Relationship Id="rId30" Type="http://schemas.openxmlformats.org/officeDocument/2006/relationships/font" Target="fonts/Raleway-italic.fntdata"/><Relationship Id="rId11" Type="http://schemas.openxmlformats.org/officeDocument/2006/relationships/slide" Target="slides/slide5.xml"/><Relationship Id="rId33" Type="http://schemas.openxmlformats.org/officeDocument/2006/relationships/font" Target="fonts/Lato-bold.fntdata"/><Relationship Id="rId10" Type="http://schemas.openxmlformats.org/officeDocument/2006/relationships/slide" Target="slides/slide4.xml"/><Relationship Id="rId32" Type="http://schemas.openxmlformats.org/officeDocument/2006/relationships/font" Target="fonts/Lato-regular.fntdata"/><Relationship Id="rId13" Type="http://schemas.openxmlformats.org/officeDocument/2006/relationships/slide" Target="slides/slide7.xml"/><Relationship Id="rId35" Type="http://schemas.openxmlformats.org/officeDocument/2006/relationships/font" Target="fonts/Lato-boldItalic.fntdata"/><Relationship Id="rId12" Type="http://schemas.openxmlformats.org/officeDocument/2006/relationships/slide" Target="slides/slide6.xml"/><Relationship Id="rId34" Type="http://schemas.openxmlformats.org/officeDocument/2006/relationships/font" Target="fonts/Lato-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d8f8734e2d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d8f8734e2d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d8f8734e2d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d8f8734e2d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d8f8734e2d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d8f8734e2d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d8f8734e2d_4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d8f8734e2d_4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d8f8734e2d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d8f8734e2d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db4846471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db4846471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d9cdc41a2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d9cdc41a2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db4846471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db4846471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db4846471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db4846471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db48464714_2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db48464714_2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d9cdc41a2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d9cdc41a2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d9cdc41a2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d9cdc41a2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d7ce041a72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d7ce041a72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d8f8734e2d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d8f8734e2d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d8f8734e2d_4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d8f8734e2d_4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d8f8734e2d_4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d8f8734e2d_4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d8f8734e2d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d8f8734e2d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d8f8734e2d_4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d8f8734e2d_4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d8f8734e2d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d8f8734e2d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d8f8734e2d_4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d8f8734e2d_4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bbc.co.uk/news/newsbeat-55069704" TargetMode="External"/><Relationship Id="rId4" Type="http://schemas.openxmlformats.org/officeDocument/2006/relationships/hyperlink" Target="https://www.eurogamer.net/articles/2020-07-01-a-spoiler-heavy-interview-with-the-last-of-us-part-2-director-neil-druckmann" TargetMode="External"/><Relationship Id="rId5" Type="http://schemas.openxmlformats.org/officeDocument/2006/relationships/hyperlink" Target="https://www.reddit.com/r/thelastofus/comments/mygq6l/visited_seattle_and_took_as_many_photos_as_i/" TargetMode="External"/><Relationship Id="rId6" Type="http://schemas.openxmlformats.org/officeDocument/2006/relationships/hyperlink" Target="https://en.wikipedia.org/wiki/The_Last_of_Us_Part_II" TargetMode="External"/><Relationship Id="rId7" Type="http://schemas.openxmlformats.org/officeDocument/2006/relationships/hyperlink" Target="https://stopgame.ru/newsdata/47524"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www.bbc.co.uk/news/world-europe-57069589" TargetMode="External"/><Relationship Id="rId4" Type="http://schemas.openxmlformats.org/officeDocument/2006/relationships/hyperlink" Target="https://www.cnn.com/2021/05/11/europe/russia-school-shooting-kazan-intl/index.html" TargetMode="External"/><Relationship Id="rId5" Type="http://schemas.openxmlformats.org/officeDocument/2006/relationships/hyperlink" Target="https://twitter.com/VinodDX9/status/1392055110755262465" TargetMode="External"/><Relationship Id="rId6" Type="http://schemas.openxmlformats.org/officeDocument/2006/relationships/hyperlink" Target="https://www.rt.com/russia/523437-kazan-school-shooting-casualties/" TargetMode="External"/><Relationship Id="rId7" Type="http://schemas.openxmlformats.org/officeDocument/2006/relationships/hyperlink" Target="https://en.wikipedia.org/wiki/Kazan_school_shooting" TargetMode="External"/><Relationship Id="rId8" Type="http://schemas.openxmlformats.org/officeDocument/2006/relationships/hyperlink" Target="https://www.reddit.com/r/russia/comments/n9ziwk/a_real_hero_26yearold_english_teacher_elvira/"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hyperlink" Target="https://en.wikipedia.org/wiki/COVID-19_pandemic" TargetMode="External"/><Relationship Id="rId4" Type="http://schemas.openxmlformats.org/officeDocument/2006/relationships/hyperlink" Target="https://twitter.com/maldopaco1/status/1394982732883767298" TargetMode="External"/><Relationship Id="rId5" Type="http://schemas.openxmlformats.org/officeDocument/2006/relationships/hyperlink" Target="https://www.rt.com/news/524160-germany-quarantines-towers-indian-covid-variant/" TargetMode="External"/><Relationship Id="rId6" Type="http://schemas.openxmlformats.org/officeDocument/2006/relationships/hyperlink" Target="https://edition.cnn.com/2021/05/19/world/coronavirus-newsletter-intl-05-19-21/index.html" TargetMode="External"/><Relationship Id="rId7" Type="http://schemas.openxmlformats.org/officeDocument/2006/relationships/hyperlink" Target="https://www.bbc.com/news/world-asia-india-57154564"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2.png"/><Relationship Id="rId6"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hyperlink" Target="https://drive.google.com/drive/folders/1sSHUVl6U2KUDeyrd3R9gsYNYB711eMWG?usp=sharing" TargetMode="External"/><Relationship Id="rId4" Type="http://schemas.openxmlformats.org/officeDocument/2006/relationships/hyperlink" Target="https://github.com/BauyrzhanAzimkhanov/Machine-learn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bbc.com/news/world-middle-east-57083595" TargetMode="External"/><Relationship Id="rId4" Type="http://schemas.openxmlformats.org/officeDocument/2006/relationships/hyperlink" Target="https://edition.cnn.com/2021/05/11/middleeast/israel-gaza-violence-analysis-intl-cmd/index.html" TargetMode="External"/><Relationship Id="rId5" Type="http://schemas.openxmlformats.org/officeDocument/2006/relationships/hyperlink" Target="https://www.reddit.com/r/worldnews/comments/nabees/israel_calls_on_biden_administration_to_stay_out/" TargetMode="External"/><Relationship Id="rId6" Type="http://schemas.openxmlformats.org/officeDocument/2006/relationships/hyperlink" Target="https://en.wikipedia.org/wiki/Operation_Guardian_of_the_Walls" TargetMode="External"/><Relationship Id="rId7" Type="http://schemas.openxmlformats.org/officeDocument/2006/relationships/hyperlink" Target="https://twitter.com/MeghUpdates/status/139244673822550426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eurosport.com/football/champions-league/2020-2021/european-super-league-uefa-begins-investigation-into-juventus-barcelona-and-real-madrid_sto8315335/story.shtml" TargetMode="External"/><Relationship Id="rId4" Type="http://schemas.openxmlformats.org/officeDocument/2006/relationships/hyperlink" Target="https://edition.cnn.com/2021/04/24/football/super-league-how-it-unraveled-cmd-spt-intl/index.html" TargetMode="External"/><Relationship Id="rId9" Type="http://schemas.openxmlformats.org/officeDocument/2006/relationships/hyperlink" Target="https://twitter.com/FabrizioRomano/status/1390714611989729287" TargetMode="External"/><Relationship Id="rId5" Type="http://schemas.openxmlformats.org/officeDocument/2006/relationships/hyperlink" Target="https://www.bbc.co.uk/sport/football/57036397" TargetMode="External"/><Relationship Id="rId6" Type="http://schemas.openxmlformats.org/officeDocument/2006/relationships/hyperlink" Target="https://www.reddit.com/r/soccer/comments/mts09m/arsenal_supporter_trust_the_death_of_arsenal_as_a/" TargetMode="External"/><Relationship Id="rId7" Type="http://schemas.openxmlformats.org/officeDocument/2006/relationships/hyperlink" Target="https://en.wikipedia.org/wiki/European_Super_League" TargetMode="External"/><Relationship Id="rId8" Type="http://schemas.openxmlformats.org/officeDocument/2006/relationships/hyperlink" Target="https://www.rt.com/sport/523393-juventus-serie-a-expulsion-super-leagu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bbc.co.uk/programmes/w172w60ywjfy5lz" TargetMode="External"/><Relationship Id="rId4" Type="http://schemas.openxmlformats.org/officeDocument/2006/relationships/hyperlink" Target="https://en.wikipedia.org/wiki/2018_Sulawesi_earthquake_and_tsunami" TargetMode="External"/><Relationship Id="rId5" Type="http://schemas.openxmlformats.org/officeDocument/2006/relationships/hyperlink" Target="https://www.cnn.com/2018/12/25/asia/indonesia-tsunami-intl/index.html" TargetMode="External"/><Relationship Id="rId6" Type="http://schemas.openxmlformats.org/officeDocument/2006/relationships/hyperlink" Target="https://www.reddit.com/r/newsbotbot/comments/9juwex/ap_breaking_indonesian_media_citing_national/" TargetMode="External"/><Relationship Id="rId7" Type="http://schemas.openxmlformats.org/officeDocument/2006/relationships/hyperlink" Target="https://www.rt.com/newsline/440590-indonesian-earthquake-tsunami-rescue-effort/" TargetMode="External"/><Relationship Id="rId8" Type="http://schemas.openxmlformats.org/officeDocument/2006/relationships/hyperlink" Target="https://twitter.com/AndreVltchek/status/1053942251489906689"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bbc.co.uk/news/technology-56508568" TargetMode="External"/><Relationship Id="rId4" Type="http://schemas.openxmlformats.org/officeDocument/2006/relationships/hyperlink" Target="https://www.cnn.com/2021/05/11/investing/dogecoin-price-elon-musk-snl/index.html" TargetMode="External"/><Relationship Id="rId5" Type="http://schemas.openxmlformats.org/officeDocument/2006/relationships/hyperlink" Target="https://www.reddit.com/r/Bitcoin/comments/mtc96w/sell_your_bitcoin_if_youre_going_to_be_having_a/" TargetMode="External"/><Relationship Id="rId6" Type="http://schemas.openxmlformats.org/officeDocument/2006/relationships/hyperlink" Target="https://twitter.com/mrs_rebecca3/status/1392447857010122758" TargetMode="External"/><Relationship Id="rId7" Type="http://schemas.openxmlformats.org/officeDocument/2006/relationships/hyperlink" Target="https://www.rt.com/business/522322-tesla-cryptocurrency-hedge-fund/" TargetMode="External"/><Relationship Id="rId8" Type="http://schemas.openxmlformats.org/officeDocument/2006/relationships/hyperlink" Target="https://en.wikipedia.org/wiki/Bitcoin#2020%E2%80%93present"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Final project. </a:t>
            </a:r>
            <a:endParaRPr/>
          </a:p>
          <a:p>
            <a:pPr indent="0" lvl="0" marL="0" rtl="0" algn="l">
              <a:spcBef>
                <a:spcPts val="0"/>
              </a:spcBef>
              <a:spcAft>
                <a:spcPts val="0"/>
              </a:spcAft>
              <a:buNone/>
            </a:pPr>
            <a:r>
              <a:rPr lang="ru"/>
              <a:t>Fake news recognition.</a:t>
            </a:r>
            <a:endParaRPr/>
          </a:p>
        </p:txBody>
      </p:sp>
      <p:sp>
        <p:nvSpPr>
          <p:cNvPr id="87" name="Google Shape;87;p13"/>
          <p:cNvSpPr txBox="1"/>
          <p:nvPr>
            <p:ph idx="1" type="subTitle"/>
          </p:nvPr>
        </p:nvSpPr>
        <p:spPr>
          <a:xfrm>
            <a:off x="729450" y="2987150"/>
            <a:ext cx="7688100" cy="159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1700"/>
              <a:t>Done by: Azimkhanov Bauyrzhan</a:t>
            </a:r>
            <a:endParaRPr sz="1700"/>
          </a:p>
          <a:p>
            <a:pPr indent="0" lvl="0" marL="0" rtl="0" algn="l">
              <a:spcBef>
                <a:spcPts val="0"/>
              </a:spcBef>
              <a:spcAft>
                <a:spcPts val="0"/>
              </a:spcAft>
              <a:buNone/>
            </a:pPr>
            <a:r>
              <a:rPr lang="ru" sz="1700"/>
              <a:t>                     Kystaubayev Yernur </a:t>
            </a:r>
            <a:endParaRPr sz="1700"/>
          </a:p>
          <a:p>
            <a:pPr indent="0" lvl="0" marL="0" rtl="0" algn="l">
              <a:spcBef>
                <a:spcPts val="0"/>
              </a:spcBef>
              <a:spcAft>
                <a:spcPts val="0"/>
              </a:spcAft>
              <a:buNone/>
            </a:pPr>
            <a:r>
              <a:rPr lang="ru" sz="1700"/>
              <a:t>                     Almasbekuly Orken</a:t>
            </a:r>
            <a:endParaRPr sz="1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graphicFrame>
        <p:nvGraphicFramePr>
          <p:cNvPr id="141" name="Google Shape;141;p22"/>
          <p:cNvGraphicFramePr/>
          <p:nvPr/>
        </p:nvGraphicFramePr>
        <p:xfrm>
          <a:off x="952500" y="194400"/>
          <a:ext cx="3000000" cy="3000000"/>
        </p:xfrm>
        <a:graphic>
          <a:graphicData uri="http://schemas.openxmlformats.org/drawingml/2006/table">
            <a:tbl>
              <a:tblPr>
                <a:noFill/>
                <a:tableStyleId>{5987C9E8-3A75-4097-BEDA-57E713387112}</a:tableStyleId>
              </a:tblPr>
              <a:tblGrid>
                <a:gridCol w="3619500"/>
                <a:gridCol w="3619500"/>
              </a:tblGrid>
              <a:tr h="381000">
                <a:tc>
                  <a:txBody>
                    <a:bodyPr/>
                    <a:lstStyle/>
                    <a:p>
                      <a:pPr indent="0" lvl="0" marL="0" rtl="0" algn="l">
                        <a:spcBef>
                          <a:spcPts val="0"/>
                        </a:spcBef>
                        <a:spcAft>
                          <a:spcPts val="0"/>
                        </a:spcAft>
                        <a:buNone/>
                      </a:pPr>
                      <a:r>
                        <a:rPr lang="ru"/>
                        <a:t>BBC</a:t>
                      </a:r>
                      <a:endParaRPr/>
                    </a:p>
                  </a:txBody>
                  <a:tcPr marT="91425" marB="91425" marR="91425" marL="91425"/>
                </a:tc>
                <a:tc>
                  <a:txBody>
                    <a:bodyPr/>
                    <a:lstStyle/>
                    <a:p>
                      <a:pPr indent="0" lvl="0" marL="0" rtl="0" algn="l">
                        <a:spcBef>
                          <a:spcPts val="0"/>
                        </a:spcBef>
                        <a:spcAft>
                          <a:spcPts val="0"/>
                        </a:spcAft>
                        <a:buNone/>
                      </a:pPr>
                      <a:r>
                        <a:rPr lang="ru" sz="1000"/>
                        <a:t>LR Prediction: Fake News </a:t>
                      </a:r>
                      <a:endParaRPr sz="1000"/>
                    </a:p>
                    <a:p>
                      <a:pPr indent="0" lvl="0" marL="0" rtl="0" algn="l">
                        <a:spcBef>
                          <a:spcPts val="0"/>
                        </a:spcBef>
                        <a:spcAft>
                          <a:spcPts val="0"/>
                        </a:spcAft>
                        <a:buNone/>
                      </a:pPr>
                      <a:r>
                        <a:rPr lang="ru" sz="1000"/>
                        <a:t>DT Prediction: Fake News </a:t>
                      </a:r>
                      <a:endParaRPr sz="1000"/>
                    </a:p>
                    <a:p>
                      <a:pPr indent="0" lvl="0" marL="0" rtl="0" algn="l">
                        <a:spcBef>
                          <a:spcPts val="0"/>
                        </a:spcBef>
                        <a:spcAft>
                          <a:spcPts val="0"/>
                        </a:spcAft>
                        <a:buNone/>
                      </a:pPr>
                      <a:r>
                        <a:rPr lang="ru" sz="1000"/>
                        <a:t>GBC Prediction: Fake News </a:t>
                      </a:r>
                      <a:endParaRPr sz="1000"/>
                    </a:p>
                    <a:p>
                      <a:pPr indent="0" lvl="0" marL="0" rtl="0" algn="l">
                        <a:spcBef>
                          <a:spcPts val="0"/>
                        </a:spcBef>
                        <a:spcAft>
                          <a:spcPts val="0"/>
                        </a:spcAft>
                        <a:buNone/>
                      </a:pPr>
                      <a:r>
                        <a:rPr lang="ru" sz="1000"/>
                        <a:t>RFC Prediction: Fake News</a:t>
                      </a:r>
                      <a:endParaRPr/>
                    </a:p>
                  </a:txBody>
                  <a:tcPr marT="91425" marB="91425" marR="91425" marL="91425"/>
                </a:tc>
              </a:tr>
              <a:tr h="381000">
                <a:tc>
                  <a:txBody>
                    <a:bodyPr/>
                    <a:lstStyle/>
                    <a:p>
                      <a:pPr indent="0" lvl="0" marL="0" rtl="0" algn="l">
                        <a:spcBef>
                          <a:spcPts val="0"/>
                        </a:spcBef>
                        <a:spcAft>
                          <a:spcPts val="0"/>
                        </a:spcAft>
                        <a:buNone/>
                      </a:pPr>
                      <a:r>
                        <a:rPr lang="ru"/>
                        <a:t>CNN</a:t>
                      </a:r>
                      <a:endParaRPr/>
                    </a:p>
                  </a:txBody>
                  <a:tcPr marT="91425" marB="91425" marR="91425" marL="91425"/>
                </a:tc>
                <a:tc>
                  <a:txBody>
                    <a:bodyPr/>
                    <a:lstStyle/>
                    <a:p>
                      <a:pPr indent="0" lvl="0" marL="0" rtl="0" algn="l">
                        <a:spcBef>
                          <a:spcPts val="0"/>
                        </a:spcBef>
                        <a:spcAft>
                          <a:spcPts val="0"/>
                        </a:spcAft>
                        <a:buNone/>
                      </a:pPr>
                      <a:r>
                        <a:rPr lang="ru" sz="1000"/>
                        <a:t>LR Prediction: Fake News </a:t>
                      </a:r>
                      <a:endParaRPr sz="1000"/>
                    </a:p>
                    <a:p>
                      <a:pPr indent="0" lvl="0" marL="0" rtl="0" algn="l">
                        <a:spcBef>
                          <a:spcPts val="0"/>
                        </a:spcBef>
                        <a:spcAft>
                          <a:spcPts val="0"/>
                        </a:spcAft>
                        <a:buNone/>
                      </a:pPr>
                      <a:r>
                        <a:rPr lang="ru" sz="1000"/>
                        <a:t>DT Prediction: Fake News </a:t>
                      </a:r>
                      <a:endParaRPr sz="1000"/>
                    </a:p>
                    <a:p>
                      <a:pPr indent="0" lvl="0" marL="0" rtl="0" algn="l">
                        <a:spcBef>
                          <a:spcPts val="0"/>
                        </a:spcBef>
                        <a:spcAft>
                          <a:spcPts val="0"/>
                        </a:spcAft>
                        <a:buNone/>
                      </a:pPr>
                      <a:r>
                        <a:rPr lang="ru" sz="1000"/>
                        <a:t>GBC Prediction: Fake News </a:t>
                      </a:r>
                      <a:endParaRPr sz="1000"/>
                    </a:p>
                    <a:p>
                      <a:pPr indent="0" lvl="0" marL="0" rtl="0" algn="l">
                        <a:spcBef>
                          <a:spcPts val="0"/>
                        </a:spcBef>
                        <a:spcAft>
                          <a:spcPts val="0"/>
                        </a:spcAft>
                        <a:buNone/>
                      </a:pPr>
                      <a:r>
                        <a:rPr lang="ru" sz="1000"/>
                        <a:t>RFC Prediction: Fake News</a:t>
                      </a:r>
                      <a:endParaRPr sz="1000"/>
                    </a:p>
                  </a:txBody>
                  <a:tcPr marT="91425" marB="91425" marR="91425" marL="91425"/>
                </a:tc>
              </a:tr>
              <a:tr h="381000">
                <a:tc>
                  <a:txBody>
                    <a:bodyPr/>
                    <a:lstStyle/>
                    <a:p>
                      <a:pPr indent="0" lvl="0" marL="0" rtl="0" algn="l">
                        <a:spcBef>
                          <a:spcPts val="0"/>
                        </a:spcBef>
                        <a:spcAft>
                          <a:spcPts val="0"/>
                        </a:spcAft>
                        <a:buNone/>
                      </a:pPr>
                      <a:r>
                        <a:rPr lang="ru"/>
                        <a:t>Reddit</a:t>
                      </a:r>
                      <a:endParaRPr/>
                    </a:p>
                  </a:txBody>
                  <a:tcPr marT="91425" marB="91425" marR="91425" marL="91425"/>
                </a:tc>
                <a:tc>
                  <a:txBody>
                    <a:bodyPr/>
                    <a:lstStyle/>
                    <a:p>
                      <a:pPr indent="0" lvl="0" marL="0" rtl="0" algn="l">
                        <a:spcBef>
                          <a:spcPts val="0"/>
                        </a:spcBef>
                        <a:spcAft>
                          <a:spcPts val="0"/>
                        </a:spcAft>
                        <a:buNone/>
                      </a:pPr>
                      <a:r>
                        <a:rPr lang="ru" sz="1000"/>
                        <a:t>LR Prediction: Fake News </a:t>
                      </a:r>
                      <a:endParaRPr sz="1000"/>
                    </a:p>
                    <a:p>
                      <a:pPr indent="0" lvl="0" marL="0" rtl="0" algn="l">
                        <a:spcBef>
                          <a:spcPts val="0"/>
                        </a:spcBef>
                        <a:spcAft>
                          <a:spcPts val="0"/>
                        </a:spcAft>
                        <a:buNone/>
                      </a:pPr>
                      <a:r>
                        <a:rPr lang="ru" sz="1000"/>
                        <a:t>DT Prediction: Fake News </a:t>
                      </a:r>
                      <a:endParaRPr sz="1000"/>
                    </a:p>
                    <a:p>
                      <a:pPr indent="0" lvl="0" marL="0" rtl="0" algn="l">
                        <a:spcBef>
                          <a:spcPts val="0"/>
                        </a:spcBef>
                        <a:spcAft>
                          <a:spcPts val="0"/>
                        </a:spcAft>
                        <a:buNone/>
                      </a:pPr>
                      <a:r>
                        <a:rPr lang="ru" sz="1000"/>
                        <a:t>GBC Prediction: Fake News </a:t>
                      </a:r>
                      <a:endParaRPr sz="1000"/>
                    </a:p>
                    <a:p>
                      <a:pPr indent="0" lvl="0" marL="0" rtl="0" algn="l">
                        <a:spcBef>
                          <a:spcPts val="0"/>
                        </a:spcBef>
                        <a:spcAft>
                          <a:spcPts val="0"/>
                        </a:spcAft>
                        <a:buNone/>
                      </a:pPr>
                      <a:r>
                        <a:rPr lang="ru" sz="1000"/>
                        <a:t>RFC Prediction: Fake News</a:t>
                      </a:r>
                      <a:endParaRPr sz="1000"/>
                    </a:p>
                  </a:txBody>
                  <a:tcPr marT="91425" marB="91425" marR="91425" marL="91425"/>
                </a:tc>
              </a:tr>
              <a:tr h="381000">
                <a:tc>
                  <a:txBody>
                    <a:bodyPr/>
                    <a:lstStyle/>
                    <a:p>
                      <a:pPr indent="0" lvl="0" marL="0" rtl="0" algn="l">
                        <a:spcBef>
                          <a:spcPts val="0"/>
                        </a:spcBef>
                        <a:spcAft>
                          <a:spcPts val="0"/>
                        </a:spcAft>
                        <a:buNone/>
                      </a:pPr>
                      <a:r>
                        <a:rPr lang="ru"/>
                        <a:t>Twitter</a:t>
                      </a:r>
                      <a:endParaRPr/>
                    </a:p>
                  </a:txBody>
                  <a:tcPr marT="91425" marB="91425" marR="91425" marL="91425"/>
                </a:tc>
                <a:tc>
                  <a:txBody>
                    <a:bodyPr/>
                    <a:lstStyle/>
                    <a:p>
                      <a:pPr indent="0" lvl="0" marL="0" rtl="0" algn="l">
                        <a:spcBef>
                          <a:spcPts val="0"/>
                        </a:spcBef>
                        <a:spcAft>
                          <a:spcPts val="0"/>
                        </a:spcAft>
                        <a:buNone/>
                      </a:pPr>
                      <a:r>
                        <a:rPr lang="ru" sz="1000"/>
                        <a:t>LR Prediction: Fake News </a:t>
                      </a:r>
                      <a:endParaRPr sz="1000"/>
                    </a:p>
                    <a:p>
                      <a:pPr indent="0" lvl="0" marL="0" rtl="0" algn="l">
                        <a:spcBef>
                          <a:spcPts val="0"/>
                        </a:spcBef>
                        <a:spcAft>
                          <a:spcPts val="0"/>
                        </a:spcAft>
                        <a:buNone/>
                      </a:pPr>
                      <a:r>
                        <a:rPr lang="ru" sz="1000"/>
                        <a:t>DT Prediction: Fake News </a:t>
                      </a:r>
                      <a:endParaRPr sz="1000"/>
                    </a:p>
                    <a:p>
                      <a:pPr indent="0" lvl="0" marL="0" rtl="0" algn="l">
                        <a:spcBef>
                          <a:spcPts val="0"/>
                        </a:spcBef>
                        <a:spcAft>
                          <a:spcPts val="0"/>
                        </a:spcAft>
                        <a:buNone/>
                      </a:pPr>
                      <a:r>
                        <a:rPr lang="ru" sz="1000"/>
                        <a:t>GBC Prediction: Fake News </a:t>
                      </a:r>
                      <a:endParaRPr sz="1000"/>
                    </a:p>
                    <a:p>
                      <a:pPr indent="0" lvl="0" marL="0" rtl="0" algn="l">
                        <a:spcBef>
                          <a:spcPts val="0"/>
                        </a:spcBef>
                        <a:spcAft>
                          <a:spcPts val="0"/>
                        </a:spcAft>
                        <a:buNone/>
                      </a:pPr>
                      <a:r>
                        <a:rPr lang="ru" sz="1000"/>
                        <a:t>RFC Prediction: Fake News</a:t>
                      </a:r>
                      <a:endParaRPr sz="1000"/>
                    </a:p>
                  </a:txBody>
                  <a:tcPr marT="91425" marB="91425" marR="91425" marL="91425"/>
                </a:tc>
              </a:tr>
              <a:tr h="381000">
                <a:tc>
                  <a:txBody>
                    <a:bodyPr/>
                    <a:lstStyle/>
                    <a:p>
                      <a:pPr indent="0" lvl="0" marL="0" rtl="0" algn="l">
                        <a:spcBef>
                          <a:spcPts val="0"/>
                        </a:spcBef>
                        <a:spcAft>
                          <a:spcPts val="0"/>
                        </a:spcAft>
                        <a:buNone/>
                      </a:pPr>
                      <a:r>
                        <a:rPr lang="ru"/>
                        <a:t>RT</a:t>
                      </a:r>
                      <a:endParaRPr/>
                    </a:p>
                  </a:txBody>
                  <a:tcPr marT="91425" marB="91425" marR="91425" marL="91425"/>
                </a:tc>
                <a:tc>
                  <a:txBody>
                    <a:bodyPr/>
                    <a:lstStyle/>
                    <a:p>
                      <a:pPr indent="0" lvl="0" marL="0" rtl="0" algn="l">
                        <a:spcBef>
                          <a:spcPts val="0"/>
                        </a:spcBef>
                        <a:spcAft>
                          <a:spcPts val="0"/>
                        </a:spcAft>
                        <a:buNone/>
                      </a:pPr>
                      <a:r>
                        <a:rPr lang="ru" sz="1000"/>
                        <a:t>LR Prediction: Fake News </a:t>
                      </a:r>
                      <a:endParaRPr sz="1000"/>
                    </a:p>
                    <a:p>
                      <a:pPr indent="0" lvl="0" marL="0" rtl="0" algn="l">
                        <a:spcBef>
                          <a:spcPts val="0"/>
                        </a:spcBef>
                        <a:spcAft>
                          <a:spcPts val="0"/>
                        </a:spcAft>
                        <a:buNone/>
                      </a:pPr>
                      <a:r>
                        <a:rPr lang="ru" sz="1000"/>
                        <a:t>DT Prediction: Not A Fake News </a:t>
                      </a:r>
                      <a:endParaRPr sz="1000"/>
                    </a:p>
                    <a:p>
                      <a:pPr indent="0" lvl="0" marL="0" rtl="0" algn="l">
                        <a:spcBef>
                          <a:spcPts val="0"/>
                        </a:spcBef>
                        <a:spcAft>
                          <a:spcPts val="0"/>
                        </a:spcAft>
                        <a:buNone/>
                      </a:pPr>
                      <a:r>
                        <a:rPr lang="ru" sz="1000"/>
                        <a:t>GBC Prediction: Not A Fake News </a:t>
                      </a:r>
                      <a:endParaRPr sz="1000"/>
                    </a:p>
                    <a:p>
                      <a:pPr indent="0" lvl="0" marL="0" rtl="0" algn="l">
                        <a:spcBef>
                          <a:spcPts val="0"/>
                        </a:spcBef>
                        <a:spcAft>
                          <a:spcPts val="0"/>
                        </a:spcAft>
                        <a:buNone/>
                      </a:pPr>
                      <a:r>
                        <a:rPr lang="ru" sz="1000"/>
                        <a:t>RFC Prediction: Fake News</a:t>
                      </a:r>
                      <a:endParaRPr sz="1000"/>
                    </a:p>
                  </a:txBody>
                  <a:tcPr marT="91425" marB="91425" marR="91425" marL="91425"/>
                </a:tc>
              </a:tr>
              <a:tr h="381000">
                <a:tc>
                  <a:txBody>
                    <a:bodyPr/>
                    <a:lstStyle/>
                    <a:p>
                      <a:pPr indent="0" lvl="0" marL="0" rtl="0" algn="l">
                        <a:spcBef>
                          <a:spcPts val="0"/>
                        </a:spcBef>
                        <a:spcAft>
                          <a:spcPts val="0"/>
                        </a:spcAft>
                        <a:buNone/>
                      </a:pPr>
                      <a:r>
                        <a:rPr lang="ru"/>
                        <a:t>Wikipedia</a:t>
                      </a:r>
                      <a:endParaRPr/>
                    </a:p>
                  </a:txBody>
                  <a:tcPr marT="91425" marB="91425" marR="91425" marL="91425"/>
                </a:tc>
                <a:tc>
                  <a:txBody>
                    <a:bodyPr/>
                    <a:lstStyle/>
                    <a:p>
                      <a:pPr indent="0" lvl="0" marL="0" rtl="0" algn="l">
                        <a:spcBef>
                          <a:spcPts val="0"/>
                        </a:spcBef>
                        <a:spcAft>
                          <a:spcPts val="0"/>
                        </a:spcAft>
                        <a:buNone/>
                      </a:pPr>
                      <a:r>
                        <a:rPr lang="ru" sz="1000"/>
                        <a:t>LR Prediction: Fake News </a:t>
                      </a:r>
                      <a:endParaRPr sz="1000"/>
                    </a:p>
                    <a:p>
                      <a:pPr indent="0" lvl="0" marL="0" rtl="0" algn="l">
                        <a:spcBef>
                          <a:spcPts val="0"/>
                        </a:spcBef>
                        <a:spcAft>
                          <a:spcPts val="0"/>
                        </a:spcAft>
                        <a:buNone/>
                      </a:pPr>
                      <a:r>
                        <a:rPr lang="ru" sz="1000"/>
                        <a:t>DT Prediction: Fake News </a:t>
                      </a:r>
                      <a:endParaRPr sz="1000"/>
                    </a:p>
                    <a:p>
                      <a:pPr indent="0" lvl="0" marL="0" rtl="0" algn="l">
                        <a:spcBef>
                          <a:spcPts val="0"/>
                        </a:spcBef>
                        <a:spcAft>
                          <a:spcPts val="0"/>
                        </a:spcAft>
                        <a:buNone/>
                      </a:pPr>
                      <a:r>
                        <a:rPr lang="ru" sz="1000"/>
                        <a:t>GBC Prediction: Fake News </a:t>
                      </a:r>
                      <a:endParaRPr sz="1000"/>
                    </a:p>
                    <a:p>
                      <a:pPr indent="0" lvl="0" marL="0" rtl="0" algn="l">
                        <a:spcBef>
                          <a:spcPts val="0"/>
                        </a:spcBef>
                        <a:spcAft>
                          <a:spcPts val="0"/>
                        </a:spcAft>
                        <a:buNone/>
                      </a:pPr>
                      <a:r>
                        <a:rPr lang="ru" sz="1000"/>
                        <a:t>RFC Prediction: Fake News</a:t>
                      </a:r>
                      <a:endParaRPr sz="1000"/>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2400"/>
              </a:spcBef>
              <a:spcAft>
                <a:spcPts val="600"/>
              </a:spcAft>
              <a:buNone/>
            </a:pPr>
            <a:r>
              <a:rPr i="1" lang="ru" sz="2300">
                <a:solidFill>
                  <a:srgbClr val="000000"/>
                </a:solidFill>
                <a:latin typeface="Arial"/>
                <a:ea typeface="Arial"/>
                <a:cs typeface="Arial"/>
                <a:sym typeface="Arial"/>
              </a:rPr>
              <a:t>The Last of Us Part II </a:t>
            </a:r>
            <a:r>
              <a:rPr lang="ru"/>
              <a:t>- culture</a:t>
            </a:r>
            <a:endParaRPr/>
          </a:p>
        </p:txBody>
      </p:sp>
      <p:sp>
        <p:nvSpPr>
          <p:cNvPr id="147" name="Google Shape;147;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ru" u="sng">
                <a:solidFill>
                  <a:schemeClr val="hlink"/>
                </a:solidFill>
                <a:hlinkClick r:id="rId3"/>
              </a:rPr>
              <a:t>https://www.bbc.co.uk/news/newsbeat-55069704</a:t>
            </a:r>
            <a:endParaRPr/>
          </a:p>
          <a:p>
            <a:pPr indent="0" lvl="0" marL="0" rtl="0" algn="l">
              <a:spcBef>
                <a:spcPts val="1200"/>
              </a:spcBef>
              <a:spcAft>
                <a:spcPts val="0"/>
              </a:spcAft>
              <a:buNone/>
            </a:pPr>
            <a:r>
              <a:rPr lang="ru" u="sng">
                <a:solidFill>
                  <a:schemeClr val="hlink"/>
                </a:solidFill>
                <a:hlinkClick r:id="rId4"/>
              </a:rPr>
              <a:t>https://www.eurogamer.net/articles/2020-07-01-a-spoiler-heavy-interview-with-the-last-of-us-part-2-director-neil-druckmann</a:t>
            </a:r>
            <a:endParaRPr/>
          </a:p>
          <a:p>
            <a:pPr indent="0" lvl="0" marL="0" rtl="0" algn="l">
              <a:spcBef>
                <a:spcPts val="1200"/>
              </a:spcBef>
              <a:spcAft>
                <a:spcPts val="0"/>
              </a:spcAft>
              <a:buNone/>
            </a:pPr>
            <a:r>
              <a:rPr lang="ru" u="sng">
                <a:solidFill>
                  <a:schemeClr val="hlink"/>
                </a:solidFill>
                <a:hlinkClick r:id="rId5"/>
              </a:rPr>
              <a:t>https://www.reddit.com/r/thelastofus/comments/mygq6l/visited_seattle_and_took_as_many_photos_as_i/</a:t>
            </a:r>
            <a:endParaRPr/>
          </a:p>
          <a:p>
            <a:pPr indent="0" lvl="0" marL="0" rtl="0" algn="l">
              <a:spcBef>
                <a:spcPts val="1200"/>
              </a:spcBef>
              <a:spcAft>
                <a:spcPts val="0"/>
              </a:spcAft>
              <a:buNone/>
            </a:pPr>
            <a:r>
              <a:rPr lang="ru" u="sng">
                <a:solidFill>
                  <a:schemeClr val="hlink"/>
                </a:solidFill>
                <a:hlinkClick r:id="rId6"/>
              </a:rPr>
              <a:t>https://en.wikipedia.org/wiki/The_Last_of_Us_Part_II</a:t>
            </a:r>
            <a:endParaRPr/>
          </a:p>
          <a:p>
            <a:pPr indent="0" lvl="0" marL="0" rtl="0" algn="l">
              <a:spcBef>
                <a:spcPts val="1200"/>
              </a:spcBef>
              <a:spcAft>
                <a:spcPts val="0"/>
              </a:spcAft>
              <a:buNone/>
            </a:pPr>
            <a:r>
              <a:rPr lang="ru" u="sng">
                <a:solidFill>
                  <a:schemeClr val="hlink"/>
                </a:solidFill>
                <a:hlinkClick r:id="rId7"/>
              </a:rPr>
              <a:t>https://stopgame.ru/newsdata/47524</a:t>
            </a:r>
            <a:r>
              <a:rPr lang="ru"/>
              <a:t> - Translated from russian.</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graphicFrame>
        <p:nvGraphicFramePr>
          <p:cNvPr id="152" name="Google Shape;152;p24"/>
          <p:cNvGraphicFramePr/>
          <p:nvPr/>
        </p:nvGraphicFramePr>
        <p:xfrm>
          <a:off x="952500" y="774600"/>
          <a:ext cx="3000000" cy="3000000"/>
        </p:xfrm>
        <a:graphic>
          <a:graphicData uri="http://schemas.openxmlformats.org/drawingml/2006/table">
            <a:tbl>
              <a:tblPr>
                <a:noFill/>
                <a:tableStyleId>{5987C9E8-3A75-4097-BEDA-57E713387112}</a:tableStyleId>
              </a:tblPr>
              <a:tblGrid>
                <a:gridCol w="3619500"/>
                <a:gridCol w="3619500"/>
              </a:tblGrid>
              <a:tr h="381000">
                <a:tc>
                  <a:txBody>
                    <a:bodyPr/>
                    <a:lstStyle/>
                    <a:p>
                      <a:pPr indent="0" lvl="0" marL="0" rtl="0" algn="l">
                        <a:spcBef>
                          <a:spcPts val="0"/>
                        </a:spcBef>
                        <a:spcAft>
                          <a:spcPts val="0"/>
                        </a:spcAft>
                        <a:buNone/>
                      </a:pPr>
                      <a:r>
                        <a:rPr lang="ru"/>
                        <a:t>BBC</a:t>
                      </a:r>
                      <a:endParaRPr/>
                    </a:p>
                  </a:txBody>
                  <a:tcPr marT="91425" marB="91425" marR="91425" marL="91425"/>
                </a:tc>
                <a:tc>
                  <a:txBody>
                    <a:bodyPr/>
                    <a:lstStyle/>
                    <a:p>
                      <a:pPr indent="0" lvl="0" marL="0" rtl="0" algn="l">
                        <a:spcBef>
                          <a:spcPts val="0"/>
                        </a:spcBef>
                        <a:spcAft>
                          <a:spcPts val="0"/>
                        </a:spcAft>
                        <a:buNone/>
                      </a:pPr>
                      <a:r>
                        <a:rPr lang="ru" sz="1000"/>
                        <a:t>LR Prediction: Fake News </a:t>
                      </a:r>
                      <a:endParaRPr sz="1000"/>
                    </a:p>
                    <a:p>
                      <a:pPr indent="0" lvl="0" marL="0" rtl="0" algn="l">
                        <a:spcBef>
                          <a:spcPts val="0"/>
                        </a:spcBef>
                        <a:spcAft>
                          <a:spcPts val="0"/>
                        </a:spcAft>
                        <a:buNone/>
                      </a:pPr>
                      <a:r>
                        <a:rPr lang="ru" sz="1000"/>
                        <a:t>DT Prediction: Fake News </a:t>
                      </a:r>
                      <a:endParaRPr sz="1000"/>
                    </a:p>
                    <a:p>
                      <a:pPr indent="0" lvl="0" marL="0" rtl="0" algn="l">
                        <a:spcBef>
                          <a:spcPts val="0"/>
                        </a:spcBef>
                        <a:spcAft>
                          <a:spcPts val="0"/>
                        </a:spcAft>
                        <a:buNone/>
                      </a:pPr>
                      <a:r>
                        <a:rPr lang="ru" sz="1000"/>
                        <a:t>GBC Prediction: Fake News </a:t>
                      </a:r>
                      <a:endParaRPr sz="1000"/>
                    </a:p>
                    <a:p>
                      <a:pPr indent="0" lvl="0" marL="0" rtl="0" algn="l">
                        <a:spcBef>
                          <a:spcPts val="0"/>
                        </a:spcBef>
                        <a:spcAft>
                          <a:spcPts val="0"/>
                        </a:spcAft>
                        <a:buNone/>
                      </a:pPr>
                      <a:r>
                        <a:rPr lang="ru" sz="1000"/>
                        <a:t>RFC Prediction: Fake News</a:t>
                      </a:r>
                      <a:endParaRPr sz="1000"/>
                    </a:p>
                  </a:txBody>
                  <a:tcPr marT="91425" marB="91425" marR="91425" marL="91425"/>
                </a:tc>
              </a:tr>
              <a:tr h="381000">
                <a:tc>
                  <a:txBody>
                    <a:bodyPr/>
                    <a:lstStyle/>
                    <a:p>
                      <a:pPr indent="0" lvl="0" marL="0" rtl="0" algn="l">
                        <a:spcBef>
                          <a:spcPts val="0"/>
                        </a:spcBef>
                        <a:spcAft>
                          <a:spcPts val="0"/>
                        </a:spcAft>
                        <a:buNone/>
                      </a:pPr>
                      <a:r>
                        <a:rPr lang="ru"/>
                        <a:t>Eurogamer.net</a:t>
                      </a:r>
                      <a:endParaRPr/>
                    </a:p>
                  </a:txBody>
                  <a:tcPr marT="91425" marB="91425" marR="91425" marL="91425"/>
                </a:tc>
                <a:tc>
                  <a:txBody>
                    <a:bodyPr/>
                    <a:lstStyle/>
                    <a:p>
                      <a:pPr indent="0" lvl="0" marL="0" rtl="0" algn="l">
                        <a:spcBef>
                          <a:spcPts val="0"/>
                        </a:spcBef>
                        <a:spcAft>
                          <a:spcPts val="0"/>
                        </a:spcAft>
                        <a:buNone/>
                      </a:pPr>
                      <a:r>
                        <a:rPr lang="ru" sz="1000"/>
                        <a:t>LR Prediction: Fake News </a:t>
                      </a:r>
                      <a:endParaRPr sz="1000"/>
                    </a:p>
                    <a:p>
                      <a:pPr indent="0" lvl="0" marL="0" rtl="0" algn="l">
                        <a:spcBef>
                          <a:spcPts val="0"/>
                        </a:spcBef>
                        <a:spcAft>
                          <a:spcPts val="0"/>
                        </a:spcAft>
                        <a:buNone/>
                      </a:pPr>
                      <a:r>
                        <a:rPr lang="ru" sz="1000"/>
                        <a:t>DT Prediction: Fake News </a:t>
                      </a:r>
                      <a:endParaRPr sz="1000"/>
                    </a:p>
                    <a:p>
                      <a:pPr indent="0" lvl="0" marL="0" rtl="0" algn="l">
                        <a:spcBef>
                          <a:spcPts val="0"/>
                        </a:spcBef>
                        <a:spcAft>
                          <a:spcPts val="0"/>
                        </a:spcAft>
                        <a:buNone/>
                      </a:pPr>
                      <a:r>
                        <a:rPr lang="ru" sz="1000"/>
                        <a:t>GBC Prediction: Fake News </a:t>
                      </a:r>
                      <a:endParaRPr sz="1000"/>
                    </a:p>
                    <a:p>
                      <a:pPr indent="0" lvl="0" marL="0" rtl="0" algn="l">
                        <a:spcBef>
                          <a:spcPts val="0"/>
                        </a:spcBef>
                        <a:spcAft>
                          <a:spcPts val="0"/>
                        </a:spcAft>
                        <a:buNone/>
                      </a:pPr>
                      <a:r>
                        <a:rPr lang="ru" sz="1000"/>
                        <a:t>RFC Prediction: Fake News</a:t>
                      </a:r>
                      <a:endParaRPr sz="1000"/>
                    </a:p>
                  </a:txBody>
                  <a:tcPr marT="91425" marB="91425" marR="91425" marL="91425"/>
                </a:tc>
              </a:tr>
              <a:tr h="381000">
                <a:tc>
                  <a:txBody>
                    <a:bodyPr/>
                    <a:lstStyle/>
                    <a:p>
                      <a:pPr indent="0" lvl="0" marL="0" rtl="0" algn="l">
                        <a:spcBef>
                          <a:spcPts val="0"/>
                        </a:spcBef>
                        <a:spcAft>
                          <a:spcPts val="0"/>
                        </a:spcAft>
                        <a:buNone/>
                      </a:pPr>
                      <a:r>
                        <a:rPr lang="ru"/>
                        <a:t>Reddit</a:t>
                      </a:r>
                      <a:endParaRPr/>
                    </a:p>
                  </a:txBody>
                  <a:tcPr marT="91425" marB="91425" marR="91425" marL="91425"/>
                </a:tc>
                <a:tc>
                  <a:txBody>
                    <a:bodyPr/>
                    <a:lstStyle/>
                    <a:p>
                      <a:pPr indent="0" lvl="0" marL="0" rtl="0" algn="l">
                        <a:spcBef>
                          <a:spcPts val="0"/>
                        </a:spcBef>
                        <a:spcAft>
                          <a:spcPts val="0"/>
                        </a:spcAft>
                        <a:buNone/>
                      </a:pPr>
                      <a:r>
                        <a:rPr lang="ru" sz="1000"/>
                        <a:t>LR Prediction: Fake News </a:t>
                      </a:r>
                      <a:endParaRPr sz="1000"/>
                    </a:p>
                    <a:p>
                      <a:pPr indent="0" lvl="0" marL="0" rtl="0" algn="l">
                        <a:spcBef>
                          <a:spcPts val="0"/>
                        </a:spcBef>
                        <a:spcAft>
                          <a:spcPts val="0"/>
                        </a:spcAft>
                        <a:buNone/>
                      </a:pPr>
                      <a:r>
                        <a:rPr lang="ru" sz="1000"/>
                        <a:t>DT Prediction: Fake News </a:t>
                      </a:r>
                      <a:endParaRPr sz="1000"/>
                    </a:p>
                    <a:p>
                      <a:pPr indent="0" lvl="0" marL="0" rtl="0" algn="l">
                        <a:spcBef>
                          <a:spcPts val="0"/>
                        </a:spcBef>
                        <a:spcAft>
                          <a:spcPts val="0"/>
                        </a:spcAft>
                        <a:buNone/>
                      </a:pPr>
                      <a:r>
                        <a:rPr lang="ru" sz="1000"/>
                        <a:t>GBC Prediction: Fake News </a:t>
                      </a:r>
                      <a:endParaRPr sz="1000"/>
                    </a:p>
                    <a:p>
                      <a:pPr indent="0" lvl="0" marL="0" rtl="0" algn="l">
                        <a:spcBef>
                          <a:spcPts val="0"/>
                        </a:spcBef>
                        <a:spcAft>
                          <a:spcPts val="0"/>
                        </a:spcAft>
                        <a:buNone/>
                      </a:pPr>
                      <a:r>
                        <a:rPr lang="ru" sz="1000"/>
                        <a:t>RFC Prediction: Fake News</a:t>
                      </a:r>
                      <a:endParaRPr/>
                    </a:p>
                  </a:txBody>
                  <a:tcPr marT="91425" marB="91425" marR="91425" marL="91425"/>
                </a:tc>
              </a:tr>
              <a:tr h="381000">
                <a:tc>
                  <a:txBody>
                    <a:bodyPr/>
                    <a:lstStyle/>
                    <a:p>
                      <a:pPr indent="0" lvl="0" marL="0" rtl="0" algn="l">
                        <a:spcBef>
                          <a:spcPts val="0"/>
                        </a:spcBef>
                        <a:spcAft>
                          <a:spcPts val="0"/>
                        </a:spcAft>
                        <a:buNone/>
                      </a:pPr>
                      <a:r>
                        <a:rPr lang="ru"/>
                        <a:t>Wikipedia</a:t>
                      </a:r>
                      <a:endParaRPr/>
                    </a:p>
                  </a:txBody>
                  <a:tcPr marT="91425" marB="91425" marR="91425" marL="91425"/>
                </a:tc>
                <a:tc>
                  <a:txBody>
                    <a:bodyPr/>
                    <a:lstStyle/>
                    <a:p>
                      <a:pPr indent="0" lvl="0" marL="0" rtl="0" algn="l">
                        <a:spcBef>
                          <a:spcPts val="0"/>
                        </a:spcBef>
                        <a:spcAft>
                          <a:spcPts val="0"/>
                        </a:spcAft>
                        <a:buNone/>
                      </a:pPr>
                      <a:r>
                        <a:rPr lang="ru" sz="1000"/>
                        <a:t>LR Prediction: Fake News </a:t>
                      </a:r>
                      <a:endParaRPr sz="1000"/>
                    </a:p>
                    <a:p>
                      <a:pPr indent="0" lvl="0" marL="0" rtl="0" algn="l">
                        <a:spcBef>
                          <a:spcPts val="0"/>
                        </a:spcBef>
                        <a:spcAft>
                          <a:spcPts val="0"/>
                        </a:spcAft>
                        <a:buNone/>
                      </a:pPr>
                      <a:r>
                        <a:rPr lang="ru" sz="1000"/>
                        <a:t>DT Prediction: Fake News </a:t>
                      </a:r>
                      <a:endParaRPr sz="1000"/>
                    </a:p>
                    <a:p>
                      <a:pPr indent="0" lvl="0" marL="0" rtl="0" algn="l">
                        <a:spcBef>
                          <a:spcPts val="0"/>
                        </a:spcBef>
                        <a:spcAft>
                          <a:spcPts val="0"/>
                        </a:spcAft>
                        <a:buNone/>
                      </a:pPr>
                      <a:r>
                        <a:rPr lang="ru" sz="1000"/>
                        <a:t>GBC Prediction: Fake News </a:t>
                      </a:r>
                      <a:endParaRPr sz="1000"/>
                    </a:p>
                    <a:p>
                      <a:pPr indent="0" lvl="0" marL="0" rtl="0" algn="l">
                        <a:spcBef>
                          <a:spcPts val="0"/>
                        </a:spcBef>
                        <a:spcAft>
                          <a:spcPts val="0"/>
                        </a:spcAft>
                        <a:buNone/>
                      </a:pPr>
                      <a:r>
                        <a:rPr lang="ru" sz="1000"/>
                        <a:t>RFC Prediction: Fake News</a:t>
                      </a:r>
                      <a:endParaRPr/>
                    </a:p>
                  </a:txBody>
                  <a:tcPr marT="91425" marB="91425" marR="91425" marL="91425"/>
                </a:tc>
              </a:tr>
              <a:tr h="381000">
                <a:tc>
                  <a:txBody>
                    <a:bodyPr/>
                    <a:lstStyle/>
                    <a:p>
                      <a:pPr indent="0" lvl="0" marL="0" rtl="0" algn="l">
                        <a:spcBef>
                          <a:spcPts val="0"/>
                        </a:spcBef>
                        <a:spcAft>
                          <a:spcPts val="0"/>
                        </a:spcAft>
                        <a:buNone/>
                      </a:pPr>
                      <a:r>
                        <a:rPr lang="ru"/>
                        <a:t>Stopgame.ru</a:t>
                      </a:r>
                      <a:endParaRPr/>
                    </a:p>
                  </a:txBody>
                  <a:tcPr marT="91425" marB="91425" marR="91425" marL="91425"/>
                </a:tc>
                <a:tc>
                  <a:txBody>
                    <a:bodyPr/>
                    <a:lstStyle/>
                    <a:p>
                      <a:pPr indent="0" lvl="0" marL="0" rtl="0" algn="l">
                        <a:spcBef>
                          <a:spcPts val="0"/>
                        </a:spcBef>
                        <a:spcAft>
                          <a:spcPts val="0"/>
                        </a:spcAft>
                        <a:buNone/>
                      </a:pPr>
                      <a:r>
                        <a:rPr lang="ru" sz="1000"/>
                        <a:t>LR Prediction: Fake News </a:t>
                      </a:r>
                      <a:endParaRPr sz="1000"/>
                    </a:p>
                    <a:p>
                      <a:pPr indent="0" lvl="0" marL="0" rtl="0" algn="l">
                        <a:spcBef>
                          <a:spcPts val="0"/>
                        </a:spcBef>
                        <a:spcAft>
                          <a:spcPts val="0"/>
                        </a:spcAft>
                        <a:buNone/>
                      </a:pPr>
                      <a:r>
                        <a:rPr lang="ru" sz="1000"/>
                        <a:t>DT Prediction: Fake News </a:t>
                      </a:r>
                      <a:endParaRPr sz="1000"/>
                    </a:p>
                    <a:p>
                      <a:pPr indent="0" lvl="0" marL="0" rtl="0" algn="l">
                        <a:spcBef>
                          <a:spcPts val="0"/>
                        </a:spcBef>
                        <a:spcAft>
                          <a:spcPts val="0"/>
                        </a:spcAft>
                        <a:buNone/>
                      </a:pPr>
                      <a:r>
                        <a:rPr lang="ru" sz="1000"/>
                        <a:t>GBC Prediction: Fake News </a:t>
                      </a:r>
                      <a:endParaRPr sz="1000"/>
                    </a:p>
                    <a:p>
                      <a:pPr indent="0" lvl="0" marL="0" rtl="0" algn="l">
                        <a:spcBef>
                          <a:spcPts val="0"/>
                        </a:spcBef>
                        <a:spcAft>
                          <a:spcPts val="0"/>
                        </a:spcAft>
                        <a:buNone/>
                      </a:pPr>
                      <a:r>
                        <a:rPr lang="ru" sz="1000"/>
                        <a:t>RFC Prediction: Fake News</a:t>
                      </a:r>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Kazan’</a:t>
            </a:r>
            <a:endParaRPr/>
          </a:p>
        </p:txBody>
      </p:sp>
      <p:sp>
        <p:nvSpPr>
          <p:cNvPr id="158" name="Google Shape;158;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ru" u="sng">
                <a:solidFill>
                  <a:schemeClr val="hlink"/>
                </a:solidFill>
                <a:hlinkClick r:id="rId3"/>
              </a:rPr>
              <a:t>https://www.bbc.co.uk/news/world-europe-57069589</a:t>
            </a:r>
            <a:endParaRPr/>
          </a:p>
          <a:p>
            <a:pPr indent="0" lvl="0" marL="0" rtl="0" algn="l">
              <a:spcBef>
                <a:spcPts val="1200"/>
              </a:spcBef>
              <a:spcAft>
                <a:spcPts val="0"/>
              </a:spcAft>
              <a:buNone/>
            </a:pPr>
            <a:r>
              <a:rPr lang="ru" u="sng">
                <a:solidFill>
                  <a:schemeClr val="hlink"/>
                </a:solidFill>
                <a:hlinkClick r:id="rId4"/>
              </a:rPr>
              <a:t>https://www.cnn.com/2021/05/11/europe/russia-school-shooting-kazan-intl/index.html</a:t>
            </a:r>
            <a:endParaRPr/>
          </a:p>
          <a:p>
            <a:pPr indent="0" lvl="0" marL="0" rtl="0" algn="l">
              <a:spcBef>
                <a:spcPts val="1200"/>
              </a:spcBef>
              <a:spcAft>
                <a:spcPts val="0"/>
              </a:spcAft>
              <a:buNone/>
            </a:pPr>
            <a:r>
              <a:rPr lang="ru" u="sng">
                <a:solidFill>
                  <a:schemeClr val="hlink"/>
                </a:solidFill>
                <a:hlinkClick r:id="rId5"/>
              </a:rPr>
              <a:t>https://twitter.com/VinodDX9/status/1392055110755262465</a:t>
            </a:r>
            <a:r>
              <a:rPr lang="ru"/>
              <a:t> </a:t>
            </a:r>
            <a:endParaRPr/>
          </a:p>
          <a:p>
            <a:pPr indent="0" lvl="0" marL="0" rtl="0" algn="l">
              <a:spcBef>
                <a:spcPts val="1200"/>
              </a:spcBef>
              <a:spcAft>
                <a:spcPts val="0"/>
              </a:spcAft>
              <a:buNone/>
            </a:pPr>
            <a:r>
              <a:rPr lang="ru" u="sng">
                <a:solidFill>
                  <a:schemeClr val="hlink"/>
                </a:solidFill>
                <a:hlinkClick r:id="rId6"/>
              </a:rPr>
              <a:t>https://www.rt.com/russia/523437-kazan-school-shooting-casualties/</a:t>
            </a:r>
            <a:endParaRPr/>
          </a:p>
          <a:p>
            <a:pPr indent="0" lvl="0" marL="0" rtl="0" algn="l">
              <a:spcBef>
                <a:spcPts val="1200"/>
              </a:spcBef>
              <a:spcAft>
                <a:spcPts val="0"/>
              </a:spcAft>
              <a:buNone/>
            </a:pPr>
            <a:r>
              <a:rPr lang="ru" u="sng">
                <a:solidFill>
                  <a:schemeClr val="hlink"/>
                </a:solidFill>
                <a:hlinkClick r:id="rId7"/>
              </a:rPr>
              <a:t>https://en.wikipedia.org/wiki/Kazan_school_shooting</a:t>
            </a:r>
            <a:endParaRPr/>
          </a:p>
          <a:p>
            <a:pPr indent="0" lvl="0" marL="0" rtl="0" algn="l">
              <a:spcBef>
                <a:spcPts val="1200"/>
              </a:spcBef>
              <a:spcAft>
                <a:spcPts val="1200"/>
              </a:spcAft>
              <a:buNone/>
            </a:pPr>
            <a:r>
              <a:rPr lang="ru" u="sng">
                <a:solidFill>
                  <a:schemeClr val="hlink"/>
                </a:solidFill>
                <a:hlinkClick r:id="rId8"/>
              </a:rPr>
              <a:t>https://www.reddit.com/r/russia/comments/n9ziwk/a_real_hero_26yearold_english_teacher_elvira/</a:t>
            </a:r>
            <a:r>
              <a:rPr lang="ru"/>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graphicFrame>
        <p:nvGraphicFramePr>
          <p:cNvPr id="163" name="Google Shape;163;p26"/>
          <p:cNvGraphicFramePr/>
          <p:nvPr/>
        </p:nvGraphicFramePr>
        <p:xfrm>
          <a:off x="952500" y="145675"/>
          <a:ext cx="3000000" cy="3000000"/>
        </p:xfrm>
        <a:graphic>
          <a:graphicData uri="http://schemas.openxmlformats.org/drawingml/2006/table">
            <a:tbl>
              <a:tblPr>
                <a:noFill/>
                <a:tableStyleId>{5987C9E8-3A75-4097-BEDA-57E713387112}</a:tableStyleId>
              </a:tblPr>
              <a:tblGrid>
                <a:gridCol w="3619500"/>
                <a:gridCol w="3619500"/>
              </a:tblGrid>
              <a:tr h="381000">
                <a:tc>
                  <a:txBody>
                    <a:bodyPr/>
                    <a:lstStyle/>
                    <a:p>
                      <a:pPr indent="0" lvl="0" marL="0" rtl="0" algn="l">
                        <a:spcBef>
                          <a:spcPts val="0"/>
                        </a:spcBef>
                        <a:spcAft>
                          <a:spcPts val="0"/>
                        </a:spcAft>
                        <a:buNone/>
                      </a:pPr>
                      <a:r>
                        <a:rPr lang="ru"/>
                        <a:t>BBC</a:t>
                      </a:r>
                      <a:endParaRPr/>
                    </a:p>
                  </a:txBody>
                  <a:tcPr marT="91425" marB="91425" marR="91425" marL="91425"/>
                </a:tc>
                <a:tc>
                  <a:txBody>
                    <a:bodyPr/>
                    <a:lstStyle/>
                    <a:p>
                      <a:pPr indent="0" lvl="0" marL="0" rtl="0" algn="l">
                        <a:spcBef>
                          <a:spcPts val="0"/>
                        </a:spcBef>
                        <a:spcAft>
                          <a:spcPts val="0"/>
                        </a:spcAft>
                        <a:buNone/>
                      </a:pPr>
                      <a:r>
                        <a:rPr lang="ru" sz="1000"/>
                        <a:t>LR Prediction: Fake News </a:t>
                      </a:r>
                      <a:endParaRPr sz="1000"/>
                    </a:p>
                    <a:p>
                      <a:pPr indent="0" lvl="0" marL="0" rtl="0" algn="l">
                        <a:spcBef>
                          <a:spcPts val="0"/>
                        </a:spcBef>
                        <a:spcAft>
                          <a:spcPts val="0"/>
                        </a:spcAft>
                        <a:buNone/>
                      </a:pPr>
                      <a:r>
                        <a:rPr lang="ru" sz="1000"/>
                        <a:t>DT Prediction: Fake News </a:t>
                      </a:r>
                      <a:endParaRPr sz="1000"/>
                    </a:p>
                    <a:p>
                      <a:pPr indent="0" lvl="0" marL="0" rtl="0" algn="l">
                        <a:spcBef>
                          <a:spcPts val="0"/>
                        </a:spcBef>
                        <a:spcAft>
                          <a:spcPts val="0"/>
                        </a:spcAft>
                        <a:buNone/>
                      </a:pPr>
                      <a:r>
                        <a:rPr lang="ru" sz="1000"/>
                        <a:t>GBC Prediction: Fake News </a:t>
                      </a:r>
                      <a:endParaRPr sz="1000"/>
                    </a:p>
                    <a:p>
                      <a:pPr indent="0" lvl="0" marL="0" rtl="0" algn="l">
                        <a:spcBef>
                          <a:spcPts val="0"/>
                        </a:spcBef>
                        <a:spcAft>
                          <a:spcPts val="0"/>
                        </a:spcAft>
                        <a:buNone/>
                      </a:pPr>
                      <a:r>
                        <a:rPr lang="ru" sz="1000"/>
                        <a:t>RFC Prediction: Not A Fake News</a:t>
                      </a:r>
                      <a:endParaRPr sz="1000"/>
                    </a:p>
                  </a:txBody>
                  <a:tcPr marT="91425" marB="91425" marR="91425" marL="91425"/>
                </a:tc>
              </a:tr>
              <a:tr h="381000">
                <a:tc>
                  <a:txBody>
                    <a:bodyPr/>
                    <a:lstStyle/>
                    <a:p>
                      <a:pPr indent="0" lvl="0" marL="0" rtl="0" algn="l">
                        <a:spcBef>
                          <a:spcPts val="0"/>
                        </a:spcBef>
                        <a:spcAft>
                          <a:spcPts val="0"/>
                        </a:spcAft>
                        <a:buNone/>
                      </a:pPr>
                      <a:r>
                        <a:rPr lang="ru"/>
                        <a:t>CNN</a:t>
                      </a:r>
                      <a:endParaRPr/>
                    </a:p>
                  </a:txBody>
                  <a:tcPr marT="91425" marB="91425" marR="91425" marL="91425"/>
                </a:tc>
                <a:tc>
                  <a:txBody>
                    <a:bodyPr/>
                    <a:lstStyle/>
                    <a:p>
                      <a:pPr indent="0" lvl="0" marL="0" rtl="0" algn="l">
                        <a:spcBef>
                          <a:spcPts val="0"/>
                        </a:spcBef>
                        <a:spcAft>
                          <a:spcPts val="0"/>
                        </a:spcAft>
                        <a:buNone/>
                      </a:pPr>
                      <a:r>
                        <a:rPr lang="ru" sz="1000"/>
                        <a:t>LR Prediction: Not A Fake News </a:t>
                      </a:r>
                      <a:endParaRPr sz="1000"/>
                    </a:p>
                    <a:p>
                      <a:pPr indent="0" lvl="0" marL="0" rtl="0" algn="l">
                        <a:spcBef>
                          <a:spcPts val="0"/>
                        </a:spcBef>
                        <a:spcAft>
                          <a:spcPts val="0"/>
                        </a:spcAft>
                        <a:buNone/>
                      </a:pPr>
                      <a:r>
                        <a:rPr lang="ru" sz="1000"/>
                        <a:t>DT Prediction: Fake News </a:t>
                      </a:r>
                      <a:endParaRPr sz="1000"/>
                    </a:p>
                    <a:p>
                      <a:pPr indent="0" lvl="0" marL="0" rtl="0" algn="l">
                        <a:spcBef>
                          <a:spcPts val="0"/>
                        </a:spcBef>
                        <a:spcAft>
                          <a:spcPts val="0"/>
                        </a:spcAft>
                        <a:buNone/>
                      </a:pPr>
                      <a:r>
                        <a:rPr lang="ru" sz="1000"/>
                        <a:t>GBC Prediction: Fake News </a:t>
                      </a:r>
                      <a:endParaRPr sz="1000"/>
                    </a:p>
                    <a:p>
                      <a:pPr indent="0" lvl="0" marL="0" rtl="0" algn="l">
                        <a:spcBef>
                          <a:spcPts val="0"/>
                        </a:spcBef>
                        <a:spcAft>
                          <a:spcPts val="0"/>
                        </a:spcAft>
                        <a:buNone/>
                      </a:pPr>
                      <a:r>
                        <a:rPr lang="ru" sz="1000"/>
                        <a:t>RFC Prediction: Not A Fake News</a:t>
                      </a:r>
                      <a:endParaRPr sz="1000"/>
                    </a:p>
                  </a:txBody>
                  <a:tcPr marT="91425" marB="91425" marR="91425" marL="91425"/>
                </a:tc>
              </a:tr>
              <a:tr h="381000">
                <a:tc>
                  <a:txBody>
                    <a:bodyPr/>
                    <a:lstStyle/>
                    <a:p>
                      <a:pPr indent="0" lvl="0" marL="0" rtl="0" algn="l">
                        <a:spcBef>
                          <a:spcPts val="0"/>
                        </a:spcBef>
                        <a:spcAft>
                          <a:spcPts val="0"/>
                        </a:spcAft>
                        <a:buNone/>
                      </a:pPr>
                      <a:r>
                        <a:rPr lang="ru"/>
                        <a:t>Twitter</a:t>
                      </a:r>
                      <a:endParaRPr/>
                    </a:p>
                  </a:txBody>
                  <a:tcPr marT="91425" marB="91425" marR="91425" marL="91425"/>
                </a:tc>
                <a:tc>
                  <a:txBody>
                    <a:bodyPr/>
                    <a:lstStyle/>
                    <a:p>
                      <a:pPr indent="0" lvl="0" marL="0" rtl="0" algn="l">
                        <a:spcBef>
                          <a:spcPts val="0"/>
                        </a:spcBef>
                        <a:spcAft>
                          <a:spcPts val="0"/>
                        </a:spcAft>
                        <a:buNone/>
                      </a:pPr>
                      <a:r>
                        <a:rPr lang="ru" sz="1000"/>
                        <a:t>LR Prediction: Fake News </a:t>
                      </a:r>
                      <a:endParaRPr sz="1000"/>
                    </a:p>
                    <a:p>
                      <a:pPr indent="0" lvl="0" marL="0" rtl="0" algn="l">
                        <a:spcBef>
                          <a:spcPts val="0"/>
                        </a:spcBef>
                        <a:spcAft>
                          <a:spcPts val="0"/>
                        </a:spcAft>
                        <a:buNone/>
                      </a:pPr>
                      <a:r>
                        <a:rPr lang="ru" sz="1000"/>
                        <a:t>DT Prediction: Fake News </a:t>
                      </a:r>
                      <a:endParaRPr sz="1000"/>
                    </a:p>
                    <a:p>
                      <a:pPr indent="0" lvl="0" marL="0" rtl="0" algn="l">
                        <a:spcBef>
                          <a:spcPts val="0"/>
                        </a:spcBef>
                        <a:spcAft>
                          <a:spcPts val="0"/>
                        </a:spcAft>
                        <a:buNone/>
                      </a:pPr>
                      <a:r>
                        <a:rPr lang="ru" sz="1000"/>
                        <a:t>GBC Prediction: Fake News </a:t>
                      </a:r>
                      <a:endParaRPr sz="1000"/>
                    </a:p>
                    <a:p>
                      <a:pPr indent="0" lvl="0" marL="0" rtl="0" algn="l">
                        <a:spcBef>
                          <a:spcPts val="0"/>
                        </a:spcBef>
                        <a:spcAft>
                          <a:spcPts val="0"/>
                        </a:spcAft>
                        <a:buNone/>
                      </a:pPr>
                      <a:r>
                        <a:rPr lang="ru" sz="1000"/>
                        <a:t>RFC Prediction: Fake News</a:t>
                      </a:r>
                      <a:endParaRPr sz="1000"/>
                    </a:p>
                  </a:txBody>
                  <a:tcPr marT="91425" marB="91425" marR="91425" marL="91425"/>
                </a:tc>
              </a:tr>
              <a:tr h="381000">
                <a:tc>
                  <a:txBody>
                    <a:bodyPr/>
                    <a:lstStyle/>
                    <a:p>
                      <a:pPr indent="0" lvl="0" marL="0" rtl="0" algn="l">
                        <a:spcBef>
                          <a:spcPts val="0"/>
                        </a:spcBef>
                        <a:spcAft>
                          <a:spcPts val="0"/>
                        </a:spcAft>
                        <a:buNone/>
                      </a:pPr>
                      <a:r>
                        <a:rPr lang="ru"/>
                        <a:t>RT</a:t>
                      </a:r>
                      <a:endParaRPr/>
                    </a:p>
                  </a:txBody>
                  <a:tcPr marT="91425" marB="91425" marR="91425" marL="91425"/>
                </a:tc>
                <a:tc>
                  <a:txBody>
                    <a:bodyPr/>
                    <a:lstStyle/>
                    <a:p>
                      <a:pPr indent="0" lvl="0" marL="0" rtl="0" algn="l">
                        <a:spcBef>
                          <a:spcPts val="0"/>
                        </a:spcBef>
                        <a:spcAft>
                          <a:spcPts val="0"/>
                        </a:spcAft>
                        <a:buNone/>
                      </a:pPr>
                      <a:r>
                        <a:rPr lang="ru" sz="1000"/>
                        <a:t>LR Prediction: Not A Fake News </a:t>
                      </a:r>
                      <a:endParaRPr sz="1000"/>
                    </a:p>
                    <a:p>
                      <a:pPr indent="0" lvl="0" marL="0" rtl="0" algn="l">
                        <a:spcBef>
                          <a:spcPts val="0"/>
                        </a:spcBef>
                        <a:spcAft>
                          <a:spcPts val="0"/>
                        </a:spcAft>
                        <a:buNone/>
                      </a:pPr>
                      <a:r>
                        <a:rPr lang="ru" sz="1000"/>
                        <a:t>DT Prediction: Fake News </a:t>
                      </a:r>
                      <a:endParaRPr sz="1000"/>
                    </a:p>
                    <a:p>
                      <a:pPr indent="0" lvl="0" marL="0" rtl="0" algn="l">
                        <a:spcBef>
                          <a:spcPts val="0"/>
                        </a:spcBef>
                        <a:spcAft>
                          <a:spcPts val="0"/>
                        </a:spcAft>
                        <a:buNone/>
                      </a:pPr>
                      <a:r>
                        <a:rPr lang="ru" sz="1000"/>
                        <a:t>GBC Prediction: Fake News </a:t>
                      </a:r>
                      <a:endParaRPr sz="1000"/>
                    </a:p>
                    <a:p>
                      <a:pPr indent="0" lvl="0" marL="0" rtl="0" algn="l">
                        <a:spcBef>
                          <a:spcPts val="0"/>
                        </a:spcBef>
                        <a:spcAft>
                          <a:spcPts val="0"/>
                        </a:spcAft>
                        <a:buNone/>
                      </a:pPr>
                      <a:r>
                        <a:rPr lang="ru" sz="1000"/>
                        <a:t>RFC Prediction: Not A Fake News</a:t>
                      </a:r>
                      <a:endParaRPr sz="1000"/>
                    </a:p>
                  </a:txBody>
                  <a:tcPr marT="91425" marB="91425" marR="91425" marL="91425"/>
                </a:tc>
              </a:tr>
              <a:tr h="381000">
                <a:tc>
                  <a:txBody>
                    <a:bodyPr/>
                    <a:lstStyle/>
                    <a:p>
                      <a:pPr indent="0" lvl="0" marL="0" rtl="0" algn="l">
                        <a:spcBef>
                          <a:spcPts val="0"/>
                        </a:spcBef>
                        <a:spcAft>
                          <a:spcPts val="0"/>
                        </a:spcAft>
                        <a:buNone/>
                      </a:pPr>
                      <a:r>
                        <a:rPr lang="ru"/>
                        <a:t>Wikipedia</a:t>
                      </a:r>
                      <a:endParaRPr/>
                    </a:p>
                  </a:txBody>
                  <a:tcPr marT="91425" marB="91425" marR="91425" marL="91425"/>
                </a:tc>
                <a:tc>
                  <a:txBody>
                    <a:bodyPr/>
                    <a:lstStyle/>
                    <a:p>
                      <a:pPr indent="0" lvl="0" marL="0" rtl="0" algn="l">
                        <a:spcBef>
                          <a:spcPts val="0"/>
                        </a:spcBef>
                        <a:spcAft>
                          <a:spcPts val="0"/>
                        </a:spcAft>
                        <a:buNone/>
                      </a:pPr>
                      <a:r>
                        <a:rPr lang="ru" sz="1000"/>
                        <a:t>LR Prediction: Fake News </a:t>
                      </a:r>
                      <a:endParaRPr sz="1000"/>
                    </a:p>
                    <a:p>
                      <a:pPr indent="0" lvl="0" marL="0" rtl="0" algn="l">
                        <a:spcBef>
                          <a:spcPts val="0"/>
                        </a:spcBef>
                        <a:spcAft>
                          <a:spcPts val="0"/>
                        </a:spcAft>
                        <a:buNone/>
                      </a:pPr>
                      <a:r>
                        <a:rPr lang="ru" sz="1000"/>
                        <a:t>DT Prediction: Fake News </a:t>
                      </a:r>
                      <a:endParaRPr sz="1000"/>
                    </a:p>
                    <a:p>
                      <a:pPr indent="0" lvl="0" marL="0" rtl="0" algn="l">
                        <a:spcBef>
                          <a:spcPts val="0"/>
                        </a:spcBef>
                        <a:spcAft>
                          <a:spcPts val="0"/>
                        </a:spcAft>
                        <a:buNone/>
                      </a:pPr>
                      <a:r>
                        <a:rPr lang="ru" sz="1000"/>
                        <a:t>GBC Prediction: Fake News </a:t>
                      </a:r>
                      <a:endParaRPr sz="1000"/>
                    </a:p>
                    <a:p>
                      <a:pPr indent="0" lvl="0" marL="0" rtl="0" algn="l">
                        <a:spcBef>
                          <a:spcPts val="0"/>
                        </a:spcBef>
                        <a:spcAft>
                          <a:spcPts val="0"/>
                        </a:spcAft>
                        <a:buNone/>
                      </a:pPr>
                      <a:r>
                        <a:rPr lang="ru" sz="1000"/>
                        <a:t>RFC Prediction: Fake News</a:t>
                      </a:r>
                      <a:endParaRPr sz="1000"/>
                    </a:p>
                  </a:txBody>
                  <a:tcPr marT="91425" marB="91425" marR="91425" marL="91425"/>
                </a:tc>
              </a:tr>
              <a:tr h="381000">
                <a:tc>
                  <a:txBody>
                    <a:bodyPr/>
                    <a:lstStyle/>
                    <a:p>
                      <a:pPr indent="0" lvl="0" marL="0" rtl="0" algn="l">
                        <a:spcBef>
                          <a:spcPts val="0"/>
                        </a:spcBef>
                        <a:spcAft>
                          <a:spcPts val="0"/>
                        </a:spcAft>
                        <a:buNone/>
                      </a:pPr>
                      <a:r>
                        <a:rPr lang="ru"/>
                        <a:t>Reddit</a:t>
                      </a:r>
                      <a:endParaRPr/>
                    </a:p>
                  </a:txBody>
                  <a:tcPr marT="91425" marB="91425" marR="91425" marL="91425"/>
                </a:tc>
                <a:tc>
                  <a:txBody>
                    <a:bodyPr/>
                    <a:lstStyle/>
                    <a:p>
                      <a:pPr indent="0" lvl="0" marL="0" rtl="0" algn="l">
                        <a:spcBef>
                          <a:spcPts val="0"/>
                        </a:spcBef>
                        <a:spcAft>
                          <a:spcPts val="0"/>
                        </a:spcAft>
                        <a:buNone/>
                      </a:pPr>
                      <a:r>
                        <a:rPr lang="ru" sz="1000"/>
                        <a:t>LR Prediction: Fake News </a:t>
                      </a:r>
                      <a:endParaRPr sz="1000"/>
                    </a:p>
                    <a:p>
                      <a:pPr indent="0" lvl="0" marL="0" rtl="0" algn="l">
                        <a:spcBef>
                          <a:spcPts val="0"/>
                        </a:spcBef>
                        <a:spcAft>
                          <a:spcPts val="0"/>
                        </a:spcAft>
                        <a:buNone/>
                      </a:pPr>
                      <a:r>
                        <a:rPr lang="ru" sz="1000"/>
                        <a:t>DT Prediction: Fake News </a:t>
                      </a:r>
                      <a:endParaRPr sz="1000"/>
                    </a:p>
                    <a:p>
                      <a:pPr indent="0" lvl="0" marL="0" rtl="0" algn="l">
                        <a:spcBef>
                          <a:spcPts val="0"/>
                        </a:spcBef>
                        <a:spcAft>
                          <a:spcPts val="0"/>
                        </a:spcAft>
                        <a:buNone/>
                      </a:pPr>
                      <a:r>
                        <a:rPr lang="ru" sz="1000"/>
                        <a:t>GBC Prediction: Fake News </a:t>
                      </a:r>
                      <a:endParaRPr sz="1000"/>
                    </a:p>
                    <a:p>
                      <a:pPr indent="0" lvl="0" marL="0" rtl="0" algn="l">
                        <a:spcBef>
                          <a:spcPts val="0"/>
                        </a:spcBef>
                        <a:spcAft>
                          <a:spcPts val="0"/>
                        </a:spcAft>
                        <a:buNone/>
                      </a:pPr>
                      <a:r>
                        <a:rPr lang="ru" sz="1000"/>
                        <a:t>RFC Prediction: Fake News</a:t>
                      </a:r>
                      <a:endParaRPr sz="1000"/>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729450" y="3413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C</a:t>
            </a:r>
            <a:r>
              <a:rPr lang="ru"/>
              <a:t>onfusion Matrix</a:t>
            </a:r>
            <a:endParaRPr/>
          </a:p>
        </p:txBody>
      </p:sp>
      <p:graphicFrame>
        <p:nvGraphicFramePr>
          <p:cNvPr id="169" name="Google Shape;169;p27"/>
          <p:cNvGraphicFramePr/>
          <p:nvPr/>
        </p:nvGraphicFramePr>
        <p:xfrm>
          <a:off x="952500" y="1331600"/>
          <a:ext cx="3000000" cy="3000000"/>
        </p:xfrm>
        <a:graphic>
          <a:graphicData uri="http://schemas.openxmlformats.org/drawingml/2006/table">
            <a:tbl>
              <a:tblPr>
                <a:noFill/>
                <a:tableStyleId>{5987C9E8-3A75-4097-BEDA-57E713387112}</a:tableStyleId>
              </a:tblPr>
              <a:tblGrid>
                <a:gridCol w="1578700"/>
                <a:gridCol w="1819800"/>
                <a:gridCol w="1900150"/>
                <a:gridCol w="194035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ru"/>
                        <a:t>PREDICTED TRUE</a:t>
                      </a:r>
                      <a:endParaRPr/>
                    </a:p>
                  </a:txBody>
                  <a:tcPr marT="91425" marB="91425" marR="91425" marL="91425"/>
                </a:tc>
                <a:tc>
                  <a:txBody>
                    <a:bodyPr/>
                    <a:lstStyle/>
                    <a:p>
                      <a:pPr indent="0" lvl="0" marL="0" rtl="0" algn="l">
                        <a:spcBef>
                          <a:spcPts val="0"/>
                        </a:spcBef>
                        <a:spcAft>
                          <a:spcPts val="0"/>
                        </a:spcAft>
                        <a:buNone/>
                      </a:pPr>
                      <a:r>
                        <a:rPr lang="ru"/>
                        <a:t>PREDICTED FALSE</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ru"/>
                        <a:t>ACTUAL TRUE</a:t>
                      </a:r>
                      <a:endParaRPr/>
                    </a:p>
                  </a:txBody>
                  <a:tcPr marT="91425" marB="91425" marR="91425" marL="91425"/>
                </a:tc>
                <a:tc>
                  <a:txBody>
                    <a:bodyPr/>
                    <a:lstStyle/>
                    <a:p>
                      <a:pPr indent="0" lvl="0" marL="0" rtl="0" algn="l">
                        <a:spcBef>
                          <a:spcPts val="0"/>
                        </a:spcBef>
                        <a:spcAft>
                          <a:spcPts val="0"/>
                        </a:spcAft>
                        <a:buNone/>
                      </a:pPr>
                      <a:r>
                        <a:rPr lang="ru"/>
                        <a:t>7, 4, 1, 7</a:t>
                      </a:r>
                      <a:endParaRPr/>
                    </a:p>
                  </a:txBody>
                  <a:tcPr marT="91425" marB="91425" marR="91425" marL="91425">
                    <a:solidFill>
                      <a:srgbClr val="00FF00"/>
                    </a:solidFill>
                  </a:tcPr>
                </a:tc>
                <a:tc>
                  <a:txBody>
                    <a:bodyPr/>
                    <a:lstStyle/>
                    <a:p>
                      <a:pPr indent="0" lvl="0" marL="0" rtl="0" algn="l">
                        <a:spcBef>
                          <a:spcPts val="0"/>
                        </a:spcBef>
                        <a:spcAft>
                          <a:spcPts val="0"/>
                        </a:spcAft>
                        <a:buNone/>
                      </a:pPr>
                      <a:r>
                        <a:rPr lang="ru"/>
                        <a:t>13, 16, 19, 13</a:t>
                      </a:r>
                      <a:endParaRPr/>
                    </a:p>
                  </a:txBody>
                  <a:tcPr marT="91425" marB="91425" marR="91425" marL="91425">
                    <a:solidFill>
                      <a:srgbClr val="E06666"/>
                    </a:solidFill>
                  </a:tcPr>
                </a:tc>
                <a:tc>
                  <a:txBody>
                    <a:bodyPr/>
                    <a:lstStyle/>
                    <a:p>
                      <a:pPr indent="0" lvl="0" marL="0" rtl="0" algn="l">
                        <a:spcBef>
                          <a:spcPts val="0"/>
                        </a:spcBef>
                        <a:spcAft>
                          <a:spcPts val="0"/>
                        </a:spcAft>
                        <a:buNone/>
                      </a:pPr>
                      <a:r>
                        <a:rPr lang="ru"/>
                        <a:t>20,20,20,20</a:t>
                      </a:r>
                      <a:endParaRPr/>
                    </a:p>
                  </a:txBody>
                  <a:tcPr marT="91425" marB="91425" marR="91425" marL="91425"/>
                </a:tc>
              </a:tr>
              <a:tr h="381000">
                <a:tc>
                  <a:txBody>
                    <a:bodyPr/>
                    <a:lstStyle/>
                    <a:p>
                      <a:pPr indent="0" lvl="0" marL="0" rtl="0" algn="l">
                        <a:spcBef>
                          <a:spcPts val="0"/>
                        </a:spcBef>
                        <a:spcAft>
                          <a:spcPts val="0"/>
                        </a:spcAft>
                        <a:buNone/>
                      </a:pPr>
                      <a:r>
                        <a:rPr lang="ru"/>
                        <a:t>ACTUAL FALSE</a:t>
                      </a:r>
                      <a:endParaRPr/>
                    </a:p>
                  </a:txBody>
                  <a:tcPr marT="91425" marB="91425" marR="91425" marL="91425"/>
                </a:tc>
                <a:tc>
                  <a:txBody>
                    <a:bodyPr/>
                    <a:lstStyle/>
                    <a:p>
                      <a:pPr indent="0" lvl="0" marL="0" rtl="0" algn="l">
                        <a:spcBef>
                          <a:spcPts val="0"/>
                        </a:spcBef>
                        <a:spcAft>
                          <a:spcPts val="0"/>
                        </a:spcAft>
                        <a:buNone/>
                      </a:pPr>
                      <a:r>
                        <a:rPr lang="ru"/>
                        <a:t>3, 2, 0, 3</a:t>
                      </a:r>
                      <a:endParaRPr/>
                    </a:p>
                  </a:txBody>
                  <a:tcPr marT="91425" marB="91425" marR="91425" marL="91425">
                    <a:solidFill>
                      <a:srgbClr val="E06666"/>
                    </a:solidFill>
                  </a:tcPr>
                </a:tc>
                <a:tc>
                  <a:txBody>
                    <a:bodyPr/>
                    <a:lstStyle/>
                    <a:p>
                      <a:pPr indent="0" lvl="0" marL="0" rtl="0" algn="l">
                        <a:spcBef>
                          <a:spcPts val="0"/>
                        </a:spcBef>
                        <a:spcAft>
                          <a:spcPts val="0"/>
                        </a:spcAft>
                        <a:buNone/>
                      </a:pPr>
                      <a:r>
                        <a:rPr lang="ru"/>
                        <a:t>16, 17, 19, 16</a:t>
                      </a:r>
                      <a:endParaRPr/>
                    </a:p>
                  </a:txBody>
                  <a:tcPr marT="91425" marB="91425" marR="91425" marL="91425">
                    <a:solidFill>
                      <a:srgbClr val="00FF00"/>
                    </a:solidFill>
                  </a:tcPr>
                </a:tc>
                <a:tc>
                  <a:txBody>
                    <a:bodyPr/>
                    <a:lstStyle/>
                    <a:p>
                      <a:pPr indent="0" lvl="0" marL="0" rtl="0" algn="l">
                        <a:spcBef>
                          <a:spcPts val="0"/>
                        </a:spcBef>
                        <a:spcAft>
                          <a:spcPts val="0"/>
                        </a:spcAft>
                        <a:buNone/>
                      </a:pPr>
                      <a:r>
                        <a:rPr lang="ru"/>
                        <a:t>19,19,19,19</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ru"/>
                        <a:t>10, 6, 1, 10</a:t>
                      </a:r>
                      <a:endParaRPr/>
                    </a:p>
                  </a:txBody>
                  <a:tcPr marT="91425" marB="91425" marR="91425" marL="91425"/>
                </a:tc>
                <a:tc>
                  <a:txBody>
                    <a:bodyPr/>
                    <a:lstStyle/>
                    <a:p>
                      <a:pPr indent="0" lvl="0" marL="0" rtl="0" algn="l">
                        <a:spcBef>
                          <a:spcPts val="0"/>
                        </a:spcBef>
                        <a:spcAft>
                          <a:spcPts val="0"/>
                        </a:spcAft>
                        <a:buNone/>
                      </a:pPr>
                      <a:r>
                        <a:rPr lang="ru"/>
                        <a:t>29, 33, 38, 29</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8"/>
          <p:cNvSpPr txBox="1"/>
          <p:nvPr>
            <p:ph idx="1" type="subTitle"/>
          </p:nvPr>
        </p:nvSpPr>
        <p:spPr>
          <a:xfrm>
            <a:off x="727950" y="1398400"/>
            <a:ext cx="7688100" cy="1664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ru" sz="1620"/>
              <a:t>In this paper, we have performed a comparative analysis of 4 different algorithms.</a:t>
            </a:r>
            <a:endParaRPr sz="1620"/>
          </a:p>
          <a:p>
            <a:pPr indent="0" lvl="0" marL="0" rtl="0" algn="l">
              <a:lnSpc>
                <a:spcPct val="90000"/>
              </a:lnSpc>
              <a:spcBef>
                <a:spcPts val="0"/>
              </a:spcBef>
              <a:spcAft>
                <a:spcPts val="0"/>
              </a:spcAft>
              <a:buNone/>
            </a:pPr>
            <a:r>
              <a:rPr lang="ru" sz="1620"/>
              <a:t>And they revealed the following patterns:</a:t>
            </a:r>
            <a:endParaRPr sz="1620"/>
          </a:p>
          <a:p>
            <a:pPr indent="0" lvl="0" marL="0" rtl="0" algn="l">
              <a:lnSpc>
                <a:spcPct val="90000"/>
              </a:lnSpc>
              <a:spcBef>
                <a:spcPts val="0"/>
              </a:spcBef>
              <a:spcAft>
                <a:spcPts val="0"/>
              </a:spcAft>
              <a:buNone/>
            </a:pPr>
            <a:r>
              <a:rPr lang="ru" sz="1620"/>
              <a:t>1. All algorithms did a poor job of analyzing sports and culture news.</a:t>
            </a:r>
            <a:endParaRPr sz="1620"/>
          </a:p>
          <a:p>
            <a:pPr indent="0" lvl="0" marL="0" rtl="0" algn="l">
              <a:lnSpc>
                <a:spcPct val="90000"/>
              </a:lnSpc>
              <a:spcBef>
                <a:spcPts val="0"/>
              </a:spcBef>
              <a:spcAft>
                <a:spcPts val="0"/>
              </a:spcAft>
              <a:buNone/>
            </a:pPr>
            <a:r>
              <a:rPr lang="ru" sz="1620"/>
              <a:t>2. Algorithms do not respond well to short texts.</a:t>
            </a:r>
            <a:endParaRPr sz="1620"/>
          </a:p>
          <a:p>
            <a:pPr indent="0" lvl="0" marL="0" rtl="0" algn="l">
              <a:lnSpc>
                <a:spcPct val="90000"/>
              </a:lnSpc>
              <a:spcBef>
                <a:spcPts val="0"/>
              </a:spcBef>
              <a:spcAft>
                <a:spcPts val="0"/>
              </a:spcAft>
              <a:buSzPts val="358"/>
              <a:buNone/>
            </a:pPr>
            <a:r>
              <a:rPr lang="ru" sz="1620"/>
              <a:t>3. Algorithms poorly process texts with a large number of technical and other narrow-profile terms.</a:t>
            </a:r>
            <a:endParaRPr sz="1620"/>
          </a:p>
        </p:txBody>
      </p:sp>
      <p:sp>
        <p:nvSpPr>
          <p:cNvPr id="175" name="Google Shape;175;p28"/>
          <p:cNvSpPr txBox="1"/>
          <p:nvPr>
            <p:ph idx="1" type="subTitle"/>
          </p:nvPr>
        </p:nvSpPr>
        <p:spPr>
          <a:xfrm>
            <a:off x="727950" y="2965250"/>
            <a:ext cx="7688100" cy="1664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ru" sz="1620"/>
              <a:t>Causes of errors.</a:t>
            </a:r>
            <a:endParaRPr sz="1620"/>
          </a:p>
          <a:p>
            <a:pPr indent="0" lvl="0" marL="0" rtl="0" algn="l">
              <a:lnSpc>
                <a:spcPct val="90000"/>
              </a:lnSpc>
              <a:spcBef>
                <a:spcPts val="0"/>
              </a:spcBef>
              <a:spcAft>
                <a:spcPts val="0"/>
              </a:spcAft>
              <a:buNone/>
            </a:pPr>
            <a:r>
              <a:rPr lang="ru" sz="1620"/>
              <a:t>The main and most important reason for errors is the dataset.</a:t>
            </a:r>
            <a:endParaRPr sz="1620"/>
          </a:p>
          <a:p>
            <a:pPr indent="0" lvl="0" marL="0" rtl="0" algn="l">
              <a:lnSpc>
                <a:spcPct val="90000"/>
              </a:lnSpc>
              <a:spcBef>
                <a:spcPts val="0"/>
              </a:spcBef>
              <a:spcAft>
                <a:spcPts val="0"/>
              </a:spcAft>
              <a:buNone/>
            </a:pPr>
            <a:r>
              <a:rPr lang="ru" sz="1620"/>
              <a:t>Our dataset is composed of verified articles from the British Reuters. But it contains over 23,000 entries, most of which cover political and world news.</a:t>
            </a:r>
            <a:endParaRPr sz="1620"/>
          </a:p>
          <a:p>
            <a:pPr indent="0" lvl="0" marL="0" rtl="0" algn="l">
              <a:lnSpc>
                <a:spcPct val="90000"/>
              </a:lnSpc>
              <a:spcBef>
                <a:spcPts val="0"/>
              </a:spcBef>
              <a:spcAft>
                <a:spcPts val="0"/>
              </a:spcAft>
              <a:buSzPts val="358"/>
              <a:buNone/>
            </a:pPr>
            <a:r>
              <a:rPr lang="ru" sz="1620"/>
              <a:t>The second reason for errors is the properties and parameters of these algorithms. They are too simple for more accurate error detection. Usually, recurrent neural networks and neural networks with long-term memory are used for these purposes. Such networks have additional axons for memorizing the empty states of the vector.</a:t>
            </a:r>
            <a:endParaRPr sz="1620"/>
          </a:p>
        </p:txBody>
      </p:sp>
      <p:sp>
        <p:nvSpPr>
          <p:cNvPr id="176" name="Google Shape;176;p28"/>
          <p:cNvSpPr txBox="1"/>
          <p:nvPr>
            <p:ph type="ctrTitle"/>
          </p:nvPr>
        </p:nvSpPr>
        <p:spPr>
          <a:xfrm>
            <a:off x="665175" y="460900"/>
            <a:ext cx="7688100" cy="541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sz="3000"/>
              <a:t>Our analysis</a:t>
            </a:r>
            <a:endParaRPr sz="3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9"/>
          <p:cNvSpPr txBox="1"/>
          <p:nvPr>
            <p:ph type="ctrTitle"/>
          </p:nvPr>
        </p:nvSpPr>
        <p:spPr>
          <a:xfrm>
            <a:off x="727950" y="422325"/>
            <a:ext cx="7688100" cy="87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COVID SARS-2</a:t>
            </a:r>
            <a:endParaRPr/>
          </a:p>
        </p:txBody>
      </p:sp>
      <p:graphicFrame>
        <p:nvGraphicFramePr>
          <p:cNvPr id="182" name="Google Shape;182;p29"/>
          <p:cNvGraphicFramePr/>
          <p:nvPr/>
        </p:nvGraphicFramePr>
        <p:xfrm>
          <a:off x="952500" y="1546950"/>
          <a:ext cx="3000000" cy="3000000"/>
        </p:xfrm>
        <a:graphic>
          <a:graphicData uri="http://schemas.openxmlformats.org/drawingml/2006/table">
            <a:tbl>
              <a:tblPr>
                <a:noFill/>
                <a:tableStyleId>{5987C9E8-3A75-4097-BEDA-57E713387112}</a:tableStyleId>
              </a:tblPr>
              <a:tblGrid>
                <a:gridCol w="3619500"/>
                <a:gridCol w="3619500"/>
              </a:tblGrid>
              <a:tr h="381000">
                <a:tc>
                  <a:txBody>
                    <a:bodyPr/>
                    <a:lstStyle/>
                    <a:p>
                      <a:pPr indent="0" lvl="0" marL="0" rtl="0" algn="l">
                        <a:spcBef>
                          <a:spcPts val="0"/>
                        </a:spcBef>
                        <a:spcAft>
                          <a:spcPts val="0"/>
                        </a:spcAft>
                        <a:buNone/>
                      </a:pPr>
                      <a:r>
                        <a:rPr lang="ru"/>
                        <a:t>Wikipedia</a:t>
                      </a:r>
                      <a:endParaRPr/>
                    </a:p>
                  </a:txBody>
                  <a:tcPr marT="91425" marB="91425" marR="91425" marL="91425"/>
                </a:tc>
                <a:tc>
                  <a:txBody>
                    <a:bodyPr/>
                    <a:lstStyle/>
                    <a:p>
                      <a:pPr indent="0" lvl="0" marL="0" rtl="0" algn="l">
                        <a:spcBef>
                          <a:spcPts val="0"/>
                        </a:spcBef>
                        <a:spcAft>
                          <a:spcPts val="0"/>
                        </a:spcAft>
                        <a:buNone/>
                      </a:pPr>
                      <a:r>
                        <a:rPr lang="ru" sz="1000"/>
                        <a:t>LR Prediction: Fake News </a:t>
                      </a:r>
                      <a:endParaRPr sz="1000"/>
                    </a:p>
                    <a:p>
                      <a:pPr indent="0" lvl="0" marL="0" rtl="0" algn="l">
                        <a:spcBef>
                          <a:spcPts val="0"/>
                        </a:spcBef>
                        <a:spcAft>
                          <a:spcPts val="0"/>
                        </a:spcAft>
                        <a:buNone/>
                      </a:pPr>
                      <a:r>
                        <a:rPr lang="ru" sz="1000"/>
                        <a:t>DT Prediction: Fake News </a:t>
                      </a:r>
                      <a:endParaRPr sz="1000"/>
                    </a:p>
                    <a:p>
                      <a:pPr indent="0" lvl="0" marL="0" rtl="0" algn="l">
                        <a:spcBef>
                          <a:spcPts val="0"/>
                        </a:spcBef>
                        <a:spcAft>
                          <a:spcPts val="0"/>
                        </a:spcAft>
                        <a:buNone/>
                      </a:pPr>
                      <a:r>
                        <a:rPr lang="ru" sz="1000"/>
                        <a:t>GBC Prediction: Fake News </a:t>
                      </a:r>
                      <a:endParaRPr sz="1000"/>
                    </a:p>
                    <a:p>
                      <a:pPr indent="0" lvl="0" marL="0" rtl="0" algn="l">
                        <a:spcBef>
                          <a:spcPts val="0"/>
                        </a:spcBef>
                        <a:spcAft>
                          <a:spcPts val="0"/>
                        </a:spcAft>
                        <a:buNone/>
                      </a:pPr>
                      <a:r>
                        <a:rPr lang="ru" sz="1000"/>
                        <a:t>RFC Prediction: Fake News</a:t>
                      </a:r>
                      <a:endParaRPr sz="1000"/>
                    </a:p>
                  </a:txBody>
                  <a:tcPr marT="91425" marB="91425" marR="91425" marL="91425"/>
                </a:tc>
              </a:tr>
              <a:tr h="381000">
                <a:tc>
                  <a:txBody>
                    <a:bodyPr/>
                    <a:lstStyle/>
                    <a:p>
                      <a:pPr indent="0" lvl="0" marL="0" rtl="0" algn="l">
                        <a:spcBef>
                          <a:spcPts val="0"/>
                        </a:spcBef>
                        <a:spcAft>
                          <a:spcPts val="0"/>
                        </a:spcAft>
                        <a:buNone/>
                      </a:pPr>
                      <a:r>
                        <a:rPr lang="ru"/>
                        <a:t>CNN</a:t>
                      </a:r>
                      <a:endParaRPr/>
                    </a:p>
                  </a:txBody>
                  <a:tcPr marT="91425" marB="91425" marR="91425" marL="91425"/>
                </a:tc>
                <a:tc>
                  <a:txBody>
                    <a:bodyPr/>
                    <a:lstStyle/>
                    <a:p>
                      <a:pPr indent="0" lvl="0" marL="0" rtl="0" algn="l">
                        <a:spcBef>
                          <a:spcPts val="0"/>
                        </a:spcBef>
                        <a:spcAft>
                          <a:spcPts val="0"/>
                        </a:spcAft>
                        <a:buNone/>
                      </a:pPr>
                      <a:r>
                        <a:rPr lang="ru" sz="1000"/>
                        <a:t>LR Prediction: Fake News </a:t>
                      </a:r>
                      <a:endParaRPr sz="1000"/>
                    </a:p>
                    <a:p>
                      <a:pPr indent="0" lvl="0" marL="0" rtl="0" algn="l">
                        <a:spcBef>
                          <a:spcPts val="0"/>
                        </a:spcBef>
                        <a:spcAft>
                          <a:spcPts val="0"/>
                        </a:spcAft>
                        <a:buNone/>
                      </a:pPr>
                      <a:r>
                        <a:rPr lang="ru" sz="1000"/>
                        <a:t>DT Prediction: Fake News </a:t>
                      </a:r>
                      <a:endParaRPr sz="1000"/>
                    </a:p>
                    <a:p>
                      <a:pPr indent="0" lvl="0" marL="0" rtl="0" algn="l">
                        <a:spcBef>
                          <a:spcPts val="0"/>
                        </a:spcBef>
                        <a:spcAft>
                          <a:spcPts val="0"/>
                        </a:spcAft>
                        <a:buNone/>
                      </a:pPr>
                      <a:r>
                        <a:rPr lang="ru" sz="1000"/>
                        <a:t>GBC Prediction: Fake News </a:t>
                      </a:r>
                      <a:endParaRPr sz="1000"/>
                    </a:p>
                    <a:p>
                      <a:pPr indent="0" lvl="0" marL="0" rtl="0" algn="l">
                        <a:spcBef>
                          <a:spcPts val="0"/>
                        </a:spcBef>
                        <a:spcAft>
                          <a:spcPts val="0"/>
                        </a:spcAft>
                        <a:buNone/>
                      </a:pPr>
                      <a:r>
                        <a:rPr lang="ru" sz="1000"/>
                        <a:t>RFC Prediction: Fake News</a:t>
                      </a:r>
                      <a:endParaRPr sz="1000"/>
                    </a:p>
                  </a:txBody>
                  <a:tcPr marT="91425" marB="91425" marR="91425" marL="91425"/>
                </a:tc>
              </a:tr>
              <a:tr h="381000">
                <a:tc>
                  <a:txBody>
                    <a:bodyPr/>
                    <a:lstStyle/>
                    <a:p>
                      <a:pPr indent="0" lvl="0" marL="0" rtl="0" algn="l">
                        <a:spcBef>
                          <a:spcPts val="0"/>
                        </a:spcBef>
                        <a:spcAft>
                          <a:spcPts val="0"/>
                        </a:spcAft>
                        <a:buNone/>
                      </a:pPr>
                      <a:r>
                        <a:rPr lang="ru"/>
                        <a:t>RT</a:t>
                      </a:r>
                      <a:endParaRPr/>
                    </a:p>
                  </a:txBody>
                  <a:tcPr marT="91425" marB="91425" marR="91425" marL="91425"/>
                </a:tc>
                <a:tc>
                  <a:txBody>
                    <a:bodyPr/>
                    <a:lstStyle/>
                    <a:p>
                      <a:pPr indent="0" lvl="0" marL="0" rtl="0" algn="l">
                        <a:spcBef>
                          <a:spcPts val="0"/>
                        </a:spcBef>
                        <a:spcAft>
                          <a:spcPts val="0"/>
                        </a:spcAft>
                        <a:buNone/>
                      </a:pPr>
                      <a:r>
                        <a:rPr lang="ru" sz="1000"/>
                        <a:t>LR Prediction: Fake News </a:t>
                      </a:r>
                      <a:endParaRPr sz="1000"/>
                    </a:p>
                    <a:p>
                      <a:pPr indent="0" lvl="0" marL="0" rtl="0" algn="l">
                        <a:spcBef>
                          <a:spcPts val="0"/>
                        </a:spcBef>
                        <a:spcAft>
                          <a:spcPts val="0"/>
                        </a:spcAft>
                        <a:buNone/>
                      </a:pPr>
                      <a:r>
                        <a:rPr lang="ru" sz="1000"/>
                        <a:t>DT Prediction: Fake News </a:t>
                      </a:r>
                      <a:endParaRPr sz="1000"/>
                    </a:p>
                    <a:p>
                      <a:pPr indent="0" lvl="0" marL="0" rtl="0" algn="l">
                        <a:spcBef>
                          <a:spcPts val="0"/>
                        </a:spcBef>
                        <a:spcAft>
                          <a:spcPts val="0"/>
                        </a:spcAft>
                        <a:buNone/>
                      </a:pPr>
                      <a:r>
                        <a:rPr lang="ru" sz="1000"/>
                        <a:t>GBC Prediction: Fake News </a:t>
                      </a:r>
                      <a:endParaRPr sz="1000"/>
                    </a:p>
                    <a:p>
                      <a:pPr indent="0" lvl="0" marL="0" rtl="0" algn="l">
                        <a:spcBef>
                          <a:spcPts val="0"/>
                        </a:spcBef>
                        <a:spcAft>
                          <a:spcPts val="0"/>
                        </a:spcAft>
                        <a:buNone/>
                      </a:pPr>
                      <a:r>
                        <a:rPr lang="ru" sz="1000"/>
                        <a:t>RFC Prediction: Fake News</a:t>
                      </a:r>
                      <a:endParaRPr/>
                    </a:p>
                  </a:txBody>
                  <a:tcPr marT="91425" marB="91425" marR="91425" marL="91425"/>
                </a:tc>
              </a:tr>
              <a:tr h="381000">
                <a:tc>
                  <a:txBody>
                    <a:bodyPr/>
                    <a:lstStyle/>
                    <a:p>
                      <a:pPr indent="0" lvl="0" marL="0" rtl="0" algn="l">
                        <a:spcBef>
                          <a:spcPts val="0"/>
                        </a:spcBef>
                        <a:spcAft>
                          <a:spcPts val="0"/>
                        </a:spcAft>
                        <a:buNone/>
                      </a:pPr>
                      <a:r>
                        <a:rPr lang="ru"/>
                        <a:t>Twitter</a:t>
                      </a:r>
                      <a:endParaRPr/>
                    </a:p>
                  </a:txBody>
                  <a:tcPr marT="91425" marB="91425" marR="91425" marL="91425"/>
                </a:tc>
                <a:tc>
                  <a:txBody>
                    <a:bodyPr/>
                    <a:lstStyle/>
                    <a:p>
                      <a:pPr indent="0" lvl="0" marL="0" rtl="0" algn="l">
                        <a:spcBef>
                          <a:spcPts val="0"/>
                        </a:spcBef>
                        <a:spcAft>
                          <a:spcPts val="0"/>
                        </a:spcAft>
                        <a:buNone/>
                      </a:pPr>
                      <a:r>
                        <a:rPr lang="ru" sz="1000"/>
                        <a:t>LR Prediction: Fake News </a:t>
                      </a:r>
                      <a:endParaRPr sz="1000"/>
                    </a:p>
                    <a:p>
                      <a:pPr indent="0" lvl="0" marL="0" rtl="0" algn="l">
                        <a:spcBef>
                          <a:spcPts val="0"/>
                        </a:spcBef>
                        <a:spcAft>
                          <a:spcPts val="0"/>
                        </a:spcAft>
                        <a:buNone/>
                      </a:pPr>
                      <a:r>
                        <a:rPr lang="ru" sz="1000"/>
                        <a:t>DT Prediction: Fake News </a:t>
                      </a:r>
                      <a:endParaRPr sz="1000"/>
                    </a:p>
                    <a:p>
                      <a:pPr indent="0" lvl="0" marL="0" rtl="0" algn="l">
                        <a:spcBef>
                          <a:spcPts val="0"/>
                        </a:spcBef>
                        <a:spcAft>
                          <a:spcPts val="0"/>
                        </a:spcAft>
                        <a:buNone/>
                      </a:pPr>
                      <a:r>
                        <a:rPr lang="ru" sz="1000"/>
                        <a:t>GBC Prediction: Fake News </a:t>
                      </a:r>
                      <a:endParaRPr sz="1000"/>
                    </a:p>
                    <a:p>
                      <a:pPr indent="0" lvl="0" marL="0" rtl="0" algn="l">
                        <a:spcBef>
                          <a:spcPts val="0"/>
                        </a:spcBef>
                        <a:spcAft>
                          <a:spcPts val="0"/>
                        </a:spcAft>
                        <a:buNone/>
                      </a:pPr>
                      <a:r>
                        <a:rPr lang="ru" sz="1000"/>
                        <a:t>RFC Prediction: Fake News</a:t>
                      </a:r>
                      <a:endParaRPr/>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0"/>
          <p:cNvSpPr txBox="1"/>
          <p:nvPr>
            <p:ph idx="1" type="subTitle"/>
          </p:nvPr>
        </p:nvSpPr>
        <p:spPr>
          <a:xfrm>
            <a:off x="727950" y="1436975"/>
            <a:ext cx="7688100" cy="341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u="sng">
                <a:solidFill>
                  <a:schemeClr val="hlink"/>
                </a:solidFill>
                <a:hlinkClick r:id="rId3"/>
              </a:rPr>
              <a:t>https://en.wikipedia.org/wiki/COVID-19_pandemic</a:t>
            </a:r>
            <a:endParaRPr/>
          </a:p>
          <a:p>
            <a:pPr indent="0" lvl="0" marL="0" rtl="0" algn="l">
              <a:spcBef>
                <a:spcPts val="0"/>
              </a:spcBef>
              <a:spcAft>
                <a:spcPts val="0"/>
              </a:spcAft>
              <a:buNone/>
            </a:pPr>
            <a:r>
              <a:t/>
            </a:r>
            <a:endParaRPr/>
          </a:p>
          <a:p>
            <a:pPr indent="0" lvl="0" marL="0" rtl="0" algn="l">
              <a:spcBef>
                <a:spcPts val="0"/>
              </a:spcBef>
              <a:spcAft>
                <a:spcPts val="0"/>
              </a:spcAft>
              <a:buNone/>
            </a:pPr>
            <a:r>
              <a:rPr lang="ru" u="sng">
                <a:solidFill>
                  <a:schemeClr val="hlink"/>
                </a:solidFill>
                <a:hlinkClick r:id="rId4"/>
              </a:rPr>
              <a:t>https://twitter.com/maldopaco1/status/1394982732883767298</a:t>
            </a:r>
            <a:endParaRPr/>
          </a:p>
          <a:p>
            <a:pPr indent="0" lvl="0" marL="0" rtl="0" algn="l">
              <a:spcBef>
                <a:spcPts val="0"/>
              </a:spcBef>
              <a:spcAft>
                <a:spcPts val="0"/>
              </a:spcAft>
              <a:buNone/>
            </a:pPr>
            <a:r>
              <a:t/>
            </a:r>
            <a:endParaRPr/>
          </a:p>
          <a:p>
            <a:pPr indent="0" lvl="0" marL="0" rtl="0" algn="l">
              <a:spcBef>
                <a:spcPts val="0"/>
              </a:spcBef>
              <a:spcAft>
                <a:spcPts val="0"/>
              </a:spcAft>
              <a:buNone/>
            </a:pPr>
            <a:r>
              <a:rPr lang="ru" u="sng">
                <a:solidFill>
                  <a:schemeClr val="hlink"/>
                </a:solidFill>
                <a:hlinkClick r:id="rId5"/>
              </a:rPr>
              <a:t>https://www.rt.com/news/524160-germany-quarantines-towers-indian-covid-variant/</a:t>
            </a:r>
            <a:endParaRPr/>
          </a:p>
          <a:p>
            <a:pPr indent="0" lvl="0" marL="0" rtl="0" algn="l">
              <a:spcBef>
                <a:spcPts val="0"/>
              </a:spcBef>
              <a:spcAft>
                <a:spcPts val="0"/>
              </a:spcAft>
              <a:buNone/>
            </a:pPr>
            <a:r>
              <a:t/>
            </a:r>
            <a:endParaRPr/>
          </a:p>
          <a:p>
            <a:pPr indent="0" lvl="0" marL="0" rtl="0" algn="l">
              <a:spcBef>
                <a:spcPts val="0"/>
              </a:spcBef>
              <a:spcAft>
                <a:spcPts val="0"/>
              </a:spcAft>
              <a:buNone/>
            </a:pPr>
            <a:r>
              <a:rPr lang="ru" u="sng">
                <a:solidFill>
                  <a:schemeClr val="hlink"/>
                </a:solidFill>
                <a:hlinkClick r:id="rId6"/>
              </a:rPr>
              <a:t>https://edition.cnn.com/2021/05/19/world/coronavirus-newsletter-intl-05-19-21/index.html</a:t>
            </a:r>
            <a:endParaRPr/>
          </a:p>
          <a:p>
            <a:pPr indent="0" lvl="0" marL="0" rtl="0" algn="l">
              <a:spcBef>
                <a:spcPts val="0"/>
              </a:spcBef>
              <a:spcAft>
                <a:spcPts val="0"/>
              </a:spcAft>
              <a:buNone/>
            </a:pPr>
            <a:r>
              <a:t/>
            </a:r>
            <a:endParaRPr/>
          </a:p>
          <a:p>
            <a:pPr indent="0" lvl="0" marL="0" rtl="0" algn="l">
              <a:spcBef>
                <a:spcPts val="0"/>
              </a:spcBef>
              <a:spcAft>
                <a:spcPts val="0"/>
              </a:spcAft>
              <a:buNone/>
            </a:pPr>
            <a:r>
              <a:rPr lang="ru" u="sng">
                <a:solidFill>
                  <a:schemeClr val="hlink"/>
                </a:solidFill>
                <a:hlinkClick r:id="rId7"/>
              </a:rPr>
              <a:t>https://www.bbc.com/news/world-asia-india-57154564</a:t>
            </a:r>
            <a:endParaRPr/>
          </a:p>
          <a:p>
            <a:pPr indent="0" lvl="0" marL="0" rtl="0" algn="l">
              <a:spcBef>
                <a:spcPts val="0"/>
              </a:spcBef>
              <a:spcAft>
                <a:spcPts val="0"/>
              </a:spcAft>
              <a:buNone/>
            </a:pPr>
            <a:r>
              <a:t/>
            </a:r>
            <a:endParaRPr/>
          </a:p>
        </p:txBody>
      </p:sp>
      <p:sp>
        <p:nvSpPr>
          <p:cNvPr id="188" name="Google Shape;188;p30"/>
          <p:cNvSpPr txBox="1"/>
          <p:nvPr>
            <p:ph type="ctrTitle"/>
          </p:nvPr>
        </p:nvSpPr>
        <p:spPr>
          <a:xfrm>
            <a:off x="665175" y="460900"/>
            <a:ext cx="7688100" cy="541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sz="3000"/>
              <a:t>Covid SARS-2 links</a:t>
            </a:r>
            <a:endParaRPr sz="3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1"/>
          <p:cNvSpPr txBox="1"/>
          <p:nvPr>
            <p:ph type="title"/>
          </p:nvPr>
        </p:nvSpPr>
        <p:spPr>
          <a:xfrm>
            <a:off x="727650" y="1115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Summary of models accuracy</a:t>
            </a:r>
            <a:endParaRPr/>
          </a:p>
        </p:txBody>
      </p:sp>
      <p:graphicFrame>
        <p:nvGraphicFramePr>
          <p:cNvPr id="194" name="Google Shape;194;p31"/>
          <p:cNvGraphicFramePr/>
          <p:nvPr/>
        </p:nvGraphicFramePr>
        <p:xfrm>
          <a:off x="727650" y="646725"/>
          <a:ext cx="3000000" cy="3000000"/>
        </p:xfrm>
        <a:graphic>
          <a:graphicData uri="http://schemas.openxmlformats.org/drawingml/2006/table">
            <a:tbl>
              <a:tblPr>
                <a:noFill/>
                <a:tableStyleId>{5987C9E8-3A75-4097-BEDA-57E713387112}</a:tableStyleId>
              </a:tblPr>
              <a:tblGrid>
                <a:gridCol w="1358675"/>
                <a:gridCol w="1358675"/>
                <a:gridCol w="1358675"/>
                <a:gridCol w="1358675"/>
                <a:gridCol w="1358675"/>
                <a:gridCol w="1358675"/>
              </a:tblGrid>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ru"/>
                        <a:t>LR</a:t>
                      </a:r>
                      <a:endParaRPr/>
                    </a:p>
                  </a:txBody>
                  <a:tcPr marT="91425" marB="91425" marR="91425" marL="91425"/>
                </a:tc>
                <a:tc>
                  <a:txBody>
                    <a:bodyPr/>
                    <a:lstStyle/>
                    <a:p>
                      <a:pPr indent="0" lvl="0" marL="0" rtl="0" algn="l">
                        <a:spcBef>
                          <a:spcPts val="0"/>
                        </a:spcBef>
                        <a:spcAft>
                          <a:spcPts val="0"/>
                        </a:spcAft>
                        <a:buNone/>
                      </a:pPr>
                      <a:r>
                        <a:rPr lang="ru"/>
                        <a:t>DT</a:t>
                      </a:r>
                      <a:endParaRPr/>
                    </a:p>
                  </a:txBody>
                  <a:tcPr marT="91425" marB="91425" marR="91425" marL="91425"/>
                </a:tc>
                <a:tc>
                  <a:txBody>
                    <a:bodyPr/>
                    <a:lstStyle/>
                    <a:p>
                      <a:pPr indent="0" lvl="0" marL="0" rtl="0" algn="l">
                        <a:spcBef>
                          <a:spcPts val="0"/>
                        </a:spcBef>
                        <a:spcAft>
                          <a:spcPts val="0"/>
                        </a:spcAft>
                        <a:buNone/>
                      </a:pPr>
                      <a:r>
                        <a:rPr lang="ru"/>
                        <a:t>GBC</a:t>
                      </a:r>
                      <a:endParaRPr/>
                    </a:p>
                  </a:txBody>
                  <a:tcPr marT="91425" marB="91425" marR="91425" marL="91425"/>
                </a:tc>
                <a:tc>
                  <a:txBody>
                    <a:bodyPr/>
                    <a:lstStyle/>
                    <a:p>
                      <a:pPr indent="0" lvl="0" marL="0" rtl="0" algn="l">
                        <a:spcBef>
                          <a:spcPts val="0"/>
                        </a:spcBef>
                        <a:spcAft>
                          <a:spcPts val="0"/>
                        </a:spcAft>
                        <a:buNone/>
                      </a:pPr>
                      <a:r>
                        <a:rPr lang="ru"/>
                        <a:t>RFC</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6200">
                <a:tc>
                  <a:txBody>
                    <a:bodyPr/>
                    <a:lstStyle/>
                    <a:p>
                      <a:pPr indent="0" lvl="0" marL="0" rtl="0" algn="l">
                        <a:spcBef>
                          <a:spcPts val="0"/>
                        </a:spcBef>
                        <a:spcAft>
                          <a:spcPts val="0"/>
                        </a:spcAft>
                        <a:buNone/>
                      </a:pPr>
                      <a:r>
                        <a:rPr lang="ru"/>
                        <a:t>Political</a:t>
                      </a:r>
                      <a:endParaRPr/>
                    </a:p>
                  </a:txBody>
                  <a:tcPr marT="91425" marB="91425" marR="91425" marL="91425"/>
                </a:tc>
                <a:tc>
                  <a:txBody>
                    <a:bodyPr/>
                    <a:lstStyle/>
                    <a:p>
                      <a:pPr indent="0" lvl="0" marL="0" rtl="0" algn="l">
                        <a:spcBef>
                          <a:spcPts val="0"/>
                        </a:spcBef>
                        <a:spcAft>
                          <a:spcPts val="0"/>
                        </a:spcAft>
                        <a:buNone/>
                      </a:pPr>
                      <a:r>
                        <a:rPr lang="ru"/>
                        <a:t>⅘=80%</a:t>
                      </a:r>
                      <a:endParaRPr/>
                    </a:p>
                  </a:txBody>
                  <a:tcPr marT="91425" marB="91425" marR="91425" marL="91425"/>
                </a:tc>
                <a:tc>
                  <a:txBody>
                    <a:bodyPr/>
                    <a:lstStyle/>
                    <a:p>
                      <a:pPr indent="0" lvl="0" marL="0" rtl="0" algn="l">
                        <a:spcBef>
                          <a:spcPts val="0"/>
                        </a:spcBef>
                        <a:spcAft>
                          <a:spcPts val="0"/>
                        </a:spcAft>
                        <a:buNone/>
                      </a:pPr>
                      <a:r>
                        <a:rPr lang="ru"/>
                        <a:t>⅗=60%</a:t>
                      </a:r>
                      <a:endParaRPr/>
                    </a:p>
                  </a:txBody>
                  <a:tcPr marT="91425" marB="91425" marR="91425" marL="91425"/>
                </a:tc>
                <a:tc>
                  <a:txBody>
                    <a:bodyPr/>
                    <a:lstStyle/>
                    <a:p>
                      <a:pPr indent="0" lvl="0" marL="0" rtl="0" algn="l">
                        <a:spcBef>
                          <a:spcPts val="0"/>
                        </a:spcBef>
                        <a:spcAft>
                          <a:spcPts val="0"/>
                        </a:spcAft>
                        <a:buNone/>
                      </a:pPr>
                      <a:r>
                        <a:rPr lang="ru"/>
                        <a:t>⅗ = 60%</a:t>
                      </a:r>
                      <a:endParaRPr/>
                    </a:p>
                  </a:txBody>
                  <a:tcPr marT="91425" marB="91425" marR="91425" marL="91425"/>
                </a:tc>
                <a:tc>
                  <a:txBody>
                    <a:bodyPr/>
                    <a:lstStyle/>
                    <a:p>
                      <a:pPr indent="0" lvl="0" marL="0" rtl="0" algn="l">
                        <a:spcBef>
                          <a:spcPts val="0"/>
                        </a:spcBef>
                        <a:spcAft>
                          <a:spcPts val="0"/>
                        </a:spcAft>
                        <a:buNone/>
                      </a:pPr>
                      <a:r>
                        <a:rPr lang="ru"/>
                        <a:t>⅘ = 80%</a:t>
                      </a:r>
                      <a:endParaRPr/>
                    </a:p>
                  </a:txBody>
                  <a:tcPr marT="91425" marB="91425" marR="91425" marL="91425"/>
                </a:tc>
                <a:tc>
                  <a:txBody>
                    <a:bodyPr/>
                    <a:lstStyle/>
                    <a:p>
                      <a:pPr indent="0" lvl="0" marL="0" rtl="0" algn="l">
                        <a:spcBef>
                          <a:spcPts val="0"/>
                        </a:spcBef>
                        <a:spcAft>
                          <a:spcPts val="0"/>
                        </a:spcAft>
                        <a:buNone/>
                      </a:pPr>
                      <a:r>
                        <a:rPr lang="ru"/>
                        <a:t>70%</a:t>
                      </a:r>
                      <a:endParaRPr/>
                    </a:p>
                  </a:txBody>
                  <a:tcPr marT="91425" marB="91425" marR="91425" marL="91425">
                    <a:solidFill>
                      <a:srgbClr val="FFFF00"/>
                    </a:solidFill>
                  </a:tcPr>
                </a:tc>
              </a:tr>
              <a:tr h="609575">
                <a:tc>
                  <a:txBody>
                    <a:bodyPr/>
                    <a:lstStyle/>
                    <a:p>
                      <a:pPr indent="0" lvl="0" marL="0" rtl="0" algn="l">
                        <a:spcBef>
                          <a:spcPts val="0"/>
                        </a:spcBef>
                        <a:spcAft>
                          <a:spcPts val="0"/>
                        </a:spcAft>
                        <a:buNone/>
                      </a:pPr>
                      <a:r>
                        <a:rPr lang="ru"/>
                        <a:t>Weather</a:t>
                      </a:r>
                      <a:endParaRPr/>
                    </a:p>
                  </a:txBody>
                  <a:tcPr marT="91425" marB="91425" marR="91425" marL="91425"/>
                </a:tc>
                <a:tc>
                  <a:txBody>
                    <a:bodyPr/>
                    <a:lstStyle/>
                    <a:p>
                      <a:pPr indent="0" lvl="0" marL="0" rtl="0" algn="l">
                        <a:spcBef>
                          <a:spcPts val="0"/>
                        </a:spcBef>
                        <a:spcAft>
                          <a:spcPts val="0"/>
                        </a:spcAft>
                        <a:buNone/>
                      </a:pPr>
                      <a:r>
                        <a:rPr lang="ru"/>
                        <a:t>3/6=50%</a:t>
                      </a:r>
                      <a:endParaRPr/>
                    </a:p>
                  </a:txBody>
                  <a:tcPr marT="91425" marB="91425" marR="91425" marL="91425"/>
                </a:tc>
                <a:tc>
                  <a:txBody>
                    <a:bodyPr/>
                    <a:lstStyle/>
                    <a:p>
                      <a:pPr indent="0" lvl="0" marL="0" rtl="0" algn="l">
                        <a:spcBef>
                          <a:spcPts val="0"/>
                        </a:spcBef>
                        <a:spcAft>
                          <a:spcPts val="0"/>
                        </a:spcAft>
                        <a:buNone/>
                      </a:pPr>
                      <a:r>
                        <a:rPr lang="ru"/>
                        <a:t>4/6=66.6%</a:t>
                      </a:r>
                      <a:endParaRPr/>
                    </a:p>
                  </a:txBody>
                  <a:tcPr marT="91425" marB="91425" marR="91425" marL="91425"/>
                </a:tc>
                <a:tc>
                  <a:txBody>
                    <a:bodyPr/>
                    <a:lstStyle/>
                    <a:p>
                      <a:pPr indent="0" lvl="0" marL="0" rtl="0" algn="l">
                        <a:spcBef>
                          <a:spcPts val="0"/>
                        </a:spcBef>
                        <a:spcAft>
                          <a:spcPts val="0"/>
                        </a:spcAft>
                        <a:buNone/>
                      </a:pPr>
                      <a:r>
                        <a:rPr lang="ru"/>
                        <a:t>3/6 = 50%</a:t>
                      </a:r>
                      <a:endParaRPr/>
                    </a:p>
                  </a:txBody>
                  <a:tcPr marT="91425" marB="91425" marR="91425" marL="91425"/>
                </a:tc>
                <a:tc>
                  <a:txBody>
                    <a:bodyPr/>
                    <a:lstStyle/>
                    <a:p>
                      <a:pPr indent="0" lvl="0" marL="0" rtl="0" algn="l">
                        <a:spcBef>
                          <a:spcPts val="0"/>
                        </a:spcBef>
                        <a:spcAft>
                          <a:spcPts val="0"/>
                        </a:spcAft>
                        <a:buNone/>
                      </a:pPr>
                      <a:r>
                        <a:rPr lang="ru"/>
                        <a:t>4/6 = 66.6%</a:t>
                      </a:r>
                      <a:endParaRPr/>
                    </a:p>
                  </a:txBody>
                  <a:tcPr marT="91425" marB="91425" marR="91425" marL="91425"/>
                </a:tc>
                <a:tc>
                  <a:txBody>
                    <a:bodyPr/>
                    <a:lstStyle/>
                    <a:p>
                      <a:pPr indent="0" lvl="0" marL="0" rtl="0" algn="l">
                        <a:spcBef>
                          <a:spcPts val="0"/>
                        </a:spcBef>
                        <a:spcAft>
                          <a:spcPts val="0"/>
                        </a:spcAft>
                        <a:buNone/>
                      </a:pPr>
                      <a:r>
                        <a:rPr lang="ru"/>
                        <a:t>58.3%</a:t>
                      </a:r>
                      <a:endParaRPr/>
                    </a:p>
                  </a:txBody>
                  <a:tcPr marT="91425" marB="91425" marR="91425" marL="91425">
                    <a:solidFill>
                      <a:srgbClr val="FFFF00"/>
                    </a:solidFill>
                  </a:tcPr>
                </a:tc>
              </a:tr>
              <a:tr h="609575">
                <a:tc>
                  <a:txBody>
                    <a:bodyPr/>
                    <a:lstStyle/>
                    <a:p>
                      <a:pPr indent="0" lvl="0" marL="0" rtl="0" algn="l">
                        <a:spcBef>
                          <a:spcPts val="0"/>
                        </a:spcBef>
                        <a:spcAft>
                          <a:spcPts val="0"/>
                        </a:spcAft>
                        <a:buNone/>
                      </a:pPr>
                      <a:r>
                        <a:rPr lang="ru"/>
                        <a:t>Sport</a:t>
                      </a:r>
                      <a:endParaRPr/>
                    </a:p>
                  </a:txBody>
                  <a:tcPr marT="91425" marB="91425" marR="91425" marL="91425"/>
                </a:tc>
                <a:tc>
                  <a:txBody>
                    <a:bodyPr/>
                    <a:lstStyle/>
                    <a:p>
                      <a:pPr indent="0" lvl="0" marL="0" rtl="0" algn="l">
                        <a:spcBef>
                          <a:spcPts val="0"/>
                        </a:spcBef>
                        <a:spcAft>
                          <a:spcPts val="0"/>
                        </a:spcAft>
                        <a:buNone/>
                      </a:pPr>
                      <a:r>
                        <a:rPr lang="ru"/>
                        <a:t>4/7=57.1%</a:t>
                      </a:r>
                      <a:endParaRPr/>
                    </a:p>
                  </a:txBody>
                  <a:tcPr marT="91425" marB="91425" marR="91425" marL="91425"/>
                </a:tc>
                <a:tc>
                  <a:txBody>
                    <a:bodyPr/>
                    <a:lstStyle/>
                    <a:p>
                      <a:pPr indent="0" lvl="0" marL="0" rtl="0" algn="l">
                        <a:spcBef>
                          <a:spcPts val="0"/>
                        </a:spcBef>
                        <a:spcAft>
                          <a:spcPts val="0"/>
                        </a:spcAft>
                        <a:buNone/>
                      </a:pPr>
                      <a:r>
                        <a:rPr lang="ru"/>
                        <a:t>3/7=42.8%</a:t>
                      </a:r>
                      <a:endParaRPr/>
                    </a:p>
                  </a:txBody>
                  <a:tcPr marT="91425" marB="91425" marR="91425" marL="91425"/>
                </a:tc>
                <a:tc>
                  <a:txBody>
                    <a:bodyPr/>
                    <a:lstStyle/>
                    <a:p>
                      <a:pPr indent="0" lvl="0" marL="0" rtl="0" algn="l">
                        <a:spcBef>
                          <a:spcPts val="0"/>
                        </a:spcBef>
                        <a:spcAft>
                          <a:spcPts val="0"/>
                        </a:spcAft>
                        <a:buNone/>
                      </a:pPr>
                      <a:r>
                        <a:rPr lang="ru"/>
                        <a:t>3/7 = 42.8%</a:t>
                      </a:r>
                      <a:endParaRPr/>
                    </a:p>
                  </a:txBody>
                  <a:tcPr marT="91425" marB="91425" marR="91425" marL="91425"/>
                </a:tc>
                <a:tc>
                  <a:txBody>
                    <a:bodyPr/>
                    <a:lstStyle/>
                    <a:p>
                      <a:pPr indent="0" lvl="0" marL="0" rtl="0" algn="l">
                        <a:spcBef>
                          <a:spcPts val="0"/>
                        </a:spcBef>
                        <a:spcAft>
                          <a:spcPts val="0"/>
                        </a:spcAft>
                        <a:buNone/>
                      </a:pPr>
                      <a:r>
                        <a:rPr lang="ru"/>
                        <a:t>7/7 = 100%</a:t>
                      </a:r>
                      <a:endParaRPr/>
                    </a:p>
                  </a:txBody>
                  <a:tcPr marT="91425" marB="91425" marR="91425" marL="91425"/>
                </a:tc>
                <a:tc>
                  <a:txBody>
                    <a:bodyPr/>
                    <a:lstStyle/>
                    <a:p>
                      <a:pPr indent="0" lvl="0" marL="0" rtl="0" algn="l">
                        <a:spcBef>
                          <a:spcPts val="0"/>
                        </a:spcBef>
                        <a:spcAft>
                          <a:spcPts val="0"/>
                        </a:spcAft>
                        <a:buNone/>
                      </a:pPr>
                      <a:r>
                        <a:rPr lang="ru"/>
                        <a:t>60.6%</a:t>
                      </a:r>
                      <a:endParaRPr/>
                    </a:p>
                  </a:txBody>
                  <a:tcPr marT="91425" marB="91425" marR="91425" marL="91425">
                    <a:solidFill>
                      <a:srgbClr val="FFFF00"/>
                    </a:solidFill>
                  </a:tcPr>
                </a:tc>
              </a:tr>
              <a:tr h="396200">
                <a:tc>
                  <a:txBody>
                    <a:bodyPr/>
                    <a:lstStyle/>
                    <a:p>
                      <a:pPr indent="0" lvl="0" marL="0" rtl="0" algn="l">
                        <a:spcBef>
                          <a:spcPts val="0"/>
                        </a:spcBef>
                        <a:spcAft>
                          <a:spcPts val="0"/>
                        </a:spcAft>
                        <a:buNone/>
                      </a:pPr>
                      <a:r>
                        <a:rPr lang="ru"/>
                        <a:t>Prediction</a:t>
                      </a:r>
                      <a:endParaRPr/>
                    </a:p>
                  </a:txBody>
                  <a:tcPr marT="91425" marB="91425" marR="91425" marL="91425"/>
                </a:tc>
                <a:tc>
                  <a:txBody>
                    <a:bodyPr/>
                    <a:lstStyle/>
                    <a:p>
                      <a:pPr indent="0" lvl="0" marL="0" rtl="0" algn="l">
                        <a:spcBef>
                          <a:spcPts val="0"/>
                        </a:spcBef>
                        <a:spcAft>
                          <a:spcPts val="0"/>
                        </a:spcAft>
                        <a:buNone/>
                      </a:pPr>
                      <a:r>
                        <a:rPr lang="ru"/>
                        <a:t>3/6=50%</a:t>
                      </a:r>
                      <a:endParaRPr/>
                    </a:p>
                  </a:txBody>
                  <a:tcPr marT="91425" marB="91425" marR="91425" marL="91425"/>
                </a:tc>
                <a:tc>
                  <a:txBody>
                    <a:bodyPr/>
                    <a:lstStyle/>
                    <a:p>
                      <a:pPr indent="0" lvl="0" marL="0" rtl="0" algn="l">
                        <a:spcBef>
                          <a:spcPts val="0"/>
                        </a:spcBef>
                        <a:spcAft>
                          <a:spcPts val="0"/>
                        </a:spcAft>
                        <a:buNone/>
                      </a:pPr>
                      <a:r>
                        <a:rPr lang="ru"/>
                        <a:t>3/6=50%</a:t>
                      </a:r>
                      <a:endParaRPr/>
                    </a:p>
                  </a:txBody>
                  <a:tcPr marT="91425" marB="91425" marR="91425" marL="91425"/>
                </a:tc>
                <a:tc>
                  <a:txBody>
                    <a:bodyPr/>
                    <a:lstStyle/>
                    <a:p>
                      <a:pPr indent="0" lvl="0" marL="0" rtl="0" algn="l">
                        <a:spcBef>
                          <a:spcPts val="0"/>
                        </a:spcBef>
                        <a:spcAft>
                          <a:spcPts val="0"/>
                        </a:spcAft>
                        <a:buNone/>
                      </a:pPr>
                      <a:r>
                        <a:rPr lang="ru"/>
                        <a:t>4/6 = 66.6%</a:t>
                      </a:r>
                      <a:endParaRPr/>
                    </a:p>
                  </a:txBody>
                  <a:tcPr marT="91425" marB="91425" marR="91425" marL="91425"/>
                </a:tc>
                <a:tc>
                  <a:txBody>
                    <a:bodyPr/>
                    <a:lstStyle/>
                    <a:p>
                      <a:pPr indent="0" lvl="0" marL="0" rtl="0" algn="l">
                        <a:spcBef>
                          <a:spcPts val="0"/>
                        </a:spcBef>
                        <a:spcAft>
                          <a:spcPts val="0"/>
                        </a:spcAft>
                        <a:buNone/>
                      </a:pPr>
                      <a:r>
                        <a:rPr lang="ru"/>
                        <a:t>3/6 = 50%</a:t>
                      </a:r>
                      <a:endParaRPr/>
                    </a:p>
                  </a:txBody>
                  <a:tcPr marT="91425" marB="91425" marR="91425" marL="91425"/>
                </a:tc>
                <a:tc>
                  <a:txBody>
                    <a:bodyPr/>
                    <a:lstStyle/>
                    <a:p>
                      <a:pPr indent="0" lvl="0" marL="0" rtl="0" algn="l">
                        <a:spcBef>
                          <a:spcPts val="0"/>
                        </a:spcBef>
                        <a:spcAft>
                          <a:spcPts val="0"/>
                        </a:spcAft>
                        <a:buNone/>
                      </a:pPr>
                      <a:r>
                        <a:rPr lang="ru"/>
                        <a:t>54.15%</a:t>
                      </a:r>
                      <a:endParaRPr/>
                    </a:p>
                  </a:txBody>
                  <a:tcPr marT="91425" marB="91425" marR="91425" marL="91425">
                    <a:solidFill>
                      <a:srgbClr val="FFFF00"/>
                    </a:solidFill>
                  </a:tcPr>
                </a:tc>
              </a:tr>
              <a:tr h="396200">
                <a:tc>
                  <a:txBody>
                    <a:bodyPr/>
                    <a:lstStyle/>
                    <a:p>
                      <a:pPr indent="0" lvl="0" marL="0" rtl="0" algn="l">
                        <a:spcBef>
                          <a:spcPts val="0"/>
                        </a:spcBef>
                        <a:spcAft>
                          <a:spcPts val="0"/>
                        </a:spcAft>
                        <a:buNone/>
                      </a:pPr>
                      <a:r>
                        <a:rPr lang="ru"/>
                        <a:t>Culture</a:t>
                      </a:r>
                      <a:endParaRPr/>
                    </a:p>
                  </a:txBody>
                  <a:tcPr marT="91425" marB="91425" marR="91425" marL="91425"/>
                </a:tc>
                <a:tc>
                  <a:txBody>
                    <a:bodyPr/>
                    <a:lstStyle/>
                    <a:p>
                      <a:pPr indent="0" lvl="0" marL="0" rtl="0" algn="l">
                        <a:spcBef>
                          <a:spcPts val="0"/>
                        </a:spcBef>
                        <a:spcAft>
                          <a:spcPts val="0"/>
                        </a:spcAft>
                        <a:buNone/>
                      </a:pPr>
                      <a:r>
                        <a:rPr lang="ru"/>
                        <a:t>⅗=60%</a:t>
                      </a:r>
                      <a:endParaRPr/>
                    </a:p>
                  </a:txBody>
                  <a:tcPr marT="91425" marB="91425" marR="91425" marL="91425"/>
                </a:tc>
                <a:tc>
                  <a:txBody>
                    <a:bodyPr/>
                    <a:lstStyle/>
                    <a:p>
                      <a:pPr indent="0" lvl="0" marL="0" rtl="0" algn="l">
                        <a:spcBef>
                          <a:spcPts val="0"/>
                        </a:spcBef>
                        <a:spcAft>
                          <a:spcPts val="0"/>
                        </a:spcAft>
                        <a:buNone/>
                      </a:pPr>
                      <a:r>
                        <a:rPr lang="ru"/>
                        <a:t>⅗=60%</a:t>
                      </a:r>
                      <a:endParaRPr/>
                    </a:p>
                  </a:txBody>
                  <a:tcPr marT="91425" marB="91425" marR="91425" marL="91425"/>
                </a:tc>
                <a:tc>
                  <a:txBody>
                    <a:bodyPr/>
                    <a:lstStyle/>
                    <a:p>
                      <a:pPr indent="0" lvl="0" marL="0" rtl="0" algn="l">
                        <a:spcBef>
                          <a:spcPts val="0"/>
                        </a:spcBef>
                        <a:spcAft>
                          <a:spcPts val="0"/>
                        </a:spcAft>
                        <a:buNone/>
                      </a:pPr>
                      <a:r>
                        <a:rPr lang="ru"/>
                        <a:t>⅖ = 40%</a:t>
                      </a:r>
                      <a:endParaRPr/>
                    </a:p>
                  </a:txBody>
                  <a:tcPr marT="91425" marB="91425" marR="91425" marL="91425"/>
                </a:tc>
                <a:tc>
                  <a:txBody>
                    <a:bodyPr/>
                    <a:lstStyle/>
                    <a:p>
                      <a:pPr indent="0" lvl="0" marL="0" rtl="0" algn="l">
                        <a:spcBef>
                          <a:spcPts val="0"/>
                        </a:spcBef>
                        <a:spcAft>
                          <a:spcPts val="0"/>
                        </a:spcAft>
                        <a:buNone/>
                      </a:pPr>
                      <a:r>
                        <a:rPr lang="ru"/>
                        <a:t>2/6 = 33.3%</a:t>
                      </a:r>
                      <a:endParaRPr/>
                    </a:p>
                  </a:txBody>
                  <a:tcPr marT="91425" marB="91425" marR="91425" marL="91425"/>
                </a:tc>
                <a:tc>
                  <a:txBody>
                    <a:bodyPr/>
                    <a:lstStyle/>
                    <a:p>
                      <a:pPr indent="0" lvl="0" marL="0" rtl="0" algn="l">
                        <a:spcBef>
                          <a:spcPts val="0"/>
                        </a:spcBef>
                        <a:spcAft>
                          <a:spcPts val="0"/>
                        </a:spcAft>
                        <a:buNone/>
                      </a:pPr>
                      <a:r>
                        <a:rPr lang="ru"/>
                        <a:t>48.25%</a:t>
                      </a:r>
                      <a:endParaRPr/>
                    </a:p>
                  </a:txBody>
                  <a:tcPr marT="91425" marB="91425" marR="91425" marL="91425">
                    <a:solidFill>
                      <a:srgbClr val="FFFF00"/>
                    </a:solidFill>
                  </a:tcPr>
                </a:tc>
              </a:tr>
              <a:tr h="609575">
                <a:tc>
                  <a:txBody>
                    <a:bodyPr/>
                    <a:lstStyle/>
                    <a:p>
                      <a:pPr indent="0" lvl="0" marL="0" rtl="0" algn="l">
                        <a:spcBef>
                          <a:spcPts val="0"/>
                        </a:spcBef>
                        <a:spcAft>
                          <a:spcPts val="0"/>
                        </a:spcAft>
                        <a:buNone/>
                      </a:pPr>
                      <a:r>
                        <a:rPr lang="ru"/>
                        <a:t>Random topic</a:t>
                      </a:r>
                      <a:endParaRPr/>
                    </a:p>
                  </a:txBody>
                  <a:tcPr marT="91425" marB="91425" marR="91425" marL="91425"/>
                </a:tc>
                <a:tc>
                  <a:txBody>
                    <a:bodyPr/>
                    <a:lstStyle/>
                    <a:p>
                      <a:pPr indent="0" lvl="0" marL="0" rtl="0" algn="l">
                        <a:spcBef>
                          <a:spcPts val="0"/>
                        </a:spcBef>
                        <a:spcAft>
                          <a:spcPts val="0"/>
                        </a:spcAft>
                        <a:buNone/>
                      </a:pPr>
                      <a:r>
                        <a:rPr lang="ru"/>
                        <a:t>2/6=33.3%</a:t>
                      </a:r>
                      <a:endParaRPr/>
                    </a:p>
                  </a:txBody>
                  <a:tcPr marT="91425" marB="91425" marR="91425" marL="91425"/>
                </a:tc>
                <a:tc>
                  <a:txBody>
                    <a:bodyPr/>
                    <a:lstStyle/>
                    <a:p>
                      <a:pPr indent="0" lvl="0" marL="0" rtl="0" algn="l">
                        <a:spcBef>
                          <a:spcPts val="0"/>
                        </a:spcBef>
                        <a:spcAft>
                          <a:spcPts val="0"/>
                        </a:spcAft>
                        <a:buNone/>
                      </a:pPr>
                      <a:r>
                        <a:rPr lang="ru"/>
                        <a:t>⅚=83.3%</a:t>
                      </a:r>
                      <a:endParaRPr/>
                    </a:p>
                  </a:txBody>
                  <a:tcPr marT="91425" marB="91425" marR="91425" marL="91425"/>
                </a:tc>
                <a:tc>
                  <a:txBody>
                    <a:bodyPr/>
                    <a:lstStyle/>
                    <a:p>
                      <a:pPr indent="0" lvl="0" marL="0" rtl="0" algn="l">
                        <a:spcBef>
                          <a:spcPts val="0"/>
                        </a:spcBef>
                        <a:spcAft>
                          <a:spcPts val="0"/>
                        </a:spcAft>
                        <a:buNone/>
                      </a:pPr>
                      <a:r>
                        <a:rPr lang="ru"/>
                        <a:t>3/3 = 50%</a:t>
                      </a:r>
                      <a:endParaRPr/>
                    </a:p>
                  </a:txBody>
                  <a:tcPr marT="91425" marB="91425" marR="91425" marL="91425"/>
                </a:tc>
                <a:tc>
                  <a:txBody>
                    <a:bodyPr/>
                    <a:lstStyle/>
                    <a:p>
                      <a:pPr indent="0" lvl="0" marL="0" rtl="0" algn="l">
                        <a:spcBef>
                          <a:spcPts val="0"/>
                        </a:spcBef>
                        <a:spcAft>
                          <a:spcPts val="0"/>
                        </a:spcAft>
                        <a:buNone/>
                      </a:pPr>
                      <a:r>
                        <a:rPr lang="ru"/>
                        <a:t>6/6 = 100%</a:t>
                      </a:r>
                      <a:endParaRPr/>
                    </a:p>
                  </a:txBody>
                  <a:tcPr marT="91425" marB="91425" marR="91425" marL="91425"/>
                </a:tc>
                <a:tc>
                  <a:txBody>
                    <a:bodyPr/>
                    <a:lstStyle/>
                    <a:p>
                      <a:pPr indent="0" lvl="0" marL="0" rtl="0" algn="l">
                        <a:spcBef>
                          <a:spcPts val="0"/>
                        </a:spcBef>
                        <a:spcAft>
                          <a:spcPts val="0"/>
                        </a:spcAft>
                        <a:buNone/>
                      </a:pPr>
                      <a:r>
                        <a:rPr lang="ru"/>
                        <a:t>66.65%</a:t>
                      </a:r>
                      <a:endParaRPr/>
                    </a:p>
                  </a:txBody>
                  <a:tcPr marT="91425" marB="91425" marR="91425" marL="91425">
                    <a:solidFill>
                      <a:srgbClr val="FFFF00"/>
                    </a:solidFill>
                  </a:tcPr>
                </a:tc>
              </a:tr>
              <a:tr h="609575">
                <a:tc>
                  <a:txBody>
                    <a:bodyPr/>
                    <a:lstStyle/>
                    <a:p>
                      <a:pPr indent="0" lvl="0" marL="0" rtl="0" algn="l">
                        <a:spcBef>
                          <a:spcPts val="0"/>
                        </a:spcBef>
                        <a:spcAft>
                          <a:spcPts val="0"/>
                        </a:spcAft>
                        <a:buNone/>
                      </a:pPr>
                      <a:r>
                        <a:rPr lang="ru"/>
                        <a:t>COVID SARS-2</a:t>
                      </a:r>
                      <a:endParaRPr/>
                    </a:p>
                  </a:txBody>
                  <a:tcPr marT="91425" marB="91425" marR="91425" marL="91425"/>
                </a:tc>
                <a:tc>
                  <a:txBody>
                    <a:bodyPr/>
                    <a:lstStyle/>
                    <a:p>
                      <a:pPr indent="0" lvl="0" marL="0" rtl="0" algn="l">
                        <a:spcBef>
                          <a:spcPts val="0"/>
                        </a:spcBef>
                        <a:spcAft>
                          <a:spcPts val="0"/>
                        </a:spcAft>
                        <a:buNone/>
                      </a:pPr>
                      <a:r>
                        <a:rPr lang="ru"/>
                        <a:t>2/4=50%</a:t>
                      </a:r>
                      <a:endParaRPr/>
                    </a:p>
                  </a:txBody>
                  <a:tcPr marT="91425" marB="91425" marR="91425" marL="91425"/>
                </a:tc>
                <a:tc>
                  <a:txBody>
                    <a:bodyPr/>
                    <a:lstStyle/>
                    <a:p>
                      <a:pPr indent="0" lvl="0" marL="0" rtl="0" algn="l">
                        <a:spcBef>
                          <a:spcPts val="0"/>
                        </a:spcBef>
                        <a:spcAft>
                          <a:spcPts val="0"/>
                        </a:spcAft>
                        <a:buNone/>
                      </a:pPr>
                      <a:r>
                        <a:rPr lang="ru"/>
                        <a:t>2/4=50%</a:t>
                      </a:r>
                      <a:endParaRPr/>
                    </a:p>
                  </a:txBody>
                  <a:tcPr marT="91425" marB="91425" marR="91425" marL="91425"/>
                </a:tc>
                <a:tc>
                  <a:txBody>
                    <a:bodyPr/>
                    <a:lstStyle/>
                    <a:p>
                      <a:pPr indent="0" lvl="0" marL="0" rtl="0" algn="l">
                        <a:spcBef>
                          <a:spcPts val="0"/>
                        </a:spcBef>
                        <a:spcAft>
                          <a:spcPts val="0"/>
                        </a:spcAft>
                        <a:buNone/>
                      </a:pPr>
                      <a:r>
                        <a:rPr lang="ru"/>
                        <a:t>2/4 = 50%</a:t>
                      </a:r>
                      <a:endParaRPr/>
                    </a:p>
                  </a:txBody>
                  <a:tcPr marT="91425" marB="91425" marR="91425" marL="91425"/>
                </a:tc>
                <a:tc>
                  <a:txBody>
                    <a:bodyPr/>
                    <a:lstStyle/>
                    <a:p>
                      <a:pPr indent="0" lvl="0" marL="0" rtl="0" algn="l">
                        <a:spcBef>
                          <a:spcPts val="0"/>
                        </a:spcBef>
                        <a:spcAft>
                          <a:spcPts val="0"/>
                        </a:spcAft>
                        <a:buNone/>
                      </a:pPr>
                      <a:r>
                        <a:rPr lang="ru"/>
                        <a:t>2/4 = 50%</a:t>
                      </a:r>
                      <a:endParaRPr/>
                    </a:p>
                  </a:txBody>
                  <a:tcPr marT="91425" marB="91425" marR="91425" marL="91425"/>
                </a:tc>
                <a:tc>
                  <a:txBody>
                    <a:bodyPr/>
                    <a:lstStyle/>
                    <a:p>
                      <a:pPr indent="0" lvl="0" marL="0" rtl="0" algn="l">
                        <a:spcBef>
                          <a:spcPts val="0"/>
                        </a:spcBef>
                        <a:spcAft>
                          <a:spcPts val="0"/>
                        </a:spcAft>
                        <a:buNone/>
                      </a:pPr>
                      <a:r>
                        <a:rPr lang="ru"/>
                        <a:t>50%</a:t>
                      </a:r>
                      <a:endParaRPr/>
                    </a:p>
                  </a:txBody>
                  <a:tcPr marT="91425" marB="91425" marR="91425" marL="91425">
                    <a:solidFill>
                      <a:srgbClr val="FFFF00"/>
                    </a:solidFill>
                  </a:tcPr>
                </a:tc>
              </a:tr>
              <a:tr h="396200">
                <a:tc>
                  <a:txBody>
                    <a:bodyPr/>
                    <a:lstStyle/>
                    <a:p>
                      <a:pPr indent="0" lvl="0" marL="0" rtl="0" algn="l">
                        <a:spcBef>
                          <a:spcPts val="0"/>
                        </a:spcBef>
                        <a:spcAft>
                          <a:spcPts val="0"/>
                        </a:spcAft>
                        <a:buNone/>
                      </a:pPr>
                      <a:r>
                        <a:rPr lang="ru"/>
                        <a:t>Total</a:t>
                      </a:r>
                      <a:endParaRPr/>
                    </a:p>
                  </a:txBody>
                  <a:tcPr marT="91425" marB="91425" marR="91425" marL="91425"/>
                </a:tc>
                <a:tc>
                  <a:txBody>
                    <a:bodyPr/>
                    <a:lstStyle/>
                    <a:p>
                      <a:pPr indent="0" lvl="0" marL="0" rtl="0" algn="l">
                        <a:spcBef>
                          <a:spcPts val="0"/>
                        </a:spcBef>
                        <a:spcAft>
                          <a:spcPts val="0"/>
                        </a:spcAft>
                        <a:buNone/>
                      </a:pPr>
                      <a:r>
                        <a:rPr lang="ru"/>
                        <a:t>61.48%</a:t>
                      </a:r>
                      <a:endParaRPr/>
                    </a:p>
                  </a:txBody>
                  <a:tcPr marT="91425" marB="91425" marR="91425" marL="91425">
                    <a:solidFill>
                      <a:srgbClr val="FFFF00"/>
                    </a:solidFill>
                  </a:tcPr>
                </a:tc>
                <a:tc>
                  <a:txBody>
                    <a:bodyPr/>
                    <a:lstStyle/>
                    <a:p>
                      <a:pPr indent="0" lvl="0" marL="0" rtl="0" algn="l">
                        <a:spcBef>
                          <a:spcPts val="0"/>
                        </a:spcBef>
                        <a:spcAft>
                          <a:spcPts val="0"/>
                        </a:spcAft>
                        <a:buNone/>
                      </a:pPr>
                      <a:r>
                        <a:rPr lang="ru"/>
                        <a:t>58.95%</a:t>
                      </a:r>
                      <a:endParaRPr/>
                    </a:p>
                  </a:txBody>
                  <a:tcPr marT="91425" marB="91425" marR="91425" marL="91425">
                    <a:solidFill>
                      <a:srgbClr val="FFFF00"/>
                    </a:solidFill>
                  </a:tcPr>
                </a:tc>
                <a:tc>
                  <a:txBody>
                    <a:bodyPr/>
                    <a:lstStyle/>
                    <a:p>
                      <a:pPr indent="0" lvl="0" marL="0" rtl="0" algn="l">
                        <a:spcBef>
                          <a:spcPts val="0"/>
                        </a:spcBef>
                        <a:spcAft>
                          <a:spcPts val="0"/>
                        </a:spcAft>
                        <a:buNone/>
                      </a:pPr>
                      <a:r>
                        <a:rPr lang="ru"/>
                        <a:t>51.34%</a:t>
                      </a:r>
                      <a:endParaRPr/>
                    </a:p>
                  </a:txBody>
                  <a:tcPr marT="91425" marB="91425" marR="91425" marL="91425">
                    <a:solidFill>
                      <a:srgbClr val="FFFF00"/>
                    </a:solidFill>
                  </a:tcPr>
                </a:tc>
                <a:tc>
                  <a:txBody>
                    <a:bodyPr/>
                    <a:lstStyle/>
                    <a:p>
                      <a:pPr indent="0" lvl="0" marL="0" rtl="0" algn="l">
                        <a:spcBef>
                          <a:spcPts val="0"/>
                        </a:spcBef>
                        <a:spcAft>
                          <a:spcPts val="0"/>
                        </a:spcAft>
                        <a:buNone/>
                      </a:pPr>
                      <a:r>
                        <a:rPr lang="ru"/>
                        <a:t>68.55%</a:t>
                      </a:r>
                      <a:endParaRPr/>
                    </a:p>
                  </a:txBody>
                  <a:tcPr marT="91425" marB="91425" marR="91425" marL="91425">
                    <a:solidFill>
                      <a:srgbClr val="FFFF00"/>
                    </a:solidFill>
                  </a:tcPr>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idx="1" type="subTitle"/>
          </p:nvPr>
        </p:nvSpPr>
        <p:spPr>
          <a:xfrm>
            <a:off x="0" y="2169175"/>
            <a:ext cx="91440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        </a:t>
            </a:r>
            <a:r>
              <a:rPr lang="ru"/>
              <a:t>Decision tree                Linear regression        Random forest classifier         Gradient Boosting  </a:t>
            </a:r>
            <a:endParaRPr/>
          </a:p>
        </p:txBody>
      </p:sp>
      <p:sp>
        <p:nvSpPr>
          <p:cNvPr id="93" name="Google Shape;93;p14"/>
          <p:cNvSpPr txBox="1"/>
          <p:nvPr>
            <p:ph type="ctrTitle"/>
          </p:nvPr>
        </p:nvSpPr>
        <p:spPr>
          <a:xfrm>
            <a:off x="728100" y="1321675"/>
            <a:ext cx="7688100" cy="541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sz="3000"/>
              <a:t>Our models</a:t>
            </a:r>
            <a:endParaRPr sz="3000"/>
          </a:p>
        </p:txBody>
      </p:sp>
      <p:pic>
        <p:nvPicPr>
          <p:cNvPr id="94" name="Google Shape;94;p14"/>
          <p:cNvPicPr preferRelativeResize="0"/>
          <p:nvPr/>
        </p:nvPicPr>
        <p:blipFill>
          <a:blip r:embed="rId3">
            <a:alphaModFix/>
          </a:blip>
          <a:stretch>
            <a:fillRect/>
          </a:stretch>
        </p:blipFill>
        <p:spPr>
          <a:xfrm>
            <a:off x="150" y="3016675"/>
            <a:ext cx="2426251" cy="1264500"/>
          </a:xfrm>
          <a:prstGeom prst="rect">
            <a:avLst/>
          </a:prstGeom>
          <a:noFill/>
          <a:ln>
            <a:noFill/>
          </a:ln>
        </p:spPr>
      </p:pic>
      <p:pic>
        <p:nvPicPr>
          <p:cNvPr id="95" name="Google Shape;95;p14"/>
          <p:cNvPicPr preferRelativeResize="0"/>
          <p:nvPr/>
        </p:nvPicPr>
        <p:blipFill>
          <a:blip r:embed="rId4">
            <a:alphaModFix/>
          </a:blip>
          <a:stretch>
            <a:fillRect/>
          </a:stretch>
        </p:blipFill>
        <p:spPr>
          <a:xfrm>
            <a:off x="2571525" y="3016675"/>
            <a:ext cx="1908687" cy="1264500"/>
          </a:xfrm>
          <a:prstGeom prst="rect">
            <a:avLst/>
          </a:prstGeom>
          <a:noFill/>
          <a:ln>
            <a:noFill/>
          </a:ln>
        </p:spPr>
      </p:pic>
      <p:pic>
        <p:nvPicPr>
          <p:cNvPr id="96" name="Google Shape;96;p14"/>
          <p:cNvPicPr preferRelativeResize="0"/>
          <p:nvPr/>
        </p:nvPicPr>
        <p:blipFill>
          <a:blip r:embed="rId5">
            <a:alphaModFix/>
          </a:blip>
          <a:stretch>
            <a:fillRect/>
          </a:stretch>
        </p:blipFill>
        <p:spPr>
          <a:xfrm>
            <a:off x="4625325" y="3016675"/>
            <a:ext cx="1908676" cy="1288936"/>
          </a:xfrm>
          <a:prstGeom prst="rect">
            <a:avLst/>
          </a:prstGeom>
          <a:noFill/>
          <a:ln>
            <a:noFill/>
          </a:ln>
        </p:spPr>
      </p:pic>
      <p:pic>
        <p:nvPicPr>
          <p:cNvPr id="97" name="Google Shape;97;p14"/>
          <p:cNvPicPr preferRelativeResize="0"/>
          <p:nvPr/>
        </p:nvPicPr>
        <p:blipFill>
          <a:blip r:embed="rId6">
            <a:alphaModFix/>
          </a:blip>
          <a:stretch>
            <a:fillRect/>
          </a:stretch>
        </p:blipFill>
        <p:spPr>
          <a:xfrm>
            <a:off x="6679125" y="3016675"/>
            <a:ext cx="2291429" cy="12889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2"/>
          <p:cNvSpPr txBox="1"/>
          <p:nvPr>
            <p:ph type="ctrTitle"/>
          </p:nvPr>
        </p:nvSpPr>
        <p:spPr>
          <a:xfrm>
            <a:off x="729450" y="1322450"/>
            <a:ext cx="7688100" cy="541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sz="3000"/>
              <a:t>Our recommendations</a:t>
            </a:r>
            <a:endParaRPr sz="3000"/>
          </a:p>
        </p:txBody>
      </p:sp>
      <p:sp>
        <p:nvSpPr>
          <p:cNvPr id="200" name="Google Shape;200;p3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523"/>
              <a:buNone/>
            </a:pPr>
            <a:r>
              <a:rPr lang="ru" sz="1360"/>
              <a:t>Ways to improve models:</a:t>
            </a:r>
            <a:endParaRPr sz="1360"/>
          </a:p>
          <a:p>
            <a:pPr indent="0" lvl="0" marL="0" rtl="0" algn="l">
              <a:spcBef>
                <a:spcPts val="0"/>
              </a:spcBef>
              <a:spcAft>
                <a:spcPts val="0"/>
              </a:spcAft>
              <a:buSzPts val="523"/>
              <a:buNone/>
            </a:pPr>
            <a:r>
              <a:rPr lang="ru" sz="1360"/>
              <a:t>1. Take a more diverse dataset and include more news categories in it.</a:t>
            </a:r>
            <a:endParaRPr sz="1360"/>
          </a:p>
          <a:p>
            <a:pPr indent="0" lvl="0" marL="0" rtl="0" algn="l">
              <a:spcBef>
                <a:spcPts val="0"/>
              </a:spcBef>
              <a:spcAft>
                <a:spcPts val="0"/>
              </a:spcAft>
              <a:buSzPts val="523"/>
              <a:buNone/>
            </a:pPr>
            <a:r>
              <a:rPr lang="ru" sz="1360"/>
              <a:t>2. For each specific algorithm, increase the "computing power". For RFCs and DTs, increase the number of trees. For GBC and LR use different activation functions.</a:t>
            </a:r>
            <a:endParaRPr sz="136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3"/>
          <p:cNvSpPr txBox="1"/>
          <p:nvPr>
            <p:ph type="ctrTitle"/>
          </p:nvPr>
        </p:nvSpPr>
        <p:spPr>
          <a:xfrm>
            <a:off x="729450" y="1322450"/>
            <a:ext cx="7688100" cy="68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Links</a:t>
            </a:r>
            <a:endParaRPr/>
          </a:p>
        </p:txBody>
      </p:sp>
      <p:sp>
        <p:nvSpPr>
          <p:cNvPr id="206" name="Google Shape;206;p3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ru" sz="5115" u="sng">
                <a:solidFill>
                  <a:schemeClr val="hlink"/>
                </a:solidFill>
                <a:hlinkClick r:id="rId3"/>
              </a:rPr>
              <a:t>https://drive.google.com/drive/folders/1sSHUVl6U2KUDeyrd3R9gsYNYB711eMWG?usp=sharing</a:t>
            </a:r>
            <a:endParaRPr sz="5115"/>
          </a:p>
          <a:p>
            <a:pPr indent="0" lvl="0" marL="0" rtl="0" algn="l">
              <a:spcBef>
                <a:spcPts val="0"/>
              </a:spcBef>
              <a:spcAft>
                <a:spcPts val="0"/>
              </a:spcAft>
              <a:buNone/>
            </a:pPr>
            <a:r>
              <a:t/>
            </a:r>
            <a:endParaRPr sz="5115"/>
          </a:p>
          <a:p>
            <a:pPr indent="0" lvl="0" marL="0" rtl="0" algn="l">
              <a:spcBef>
                <a:spcPts val="0"/>
              </a:spcBef>
              <a:spcAft>
                <a:spcPts val="0"/>
              </a:spcAft>
              <a:buNone/>
            </a:pPr>
            <a:r>
              <a:rPr lang="ru" sz="5115" u="sng">
                <a:solidFill>
                  <a:schemeClr val="hlink"/>
                </a:solidFill>
                <a:hlinkClick r:id="rId4"/>
              </a:rPr>
              <a:t>https://github.com/BauyrzhanAzimkhanov/Machine-learning</a:t>
            </a:r>
            <a:endParaRPr sz="5115"/>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Israel - political</a:t>
            </a:r>
            <a:endParaRPr/>
          </a:p>
        </p:txBody>
      </p:sp>
      <p:sp>
        <p:nvSpPr>
          <p:cNvPr id="103" name="Google Shape;103;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u="sng">
                <a:solidFill>
                  <a:schemeClr val="hlink"/>
                </a:solidFill>
                <a:hlinkClick r:id="rId3"/>
              </a:rPr>
              <a:t>https://www.bbc.com/news/world-middle-east-57083595</a:t>
            </a:r>
            <a:endParaRPr/>
          </a:p>
          <a:p>
            <a:pPr indent="0" lvl="0" marL="0" rtl="0" algn="l">
              <a:spcBef>
                <a:spcPts val="1200"/>
              </a:spcBef>
              <a:spcAft>
                <a:spcPts val="0"/>
              </a:spcAft>
              <a:buNone/>
            </a:pPr>
            <a:r>
              <a:rPr lang="ru" u="sng">
                <a:solidFill>
                  <a:schemeClr val="hlink"/>
                </a:solidFill>
                <a:hlinkClick r:id="rId4"/>
              </a:rPr>
              <a:t>https://edition.cnn.com/2021/05/11/middleeast/israel-gaza-violence-analysis-intl-cmd/index.html</a:t>
            </a:r>
            <a:endParaRPr/>
          </a:p>
          <a:p>
            <a:pPr indent="0" lvl="0" marL="0" rtl="0" algn="l">
              <a:spcBef>
                <a:spcPts val="1200"/>
              </a:spcBef>
              <a:spcAft>
                <a:spcPts val="0"/>
              </a:spcAft>
              <a:buNone/>
            </a:pPr>
            <a:r>
              <a:rPr lang="ru" u="sng">
                <a:solidFill>
                  <a:schemeClr val="hlink"/>
                </a:solidFill>
                <a:hlinkClick r:id="rId5"/>
              </a:rPr>
              <a:t>https://www.reddit.com/r/worldnews/comments/nabees/israel_calls_on_biden_administration_to_stay_out/</a:t>
            </a:r>
            <a:endParaRPr/>
          </a:p>
          <a:p>
            <a:pPr indent="0" lvl="0" marL="0" rtl="0" algn="l">
              <a:spcBef>
                <a:spcPts val="1200"/>
              </a:spcBef>
              <a:spcAft>
                <a:spcPts val="0"/>
              </a:spcAft>
              <a:buNone/>
            </a:pPr>
            <a:r>
              <a:rPr lang="ru" u="sng">
                <a:solidFill>
                  <a:schemeClr val="hlink"/>
                </a:solidFill>
                <a:hlinkClick r:id="rId6"/>
              </a:rPr>
              <a:t>https://en.wikipedia.org/wiki/Operation_Guardian_of_the_Walls</a:t>
            </a:r>
            <a:endParaRPr/>
          </a:p>
          <a:p>
            <a:pPr indent="0" lvl="0" marL="0" rtl="0" algn="l">
              <a:spcBef>
                <a:spcPts val="1200"/>
              </a:spcBef>
              <a:spcAft>
                <a:spcPts val="1200"/>
              </a:spcAft>
              <a:buNone/>
            </a:pPr>
            <a:r>
              <a:rPr lang="ru" u="sng">
                <a:solidFill>
                  <a:schemeClr val="hlink"/>
                </a:solidFill>
                <a:hlinkClick r:id="rId7"/>
              </a:rPr>
              <a:t>https://twitter.com/MeghUpdates/status/1392446738225504260</a:t>
            </a:r>
            <a:r>
              <a:rPr lang="ru"/>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graphicFrame>
        <p:nvGraphicFramePr>
          <p:cNvPr id="108" name="Google Shape;108;p16"/>
          <p:cNvGraphicFramePr/>
          <p:nvPr/>
        </p:nvGraphicFramePr>
        <p:xfrm>
          <a:off x="947138" y="1469775"/>
          <a:ext cx="3000000" cy="3000000"/>
        </p:xfrm>
        <a:graphic>
          <a:graphicData uri="http://schemas.openxmlformats.org/drawingml/2006/table">
            <a:tbl>
              <a:tblPr>
                <a:noFill/>
                <a:tableStyleId>{5987C9E8-3A75-4097-BEDA-57E713387112}</a:tableStyleId>
              </a:tblPr>
              <a:tblGrid>
                <a:gridCol w="3619500"/>
                <a:gridCol w="3630225"/>
              </a:tblGrid>
              <a:tr h="381000">
                <a:tc>
                  <a:txBody>
                    <a:bodyPr/>
                    <a:lstStyle/>
                    <a:p>
                      <a:pPr indent="0" lvl="0" marL="0" rtl="0" algn="l">
                        <a:spcBef>
                          <a:spcPts val="0"/>
                        </a:spcBef>
                        <a:spcAft>
                          <a:spcPts val="0"/>
                        </a:spcAft>
                        <a:buNone/>
                      </a:pPr>
                      <a:r>
                        <a:rPr lang="ru"/>
                        <a:t>BBC</a:t>
                      </a:r>
                      <a:endParaRPr/>
                    </a:p>
                  </a:txBody>
                  <a:tcPr marT="91425" marB="91425" marR="91425" marL="91425"/>
                </a:tc>
                <a:tc>
                  <a:txBody>
                    <a:bodyPr/>
                    <a:lstStyle/>
                    <a:p>
                      <a:pPr indent="0" lvl="0" marL="0" rtl="0" algn="l">
                        <a:spcBef>
                          <a:spcPts val="0"/>
                        </a:spcBef>
                        <a:spcAft>
                          <a:spcPts val="0"/>
                        </a:spcAft>
                        <a:buNone/>
                      </a:pPr>
                      <a:r>
                        <a:rPr lang="ru" sz="800"/>
                        <a:t>LR Prediction: Not A Fake News </a:t>
                      </a:r>
                      <a:endParaRPr sz="800"/>
                    </a:p>
                    <a:p>
                      <a:pPr indent="0" lvl="0" marL="0" rtl="0" algn="l">
                        <a:spcBef>
                          <a:spcPts val="0"/>
                        </a:spcBef>
                        <a:spcAft>
                          <a:spcPts val="0"/>
                        </a:spcAft>
                        <a:buNone/>
                      </a:pPr>
                      <a:r>
                        <a:rPr lang="ru" sz="800"/>
                        <a:t>DT Prediction: Fake News </a:t>
                      </a:r>
                      <a:endParaRPr sz="800"/>
                    </a:p>
                    <a:p>
                      <a:pPr indent="0" lvl="0" marL="0" rtl="0" algn="l">
                        <a:spcBef>
                          <a:spcPts val="0"/>
                        </a:spcBef>
                        <a:spcAft>
                          <a:spcPts val="0"/>
                        </a:spcAft>
                        <a:buNone/>
                      </a:pPr>
                      <a:r>
                        <a:rPr lang="ru" sz="800"/>
                        <a:t>GBC Prediction: Fake News </a:t>
                      </a:r>
                      <a:endParaRPr sz="800"/>
                    </a:p>
                    <a:p>
                      <a:pPr indent="0" lvl="0" marL="0" rtl="0" algn="l">
                        <a:spcBef>
                          <a:spcPts val="0"/>
                        </a:spcBef>
                        <a:spcAft>
                          <a:spcPts val="0"/>
                        </a:spcAft>
                        <a:buNone/>
                      </a:pPr>
                      <a:r>
                        <a:rPr lang="ru" sz="800"/>
                        <a:t>RFC Prediction: Not A Fake News</a:t>
                      </a:r>
                      <a:endParaRPr sz="800">
                        <a:solidFill>
                          <a:schemeClr val="accent1"/>
                        </a:solidFill>
                        <a:latin typeface="Lato"/>
                        <a:ea typeface="Lato"/>
                        <a:cs typeface="Lato"/>
                        <a:sym typeface="Lato"/>
                      </a:endParaRPr>
                    </a:p>
                  </a:txBody>
                  <a:tcPr marT="91425" marB="91425" marR="91425" marL="91425"/>
                </a:tc>
              </a:tr>
              <a:tr h="381000">
                <a:tc>
                  <a:txBody>
                    <a:bodyPr/>
                    <a:lstStyle/>
                    <a:p>
                      <a:pPr indent="0" lvl="0" marL="0" rtl="0" algn="l">
                        <a:spcBef>
                          <a:spcPts val="0"/>
                        </a:spcBef>
                        <a:spcAft>
                          <a:spcPts val="0"/>
                        </a:spcAft>
                        <a:buNone/>
                      </a:pPr>
                      <a:r>
                        <a:rPr lang="ru"/>
                        <a:t>CNN</a:t>
                      </a:r>
                      <a:endParaRPr/>
                    </a:p>
                  </a:txBody>
                  <a:tcPr marT="91425" marB="91425" marR="91425" marL="91425"/>
                </a:tc>
                <a:tc>
                  <a:txBody>
                    <a:bodyPr/>
                    <a:lstStyle/>
                    <a:p>
                      <a:pPr indent="0" lvl="0" marL="0" rtl="0" algn="l">
                        <a:spcBef>
                          <a:spcPts val="0"/>
                        </a:spcBef>
                        <a:spcAft>
                          <a:spcPts val="0"/>
                        </a:spcAft>
                        <a:buNone/>
                      </a:pPr>
                      <a:r>
                        <a:rPr lang="ru" sz="800"/>
                        <a:t>LR Prediction: Not A Fake News </a:t>
                      </a:r>
                      <a:endParaRPr sz="800"/>
                    </a:p>
                    <a:p>
                      <a:pPr indent="0" lvl="0" marL="0" rtl="0" algn="l">
                        <a:spcBef>
                          <a:spcPts val="0"/>
                        </a:spcBef>
                        <a:spcAft>
                          <a:spcPts val="0"/>
                        </a:spcAft>
                        <a:buNone/>
                      </a:pPr>
                      <a:r>
                        <a:rPr lang="ru" sz="800"/>
                        <a:t>DT Prediction: Fake News </a:t>
                      </a:r>
                      <a:endParaRPr sz="800"/>
                    </a:p>
                    <a:p>
                      <a:pPr indent="0" lvl="0" marL="0" rtl="0" algn="l">
                        <a:spcBef>
                          <a:spcPts val="0"/>
                        </a:spcBef>
                        <a:spcAft>
                          <a:spcPts val="0"/>
                        </a:spcAft>
                        <a:buNone/>
                      </a:pPr>
                      <a:r>
                        <a:rPr lang="ru" sz="800"/>
                        <a:t>GBC Prediction: Fake News </a:t>
                      </a:r>
                      <a:endParaRPr sz="800"/>
                    </a:p>
                    <a:p>
                      <a:pPr indent="0" lvl="0" marL="0" rtl="0" algn="l">
                        <a:spcBef>
                          <a:spcPts val="0"/>
                        </a:spcBef>
                        <a:spcAft>
                          <a:spcPts val="0"/>
                        </a:spcAft>
                        <a:buNone/>
                      </a:pPr>
                      <a:r>
                        <a:rPr lang="ru" sz="800"/>
                        <a:t>RFC Prediction: Not A Fake News</a:t>
                      </a:r>
                      <a:endParaRPr sz="800"/>
                    </a:p>
                  </a:txBody>
                  <a:tcPr marT="91425" marB="91425" marR="91425" marL="91425"/>
                </a:tc>
              </a:tr>
              <a:tr h="381000">
                <a:tc>
                  <a:txBody>
                    <a:bodyPr/>
                    <a:lstStyle/>
                    <a:p>
                      <a:pPr indent="0" lvl="0" marL="0" rtl="0" algn="l">
                        <a:spcBef>
                          <a:spcPts val="0"/>
                        </a:spcBef>
                        <a:spcAft>
                          <a:spcPts val="0"/>
                        </a:spcAft>
                        <a:buNone/>
                      </a:pPr>
                      <a:r>
                        <a:rPr lang="ru"/>
                        <a:t>Reddit</a:t>
                      </a:r>
                      <a:endParaRPr/>
                    </a:p>
                  </a:txBody>
                  <a:tcPr marT="91425" marB="91425" marR="91425" marL="91425"/>
                </a:tc>
                <a:tc>
                  <a:txBody>
                    <a:bodyPr/>
                    <a:lstStyle/>
                    <a:p>
                      <a:pPr indent="0" lvl="0" marL="0" rtl="0" algn="l">
                        <a:spcBef>
                          <a:spcPts val="0"/>
                        </a:spcBef>
                        <a:spcAft>
                          <a:spcPts val="0"/>
                        </a:spcAft>
                        <a:buNone/>
                      </a:pPr>
                      <a:r>
                        <a:rPr lang="ru" sz="800"/>
                        <a:t>LR Prediction: Fake News </a:t>
                      </a:r>
                      <a:endParaRPr sz="800"/>
                    </a:p>
                    <a:p>
                      <a:pPr indent="0" lvl="0" marL="0" rtl="0" algn="l">
                        <a:spcBef>
                          <a:spcPts val="0"/>
                        </a:spcBef>
                        <a:spcAft>
                          <a:spcPts val="0"/>
                        </a:spcAft>
                        <a:buNone/>
                      </a:pPr>
                      <a:r>
                        <a:rPr lang="ru" sz="800"/>
                        <a:t>DT Prediction: Fake News </a:t>
                      </a:r>
                      <a:endParaRPr sz="800"/>
                    </a:p>
                    <a:p>
                      <a:pPr indent="0" lvl="0" marL="0" rtl="0" algn="l">
                        <a:spcBef>
                          <a:spcPts val="0"/>
                        </a:spcBef>
                        <a:spcAft>
                          <a:spcPts val="0"/>
                        </a:spcAft>
                        <a:buNone/>
                      </a:pPr>
                      <a:r>
                        <a:rPr lang="ru" sz="800"/>
                        <a:t>GBC Prediction: Fake News </a:t>
                      </a:r>
                      <a:endParaRPr sz="800"/>
                    </a:p>
                    <a:p>
                      <a:pPr indent="0" lvl="0" marL="0" rtl="0" algn="l">
                        <a:spcBef>
                          <a:spcPts val="0"/>
                        </a:spcBef>
                        <a:spcAft>
                          <a:spcPts val="0"/>
                        </a:spcAft>
                        <a:buNone/>
                      </a:pPr>
                      <a:r>
                        <a:rPr lang="ru" sz="800"/>
                        <a:t>RFC Prediction: Fake News</a:t>
                      </a:r>
                      <a:endParaRPr sz="800"/>
                    </a:p>
                  </a:txBody>
                  <a:tcPr marT="91425" marB="91425" marR="91425" marL="91425"/>
                </a:tc>
              </a:tr>
              <a:tr h="381000">
                <a:tc>
                  <a:txBody>
                    <a:bodyPr/>
                    <a:lstStyle/>
                    <a:p>
                      <a:pPr indent="0" lvl="0" marL="0" rtl="0" algn="l">
                        <a:spcBef>
                          <a:spcPts val="0"/>
                        </a:spcBef>
                        <a:spcAft>
                          <a:spcPts val="0"/>
                        </a:spcAft>
                        <a:buNone/>
                      </a:pPr>
                      <a:r>
                        <a:rPr lang="ru"/>
                        <a:t>Wikipedia</a:t>
                      </a:r>
                      <a:endParaRPr/>
                    </a:p>
                  </a:txBody>
                  <a:tcPr marT="91425" marB="91425" marR="91425" marL="91425"/>
                </a:tc>
                <a:tc>
                  <a:txBody>
                    <a:bodyPr/>
                    <a:lstStyle/>
                    <a:p>
                      <a:pPr indent="0" lvl="0" marL="0" rtl="0" algn="l">
                        <a:spcBef>
                          <a:spcPts val="0"/>
                        </a:spcBef>
                        <a:spcAft>
                          <a:spcPts val="0"/>
                        </a:spcAft>
                        <a:buNone/>
                      </a:pPr>
                      <a:r>
                        <a:rPr lang="ru" sz="800"/>
                        <a:t>LR Prediction: Not A Fake News </a:t>
                      </a:r>
                      <a:endParaRPr sz="800"/>
                    </a:p>
                    <a:p>
                      <a:pPr indent="0" lvl="0" marL="0" rtl="0" algn="l">
                        <a:spcBef>
                          <a:spcPts val="0"/>
                        </a:spcBef>
                        <a:spcAft>
                          <a:spcPts val="0"/>
                        </a:spcAft>
                        <a:buNone/>
                      </a:pPr>
                      <a:r>
                        <a:rPr lang="ru" sz="800"/>
                        <a:t>DT Prediction: Fake News </a:t>
                      </a:r>
                      <a:endParaRPr sz="800"/>
                    </a:p>
                    <a:p>
                      <a:pPr indent="0" lvl="0" marL="0" rtl="0" algn="l">
                        <a:spcBef>
                          <a:spcPts val="0"/>
                        </a:spcBef>
                        <a:spcAft>
                          <a:spcPts val="0"/>
                        </a:spcAft>
                        <a:buNone/>
                      </a:pPr>
                      <a:r>
                        <a:rPr lang="ru" sz="800"/>
                        <a:t>GBC Prediction: Fake News </a:t>
                      </a:r>
                      <a:endParaRPr sz="800"/>
                    </a:p>
                    <a:p>
                      <a:pPr indent="0" lvl="0" marL="0" rtl="0" algn="l">
                        <a:spcBef>
                          <a:spcPts val="0"/>
                        </a:spcBef>
                        <a:spcAft>
                          <a:spcPts val="0"/>
                        </a:spcAft>
                        <a:buNone/>
                      </a:pPr>
                      <a:r>
                        <a:rPr lang="ru" sz="800"/>
                        <a:t>RFC Prediction: Not A Fake News</a:t>
                      </a:r>
                      <a:endParaRPr sz="800"/>
                    </a:p>
                  </a:txBody>
                  <a:tcPr marT="91425" marB="91425" marR="91425" marL="91425"/>
                </a:tc>
              </a:tr>
              <a:tr h="381000">
                <a:tc>
                  <a:txBody>
                    <a:bodyPr/>
                    <a:lstStyle/>
                    <a:p>
                      <a:pPr indent="0" lvl="0" marL="0" rtl="0" algn="l">
                        <a:spcBef>
                          <a:spcPts val="0"/>
                        </a:spcBef>
                        <a:spcAft>
                          <a:spcPts val="0"/>
                        </a:spcAft>
                        <a:buNone/>
                      </a:pPr>
                      <a:r>
                        <a:rPr lang="ru"/>
                        <a:t>Twitter</a:t>
                      </a:r>
                      <a:endParaRPr/>
                    </a:p>
                  </a:txBody>
                  <a:tcPr marT="91425" marB="91425" marR="91425" marL="91425"/>
                </a:tc>
                <a:tc>
                  <a:txBody>
                    <a:bodyPr/>
                    <a:lstStyle/>
                    <a:p>
                      <a:pPr indent="0" lvl="0" marL="0" rtl="0" algn="l">
                        <a:spcBef>
                          <a:spcPts val="0"/>
                        </a:spcBef>
                        <a:spcAft>
                          <a:spcPts val="0"/>
                        </a:spcAft>
                        <a:buNone/>
                      </a:pPr>
                      <a:r>
                        <a:rPr lang="ru" sz="800"/>
                        <a:t>LR Prediction: Fake News </a:t>
                      </a:r>
                      <a:endParaRPr sz="800"/>
                    </a:p>
                    <a:p>
                      <a:pPr indent="0" lvl="0" marL="0" rtl="0" algn="l">
                        <a:spcBef>
                          <a:spcPts val="0"/>
                        </a:spcBef>
                        <a:spcAft>
                          <a:spcPts val="0"/>
                        </a:spcAft>
                        <a:buNone/>
                      </a:pPr>
                      <a:r>
                        <a:rPr lang="ru" sz="800"/>
                        <a:t>DT Prediction: Fake News </a:t>
                      </a:r>
                      <a:endParaRPr sz="800"/>
                    </a:p>
                    <a:p>
                      <a:pPr indent="0" lvl="0" marL="0" rtl="0" algn="l">
                        <a:spcBef>
                          <a:spcPts val="0"/>
                        </a:spcBef>
                        <a:spcAft>
                          <a:spcPts val="0"/>
                        </a:spcAft>
                        <a:buNone/>
                      </a:pPr>
                      <a:r>
                        <a:rPr lang="ru" sz="800"/>
                        <a:t>GBC Prediction: Fake News </a:t>
                      </a:r>
                      <a:endParaRPr sz="800"/>
                    </a:p>
                    <a:p>
                      <a:pPr indent="0" lvl="0" marL="0" rtl="0" algn="l">
                        <a:spcBef>
                          <a:spcPts val="0"/>
                        </a:spcBef>
                        <a:spcAft>
                          <a:spcPts val="0"/>
                        </a:spcAft>
                        <a:buNone/>
                      </a:pPr>
                      <a:r>
                        <a:rPr lang="ru" sz="800"/>
                        <a:t>RFC Prediction: Fake News</a:t>
                      </a:r>
                      <a:endParaRPr sz="800"/>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European Super League - Sport</a:t>
            </a:r>
            <a:endParaRPr/>
          </a:p>
        </p:txBody>
      </p:sp>
      <p:sp>
        <p:nvSpPr>
          <p:cNvPr id="114" name="Google Shape;114;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ru" u="sng">
                <a:solidFill>
                  <a:schemeClr val="hlink"/>
                </a:solidFill>
                <a:hlinkClick r:id="rId3"/>
              </a:rPr>
              <a:t>https://www.eurosport.com/football/champions-league/2020-2021/european-super-league-uefa-begins-investigation-into-juventus-barcelona-and-real-madrid_sto8315335/story.shtml</a:t>
            </a:r>
            <a:endParaRPr/>
          </a:p>
          <a:p>
            <a:pPr indent="0" lvl="0" marL="0" rtl="0" algn="l">
              <a:spcBef>
                <a:spcPts val="1200"/>
              </a:spcBef>
              <a:spcAft>
                <a:spcPts val="0"/>
              </a:spcAft>
              <a:buNone/>
            </a:pPr>
            <a:r>
              <a:rPr lang="ru" u="sng">
                <a:solidFill>
                  <a:schemeClr val="hlink"/>
                </a:solidFill>
                <a:hlinkClick r:id="rId4"/>
              </a:rPr>
              <a:t>https://edition.cnn.com/2021/04/24/football/super-league-how-it-unraveled-cmd-spt-intl/index.html</a:t>
            </a:r>
            <a:r>
              <a:rPr lang="ru"/>
              <a:t> </a:t>
            </a:r>
            <a:endParaRPr/>
          </a:p>
          <a:p>
            <a:pPr indent="0" lvl="0" marL="0" rtl="0" algn="l">
              <a:spcBef>
                <a:spcPts val="1200"/>
              </a:spcBef>
              <a:spcAft>
                <a:spcPts val="0"/>
              </a:spcAft>
              <a:buNone/>
            </a:pPr>
            <a:r>
              <a:rPr lang="ru" u="sng">
                <a:solidFill>
                  <a:schemeClr val="hlink"/>
                </a:solidFill>
                <a:hlinkClick r:id="rId5"/>
              </a:rPr>
              <a:t>https://www.bbc.co.uk/sport/football/57036397</a:t>
            </a:r>
            <a:endParaRPr/>
          </a:p>
          <a:p>
            <a:pPr indent="0" lvl="0" marL="0" rtl="0" algn="l">
              <a:spcBef>
                <a:spcPts val="1200"/>
              </a:spcBef>
              <a:spcAft>
                <a:spcPts val="0"/>
              </a:spcAft>
              <a:buNone/>
            </a:pPr>
            <a:r>
              <a:rPr lang="ru" u="sng">
                <a:solidFill>
                  <a:schemeClr val="hlink"/>
                </a:solidFill>
                <a:hlinkClick r:id="rId6"/>
              </a:rPr>
              <a:t>https://www.reddit.com/r/soccer/comments/mts09m/arsenal_supporter_trust_the_death_of_arsenal_as_a/</a:t>
            </a:r>
            <a:endParaRPr/>
          </a:p>
          <a:p>
            <a:pPr indent="0" lvl="0" marL="0" rtl="0" algn="l">
              <a:spcBef>
                <a:spcPts val="1200"/>
              </a:spcBef>
              <a:spcAft>
                <a:spcPts val="0"/>
              </a:spcAft>
              <a:buNone/>
            </a:pPr>
            <a:r>
              <a:rPr lang="ru" u="sng">
                <a:solidFill>
                  <a:schemeClr val="hlink"/>
                </a:solidFill>
                <a:hlinkClick r:id="rId7"/>
              </a:rPr>
              <a:t>https://en.wikipedia.org/wiki/European_Super_League</a:t>
            </a:r>
            <a:endParaRPr/>
          </a:p>
          <a:p>
            <a:pPr indent="0" lvl="0" marL="0" rtl="0" algn="l">
              <a:spcBef>
                <a:spcPts val="1200"/>
              </a:spcBef>
              <a:spcAft>
                <a:spcPts val="0"/>
              </a:spcAft>
              <a:buNone/>
            </a:pPr>
            <a:r>
              <a:rPr lang="ru" u="sng">
                <a:solidFill>
                  <a:schemeClr val="hlink"/>
                </a:solidFill>
                <a:hlinkClick r:id="rId8"/>
              </a:rPr>
              <a:t>https://www.rt.com/sport/523393-juventus-serie-a-expulsion-super-league/</a:t>
            </a:r>
            <a:endParaRPr/>
          </a:p>
          <a:p>
            <a:pPr indent="0" lvl="0" marL="0" rtl="0" algn="l">
              <a:spcBef>
                <a:spcPts val="1200"/>
              </a:spcBef>
              <a:spcAft>
                <a:spcPts val="1200"/>
              </a:spcAft>
              <a:buNone/>
            </a:pPr>
            <a:r>
              <a:rPr lang="ru" u="sng">
                <a:solidFill>
                  <a:schemeClr val="hlink"/>
                </a:solidFill>
                <a:hlinkClick r:id="rId9"/>
              </a:rPr>
              <a:t>https://twitter.com/FabrizioRomano/status/1390714611989729287</a:t>
            </a:r>
            <a:r>
              <a:rPr lang="ru"/>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graphicFrame>
        <p:nvGraphicFramePr>
          <p:cNvPr id="119" name="Google Shape;119;p18"/>
          <p:cNvGraphicFramePr/>
          <p:nvPr/>
        </p:nvGraphicFramePr>
        <p:xfrm>
          <a:off x="1703525" y="506363"/>
          <a:ext cx="3000000" cy="3000000"/>
        </p:xfrm>
        <a:graphic>
          <a:graphicData uri="http://schemas.openxmlformats.org/drawingml/2006/table">
            <a:tbl>
              <a:tblPr>
                <a:noFill/>
                <a:tableStyleId>{5987C9E8-3A75-4097-BEDA-57E713387112}</a:tableStyleId>
              </a:tblPr>
              <a:tblGrid>
                <a:gridCol w="3619500"/>
                <a:gridCol w="3619500"/>
              </a:tblGrid>
              <a:tr h="300600">
                <a:tc>
                  <a:txBody>
                    <a:bodyPr/>
                    <a:lstStyle/>
                    <a:p>
                      <a:pPr indent="0" lvl="0" marL="0" rtl="0" algn="l">
                        <a:spcBef>
                          <a:spcPts val="0"/>
                        </a:spcBef>
                        <a:spcAft>
                          <a:spcPts val="0"/>
                        </a:spcAft>
                        <a:buNone/>
                      </a:pPr>
                      <a:r>
                        <a:rPr lang="ru"/>
                        <a:t>Eurosport</a:t>
                      </a:r>
                      <a:endParaRPr/>
                    </a:p>
                  </a:txBody>
                  <a:tcPr marT="91425" marB="91425" marR="91425" marL="91425"/>
                </a:tc>
                <a:tc>
                  <a:txBody>
                    <a:bodyPr/>
                    <a:lstStyle/>
                    <a:p>
                      <a:pPr indent="0" lvl="0" marL="0" rtl="0" algn="l">
                        <a:spcBef>
                          <a:spcPts val="0"/>
                        </a:spcBef>
                        <a:spcAft>
                          <a:spcPts val="0"/>
                        </a:spcAft>
                        <a:buNone/>
                      </a:pPr>
                      <a:r>
                        <a:rPr lang="ru" sz="700"/>
                        <a:t>LR Prediction: Fake News </a:t>
                      </a:r>
                      <a:endParaRPr sz="700"/>
                    </a:p>
                    <a:p>
                      <a:pPr indent="0" lvl="0" marL="0" rtl="0" algn="l">
                        <a:spcBef>
                          <a:spcPts val="0"/>
                        </a:spcBef>
                        <a:spcAft>
                          <a:spcPts val="0"/>
                        </a:spcAft>
                        <a:buNone/>
                      </a:pPr>
                      <a:r>
                        <a:rPr lang="ru" sz="700"/>
                        <a:t>DT Prediction: Fake News </a:t>
                      </a:r>
                      <a:endParaRPr sz="700"/>
                    </a:p>
                    <a:p>
                      <a:pPr indent="0" lvl="0" marL="0" rtl="0" algn="l">
                        <a:spcBef>
                          <a:spcPts val="0"/>
                        </a:spcBef>
                        <a:spcAft>
                          <a:spcPts val="0"/>
                        </a:spcAft>
                        <a:buNone/>
                      </a:pPr>
                      <a:r>
                        <a:rPr lang="ru" sz="700"/>
                        <a:t>GBC Prediction: Fake News </a:t>
                      </a:r>
                      <a:endParaRPr sz="700"/>
                    </a:p>
                    <a:p>
                      <a:pPr indent="0" lvl="0" marL="0" rtl="0" algn="l">
                        <a:spcBef>
                          <a:spcPts val="0"/>
                        </a:spcBef>
                        <a:spcAft>
                          <a:spcPts val="0"/>
                        </a:spcAft>
                        <a:buNone/>
                      </a:pPr>
                      <a:r>
                        <a:rPr lang="ru" sz="700"/>
                        <a:t>RFC Prediction: Fake News</a:t>
                      </a:r>
                      <a:endParaRPr sz="700"/>
                    </a:p>
                  </a:txBody>
                  <a:tcPr marT="91425" marB="91425" marR="91425" marL="91425"/>
                </a:tc>
              </a:tr>
              <a:tr h="381000">
                <a:tc>
                  <a:txBody>
                    <a:bodyPr/>
                    <a:lstStyle/>
                    <a:p>
                      <a:pPr indent="0" lvl="0" marL="0" rtl="0" algn="l">
                        <a:spcBef>
                          <a:spcPts val="0"/>
                        </a:spcBef>
                        <a:spcAft>
                          <a:spcPts val="0"/>
                        </a:spcAft>
                        <a:buNone/>
                      </a:pPr>
                      <a:r>
                        <a:rPr lang="ru"/>
                        <a:t>CNN</a:t>
                      </a:r>
                      <a:endParaRPr/>
                    </a:p>
                  </a:txBody>
                  <a:tcPr marT="91425" marB="91425" marR="91425" marL="91425"/>
                </a:tc>
                <a:tc>
                  <a:txBody>
                    <a:bodyPr/>
                    <a:lstStyle/>
                    <a:p>
                      <a:pPr indent="0" lvl="0" marL="0" rtl="0" algn="l">
                        <a:spcBef>
                          <a:spcPts val="0"/>
                        </a:spcBef>
                        <a:spcAft>
                          <a:spcPts val="0"/>
                        </a:spcAft>
                        <a:buNone/>
                      </a:pPr>
                      <a:r>
                        <a:rPr lang="ru" sz="700"/>
                        <a:t>LR Prediction: Fake News </a:t>
                      </a:r>
                      <a:endParaRPr sz="700"/>
                    </a:p>
                    <a:p>
                      <a:pPr indent="0" lvl="0" marL="0" rtl="0" algn="l">
                        <a:spcBef>
                          <a:spcPts val="0"/>
                        </a:spcBef>
                        <a:spcAft>
                          <a:spcPts val="0"/>
                        </a:spcAft>
                        <a:buNone/>
                      </a:pPr>
                      <a:r>
                        <a:rPr lang="ru" sz="700"/>
                        <a:t>DT Prediction: Fake News </a:t>
                      </a:r>
                      <a:endParaRPr sz="700"/>
                    </a:p>
                    <a:p>
                      <a:pPr indent="0" lvl="0" marL="0" rtl="0" algn="l">
                        <a:spcBef>
                          <a:spcPts val="0"/>
                        </a:spcBef>
                        <a:spcAft>
                          <a:spcPts val="0"/>
                        </a:spcAft>
                        <a:buNone/>
                      </a:pPr>
                      <a:r>
                        <a:rPr lang="ru" sz="700"/>
                        <a:t>GBC Prediction: Fake News </a:t>
                      </a:r>
                      <a:endParaRPr sz="700"/>
                    </a:p>
                    <a:p>
                      <a:pPr indent="0" lvl="0" marL="0" rtl="0" algn="l">
                        <a:spcBef>
                          <a:spcPts val="0"/>
                        </a:spcBef>
                        <a:spcAft>
                          <a:spcPts val="0"/>
                        </a:spcAft>
                        <a:buNone/>
                      </a:pPr>
                      <a:r>
                        <a:rPr lang="ru" sz="700"/>
                        <a:t>RFC Prediction: Fake News</a:t>
                      </a:r>
                      <a:endParaRPr sz="700"/>
                    </a:p>
                  </a:txBody>
                  <a:tcPr marT="91425" marB="91425" marR="91425" marL="91425"/>
                </a:tc>
              </a:tr>
              <a:tr h="381000">
                <a:tc>
                  <a:txBody>
                    <a:bodyPr/>
                    <a:lstStyle/>
                    <a:p>
                      <a:pPr indent="0" lvl="0" marL="0" rtl="0" algn="l">
                        <a:spcBef>
                          <a:spcPts val="0"/>
                        </a:spcBef>
                        <a:spcAft>
                          <a:spcPts val="0"/>
                        </a:spcAft>
                        <a:buNone/>
                      </a:pPr>
                      <a:r>
                        <a:rPr lang="ru"/>
                        <a:t>BBC</a:t>
                      </a:r>
                      <a:endParaRPr/>
                    </a:p>
                  </a:txBody>
                  <a:tcPr marT="91425" marB="91425" marR="91425" marL="91425"/>
                </a:tc>
                <a:tc>
                  <a:txBody>
                    <a:bodyPr/>
                    <a:lstStyle/>
                    <a:p>
                      <a:pPr indent="0" lvl="0" marL="0" rtl="0" algn="l">
                        <a:spcBef>
                          <a:spcPts val="0"/>
                        </a:spcBef>
                        <a:spcAft>
                          <a:spcPts val="0"/>
                        </a:spcAft>
                        <a:buNone/>
                      </a:pPr>
                      <a:r>
                        <a:rPr lang="ru" sz="700"/>
                        <a:t>LR Prediction: Fake News </a:t>
                      </a:r>
                      <a:endParaRPr sz="700"/>
                    </a:p>
                    <a:p>
                      <a:pPr indent="0" lvl="0" marL="0" rtl="0" algn="l">
                        <a:spcBef>
                          <a:spcPts val="0"/>
                        </a:spcBef>
                        <a:spcAft>
                          <a:spcPts val="0"/>
                        </a:spcAft>
                        <a:buNone/>
                      </a:pPr>
                      <a:r>
                        <a:rPr lang="ru" sz="700"/>
                        <a:t>DT Prediction: Fake News </a:t>
                      </a:r>
                      <a:endParaRPr sz="700"/>
                    </a:p>
                    <a:p>
                      <a:pPr indent="0" lvl="0" marL="0" rtl="0" algn="l">
                        <a:spcBef>
                          <a:spcPts val="0"/>
                        </a:spcBef>
                        <a:spcAft>
                          <a:spcPts val="0"/>
                        </a:spcAft>
                        <a:buNone/>
                      </a:pPr>
                      <a:r>
                        <a:rPr lang="ru" sz="700"/>
                        <a:t>GBC Prediction: Fake News </a:t>
                      </a:r>
                      <a:endParaRPr sz="700"/>
                    </a:p>
                    <a:p>
                      <a:pPr indent="0" lvl="0" marL="0" rtl="0" algn="l">
                        <a:spcBef>
                          <a:spcPts val="0"/>
                        </a:spcBef>
                        <a:spcAft>
                          <a:spcPts val="0"/>
                        </a:spcAft>
                        <a:buNone/>
                      </a:pPr>
                      <a:r>
                        <a:rPr lang="ru" sz="700"/>
                        <a:t>RFC Prediction: Fake News</a:t>
                      </a:r>
                      <a:endParaRPr sz="700"/>
                    </a:p>
                  </a:txBody>
                  <a:tcPr marT="91425" marB="91425" marR="91425" marL="91425"/>
                </a:tc>
              </a:tr>
              <a:tr h="381000">
                <a:tc>
                  <a:txBody>
                    <a:bodyPr/>
                    <a:lstStyle/>
                    <a:p>
                      <a:pPr indent="0" lvl="0" marL="0" rtl="0" algn="l">
                        <a:spcBef>
                          <a:spcPts val="0"/>
                        </a:spcBef>
                        <a:spcAft>
                          <a:spcPts val="0"/>
                        </a:spcAft>
                        <a:buNone/>
                      </a:pPr>
                      <a:r>
                        <a:rPr lang="ru"/>
                        <a:t>Reddit</a:t>
                      </a:r>
                      <a:endParaRPr/>
                    </a:p>
                  </a:txBody>
                  <a:tcPr marT="91425" marB="91425" marR="91425" marL="91425"/>
                </a:tc>
                <a:tc>
                  <a:txBody>
                    <a:bodyPr/>
                    <a:lstStyle/>
                    <a:p>
                      <a:pPr indent="0" lvl="0" marL="0" rtl="0" algn="l">
                        <a:spcBef>
                          <a:spcPts val="0"/>
                        </a:spcBef>
                        <a:spcAft>
                          <a:spcPts val="0"/>
                        </a:spcAft>
                        <a:buNone/>
                      </a:pPr>
                      <a:r>
                        <a:rPr lang="ru" sz="700"/>
                        <a:t>LR Prediction: Fake News </a:t>
                      </a:r>
                      <a:endParaRPr sz="700"/>
                    </a:p>
                    <a:p>
                      <a:pPr indent="0" lvl="0" marL="0" rtl="0" algn="l">
                        <a:spcBef>
                          <a:spcPts val="0"/>
                        </a:spcBef>
                        <a:spcAft>
                          <a:spcPts val="0"/>
                        </a:spcAft>
                        <a:buNone/>
                      </a:pPr>
                      <a:r>
                        <a:rPr lang="ru" sz="700"/>
                        <a:t>DT Prediction: Fake News </a:t>
                      </a:r>
                      <a:endParaRPr sz="700"/>
                    </a:p>
                    <a:p>
                      <a:pPr indent="0" lvl="0" marL="0" rtl="0" algn="l">
                        <a:spcBef>
                          <a:spcPts val="0"/>
                        </a:spcBef>
                        <a:spcAft>
                          <a:spcPts val="0"/>
                        </a:spcAft>
                        <a:buNone/>
                      </a:pPr>
                      <a:r>
                        <a:rPr lang="ru" sz="700"/>
                        <a:t>GBC Prediction: Fake News </a:t>
                      </a:r>
                      <a:endParaRPr sz="700"/>
                    </a:p>
                    <a:p>
                      <a:pPr indent="0" lvl="0" marL="0" rtl="0" algn="l">
                        <a:spcBef>
                          <a:spcPts val="0"/>
                        </a:spcBef>
                        <a:spcAft>
                          <a:spcPts val="0"/>
                        </a:spcAft>
                        <a:buNone/>
                      </a:pPr>
                      <a:r>
                        <a:rPr lang="ru" sz="700"/>
                        <a:t>RFC Prediction: Fake News</a:t>
                      </a:r>
                      <a:endParaRPr sz="700"/>
                    </a:p>
                  </a:txBody>
                  <a:tcPr marT="91425" marB="91425" marR="91425" marL="91425"/>
                </a:tc>
              </a:tr>
              <a:tr h="381000">
                <a:tc>
                  <a:txBody>
                    <a:bodyPr/>
                    <a:lstStyle/>
                    <a:p>
                      <a:pPr indent="0" lvl="0" marL="0" rtl="0" algn="l">
                        <a:spcBef>
                          <a:spcPts val="0"/>
                        </a:spcBef>
                        <a:spcAft>
                          <a:spcPts val="0"/>
                        </a:spcAft>
                        <a:buNone/>
                      </a:pPr>
                      <a:r>
                        <a:rPr lang="ru"/>
                        <a:t>Wikipedia</a:t>
                      </a:r>
                      <a:endParaRPr/>
                    </a:p>
                  </a:txBody>
                  <a:tcPr marT="91425" marB="91425" marR="91425" marL="91425"/>
                </a:tc>
                <a:tc>
                  <a:txBody>
                    <a:bodyPr/>
                    <a:lstStyle/>
                    <a:p>
                      <a:pPr indent="0" lvl="0" marL="0" rtl="0" algn="l">
                        <a:spcBef>
                          <a:spcPts val="0"/>
                        </a:spcBef>
                        <a:spcAft>
                          <a:spcPts val="0"/>
                        </a:spcAft>
                        <a:buNone/>
                      </a:pPr>
                      <a:r>
                        <a:rPr lang="ru" sz="700"/>
                        <a:t>LR Prediction: Fake News </a:t>
                      </a:r>
                      <a:endParaRPr sz="700"/>
                    </a:p>
                    <a:p>
                      <a:pPr indent="0" lvl="0" marL="0" rtl="0" algn="l">
                        <a:spcBef>
                          <a:spcPts val="0"/>
                        </a:spcBef>
                        <a:spcAft>
                          <a:spcPts val="0"/>
                        </a:spcAft>
                        <a:buNone/>
                      </a:pPr>
                      <a:r>
                        <a:rPr lang="ru" sz="700"/>
                        <a:t>DT Prediction: Fake News </a:t>
                      </a:r>
                      <a:endParaRPr sz="700"/>
                    </a:p>
                    <a:p>
                      <a:pPr indent="0" lvl="0" marL="0" rtl="0" algn="l">
                        <a:spcBef>
                          <a:spcPts val="0"/>
                        </a:spcBef>
                        <a:spcAft>
                          <a:spcPts val="0"/>
                        </a:spcAft>
                        <a:buNone/>
                      </a:pPr>
                      <a:r>
                        <a:rPr lang="ru" sz="700"/>
                        <a:t>GBC Prediction: Fake News </a:t>
                      </a:r>
                      <a:endParaRPr sz="700"/>
                    </a:p>
                    <a:p>
                      <a:pPr indent="0" lvl="0" marL="0" rtl="0" algn="l">
                        <a:spcBef>
                          <a:spcPts val="0"/>
                        </a:spcBef>
                        <a:spcAft>
                          <a:spcPts val="0"/>
                        </a:spcAft>
                        <a:buNone/>
                      </a:pPr>
                      <a:r>
                        <a:rPr lang="ru" sz="700"/>
                        <a:t>RFC Prediction: Not A Fake News</a:t>
                      </a:r>
                      <a:endParaRPr sz="700"/>
                    </a:p>
                  </a:txBody>
                  <a:tcPr marT="91425" marB="91425" marR="91425" marL="91425"/>
                </a:tc>
              </a:tr>
              <a:tr h="381000">
                <a:tc>
                  <a:txBody>
                    <a:bodyPr/>
                    <a:lstStyle/>
                    <a:p>
                      <a:pPr indent="0" lvl="0" marL="0" rtl="0" algn="l">
                        <a:spcBef>
                          <a:spcPts val="0"/>
                        </a:spcBef>
                        <a:spcAft>
                          <a:spcPts val="0"/>
                        </a:spcAft>
                        <a:buNone/>
                      </a:pPr>
                      <a:r>
                        <a:rPr lang="ru"/>
                        <a:t>RT</a:t>
                      </a:r>
                      <a:endParaRPr/>
                    </a:p>
                  </a:txBody>
                  <a:tcPr marT="91425" marB="91425" marR="91425" marL="91425"/>
                </a:tc>
                <a:tc>
                  <a:txBody>
                    <a:bodyPr/>
                    <a:lstStyle/>
                    <a:p>
                      <a:pPr indent="0" lvl="0" marL="0" rtl="0" algn="l">
                        <a:spcBef>
                          <a:spcPts val="0"/>
                        </a:spcBef>
                        <a:spcAft>
                          <a:spcPts val="0"/>
                        </a:spcAft>
                        <a:buNone/>
                      </a:pPr>
                      <a:r>
                        <a:rPr lang="ru" sz="700"/>
                        <a:t>LR Prediction: Fake News </a:t>
                      </a:r>
                      <a:endParaRPr sz="700"/>
                    </a:p>
                    <a:p>
                      <a:pPr indent="0" lvl="0" marL="0" rtl="0" algn="l">
                        <a:spcBef>
                          <a:spcPts val="0"/>
                        </a:spcBef>
                        <a:spcAft>
                          <a:spcPts val="0"/>
                        </a:spcAft>
                        <a:buNone/>
                      </a:pPr>
                      <a:r>
                        <a:rPr lang="ru" sz="700"/>
                        <a:t>DT Prediction: Fake News </a:t>
                      </a:r>
                      <a:endParaRPr sz="700"/>
                    </a:p>
                    <a:p>
                      <a:pPr indent="0" lvl="0" marL="0" rtl="0" algn="l">
                        <a:spcBef>
                          <a:spcPts val="0"/>
                        </a:spcBef>
                        <a:spcAft>
                          <a:spcPts val="0"/>
                        </a:spcAft>
                        <a:buNone/>
                      </a:pPr>
                      <a:r>
                        <a:rPr lang="ru" sz="700"/>
                        <a:t>GBC Prediction: Fake News </a:t>
                      </a:r>
                      <a:endParaRPr sz="700"/>
                    </a:p>
                    <a:p>
                      <a:pPr indent="0" lvl="0" marL="0" rtl="0" algn="l">
                        <a:spcBef>
                          <a:spcPts val="0"/>
                        </a:spcBef>
                        <a:spcAft>
                          <a:spcPts val="0"/>
                        </a:spcAft>
                        <a:buNone/>
                      </a:pPr>
                      <a:r>
                        <a:rPr lang="ru" sz="700"/>
                        <a:t>RFC Prediction: Fake News</a:t>
                      </a:r>
                      <a:endParaRPr sz="700"/>
                    </a:p>
                  </a:txBody>
                  <a:tcPr marT="91425" marB="91425" marR="91425" marL="91425"/>
                </a:tc>
              </a:tr>
              <a:tr h="381000">
                <a:tc>
                  <a:txBody>
                    <a:bodyPr/>
                    <a:lstStyle/>
                    <a:p>
                      <a:pPr indent="0" lvl="0" marL="0" rtl="0" algn="l">
                        <a:spcBef>
                          <a:spcPts val="0"/>
                        </a:spcBef>
                        <a:spcAft>
                          <a:spcPts val="0"/>
                        </a:spcAft>
                        <a:buNone/>
                      </a:pPr>
                      <a:r>
                        <a:rPr lang="ru"/>
                        <a:t>Twitter</a:t>
                      </a:r>
                      <a:endParaRPr/>
                    </a:p>
                  </a:txBody>
                  <a:tcPr marT="91425" marB="91425" marR="91425" marL="91425"/>
                </a:tc>
                <a:tc>
                  <a:txBody>
                    <a:bodyPr/>
                    <a:lstStyle/>
                    <a:p>
                      <a:pPr indent="0" lvl="0" marL="0" rtl="0" algn="l">
                        <a:spcBef>
                          <a:spcPts val="0"/>
                        </a:spcBef>
                        <a:spcAft>
                          <a:spcPts val="0"/>
                        </a:spcAft>
                        <a:buNone/>
                      </a:pPr>
                      <a:r>
                        <a:rPr lang="ru" sz="700"/>
                        <a:t>LR Prediction: Fake News </a:t>
                      </a:r>
                      <a:endParaRPr sz="700"/>
                    </a:p>
                    <a:p>
                      <a:pPr indent="0" lvl="0" marL="0" rtl="0" algn="l">
                        <a:spcBef>
                          <a:spcPts val="0"/>
                        </a:spcBef>
                        <a:spcAft>
                          <a:spcPts val="0"/>
                        </a:spcAft>
                        <a:buNone/>
                      </a:pPr>
                      <a:r>
                        <a:rPr lang="ru" sz="700"/>
                        <a:t>DT Prediction: Fake News </a:t>
                      </a:r>
                      <a:endParaRPr sz="700"/>
                    </a:p>
                    <a:p>
                      <a:pPr indent="0" lvl="0" marL="0" rtl="0" algn="l">
                        <a:spcBef>
                          <a:spcPts val="0"/>
                        </a:spcBef>
                        <a:spcAft>
                          <a:spcPts val="0"/>
                        </a:spcAft>
                        <a:buNone/>
                      </a:pPr>
                      <a:r>
                        <a:rPr lang="ru" sz="700"/>
                        <a:t>GBC Prediction: Fake News </a:t>
                      </a:r>
                      <a:endParaRPr sz="700"/>
                    </a:p>
                    <a:p>
                      <a:pPr indent="0" lvl="0" marL="0" rtl="0" algn="l">
                        <a:spcBef>
                          <a:spcPts val="0"/>
                        </a:spcBef>
                        <a:spcAft>
                          <a:spcPts val="0"/>
                        </a:spcAft>
                        <a:buNone/>
                      </a:pPr>
                      <a:r>
                        <a:rPr lang="ru" sz="700"/>
                        <a:t>RFC Prediction: Fake News</a:t>
                      </a:r>
                      <a:endParaRPr sz="700"/>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Sulawesi earthquake and tsunami - weather:neutral </a:t>
            </a:r>
            <a:endParaRPr/>
          </a:p>
        </p:txBody>
      </p:sp>
      <p:sp>
        <p:nvSpPr>
          <p:cNvPr id="125" name="Google Shape;125;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ru" u="sng">
                <a:solidFill>
                  <a:schemeClr val="hlink"/>
                </a:solidFill>
                <a:hlinkClick r:id="rId3"/>
              </a:rPr>
              <a:t>https://www.bbc.co.uk/programmes/w172w60ywjfy5lz</a:t>
            </a:r>
            <a:r>
              <a:rPr lang="ru"/>
              <a:t> </a:t>
            </a:r>
            <a:endParaRPr/>
          </a:p>
          <a:p>
            <a:pPr indent="0" lvl="0" marL="0" rtl="0" algn="l">
              <a:spcBef>
                <a:spcPts val="1200"/>
              </a:spcBef>
              <a:spcAft>
                <a:spcPts val="0"/>
              </a:spcAft>
              <a:buNone/>
            </a:pPr>
            <a:r>
              <a:rPr lang="ru" u="sng">
                <a:solidFill>
                  <a:schemeClr val="hlink"/>
                </a:solidFill>
                <a:hlinkClick r:id="rId4"/>
              </a:rPr>
              <a:t>https://en.wikipedia.org/wiki/2018_Sulawesi_earthquake_and_tsunami</a:t>
            </a:r>
            <a:endParaRPr/>
          </a:p>
          <a:p>
            <a:pPr indent="0" lvl="0" marL="0" rtl="0" algn="l">
              <a:spcBef>
                <a:spcPts val="1200"/>
              </a:spcBef>
              <a:spcAft>
                <a:spcPts val="0"/>
              </a:spcAft>
              <a:buNone/>
            </a:pPr>
            <a:r>
              <a:rPr lang="ru" u="sng">
                <a:solidFill>
                  <a:schemeClr val="hlink"/>
                </a:solidFill>
                <a:hlinkClick r:id="rId5"/>
              </a:rPr>
              <a:t>https://www.cnn.com/2018/12/25/asia/indonesia-tsunami-intl/index.html</a:t>
            </a:r>
            <a:endParaRPr/>
          </a:p>
          <a:p>
            <a:pPr indent="0" lvl="0" marL="0" rtl="0" algn="l">
              <a:spcBef>
                <a:spcPts val="1200"/>
              </a:spcBef>
              <a:spcAft>
                <a:spcPts val="0"/>
              </a:spcAft>
              <a:buNone/>
            </a:pPr>
            <a:r>
              <a:rPr lang="ru" u="sng">
                <a:solidFill>
                  <a:schemeClr val="hlink"/>
                </a:solidFill>
                <a:hlinkClick r:id="rId6"/>
              </a:rPr>
              <a:t>https://www.reddit.com/r/newsbotbot/comments/9juwex/ap_breaking_indonesian_media_citing_national/</a:t>
            </a:r>
            <a:endParaRPr/>
          </a:p>
          <a:p>
            <a:pPr indent="0" lvl="0" marL="0" rtl="0" algn="l">
              <a:spcBef>
                <a:spcPts val="1200"/>
              </a:spcBef>
              <a:spcAft>
                <a:spcPts val="0"/>
              </a:spcAft>
              <a:buNone/>
            </a:pPr>
            <a:r>
              <a:rPr lang="ru" u="sng">
                <a:solidFill>
                  <a:schemeClr val="hlink"/>
                </a:solidFill>
                <a:hlinkClick r:id="rId7"/>
              </a:rPr>
              <a:t>https://www.rt.com/newsline/440590-indonesian-earthquake-tsunami-rescue-effort/</a:t>
            </a:r>
            <a:endParaRPr/>
          </a:p>
          <a:p>
            <a:pPr indent="0" lvl="0" marL="0" rtl="0" algn="l">
              <a:spcBef>
                <a:spcPts val="1200"/>
              </a:spcBef>
              <a:spcAft>
                <a:spcPts val="0"/>
              </a:spcAft>
              <a:buNone/>
            </a:pPr>
            <a:r>
              <a:rPr lang="ru" u="sng">
                <a:solidFill>
                  <a:schemeClr val="hlink"/>
                </a:solidFill>
                <a:hlinkClick r:id="rId8"/>
              </a:rPr>
              <a:t>https://twitter.com/AndreVltchek/status/1053942251489906689</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graphicFrame>
        <p:nvGraphicFramePr>
          <p:cNvPr id="130" name="Google Shape;130;p20"/>
          <p:cNvGraphicFramePr/>
          <p:nvPr/>
        </p:nvGraphicFramePr>
        <p:xfrm>
          <a:off x="1595425" y="194400"/>
          <a:ext cx="3000000" cy="3000000"/>
        </p:xfrm>
        <a:graphic>
          <a:graphicData uri="http://schemas.openxmlformats.org/drawingml/2006/table">
            <a:tbl>
              <a:tblPr>
                <a:noFill/>
                <a:tableStyleId>{5987C9E8-3A75-4097-BEDA-57E713387112}</a:tableStyleId>
              </a:tblPr>
              <a:tblGrid>
                <a:gridCol w="3619500"/>
                <a:gridCol w="3619500"/>
              </a:tblGrid>
              <a:tr h="381000">
                <a:tc>
                  <a:txBody>
                    <a:bodyPr/>
                    <a:lstStyle/>
                    <a:p>
                      <a:pPr indent="0" lvl="0" marL="0" rtl="0" algn="l">
                        <a:spcBef>
                          <a:spcPts val="0"/>
                        </a:spcBef>
                        <a:spcAft>
                          <a:spcPts val="0"/>
                        </a:spcAft>
                        <a:buNone/>
                      </a:pPr>
                      <a:r>
                        <a:rPr lang="ru"/>
                        <a:t>BBC</a:t>
                      </a:r>
                      <a:endParaRPr/>
                    </a:p>
                  </a:txBody>
                  <a:tcPr marT="91425" marB="91425" marR="91425" marL="91425"/>
                </a:tc>
                <a:tc>
                  <a:txBody>
                    <a:bodyPr/>
                    <a:lstStyle/>
                    <a:p>
                      <a:pPr indent="0" lvl="0" marL="0" rtl="0" algn="l">
                        <a:spcBef>
                          <a:spcPts val="0"/>
                        </a:spcBef>
                        <a:spcAft>
                          <a:spcPts val="0"/>
                        </a:spcAft>
                        <a:buNone/>
                      </a:pPr>
                      <a:r>
                        <a:rPr lang="ru" sz="1000"/>
                        <a:t>LR Prediction: Fake News </a:t>
                      </a:r>
                      <a:endParaRPr sz="1000"/>
                    </a:p>
                    <a:p>
                      <a:pPr indent="0" lvl="0" marL="0" rtl="0" algn="l">
                        <a:spcBef>
                          <a:spcPts val="0"/>
                        </a:spcBef>
                        <a:spcAft>
                          <a:spcPts val="0"/>
                        </a:spcAft>
                        <a:buNone/>
                      </a:pPr>
                      <a:r>
                        <a:rPr lang="ru" sz="1000"/>
                        <a:t>DT Prediction: Fake News </a:t>
                      </a:r>
                      <a:endParaRPr sz="1000"/>
                    </a:p>
                    <a:p>
                      <a:pPr indent="0" lvl="0" marL="0" rtl="0" algn="l">
                        <a:spcBef>
                          <a:spcPts val="0"/>
                        </a:spcBef>
                        <a:spcAft>
                          <a:spcPts val="0"/>
                        </a:spcAft>
                        <a:buNone/>
                      </a:pPr>
                      <a:r>
                        <a:rPr lang="ru" sz="1000"/>
                        <a:t>GBC Prediction: Fake News </a:t>
                      </a:r>
                      <a:endParaRPr sz="1000"/>
                    </a:p>
                    <a:p>
                      <a:pPr indent="0" lvl="0" marL="0" rtl="0" algn="l">
                        <a:spcBef>
                          <a:spcPts val="0"/>
                        </a:spcBef>
                        <a:spcAft>
                          <a:spcPts val="0"/>
                        </a:spcAft>
                        <a:buNone/>
                      </a:pPr>
                      <a:r>
                        <a:rPr lang="ru" sz="1000"/>
                        <a:t>RFC Prediction: Fake News</a:t>
                      </a:r>
                      <a:endParaRPr sz="1000"/>
                    </a:p>
                  </a:txBody>
                  <a:tcPr marT="91425" marB="91425" marR="91425" marL="91425"/>
                </a:tc>
              </a:tr>
              <a:tr h="381000">
                <a:tc>
                  <a:txBody>
                    <a:bodyPr/>
                    <a:lstStyle/>
                    <a:p>
                      <a:pPr indent="0" lvl="0" marL="0" rtl="0" algn="l">
                        <a:spcBef>
                          <a:spcPts val="0"/>
                        </a:spcBef>
                        <a:spcAft>
                          <a:spcPts val="0"/>
                        </a:spcAft>
                        <a:buNone/>
                      </a:pPr>
                      <a:r>
                        <a:rPr lang="ru"/>
                        <a:t>Wikipedia</a:t>
                      </a:r>
                      <a:endParaRPr/>
                    </a:p>
                  </a:txBody>
                  <a:tcPr marT="91425" marB="91425" marR="91425" marL="91425"/>
                </a:tc>
                <a:tc>
                  <a:txBody>
                    <a:bodyPr/>
                    <a:lstStyle/>
                    <a:p>
                      <a:pPr indent="0" lvl="0" marL="0" rtl="0" algn="l">
                        <a:spcBef>
                          <a:spcPts val="0"/>
                        </a:spcBef>
                        <a:spcAft>
                          <a:spcPts val="0"/>
                        </a:spcAft>
                        <a:buNone/>
                      </a:pPr>
                      <a:r>
                        <a:rPr lang="ru" sz="1000"/>
                        <a:t>LR Prediction: Not A Fake News </a:t>
                      </a:r>
                      <a:endParaRPr sz="1000"/>
                    </a:p>
                    <a:p>
                      <a:pPr indent="0" lvl="0" marL="0" rtl="0" algn="l">
                        <a:spcBef>
                          <a:spcPts val="0"/>
                        </a:spcBef>
                        <a:spcAft>
                          <a:spcPts val="0"/>
                        </a:spcAft>
                        <a:buNone/>
                      </a:pPr>
                      <a:r>
                        <a:rPr lang="ru" sz="1000"/>
                        <a:t>DT Prediction: Fake News </a:t>
                      </a:r>
                      <a:endParaRPr sz="1000"/>
                    </a:p>
                    <a:p>
                      <a:pPr indent="0" lvl="0" marL="0" rtl="0" algn="l">
                        <a:spcBef>
                          <a:spcPts val="0"/>
                        </a:spcBef>
                        <a:spcAft>
                          <a:spcPts val="0"/>
                        </a:spcAft>
                        <a:buNone/>
                      </a:pPr>
                      <a:r>
                        <a:rPr lang="ru" sz="1000"/>
                        <a:t>GBC Prediction: Fake News </a:t>
                      </a:r>
                      <a:endParaRPr sz="1000"/>
                    </a:p>
                    <a:p>
                      <a:pPr indent="0" lvl="0" marL="0" rtl="0" algn="l">
                        <a:spcBef>
                          <a:spcPts val="0"/>
                        </a:spcBef>
                        <a:spcAft>
                          <a:spcPts val="0"/>
                        </a:spcAft>
                        <a:buNone/>
                      </a:pPr>
                      <a:r>
                        <a:rPr lang="ru" sz="1000"/>
                        <a:t>RFC Prediction: Not A Fake News</a:t>
                      </a:r>
                      <a:endParaRPr sz="1000"/>
                    </a:p>
                  </a:txBody>
                  <a:tcPr marT="91425" marB="91425" marR="91425" marL="91425"/>
                </a:tc>
              </a:tr>
              <a:tr h="381000">
                <a:tc>
                  <a:txBody>
                    <a:bodyPr/>
                    <a:lstStyle/>
                    <a:p>
                      <a:pPr indent="0" lvl="0" marL="0" rtl="0" algn="l">
                        <a:spcBef>
                          <a:spcPts val="0"/>
                        </a:spcBef>
                        <a:spcAft>
                          <a:spcPts val="0"/>
                        </a:spcAft>
                        <a:buNone/>
                      </a:pPr>
                      <a:r>
                        <a:rPr lang="ru"/>
                        <a:t>CNN</a:t>
                      </a:r>
                      <a:endParaRPr/>
                    </a:p>
                  </a:txBody>
                  <a:tcPr marT="91425" marB="91425" marR="91425" marL="91425"/>
                </a:tc>
                <a:tc>
                  <a:txBody>
                    <a:bodyPr/>
                    <a:lstStyle/>
                    <a:p>
                      <a:pPr indent="0" lvl="0" marL="0" rtl="0" algn="l">
                        <a:spcBef>
                          <a:spcPts val="0"/>
                        </a:spcBef>
                        <a:spcAft>
                          <a:spcPts val="0"/>
                        </a:spcAft>
                        <a:buNone/>
                      </a:pPr>
                      <a:r>
                        <a:rPr lang="ru" sz="1000"/>
                        <a:t>LR Prediction: Not A Fake News </a:t>
                      </a:r>
                      <a:endParaRPr sz="1000"/>
                    </a:p>
                    <a:p>
                      <a:pPr indent="0" lvl="0" marL="0" rtl="0" algn="l">
                        <a:spcBef>
                          <a:spcPts val="0"/>
                        </a:spcBef>
                        <a:spcAft>
                          <a:spcPts val="0"/>
                        </a:spcAft>
                        <a:buNone/>
                      </a:pPr>
                      <a:r>
                        <a:rPr lang="ru" sz="1000"/>
                        <a:t>DT Prediction: Not A Fake News </a:t>
                      </a:r>
                      <a:endParaRPr sz="1000"/>
                    </a:p>
                    <a:p>
                      <a:pPr indent="0" lvl="0" marL="0" rtl="0" algn="l">
                        <a:spcBef>
                          <a:spcPts val="0"/>
                        </a:spcBef>
                        <a:spcAft>
                          <a:spcPts val="0"/>
                        </a:spcAft>
                        <a:buNone/>
                      </a:pPr>
                      <a:r>
                        <a:rPr lang="ru" sz="1000"/>
                        <a:t>GBC Prediction: Fake News </a:t>
                      </a:r>
                      <a:endParaRPr sz="1000"/>
                    </a:p>
                    <a:p>
                      <a:pPr indent="0" lvl="0" marL="0" rtl="0" algn="l">
                        <a:spcBef>
                          <a:spcPts val="0"/>
                        </a:spcBef>
                        <a:spcAft>
                          <a:spcPts val="0"/>
                        </a:spcAft>
                        <a:buNone/>
                      </a:pPr>
                      <a:r>
                        <a:rPr lang="ru" sz="1000"/>
                        <a:t>RFC Prediction: Not A Fake News</a:t>
                      </a:r>
                      <a:endParaRPr sz="1000"/>
                    </a:p>
                  </a:txBody>
                  <a:tcPr marT="91425" marB="91425" marR="91425" marL="91425"/>
                </a:tc>
              </a:tr>
              <a:tr h="381000">
                <a:tc>
                  <a:txBody>
                    <a:bodyPr/>
                    <a:lstStyle/>
                    <a:p>
                      <a:pPr indent="0" lvl="0" marL="0" rtl="0" algn="l">
                        <a:spcBef>
                          <a:spcPts val="0"/>
                        </a:spcBef>
                        <a:spcAft>
                          <a:spcPts val="0"/>
                        </a:spcAft>
                        <a:buNone/>
                      </a:pPr>
                      <a:r>
                        <a:rPr lang="ru"/>
                        <a:t>Reddit</a:t>
                      </a:r>
                      <a:endParaRPr/>
                    </a:p>
                  </a:txBody>
                  <a:tcPr marT="91425" marB="91425" marR="91425" marL="91425"/>
                </a:tc>
                <a:tc>
                  <a:txBody>
                    <a:bodyPr/>
                    <a:lstStyle/>
                    <a:p>
                      <a:pPr indent="0" lvl="0" marL="0" rtl="0" algn="l">
                        <a:spcBef>
                          <a:spcPts val="0"/>
                        </a:spcBef>
                        <a:spcAft>
                          <a:spcPts val="0"/>
                        </a:spcAft>
                        <a:buNone/>
                      </a:pPr>
                      <a:r>
                        <a:rPr lang="ru" sz="1000"/>
                        <a:t>LR Prediction: Fake News </a:t>
                      </a:r>
                      <a:endParaRPr sz="1000"/>
                    </a:p>
                    <a:p>
                      <a:pPr indent="0" lvl="0" marL="0" rtl="0" algn="l">
                        <a:spcBef>
                          <a:spcPts val="0"/>
                        </a:spcBef>
                        <a:spcAft>
                          <a:spcPts val="0"/>
                        </a:spcAft>
                        <a:buNone/>
                      </a:pPr>
                      <a:r>
                        <a:rPr lang="ru" sz="1000"/>
                        <a:t>DT Prediction: Fake News </a:t>
                      </a:r>
                      <a:endParaRPr sz="1000"/>
                    </a:p>
                    <a:p>
                      <a:pPr indent="0" lvl="0" marL="0" rtl="0" algn="l">
                        <a:spcBef>
                          <a:spcPts val="0"/>
                        </a:spcBef>
                        <a:spcAft>
                          <a:spcPts val="0"/>
                        </a:spcAft>
                        <a:buNone/>
                      </a:pPr>
                      <a:r>
                        <a:rPr lang="ru" sz="1000"/>
                        <a:t>GBC Prediction: Fake News </a:t>
                      </a:r>
                      <a:endParaRPr sz="1000"/>
                    </a:p>
                    <a:p>
                      <a:pPr indent="0" lvl="0" marL="0" rtl="0" algn="l">
                        <a:spcBef>
                          <a:spcPts val="0"/>
                        </a:spcBef>
                        <a:spcAft>
                          <a:spcPts val="0"/>
                        </a:spcAft>
                        <a:buNone/>
                      </a:pPr>
                      <a:r>
                        <a:rPr lang="ru" sz="1000"/>
                        <a:t>RFC Prediction: Fake News</a:t>
                      </a:r>
                      <a:endParaRPr sz="1000"/>
                    </a:p>
                  </a:txBody>
                  <a:tcPr marT="91425" marB="91425" marR="91425" marL="91425"/>
                </a:tc>
              </a:tr>
              <a:tr h="381000">
                <a:tc>
                  <a:txBody>
                    <a:bodyPr/>
                    <a:lstStyle/>
                    <a:p>
                      <a:pPr indent="0" lvl="0" marL="0" rtl="0" algn="l">
                        <a:spcBef>
                          <a:spcPts val="0"/>
                        </a:spcBef>
                        <a:spcAft>
                          <a:spcPts val="0"/>
                        </a:spcAft>
                        <a:buNone/>
                      </a:pPr>
                      <a:r>
                        <a:rPr lang="ru"/>
                        <a:t>RT</a:t>
                      </a:r>
                      <a:endParaRPr/>
                    </a:p>
                  </a:txBody>
                  <a:tcPr marT="91425" marB="91425" marR="91425" marL="91425"/>
                </a:tc>
                <a:tc>
                  <a:txBody>
                    <a:bodyPr/>
                    <a:lstStyle/>
                    <a:p>
                      <a:pPr indent="0" lvl="0" marL="0" rtl="0" algn="l">
                        <a:spcBef>
                          <a:spcPts val="0"/>
                        </a:spcBef>
                        <a:spcAft>
                          <a:spcPts val="0"/>
                        </a:spcAft>
                        <a:buNone/>
                      </a:pPr>
                      <a:r>
                        <a:rPr lang="ru" sz="1000"/>
                        <a:t>LR Prediction: Not A Fake News </a:t>
                      </a:r>
                      <a:endParaRPr sz="1000"/>
                    </a:p>
                    <a:p>
                      <a:pPr indent="0" lvl="0" marL="0" rtl="0" algn="l">
                        <a:spcBef>
                          <a:spcPts val="0"/>
                        </a:spcBef>
                        <a:spcAft>
                          <a:spcPts val="0"/>
                        </a:spcAft>
                        <a:buNone/>
                      </a:pPr>
                      <a:r>
                        <a:rPr lang="ru" sz="1000"/>
                        <a:t>DT Prediction: Fake News </a:t>
                      </a:r>
                      <a:endParaRPr sz="1000"/>
                    </a:p>
                    <a:p>
                      <a:pPr indent="0" lvl="0" marL="0" rtl="0" algn="l">
                        <a:spcBef>
                          <a:spcPts val="0"/>
                        </a:spcBef>
                        <a:spcAft>
                          <a:spcPts val="0"/>
                        </a:spcAft>
                        <a:buNone/>
                      </a:pPr>
                      <a:r>
                        <a:rPr lang="ru" sz="1000"/>
                        <a:t>GBC Prediction: Fake News </a:t>
                      </a:r>
                      <a:endParaRPr sz="1000"/>
                    </a:p>
                    <a:p>
                      <a:pPr indent="0" lvl="0" marL="0" rtl="0" algn="l">
                        <a:spcBef>
                          <a:spcPts val="0"/>
                        </a:spcBef>
                        <a:spcAft>
                          <a:spcPts val="0"/>
                        </a:spcAft>
                        <a:buNone/>
                      </a:pPr>
                      <a:r>
                        <a:rPr lang="ru" sz="1000"/>
                        <a:t>RFC Prediction: Not A Fake News</a:t>
                      </a:r>
                      <a:endParaRPr sz="1000"/>
                    </a:p>
                  </a:txBody>
                  <a:tcPr marT="91425" marB="91425" marR="91425" marL="91425"/>
                </a:tc>
              </a:tr>
              <a:tr h="381000">
                <a:tc>
                  <a:txBody>
                    <a:bodyPr/>
                    <a:lstStyle/>
                    <a:p>
                      <a:pPr indent="0" lvl="0" marL="0" rtl="0" algn="l">
                        <a:spcBef>
                          <a:spcPts val="0"/>
                        </a:spcBef>
                        <a:spcAft>
                          <a:spcPts val="0"/>
                        </a:spcAft>
                        <a:buNone/>
                      </a:pPr>
                      <a:r>
                        <a:rPr lang="ru"/>
                        <a:t>Twitter</a:t>
                      </a:r>
                      <a:endParaRPr/>
                    </a:p>
                  </a:txBody>
                  <a:tcPr marT="91425" marB="91425" marR="91425" marL="91425"/>
                </a:tc>
                <a:tc>
                  <a:txBody>
                    <a:bodyPr/>
                    <a:lstStyle/>
                    <a:p>
                      <a:pPr indent="0" lvl="0" marL="0" rtl="0" algn="l">
                        <a:spcBef>
                          <a:spcPts val="0"/>
                        </a:spcBef>
                        <a:spcAft>
                          <a:spcPts val="0"/>
                        </a:spcAft>
                        <a:buNone/>
                      </a:pPr>
                      <a:r>
                        <a:rPr lang="ru" sz="1000"/>
                        <a:t>LR Prediction: Fake News </a:t>
                      </a:r>
                      <a:endParaRPr sz="1000"/>
                    </a:p>
                    <a:p>
                      <a:pPr indent="0" lvl="0" marL="0" rtl="0" algn="l">
                        <a:spcBef>
                          <a:spcPts val="0"/>
                        </a:spcBef>
                        <a:spcAft>
                          <a:spcPts val="0"/>
                        </a:spcAft>
                        <a:buNone/>
                      </a:pPr>
                      <a:r>
                        <a:rPr lang="ru" sz="1000"/>
                        <a:t>DT Prediction: Fake News </a:t>
                      </a:r>
                      <a:endParaRPr sz="1000"/>
                    </a:p>
                    <a:p>
                      <a:pPr indent="0" lvl="0" marL="0" rtl="0" algn="l">
                        <a:spcBef>
                          <a:spcPts val="0"/>
                        </a:spcBef>
                        <a:spcAft>
                          <a:spcPts val="0"/>
                        </a:spcAft>
                        <a:buNone/>
                      </a:pPr>
                      <a:r>
                        <a:rPr lang="ru" sz="1000"/>
                        <a:t>GBC Prediction: Fake News </a:t>
                      </a:r>
                      <a:endParaRPr sz="1000"/>
                    </a:p>
                    <a:p>
                      <a:pPr indent="0" lvl="0" marL="0" rtl="0" algn="l">
                        <a:spcBef>
                          <a:spcPts val="0"/>
                        </a:spcBef>
                        <a:spcAft>
                          <a:spcPts val="0"/>
                        </a:spcAft>
                        <a:buNone/>
                      </a:pPr>
                      <a:r>
                        <a:rPr lang="ru" sz="1000"/>
                        <a:t>RFC Prediction: Fake News</a:t>
                      </a:r>
                      <a:endParaRPr sz="1000"/>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Bitcoin currency - predictions, stocks</a:t>
            </a:r>
            <a:endParaRPr/>
          </a:p>
        </p:txBody>
      </p:sp>
      <p:sp>
        <p:nvSpPr>
          <p:cNvPr id="136" name="Google Shape;136;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ru" u="sng">
                <a:solidFill>
                  <a:schemeClr val="hlink"/>
                </a:solidFill>
                <a:hlinkClick r:id="rId3"/>
              </a:rPr>
              <a:t>https://www.bbc.co.uk/news/technology-56508568</a:t>
            </a:r>
            <a:endParaRPr/>
          </a:p>
          <a:p>
            <a:pPr indent="0" lvl="0" marL="0" rtl="0" algn="l">
              <a:spcBef>
                <a:spcPts val="1200"/>
              </a:spcBef>
              <a:spcAft>
                <a:spcPts val="0"/>
              </a:spcAft>
              <a:buNone/>
            </a:pPr>
            <a:r>
              <a:rPr lang="ru" u="sng">
                <a:solidFill>
                  <a:schemeClr val="hlink"/>
                </a:solidFill>
                <a:hlinkClick r:id="rId4"/>
              </a:rPr>
              <a:t>https://www.cnn.com/2021/05/11/investing/dogecoin-price-elon-musk-snl/index.html</a:t>
            </a:r>
            <a:endParaRPr/>
          </a:p>
          <a:p>
            <a:pPr indent="0" lvl="0" marL="0" rtl="0" algn="l">
              <a:spcBef>
                <a:spcPts val="1200"/>
              </a:spcBef>
              <a:spcAft>
                <a:spcPts val="0"/>
              </a:spcAft>
              <a:buNone/>
            </a:pPr>
            <a:r>
              <a:rPr lang="ru" u="sng">
                <a:solidFill>
                  <a:schemeClr val="hlink"/>
                </a:solidFill>
                <a:hlinkClick r:id="rId5"/>
              </a:rPr>
              <a:t>https://www.reddit.com/r/Bitcoin/comments/mtc96w/sell_your_bitcoin_if_youre_going_to_be_having_a/</a:t>
            </a:r>
            <a:endParaRPr/>
          </a:p>
          <a:p>
            <a:pPr indent="0" lvl="0" marL="0" rtl="0" algn="l">
              <a:spcBef>
                <a:spcPts val="1200"/>
              </a:spcBef>
              <a:spcAft>
                <a:spcPts val="0"/>
              </a:spcAft>
              <a:buNone/>
            </a:pPr>
            <a:r>
              <a:rPr lang="ru" u="sng">
                <a:solidFill>
                  <a:schemeClr val="hlink"/>
                </a:solidFill>
                <a:hlinkClick r:id="rId6"/>
              </a:rPr>
              <a:t>https://twitter.com/mrs_rebecca3/status/1392447857010122758</a:t>
            </a:r>
            <a:endParaRPr/>
          </a:p>
          <a:p>
            <a:pPr indent="0" lvl="0" marL="0" rtl="0" algn="l">
              <a:spcBef>
                <a:spcPts val="1200"/>
              </a:spcBef>
              <a:spcAft>
                <a:spcPts val="0"/>
              </a:spcAft>
              <a:buNone/>
            </a:pPr>
            <a:r>
              <a:rPr lang="ru" u="sng">
                <a:solidFill>
                  <a:schemeClr val="hlink"/>
                </a:solidFill>
                <a:hlinkClick r:id="rId7"/>
              </a:rPr>
              <a:t>https://www.rt.com/business/522322-tesla-cryptocurrency-hedge-fund/</a:t>
            </a:r>
            <a:endParaRPr/>
          </a:p>
          <a:p>
            <a:pPr indent="0" lvl="0" marL="0" rtl="0" algn="l">
              <a:spcBef>
                <a:spcPts val="1200"/>
              </a:spcBef>
              <a:spcAft>
                <a:spcPts val="0"/>
              </a:spcAft>
              <a:buNone/>
            </a:pPr>
            <a:r>
              <a:rPr lang="ru" u="sng">
                <a:solidFill>
                  <a:schemeClr val="hlink"/>
                </a:solidFill>
                <a:hlinkClick r:id="rId8"/>
              </a:rPr>
              <a:t>https://en.wikipedia.org/wiki/Bitcoin#2020%E2%80%93present</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