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154FE-EF4F-4E23-8316-9D401F712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DB4DF5-5D32-497D-B63B-70373FC85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0213CC-C81C-4216-BE61-5C8545BE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28A5-07D1-4716-92CC-3BEDC32EF61E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6E9E5C-1879-4603-B919-6755D46D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9A8410-CDCA-4703-BAA3-E08903E5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AD8A-1582-4D72-A510-3A80006F5F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1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74CC2-C84F-455E-8516-FD7CF0BE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AB5FCA-69FC-43B6-A995-83B6ED987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73A2A5-E19A-42A5-A91B-CC051F66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28A5-07D1-4716-92CC-3BEDC32EF61E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E0C83C-41E2-43BB-867B-C0CB06D7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28598D-08B6-4473-82E1-17EF11DA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AD8A-1582-4D72-A510-3A80006F5F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27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387D7F-7968-4C43-9963-7202065A7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C39B4-E40C-4F27-B5E4-41858D852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F10E4F-F47A-4F8C-A9D3-581A89C6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28A5-07D1-4716-92CC-3BEDC32EF61E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6197F4-9643-4999-B8A8-ED87E320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005C22-AB90-4C9D-9CEC-EE44C281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AD8A-1582-4D72-A510-3A80006F5F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47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52038-8661-4BFE-854D-FC3EC195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C7BCB8-CB9A-41CF-8681-7A2358AA2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BD5BAD-40B6-40E6-9FAF-E18D9074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28A5-07D1-4716-92CC-3BEDC32EF61E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3AF945-11E7-4F1D-A006-AAD7C8EE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F51757-0FDA-4FD6-B8B4-D0BC7E3D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AD8A-1582-4D72-A510-3A80006F5F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31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A393E-9AB2-4474-AA6F-3224A4BD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B57C70-166E-4042-8C4C-B91FDD4EF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4DF6C3-DB8C-4C13-9B21-F8C50B4C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28A5-07D1-4716-92CC-3BEDC32EF61E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4656FD-D7DD-45AB-9A7D-2D66AC03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E9DEB9-314F-42DB-A0E9-75BFAA1F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AD8A-1582-4D72-A510-3A80006F5F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723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4544A-FEAC-4719-BF4E-ACD48C5E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5BD74C-301C-42B1-9ACC-D8A760E90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950275-622A-4CA4-902E-7FA893A81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E53343-77A3-47AC-BD80-475EC068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28A5-07D1-4716-92CC-3BEDC32EF61E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314E47-FFCC-49AE-B7FA-8AD14940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E5FE01-F8A3-45B1-B42C-DB876842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AD8A-1582-4D72-A510-3A80006F5F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62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7A560-AA9E-4507-8E53-D1A20192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A871DA-67F0-4D10-B515-96C283D1C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4E249F-4DEF-4FD4-8C68-DE4B54F11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B77E0C-31CB-46E4-B151-FA20917C3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93272E-B5ED-45A6-9845-7ED72F683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38602AF-81CF-430A-9EE2-51295D9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28A5-07D1-4716-92CC-3BEDC32EF61E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D42180-5C14-42F4-89F3-A2B435F2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05B9F4-FB88-40FA-8642-22A26ECF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AD8A-1582-4D72-A510-3A80006F5F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272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841AC-7127-4292-AEE6-72DECF57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739DC6-D14B-4693-9FA6-B43C702C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28A5-07D1-4716-92CC-3BEDC32EF61E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74E09C-5F61-45E6-B2EF-5A3480C2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75BD9F-790D-4E9B-87B7-258390E0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AD8A-1582-4D72-A510-3A80006F5F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08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3C259C-84A2-4570-BEED-438253D9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28A5-07D1-4716-92CC-3BEDC32EF61E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03A15D-DBD5-48A8-9855-C6123962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EEC083-5E91-49E4-BB94-646F8FD4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AD8A-1582-4D72-A510-3A80006F5F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66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CD571-F014-4F54-AF9E-42F45E9B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9F4AB9-3BCF-4D4A-AB1F-37EFF05C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05FD4B-D5A8-4A6E-B2FF-B4D7EC2BE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D574BB-9B17-48B8-9702-84D7ADCB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28A5-07D1-4716-92CC-3BEDC32EF61E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BD982B-232F-49B0-9736-5186AE7C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55C4F1-B655-47D7-8A7E-232D894C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AD8A-1582-4D72-A510-3A80006F5F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688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BD45D-D409-49A8-8A57-D6CAC38A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4BA618-76A3-4416-A1D5-12580BFE2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F10025-56A3-45B5-AB0B-8972C502F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7D603F-E0C8-4667-862F-00B9A1CF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28A5-07D1-4716-92CC-3BEDC32EF61E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198D63-4B33-4CB5-8BB7-3D2681D5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DB9036-A574-411E-963F-110A0E5F9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AD8A-1582-4D72-A510-3A80006F5F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190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46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42D393-1FA0-4052-A9CA-92821125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08F2C7-FEB2-4544-88CE-96114451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18592F-A2E8-4899-82D1-22B91D742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228A5-07D1-4716-92CC-3BEDC32EF61E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95492-76BC-4D8F-8033-5A8ABBADA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6D2D2B-1E19-4989-8F2A-42C9195EF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CAD8A-1582-4D72-A510-3A80006F5F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48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B6AF841-643D-4D66-84A2-EE626F8DB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34" y="93702"/>
            <a:ext cx="6120914" cy="53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5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B263C-9EC6-4738-AB0E-E0E468AA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 añadir </a:t>
            </a:r>
            <a:r>
              <a:rPr lang="es-ES" dirty="0" err="1"/>
              <a:t>Retrofit</a:t>
            </a:r>
            <a:r>
              <a:rPr lang="es-ES" dirty="0"/>
              <a:t> a nuestro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A7FB5E-B3F0-473B-B903-4145A9EE8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339"/>
            <a:ext cx="10515600" cy="4351338"/>
          </a:xfrm>
        </p:spPr>
        <p:txBody>
          <a:bodyPr/>
          <a:lstStyle/>
          <a:p>
            <a:r>
              <a:rPr lang="es-ES" dirty="0"/>
              <a:t>Una petición Post.</a:t>
            </a:r>
          </a:p>
          <a:p>
            <a:pPr marL="914400" lvl="2" indent="0">
              <a:buNone/>
            </a:pPr>
            <a:r>
              <a:rPr lang="es-ES" dirty="0"/>
              <a:t> @FormUrlEncoded</a:t>
            </a:r>
          </a:p>
          <a:p>
            <a:pPr marL="914400" lvl="2" indent="0">
              <a:buNone/>
            </a:pPr>
            <a:r>
              <a:rPr lang="es-ES" dirty="0"/>
              <a:t>  @POST("upload/photo")</a:t>
            </a:r>
          </a:p>
          <a:p>
            <a:pPr marL="914400" lvl="2" indent="0">
              <a:buNone/>
            </a:pPr>
            <a:r>
              <a:rPr lang="es-ES" dirty="0"/>
              <a:t>    </a:t>
            </a:r>
            <a:r>
              <a:rPr lang="es-ES" dirty="0" err="1"/>
              <a:t>Call</a:t>
            </a:r>
            <a:r>
              <a:rPr lang="es-ES" dirty="0"/>
              <a:t>&lt;</a:t>
            </a:r>
            <a:r>
              <a:rPr lang="es-ES" dirty="0" err="1"/>
              <a:t>SimpleResponse</a:t>
            </a:r>
            <a:r>
              <a:rPr lang="es-ES" dirty="0"/>
              <a:t>&gt; </a:t>
            </a:r>
            <a:r>
              <a:rPr lang="es-ES" dirty="0" err="1"/>
              <a:t>postPhoto</a:t>
            </a:r>
            <a:r>
              <a:rPr lang="es-ES" dirty="0"/>
              <a:t>(</a:t>
            </a:r>
          </a:p>
          <a:p>
            <a:pPr marL="914400" lvl="2" indent="0">
              <a:buNone/>
            </a:pPr>
            <a:r>
              <a:rPr lang="es-ES" dirty="0"/>
              <a:t>       @Field("image") </a:t>
            </a:r>
            <a:r>
              <a:rPr lang="es-ES" dirty="0" err="1"/>
              <a:t>String</a:t>
            </a:r>
            <a:r>
              <a:rPr lang="es-ES" dirty="0"/>
              <a:t> base64,</a:t>
            </a:r>
          </a:p>
          <a:p>
            <a:pPr marL="914400" lvl="2" indent="0">
              <a:buNone/>
            </a:pPr>
            <a:r>
              <a:rPr lang="es-ES" dirty="0"/>
              <a:t>                 @Field("extension")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extension</a:t>
            </a:r>
            <a:r>
              <a:rPr lang="es-ES" dirty="0"/>
              <a:t>,</a:t>
            </a:r>
          </a:p>
          <a:p>
            <a:pPr marL="914400" lvl="2" indent="0">
              <a:buNone/>
            </a:pPr>
            <a:r>
              <a:rPr lang="es-ES" dirty="0"/>
              <a:t>                 @Field("user_id")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user_id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733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B263C-9EC6-4738-AB0E-E0E468AA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 añadir </a:t>
            </a:r>
            <a:r>
              <a:rPr lang="es-ES" dirty="0" err="1"/>
              <a:t>Retrofit</a:t>
            </a:r>
            <a:r>
              <a:rPr lang="es-ES" dirty="0"/>
              <a:t> a nuestro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A7FB5E-B3F0-473B-B903-4145A9EE8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339"/>
            <a:ext cx="10515600" cy="4874278"/>
          </a:xfrm>
        </p:spPr>
        <p:txBody>
          <a:bodyPr>
            <a:normAutofit/>
          </a:bodyPr>
          <a:lstStyle/>
          <a:p>
            <a:r>
              <a:rPr lang="es-ES" dirty="0"/>
              <a:t>Inicio de sesión  de una aplicación.</a:t>
            </a:r>
          </a:p>
          <a:p>
            <a:pPr marL="914400" lvl="2" indent="0">
              <a:buNone/>
            </a:pPr>
            <a:r>
              <a:rPr lang="es-ES" dirty="0"/>
              <a:t> </a:t>
            </a:r>
            <a:r>
              <a:rPr lang="en-US" dirty="0"/>
              <a:t> @GET("login")</a:t>
            </a:r>
          </a:p>
          <a:p>
            <a:pPr marL="914400" lvl="2" indent="0">
              <a:buNone/>
            </a:pPr>
            <a:r>
              <a:rPr lang="en-US" dirty="0"/>
              <a:t>    Call&lt;</a:t>
            </a:r>
            <a:r>
              <a:rPr lang="en-US" dirty="0" err="1"/>
              <a:t>LoginResponse</a:t>
            </a:r>
            <a:r>
              <a:rPr lang="en-US" dirty="0"/>
              <a:t>&gt; </a:t>
            </a:r>
            <a:r>
              <a:rPr lang="en-US" dirty="0" err="1"/>
              <a:t>getLogin</a:t>
            </a:r>
            <a:r>
              <a:rPr lang="en-US" dirty="0"/>
              <a:t>(</a:t>
            </a:r>
          </a:p>
          <a:p>
            <a:pPr marL="914400" lvl="2" indent="0">
              <a:buNone/>
            </a:pPr>
            <a:r>
              <a:rPr lang="en-US" dirty="0"/>
              <a:t>        @Query("username") String username,</a:t>
            </a:r>
          </a:p>
          <a:p>
            <a:pPr marL="914400" lvl="2" indent="0">
              <a:buNone/>
            </a:pPr>
            <a:r>
              <a:rPr lang="en-US" dirty="0"/>
              <a:t>                @Query("password") String password</a:t>
            </a:r>
          </a:p>
          <a:p>
            <a:pPr marL="914400" lvl="2" indent="0">
              <a:buNone/>
            </a:pPr>
            <a:endParaRPr lang="es-ES" dirty="0"/>
          </a:p>
          <a:p>
            <a:r>
              <a:rPr lang="es-ES" dirty="0"/>
              <a:t>Registrar un producto a través de una petición Post</a:t>
            </a:r>
          </a:p>
          <a:p>
            <a:pPr marL="914400" lvl="2" indent="0">
              <a:buNone/>
            </a:pPr>
            <a:r>
              <a:rPr lang="en-US" dirty="0"/>
              <a:t>@FormUrlEncoded</a:t>
            </a:r>
          </a:p>
          <a:p>
            <a:pPr marL="914400" lvl="2" indent="0">
              <a:buNone/>
            </a:pPr>
            <a:r>
              <a:rPr lang="en-US" dirty="0"/>
              <a:t>    @POST("product")</a:t>
            </a:r>
          </a:p>
          <a:p>
            <a:pPr marL="914400" lvl="2" indent="0">
              <a:buNone/>
            </a:pPr>
            <a:r>
              <a:rPr lang="en-US" dirty="0"/>
              <a:t>              Call&lt;</a:t>
            </a:r>
            <a:r>
              <a:rPr lang="en-US" dirty="0" err="1"/>
              <a:t>SimpleResponse</a:t>
            </a:r>
            <a:r>
              <a:rPr lang="en-US" dirty="0"/>
              <a:t>&gt; </a:t>
            </a:r>
            <a:r>
              <a:rPr lang="en-US" dirty="0" err="1"/>
              <a:t>postNewProduct</a:t>
            </a:r>
            <a:r>
              <a:rPr lang="en-US" dirty="0"/>
              <a:t>(</a:t>
            </a:r>
          </a:p>
          <a:p>
            <a:pPr marL="914400" lvl="2" indent="0">
              <a:buNone/>
            </a:pPr>
            <a:r>
              <a:rPr lang="en-US" dirty="0"/>
              <a:t>                   @Field("code") String code,</a:t>
            </a:r>
          </a:p>
          <a:p>
            <a:pPr marL="914400" lvl="2" indent="0">
              <a:buNone/>
            </a:pPr>
            <a:r>
              <a:rPr lang="en-US" dirty="0"/>
              <a:t>                       @Field("name") String name,</a:t>
            </a:r>
          </a:p>
          <a:p>
            <a:pPr marL="914400" lvl="2" indent="0">
              <a:buNone/>
            </a:pPr>
            <a:r>
              <a:rPr lang="en-US" dirty="0"/>
              <a:t>                                  @Field("description") String description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650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3B234-360A-4CF8-B277-3B42BA4F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Ejemplo de la clase implementada</a:t>
            </a:r>
          </a:p>
        </p:txBody>
      </p:sp>
      <p:pic>
        <p:nvPicPr>
          <p:cNvPr id="4" name="Imagen7">
            <a:extLst>
              <a:ext uri="{FF2B5EF4-FFF2-40B4-BE49-F238E27FC236}">
                <a16:creationId xmlns:a16="http://schemas.microsoft.com/office/drawing/2014/main" id="{F9E9BFD1-4094-4464-A79A-3285BD7DAE98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33353" y="1420307"/>
            <a:ext cx="5065847" cy="486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DB91E-5C85-4FF3-BA34-A7A90A69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/>
              <a:t>GSON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D1E90F-7622-4135-8194-F635F47EF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b="1" dirty="0"/>
              <a:t>Definición:</a:t>
            </a:r>
          </a:p>
          <a:p>
            <a:r>
              <a:rPr lang="es-ES" dirty="0"/>
              <a:t>GSON es un API en Java, desarrollada por Google, que se utiliza para convertir objetos Java a JSON (serialización) y JSON a objetos Java (deserialización).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b="1" dirty="0"/>
              <a:t>Características:</a:t>
            </a:r>
          </a:p>
          <a:p>
            <a:r>
              <a:rPr lang="es-ES" dirty="0"/>
              <a:t>.Permite la conversión entre objetos Java y JSON de una manera sencilla, simplemente invocando los métodos </a:t>
            </a:r>
            <a:r>
              <a:rPr lang="es-ES" dirty="0" err="1"/>
              <a:t>toJson</a:t>
            </a:r>
            <a:r>
              <a:rPr lang="es-ES" dirty="0"/>
              <a:t>() o </a:t>
            </a:r>
            <a:r>
              <a:rPr lang="es-ES" dirty="0" err="1"/>
              <a:t>fromJson</a:t>
            </a:r>
            <a:r>
              <a:rPr lang="es-ES" dirty="0"/>
              <a:t>().</a:t>
            </a:r>
          </a:p>
          <a:p>
            <a:r>
              <a:rPr lang="es-ES" dirty="0"/>
              <a:t>.Permite la conversión de objetos inmutables ya existentes.</a:t>
            </a:r>
          </a:p>
          <a:p>
            <a:r>
              <a:rPr lang="es-ES" dirty="0"/>
              <a:t>.Soporte para tipos genéricos de Java.</a:t>
            </a:r>
          </a:p>
          <a:p>
            <a:r>
              <a:rPr lang="es-ES" dirty="0"/>
              <a:t>.Permite la representación personalizada de objetos.</a:t>
            </a:r>
          </a:p>
          <a:p>
            <a:r>
              <a:rPr lang="es-ES" dirty="0"/>
              <a:t>.Soporte para "Objetos arbitrariamente complejos".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005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427B1-F090-4407-AE76-4CABCA81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/>
              <a:t>Como usar GSON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84FFC3-C38A-4CCD-A48B-65A3DDC67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Antes de nada necesitaremos añadir la siguiente dependencia a nuestra aplicación: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crear un objeto </a:t>
            </a:r>
            <a:r>
              <a:rPr lang="es-ES" dirty="0" err="1"/>
              <a:t>Gson</a:t>
            </a:r>
            <a:r>
              <a:rPr lang="es-ES" dirty="0"/>
              <a:t> e invocar a su método </a:t>
            </a:r>
            <a:r>
              <a:rPr lang="es-ES" dirty="0" err="1"/>
              <a:t>fromJson</a:t>
            </a:r>
            <a:r>
              <a:rPr lang="es-ES" dirty="0"/>
              <a:t>. Como parámetros le pasaremos el objeto JSON como </a:t>
            </a:r>
            <a:r>
              <a:rPr lang="es-ES" dirty="0" err="1"/>
              <a:t>String</a:t>
            </a:r>
            <a:r>
              <a:rPr lang="es-ES" dirty="0"/>
              <a:t> y la clase del objeto en que se </a:t>
            </a:r>
            <a:r>
              <a:rPr lang="es-ES" dirty="0" err="1"/>
              <a:t>deserializará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15917B-3E8F-4FE8-9380-EAFD6847C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501" y="2311338"/>
            <a:ext cx="5797798" cy="9876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CD35B48-EB55-4BCD-AB46-4E41AE604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108" y="4504446"/>
            <a:ext cx="5797798" cy="17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31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BDE1C-2B92-46C0-BC09-3A03588E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/>
              <a:t>GLIDE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E36214-FBD4-4D4B-87CD-A217DF813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Definición:</a:t>
            </a:r>
          </a:p>
          <a:p>
            <a:r>
              <a:rPr lang="es-ES" dirty="0" err="1"/>
              <a:t>Glide</a:t>
            </a:r>
            <a:r>
              <a:rPr lang="es-ES" dirty="0"/>
              <a:t> es una popular librería Android de código abierto para cargar imágenes, videos y </a:t>
            </a:r>
            <a:r>
              <a:rPr lang="es-ES" dirty="0" err="1"/>
              <a:t>GIFs</a:t>
            </a:r>
            <a:r>
              <a:rPr lang="es-ES" dirty="0"/>
              <a:t> animados.</a:t>
            </a:r>
          </a:p>
          <a:p>
            <a:pPr marL="0" indent="0">
              <a:buNone/>
            </a:pPr>
            <a:r>
              <a:rPr lang="es-ES" b="1" dirty="0"/>
              <a:t>Función:</a:t>
            </a:r>
          </a:p>
          <a:p>
            <a:r>
              <a:rPr lang="es-ES" dirty="0"/>
              <a:t>Con </a:t>
            </a:r>
            <a:r>
              <a:rPr lang="es-ES" dirty="0" err="1"/>
              <a:t>Glide</a:t>
            </a:r>
            <a:r>
              <a:rPr lang="es-ES" dirty="0"/>
              <a:t> puedes cargar y mostrar medios de muchas fuentes diferentes, tales como servidores remotos o el sistema local de archivos. Por defecto, </a:t>
            </a:r>
            <a:r>
              <a:rPr lang="es-ES" dirty="0" err="1"/>
              <a:t>Glide</a:t>
            </a:r>
            <a:r>
              <a:rPr lang="es-ES" dirty="0"/>
              <a:t> usa una implementación personalizada de </a:t>
            </a:r>
            <a:r>
              <a:rPr lang="es-ES" dirty="0" err="1"/>
              <a:t>HttpURLConnection</a:t>
            </a:r>
            <a:r>
              <a:rPr lang="es-ES" dirty="0"/>
              <a:t> para cargar imágenes en internet. Sin embargo, </a:t>
            </a:r>
            <a:r>
              <a:rPr lang="es-ES" dirty="0" err="1"/>
              <a:t>Glide</a:t>
            </a:r>
            <a:r>
              <a:rPr lang="es-ES" dirty="0"/>
              <a:t> también proporciona complementos para otras librerías populares de red como </a:t>
            </a:r>
            <a:r>
              <a:rPr lang="es-ES" dirty="0" err="1"/>
              <a:t>Volley</a:t>
            </a:r>
            <a:r>
              <a:rPr lang="es-ES" dirty="0"/>
              <a:t> o </a:t>
            </a:r>
            <a:r>
              <a:rPr lang="es-ES" dirty="0" err="1"/>
              <a:t>OkHttp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8961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FAE6E-A4DA-42CD-BB2A-EA23D586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Ejemplo de usos de GLIDE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B602EB-36D1-4E58-BF89-F08E49F1C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Integración en el </a:t>
            </a:r>
            <a:r>
              <a:rPr lang="es-ES" dirty="0" err="1"/>
              <a:t>glide</a:t>
            </a:r>
            <a:r>
              <a:rPr lang="es-ES" dirty="0"/>
              <a:t> estas implementaciones.</a:t>
            </a:r>
          </a:p>
          <a:p>
            <a:pPr marL="0" indent="0">
              <a:buNone/>
            </a:pPr>
            <a:r>
              <a:rPr lang="es-ES" dirty="0"/>
              <a:t> 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Se usa de esta manera.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8" name="Imagen2">
            <a:extLst>
              <a:ext uri="{FF2B5EF4-FFF2-40B4-BE49-F238E27FC236}">
                <a16:creationId xmlns:a16="http://schemas.microsoft.com/office/drawing/2014/main" id="{456A6960-6148-4272-BB6C-F02F0F1D20F2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96285" y="2403182"/>
            <a:ext cx="7558187" cy="120823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185E65E-C841-417C-A3FF-5ACDB5A1F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285" y="4613750"/>
            <a:ext cx="5797798" cy="2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8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6AE92-F523-4B5E-825D-54CD4FAC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iberation Serif"/>
                <a:ea typeface="NSimSun" panose="02010609030101010101" pitchFamily="49" charset="-122"/>
                <a:cs typeface="Lucida Sans" panose="020B0602030504020204" pitchFamily="34" charset="0"/>
              </a:rPr>
              <a:t>OBJETIVO</a:t>
            </a:r>
            <a:br>
              <a:rPr lang="es-E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F1B2C-7CA2-418F-B074-3562FC8E8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700"/>
              </a:spcAft>
              <a:buNone/>
            </a:pPr>
            <a:r>
              <a:rPr lang="es-ES" sz="1800" kern="150" dirty="0">
                <a:effectLst/>
                <a:latin typeface="Liberation Serif"/>
                <a:ea typeface="NSimSun" panose="02010609030101010101" pitchFamily="49" charset="-122"/>
                <a:cs typeface="Lucida Sans" panose="020B0602030504020204" pitchFamily="34" charset="0"/>
              </a:rPr>
              <a:t>El objetivo de esta presentación es la  explicación  de estos componentes y tecnologías de manera que sepamos identificarlos y saber sus implementaciones: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s-ES" sz="1800" kern="150" dirty="0" err="1">
                <a:effectLst/>
                <a:latin typeface="OpenSymbol"/>
                <a:ea typeface="OpenSymbol"/>
                <a:cs typeface="OpenSymbol"/>
              </a:rPr>
              <a:t>RecyclerView</a:t>
            </a:r>
            <a:r>
              <a:rPr lang="es-ES" sz="1800" kern="150" dirty="0">
                <a:effectLst/>
                <a:latin typeface="OpenSymbol"/>
                <a:ea typeface="OpenSymbol"/>
                <a:cs typeface="OpenSymbol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s-ES" sz="1800" kern="150" dirty="0" err="1">
                <a:effectLst/>
                <a:latin typeface="OpenSymbol"/>
                <a:ea typeface="OpenSymbol"/>
                <a:cs typeface="OpenSymbol"/>
              </a:rPr>
              <a:t>Retrofit</a:t>
            </a:r>
            <a:r>
              <a:rPr lang="es-ES" sz="1800" kern="150" dirty="0">
                <a:effectLst/>
                <a:latin typeface="OpenSymbol"/>
                <a:ea typeface="OpenSymbol"/>
                <a:cs typeface="OpenSymbol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s-ES" sz="1800" kern="150" dirty="0" err="1">
                <a:effectLst/>
                <a:latin typeface="OpenSymbol"/>
                <a:ea typeface="OpenSymbol"/>
                <a:cs typeface="OpenSymbol"/>
              </a:rPr>
              <a:t>Gson</a:t>
            </a:r>
            <a:r>
              <a:rPr lang="es-ES" sz="1800" kern="150" dirty="0">
                <a:effectLst/>
                <a:latin typeface="OpenSymbol"/>
                <a:ea typeface="OpenSymbol"/>
                <a:cs typeface="OpenSymbol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s-ES" sz="1800" kern="150" dirty="0" err="1">
                <a:effectLst/>
                <a:latin typeface="OpenSymbol"/>
                <a:ea typeface="OpenSymbol"/>
                <a:cs typeface="OpenSymbol"/>
              </a:rPr>
              <a:t>Glide</a:t>
            </a:r>
            <a:r>
              <a:rPr lang="es-ES" sz="1800" kern="150" dirty="0">
                <a:effectLst/>
                <a:latin typeface="OpenSymbol"/>
                <a:ea typeface="OpenSymbol"/>
                <a:cs typeface="OpenSymbol"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532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F4EB1-88EE-4139-B1B8-F694A76B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err="1"/>
              <a:t>RecyclerView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532BA-F2E0-4405-8CF1-309111363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b="1" dirty="0"/>
              <a:t>Definición:</a:t>
            </a:r>
          </a:p>
          <a:p>
            <a:r>
              <a:rPr lang="es-ES" dirty="0"/>
              <a:t>Es una versión más avanzada del tradicional </a:t>
            </a:r>
            <a:r>
              <a:rPr lang="es-ES" dirty="0" err="1"/>
              <a:t>ListView</a:t>
            </a:r>
            <a:r>
              <a:rPr lang="es-ES" dirty="0"/>
              <a:t> y lo que hace es mostrar datos cuyos elementos se van reciclando cuando ya no son visibles por el </a:t>
            </a:r>
            <a:r>
              <a:rPr lang="es-ES" dirty="0" err="1"/>
              <a:t>scroll</a:t>
            </a:r>
            <a:r>
              <a:rPr lang="es-ES" dirty="0"/>
              <a:t> de la lista, lo que mejora la rendimiento en gran medida.</a:t>
            </a:r>
          </a:p>
          <a:p>
            <a:pPr marL="0" indent="0">
              <a:buNone/>
            </a:pPr>
            <a:r>
              <a:rPr lang="es-ES" b="1" dirty="0"/>
              <a:t>Función:</a:t>
            </a:r>
          </a:p>
          <a:p>
            <a:r>
              <a:rPr lang="es-ES" dirty="0"/>
              <a:t>Generar listas mucho más optimizadas.</a:t>
            </a:r>
          </a:p>
          <a:p>
            <a:r>
              <a:rPr lang="es-ES" dirty="0"/>
              <a:t>Se encargará de crear tantos </a:t>
            </a:r>
            <a:r>
              <a:rPr lang="es-ES" dirty="0" err="1"/>
              <a:t>view</a:t>
            </a:r>
            <a:r>
              <a:rPr lang="es-ES" dirty="0"/>
              <a:t> </a:t>
            </a:r>
            <a:r>
              <a:rPr lang="es-ES" dirty="0" err="1"/>
              <a:t>holder</a:t>
            </a:r>
            <a:r>
              <a:rPr lang="es-ES" dirty="0"/>
              <a:t> como sea necesario para mostrar los elementos de la lista que se ven en pantalla.</a:t>
            </a:r>
          </a:p>
          <a:p>
            <a:r>
              <a:rPr lang="es-ES" dirty="0"/>
              <a:t>«Reciclar» aquellos  elementos que ya no sirven por estar asociados a otros elementos de la lista que ya han salido de la pantalla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653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43DAA-8BCA-4961-BD01-BEF73A02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>
                <a:latin typeface="+mn-lt"/>
              </a:rPr>
              <a:t>Creación </a:t>
            </a:r>
            <a:r>
              <a:rPr lang="es-ES" sz="6000" b="1" dirty="0" err="1">
                <a:effectLst/>
                <a:latin typeface="+mn-lt"/>
                <a:ea typeface="NSimSun" panose="02010609030101010101" pitchFamily="49" charset="-122"/>
                <a:cs typeface="Lucida Sans" panose="020B0602030504020204" pitchFamily="34" charset="0"/>
              </a:rPr>
              <a:t>RecyclerView</a:t>
            </a:r>
            <a:endParaRPr lang="es-ES" sz="6000" b="1" dirty="0"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3FCD50-B42D-4CC0-A34E-C6CABD1EF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1ºPaso</a:t>
            </a:r>
            <a:r>
              <a:rPr lang="es-ES" dirty="0"/>
              <a:t>:</a:t>
            </a:r>
          </a:p>
          <a:p>
            <a:r>
              <a:rPr lang="es-ES" dirty="0"/>
              <a:t>Abrir nuestro fichero </a:t>
            </a:r>
            <a:r>
              <a:rPr lang="es-ES" dirty="0" err="1"/>
              <a:t>ativity_main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4" name="Imagen4">
            <a:extLst>
              <a:ext uri="{FF2B5EF4-FFF2-40B4-BE49-F238E27FC236}">
                <a16:creationId xmlns:a16="http://schemas.microsoft.com/office/drawing/2014/main" id="{34085ECC-8359-4780-B889-DD7F3A2B1B46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449424" y="2983593"/>
            <a:ext cx="3771507" cy="290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43DAA-8BCA-4961-BD01-BEF73A02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>
                <a:latin typeface="+mn-lt"/>
              </a:rPr>
              <a:t>Creación </a:t>
            </a:r>
            <a:r>
              <a:rPr lang="es-ES" sz="6000" b="1" dirty="0" err="1">
                <a:effectLst/>
                <a:latin typeface="+mn-lt"/>
                <a:ea typeface="NSimSun" panose="02010609030101010101" pitchFamily="49" charset="-122"/>
                <a:cs typeface="Lucida Sans" panose="020B0602030504020204" pitchFamily="34" charset="0"/>
              </a:rPr>
              <a:t>RecyclerView</a:t>
            </a:r>
            <a:endParaRPr lang="es-ES" sz="6000" b="1" dirty="0"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3FCD50-B42D-4CC0-A34E-C6CABD1EF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5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2ºPaso</a:t>
            </a:r>
            <a:r>
              <a:rPr lang="es-ES" dirty="0"/>
              <a:t>:</a:t>
            </a:r>
          </a:p>
          <a:p>
            <a:r>
              <a:rPr lang="es-ES" dirty="0"/>
              <a:t>Introducir el elemento </a:t>
            </a:r>
            <a:r>
              <a:rPr lang="es-ES" dirty="0" err="1"/>
              <a:t>recyclerview</a:t>
            </a:r>
            <a:r>
              <a:rPr lang="es-ES" dirty="0"/>
              <a:t> dentro de nuestro menú.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FE20AD-5692-438F-BEB6-F15E24452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174" y="2447781"/>
            <a:ext cx="6899695" cy="425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1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F4EB1-88EE-4139-B1B8-F694A76B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dirty="0" err="1">
                <a:effectLst/>
                <a:latin typeface="+mn-lt"/>
                <a:ea typeface="NSimSun" panose="02010609030101010101" pitchFamily="49" charset="-122"/>
                <a:cs typeface="Lucida Sans" panose="020B0602030504020204" pitchFamily="34" charset="0"/>
              </a:rPr>
              <a:t>Retrofit</a:t>
            </a:r>
            <a:endParaRPr lang="es-ES" sz="6000" b="1" dirty="0"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532BA-F2E0-4405-8CF1-309111363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1000"/>
              </a:spcBef>
              <a:spcAft>
                <a:spcPts val="600"/>
              </a:spcAft>
              <a:buNone/>
            </a:pPr>
            <a:r>
              <a:rPr lang="es-ES" sz="1800" b="1" kern="150" dirty="0">
                <a:effectLst/>
                <a:ea typeface="Microsoft YaHei" panose="020B0503020204020204" pitchFamily="34" charset="-122"/>
              </a:rPr>
              <a:t>Definición: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s-ES" sz="1800" kern="15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Es un cliente de servidores REST para Android y Java desarrollado por Square, permite hacer peticiones al servidor tipo: GET, POST, PUT, PATCH, DELETE y HEAD, y gestionar diferentes tipos de parámetros, paseando automáticamente la respuesta a un tipo de datos.</a:t>
            </a:r>
          </a:p>
          <a:p>
            <a:pPr marL="0" indent="0">
              <a:spcBef>
                <a:spcPts val="1000"/>
              </a:spcBef>
              <a:spcAft>
                <a:spcPts val="600"/>
              </a:spcAft>
              <a:buNone/>
            </a:pPr>
            <a:r>
              <a:rPr lang="es-ES" sz="1800" b="1" kern="150" dirty="0">
                <a:effectLst/>
                <a:ea typeface="Microsoft YaHei" panose="020B0503020204020204" pitchFamily="34" charset="-122"/>
              </a:rPr>
              <a:t>Función: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s-ES" sz="1800" kern="15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.Realizar Peticiones HTTP En Android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s-ES" sz="1800" kern="15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.@GET: Realiza una petición GET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s-ES" sz="1800" kern="15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.@POST: Realiza una petición POST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s-ES" sz="1800" kern="15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.@PUT: Realiza una petición PUT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s-ES" sz="1800" kern="15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.@DELETE: Realiza un petición DELETE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009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B263C-9EC6-4738-AB0E-E0E468AA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 añadir </a:t>
            </a:r>
            <a:r>
              <a:rPr lang="es-ES" dirty="0" err="1"/>
              <a:t>Retrofit</a:t>
            </a:r>
            <a:r>
              <a:rPr lang="es-ES" dirty="0"/>
              <a:t> a nuestro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A7FB5E-B3F0-473B-B903-4145A9EE8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3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1ºPaso:</a:t>
            </a:r>
          </a:p>
          <a:p>
            <a:r>
              <a:rPr lang="es-ES" dirty="0"/>
              <a:t>Abrir nuestro </a:t>
            </a:r>
            <a:r>
              <a:rPr lang="es-ES" dirty="0" err="1"/>
              <a:t>gradle</a:t>
            </a:r>
            <a:r>
              <a:rPr lang="es-ES" dirty="0"/>
              <a:t> e introducir las siguientes implementaciones.</a:t>
            </a:r>
          </a:p>
          <a:p>
            <a:pPr lvl="1"/>
            <a:r>
              <a:rPr lang="es-ES" dirty="0" err="1"/>
              <a:t>implementation</a:t>
            </a:r>
            <a:r>
              <a:rPr lang="es-ES" dirty="0"/>
              <a:t> 'com.squareup.retrofit2:retrofit:2.3.0'</a:t>
            </a:r>
          </a:p>
          <a:p>
            <a:pPr lvl="1"/>
            <a:r>
              <a:rPr lang="es-ES" dirty="0" err="1"/>
              <a:t>implementation</a:t>
            </a:r>
            <a:r>
              <a:rPr lang="es-ES" dirty="0"/>
              <a:t> 'com.squareup.retrofit2:converter-gson:2.3.0'</a:t>
            </a:r>
          </a:p>
          <a:p>
            <a:pPr lvl="1"/>
            <a:r>
              <a:rPr lang="es-ES" dirty="0" err="1"/>
              <a:t>implementation</a:t>
            </a:r>
            <a:r>
              <a:rPr lang="es-ES" dirty="0"/>
              <a:t> 'com.squareup.okhttp3:logging-interceptor:3.9.1’</a:t>
            </a:r>
          </a:p>
          <a:p>
            <a:pPr lvl="1"/>
            <a:r>
              <a:rPr lang="es-ES" dirty="0"/>
              <a:t>Se recomienda  añadir la dependencia :”</a:t>
            </a:r>
            <a:r>
              <a:rPr lang="es-ES" dirty="0" err="1"/>
              <a:t>logging</a:t>
            </a:r>
            <a:r>
              <a:rPr lang="es-ES" dirty="0"/>
              <a:t> interceptor”.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1F1EE1-8230-4F8D-B883-B587297F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11" y="4106728"/>
            <a:ext cx="5797798" cy="251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7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B263C-9EC6-4738-AB0E-E0E468AA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 añadir </a:t>
            </a:r>
            <a:r>
              <a:rPr lang="es-ES" dirty="0" err="1"/>
              <a:t>Retrofit</a:t>
            </a:r>
            <a:r>
              <a:rPr lang="es-ES" dirty="0"/>
              <a:t> a nuestro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A7FB5E-B3F0-473B-B903-4145A9EE8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3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2ºPaso:</a:t>
            </a:r>
          </a:p>
          <a:p>
            <a:r>
              <a:rPr lang="es-ES" dirty="0"/>
              <a:t>Crear una clase y una interfaz</a:t>
            </a:r>
          </a:p>
          <a:p>
            <a:r>
              <a:rPr lang="es-ES" dirty="0"/>
              <a:t>El </a:t>
            </a:r>
            <a:r>
              <a:rPr lang="es-ES" dirty="0" err="1"/>
              <a:t>ApiAdapter</a:t>
            </a:r>
            <a:r>
              <a:rPr lang="es-ES" dirty="0"/>
              <a:t> es una clase que se encargará de instanciar un objeto </a:t>
            </a:r>
            <a:r>
              <a:rPr lang="es-ES" dirty="0" err="1"/>
              <a:t>Retrofit</a:t>
            </a:r>
            <a:r>
              <a:rPr lang="es-ES" dirty="0"/>
              <a:t> (aplicando el patrón de diseño </a:t>
            </a:r>
            <a:r>
              <a:rPr lang="es-ES" dirty="0" err="1"/>
              <a:t>Singleton</a:t>
            </a:r>
            <a:r>
              <a:rPr lang="es-ES" dirty="0"/>
              <a:t>), y este objeto hará posible las </a:t>
            </a:r>
            <a:r>
              <a:rPr lang="es-ES" dirty="0" err="1"/>
              <a:t>peticiones.Además</a:t>
            </a:r>
            <a:r>
              <a:rPr lang="es-ES" dirty="0"/>
              <a:t>, en esta clase se definirá la ruta base de la API que queremos consultar. El </a:t>
            </a:r>
            <a:r>
              <a:rPr lang="es-ES" dirty="0" err="1"/>
              <a:t>ApiService</a:t>
            </a:r>
            <a:r>
              <a:rPr lang="es-ES" dirty="0"/>
              <a:t> en cambio es una interfaz. Aquí vamos a definir métodos abstractos. Cada método abstracto va a representar una ruta específica de nuestra API.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135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B263C-9EC6-4738-AB0E-E0E468AA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 añadir </a:t>
            </a:r>
            <a:r>
              <a:rPr lang="es-ES" dirty="0" err="1"/>
              <a:t>Retrofit</a:t>
            </a:r>
            <a:r>
              <a:rPr lang="es-ES" dirty="0"/>
              <a:t> a nuestro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A7FB5E-B3F0-473B-B903-4145A9EE8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3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2ºPaso:</a:t>
            </a:r>
          </a:p>
          <a:p>
            <a:pPr marL="0" indent="0">
              <a:buNone/>
            </a:pPr>
            <a:r>
              <a:rPr lang="es-ES" dirty="0"/>
              <a:t>Añadir  cuatro </a:t>
            </a:r>
            <a:r>
              <a:rPr lang="es-ES" dirty="0" err="1"/>
              <a:t>metodos</a:t>
            </a:r>
            <a:r>
              <a:rPr lang="es-ES" dirty="0"/>
              <a:t>:</a:t>
            </a:r>
          </a:p>
          <a:p>
            <a:endParaRPr lang="es-ES" b="1" dirty="0"/>
          </a:p>
          <a:p>
            <a:r>
              <a:rPr lang="es-ES" b="1" dirty="0"/>
              <a:t>Una petición </a:t>
            </a:r>
            <a:r>
              <a:rPr lang="es-ES" b="1" dirty="0" err="1"/>
              <a:t>Get</a:t>
            </a:r>
            <a:r>
              <a:rPr lang="es-ES" b="1" dirty="0"/>
              <a:t>:</a:t>
            </a:r>
          </a:p>
          <a:p>
            <a:pPr marL="457200" lvl="1" indent="0">
              <a:buNone/>
            </a:pPr>
            <a:r>
              <a:rPr lang="en-US" dirty="0"/>
              <a:t> @GET("diseases")</a:t>
            </a:r>
          </a:p>
          <a:p>
            <a:pPr marL="457200" lvl="1" indent="0">
              <a:buNone/>
            </a:pPr>
            <a:r>
              <a:rPr lang="en-US" dirty="0"/>
              <a:t>              Call&lt;</a:t>
            </a:r>
            <a:r>
              <a:rPr lang="en-US" dirty="0" err="1"/>
              <a:t>DiseasesResponse</a:t>
            </a:r>
            <a:r>
              <a:rPr lang="en-US" dirty="0"/>
              <a:t>&gt; </a:t>
            </a:r>
            <a:r>
              <a:rPr lang="en-US" dirty="0" err="1"/>
              <a:t>getDiseases</a:t>
            </a:r>
            <a:r>
              <a:rPr lang="en-US" dirty="0"/>
              <a:t>();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2508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815</Words>
  <Application>Microsoft Office PowerPoint</Application>
  <PresentationFormat>Panorámica</PresentationFormat>
  <Paragraphs>94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Liberation Serif</vt:lpstr>
      <vt:lpstr>OpenSymbol</vt:lpstr>
      <vt:lpstr>Tema de Office</vt:lpstr>
      <vt:lpstr>Presentación de PowerPoint</vt:lpstr>
      <vt:lpstr>OBJETIVO </vt:lpstr>
      <vt:lpstr>RecyclerView</vt:lpstr>
      <vt:lpstr>Creación RecyclerView</vt:lpstr>
      <vt:lpstr>Creación RecyclerView</vt:lpstr>
      <vt:lpstr>Retrofit</vt:lpstr>
      <vt:lpstr>Como añadir Retrofit a nuestro proyecto</vt:lpstr>
      <vt:lpstr>Como añadir Retrofit a nuestro proyecto</vt:lpstr>
      <vt:lpstr>Como añadir Retrofit a nuestro proyecto</vt:lpstr>
      <vt:lpstr>Como añadir Retrofit a nuestro proyecto</vt:lpstr>
      <vt:lpstr>Como añadir Retrofit a nuestro proyecto</vt:lpstr>
      <vt:lpstr>Ejemplo de la clase implementada</vt:lpstr>
      <vt:lpstr>GSON</vt:lpstr>
      <vt:lpstr>Como usar GSON</vt:lpstr>
      <vt:lpstr>GLIDE</vt:lpstr>
      <vt:lpstr>Ejemplo de usos de GLIDE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Enrique Mahia Rachello</dc:creator>
  <cp:lastModifiedBy>Cristian Enrique Mahia Rachello</cp:lastModifiedBy>
  <cp:revision>1</cp:revision>
  <dcterms:created xsi:type="dcterms:W3CDTF">2022-02-16T19:07:13Z</dcterms:created>
  <dcterms:modified xsi:type="dcterms:W3CDTF">2022-02-16T19:48:32Z</dcterms:modified>
</cp:coreProperties>
</file>