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GS33/xoLicKbKsNECgipcuOO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698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43247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08534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363016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23802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70936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03939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1152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48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814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73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41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023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68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681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465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170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24127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3" name="TextBox 2"/>
          <p:cNvSpPr txBox="1"/>
          <p:nvPr/>
        </p:nvSpPr>
        <p:spPr>
          <a:xfrm>
            <a:off x="1185333" y="1343378"/>
            <a:ext cx="9245600" cy="3077766"/>
          </a:xfrm>
          <a:prstGeom prst="rect">
            <a:avLst/>
          </a:prstGeom>
          <a:noFill/>
        </p:spPr>
        <p:txBody>
          <a:bodyPr wrap="square" rtlCol="0">
            <a:spAutoFit/>
          </a:bodyPr>
          <a:lstStyle/>
          <a:p>
            <a:pPr lvl="0"/>
            <a:r>
              <a:rPr lang="en-US" sz="6000" dirty="0" err="1">
                <a:solidFill>
                  <a:schemeClr val="tx1"/>
                </a:solidFill>
              </a:rPr>
              <a:t>Keylogger</a:t>
            </a:r>
            <a:r>
              <a:rPr lang="en-US" sz="6000" dirty="0">
                <a:solidFill>
                  <a:schemeClr val="tx1"/>
                </a:solidFill>
              </a:rPr>
              <a:t> &amp; Security Implementation using Python</a:t>
            </a:r>
          </a:p>
          <a:p>
            <a:endParaRPr lang="en-US" dirty="0"/>
          </a:p>
        </p:txBody>
      </p:sp>
      <p:sp>
        <p:nvSpPr>
          <p:cNvPr id="4" name="TextBox 3"/>
          <p:cNvSpPr txBox="1"/>
          <p:nvPr/>
        </p:nvSpPr>
        <p:spPr>
          <a:xfrm>
            <a:off x="5915377" y="4309408"/>
            <a:ext cx="6141156" cy="1938992"/>
          </a:xfrm>
          <a:prstGeom prst="rect">
            <a:avLst/>
          </a:prstGeom>
          <a:noFill/>
        </p:spPr>
        <p:txBody>
          <a:bodyPr wrap="square" rtlCol="0">
            <a:spAutoFit/>
          </a:bodyPr>
          <a:lstStyle/>
          <a:p>
            <a:r>
              <a:rPr lang="en-US" sz="2400" b="1" dirty="0">
                <a:solidFill>
                  <a:schemeClr val="tx1"/>
                </a:solidFill>
              </a:rPr>
              <a:t>Presented by</a:t>
            </a:r>
            <a:r>
              <a:rPr lang="en-US" sz="2400" b="1" dirty="0" smtClean="0">
                <a:solidFill>
                  <a:schemeClr val="tx1"/>
                </a:solidFill>
              </a:rPr>
              <a:t>:</a:t>
            </a:r>
            <a:endParaRPr lang="en-US" sz="2400" dirty="0">
              <a:solidFill>
                <a:schemeClr val="tx1"/>
              </a:solidFill>
            </a:endParaRPr>
          </a:p>
          <a:p>
            <a:r>
              <a:rPr lang="en-US" sz="2400" dirty="0">
                <a:solidFill>
                  <a:schemeClr val="tx1"/>
                </a:solidFill>
              </a:rPr>
              <a:t>M. </a:t>
            </a:r>
            <a:r>
              <a:rPr lang="en-US" sz="2400" dirty="0" err="1" smtClean="0">
                <a:solidFill>
                  <a:schemeClr val="tx1"/>
                </a:solidFill>
              </a:rPr>
              <a:t>Bavadharini</a:t>
            </a:r>
            <a:endParaRPr lang="en-US" sz="2400" dirty="0" smtClean="0">
              <a:solidFill>
                <a:schemeClr val="tx1"/>
              </a:solidFill>
            </a:endParaRPr>
          </a:p>
          <a:p>
            <a:r>
              <a:rPr lang="en-US" sz="2400" dirty="0" err="1" smtClean="0">
                <a:solidFill>
                  <a:schemeClr val="tx1"/>
                </a:solidFill>
              </a:rPr>
              <a:t>Anjalai</a:t>
            </a:r>
            <a:r>
              <a:rPr lang="en-US" sz="2400" dirty="0" smtClean="0">
                <a:solidFill>
                  <a:schemeClr val="tx1"/>
                </a:solidFill>
              </a:rPr>
              <a:t> </a:t>
            </a:r>
            <a:r>
              <a:rPr lang="en-US" sz="2400" dirty="0" err="1">
                <a:solidFill>
                  <a:schemeClr val="tx1"/>
                </a:solidFill>
              </a:rPr>
              <a:t>Ammal</a:t>
            </a:r>
            <a:r>
              <a:rPr lang="en-US" sz="2400" dirty="0">
                <a:solidFill>
                  <a:schemeClr val="tx1"/>
                </a:solidFill>
              </a:rPr>
              <a:t> </a:t>
            </a:r>
            <a:r>
              <a:rPr lang="en-US" sz="2400" dirty="0" err="1">
                <a:solidFill>
                  <a:schemeClr val="tx1"/>
                </a:solidFill>
              </a:rPr>
              <a:t>Mahalingam</a:t>
            </a:r>
            <a:r>
              <a:rPr lang="en-US" sz="2400" dirty="0">
                <a:solidFill>
                  <a:schemeClr val="tx1"/>
                </a:solidFill>
              </a:rPr>
              <a:t> Engineering </a:t>
            </a:r>
            <a:r>
              <a:rPr lang="en-US" sz="2400" dirty="0" smtClean="0">
                <a:solidFill>
                  <a:schemeClr val="tx1"/>
                </a:solidFill>
              </a:rPr>
              <a:t>College.</a:t>
            </a:r>
          </a:p>
          <a:p>
            <a:r>
              <a:rPr lang="en-US" sz="2400" dirty="0" err="1" smtClean="0">
                <a:solidFill>
                  <a:schemeClr val="tx1"/>
                </a:solidFill>
              </a:rPr>
              <a:t>B.Tech.Information</a:t>
            </a:r>
            <a:r>
              <a:rPr lang="en-US" sz="2400" dirty="0" smtClean="0">
                <a:solidFill>
                  <a:schemeClr val="tx1"/>
                </a:solidFill>
              </a:rPr>
              <a:t> </a:t>
            </a:r>
            <a:r>
              <a:rPr lang="en-US" sz="2400" dirty="0">
                <a:solidFill>
                  <a:schemeClr val="tx1"/>
                </a:solidFill>
              </a:rPr>
              <a:t>Technology</a:t>
            </a:r>
          </a:p>
        </p:txBody>
      </p:sp>
    </p:spTree>
    <p:extLst>
      <p:ext uri="{BB962C8B-B14F-4D97-AF65-F5344CB8AC3E}">
        <p14:creationId xmlns:p14="http://schemas.microsoft.com/office/powerpoint/2010/main" val="116186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337141" y="160126"/>
            <a:ext cx="9956747" cy="120874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a:t>Agenda:</a:t>
            </a:r>
            <a:endParaRPr/>
          </a:p>
        </p:txBody>
      </p:sp>
      <p:sp>
        <p:nvSpPr>
          <p:cNvPr id="93" name="Google Shape;93;p2"/>
          <p:cNvSpPr txBox="1">
            <a:spLocks noGrp="1"/>
          </p:cNvSpPr>
          <p:nvPr>
            <p:ph idx="1"/>
          </p:nvPr>
        </p:nvSpPr>
        <p:spPr>
          <a:xfrm>
            <a:off x="335467" y="1731687"/>
            <a:ext cx="9956747" cy="4445275"/>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400"/>
              <a:buChar char="•"/>
            </a:pPr>
            <a:r>
              <a:rPr lang="en-US" sz="2400"/>
              <a:t>Problem Statement</a:t>
            </a:r>
            <a:endParaRPr/>
          </a:p>
          <a:p>
            <a:pPr marL="228600" lvl="0" indent="-228600" algn="l" rtl="0">
              <a:lnSpc>
                <a:spcPct val="120000"/>
              </a:lnSpc>
              <a:spcBef>
                <a:spcPts val="1000"/>
              </a:spcBef>
              <a:spcAft>
                <a:spcPts val="0"/>
              </a:spcAft>
              <a:buClr>
                <a:schemeClr val="lt1"/>
              </a:buClr>
              <a:buSzPts val="2400"/>
              <a:buChar char="•"/>
            </a:pPr>
            <a:r>
              <a:rPr lang="en-US" sz="2400"/>
              <a:t>Project Overview</a:t>
            </a:r>
            <a:endParaRPr/>
          </a:p>
          <a:p>
            <a:pPr marL="228600" lvl="0" indent="-228600" algn="l" rtl="0">
              <a:lnSpc>
                <a:spcPct val="120000"/>
              </a:lnSpc>
              <a:spcBef>
                <a:spcPts val="1000"/>
              </a:spcBef>
              <a:spcAft>
                <a:spcPts val="0"/>
              </a:spcAft>
              <a:buClr>
                <a:schemeClr val="lt1"/>
              </a:buClr>
              <a:buSzPts val="2400"/>
              <a:buChar char="•"/>
            </a:pPr>
            <a:r>
              <a:rPr lang="en-US" sz="2400"/>
              <a:t>End Users</a:t>
            </a:r>
            <a:endParaRPr/>
          </a:p>
          <a:p>
            <a:pPr marL="228600" lvl="0" indent="-228600" algn="l" rtl="0">
              <a:lnSpc>
                <a:spcPct val="120000"/>
              </a:lnSpc>
              <a:spcBef>
                <a:spcPts val="1000"/>
              </a:spcBef>
              <a:spcAft>
                <a:spcPts val="0"/>
              </a:spcAft>
              <a:buClr>
                <a:schemeClr val="lt1"/>
              </a:buClr>
              <a:buSzPts val="2400"/>
              <a:buChar char="•"/>
            </a:pPr>
            <a:r>
              <a:rPr lang="en-US" sz="2400"/>
              <a:t>Solution and Its Value Proposition</a:t>
            </a:r>
            <a:endParaRPr/>
          </a:p>
          <a:p>
            <a:pPr marL="228600" lvl="0" indent="-228600" algn="l" rtl="0">
              <a:lnSpc>
                <a:spcPct val="120000"/>
              </a:lnSpc>
              <a:spcBef>
                <a:spcPts val="1000"/>
              </a:spcBef>
              <a:spcAft>
                <a:spcPts val="0"/>
              </a:spcAft>
              <a:buClr>
                <a:schemeClr val="lt1"/>
              </a:buClr>
              <a:buSzPts val="2400"/>
              <a:buChar char="•"/>
            </a:pPr>
            <a:r>
              <a:rPr lang="en-US" sz="2400"/>
              <a:t>Unique Features of Our Solution</a:t>
            </a:r>
            <a:endParaRPr/>
          </a:p>
          <a:p>
            <a:pPr marL="228600" lvl="0" indent="-228600" algn="l" rtl="0">
              <a:lnSpc>
                <a:spcPct val="120000"/>
              </a:lnSpc>
              <a:spcBef>
                <a:spcPts val="1000"/>
              </a:spcBef>
              <a:spcAft>
                <a:spcPts val="0"/>
              </a:spcAft>
              <a:buClr>
                <a:schemeClr val="lt1"/>
              </a:buClr>
              <a:buSzPts val="2400"/>
              <a:buChar char="•"/>
            </a:pPr>
            <a:r>
              <a:rPr lang="en-US" sz="2400"/>
              <a:t>Modelling</a:t>
            </a:r>
            <a:endParaRPr/>
          </a:p>
          <a:p>
            <a:pPr marL="228600" lvl="0" indent="-228600" algn="l" rtl="0">
              <a:lnSpc>
                <a:spcPct val="120000"/>
              </a:lnSpc>
              <a:spcBef>
                <a:spcPts val="1000"/>
              </a:spcBef>
              <a:spcAft>
                <a:spcPts val="0"/>
              </a:spcAft>
              <a:buClr>
                <a:schemeClr val="lt1"/>
              </a:buClr>
              <a:buSzPts val="2400"/>
              <a:buChar char="•"/>
            </a:pPr>
            <a:r>
              <a:rPr lang="en-US" sz="2400"/>
              <a:t>Results</a:t>
            </a:r>
            <a:endParaRPr/>
          </a:p>
          <a:p>
            <a:pPr marL="228600" lvl="0" indent="-228600" algn="l" rtl="0">
              <a:lnSpc>
                <a:spcPct val="120000"/>
              </a:lnSpc>
              <a:spcBef>
                <a:spcPts val="1000"/>
              </a:spcBef>
              <a:spcAft>
                <a:spcPts val="0"/>
              </a:spcAft>
              <a:buClr>
                <a:schemeClr val="lt1"/>
              </a:buClr>
              <a:buSzPts val="2400"/>
              <a:buChar char="•"/>
            </a:pPr>
            <a:r>
              <a:rPr lang="en-US" sz="2400"/>
              <a:t>Conclusion</a:t>
            </a:r>
            <a:endParaRPr/>
          </a:p>
        </p:txBody>
      </p:sp>
      <p:sp>
        <p:nvSpPr>
          <p:cNvPr id="96" name="Google Shape;96;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37141" y="390164"/>
            <a:ext cx="9525427" cy="64802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ct val="100000"/>
              <a:buFont typeface="Arial"/>
              <a:buNone/>
            </a:pPr>
            <a:r>
              <a:rPr lang="en-US"/>
              <a:t>Problem Statement:</a:t>
            </a:r>
            <a:endParaRPr/>
          </a:p>
        </p:txBody>
      </p:sp>
      <p:sp>
        <p:nvSpPr>
          <p:cNvPr id="102" name="Google Shape;102;p3"/>
          <p:cNvSpPr txBox="1">
            <a:spLocks noGrp="1"/>
          </p:cNvSpPr>
          <p:nvPr>
            <p:ph idx="1"/>
          </p:nvPr>
        </p:nvSpPr>
        <p:spPr>
          <a:xfrm>
            <a:off x="335467" y="1185347"/>
            <a:ext cx="9956747" cy="5264784"/>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chemeClr val="lt1"/>
              </a:buClr>
              <a:buSzPts val="1600"/>
              <a:buChar char="•"/>
            </a:pPr>
            <a:r>
              <a:rPr lang="en-US" sz="1600" dirty="0" err="1"/>
              <a:t>Keyloggers</a:t>
            </a:r>
            <a:r>
              <a:rPr lang="en-US" sz="1600" dirty="0"/>
              <a:t>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dirty="0"/>
          </a:p>
          <a:p>
            <a:pPr marL="228600" lvl="0" indent="-228600" algn="l" rtl="0">
              <a:lnSpc>
                <a:spcPct val="120000"/>
              </a:lnSpc>
              <a:spcBef>
                <a:spcPts val="1000"/>
              </a:spcBef>
              <a:spcAft>
                <a:spcPts val="0"/>
              </a:spcAft>
              <a:buClr>
                <a:schemeClr val="lt1"/>
              </a:buClr>
              <a:buSzPts val="1600"/>
              <a:buChar char="•"/>
            </a:pPr>
            <a:r>
              <a:rPr lang="en-US" sz="1600" dirty="0"/>
              <a:t>Despite advancements in cybersecurity, </a:t>
            </a:r>
            <a:r>
              <a:rPr lang="en-US" sz="1600" dirty="0" err="1"/>
              <a:t>keyloggers</a:t>
            </a:r>
            <a:r>
              <a:rPr lang="en-US" sz="1600" dirty="0"/>
              <a:t>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dirty="0"/>
          </a:p>
          <a:p>
            <a:pPr marL="228600" lvl="0" indent="-228600" algn="l" rtl="0">
              <a:lnSpc>
                <a:spcPct val="120000"/>
              </a:lnSpc>
              <a:spcBef>
                <a:spcPts val="1000"/>
              </a:spcBef>
              <a:spcAft>
                <a:spcPts val="0"/>
              </a:spcAft>
              <a:buClr>
                <a:schemeClr val="lt1"/>
              </a:buClr>
              <a:buSzPts val="1600"/>
              <a:buChar char="•"/>
            </a:pPr>
            <a:r>
              <a:rPr lang="en-US" sz="1600" dirty="0"/>
              <a:t>The pressing need arises for robust and proactive solutions to counteract the growing threat of </a:t>
            </a:r>
            <a:r>
              <a:rPr lang="en-US" sz="1600" dirty="0" err="1"/>
              <a:t>keyloggers</a:t>
            </a:r>
            <a:r>
              <a:rPr lang="en-US" sz="1600" dirty="0"/>
              <a:t>.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dirty="0"/>
          </a:p>
          <a:p>
            <a:pPr marL="228600" lvl="0" indent="-228600" algn="l" rtl="0">
              <a:lnSpc>
                <a:spcPct val="120000"/>
              </a:lnSpc>
              <a:spcBef>
                <a:spcPts val="1000"/>
              </a:spcBef>
              <a:spcAft>
                <a:spcPts val="0"/>
              </a:spcAft>
              <a:buClr>
                <a:schemeClr val="lt1"/>
              </a:buClr>
              <a:buSzPts val="1600"/>
              <a:buChar char="•"/>
            </a:pPr>
            <a:r>
              <a:rPr lang="en-US" sz="1600" dirty="0"/>
              <a:t>By addressing these challenges, the project endeavors to provide a comprehensive and effective solution to mitigate the risks posed by </a:t>
            </a:r>
            <a:r>
              <a:rPr lang="en-US" sz="1600" dirty="0" err="1"/>
              <a:t>keyloggers</a:t>
            </a:r>
            <a:r>
              <a:rPr lang="en-US" sz="1600" dirty="0"/>
              <a:t>, enhancing cybersecurity posture and safeguarding users' sensitive information from unauthorized access and exploitation.</a:t>
            </a:r>
            <a:endParaRPr dirty="0"/>
          </a:p>
        </p:txBody>
      </p:sp>
      <p:sp>
        <p:nvSpPr>
          <p:cNvPr id="103" name="Google Shape;103;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4/2/2024</a:t>
            </a:r>
            <a:endParaRPr/>
          </a:p>
        </p:txBody>
      </p:sp>
      <p:sp>
        <p:nvSpPr>
          <p:cNvPr id="104" name="Google Shape;10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t>Project Overview:</a:t>
            </a:r>
            <a:endParaRPr dirty="0"/>
          </a:p>
        </p:txBody>
      </p:sp>
      <p:sp>
        <p:nvSpPr>
          <p:cNvPr id="110" name="Google Shape;110;p4"/>
          <p:cNvSpPr txBox="1">
            <a:spLocks noGrp="1"/>
          </p:cNvSpPr>
          <p:nvPr>
            <p:ph idx="1"/>
          </p:nvPr>
        </p:nvSpPr>
        <p:spPr>
          <a:xfrm>
            <a:off x="913794" y="2257636"/>
            <a:ext cx="10353762" cy="3695136"/>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chemeClr val="lt1"/>
              </a:buClr>
              <a:buSzPts val="1800"/>
              <a:buChar char="•"/>
            </a:pPr>
            <a:r>
              <a:rPr lang="en-US" dirty="0"/>
              <a:t>Development of a robust Python-based </a:t>
            </a:r>
            <a:r>
              <a:rPr lang="en-US" dirty="0" err="1"/>
              <a:t>keylogger</a:t>
            </a:r>
            <a:r>
              <a:rPr lang="en-US" dirty="0"/>
              <a:t> capable of discreetly capturing keystrokes on target systems.</a:t>
            </a:r>
            <a:endParaRPr dirty="0"/>
          </a:p>
          <a:p>
            <a:pPr marL="228600" lvl="0" indent="-228600" algn="l" rtl="0">
              <a:lnSpc>
                <a:spcPct val="120000"/>
              </a:lnSpc>
              <a:spcBef>
                <a:spcPts val="1000"/>
              </a:spcBef>
              <a:spcAft>
                <a:spcPts val="0"/>
              </a:spcAft>
              <a:buClr>
                <a:schemeClr val="lt1"/>
              </a:buClr>
              <a:buSzPts val="1800"/>
              <a:buChar char="•"/>
            </a:pPr>
            <a:r>
              <a:rPr lang="en-US" dirty="0"/>
              <a:t>Implementation of advanced security measures to detect and prevent keylogging activities in real-time.</a:t>
            </a:r>
            <a:endParaRPr dirty="0"/>
          </a:p>
          <a:p>
            <a:pPr marL="228600" lvl="0" indent="-228600" algn="l" rtl="0">
              <a:lnSpc>
                <a:spcPct val="120000"/>
              </a:lnSpc>
              <a:spcBef>
                <a:spcPts val="1000"/>
              </a:spcBef>
              <a:spcAft>
                <a:spcPts val="0"/>
              </a:spcAft>
              <a:buClr>
                <a:schemeClr val="lt1"/>
              </a:buClr>
              <a:buSzPts val="1800"/>
              <a:buChar char="•"/>
            </a:pPr>
            <a:r>
              <a:rPr lang="en-US" dirty="0"/>
              <a:t>Integration of encryption techniques to protect logged data from unauthorized access and interception.</a:t>
            </a:r>
            <a:endParaRPr dirty="0"/>
          </a:p>
          <a:p>
            <a:pPr marL="228600" lvl="0" indent="-228600" algn="l" rtl="0">
              <a:lnSpc>
                <a:spcPct val="120000"/>
              </a:lnSpc>
              <a:spcBef>
                <a:spcPts val="1000"/>
              </a:spcBef>
              <a:spcAft>
                <a:spcPts val="0"/>
              </a:spcAft>
              <a:buClr>
                <a:schemeClr val="lt1"/>
              </a:buClr>
              <a:buSzPts val="1800"/>
              <a:buChar char="•"/>
            </a:pPr>
            <a:r>
              <a:rPr lang="en-US" dirty="0"/>
              <a:t>Creation of an intuitive user interface for easy deployment and management of the solution.</a:t>
            </a:r>
            <a:endParaRPr dirty="0"/>
          </a:p>
          <a:p>
            <a:pPr marL="228600" lvl="0" indent="-228600" algn="l" rtl="0">
              <a:lnSpc>
                <a:spcPct val="120000"/>
              </a:lnSpc>
              <a:spcBef>
                <a:spcPts val="1000"/>
              </a:spcBef>
              <a:spcAft>
                <a:spcPts val="0"/>
              </a:spcAft>
              <a:buClr>
                <a:schemeClr val="lt1"/>
              </a:buClr>
              <a:buSzPts val="1800"/>
              <a:buChar char="•"/>
            </a:pPr>
            <a:r>
              <a:rPr lang="en-US" dirty="0"/>
              <a:t>Ensuring cross-platform compatibility to accommodate diverse user environments and requirements</a:t>
            </a:r>
            <a:endParaRPr dirty="0"/>
          </a:p>
          <a:p>
            <a:pPr marL="228600" lvl="0" indent="-114300" algn="l" rtl="0">
              <a:lnSpc>
                <a:spcPct val="120000"/>
              </a:lnSpc>
              <a:spcBef>
                <a:spcPts val="1000"/>
              </a:spcBef>
              <a:spcAft>
                <a:spcPts val="0"/>
              </a:spcAft>
              <a:buClr>
                <a:schemeClr val="lt1"/>
              </a:buClr>
              <a:buSzPts val="1800"/>
              <a:buNone/>
            </a:pPr>
            <a:endParaRPr dirty="0"/>
          </a:p>
        </p:txBody>
      </p:sp>
      <p:sp>
        <p:nvSpPr>
          <p:cNvPr id="111" name="Google Shape;111;p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4/2/2024</a:t>
            </a:r>
            <a:endParaRPr/>
          </a:p>
        </p:txBody>
      </p:sp>
      <p:sp>
        <p:nvSpPr>
          <p:cNvPr id="112" name="Google Shape;112;p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SAMPLE FOOTER TEXT</a:t>
            </a:r>
            <a:endParaRPr/>
          </a:p>
        </p:txBody>
      </p:sp>
      <p:sp>
        <p:nvSpPr>
          <p:cNvPr id="113" name="Google Shape;113;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37141" y="447673"/>
            <a:ext cx="9784220" cy="86368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Who are the end users in this project?</a:t>
            </a:r>
            <a:endParaRPr/>
          </a:p>
        </p:txBody>
      </p:sp>
      <p:sp>
        <p:nvSpPr>
          <p:cNvPr id="119" name="Google Shape;119;p5"/>
          <p:cNvSpPr txBox="1">
            <a:spLocks noGrp="1"/>
          </p:cNvSpPr>
          <p:nvPr>
            <p:ph idx="1"/>
          </p:nvPr>
        </p:nvSpPr>
        <p:spPr>
          <a:xfrm>
            <a:off x="335467" y="1386631"/>
            <a:ext cx="9899238" cy="487659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00000"/>
              <a:buChar char="•"/>
            </a:pPr>
            <a:r>
              <a:rPr lang="en-US" sz="1200" b="1" dirty="0"/>
              <a:t>Individual Users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Everyday computer users who want to protect their personal information, such as passwords, credit card details, and private messages, from unauthorized access.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Professionals who handle sensitive data on their computers, including journalists, lawyers, and healthcare professionals.</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Businesses and Enterprises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Small and medium-sized businesses (SMBs) seeking to safeguard their sensitive business information, financial records, and customer data from cyber threats.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Large enterprises and corporations aiming to enhance their cybersecurity measures to protect valuable intellectual property and confidential business data.</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Government Agencies and Institutions</a:t>
            </a:r>
            <a:r>
              <a:rPr lang="en-US" sz="1200" dirty="0">
                <a:solidFill>
                  <a:srgbClr val="ECECEC"/>
                </a:solidFill>
              </a:rPr>
              <a:t>:</a:t>
            </a:r>
            <a:endParaRPr sz="1200" dirty="0"/>
          </a:p>
          <a:p>
            <a:pPr marL="457200" lvl="1" indent="-228600" algn="just" rtl="0">
              <a:lnSpc>
                <a:spcPct val="120000"/>
              </a:lnSpc>
              <a:spcBef>
                <a:spcPts val="500"/>
              </a:spcBef>
              <a:spcAft>
                <a:spcPts val="0"/>
              </a:spcAft>
              <a:buClr>
                <a:srgbClr val="ECECEC"/>
              </a:buClr>
              <a:buSzPct val="100000"/>
              <a:buFont typeface="Arial"/>
              <a:buChar char="+"/>
            </a:pPr>
            <a:r>
              <a:rPr lang="en-US" sz="1200" dirty="0">
                <a:solidFill>
                  <a:srgbClr val="ECECEC"/>
                </a:solidFill>
              </a:rPr>
              <a:t>Government organizations at local, state, and federal levels tasked with protecting classified information, national security data, and citizen privacy.</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Educational institutions, such as universities and research facilities, safeguarding academic research, student records, and institutional data.</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Cybersecurity Professionals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Security analysts, consultants, and professionals responsible for assessing and mitigating cyber threats within organizations.</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Ethical hackers and penetration testers seeking to evaluate and strengthen the security posture of systems and networks.</a:t>
            </a:r>
            <a:endParaRPr sz="1200" dirty="0"/>
          </a:p>
          <a:p>
            <a:pPr marL="228600" lvl="0" indent="-228600" algn="l" rtl="0">
              <a:lnSpc>
                <a:spcPct val="120000"/>
              </a:lnSpc>
              <a:spcBef>
                <a:spcPts val="1000"/>
              </a:spcBef>
              <a:spcAft>
                <a:spcPts val="0"/>
              </a:spcAft>
              <a:buClr>
                <a:schemeClr val="lt1"/>
              </a:buClr>
              <a:buSzPct val="100000"/>
              <a:buChar char="•"/>
            </a:pPr>
            <a:r>
              <a:rPr lang="en-US" sz="1200" b="1" dirty="0"/>
              <a:t>Software Developers and IT Professionals</a:t>
            </a:r>
            <a:r>
              <a:rPr lang="en-US" sz="1200" dirty="0">
                <a:solidFill>
                  <a:srgbClr val="ECECEC"/>
                </a:solidFill>
              </a:rPr>
              <a:t>:</a:t>
            </a:r>
            <a:endParaRPr sz="1200" dirty="0"/>
          </a:p>
          <a:p>
            <a:pPr marL="457200" lvl="1" indent="-228600" algn="l" rtl="0">
              <a:lnSpc>
                <a:spcPct val="120000"/>
              </a:lnSpc>
              <a:spcBef>
                <a:spcPts val="500"/>
              </a:spcBef>
              <a:spcAft>
                <a:spcPts val="0"/>
              </a:spcAft>
              <a:buClr>
                <a:srgbClr val="ECECEC"/>
              </a:buClr>
              <a:buSzPct val="100000"/>
              <a:buFont typeface="Arial"/>
              <a:buChar char="+"/>
            </a:pPr>
            <a:r>
              <a:rPr lang="en-US" sz="1200" dirty="0">
                <a:solidFill>
                  <a:srgbClr val="ECECEC"/>
                </a:solidFill>
              </a:rPr>
              <a:t>Developers and IT professionals involved in creating and managing software applications and systems, including those responsible for ensuring the security of software products and infrastructure.</a:t>
            </a:r>
            <a:endParaRPr sz="1200" dirty="0"/>
          </a:p>
          <a:p>
            <a:pPr marL="0" lvl="0" indent="0" algn="l" rtl="0">
              <a:lnSpc>
                <a:spcPct val="120000"/>
              </a:lnSpc>
              <a:spcBef>
                <a:spcPts val="1000"/>
              </a:spcBef>
              <a:spcAft>
                <a:spcPts val="0"/>
              </a:spcAft>
              <a:buClr>
                <a:schemeClr val="lt1"/>
              </a:buClr>
              <a:buSzPct val="100000"/>
              <a:buNone/>
            </a:pPr>
            <a:endParaRPr sz="1200" dirty="0">
              <a:solidFill>
                <a:srgbClr val="ECECEC"/>
              </a:solidFill>
            </a:endParaRPr>
          </a:p>
        </p:txBody>
      </p:sp>
      <p:sp>
        <p:nvSpPr>
          <p:cNvPr id="120" name="Google Shape;120;p5"/>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4/2/2024</a:t>
            </a:r>
            <a:endParaRPr/>
          </a:p>
        </p:txBody>
      </p:sp>
      <p:sp>
        <p:nvSpPr>
          <p:cNvPr id="121" name="Google Shape;121;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SAMPLE FOOTER TEXT</a:t>
            </a:r>
            <a:endParaRPr/>
          </a:p>
        </p:txBody>
      </p:sp>
      <p:sp>
        <p:nvSpPr>
          <p:cNvPr id="122" name="Google Shape;122;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337141" y="418918"/>
            <a:ext cx="9956747" cy="84930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a:t>Solution and its Value Proposition</a:t>
            </a:r>
            <a:endParaRPr/>
          </a:p>
        </p:txBody>
      </p:sp>
      <p:sp>
        <p:nvSpPr>
          <p:cNvPr id="128" name="Google Shape;128;p6"/>
          <p:cNvSpPr txBox="1">
            <a:spLocks noGrp="1"/>
          </p:cNvSpPr>
          <p:nvPr>
            <p:ph idx="1"/>
          </p:nvPr>
        </p:nvSpPr>
        <p:spPr>
          <a:xfrm>
            <a:off x="335467" y="1487272"/>
            <a:ext cx="9956747" cy="4934105"/>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chemeClr val="lt1"/>
              </a:buClr>
              <a:buSzPct val="100000"/>
              <a:buChar char="•"/>
            </a:pPr>
            <a:r>
              <a:rPr lang="en-US" dirty="0"/>
              <a:t>Our solution offers a comprehensive approach to address the pressing concerns related to keylogging threats, providing robust security measures and advanced capabilities to safeguard sensitive information.</a:t>
            </a:r>
            <a:endParaRPr dirty="0"/>
          </a:p>
          <a:p>
            <a:pPr marL="0" lvl="0" indent="0" algn="l" rtl="0">
              <a:lnSpc>
                <a:spcPct val="120000"/>
              </a:lnSpc>
              <a:spcBef>
                <a:spcPts val="1000"/>
              </a:spcBef>
              <a:spcAft>
                <a:spcPts val="0"/>
              </a:spcAft>
              <a:buClr>
                <a:schemeClr val="lt1"/>
              </a:buClr>
              <a:buSzPct val="100000"/>
              <a:buNone/>
            </a:pPr>
            <a:r>
              <a:rPr lang="en-US" b="1" dirty="0"/>
              <a:t>Value Proposition:</a:t>
            </a:r>
            <a:endParaRPr dirty="0"/>
          </a:p>
          <a:p>
            <a:pPr marL="228600" lvl="0" indent="-228600" algn="l" rtl="0">
              <a:lnSpc>
                <a:spcPct val="120000"/>
              </a:lnSpc>
              <a:spcBef>
                <a:spcPts val="1000"/>
              </a:spcBef>
              <a:spcAft>
                <a:spcPts val="0"/>
              </a:spcAft>
              <a:buClr>
                <a:schemeClr val="lt1"/>
              </a:buClr>
              <a:buSzPct val="100000"/>
              <a:buChar char="•"/>
            </a:pPr>
            <a:r>
              <a:rPr lang="en-US" b="1" dirty="0"/>
              <a:t>Enhanced Data Security</a:t>
            </a:r>
            <a:r>
              <a:rPr lang="en-US" dirty="0">
                <a:solidFill>
                  <a:srgbClr val="ECECEC"/>
                </a:solidFill>
              </a:rPr>
              <a:t>: Our solution offers robust security measures to protect sensitive information from keylogging threats, enhancing data security and safeguarding against unauthorized access and exploitation.</a:t>
            </a:r>
            <a:endParaRPr dirty="0"/>
          </a:p>
          <a:p>
            <a:pPr marL="228600" lvl="0" indent="-228600" algn="l" rtl="0">
              <a:lnSpc>
                <a:spcPct val="120000"/>
              </a:lnSpc>
              <a:spcBef>
                <a:spcPts val="1000"/>
              </a:spcBef>
              <a:spcAft>
                <a:spcPts val="0"/>
              </a:spcAft>
              <a:buClr>
                <a:schemeClr val="lt1"/>
              </a:buClr>
              <a:buSzPct val="100000"/>
              <a:buChar char="•"/>
            </a:pPr>
            <a:r>
              <a:rPr lang="en-US" b="1" dirty="0"/>
              <a:t>Real-Time Threat Detection</a:t>
            </a:r>
            <a:r>
              <a:rPr lang="en-US" dirty="0">
                <a:solidFill>
                  <a:srgbClr val="ECECEC"/>
                </a:solidFill>
              </a:rPr>
              <a:t>: With real-time detection and prevention capabilities, our solution promptly identifies and mitigates keylogging activities, minimizing the risk of data breaches and cyber attacks.</a:t>
            </a:r>
            <a:endParaRPr dirty="0"/>
          </a:p>
          <a:p>
            <a:pPr marL="228600" lvl="0" indent="-228600" algn="l" rtl="0">
              <a:lnSpc>
                <a:spcPct val="120000"/>
              </a:lnSpc>
              <a:spcBef>
                <a:spcPts val="1000"/>
              </a:spcBef>
              <a:spcAft>
                <a:spcPts val="0"/>
              </a:spcAft>
              <a:buClr>
                <a:schemeClr val="lt1"/>
              </a:buClr>
              <a:buSzPct val="100000"/>
              <a:buChar char="•"/>
            </a:pPr>
            <a:r>
              <a:rPr lang="en-US" b="1" dirty="0"/>
              <a:t>User-Friendly Experience</a:t>
            </a:r>
            <a:r>
              <a:rPr lang="en-US" dirty="0">
                <a:solidFill>
                  <a:srgbClr val="ECECEC"/>
                </a:solidFill>
              </a:rPr>
              <a:t>: Our intuitive user interface and easy deployment ensure a seamless user experience, empowering users to manage and monitor the </a:t>
            </a:r>
            <a:r>
              <a:rPr lang="en-US" dirty="0" err="1">
                <a:solidFill>
                  <a:srgbClr val="ECECEC"/>
                </a:solidFill>
              </a:rPr>
              <a:t>keylogger</a:t>
            </a:r>
            <a:r>
              <a:rPr lang="en-US" dirty="0">
                <a:solidFill>
                  <a:srgbClr val="ECECEC"/>
                </a:solidFill>
              </a:rPr>
              <a:t> and security measures effortlessly.</a:t>
            </a:r>
            <a:endParaRPr dirty="0"/>
          </a:p>
          <a:p>
            <a:pPr marL="228600" lvl="0" indent="-228600" algn="l" rtl="0">
              <a:lnSpc>
                <a:spcPct val="120000"/>
              </a:lnSpc>
              <a:spcBef>
                <a:spcPts val="1000"/>
              </a:spcBef>
              <a:spcAft>
                <a:spcPts val="0"/>
              </a:spcAft>
              <a:buClr>
                <a:schemeClr val="lt1"/>
              </a:buClr>
              <a:buSzPct val="100000"/>
              <a:buChar char="•"/>
            </a:pPr>
            <a:r>
              <a:rPr lang="en-US" b="1" dirty="0"/>
              <a:t>Cross-Platform Compatibility</a:t>
            </a:r>
            <a:r>
              <a:rPr lang="en-US" dirty="0">
                <a:solidFill>
                  <a:srgbClr val="ECECEC"/>
                </a:solidFill>
              </a:rPr>
              <a:t>: Our solution's compatibility with multiple platforms ensures flexibility and accessibility, allowing users to deploy it across diverse environments and systems, maximizing its effectiveness and usability.</a:t>
            </a:r>
            <a:endParaRPr dirty="0"/>
          </a:p>
          <a:p>
            <a:pPr marL="228600" lvl="0" indent="-228600" algn="just" rtl="0">
              <a:lnSpc>
                <a:spcPct val="120000"/>
              </a:lnSpc>
              <a:spcBef>
                <a:spcPts val="1000"/>
              </a:spcBef>
              <a:spcAft>
                <a:spcPts val="0"/>
              </a:spcAft>
              <a:buClr>
                <a:schemeClr val="lt1"/>
              </a:buClr>
              <a:buSzPct val="100000"/>
              <a:buChar char="•"/>
            </a:pPr>
            <a:r>
              <a:rPr lang="en-US" b="1" dirty="0"/>
              <a:t>Privacy and Confidentiality</a:t>
            </a:r>
            <a:r>
              <a:rPr lang="en-US"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dirty="0"/>
          </a:p>
          <a:p>
            <a:pPr marL="228600" lvl="0" indent="-131445" algn="l" rtl="0">
              <a:lnSpc>
                <a:spcPct val="120000"/>
              </a:lnSpc>
              <a:spcBef>
                <a:spcPts val="1000"/>
              </a:spcBef>
              <a:spcAft>
                <a:spcPts val="0"/>
              </a:spcAft>
              <a:buClr>
                <a:schemeClr val="lt1"/>
              </a:buClr>
              <a:buSzPct val="100000"/>
              <a:buNone/>
            </a:pPr>
            <a:endParaRPr dirty="0"/>
          </a:p>
        </p:txBody>
      </p:sp>
      <p:sp>
        <p:nvSpPr>
          <p:cNvPr id="129" name="Google Shape;129;p6"/>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4/2/2024</a:t>
            </a:r>
            <a:endParaRPr/>
          </a:p>
        </p:txBody>
      </p:sp>
      <p:sp>
        <p:nvSpPr>
          <p:cNvPr id="130" name="Google Shape;130;p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SAMPLE FOOTER TEXT</a:t>
            </a:r>
            <a:endParaRPr/>
          </a:p>
        </p:txBody>
      </p:sp>
      <p:sp>
        <p:nvSpPr>
          <p:cNvPr id="131" name="Google Shape;131;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337141" y="447674"/>
            <a:ext cx="9956747" cy="7630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dirty="0"/>
              <a:t>The wow in this solution</a:t>
            </a:r>
            <a:endParaRPr dirty="0"/>
          </a:p>
        </p:txBody>
      </p:sp>
      <p:sp>
        <p:nvSpPr>
          <p:cNvPr id="137" name="Google Shape;137;p7"/>
          <p:cNvSpPr txBox="1">
            <a:spLocks noGrp="1"/>
          </p:cNvSpPr>
          <p:nvPr>
            <p:ph idx="1"/>
          </p:nvPr>
        </p:nvSpPr>
        <p:spPr>
          <a:xfrm>
            <a:off x="335467" y="1386630"/>
            <a:ext cx="9956747" cy="5020369"/>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ECECEC"/>
              </a:buClr>
              <a:buSzPts val="1300"/>
              <a:buChar char="•"/>
            </a:pPr>
            <a:r>
              <a:rPr lang="en-US" sz="1300" dirty="0">
                <a:solidFill>
                  <a:srgbClr val="ECECEC"/>
                </a:solidFill>
              </a:rPr>
              <a:t>Our solution for </a:t>
            </a:r>
            <a:r>
              <a:rPr lang="en-US" sz="1300" dirty="0" err="1">
                <a:solidFill>
                  <a:srgbClr val="ECECEC"/>
                </a:solidFill>
              </a:rPr>
              <a:t>keylogger</a:t>
            </a:r>
            <a:r>
              <a:rPr lang="en-US" sz="1300" dirty="0">
                <a:solidFill>
                  <a:srgbClr val="ECECEC"/>
                </a:solidFill>
              </a:rPr>
              <a:t> detection and security implementation using Python goes beyond conventional approaches, offering several innovative features and capabilities that truly set it apart. The "wow" factor in our solution lies in its ability to:</a:t>
            </a:r>
            <a:endParaRPr sz="1300" dirty="0"/>
          </a:p>
          <a:p>
            <a:pPr marL="228600" lvl="0" indent="-228600" algn="just" rtl="0">
              <a:lnSpc>
                <a:spcPct val="120000"/>
              </a:lnSpc>
              <a:spcBef>
                <a:spcPts val="1000"/>
              </a:spcBef>
              <a:spcAft>
                <a:spcPts val="0"/>
              </a:spcAft>
              <a:buClr>
                <a:schemeClr val="lt1"/>
              </a:buClr>
              <a:buSzPts val="1300"/>
              <a:buChar char="•"/>
            </a:pPr>
            <a:r>
              <a:rPr lang="en-US" sz="1300" b="1" dirty="0"/>
              <a:t>Advanced Threat Detection and Prevention</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Intelligent Behavioral Analysis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Unlike traditional </a:t>
            </a:r>
            <a:r>
              <a:rPr lang="en-US" sz="1300" dirty="0" err="1">
                <a:solidFill>
                  <a:srgbClr val="ECECEC"/>
                </a:solidFill>
              </a:rPr>
              <a:t>keylogger</a:t>
            </a:r>
            <a:r>
              <a:rPr lang="en-US" sz="1300" dirty="0">
                <a:solidFill>
                  <a:srgbClr val="ECECEC"/>
                </a:solidFill>
              </a:rPr>
              <a:t>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Adaptive Security Measures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sz="1300" dirty="0"/>
          </a:p>
          <a:p>
            <a:pPr marL="228600" lvl="0" indent="-228600" algn="l" rtl="0">
              <a:lnSpc>
                <a:spcPct val="120000"/>
              </a:lnSpc>
              <a:spcBef>
                <a:spcPts val="1000"/>
              </a:spcBef>
              <a:spcAft>
                <a:spcPts val="0"/>
              </a:spcAft>
              <a:buClr>
                <a:schemeClr val="lt1"/>
              </a:buClr>
              <a:buSzPts val="1300"/>
              <a:buChar char="•"/>
            </a:pPr>
            <a:r>
              <a:rPr lang="en-US" sz="1300" b="1" dirty="0"/>
              <a:t>Stealthy Operation and Evasion Techniques</a:t>
            </a:r>
            <a:r>
              <a:rPr lang="en-US" sz="1300" dirty="0">
                <a:solidFill>
                  <a:srgbClr val="ECECEC"/>
                </a:solidFill>
              </a:rPr>
              <a:t>:</a:t>
            </a:r>
            <a:endParaRPr sz="1300" dirty="0"/>
          </a:p>
          <a:p>
            <a:pPr marL="457200" lvl="1" indent="-228600" algn="l" rtl="0">
              <a:lnSpc>
                <a:spcPct val="120000"/>
              </a:lnSpc>
              <a:spcBef>
                <a:spcPts val="500"/>
              </a:spcBef>
              <a:spcAft>
                <a:spcPts val="0"/>
              </a:spcAft>
              <a:buClr>
                <a:srgbClr val="ECECEC"/>
              </a:buClr>
              <a:buSzPts val="1300"/>
              <a:buFont typeface="Arial"/>
              <a:buChar char="+"/>
            </a:pPr>
            <a:r>
              <a:rPr lang="en-US" sz="1300" dirty="0">
                <a:solidFill>
                  <a:srgbClr val="ECECEC"/>
                </a:solidFill>
              </a:rPr>
              <a:t>Our </a:t>
            </a:r>
            <a:r>
              <a:rPr lang="en-US" sz="1300" dirty="0" err="1">
                <a:solidFill>
                  <a:srgbClr val="ECECEC"/>
                </a:solidFill>
              </a:rPr>
              <a:t>keylogger</a:t>
            </a:r>
            <a:r>
              <a:rPr lang="en-US" sz="1300" dirty="0">
                <a:solidFill>
                  <a:srgbClr val="ECECEC"/>
                </a:solidFill>
              </a:rPr>
              <a:t>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sz="1300" dirty="0"/>
          </a:p>
          <a:p>
            <a:pPr marL="0" lvl="0" indent="0" algn="l" rtl="0">
              <a:lnSpc>
                <a:spcPct val="120000"/>
              </a:lnSpc>
              <a:spcBef>
                <a:spcPts val="1000"/>
              </a:spcBef>
              <a:spcAft>
                <a:spcPts val="0"/>
              </a:spcAft>
              <a:buClr>
                <a:schemeClr val="lt1"/>
              </a:buClr>
              <a:buSzPts val="1300"/>
              <a:buNone/>
            </a:pPr>
            <a:endParaRPr sz="1300" dirty="0">
              <a:solidFill>
                <a:srgbClr val="ECECEC"/>
              </a:solidFill>
            </a:endParaRPr>
          </a:p>
          <a:p>
            <a:pPr marL="228600" lvl="0" indent="-146050" algn="l" rtl="0">
              <a:lnSpc>
                <a:spcPct val="120000"/>
              </a:lnSpc>
              <a:spcBef>
                <a:spcPts val="1000"/>
              </a:spcBef>
              <a:spcAft>
                <a:spcPts val="0"/>
              </a:spcAft>
              <a:buClr>
                <a:schemeClr val="lt1"/>
              </a:buClr>
              <a:buSzPts val="1300"/>
              <a:buNone/>
            </a:pPr>
            <a:endParaRPr sz="1300" dirty="0"/>
          </a:p>
        </p:txBody>
      </p:sp>
      <p:sp>
        <p:nvSpPr>
          <p:cNvPr id="139" name="Google Shape;139;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337141" y="289522"/>
            <a:ext cx="9956747" cy="80617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a:t>Result:</a:t>
            </a:r>
            <a:endParaRPr/>
          </a:p>
        </p:txBody>
      </p:sp>
      <p:sp>
        <p:nvSpPr>
          <p:cNvPr id="145" name="Google Shape;145;p8"/>
          <p:cNvSpPr txBox="1">
            <a:spLocks noGrp="1"/>
          </p:cNvSpPr>
          <p:nvPr>
            <p:ph idx="1"/>
          </p:nvPr>
        </p:nvSpPr>
        <p:spPr>
          <a:xfrm>
            <a:off x="335467" y="1487272"/>
            <a:ext cx="9956747" cy="4387765"/>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1400"/>
              <a:buChar char="•"/>
            </a:pPr>
            <a:r>
              <a:rPr lang="en-US" sz="1400" b="1"/>
              <a:t>Detection Accuracy:</a:t>
            </a:r>
            <a:r>
              <a:rPr lang="en-US" sz="1400">
                <a:solidFill>
                  <a:srgbClr val="ECECEC"/>
                </a:solidFill>
              </a:rPr>
              <a:t> Measure the accuracy of the detection algorithms in identifying keylogging activities. This can be quantified by metrics such as true positive rate, false positive rate, precision, and recall.</a:t>
            </a:r>
            <a:endParaRPr sz="1400"/>
          </a:p>
          <a:p>
            <a:pPr marL="228600" lvl="0" indent="-228600" algn="l" rtl="0">
              <a:lnSpc>
                <a:spcPct val="120000"/>
              </a:lnSpc>
              <a:spcBef>
                <a:spcPts val="1000"/>
              </a:spcBef>
              <a:spcAft>
                <a:spcPts val="0"/>
              </a:spcAft>
              <a:buClr>
                <a:schemeClr val="lt1"/>
              </a:buClr>
              <a:buSzPts val="1400"/>
              <a:buChar char="•"/>
            </a:pPr>
            <a:r>
              <a:rPr lang="en-US" sz="1400" b="1"/>
              <a:t>Prevention Efficacy:</a:t>
            </a:r>
            <a:r>
              <a:rPr lang="en-US" sz="1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sz="1400"/>
          </a:p>
          <a:p>
            <a:pPr marL="228600" lvl="0" indent="-228600" algn="l" rtl="0">
              <a:lnSpc>
                <a:spcPct val="120000"/>
              </a:lnSpc>
              <a:spcBef>
                <a:spcPts val="1000"/>
              </a:spcBef>
              <a:spcAft>
                <a:spcPts val="0"/>
              </a:spcAft>
              <a:buClr>
                <a:schemeClr val="lt1"/>
              </a:buClr>
              <a:buSzPts val="1400"/>
              <a:buChar char="•"/>
            </a:pPr>
            <a:r>
              <a:rPr lang="en-US" sz="1400" b="1"/>
              <a:t>System Performance:</a:t>
            </a:r>
            <a:r>
              <a:rPr lang="en-US" sz="1400">
                <a:solidFill>
                  <a:srgbClr val="ECECEC"/>
                </a:solidFill>
              </a:rPr>
              <a:t> Measure the impact of the solution on system performance, including CPU usage, memory consumption, and latency. Lower resource usage and minimal impact on system responsiveness are desirable outcomes.</a:t>
            </a:r>
            <a:endParaRPr sz="1400"/>
          </a:p>
          <a:p>
            <a:pPr marL="228600" lvl="0" indent="-228600" algn="l" rtl="0">
              <a:lnSpc>
                <a:spcPct val="120000"/>
              </a:lnSpc>
              <a:spcBef>
                <a:spcPts val="1000"/>
              </a:spcBef>
              <a:spcAft>
                <a:spcPts val="0"/>
              </a:spcAft>
              <a:buClr>
                <a:schemeClr val="lt1"/>
              </a:buClr>
              <a:buSzPts val="1400"/>
              <a:buChar char="•"/>
            </a:pPr>
            <a:r>
              <a:rPr lang="en-US" sz="1400" b="1"/>
              <a:t>Encryption Strength:</a:t>
            </a:r>
            <a:r>
              <a:rPr lang="en-US" sz="1400">
                <a:solidFill>
                  <a:srgbClr val="ECECEC"/>
                </a:solidFill>
              </a:rPr>
              <a:t> Evaluate the strength of the encryption techniques used to protect logged data. This can be assessed by conducting cryptographic analyses and assessing the resistance against known attacks.</a:t>
            </a:r>
            <a:endParaRPr sz="1400"/>
          </a:p>
          <a:p>
            <a:pPr marL="228600" lvl="0" indent="-228600" algn="l" rtl="0">
              <a:lnSpc>
                <a:spcPct val="120000"/>
              </a:lnSpc>
              <a:spcBef>
                <a:spcPts val="1000"/>
              </a:spcBef>
              <a:spcAft>
                <a:spcPts val="0"/>
              </a:spcAft>
              <a:buClr>
                <a:schemeClr val="lt1"/>
              </a:buClr>
              <a:buSzPts val="1400"/>
              <a:buChar char="•"/>
            </a:pPr>
            <a:r>
              <a:rPr lang="en-US" sz="1400" b="1"/>
              <a:t>User Satisfaction:</a:t>
            </a:r>
            <a:r>
              <a:rPr lang="en-US" sz="1400">
                <a:solidFill>
                  <a:srgbClr val="ECECEC"/>
                </a:solidFill>
              </a:rPr>
              <a:t> Gather feedback from end users regarding their satisfaction with the solution's usability, functionality, and effectiveness. Use surveys, interviews, or usability tests to quantify user satisfaction metrics.</a:t>
            </a:r>
            <a:endParaRPr sz="1400"/>
          </a:p>
          <a:p>
            <a:pPr marL="0" lvl="0" indent="0" algn="l" rtl="0">
              <a:lnSpc>
                <a:spcPct val="120000"/>
              </a:lnSpc>
              <a:spcBef>
                <a:spcPts val="1000"/>
              </a:spcBef>
              <a:spcAft>
                <a:spcPts val="0"/>
              </a:spcAft>
              <a:buClr>
                <a:schemeClr val="lt1"/>
              </a:buClr>
              <a:buSzPts val="2000"/>
              <a:buNone/>
            </a:pPr>
            <a:endParaRPr sz="2000"/>
          </a:p>
        </p:txBody>
      </p:sp>
      <p:sp>
        <p:nvSpPr>
          <p:cNvPr id="147" name="Google Shape;147;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337141" y="404541"/>
            <a:ext cx="9956747" cy="99308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Arial"/>
              <a:buNone/>
            </a:pPr>
            <a:r>
              <a:rPr lang="en-US"/>
              <a:t>Conclusion:</a:t>
            </a:r>
            <a:endParaRPr/>
          </a:p>
        </p:txBody>
      </p:sp>
      <p:sp>
        <p:nvSpPr>
          <p:cNvPr id="153" name="Google Shape;153;p9"/>
          <p:cNvSpPr txBox="1">
            <a:spLocks noGrp="1"/>
          </p:cNvSpPr>
          <p:nvPr>
            <p:ph idx="1"/>
          </p:nvPr>
        </p:nvSpPr>
        <p:spPr>
          <a:xfrm>
            <a:off x="335467" y="1530404"/>
            <a:ext cx="9956747" cy="4646558"/>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rgbClr val="ECECEC"/>
              </a:buClr>
              <a:buSzPts val="1800"/>
              <a:buChar char="•"/>
            </a:pPr>
            <a:r>
              <a:rPr lang="en-US" dirty="0">
                <a:solidFill>
                  <a:srgbClr val="ECECEC"/>
                </a:solidFill>
              </a:rPr>
              <a:t>In conclusion, the </a:t>
            </a:r>
            <a:r>
              <a:rPr lang="en-US" dirty="0" err="1">
                <a:solidFill>
                  <a:srgbClr val="ECECEC"/>
                </a:solidFill>
              </a:rPr>
              <a:t>keylogger</a:t>
            </a:r>
            <a:r>
              <a:rPr lang="en-US" dirty="0">
                <a:solidFill>
                  <a:srgbClr val="ECECEC"/>
                </a:solidFill>
              </a:rPr>
              <a:t>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dirty="0"/>
          </a:p>
        </p:txBody>
      </p:sp>
      <p:sp>
        <p:nvSpPr>
          <p:cNvPr id="155" name="Google Shape;155;p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TotalTime>
  <Words>1278</Words>
  <Application>Microsoft Office PowerPoint</Application>
  <PresentationFormat>Widescreen</PresentationFormat>
  <Paragraphs>82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PowerPoint Presentation</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3IT35</dc:creator>
  <cp:lastModifiedBy>3hitech014</cp:lastModifiedBy>
  <cp:revision>2</cp:revision>
  <dcterms:created xsi:type="dcterms:W3CDTF">2024-04-01T14:55:32Z</dcterms:created>
  <dcterms:modified xsi:type="dcterms:W3CDTF">2024-04-04T05:31:25Z</dcterms:modified>
</cp:coreProperties>
</file>