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9" r:id="rId1"/>
  </p:sldMasterIdLst>
  <p:notesMasterIdLst>
    <p:notesMasterId r:id="rId60"/>
  </p:notesMasterIdLst>
  <p:handoutMasterIdLst>
    <p:handoutMasterId r:id="rId61"/>
  </p:handoutMasterIdLst>
  <p:sldIdLst>
    <p:sldId id="256" r:id="rId2"/>
    <p:sldId id="336" r:id="rId3"/>
    <p:sldId id="337" r:id="rId4"/>
    <p:sldId id="338" r:id="rId5"/>
    <p:sldId id="339" r:id="rId6"/>
    <p:sldId id="340" r:id="rId7"/>
    <p:sldId id="341" r:id="rId8"/>
    <p:sldId id="342" r:id="rId9"/>
    <p:sldId id="343" r:id="rId10"/>
    <p:sldId id="344" r:id="rId11"/>
    <p:sldId id="345" r:id="rId12"/>
    <p:sldId id="346" r:id="rId13"/>
    <p:sldId id="347" r:id="rId14"/>
    <p:sldId id="348" r:id="rId15"/>
    <p:sldId id="349" r:id="rId16"/>
    <p:sldId id="350" r:id="rId17"/>
    <p:sldId id="351" r:id="rId18"/>
    <p:sldId id="352" r:id="rId19"/>
    <p:sldId id="269" r:id="rId20"/>
    <p:sldId id="353" r:id="rId21"/>
    <p:sldId id="354" r:id="rId22"/>
    <p:sldId id="373" r:id="rId23"/>
    <p:sldId id="374" r:id="rId24"/>
    <p:sldId id="375" r:id="rId25"/>
    <p:sldId id="376" r:id="rId26"/>
    <p:sldId id="377" r:id="rId27"/>
    <p:sldId id="378" r:id="rId28"/>
    <p:sldId id="379" r:id="rId29"/>
    <p:sldId id="380" r:id="rId30"/>
    <p:sldId id="381" r:id="rId31"/>
    <p:sldId id="382" r:id="rId32"/>
    <p:sldId id="383" r:id="rId33"/>
    <p:sldId id="384" r:id="rId34"/>
    <p:sldId id="385" r:id="rId35"/>
    <p:sldId id="386" r:id="rId36"/>
    <p:sldId id="387" r:id="rId37"/>
    <p:sldId id="388" r:id="rId38"/>
    <p:sldId id="389" r:id="rId39"/>
    <p:sldId id="390" r:id="rId40"/>
    <p:sldId id="355" r:id="rId41"/>
    <p:sldId id="356" r:id="rId42"/>
    <p:sldId id="357" r:id="rId43"/>
    <p:sldId id="358" r:id="rId44"/>
    <p:sldId id="359" r:id="rId45"/>
    <p:sldId id="360" r:id="rId46"/>
    <p:sldId id="361" r:id="rId47"/>
    <p:sldId id="362" r:id="rId48"/>
    <p:sldId id="363" r:id="rId49"/>
    <p:sldId id="365" r:id="rId50"/>
    <p:sldId id="366" r:id="rId51"/>
    <p:sldId id="367" r:id="rId52"/>
    <p:sldId id="368" r:id="rId53"/>
    <p:sldId id="369" r:id="rId54"/>
    <p:sldId id="370" r:id="rId55"/>
    <p:sldId id="372" r:id="rId56"/>
    <p:sldId id="371" r:id="rId57"/>
    <p:sldId id="391" r:id="rId58"/>
    <p:sldId id="266" r:id="rId59"/>
  </p:sldIdLst>
  <p:sldSz cx="9144000" cy="6858000" type="screen4x3"/>
  <p:notesSz cx="6858000" cy="9144000"/>
  <p:defaultTextStyle>
    <a:defPPr>
      <a:defRPr lang="ko-KR"/>
    </a:defPPr>
    <a:lvl1pPr algn="l" rtl="0" eaLnBrk="0" fontAlgn="base" hangingPunct="0">
      <a:spcBef>
        <a:spcPct val="0"/>
      </a:spcBef>
      <a:spcAft>
        <a:spcPct val="0"/>
      </a:spcAft>
      <a:defRPr kern="1200">
        <a:solidFill>
          <a:schemeClr val="tx1"/>
        </a:solidFill>
        <a:latin typeface="Times New Roman" panose="02020603050405020304" pitchFamily="18" charset="0"/>
        <a:ea typeface="Gulim" panose="020B0600000101010101" pitchFamily="34" charset="-127"/>
        <a:cs typeface="+mn-cs"/>
      </a:defRPr>
    </a:lvl1pPr>
    <a:lvl2pPr marL="457200" algn="l" rtl="0" eaLnBrk="0" fontAlgn="base" hangingPunct="0">
      <a:spcBef>
        <a:spcPct val="0"/>
      </a:spcBef>
      <a:spcAft>
        <a:spcPct val="0"/>
      </a:spcAft>
      <a:defRPr kern="1200">
        <a:solidFill>
          <a:schemeClr val="tx1"/>
        </a:solidFill>
        <a:latin typeface="Times New Roman" panose="02020603050405020304" pitchFamily="18" charset="0"/>
        <a:ea typeface="Gulim" panose="020B0600000101010101" pitchFamily="34" charset="-127"/>
        <a:cs typeface="+mn-cs"/>
      </a:defRPr>
    </a:lvl2pPr>
    <a:lvl3pPr marL="914400" algn="l" rtl="0" eaLnBrk="0" fontAlgn="base" hangingPunct="0">
      <a:spcBef>
        <a:spcPct val="0"/>
      </a:spcBef>
      <a:spcAft>
        <a:spcPct val="0"/>
      </a:spcAft>
      <a:defRPr kern="1200">
        <a:solidFill>
          <a:schemeClr val="tx1"/>
        </a:solidFill>
        <a:latin typeface="Times New Roman" panose="02020603050405020304" pitchFamily="18" charset="0"/>
        <a:ea typeface="Gulim" panose="020B0600000101010101" pitchFamily="34" charset="-127"/>
        <a:cs typeface="+mn-cs"/>
      </a:defRPr>
    </a:lvl3pPr>
    <a:lvl4pPr marL="1371600" algn="l" rtl="0" eaLnBrk="0" fontAlgn="base" hangingPunct="0">
      <a:spcBef>
        <a:spcPct val="0"/>
      </a:spcBef>
      <a:spcAft>
        <a:spcPct val="0"/>
      </a:spcAft>
      <a:defRPr kern="1200">
        <a:solidFill>
          <a:schemeClr val="tx1"/>
        </a:solidFill>
        <a:latin typeface="Times New Roman" panose="02020603050405020304" pitchFamily="18" charset="0"/>
        <a:ea typeface="Gulim" panose="020B0600000101010101" pitchFamily="34" charset="-127"/>
        <a:cs typeface="+mn-cs"/>
      </a:defRPr>
    </a:lvl4pPr>
    <a:lvl5pPr marL="1828800" algn="l" rtl="0" eaLnBrk="0" fontAlgn="base" hangingPunct="0">
      <a:spcBef>
        <a:spcPct val="0"/>
      </a:spcBef>
      <a:spcAft>
        <a:spcPct val="0"/>
      </a:spcAft>
      <a:defRPr kern="1200">
        <a:solidFill>
          <a:schemeClr val="tx1"/>
        </a:solidFill>
        <a:latin typeface="Times New Roman" panose="02020603050405020304" pitchFamily="18" charset="0"/>
        <a:ea typeface="Gulim" panose="020B0600000101010101" pitchFamily="34" charset="-127"/>
        <a:cs typeface="+mn-cs"/>
      </a:defRPr>
    </a:lvl5pPr>
    <a:lvl6pPr marL="2286000" algn="l" defTabSz="914400" rtl="0" eaLnBrk="1" latinLnBrk="0" hangingPunct="1">
      <a:defRPr kern="1200">
        <a:solidFill>
          <a:schemeClr val="tx1"/>
        </a:solidFill>
        <a:latin typeface="Times New Roman" panose="02020603050405020304" pitchFamily="18" charset="0"/>
        <a:ea typeface="Gulim" panose="020B0600000101010101" pitchFamily="34" charset="-127"/>
        <a:cs typeface="+mn-cs"/>
      </a:defRPr>
    </a:lvl6pPr>
    <a:lvl7pPr marL="2743200" algn="l" defTabSz="914400" rtl="0" eaLnBrk="1" latinLnBrk="0" hangingPunct="1">
      <a:defRPr kern="1200">
        <a:solidFill>
          <a:schemeClr val="tx1"/>
        </a:solidFill>
        <a:latin typeface="Times New Roman" panose="02020603050405020304" pitchFamily="18" charset="0"/>
        <a:ea typeface="Gulim" panose="020B0600000101010101" pitchFamily="34" charset="-127"/>
        <a:cs typeface="+mn-cs"/>
      </a:defRPr>
    </a:lvl7pPr>
    <a:lvl8pPr marL="3200400" algn="l" defTabSz="914400" rtl="0" eaLnBrk="1" latinLnBrk="0" hangingPunct="1">
      <a:defRPr kern="1200">
        <a:solidFill>
          <a:schemeClr val="tx1"/>
        </a:solidFill>
        <a:latin typeface="Times New Roman" panose="02020603050405020304" pitchFamily="18" charset="0"/>
        <a:ea typeface="Gulim" panose="020B0600000101010101" pitchFamily="34" charset="-127"/>
        <a:cs typeface="+mn-cs"/>
      </a:defRPr>
    </a:lvl8pPr>
    <a:lvl9pPr marL="3657600" algn="l" defTabSz="914400" rtl="0" eaLnBrk="1" latinLnBrk="0" hangingPunct="1">
      <a:defRPr kern="1200">
        <a:solidFill>
          <a:schemeClr val="tx1"/>
        </a:solidFill>
        <a:latin typeface="Times New Roman" panose="02020603050405020304" pitchFamily="18" charset="0"/>
        <a:ea typeface="Gulim" panose="020B0600000101010101" pitchFamily="34" charset="-127"/>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4639694A-93AE-EF6C-85F3-2EBBAD2305D7}" name="路 鸿翔" initials="路" userId="79c3c4d301a63e3e"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051B6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377" autoAdjust="0"/>
    <p:restoredTop sz="94660"/>
  </p:normalViewPr>
  <p:slideViewPr>
    <p:cSldViewPr>
      <p:cViewPr varScale="1">
        <p:scale>
          <a:sx n="70" d="100"/>
          <a:sy n="70" d="100"/>
        </p:scale>
        <p:origin x="1219" y="45"/>
      </p:cViewPr>
      <p:guideLst>
        <p:guide orient="horz" pos="2160"/>
        <p:guide pos="2880"/>
      </p:guideLst>
    </p:cSldViewPr>
  </p:slideViewPr>
  <p:notesTextViewPr>
    <p:cViewPr>
      <p:scale>
        <a:sx n="100" d="100"/>
        <a:sy n="100" d="100"/>
      </p:scale>
      <p:origin x="0" y="0"/>
    </p:cViewPr>
  </p:notesTextViewPr>
  <p:notesViewPr>
    <p:cSldViewPr>
      <p:cViewPr varScale="1">
        <p:scale>
          <a:sx n="56" d="100"/>
          <a:sy n="56" d="100"/>
        </p:scale>
        <p:origin x="-1854"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microsoft.com/office/2018/10/relationships/authors" Target="authors.xml"/><Relationship Id="rId5" Type="http://schemas.openxmlformats.org/officeDocument/2006/relationships/slide" Target="slides/slide4.xml"/><Relationship Id="rId61" Type="http://schemas.openxmlformats.org/officeDocument/2006/relationships/handoutMaster" Target="handoutMasters/handout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6.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682" name="Rectangle 2">
            <a:extLst>
              <a:ext uri="{FF2B5EF4-FFF2-40B4-BE49-F238E27FC236}">
                <a16:creationId xmlns:a16="http://schemas.microsoft.com/office/drawing/2014/main" id="{23CCD65C-309F-416C-9B59-32CD09E82DF6}"/>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latinLnBrk="1" hangingPunct="1">
              <a:defRPr kumimoji="1" sz="1200">
                <a:latin typeface="Gulim" pitchFamily="34" charset="-127"/>
              </a:defRPr>
            </a:lvl1pPr>
          </a:lstStyle>
          <a:p>
            <a:pPr>
              <a:defRPr/>
            </a:pPr>
            <a:endParaRPr lang="zh-CN" altLang="en-US"/>
          </a:p>
        </p:txBody>
      </p:sp>
      <p:sp>
        <p:nvSpPr>
          <p:cNvPr id="71683" name="Rectangle 3">
            <a:extLst>
              <a:ext uri="{FF2B5EF4-FFF2-40B4-BE49-F238E27FC236}">
                <a16:creationId xmlns:a16="http://schemas.microsoft.com/office/drawing/2014/main" id="{7E6CBE0E-EBA8-45D5-B3FD-AAA14F5C89A6}"/>
              </a:ext>
            </a:extLst>
          </p:cNvPr>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latinLnBrk="1" hangingPunct="1">
              <a:defRPr kumimoji="1" sz="1200">
                <a:latin typeface="Gulim" pitchFamily="34" charset="-127"/>
              </a:defRPr>
            </a:lvl1pPr>
          </a:lstStyle>
          <a:p>
            <a:pPr>
              <a:defRPr/>
            </a:pPr>
            <a:endParaRPr lang="en-US" altLang="zh-CN"/>
          </a:p>
        </p:txBody>
      </p:sp>
      <p:sp>
        <p:nvSpPr>
          <p:cNvPr id="71684" name="Rectangle 4">
            <a:extLst>
              <a:ext uri="{FF2B5EF4-FFF2-40B4-BE49-F238E27FC236}">
                <a16:creationId xmlns:a16="http://schemas.microsoft.com/office/drawing/2014/main" id="{8527E606-9690-4C96-B46E-E2FE6F79A863}"/>
              </a:ext>
            </a:extLst>
          </p:cNvPr>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latinLnBrk="1" hangingPunct="1">
              <a:defRPr kumimoji="1" sz="1200">
                <a:latin typeface="Gulim" pitchFamily="34" charset="-127"/>
              </a:defRPr>
            </a:lvl1pPr>
          </a:lstStyle>
          <a:p>
            <a:pPr>
              <a:defRPr/>
            </a:pPr>
            <a:endParaRPr lang="en-US" altLang="zh-CN"/>
          </a:p>
        </p:txBody>
      </p:sp>
      <p:sp>
        <p:nvSpPr>
          <p:cNvPr id="71685" name="Rectangle 5">
            <a:extLst>
              <a:ext uri="{FF2B5EF4-FFF2-40B4-BE49-F238E27FC236}">
                <a16:creationId xmlns:a16="http://schemas.microsoft.com/office/drawing/2014/main" id="{3E2E975E-E898-4CDB-88F1-F2E36DE1489F}"/>
              </a:ext>
            </a:extLst>
          </p:cNvPr>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latinLnBrk="1" hangingPunct="1">
              <a:defRPr kumimoji="1" sz="1200" smtClean="0">
                <a:latin typeface="Gulim" panose="020B0600000101010101" pitchFamily="34" charset="-127"/>
              </a:defRPr>
            </a:lvl1pPr>
          </a:lstStyle>
          <a:p>
            <a:pPr>
              <a:defRPr/>
            </a:pPr>
            <a:fld id="{4E20B395-7675-4E34-8C59-BC8BB936FAB4}" type="slidenum">
              <a:rPr lang="zh-CN" altLang="en-US"/>
              <a:pPr>
                <a:defRPr/>
              </a:pPr>
              <a:t>‹#›</a:t>
            </a:fld>
            <a:endParaRPr lang="en-US" altLang="zh-CN"/>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E6A4E92-B38B-4590-AC33-245AFD36F67A}" type="datetimeFigureOut">
              <a:rPr lang="zh-CN" altLang="en-US" smtClean="0"/>
              <a:pPr/>
              <a:t>2022/1/12</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7B57535-E166-4B57-96DC-8B06490401B1}"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B9E316A5-1CBE-441F-9A85-7CFFF6FAA604}" type="slidenum">
              <a:rPr lang="en-US" altLang="zh-CN" smtClean="0"/>
              <a:pPr eaLnBrk="1" hangingPunct="1"/>
              <a:t>4</a:t>
            </a:fld>
            <a:endParaRPr lang="en-US" altLang="zh-CN"/>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a:t>计算（</a:t>
            </a:r>
            <a:r>
              <a:rPr lang="en-US" altLang="zh-CN"/>
              <a:t>computation</a:t>
            </a:r>
            <a:r>
              <a:rPr lang="zh-CN" altLang="en-US"/>
              <a:t>）是算法的执行，从包含算法和输入数据的初始状态开始，经过一系列的中间状态，直到达到最终的目标状态的过程。而算法（</a:t>
            </a:r>
            <a:r>
              <a:rPr lang="en-US" altLang="zh-CN"/>
              <a:t>algorithm</a:t>
            </a:r>
            <a:r>
              <a:rPr lang="zh-CN" altLang="en-US"/>
              <a:t>）是由若干条指令组成的有穷序列。</a:t>
            </a:r>
          </a:p>
          <a:p>
            <a:pPr eaLnBrk="1" hangingPunct="1"/>
            <a:r>
              <a:rPr lang="zh-CN" altLang="en-US"/>
              <a:t>一组可能的输入值和一组可能的输出值之间的映射关系称为函数（</a:t>
            </a:r>
            <a:r>
              <a:rPr lang="en-US" altLang="zh-CN"/>
              <a:t>function</a:t>
            </a:r>
            <a:r>
              <a:rPr lang="zh-CN" altLang="en-US"/>
              <a:t>），它使每个可能的输入被赋予单一的输出。对于一个给定的输入，确定其具体输出的值，这一过程称为函数的计算。对函数进行计算的能力非常重要，这是因为正是通过对函数的计算，问题才能得到解决。计算机科学的一个基本问题就是找到一种技术，并用其来计算用于求解问题的函数。</a:t>
            </a:r>
          </a:p>
          <a:p>
            <a:pPr eaLnBrk="1" hangingPunct="1"/>
            <a:endParaRPr lang="zh-CN" altLang="en-US"/>
          </a:p>
          <a:p>
            <a:pPr eaLnBrk="1" hangingPunct="1"/>
            <a:endParaRPr lang="en-US"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697301B-40E5-4C8B-97CA-A4AF98EA5703}" type="slidenum">
              <a:rPr lang="zh-CN" altLang="en-US"/>
              <a:pPr/>
              <a:t>27</a:t>
            </a:fld>
            <a:endParaRPr lang="en-US" altLang="zh-CN"/>
          </a:p>
        </p:txBody>
      </p:sp>
      <p:sp>
        <p:nvSpPr>
          <p:cNvPr id="537602" name="Rectangle 2"/>
          <p:cNvSpPr>
            <a:spLocks noGrp="1" noRot="1" noChangeAspect="1" noChangeArrowheads="1" noTextEdit="1"/>
          </p:cNvSpPr>
          <p:nvPr>
            <p:ph type="sldImg"/>
          </p:nvPr>
        </p:nvSpPr>
        <p:spPr>
          <a:ln/>
        </p:spPr>
      </p:sp>
      <p:sp>
        <p:nvSpPr>
          <p:cNvPr id="537603" name="Rectangle 3"/>
          <p:cNvSpPr>
            <a:spLocks noGrp="1" noChangeArrowheads="1"/>
          </p:cNvSpPr>
          <p:nvPr>
            <p:ph type="body" idx="1"/>
          </p:nvPr>
        </p:nvSpPr>
        <p:spPr>
          <a:xfrm>
            <a:off x="914711" y="4344025"/>
            <a:ext cx="5028579" cy="4114488"/>
          </a:xfrm>
        </p:spPr>
        <p:txBody>
          <a:bodyPr/>
          <a:lstStyle/>
          <a:p>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620E094-D4FE-4AAB-99E7-2DC73A41BE83}" type="slidenum">
              <a:rPr lang="zh-CN" altLang="en-US"/>
              <a:pPr/>
              <a:t>28</a:t>
            </a:fld>
            <a:endParaRPr lang="en-US" altLang="zh-CN"/>
          </a:p>
        </p:txBody>
      </p:sp>
      <p:sp>
        <p:nvSpPr>
          <p:cNvPr id="539650" name="Rectangle 2"/>
          <p:cNvSpPr>
            <a:spLocks noGrp="1" noRot="1" noChangeAspect="1" noChangeArrowheads="1" noTextEdit="1"/>
          </p:cNvSpPr>
          <p:nvPr>
            <p:ph type="sldImg"/>
          </p:nvPr>
        </p:nvSpPr>
        <p:spPr>
          <a:ln/>
        </p:spPr>
      </p:sp>
      <p:sp>
        <p:nvSpPr>
          <p:cNvPr id="539651" name="Rectangle 3"/>
          <p:cNvSpPr>
            <a:spLocks noGrp="1" noChangeArrowheads="1"/>
          </p:cNvSpPr>
          <p:nvPr>
            <p:ph type="body" idx="1"/>
          </p:nvPr>
        </p:nvSpPr>
        <p:spPr>
          <a:xfrm>
            <a:off x="914711" y="4344025"/>
            <a:ext cx="5028579" cy="4114488"/>
          </a:xfrm>
        </p:spPr>
        <p:txBody>
          <a:bodyPr/>
          <a:lstStyle/>
          <a:p>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8D0C949-6B51-44E8-951F-B3699E2DAC97}" type="slidenum">
              <a:rPr lang="zh-CN" altLang="en-US"/>
              <a:pPr/>
              <a:t>29</a:t>
            </a:fld>
            <a:endParaRPr lang="en-US" altLang="zh-CN"/>
          </a:p>
        </p:txBody>
      </p:sp>
      <p:sp>
        <p:nvSpPr>
          <p:cNvPr id="541698" name="Rectangle 2"/>
          <p:cNvSpPr>
            <a:spLocks noGrp="1" noRot="1" noChangeAspect="1" noChangeArrowheads="1" noTextEdit="1"/>
          </p:cNvSpPr>
          <p:nvPr>
            <p:ph type="sldImg"/>
          </p:nvPr>
        </p:nvSpPr>
        <p:spPr>
          <a:ln/>
        </p:spPr>
      </p:sp>
      <p:sp>
        <p:nvSpPr>
          <p:cNvPr id="541699" name="Rectangle 3"/>
          <p:cNvSpPr>
            <a:spLocks noGrp="1" noChangeArrowheads="1"/>
          </p:cNvSpPr>
          <p:nvPr>
            <p:ph type="body" idx="1"/>
          </p:nvPr>
        </p:nvSpPr>
        <p:spPr/>
        <p:txBody>
          <a:bodyPr/>
          <a:lstStyle/>
          <a:p>
            <a:r>
              <a:rPr lang="zh-CN" altLang="en-US"/>
              <a:t>      </a:t>
            </a:r>
            <a:r>
              <a:rPr lang="zh-CN" altLang="en-US" b="1" u="sng"/>
              <a:t>语句</a:t>
            </a:r>
            <a:r>
              <a:rPr lang="zh-CN" altLang="en-US"/>
              <a:t>是构造程序最基本的单位，程序运行的过程就是执行程序语句的过程。</a:t>
            </a:r>
          </a:p>
          <a:p>
            <a:r>
              <a:rPr lang="zh-CN" altLang="en-US"/>
              <a:t>      程序语句执行的次序称之为</a:t>
            </a:r>
            <a:r>
              <a:rPr lang="zh-CN" altLang="en-US" b="1" u="sng"/>
              <a:t>流程控制</a:t>
            </a:r>
            <a:r>
              <a:rPr lang="zh-CN" altLang="en-US"/>
              <a:t>（或控制流程）。</a:t>
            </a:r>
          </a:p>
          <a:p>
            <a:r>
              <a:rPr lang="zh-CN" altLang="en-US"/>
              <a:t>      现实生活中的流程是多种多样的，如汽车在道路上行驶，既要顺序地应道路前进，碰到交叉路口时，驾驶员就需要判断是转弯还是直走，在环路上是继续前进，还是需要从一个出口出去等等。又比如，在生产线上的零件的流动过程，应该顺序地从一个工序流向下一个工序，但当检测不合格时，就需要从这道工序中退出，或继续在这道工序中再加工直到检测通过为止。因此，现实生活中的流程可以概括为下面几个方面：</a:t>
            </a:r>
            <a:br>
              <a:rPr lang="zh-CN" altLang="en-US"/>
            </a:br>
            <a:r>
              <a:rPr lang="zh-CN" altLang="en-US"/>
              <a:t>　　</a:t>
            </a:r>
            <a:r>
              <a:rPr lang="en-US" altLang="zh-CN"/>
              <a:t>1</a:t>
            </a:r>
            <a:r>
              <a:rPr lang="zh-CN" altLang="en-US"/>
              <a:t>． 流程分支，一个流程到达一定点时，需要分为两个或多个分支继续进行。</a:t>
            </a:r>
            <a:br>
              <a:rPr lang="zh-CN" altLang="en-US"/>
            </a:br>
            <a:r>
              <a:rPr lang="zh-CN" altLang="en-US"/>
              <a:t>　　</a:t>
            </a:r>
            <a:r>
              <a:rPr lang="en-US" altLang="zh-CN"/>
              <a:t>2</a:t>
            </a:r>
            <a:r>
              <a:rPr lang="zh-CN" altLang="en-US"/>
              <a:t>． 流程循环，或者可以说是重复不停地进行同一工作。</a:t>
            </a:r>
            <a:br>
              <a:rPr lang="zh-CN" altLang="en-US"/>
            </a:br>
            <a:r>
              <a:rPr lang="zh-CN" altLang="en-US"/>
              <a:t>　　为此，</a:t>
            </a:r>
            <a:r>
              <a:rPr lang="en-US" altLang="zh-CN"/>
              <a:t>C++</a:t>
            </a:r>
            <a:r>
              <a:rPr lang="zh-CN" altLang="en-US"/>
              <a:t>流程控制语句相应地设置了</a:t>
            </a:r>
            <a:r>
              <a:rPr lang="en-US" altLang="zh-CN"/>
              <a:t>if</a:t>
            </a:r>
            <a:r>
              <a:rPr lang="zh-CN" altLang="en-US"/>
              <a:t>语句、</a:t>
            </a:r>
            <a:r>
              <a:rPr lang="en-US" altLang="zh-CN"/>
              <a:t>switch</a:t>
            </a:r>
            <a:r>
              <a:rPr lang="zh-CN" altLang="en-US"/>
              <a:t>语句、循环语句、</a:t>
            </a:r>
            <a:r>
              <a:rPr lang="en-US" altLang="zh-CN"/>
              <a:t>break</a:t>
            </a:r>
            <a:r>
              <a:rPr lang="zh-CN" altLang="en-US"/>
              <a:t>和</a:t>
            </a:r>
            <a:r>
              <a:rPr lang="en-US" altLang="zh-CN"/>
              <a:t>continue</a:t>
            </a:r>
            <a:r>
              <a:rPr lang="zh-CN" altLang="en-US"/>
              <a:t>语句。</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BCBBC27-F68F-4BAE-BD1E-C49F9BCCC5F4}" type="slidenum">
              <a:rPr lang="zh-CN" altLang="en-US"/>
              <a:pPr/>
              <a:t>30</a:t>
            </a:fld>
            <a:endParaRPr lang="en-US" altLang="zh-CN"/>
          </a:p>
        </p:txBody>
      </p:sp>
      <p:sp>
        <p:nvSpPr>
          <p:cNvPr id="543746" name="Rectangle 2"/>
          <p:cNvSpPr>
            <a:spLocks noGrp="1" noRot="1" noChangeAspect="1" noChangeArrowheads="1" noTextEdit="1"/>
          </p:cNvSpPr>
          <p:nvPr>
            <p:ph type="sldImg"/>
          </p:nvPr>
        </p:nvSpPr>
        <p:spPr>
          <a:ln/>
        </p:spPr>
      </p:sp>
      <p:sp>
        <p:nvSpPr>
          <p:cNvPr id="543747" name="Rectangle 3"/>
          <p:cNvSpPr>
            <a:spLocks noGrp="1" noChangeArrowheads="1"/>
          </p:cNvSpPr>
          <p:nvPr>
            <p:ph type="body" idx="1"/>
          </p:nvPr>
        </p:nvSpPr>
        <p:spPr/>
        <p:txBody>
          <a:bodyPr/>
          <a:lstStyle/>
          <a:p>
            <a:r>
              <a:rPr lang="zh-CN" altLang="en-US"/>
              <a:t>      </a:t>
            </a:r>
            <a:r>
              <a:rPr lang="zh-CN" altLang="en-US" b="1" u="sng"/>
              <a:t>语句</a:t>
            </a:r>
            <a:r>
              <a:rPr lang="zh-CN" altLang="en-US"/>
              <a:t>是构造程序最基本的单位，程序运行的过程就是执行程序语句的过程。</a:t>
            </a:r>
          </a:p>
          <a:p>
            <a:r>
              <a:rPr lang="zh-CN" altLang="en-US"/>
              <a:t>      程序语句执行的次序称之为</a:t>
            </a:r>
            <a:r>
              <a:rPr lang="zh-CN" altLang="en-US" b="1" u="sng"/>
              <a:t>流程控制</a:t>
            </a:r>
            <a:r>
              <a:rPr lang="zh-CN" altLang="en-US"/>
              <a:t>（或控制流程）。</a:t>
            </a:r>
          </a:p>
          <a:p>
            <a:r>
              <a:rPr lang="zh-CN" altLang="en-US"/>
              <a:t>      现实生活中的流程是多种多样的，如汽车在道路上行驶，既要顺序地应道路前进，碰到交叉路口时，驾驶员就需要判断是转弯还是直走，在环路上是继续前进，还是需要从一个出口出去等等。又比如，在生产线上的零件的流动过程，应该顺序地从一个工序流向下一个工序，但当检测不合格时，就需要从这道工序中退出，或继续在这道工序中再加工直到检测通过为止。因此，现实生活中的流程可以概括为下面几个方面：</a:t>
            </a:r>
            <a:br>
              <a:rPr lang="zh-CN" altLang="en-US"/>
            </a:br>
            <a:r>
              <a:rPr lang="zh-CN" altLang="en-US"/>
              <a:t>　　</a:t>
            </a:r>
            <a:r>
              <a:rPr lang="en-US" altLang="zh-CN"/>
              <a:t>1</a:t>
            </a:r>
            <a:r>
              <a:rPr lang="zh-CN" altLang="en-US"/>
              <a:t>． 流程分支，一个流程到达一定点时，需要分为两个或多个分支继续进行。</a:t>
            </a:r>
            <a:br>
              <a:rPr lang="zh-CN" altLang="en-US"/>
            </a:br>
            <a:r>
              <a:rPr lang="zh-CN" altLang="en-US"/>
              <a:t>　　</a:t>
            </a:r>
            <a:r>
              <a:rPr lang="en-US" altLang="zh-CN"/>
              <a:t>2</a:t>
            </a:r>
            <a:r>
              <a:rPr lang="zh-CN" altLang="en-US"/>
              <a:t>． 流程循环，或者可以说是重复不停地进行同一工作。</a:t>
            </a:r>
            <a:br>
              <a:rPr lang="zh-CN" altLang="en-US"/>
            </a:br>
            <a:r>
              <a:rPr lang="zh-CN" altLang="en-US"/>
              <a:t>　　为此，</a:t>
            </a:r>
            <a:r>
              <a:rPr lang="en-US" altLang="zh-CN"/>
              <a:t>C++</a:t>
            </a:r>
            <a:r>
              <a:rPr lang="zh-CN" altLang="en-US"/>
              <a:t>流程控制语句相应地设置了</a:t>
            </a:r>
            <a:r>
              <a:rPr lang="en-US" altLang="zh-CN"/>
              <a:t>if</a:t>
            </a:r>
            <a:r>
              <a:rPr lang="zh-CN" altLang="en-US"/>
              <a:t>语句、</a:t>
            </a:r>
            <a:r>
              <a:rPr lang="en-US" altLang="zh-CN"/>
              <a:t>switch</a:t>
            </a:r>
            <a:r>
              <a:rPr lang="zh-CN" altLang="en-US"/>
              <a:t>语句、循环语句、</a:t>
            </a:r>
            <a:r>
              <a:rPr lang="en-US" altLang="zh-CN"/>
              <a:t>break</a:t>
            </a:r>
            <a:r>
              <a:rPr lang="zh-CN" altLang="en-US"/>
              <a:t>和</a:t>
            </a:r>
            <a:r>
              <a:rPr lang="en-US" altLang="zh-CN"/>
              <a:t>continue</a:t>
            </a:r>
            <a:r>
              <a:rPr lang="zh-CN" altLang="en-US"/>
              <a:t>语句。</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4043B9D-D68B-4BC3-ADE0-345977C1C6B7}" type="slidenum">
              <a:rPr lang="zh-CN" altLang="en-US"/>
              <a:pPr/>
              <a:t>31</a:t>
            </a:fld>
            <a:endParaRPr lang="en-US" altLang="zh-CN"/>
          </a:p>
        </p:txBody>
      </p:sp>
      <p:sp>
        <p:nvSpPr>
          <p:cNvPr id="545794" name="Rectangle 2"/>
          <p:cNvSpPr>
            <a:spLocks noGrp="1" noRot="1" noChangeAspect="1" noChangeArrowheads="1" noTextEdit="1"/>
          </p:cNvSpPr>
          <p:nvPr>
            <p:ph type="sldImg"/>
          </p:nvPr>
        </p:nvSpPr>
        <p:spPr>
          <a:ln/>
        </p:spPr>
      </p:sp>
      <p:sp>
        <p:nvSpPr>
          <p:cNvPr id="545795" name="Rectangle 3"/>
          <p:cNvSpPr>
            <a:spLocks noGrp="1" noChangeArrowheads="1"/>
          </p:cNvSpPr>
          <p:nvPr>
            <p:ph type="body" idx="1"/>
          </p:nvPr>
        </p:nvSpPr>
        <p:spPr/>
        <p:txBody>
          <a:bodyPr/>
          <a:lstStyle/>
          <a:p>
            <a:r>
              <a:rPr lang="zh-CN" altLang="en-US"/>
              <a:t>      </a:t>
            </a:r>
            <a:r>
              <a:rPr lang="zh-CN" altLang="en-US" b="1" u="sng"/>
              <a:t>语句</a:t>
            </a:r>
            <a:r>
              <a:rPr lang="zh-CN" altLang="en-US"/>
              <a:t>是构造程序最基本的单位，程序运行的过程就是执行程序语句的过程。</a:t>
            </a:r>
          </a:p>
          <a:p>
            <a:r>
              <a:rPr lang="zh-CN" altLang="en-US"/>
              <a:t>      程序语句执行的次序称之为</a:t>
            </a:r>
            <a:r>
              <a:rPr lang="zh-CN" altLang="en-US" b="1" u="sng"/>
              <a:t>流程控制</a:t>
            </a:r>
            <a:r>
              <a:rPr lang="zh-CN" altLang="en-US"/>
              <a:t>（或控制流程）。</a:t>
            </a:r>
          </a:p>
          <a:p>
            <a:r>
              <a:rPr lang="zh-CN" altLang="en-US"/>
              <a:t>      现实生活中的流程是多种多样的，如汽车在道路上行驶，既要顺序地应道路前进，碰到交叉路口时，驾驶员就需要判断是转弯还是直走，在环路上是继续前进，还是需要从一个出口出去等等。又比如，在生产线上的零件的流动过程，应该顺序地从一个工序流向下一个工序，但当检测不合格时，就需要从这道工序中退出，或继续在这道工序中再加工直到检测通过为止。因此，现实生活中的流程可以概括为下面几个方面：</a:t>
            </a:r>
            <a:br>
              <a:rPr lang="zh-CN" altLang="en-US"/>
            </a:br>
            <a:r>
              <a:rPr lang="zh-CN" altLang="en-US"/>
              <a:t>　　</a:t>
            </a:r>
            <a:r>
              <a:rPr lang="en-US" altLang="zh-CN"/>
              <a:t>1</a:t>
            </a:r>
            <a:r>
              <a:rPr lang="zh-CN" altLang="en-US"/>
              <a:t>． 流程分支，一个流程到达一定点时，需要分为两个或多个分支继续进行。</a:t>
            </a:r>
            <a:br>
              <a:rPr lang="zh-CN" altLang="en-US"/>
            </a:br>
            <a:r>
              <a:rPr lang="zh-CN" altLang="en-US"/>
              <a:t>　　</a:t>
            </a:r>
            <a:r>
              <a:rPr lang="en-US" altLang="zh-CN"/>
              <a:t>2</a:t>
            </a:r>
            <a:r>
              <a:rPr lang="zh-CN" altLang="en-US"/>
              <a:t>． 流程循环，或者可以说是重复不停地进行同一工作。</a:t>
            </a:r>
            <a:br>
              <a:rPr lang="zh-CN" altLang="en-US"/>
            </a:br>
            <a:r>
              <a:rPr lang="zh-CN" altLang="en-US"/>
              <a:t>　　为此，</a:t>
            </a:r>
            <a:r>
              <a:rPr lang="en-US" altLang="zh-CN"/>
              <a:t>C++</a:t>
            </a:r>
            <a:r>
              <a:rPr lang="zh-CN" altLang="en-US"/>
              <a:t>流程控制语句相应地设置了</a:t>
            </a:r>
            <a:r>
              <a:rPr lang="en-US" altLang="zh-CN"/>
              <a:t>if</a:t>
            </a:r>
            <a:r>
              <a:rPr lang="zh-CN" altLang="en-US"/>
              <a:t>语句、</a:t>
            </a:r>
            <a:r>
              <a:rPr lang="en-US" altLang="zh-CN"/>
              <a:t>switch</a:t>
            </a:r>
            <a:r>
              <a:rPr lang="zh-CN" altLang="en-US"/>
              <a:t>语句、循环语句、</a:t>
            </a:r>
            <a:r>
              <a:rPr lang="en-US" altLang="zh-CN"/>
              <a:t>break</a:t>
            </a:r>
            <a:r>
              <a:rPr lang="zh-CN" altLang="en-US"/>
              <a:t>和</a:t>
            </a:r>
            <a:r>
              <a:rPr lang="en-US" altLang="zh-CN"/>
              <a:t>continue</a:t>
            </a:r>
            <a:r>
              <a:rPr lang="zh-CN" altLang="en-US"/>
              <a:t>语句。</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D7F199F-F98B-465D-9B38-3B6AEE9D5973}" type="slidenum">
              <a:rPr lang="zh-CN" altLang="en-US"/>
              <a:pPr/>
              <a:t>32</a:t>
            </a:fld>
            <a:endParaRPr lang="en-US" altLang="zh-CN"/>
          </a:p>
        </p:txBody>
      </p:sp>
      <p:sp>
        <p:nvSpPr>
          <p:cNvPr id="627714" name="Rectangle 2"/>
          <p:cNvSpPr>
            <a:spLocks noGrp="1" noRot="1" noChangeAspect="1" noChangeArrowheads="1" noTextEdit="1"/>
          </p:cNvSpPr>
          <p:nvPr>
            <p:ph type="sldImg"/>
          </p:nvPr>
        </p:nvSpPr>
        <p:spPr>
          <a:ln/>
        </p:spPr>
      </p:sp>
      <p:sp>
        <p:nvSpPr>
          <p:cNvPr id="627715" name="Rectangle 3"/>
          <p:cNvSpPr>
            <a:spLocks noGrp="1" noChangeArrowheads="1"/>
          </p:cNvSpPr>
          <p:nvPr>
            <p:ph type="body" idx="1"/>
          </p:nvPr>
        </p:nvSpPr>
        <p:spPr>
          <a:xfrm>
            <a:off x="914711" y="4344025"/>
            <a:ext cx="5028579" cy="4114488"/>
          </a:xfrm>
        </p:spPr>
        <p:txBody>
          <a:bodyPr/>
          <a:lstStyle/>
          <a:p>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4116CA2-FCC3-4ADC-9066-6991C8217841}" type="slidenum">
              <a:rPr lang="zh-CN" altLang="en-US"/>
              <a:pPr/>
              <a:t>33</a:t>
            </a:fld>
            <a:endParaRPr lang="en-US" altLang="zh-CN"/>
          </a:p>
        </p:txBody>
      </p:sp>
      <p:sp>
        <p:nvSpPr>
          <p:cNvPr id="547842" name="Rectangle 2"/>
          <p:cNvSpPr>
            <a:spLocks noGrp="1" noRot="1" noChangeAspect="1" noChangeArrowheads="1" noTextEdit="1"/>
          </p:cNvSpPr>
          <p:nvPr>
            <p:ph type="sldImg"/>
          </p:nvPr>
        </p:nvSpPr>
        <p:spPr>
          <a:ln/>
        </p:spPr>
      </p:sp>
      <p:sp>
        <p:nvSpPr>
          <p:cNvPr id="547843" name="Rectangle 3"/>
          <p:cNvSpPr>
            <a:spLocks noGrp="1" noChangeArrowheads="1"/>
          </p:cNvSpPr>
          <p:nvPr>
            <p:ph type="body" idx="1"/>
          </p:nvPr>
        </p:nvSpPr>
        <p:spPr/>
        <p:txBody>
          <a:bodyPr/>
          <a:lstStyle/>
          <a:p>
            <a:r>
              <a:rPr lang="zh-CN" altLang="en-US" dirty="0"/>
              <a:t>      </a:t>
            </a:r>
            <a:r>
              <a:rPr lang="zh-CN" altLang="en-US" b="1" u="sng" dirty="0"/>
              <a:t>语句</a:t>
            </a:r>
            <a:r>
              <a:rPr lang="zh-CN" altLang="en-US" dirty="0"/>
              <a:t>是构造程序最基本的单位，程序运行的过程就是执行程序语句的过程。</a:t>
            </a:r>
          </a:p>
          <a:p>
            <a:r>
              <a:rPr lang="zh-CN" altLang="en-US" dirty="0"/>
              <a:t>      程序语句执行的次序称之为</a:t>
            </a:r>
            <a:r>
              <a:rPr lang="zh-CN" altLang="en-US" b="1" u="sng" dirty="0"/>
              <a:t>流程控制</a:t>
            </a:r>
            <a:r>
              <a:rPr lang="zh-CN" altLang="en-US" dirty="0"/>
              <a:t>（或控制流程）。</a:t>
            </a:r>
          </a:p>
          <a:p>
            <a:r>
              <a:rPr lang="zh-CN" altLang="en-US" dirty="0"/>
              <a:t>      现实生活中的流程是多种多样的，如汽车在道路上行驶，既要顺序地应道路前进，碰到交叉路口时，驾驶员就需要判断是转弯还是直走，在环路上是继续前进，还是需要从一个出口出去等等。又比如，在生产线上的零件的流动过程，应该顺序地从一个工序流向下一个工序，但当检测不合格时，就需要从这道工序中退出，或继续在这道工序中再加工直到检测通过为止。因此，现实生活中的流程可以概括为下面几个方面：</a:t>
            </a:r>
            <a:br>
              <a:rPr lang="zh-CN" altLang="en-US" dirty="0"/>
            </a:br>
            <a:r>
              <a:rPr lang="zh-CN" altLang="en-US" dirty="0"/>
              <a:t>　　</a:t>
            </a:r>
            <a:r>
              <a:rPr lang="en-US" altLang="zh-CN" dirty="0"/>
              <a:t>1</a:t>
            </a:r>
            <a:r>
              <a:rPr lang="zh-CN" altLang="en-US" dirty="0"/>
              <a:t>． 流程分支，一个流程到达一定点时，需要分为两个或多个分支继续进行。</a:t>
            </a:r>
            <a:br>
              <a:rPr lang="zh-CN" altLang="en-US" dirty="0"/>
            </a:br>
            <a:r>
              <a:rPr lang="zh-CN" altLang="en-US" dirty="0"/>
              <a:t>　　</a:t>
            </a:r>
            <a:r>
              <a:rPr lang="en-US" altLang="zh-CN" dirty="0"/>
              <a:t>2</a:t>
            </a:r>
            <a:r>
              <a:rPr lang="zh-CN" altLang="en-US" dirty="0"/>
              <a:t>． 流程循环，或者可以说是重复不停地进行同一工作。</a:t>
            </a:r>
            <a:br>
              <a:rPr lang="zh-CN" altLang="en-US" dirty="0"/>
            </a:br>
            <a:r>
              <a:rPr lang="zh-CN" altLang="en-US" dirty="0"/>
              <a:t>　　为此，</a:t>
            </a:r>
            <a:r>
              <a:rPr lang="en-US" altLang="zh-CN" dirty="0"/>
              <a:t>C++</a:t>
            </a:r>
            <a:r>
              <a:rPr lang="zh-CN" altLang="en-US" dirty="0"/>
              <a:t>流程控制语句相应地设置了</a:t>
            </a:r>
            <a:r>
              <a:rPr lang="en-US" altLang="zh-CN" dirty="0"/>
              <a:t>if</a:t>
            </a:r>
            <a:r>
              <a:rPr lang="zh-CN" altLang="en-US" dirty="0"/>
              <a:t>语句、</a:t>
            </a:r>
            <a:r>
              <a:rPr lang="en-US" altLang="zh-CN" dirty="0"/>
              <a:t>switch</a:t>
            </a:r>
            <a:r>
              <a:rPr lang="zh-CN" altLang="en-US" dirty="0"/>
              <a:t>语句、循环语句、</a:t>
            </a:r>
            <a:r>
              <a:rPr lang="en-US" altLang="zh-CN" dirty="0"/>
              <a:t>break</a:t>
            </a:r>
            <a:r>
              <a:rPr lang="zh-CN" altLang="en-US" dirty="0"/>
              <a:t>和</a:t>
            </a:r>
            <a:r>
              <a:rPr lang="en-US" altLang="zh-CN" dirty="0"/>
              <a:t>continue</a:t>
            </a:r>
            <a:r>
              <a:rPr lang="zh-CN" altLang="en-US" dirty="0"/>
              <a:t>语句。</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539E431-50BD-4016-A240-044EBD40BEC4}" type="slidenum">
              <a:rPr lang="zh-CN" altLang="en-US"/>
              <a:pPr/>
              <a:t>34</a:t>
            </a:fld>
            <a:endParaRPr lang="en-US" altLang="zh-CN"/>
          </a:p>
        </p:txBody>
      </p:sp>
      <p:sp>
        <p:nvSpPr>
          <p:cNvPr id="549890" name="Rectangle 2"/>
          <p:cNvSpPr>
            <a:spLocks noGrp="1" noRot="1" noChangeAspect="1" noChangeArrowheads="1" noTextEdit="1"/>
          </p:cNvSpPr>
          <p:nvPr>
            <p:ph type="sldImg"/>
          </p:nvPr>
        </p:nvSpPr>
        <p:spPr>
          <a:ln/>
        </p:spPr>
      </p:sp>
      <p:sp>
        <p:nvSpPr>
          <p:cNvPr id="549891" name="Rectangle 3"/>
          <p:cNvSpPr>
            <a:spLocks noGrp="1" noChangeArrowheads="1"/>
          </p:cNvSpPr>
          <p:nvPr>
            <p:ph type="body" idx="1"/>
          </p:nvPr>
        </p:nvSpPr>
        <p:spPr/>
        <p:txBody>
          <a:bodyPr/>
          <a:lstStyle/>
          <a:p>
            <a:r>
              <a:rPr lang="zh-CN" altLang="en-US"/>
              <a:t>      </a:t>
            </a:r>
            <a:r>
              <a:rPr lang="zh-CN" altLang="en-US" b="1" u="sng"/>
              <a:t>语句</a:t>
            </a:r>
            <a:r>
              <a:rPr lang="zh-CN" altLang="en-US"/>
              <a:t>是构造程序最基本的单位，程序运行的过程就是执行程序语句的过程。</a:t>
            </a:r>
          </a:p>
          <a:p>
            <a:r>
              <a:rPr lang="zh-CN" altLang="en-US"/>
              <a:t>      程序语句执行的次序称之为</a:t>
            </a:r>
            <a:r>
              <a:rPr lang="zh-CN" altLang="en-US" b="1" u="sng"/>
              <a:t>流程控制</a:t>
            </a:r>
            <a:r>
              <a:rPr lang="zh-CN" altLang="en-US"/>
              <a:t>（或控制流程）。</a:t>
            </a:r>
          </a:p>
          <a:p>
            <a:r>
              <a:rPr lang="zh-CN" altLang="en-US"/>
              <a:t>      现实生活中的流程是多种多样的，如汽车在道路上行驶，既要顺序地应道路前进，碰到交叉路口时，驾驶员就需要判断是转弯还是直走，在环路上是继续前进，还是需要从一个出口出去等等。又比如，在生产线上的零件的流动过程，应该顺序地从一个工序流向下一个工序，但当检测不合格时，就需要从这道工序中退出，或继续在这道工序中再加工直到检测通过为止。因此，现实生活中的流程可以概括为下面几个方面：</a:t>
            </a:r>
            <a:br>
              <a:rPr lang="zh-CN" altLang="en-US"/>
            </a:br>
            <a:r>
              <a:rPr lang="zh-CN" altLang="en-US"/>
              <a:t>　　</a:t>
            </a:r>
            <a:r>
              <a:rPr lang="en-US" altLang="zh-CN"/>
              <a:t>1</a:t>
            </a:r>
            <a:r>
              <a:rPr lang="zh-CN" altLang="en-US"/>
              <a:t>． 流程分支，一个流程到达一定点时，需要分为两个或多个分支继续进行。</a:t>
            </a:r>
            <a:br>
              <a:rPr lang="zh-CN" altLang="en-US"/>
            </a:br>
            <a:r>
              <a:rPr lang="zh-CN" altLang="en-US"/>
              <a:t>　　</a:t>
            </a:r>
            <a:r>
              <a:rPr lang="en-US" altLang="zh-CN"/>
              <a:t>2</a:t>
            </a:r>
            <a:r>
              <a:rPr lang="zh-CN" altLang="en-US"/>
              <a:t>． 流程循环，或者可以说是重复不停地进行同一工作。</a:t>
            </a:r>
            <a:br>
              <a:rPr lang="zh-CN" altLang="en-US"/>
            </a:br>
            <a:r>
              <a:rPr lang="zh-CN" altLang="en-US"/>
              <a:t>　　为此，</a:t>
            </a:r>
            <a:r>
              <a:rPr lang="en-US" altLang="zh-CN"/>
              <a:t>C++</a:t>
            </a:r>
            <a:r>
              <a:rPr lang="zh-CN" altLang="en-US"/>
              <a:t>流程控制语句相应地设置了</a:t>
            </a:r>
            <a:r>
              <a:rPr lang="en-US" altLang="zh-CN"/>
              <a:t>if</a:t>
            </a:r>
            <a:r>
              <a:rPr lang="zh-CN" altLang="en-US"/>
              <a:t>语句、</a:t>
            </a:r>
            <a:r>
              <a:rPr lang="en-US" altLang="zh-CN"/>
              <a:t>switch</a:t>
            </a:r>
            <a:r>
              <a:rPr lang="zh-CN" altLang="en-US"/>
              <a:t>语句、循环语句、</a:t>
            </a:r>
            <a:r>
              <a:rPr lang="en-US" altLang="zh-CN"/>
              <a:t>break</a:t>
            </a:r>
            <a:r>
              <a:rPr lang="zh-CN" altLang="en-US"/>
              <a:t>和</a:t>
            </a:r>
            <a:r>
              <a:rPr lang="en-US" altLang="zh-CN"/>
              <a:t>continue</a:t>
            </a:r>
            <a:r>
              <a:rPr lang="zh-CN" altLang="en-US"/>
              <a:t>语句。</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BBBDE1C-4270-457D-B173-8F31135325A9}" type="slidenum">
              <a:rPr lang="zh-CN" altLang="en-US"/>
              <a:pPr/>
              <a:t>35</a:t>
            </a:fld>
            <a:endParaRPr lang="en-US" altLang="zh-CN"/>
          </a:p>
        </p:txBody>
      </p:sp>
      <p:sp>
        <p:nvSpPr>
          <p:cNvPr id="629762" name="Rectangle 2"/>
          <p:cNvSpPr>
            <a:spLocks noGrp="1" noRot="1" noChangeAspect="1" noChangeArrowheads="1" noTextEdit="1"/>
          </p:cNvSpPr>
          <p:nvPr>
            <p:ph type="sldImg"/>
          </p:nvPr>
        </p:nvSpPr>
        <p:spPr>
          <a:ln/>
        </p:spPr>
      </p:sp>
      <p:sp>
        <p:nvSpPr>
          <p:cNvPr id="629763" name="Rectangle 3"/>
          <p:cNvSpPr>
            <a:spLocks noGrp="1" noChangeArrowheads="1"/>
          </p:cNvSpPr>
          <p:nvPr>
            <p:ph type="body" idx="1"/>
          </p:nvPr>
        </p:nvSpPr>
        <p:spPr>
          <a:xfrm>
            <a:off x="914711" y="4344025"/>
            <a:ext cx="5028579" cy="4114488"/>
          </a:xfrm>
        </p:spPr>
        <p:txBody>
          <a:bodyPr/>
          <a:lstStyle/>
          <a:p>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670BAFB-7796-437E-BC95-2F32F1193D45}" type="slidenum">
              <a:rPr lang="zh-CN" altLang="en-US"/>
              <a:pPr/>
              <a:t>36</a:t>
            </a:fld>
            <a:endParaRPr lang="en-US" altLang="zh-CN"/>
          </a:p>
        </p:txBody>
      </p:sp>
      <p:sp>
        <p:nvSpPr>
          <p:cNvPr id="631810" name="Rectangle 2"/>
          <p:cNvSpPr>
            <a:spLocks noGrp="1" noRot="1" noChangeAspect="1" noChangeArrowheads="1" noTextEdit="1"/>
          </p:cNvSpPr>
          <p:nvPr>
            <p:ph type="sldImg"/>
          </p:nvPr>
        </p:nvSpPr>
        <p:spPr>
          <a:ln/>
        </p:spPr>
      </p:sp>
      <p:sp>
        <p:nvSpPr>
          <p:cNvPr id="631811" name="Rectangle 3"/>
          <p:cNvSpPr>
            <a:spLocks noGrp="1" noChangeArrowheads="1"/>
          </p:cNvSpPr>
          <p:nvPr>
            <p:ph type="body" idx="1"/>
          </p:nvPr>
        </p:nvSpPr>
        <p:spPr>
          <a:xfrm>
            <a:off x="914711" y="4344025"/>
            <a:ext cx="5028579" cy="4114488"/>
          </a:xfrm>
        </p:spPr>
        <p:txBody>
          <a:bodyPr/>
          <a:lstStyle/>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8AD1E806-B723-40D9-8678-08D42DFE6B14}" type="slidenum">
              <a:rPr lang="en-US" altLang="zh-CN" smtClean="0"/>
              <a:pPr eaLnBrk="1" hangingPunct="1"/>
              <a:t>5</a:t>
            </a:fld>
            <a:endParaRPr lang="en-US" altLang="zh-CN"/>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a:t>计算和产品的生产：</a:t>
            </a:r>
          </a:p>
          <a:p>
            <a:pPr eaLnBrk="1" hangingPunct="1"/>
            <a:r>
              <a:rPr lang="zh-CN" altLang="en-US"/>
              <a:t>   相同：输入</a:t>
            </a:r>
            <a:r>
              <a:rPr lang="en-US" altLang="zh-CN"/>
              <a:t>—</a:t>
            </a:r>
            <a:r>
              <a:rPr lang="zh-CN" altLang="en-US"/>
              <a:t>加工</a:t>
            </a:r>
            <a:r>
              <a:rPr lang="en-US" altLang="zh-CN"/>
              <a:t>—</a:t>
            </a:r>
            <a:r>
              <a:rPr lang="zh-CN" altLang="en-US"/>
              <a:t>输出</a:t>
            </a:r>
          </a:p>
          <a:p>
            <a:pPr eaLnBrk="1" hangingPunct="1"/>
            <a:r>
              <a:rPr lang="zh-CN" altLang="en-US"/>
              <a:t>不同计算加工的是数据、信息或符号。产品加工的是实物。</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A38BDDC-0A71-463D-9DEC-9E93234BF71F}" type="slidenum">
              <a:rPr lang="zh-CN" altLang="en-US"/>
              <a:pPr/>
              <a:t>37</a:t>
            </a:fld>
            <a:endParaRPr lang="en-US" altLang="zh-CN"/>
          </a:p>
        </p:txBody>
      </p:sp>
      <p:sp>
        <p:nvSpPr>
          <p:cNvPr id="551938" name="Rectangle 2"/>
          <p:cNvSpPr>
            <a:spLocks noGrp="1" noRot="1" noChangeAspect="1" noChangeArrowheads="1" noTextEdit="1"/>
          </p:cNvSpPr>
          <p:nvPr>
            <p:ph type="sldImg"/>
          </p:nvPr>
        </p:nvSpPr>
        <p:spPr>
          <a:ln/>
        </p:spPr>
      </p:sp>
      <p:sp>
        <p:nvSpPr>
          <p:cNvPr id="551939" name="Rectangle 3"/>
          <p:cNvSpPr>
            <a:spLocks noGrp="1" noChangeArrowheads="1"/>
          </p:cNvSpPr>
          <p:nvPr>
            <p:ph type="body" idx="1"/>
          </p:nvPr>
        </p:nvSpPr>
        <p:spPr/>
        <p:txBody>
          <a:bodyPr/>
          <a:lstStyle/>
          <a:p>
            <a:r>
              <a:rPr lang="zh-CN" altLang="en-US" dirty="0"/>
              <a:t>      </a:t>
            </a:r>
            <a:r>
              <a:rPr lang="zh-CN" altLang="en-US" b="1" u="sng" dirty="0"/>
              <a:t>语句</a:t>
            </a:r>
            <a:r>
              <a:rPr lang="zh-CN" altLang="en-US" dirty="0"/>
              <a:t>是构造程序最基本的单位，程序运行的过程就是执行程序语句的过程。</a:t>
            </a:r>
          </a:p>
          <a:p>
            <a:r>
              <a:rPr lang="zh-CN" altLang="en-US" dirty="0"/>
              <a:t>      程序语句执行的次序称之为</a:t>
            </a:r>
            <a:r>
              <a:rPr lang="zh-CN" altLang="en-US" b="1" u="sng" dirty="0"/>
              <a:t>流程控制</a:t>
            </a:r>
            <a:r>
              <a:rPr lang="zh-CN" altLang="en-US" dirty="0"/>
              <a:t>（或控制流程）。</a:t>
            </a:r>
          </a:p>
          <a:p>
            <a:r>
              <a:rPr lang="zh-CN" altLang="en-US" dirty="0"/>
              <a:t>      现实生活中的流程是多种多样的，如汽车在道路上行驶，既要顺序地应道路前进，碰到交叉路口时，驾驶员就需要判断是转弯还是直走，在环路上是继续前进，还是需要从一个出口出去等等。又比如，在生产线上的零件的流动过程，应该顺序地从一个工序流向下一个工序，但当检测不合格时，就需要从这道工序中退出，或继续在这道工序中再加工直到检测通过为止。因此，现实生活中的流程可以概括为下面几个方面：</a:t>
            </a:r>
            <a:br>
              <a:rPr lang="zh-CN" altLang="en-US" dirty="0"/>
            </a:br>
            <a:r>
              <a:rPr lang="zh-CN" altLang="en-US" dirty="0"/>
              <a:t>　　</a:t>
            </a:r>
            <a:r>
              <a:rPr lang="en-US" altLang="zh-CN" dirty="0"/>
              <a:t>1</a:t>
            </a:r>
            <a:r>
              <a:rPr lang="zh-CN" altLang="en-US" dirty="0"/>
              <a:t>． 流程分支，一个流程到达一定点时，需要分为两个或多个分支继续进行。</a:t>
            </a:r>
            <a:br>
              <a:rPr lang="zh-CN" altLang="en-US" dirty="0"/>
            </a:br>
            <a:r>
              <a:rPr lang="zh-CN" altLang="en-US" dirty="0"/>
              <a:t>　　</a:t>
            </a:r>
            <a:r>
              <a:rPr lang="en-US" altLang="zh-CN" dirty="0"/>
              <a:t>2</a:t>
            </a:r>
            <a:r>
              <a:rPr lang="zh-CN" altLang="en-US" dirty="0"/>
              <a:t>． 流程循环，或者可以说是重复不停地进行同一工作。</a:t>
            </a:r>
            <a:br>
              <a:rPr lang="zh-CN" altLang="en-US" dirty="0"/>
            </a:br>
            <a:r>
              <a:rPr lang="zh-CN" altLang="en-US" dirty="0"/>
              <a:t>　　为此，</a:t>
            </a:r>
            <a:r>
              <a:rPr lang="en-US" altLang="zh-CN" dirty="0"/>
              <a:t>C++</a:t>
            </a:r>
            <a:r>
              <a:rPr lang="zh-CN" altLang="en-US" dirty="0"/>
              <a:t>流程控制语句相应地设置了</a:t>
            </a:r>
            <a:r>
              <a:rPr lang="en-US" altLang="zh-CN" dirty="0"/>
              <a:t>if</a:t>
            </a:r>
            <a:r>
              <a:rPr lang="zh-CN" altLang="en-US" dirty="0"/>
              <a:t>语句、</a:t>
            </a:r>
            <a:r>
              <a:rPr lang="en-US" altLang="zh-CN" dirty="0"/>
              <a:t>switch</a:t>
            </a:r>
            <a:r>
              <a:rPr lang="zh-CN" altLang="en-US" dirty="0"/>
              <a:t>语句、循环语句、</a:t>
            </a:r>
            <a:r>
              <a:rPr lang="en-US" altLang="zh-CN" dirty="0"/>
              <a:t>break</a:t>
            </a:r>
            <a:r>
              <a:rPr lang="zh-CN" altLang="en-US" dirty="0"/>
              <a:t>和</a:t>
            </a:r>
            <a:r>
              <a:rPr lang="en-US" altLang="zh-CN" dirty="0"/>
              <a:t>continue</a:t>
            </a:r>
            <a:r>
              <a:rPr lang="zh-CN" altLang="en-US" dirty="0"/>
              <a:t>语句。</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4EE1D9A5-2E2D-414C-8F6C-51A26186077F}" type="slidenum">
              <a:rPr lang="en-US" altLang="zh-CN" smtClean="0"/>
              <a:pPr eaLnBrk="1" hangingPunct="1"/>
              <a:t>6</a:t>
            </a:fld>
            <a:endParaRPr lang="en-US" altLang="zh-CN"/>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a:t>可计算和不可计算的概念，见</a:t>
            </a:r>
            <a:r>
              <a:rPr lang="en-US" altLang="zh-CN"/>
              <a:t>[</a:t>
            </a:r>
            <a:r>
              <a:rPr lang="zh-CN" altLang="en-US"/>
              <a:t>美</a:t>
            </a:r>
            <a:r>
              <a:rPr lang="en-US" altLang="zh-CN"/>
              <a:t>]J.Glenn Brookshear</a:t>
            </a:r>
            <a:r>
              <a:rPr lang="zh-CN" altLang="en-US"/>
              <a:t>著</a:t>
            </a:r>
            <a:r>
              <a:rPr lang="en-US" altLang="zh-CN"/>
              <a:t>.</a:t>
            </a:r>
            <a:r>
              <a:rPr lang="zh-CN" altLang="en-US"/>
              <a:t>刘艺</a:t>
            </a:r>
            <a:r>
              <a:rPr lang="en-US" altLang="zh-CN"/>
              <a:t>,</a:t>
            </a:r>
            <a:r>
              <a:rPr lang="zh-CN" altLang="en-US"/>
              <a:t>等译</a:t>
            </a:r>
            <a:r>
              <a:rPr lang="en-US" altLang="zh-CN"/>
              <a:t>. </a:t>
            </a:r>
            <a:r>
              <a:rPr lang="zh-CN" altLang="en-US"/>
              <a:t>计算机科学概论（第</a:t>
            </a:r>
            <a:r>
              <a:rPr lang="en-US" altLang="zh-CN"/>
              <a:t>9</a:t>
            </a:r>
            <a:r>
              <a:rPr lang="zh-CN" altLang="en-US"/>
              <a:t>版）</a:t>
            </a:r>
            <a:r>
              <a:rPr lang="en-US" altLang="zh-CN"/>
              <a:t>. </a:t>
            </a:r>
            <a:r>
              <a:rPr lang="zh-CN" altLang="en-US"/>
              <a:t>人民邮电出版社</a:t>
            </a:r>
            <a:r>
              <a:rPr lang="en-US" altLang="zh-CN"/>
              <a:t>,2007. p329</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幻灯片图像占位符 1"/>
          <p:cNvSpPr>
            <a:spLocks noGrp="1" noRot="1" noChangeAspect="1" noTextEdit="1"/>
          </p:cNvSpPr>
          <p:nvPr>
            <p:ph type="sldImg"/>
          </p:nvPr>
        </p:nvSpPr>
        <p:spPr>
          <a:ln/>
        </p:spPr>
      </p:sp>
      <p:sp>
        <p:nvSpPr>
          <p:cNvPr id="7065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b="1"/>
              <a:t>demystify</a:t>
            </a:r>
          </a:p>
          <a:p>
            <a:r>
              <a:rPr lang="zh-CN" altLang="en-US" b="1"/>
              <a:t>基本释义 </a:t>
            </a:r>
          </a:p>
          <a:p>
            <a:r>
              <a:rPr lang="en-US" altLang="zh-CN"/>
              <a:t>vt. </a:t>
            </a:r>
            <a:r>
              <a:rPr lang="zh-CN" altLang="en-US"/>
              <a:t>使非神秘化；阐明；启发</a:t>
            </a:r>
          </a:p>
          <a:p>
            <a:endParaRPr lang="zh-CN" altLang="en-US"/>
          </a:p>
        </p:txBody>
      </p:sp>
      <p:sp>
        <p:nvSpPr>
          <p:cNvPr id="70660"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8087E5E5-7AFF-414C-88D8-C6E8E8D51615}" type="slidenum">
              <a:rPr lang="en-US" altLang="zh-CN" smtClean="0">
                <a:solidFill>
                  <a:srgbClr val="000099"/>
                </a:solidFill>
                <a:latin typeface="Times New Roman" pitchFamily="18" charset="0"/>
                <a:ea typeface="黑体" pitchFamily="49" charset="-122"/>
              </a:rPr>
              <a:pPr eaLnBrk="1" hangingPunct="1"/>
              <a:t>12</a:t>
            </a:fld>
            <a:endParaRPr lang="en-US" altLang="zh-CN">
              <a:solidFill>
                <a:srgbClr val="000099"/>
              </a:solidFill>
              <a:latin typeface="Times New Roman" pitchFamily="18" charset="0"/>
              <a:ea typeface="黑体" pitchFamily="49"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471C322-BF22-44C7-B109-9E1EC05C5427}" type="slidenum">
              <a:rPr lang="zh-CN" altLang="en-US"/>
              <a:pPr/>
              <a:t>22</a:t>
            </a:fld>
            <a:endParaRPr lang="en-US" altLang="zh-CN"/>
          </a:p>
        </p:txBody>
      </p:sp>
      <p:sp>
        <p:nvSpPr>
          <p:cNvPr id="529410" name="Rectangle 2"/>
          <p:cNvSpPr>
            <a:spLocks noGrp="1" noRot="1" noChangeAspect="1" noChangeArrowheads="1" noTextEdit="1"/>
          </p:cNvSpPr>
          <p:nvPr>
            <p:ph type="sldImg"/>
          </p:nvPr>
        </p:nvSpPr>
        <p:spPr>
          <a:ln/>
        </p:spPr>
      </p:sp>
      <p:sp>
        <p:nvSpPr>
          <p:cNvPr id="529411" name="Rectangle 3"/>
          <p:cNvSpPr>
            <a:spLocks noGrp="1" noChangeArrowheads="1"/>
          </p:cNvSpPr>
          <p:nvPr>
            <p:ph type="body" idx="1"/>
          </p:nvPr>
        </p:nvSpPr>
        <p:spPr>
          <a:xfrm>
            <a:off x="914711" y="4344025"/>
            <a:ext cx="5028579" cy="4114488"/>
          </a:xfrm>
        </p:spPr>
        <p:txBody>
          <a:bodyPr/>
          <a:lstStyle/>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1C7FD45-C6D8-48FF-B902-5568E750D8AD}" type="slidenum">
              <a:rPr lang="zh-CN" altLang="en-US"/>
              <a:pPr/>
              <a:t>23</a:t>
            </a:fld>
            <a:endParaRPr lang="en-US" altLang="zh-CN"/>
          </a:p>
        </p:txBody>
      </p:sp>
      <p:sp>
        <p:nvSpPr>
          <p:cNvPr id="624642" name="Rectangle 2"/>
          <p:cNvSpPr>
            <a:spLocks noGrp="1" noRot="1" noChangeAspect="1" noChangeArrowheads="1" noTextEdit="1"/>
          </p:cNvSpPr>
          <p:nvPr>
            <p:ph type="sldImg"/>
          </p:nvPr>
        </p:nvSpPr>
        <p:spPr>
          <a:ln/>
        </p:spPr>
      </p:sp>
      <p:sp>
        <p:nvSpPr>
          <p:cNvPr id="624643" name="Rectangle 3"/>
          <p:cNvSpPr>
            <a:spLocks noGrp="1" noChangeArrowheads="1"/>
          </p:cNvSpPr>
          <p:nvPr>
            <p:ph type="body" idx="1"/>
          </p:nvPr>
        </p:nvSpPr>
        <p:spPr>
          <a:xfrm>
            <a:off x="914711" y="4344025"/>
            <a:ext cx="5028579" cy="4114488"/>
          </a:xfrm>
        </p:spPr>
        <p:txBody>
          <a:bodyPr/>
          <a:lstStyle/>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02822D5-CEB9-435E-98DA-C1D325038CA5}" type="slidenum">
              <a:rPr lang="zh-CN" altLang="en-US"/>
              <a:pPr/>
              <a:t>24</a:t>
            </a:fld>
            <a:endParaRPr lang="en-US" altLang="zh-CN"/>
          </a:p>
        </p:txBody>
      </p:sp>
      <p:sp>
        <p:nvSpPr>
          <p:cNvPr id="531458" name="Rectangle 2"/>
          <p:cNvSpPr>
            <a:spLocks noGrp="1" noRot="1" noChangeAspect="1" noChangeArrowheads="1" noTextEdit="1"/>
          </p:cNvSpPr>
          <p:nvPr>
            <p:ph type="sldImg"/>
          </p:nvPr>
        </p:nvSpPr>
        <p:spPr>
          <a:ln/>
        </p:spPr>
      </p:sp>
      <p:sp>
        <p:nvSpPr>
          <p:cNvPr id="531459" name="Rectangle 3"/>
          <p:cNvSpPr>
            <a:spLocks noGrp="1" noChangeArrowheads="1"/>
          </p:cNvSpPr>
          <p:nvPr>
            <p:ph type="body" idx="1"/>
          </p:nvPr>
        </p:nvSpPr>
        <p:spPr>
          <a:xfrm>
            <a:off x="914711" y="4344025"/>
            <a:ext cx="5028579" cy="4114488"/>
          </a:xfrm>
        </p:spPr>
        <p:txBody>
          <a:bodyPr/>
          <a:lstStyle/>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D56F484-03DC-4364-BC06-1598D5786657}" type="slidenum">
              <a:rPr lang="zh-CN" altLang="en-US"/>
              <a:pPr/>
              <a:t>25</a:t>
            </a:fld>
            <a:endParaRPr lang="en-US" altLang="zh-CN"/>
          </a:p>
        </p:txBody>
      </p:sp>
      <p:sp>
        <p:nvSpPr>
          <p:cNvPr id="533506" name="Rectangle 2"/>
          <p:cNvSpPr>
            <a:spLocks noGrp="1" noRot="1" noChangeAspect="1" noChangeArrowheads="1" noTextEdit="1"/>
          </p:cNvSpPr>
          <p:nvPr>
            <p:ph type="sldImg"/>
          </p:nvPr>
        </p:nvSpPr>
        <p:spPr>
          <a:ln/>
        </p:spPr>
      </p:sp>
      <p:sp>
        <p:nvSpPr>
          <p:cNvPr id="533507" name="Rectangle 3"/>
          <p:cNvSpPr>
            <a:spLocks noGrp="1" noChangeArrowheads="1"/>
          </p:cNvSpPr>
          <p:nvPr>
            <p:ph type="body" idx="1"/>
          </p:nvPr>
        </p:nvSpPr>
        <p:spPr>
          <a:xfrm>
            <a:off x="914711" y="4344025"/>
            <a:ext cx="5028579" cy="4114488"/>
          </a:xfrm>
        </p:spPr>
        <p:txBody>
          <a:bodyPr/>
          <a:lstStyle/>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9BA271F-DE39-4BFD-BE4C-4E84EF97E79B}" type="slidenum">
              <a:rPr lang="zh-CN" altLang="en-US"/>
              <a:pPr/>
              <a:t>26</a:t>
            </a:fld>
            <a:endParaRPr lang="en-US" altLang="zh-CN"/>
          </a:p>
        </p:txBody>
      </p:sp>
      <p:sp>
        <p:nvSpPr>
          <p:cNvPr id="535554" name="Rectangle 2"/>
          <p:cNvSpPr>
            <a:spLocks noGrp="1" noRot="1" noChangeAspect="1" noChangeArrowheads="1" noTextEdit="1"/>
          </p:cNvSpPr>
          <p:nvPr>
            <p:ph type="sldImg"/>
          </p:nvPr>
        </p:nvSpPr>
        <p:spPr>
          <a:ln/>
        </p:spPr>
      </p:sp>
      <p:sp>
        <p:nvSpPr>
          <p:cNvPr id="535555" name="Rectangle 3"/>
          <p:cNvSpPr>
            <a:spLocks noGrp="1" noChangeArrowheads="1"/>
          </p:cNvSpPr>
          <p:nvPr>
            <p:ph type="body" idx="1"/>
          </p:nvPr>
        </p:nvSpPr>
        <p:spPr>
          <a:xfrm>
            <a:off x="914711" y="4344025"/>
            <a:ext cx="5028579" cy="4114488"/>
          </a:xfrm>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bwMode="gray">
      <p:bgPr>
        <a:gradFill rotWithShape="0">
          <a:gsLst>
            <a:gs pos="0">
              <a:srgbClr val="FFFFFF"/>
            </a:gs>
            <a:gs pos="100000">
              <a:schemeClr val="bg1"/>
            </a:gs>
          </a:gsLst>
          <a:lin ang="0" scaled="1"/>
        </a:gradFill>
        <a:effectLst/>
      </p:bgPr>
    </p:bg>
    <p:spTree>
      <p:nvGrpSpPr>
        <p:cNvPr id="1" name=""/>
        <p:cNvGrpSpPr/>
        <p:nvPr/>
      </p:nvGrpSpPr>
      <p:grpSpPr>
        <a:xfrm>
          <a:off x="0" y="0"/>
          <a:ext cx="0" cy="0"/>
          <a:chOff x="0" y="0"/>
          <a:chExt cx="0" cy="0"/>
        </a:xfrm>
      </p:grpSpPr>
      <p:sp>
        <p:nvSpPr>
          <p:cNvPr id="4" name="Freeform 25">
            <a:extLst>
              <a:ext uri="{FF2B5EF4-FFF2-40B4-BE49-F238E27FC236}">
                <a16:creationId xmlns:a16="http://schemas.microsoft.com/office/drawing/2014/main" id="{17C1D74D-7DAA-4181-95B9-77BE2F0037C7}"/>
              </a:ext>
            </a:extLst>
          </p:cNvPr>
          <p:cNvSpPr>
            <a:spLocks/>
          </p:cNvSpPr>
          <p:nvPr/>
        </p:nvSpPr>
        <p:spPr bwMode="gray">
          <a:xfrm>
            <a:off x="34925" y="1114425"/>
            <a:ext cx="5400675" cy="5322888"/>
          </a:xfrm>
          <a:custGeom>
            <a:avLst/>
            <a:gdLst/>
            <a:ahLst/>
            <a:cxnLst>
              <a:cxn ang="0">
                <a:pos x="3282" y="0"/>
              </a:cxn>
              <a:cxn ang="0">
                <a:pos x="1792" y="1728"/>
              </a:cxn>
              <a:cxn ang="0">
                <a:pos x="2795" y="3353"/>
              </a:cxn>
              <a:cxn ang="0">
                <a:pos x="0" y="3353"/>
              </a:cxn>
              <a:cxn ang="0">
                <a:pos x="0" y="1"/>
              </a:cxn>
              <a:cxn ang="0">
                <a:pos x="3282" y="0"/>
              </a:cxn>
            </a:cxnLst>
            <a:rect l="0" t="0" r="r" b="b"/>
            <a:pathLst>
              <a:path w="3282" h="3353">
                <a:moveTo>
                  <a:pt x="3282" y="0"/>
                </a:moveTo>
                <a:cubicBezTo>
                  <a:pt x="2282" y="285"/>
                  <a:pt x="1799" y="1073"/>
                  <a:pt x="1792" y="1728"/>
                </a:cubicBezTo>
                <a:cubicBezTo>
                  <a:pt x="1785" y="2383"/>
                  <a:pt x="1871" y="2798"/>
                  <a:pt x="2795" y="3353"/>
                </a:cubicBezTo>
                <a:lnTo>
                  <a:pt x="0" y="3353"/>
                </a:lnTo>
                <a:lnTo>
                  <a:pt x="0" y="1"/>
                </a:lnTo>
                <a:lnTo>
                  <a:pt x="3282" y="0"/>
                </a:lnTo>
                <a:close/>
              </a:path>
            </a:pathLst>
          </a:custGeom>
          <a:gradFill rotWithShape="1">
            <a:gsLst>
              <a:gs pos="0">
                <a:schemeClr val="bg2">
                  <a:gamma/>
                  <a:tint val="0"/>
                  <a:invGamma/>
                </a:schemeClr>
              </a:gs>
              <a:gs pos="100000">
                <a:schemeClr val="bg2"/>
              </a:gs>
            </a:gsLst>
            <a:lin ang="18900000" scaled="1"/>
          </a:gradFill>
          <a:ln w="9525">
            <a:noFill/>
            <a:round/>
            <a:headEnd/>
            <a:tailEnd/>
          </a:ln>
          <a:effectLst/>
        </p:spPr>
        <p:txBody>
          <a:bodyPr/>
          <a:lstStyle/>
          <a:p>
            <a:pPr>
              <a:defRPr/>
            </a:pPr>
            <a:endParaRPr lang="zh-CN" altLang="en-US"/>
          </a:p>
        </p:txBody>
      </p:sp>
      <p:sp>
        <p:nvSpPr>
          <p:cNvPr id="5" name="Rectangle 21">
            <a:extLst>
              <a:ext uri="{FF2B5EF4-FFF2-40B4-BE49-F238E27FC236}">
                <a16:creationId xmlns:a16="http://schemas.microsoft.com/office/drawing/2014/main" id="{D80C26F6-2947-4DF3-8804-52816C6542A5}"/>
              </a:ext>
            </a:extLst>
          </p:cNvPr>
          <p:cNvSpPr>
            <a:spLocks noChangeArrowheads="1"/>
          </p:cNvSpPr>
          <p:nvPr/>
        </p:nvSpPr>
        <p:spPr bwMode="gray">
          <a:xfrm>
            <a:off x="3132138" y="6122988"/>
            <a:ext cx="6011862" cy="407987"/>
          </a:xfrm>
          <a:prstGeom prst="rect">
            <a:avLst/>
          </a:prstGeom>
          <a:solidFill>
            <a:schemeClr val="tx2"/>
          </a:soli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a:defRPr>
                <a:solidFill>
                  <a:schemeClr val="tx1"/>
                </a:solidFill>
                <a:latin typeface="Times New Roman" panose="02020603050405020304" pitchFamily="18" charset="0"/>
                <a:ea typeface="Gulim" panose="020B0600000101010101" pitchFamily="34" charset="-127"/>
              </a:defRPr>
            </a:lvl1pPr>
            <a:lvl2pPr marL="742950" indent="-285750">
              <a:defRPr>
                <a:solidFill>
                  <a:schemeClr val="tx1"/>
                </a:solidFill>
                <a:latin typeface="Times New Roman" panose="02020603050405020304" pitchFamily="18" charset="0"/>
                <a:ea typeface="Gulim" panose="020B0600000101010101" pitchFamily="34" charset="-127"/>
              </a:defRPr>
            </a:lvl2pPr>
            <a:lvl3pPr marL="1143000" indent="-228600">
              <a:defRPr>
                <a:solidFill>
                  <a:schemeClr val="tx1"/>
                </a:solidFill>
                <a:latin typeface="Times New Roman" panose="02020603050405020304" pitchFamily="18" charset="0"/>
                <a:ea typeface="Gulim" panose="020B0600000101010101" pitchFamily="34" charset="-127"/>
              </a:defRPr>
            </a:lvl3pPr>
            <a:lvl4pPr marL="1600200" indent="-228600">
              <a:defRPr>
                <a:solidFill>
                  <a:schemeClr val="tx1"/>
                </a:solidFill>
                <a:latin typeface="Times New Roman" panose="02020603050405020304" pitchFamily="18" charset="0"/>
                <a:ea typeface="Gulim" panose="020B0600000101010101" pitchFamily="34" charset="-127"/>
              </a:defRPr>
            </a:lvl4pPr>
            <a:lvl5pPr marL="2057400" indent="-228600">
              <a:defRPr>
                <a:solidFill>
                  <a:schemeClr val="tx1"/>
                </a:solidFill>
                <a:latin typeface="Times New Roman" panose="02020603050405020304" pitchFamily="18" charset="0"/>
                <a:ea typeface="Gulim" panose="020B0600000101010101" pitchFamily="34" charset="-127"/>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Gulim" panose="020B0600000101010101" pitchFamily="34" charset="-127"/>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Gulim" panose="020B0600000101010101" pitchFamily="34" charset="-127"/>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Gulim" panose="020B0600000101010101" pitchFamily="34" charset="-127"/>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Gulim" panose="020B0600000101010101" pitchFamily="34" charset="-127"/>
              </a:defRPr>
            </a:lvl9pPr>
          </a:lstStyle>
          <a:p>
            <a:endParaRPr lang="zh-CN" altLang="en-US"/>
          </a:p>
        </p:txBody>
      </p:sp>
      <p:sp>
        <p:nvSpPr>
          <p:cNvPr id="6" name="Rectangle 12">
            <a:extLst>
              <a:ext uri="{FF2B5EF4-FFF2-40B4-BE49-F238E27FC236}">
                <a16:creationId xmlns:a16="http://schemas.microsoft.com/office/drawing/2014/main" id="{73CB27E4-E29F-45AC-8480-7ECF5EC63BB3}"/>
              </a:ext>
            </a:extLst>
          </p:cNvPr>
          <p:cNvSpPr>
            <a:spLocks noChangeArrowheads="1"/>
          </p:cNvSpPr>
          <p:nvPr/>
        </p:nvSpPr>
        <p:spPr bwMode="gray">
          <a:xfrm>
            <a:off x="0" y="1588"/>
            <a:ext cx="9144000" cy="906462"/>
          </a:xfrm>
          <a:prstGeom prst="rect">
            <a:avLst/>
          </a:prstGeom>
          <a:gradFill rotWithShape="1">
            <a:gsLst>
              <a:gs pos="0">
                <a:schemeClr val="tx2"/>
              </a:gs>
              <a:gs pos="100000">
                <a:schemeClr val="accent1"/>
              </a:gs>
            </a:gsLst>
            <a:lin ang="0" scaled="1"/>
          </a:gra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a:defRPr>
                <a:solidFill>
                  <a:schemeClr val="tx1"/>
                </a:solidFill>
                <a:latin typeface="Times New Roman" panose="02020603050405020304" pitchFamily="18" charset="0"/>
                <a:ea typeface="Gulim" panose="020B0600000101010101" pitchFamily="34" charset="-127"/>
              </a:defRPr>
            </a:lvl1pPr>
            <a:lvl2pPr marL="742950" indent="-285750">
              <a:defRPr>
                <a:solidFill>
                  <a:schemeClr val="tx1"/>
                </a:solidFill>
                <a:latin typeface="Times New Roman" panose="02020603050405020304" pitchFamily="18" charset="0"/>
                <a:ea typeface="Gulim" panose="020B0600000101010101" pitchFamily="34" charset="-127"/>
              </a:defRPr>
            </a:lvl2pPr>
            <a:lvl3pPr marL="1143000" indent="-228600">
              <a:defRPr>
                <a:solidFill>
                  <a:schemeClr val="tx1"/>
                </a:solidFill>
                <a:latin typeface="Times New Roman" panose="02020603050405020304" pitchFamily="18" charset="0"/>
                <a:ea typeface="Gulim" panose="020B0600000101010101" pitchFamily="34" charset="-127"/>
              </a:defRPr>
            </a:lvl3pPr>
            <a:lvl4pPr marL="1600200" indent="-228600">
              <a:defRPr>
                <a:solidFill>
                  <a:schemeClr val="tx1"/>
                </a:solidFill>
                <a:latin typeface="Times New Roman" panose="02020603050405020304" pitchFamily="18" charset="0"/>
                <a:ea typeface="Gulim" panose="020B0600000101010101" pitchFamily="34" charset="-127"/>
              </a:defRPr>
            </a:lvl4pPr>
            <a:lvl5pPr marL="2057400" indent="-228600">
              <a:defRPr>
                <a:solidFill>
                  <a:schemeClr val="tx1"/>
                </a:solidFill>
                <a:latin typeface="Times New Roman" panose="02020603050405020304" pitchFamily="18" charset="0"/>
                <a:ea typeface="Gulim" panose="020B0600000101010101" pitchFamily="34" charset="-127"/>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Gulim" panose="020B0600000101010101" pitchFamily="34" charset="-127"/>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Gulim" panose="020B0600000101010101" pitchFamily="34" charset="-127"/>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Gulim" panose="020B0600000101010101" pitchFamily="34" charset="-127"/>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Gulim" panose="020B0600000101010101" pitchFamily="34" charset="-127"/>
              </a:defRPr>
            </a:lvl9pPr>
          </a:lstStyle>
          <a:p>
            <a:endParaRPr lang="zh-CN" altLang="en-US"/>
          </a:p>
        </p:txBody>
      </p:sp>
      <p:sp>
        <p:nvSpPr>
          <p:cNvPr id="7" name="Rectangle 19">
            <a:extLst>
              <a:ext uri="{FF2B5EF4-FFF2-40B4-BE49-F238E27FC236}">
                <a16:creationId xmlns:a16="http://schemas.microsoft.com/office/drawing/2014/main" id="{5CE22693-D1CA-40F2-B09C-759D8455E592}"/>
              </a:ext>
            </a:extLst>
          </p:cNvPr>
          <p:cNvSpPr>
            <a:spLocks noChangeArrowheads="1"/>
          </p:cNvSpPr>
          <p:nvPr/>
        </p:nvSpPr>
        <p:spPr bwMode="gray">
          <a:xfrm>
            <a:off x="-36513" y="6524625"/>
            <a:ext cx="9147176" cy="333375"/>
          </a:xfrm>
          <a:prstGeom prst="rect">
            <a:avLst/>
          </a:prstGeom>
          <a:solidFill>
            <a:schemeClr val="accent2"/>
          </a:soli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a:defRPr>
                <a:solidFill>
                  <a:schemeClr val="tx1"/>
                </a:solidFill>
                <a:latin typeface="Times New Roman" panose="02020603050405020304" pitchFamily="18" charset="0"/>
                <a:ea typeface="Gulim" panose="020B0600000101010101" pitchFamily="34" charset="-127"/>
              </a:defRPr>
            </a:lvl1pPr>
            <a:lvl2pPr marL="742950" indent="-285750">
              <a:defRPr>
                <a:solidFill>
                  <a:schemeClr val="tx1"/>
                </a:solidFill>
                <a:latin typeface="Times New Roman" panose="02020603050405020304" pitchFamily="18" charset="0"/>
                <a:ea typeface="Gulim" panose="020B0600000101010101" pitchFamily="34" charset="-127"/>
              </a:defRPr>
            </a:lvl2pPr>
            <a:lvl3pPr marL="1143000" indent="-228600">
              <a:defRPr>
                <a:solidFill>
                  <a:schemeClr val="tx1"/>
                </a:solidFill>
                <a:latin typeface="Times New Roman" panose="02020603050405020304" pitchFamily="18" charset="0"/>
                <a:ea typeface="Gulim" panose="020B0600000101010101" pitchFamily="34" charset="-127"/>
              </a:defRPr>
            </a:lvl3pPr>
            <a:lvl4pPr marL="1600200" indent="-228600">
              <a:defRPr>
                <a:solidFill>
                  <a:schemeClr val="tx1"/>
                </a:solidFill>
                <a:latin typeface="Times New Roman" panose="02020603050405020304" pitchFamily="18" charset="0"/>
                <a:ea typeface="Gulim" panose="020B0600000101010101" pitchFamily="34" charset="-127"/>
              </a:defRPr>
            </a:lvl4pPr>
            <a:lvl5pPr marL="2057400" indent="-228600">
              <a:defRPr>
                <a:solidFill>
                  <a:schemeClr val="tx1"/>
                </a:solidFill>
                <a:latin typeface="Times New Roman" panose="02020603050405020304" pitchFamily="18" charset="0"/>
                <a:ea typeface="Gulim" panose="020B0600000101010101" pitchFamily="34" charset="-127"/>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Gulim" panose="020B0600000101010101" pitchFamily="34" charset="-127"/>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Gulim" panose="020B0600000101010101" pitchFamily="34" charset="-127"/>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Gulim" panose="020B0600000101010101" pitchFamily="34" charset="-127"/>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Gulim" panose="020B0600000101010101" pitchFamily="34" charset="-127"/>
              </a:defRPr>
            </a:lvl9pPr>
          </a:lstStyle>
          <a:p>
            <a:endParaRPr lang="zh-CN" altLang="en-US"/>
          </a:p>
        </p:txBody>
      </p:sp>
      <p:sp>
        <p:nvSpPr>
          <p:cNvPr id="8" name="Freeform 24" descr="E000089L">
            <a:extLst>
              <a:ext uri="{FF2B5EF4-FFF2-40B4-BE49-F238E27FC236}">
                <a16:creationId xmlns:a16="http://schemas.microsoft.com/office/drawing/2014/main" id="{17C43457-0038-4D14-B34A-C91DB1236D4E}"/>
              </a:ext>
            </a:extLst>
          </p:cNvPr>
          <p:cNvSpPr>
            <a:spLocks/>
          </p:cNvSpPr>
          <p:nvPr/>
        </p:nvSpPr>
        <p:spPr bwMode="gray">
          <a:xfrm>
            <a:off x="-3175" y="1114425"/>
            <a:ext cx="4359275" cy="5411788"/>
          </a:xfrm>
          <a:custGeom>
            <a:avLst/>
            <a:gdLst>
              <a:gd name="T0" fmla="*/ 2540 w 2676"/>
              <a:gd name="T1" fmla="*/ 0 h 3765"/>
              <a:gd name="T2" fmla="*/ 1638 w 2676"/>
              <a:gd name="T3" fmla="*/ 1752 h 3765"/>
              <a:gd name="T4" fmla="*/ 2676 w 2676"/>
              <a:gd name="T5" fmla="*/ 3765 h 3765"/>
              <a:gd name="T6" fmla="*/ 0 w 2676"/>
              <a:gd name="T7" fmla="*/ 3765 h 3765"/>
              <a:gd name="T8" fmla="*/ 0 w 2676"/>
              <a:gd name="T9" fmla="*/ 0 h 3765"/>
              <a:gd name="T10" fmla="*/ 2540 w 2676"/>
              <a:gd name="T11" fmla="*/ 0 h 376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676" h="3765">
                <a:moveTo>
                  <a:pt x="2540" y="0"/>
                </a:moveTo>
                <a:cubicBezTo>
                  <a:pt x="2089" y="229"/>
                  <a:pt x="1644" y="1070"/>
                  <a:pt x="1638" y="1752"/>
                </a:cubicBezTo>
                <a:cubicBezTo>
                  <a:pt x="1632" y="2434"/>
                  <a:pt x="1791" y="3142"/>
                  <a:pt x="2676" y="3765"/>
                </a:cubicBezTo>
                <a:lnTo>
                  <a:pt x="0" y="3765"/>
                </a:lnTo>
                <a:lnTo>
                  <a:pt x="0" y="0"/>
                </a:lnTo>
                <a:lnTo>
                  <a:pt x="2540" y="0"/>
                </a:lnTo>
                <a:close/>
              </a:path>
            </a:pathLst>
          </a:custGeom>
          <a:blipFill dpi="0" rotWithShape="1">
            <a:blip r:embed="rId2" cstate="print"/>
            <a:srcRect/>
            <a:stretch>
              <a:fillRect/>
            </a:stretch>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 name="Rectangle 4">
            <a:extLst>
              <a:ext uri="{FF2B5EF4-FFF2-40B4-BE49-F238E27FC236}">
                <a16:creationId xmlns:a16="http://schemas.microsoft.com/office/drawing/2014/main" id="{B7EAE1C4-1169-4694-A8D6-4EBED3065FD5}"/>
              </a:ext>
            </a:extLst>
          </p:cNvPr>
          <p:cNvSpPr>
            <a:spLocks noChangeArrowheads="1"/>
          </p:cNvSpPr>
          <p:nvPr/>
        </p:nvSpPr>
        <p:spPr bwMode="gray">
          <a:xfrm>
            <a:off x="0" y="908050"/>
            <a:ext cx="9144000" cy="217488"/>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Times New Roman" panose="02020603050405020304" pitchFamily="18" charset="0"/>
                <a:ea typeface="Gulim" panose="020B0600000101010101" pitchFamily="34" charset="-127"/>
              </a:defRPr>
            </a:lvl1pPr>
            <a:lvl2pPr marL="742950" indent="-285750">
              <a:defRPr>
                <a:solidFill>
                  <a:schemeClr val="tx1"/>
                </a:solidFill>
                <a:latin typeface="Times New Roman" panose="02020603050405020304" pitchFamily="18" charset="0"/>
                <a:ea typeface="Gulim" panose="020B0600000101010101" pitchFamily="34" charset="-127"/>
              </a:defRPr>
            </a:lvl2pPr>
            <a:lvl3pPr marL="1143000" indent="-228600">
              <a:defRPr>
                <a:solidFill>
                  <a:schemeClr val="tx1"/>
                </a:solidFill>
                <a:latin typeface="Times New Roman" panose="02020603050405020304" pitchFamily="18" charset="0"/>
                <a:ea typeface="Gulim" panose="020B0600000101010101" pitchFamily="34" charset="-127"/>
              </a:defRPr>
            </a:lvl3pPr>
            <a:lvl4pPr marL="1600200" indent="-228600">
              <a:defRPr>
                <a:solidFill>
                  <a:schemeClr val="tx1"/>
                </a:solidFill>
                <a:latin typeface="Times New Roman" panose="02020603050405020304" pitchFamily="18" charset="0"/>
                <a:ea typeface="Gulim" panose="020B0600000101010101" pitchFamily="34" charset="-127"/>
              </a:defRPr>
            </a:lvl4pPr>
            <a:lvl5pPr marL="2057400" indent="-228600">
              <a:defRPr>
                <a:solidFill>
                  <a:schemeClr val="tx1"/>
                </a:solidFill>
                <a:latin typeface="Times New Roman" panose="02020603050405020304" pitchFamily="18" charset="0"/>
                <a:ea typeface="Gulim" panose="020B0600000101010101" pitchFamily="34" charset="-127"/>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Gulim" panose="020B0600000101010101" pitchFamily="34" charset="-127"/>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Gulim" panose="020B0600000101010101" pitchFamily="34" charset="-127"/>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Gulim" panose="020B0600000101010101" pitchFamily="34" charset="-127"/>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Gulim" panose="020B0600000101010101" pitchFamily="34" charset="-127"/>
              </a:defRPr>
            </a:lvl9pPr>
          </a:lstStyle>
          <a:p>
            <a:endParaRPr lang="zh-CN" altLang="en-US"/>
          </a:p>
        </p:txBody>
      </p:sp>
      <p:pic>
        <p:nvPicPr>
          <p:cNvPr id="10" name="Picture 33" descr="图片1">
            <a:extLst>
              <a:ext uri="{FF2B5EF4-FFF2-40B4-BE49-F238E27FC236}">
                <a16:creationId xmlns:a16="http://schemas.microsoft.com/office/drawing/2014/main" id="{320EA580-8F0B-461A-BFF7-1788D4EDB067}"/>
              </a:ext>
            </a:extLst>
          </p:cNvPr>
          <p:cNvPicPr>
            <a:picLocks noChangeAspect="1" noChangeArrowheads="1"/>
          </p:cNvPicPr>
          <p:nvPr userDrawn="1"/>
        </p:nvPicPr>
        <p:blipFill>
          <a:blip r:embed="rId3" cstate="print">
            <a:lum bright="30000" contrast="18000"/>
            <a:extLst>
              <a:ext uri="{28A0092B-C50C-407E-A947-70E740481C1C}">
                <a14:useLocalDpi xmlns:a14="http://schemas.microsoft.com/office/drawing/2010/main" val="0"/>
              </a:ext>
            </a:extLst>
          </a:blip>
          <a:srcRect/>
          <a:stretch>
            <a:fillRect/>
          </a:stretch>
        </p:blipFill>
        <p:spPr bwMode="auto">
          <a:xfrm>
            <a:off x="539750" y="115888"/>
            <a:ext cx="860425" cy="73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34" descr="西南大学">
            <a:extLst>
              <a:ext uri="{FF2B5EF4-FFF2-40B4-BE49-F238E27FC236}">
                <a16:creationId xmlns:a16="http://schemas.microsoft.com/office/drawing/2014/main" id="{435A0EBB-2D1A-45D8-B3FB-4A359F24F478}"/>
              </a:ext>
            </a:extLst>
          </p:cNvPr>
          <p:cNvPicPr>
            <a:picLocks noChangeAspect="1" noChangeArrowheads="1"/>
          </p:cNvPicPr>
          <p:nvPr userDrawn="1"/>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476375" y="493713"/>
            <a:ext cx="12954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35" descr="含宏广大">
            <a:extLst>
              <a:ext uri="{FF2B5EF4-FFF2-40B4-BE49-F238E27FC236}">
                <a16:creationId xmlns:a16="http://schemas.microsoft.com/office/drawing/2014/main" id="{BA5FF74A-97A8-42CA-85E9-2F19A793332F}"/>
              </a:ext>
            </a:extLst>
          </p:cNvPr>
          <p:cNvPicPr>
            <a:picLocks noChangeAspect="1" noChangeArrowheads="1"/>
          </p:cNvPicPr>
          <p:nvPr userDrawn="1"/>
        </p:nvPicPr>
        <p:blipFill>
          <a:blip r:embed="rId5" cstate="print">
            <a:clrChange>
              <a:clrFrom>
                <a:srgbClr val="FFFFFF"/>
              </a:clrFrom>
              <a:clrTo>
                <a:srgbClr val="FFFFFF">
                  <a:alpha val="0"/>
                </a:srgbClr>
              </a:clrTo>
            </a:clrChange>
            <a:lum bright="-18000" contrast="-54000"/>
            <a:extLst>
              <a:ext uri="{28A0092B-C50C-407E-A947-70E740481C1C}">
                <a14:useLocalDpi xmlns:a14="http://schemas.microsoft.com/office/drawing/2010/main" val="0"/>
              </a:ext>
            </a:extLst>
          </a:blip>
          <a:srcRect/>
          <a:stretch>
            <a:fillRect/>
          </a:stretch>
        </p:blipFill>
        <p:spPr bwMode="auto">
          <a:xfrm>
            <a:off x="6589713" y="6230938"/>
            <a:ext cx="1022350"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36" descr="继往开来">
            <a:extLst>
              <a:ext uri="{FF2B5EF4-FFF2-40B4-BE49-F238E27FC236}">
                <a16:creationId xmlns:a16="http://schemas.microsoft.com/office/drawing/2014/main" id="{49E5A436-5FAE-4B6F-9D8F-DAED550CE154}"/>
              </a:ext>
            </a:extLst>
          </p:cNvPr>
          <p:cNvPicPr>
            <a:picLocks noChangeAspect="1" noChangeArrowheads="1"/>
          </p:cNvPicPr>
          <p:nvPr userDrawn="1"/>
        </p:nvPicPr>
        <p:blipFill>
          <a:blip r:embed="rId6" cstate="print">
            <a:clrChange>
              <a:clrFrom>
                <a:srgbClr val="FFFFFF"/>
              </a:clrFrom>
              <a:clrTo>
                <a:srgbClr val="FFFFFF">
                  <a:alpha val="0"/>
                </a:srgbClr>
              </a:clrTo>
            </a:clrChange>
            <a:lum bright="-6000"/>
            <a:extLst>
              <a:ext uri="{28A0092B-C50C-407E-A947-70E740481C1C}">
                <a14:useLocalDpi xmlns:a14="http://schemas.microsoft.com/office/drawing/2010/main" val="0"/>
              </a:ext>
            </a:extLst>
          </a:blip>
          <a:srcRect/>
          <a:stretch>
            <a:fillRect/>
          </a:stretch>
        </p:blipFill>
        <p:spPr bwMode="auto">
          <a:xfrm>
            <a:off x="7851775" y="6224588"/>
            <a:ext cx="1041400"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73" name="Rectangle 13"/>
          <p:cNvSpPr>
            <a:spLocks noGrp="1" noChangeArrowheads="1"/>
          </p:cNvSpPr>
          <p:nvPr>
            <p:ph type="ctrTitle" sz="quarter"/>
          </p:nvPr>
        </p:nvSpPr>
        <p:spPr>
          <a:xfrm>
            <a:off x="3563938" y="2781300"/>
            <a:ext cx="5329237" cy="1371600"/>
          </a:xfrm>
          <a:ln w="38100"/>
        </p:spPr>
        <p:txBody>
          <a:bodyPr/>
          <a:lstStyle>
            <a:lvl1pPr>
              <a:defRPr sz="3200" i="1">
                <a:solidFill>
                  <a:schemeClr val="tx1"/>
                </a:solidFill>
              </a:defRPr>
            </a:lvl1pPr>
          </a:lstStyle>
          <a:p>
            <a:r>
              <a:rPr lang="en-US" altLang="ko-KR"/>
              <a:t>Click to edit Master </a:t>
            </a:r>
            <a:br>
              <a:rPr lang="en-US" altLang="ko-KR"/>
            </a:br>
            <a:r>
              <a:rPr lang="en-US" altLang="ko-KR"/>
              <a:t>title style</a:t>
            </a:r>
          </a:p>
        </p:txBody>
      </p:sp>
      <p:sp>
        <p:nvSpPr>
          <p:cNvPr id="40976" name="Rectangle 16"/>
          <p:cNvSpPr>
            <a:spLocks noGrp="1" noChangeArrowheads="1"/>
          </p:cNvSpPr>
          <p:nvPr>
            <p:ph type="subTitle" sz="quarter" idx="1"/>
          </p:nvPr>
        </p:nvSpPr>
        <p:spPr bwMode="gray">
          <a:xfrm>
            <a:off x="4356100" y="6099175"/>
            <a:ext cx="4329113" cy="312738"/>
          </a:xfrm>
        </p:spPr>
        <p:txBody>
          <a:bodyPr/>
          <a:lstStyle>
            <a:lvl1pPr marL="0" indent="0">
              <a:buFont typeface="Wingdings" pitchFamily="2" charset="2"/>
              <a:buNone/>
              <a:defRPr sz="1600" b="1">
                <a:solidFill>
                  <a:schemeClr val="bg1"/>
                </a:solidFill>
              </a:defRPr>
            </a:lvl1pPr>
          </a:lstStyle>
          <a:p>
            <a:r>
              <a:rPr lang="en-US" altLang="ko-KR"/>
              <a:t>Click to edit Master subtitle style</a:t>
            </a:r>
          </a:p>
        </p:txBody>
      </p:sp>
      <p:sp>
        <p:nvSpPr>
          <p:cNvPr id="14" name="Rectangle 5">
            <a:extLst>
              <a:ext uri="{FF2B5EF4-FFF2-40B4-BE49-F238E27FC236}">
                <a16:creationId xmlns:a16="http://schemas.microsoft.com/office/drawing/2014/main" id="{10A1DCD4-A9AE-4C6B-A718-1C110FFCB808}"/>
              </a:ext>
            </a:extLst>
          </p:cNvPr>
          <p:cNvSpPr>
            <a:spLocks noGrp="1" noChangeArrowheads="1"/>
          </p:cNvSpPr>
          <p:nvPr>
            <p:ph type="dt" sz="quarter" idx="10"/>
          </p:nvPr>
        </p:nvSpPr>
        <p:spPr bwMode="gray">
          <a:xfrm>
            <a:off x="3352800" y="6553200"/>
            <a:ext cx="2133600" cy="1524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eaLnBrk="1" hangingPunct="1">
              <a:defRPr sz="1400">
                <a:solidFill>
                  <a:schemeClr val="tx2"/>
                </a:solidFill>
              </a:defRPr>
            </a:lvl1pPr>
          </a:lstStyle>
          <a:p>
            <a:pPr>
              <a:defRPr/>
            </a:pPr>
            <a:endParaRPr lang="en-US" altLang="ko-KR"/>
          </a:p>
        </p:txBody>
      </p:sp>
    </p:spTree>
    <p:extLst>
      <p:ext uri="{BB962C8B-B14F-4D97-AF65-F5344CB8AC3E}">
        <p14:creationId xmlns:p14="http://schemas.microsoft.com/office/powerpoint/2010/main" val="31372478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9">
            <a:extLst>
              <a:ext uri="{FF2B5EF4-FFF2-40B4-BE49-F238E27FC236}">
                <a16:creationId xmlns:a16="http://schemas.microsoft.com/office/drawing/2014/main" id="{84EE6B98-27A2-4507-90A9-8B4B6BAC1AF5}"/>
              </a:ext>
            </a:extLst>
          </p:cNvPr>
          <p:cNvSpPr>
            <a:spLocks noGrp="1" noChangeArrowheads="1"/>
          </p:cNvSpPr>
          <p:nvPr>
            <p:ph type="ftr" sz="quarter" idx="10"/>
          </p:nvPr>
        </p:nvSpPr>
        <p:spPr>
          <a:ln/>
        </p:spPr>
        <p:txBody>
          <a:bodyPr/>
          <a:lstStyle>
            <a:lvl1pPr>
              <a:defRPr/>
            </a:lvl1pPr>
          </a:lstStyle>
          <a:p>
            <a:pPr>
              <a:defRPr/>
            </a:pPr>
            <a:endParaRPr lang="zh-CN" altLang="en-US"/>
          </a:p>
        </p:txBody>
      </p:sp>
      <p:sp>
        <p:nvSpPr>
          <p:cNvPr id="5" name="Rectangle 10">
            <a:extLst>
              <a:ext uri="{FF2B5EF4-FFF2-40B4-BE49-F238E27FC236}">
                <a16:creationId xmlns:a16="http://schemas.microsoft.com/office/drawing/2014/main" id="{5F813E0E-38DB-4B83-8B31-C3186067C0D2}"/>
              </a:ext>
            </a:extLst>
          </p:cNvPr>
          <p:cNvSpPr>
            <a:spLocks noGrp="1" noChangeArrowheads="1"/>
          </p:cNvSpPr>
          <p:nvPr>
            <p:ph type="sldNum" sz="quarter" idx="11"/>
          </p:nvPr>
        </p:nvSpPr>
        <p:spPr>
          <a:ln/>
        </p:spPr>
        <p:txBody>
          <a:bodyPr/>
          <a:lstStyle>
            <a:lvl1pPr>
              <a:defRPr/>
            </a:lvl1pPr>
          </a:lstStyle>
          <a:p>
            <a:pPr>
              <a:defRPr/>
            </a:pPr>
            <a:fld id="{C0C471C9-5EC4-4D51-83D8-A0F8129F5FB4}" type="slidenum">
              <a:rPr lang="en-US" altLang="ko-KR"/>
              <a:pPr>
                <a:defRPr/>
              </a:pPr>
              <a:t>‹#›</a:t>
            </a:fld>
            <a:endParaRPr lang="en-US" altLang="ko-KR"/>
          </a:p>
        </p:txBody>
      </p:sp>
    </p:spTree>
    <p:extLst>
      <p:ext uri="{BB962C8B-B14F-4D97-AF65-F5344CB8AC3E}">
        <p14:creationId xmlns:p14="http://schemas.microsoft.com/office/powerpoint/2010/main" val="29884891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929438" y="115888"/>
            <a:ext cx="1962150" cy="61214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1042988" y="115888"/>
            <a:ext cx="5734050" cy="61214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9">
            <a:extLst>
              <a:ext uri="{FF2B5EF4-FFF2-40B4-BE49-F238E27FC236}">
                <a16:creationId xmlns:a16="http://schemas.microsoft.com/office/drawing/2014/main" id="{87FBF762-4190-4933-8D0E-F96B0ABFB10D}"/>
              </a:ext>
            </a:extLst>
          </p:cNvPr>
          <p:cNvSpPr>
            <a:spLocks noGrp="1" noChangeArrowheads="1"/>
          </p:cNvSpPr>
          <p:nvPr>
            <p:ph type="ftr" sz="quarter" idx="10"/>
          </p:nvPr>
        </p:nvSpPr>
        <p:spPr>
          <a:ln/>
        </p:spPr>
        <p:txBody>
          <a:bodyPr/>
          <a:lstStyle>
            <a:lvl1pPr>
              <a:defRPr/>
            </a:lvl1pPr>
          </a:lstStyle>
          <a:p>
            <a:pPr>
              <a:defRPr/>
            </a:pPr>
            <a:endParaRPr lang="zh-CN" altLang="en-US"/>
          </a:p>
        </p:txBody>
      </p:sp>
      <p:sp>
        <p:nvSpPr>
          <p:cNvPr id="5" name="Rectangle 10">
            <a:extLst>
              <a:ext uri="{FF2B5EF4-FFF2-40B4-BE49-F238E27FC236}">
                <a16:creationId xmlns:a16="http://schemas.microsoft.com/office/drawing/2014/main" id="{BCDD08A1-CAA1-4DDC-B456-BBE9AA0B2CBF}"/>
              </a:ext>
            </a:extLst>
          </p:cNvPr>
          <p:cNvSpPr>
            <a:spLocks noGrp="1" noChangeArrowheads="1"/>
          </p:cNvSpPr>
          <p:nvPr>
            <p:ph type="sldNum" sz="quarter" idx="11"/>
          </p:nvPr>
        </p:nvSpPr>
        <p:spPr>
          <a:ln/>
        </p:spPr>
        <p:txBody>
          <a:bodyPr/>
          <a:lstStyle>
            <a:lvl1pPr>
              <a:defRPr/>
            </a:lvl1pPr>
          </a:lstStyle>
          <a:p>
            <a:pPr>
              <a:defRPr/>
            </a:pPr>
            <a:fld id="{4F4BF58D-B08D-4E30-BCDA-665262389BB2}" type="slidenum">
              <a:rPr lang="en-US" altLang="ko-KR"/>
              <a:pPr>
                <a:defRPr/>
              </a:pPr>
              <a:t>‹#›</a:t>
            </a:fld>
            <a:endParaRPr lang="en-US" altLang="ko-KR"/>
          </a:p>
        </p:txBody>
      </p:sp>
    </p:spTree>
    <p:extLst>
      <p:ext uri="{BB962C8B-B14F-4D97-AF65-F5344CB8AC3E}">
        <p14:creationId xmlns:p14="http://schemas.microsoft.com/office/powerpoint/2010/main" val="4793192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9">
            <a:extLst>
              <a:ext uri="{FF2B5EF4-FFF2-40B4-BE49-F238E27FC236}">
                <a16:creationId xmlns:a16="http://schemas.microsoft.com/office/drawing/2014/main" id="{6E0FB183-2A46-4439-87A3-9450A214DACB}"/>
              </a:ext>
            </a:extLst>
          </p:cNvPr>
          <p:cNvSpPr>
            <a:spLocks noGrp="1" noChangeArrowheads="1"/>
          </p:cNvSpPr>
          <p:nvPr>
            <p:ph type="ftr" sz="quarter" idx="10"/>
          </p:nvPr>
        </p:nvSpPr>
        <p:spPr>
          <a:ln/>
        </p:spPr>
        <p:txBody>
          <a:bodyPr/>
          <a:lstStyle>
            <a:lvl1pPr>
              <a:defRPr/>
            </a:lvl1pPr>
          </a:lstStyle>
          <a:p>
            <a:pPr>
              <a:defRPr/>
            </a:pPr>
            <a:endParaRPr lang="zh-CN" altLang="en-US"/>
          </a:p>
        </p:txBody>
      </p:sp>
      <p:sp>
        <p:nvSpPr>
          <p:cNvPr id="5" name="Rectangle 10">
            <a:extLst>
              <a:ext uri="{FF2B5EF4-FFF2-40B4-BE49-F238E27FC236}">
                <a16:creationId xmlns:a16="http://schemas.microsoft.com/office/drawing/2014/main" id="{D793D9BD-52A1-4F8A-B60E-AC5B8D7C0C9A}"/>
              </a:ext>
            </a:extLst>
          </p:cNvPr>
          <p:cNvSpPr>
            <a:spLocks noGrp="1" noChangeArrowheads="1"/>
          </p:cNvSpPr>
          <p:nvPr>
            <p:ph type="sldNum" sz="quarter" idx="11"/>
          </p:nvPr>
        </p:nvSpPr>
        <p:spPr>
          <a:ln/>
        </p:spPr>
        <p:txBody>
          <a:bodyPr/>
          <a:lstStyle>
            <a:lvl1pPr>
              <a:defRPr/>
            </a:lvl1pPr>
          </a:lstStyle>
          <a:p>
            <a:pPr>
              <a:defRPr/>
            </a:pPr>
            <a:fld id="{028A8385-490E-4EC7-9D18-D131E2219CCA}" type="slidenum">
              <a:rPr lang="en-US" altLang="ko-KR"/>
              <a:pPr>
                <a:defRPr/>
              </a:pPr>
              <a:t>‹#›</a:t>
            </a:fld>
            <a:endParaRPr lang="en-US" altLang="ko-KR"/>
          </a:p>
        </p:txBody>
      </p:sp>
    </p:spTree>
    <p:extLst>
      <p:ext uri="{BB962C8B-B14F-4D97-AF65-F5344CB8AC3E}">
        <p14:creationId xmlns:p14="http://schemas.microsoft.com/office/powerpoint/2010/main" val="4130086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9">
            <a:extLst>
              <a:ext uri="{FF2B5EF4-FFF2-40B4-BE49-F238E27FC236}">
                <a16:creationId xmlns:a16="http://schemas.microsoft.com/office/drawing/2014/main" id="{B3B4C3C8-0AE8-4796-86A5-23E4A9F2071A}"/>
              </a:ext>
            </a:extLst>
          </p:cNvPr>
          <p:cNvSpPr>
            <a:spLocks noGrp="1" noChangeArrowheads="1"/>
          </p:cNvSpPr>
          <p:nvPr>
            <p:ph type="ftr" sz="quarter" idx="10"/>
          </p:nvPr>
        </p:nvSpPr>
        <p:spPr>
          <a:ln/>
        </p:spPr>
        <p:txBody>
          <a:bodyPr/>
          <a:lstStyle>
            <a:lvl1pPr>
              <a:defRPr/>
            </a:lvl1pPr>
          </a:lstStyle>
          <a:p>
            <a:pPr>
              <a:defRPr/>
            </a:pPr>
            <a:endParaRPr lang="zh-CN" altLang="en-US"/>
          </a:p>
        </p:txBody>
      </p:sp>
      <p:sp>
        <p:nvSpPr>
          <p:cNvPr id="5" name="Rectangle 10">
            <a:extLst>
              <a:ext uri="{FF2B5EF4-FFF2-40B4-BE49-F238E27FC236}">
                <a16:creationId xmlns:a16="http://schemas.microsoft.com/office/drawing/2014/main" id="{B635C586-5453-422F-AEE1-4FCE142F59F5}"/>
              </a:ext>
            </a:extLst>
          </p:cNvPr>
          <p:cNvSpPr>
            <a:spLocks noGrp="1" noChangeArrowheads="1"/>
          </p:cNvSpPr>
          <p:nvPr>
            <p:ph type="sldNum" sz="quarter" idx="11"/>
          </p:nvPr>
        </p:nvSpPr>
        <p:spPr>
          <a:ln/>
        </p:spPr>
        <p:txBody>
          <a:bodyPr/>
          <a:lstStyle>
            <a:lvl1pPr>
              <a:defRPr/>
            </a:lvl1pPr>
          </a:lstStyle>
          <a:p>
            <a:pPr>
              <a:defRPr/>
            </a:pPr>
            <a:fld id="{34C2CA32-FB2E-4D7E-995E-6311A5455408}" type="slidenum">
              <a:rPr lang="en-US" altLang="ko-KR"/>
              <a:pPr>
                <a:defRPr/>
              </a:pPr>
              <a:t>‹#›</a:t>
            </a:fld>
            <a:endParaRPr lang="en-US" altLang="ko-KR"/>
          </a:p>
        </p:txBody>
      </p:sp>
    </p:spTree>
    <p:extLst>
      <p:ext uri="{BB962C8B-B14F-4D97-AF65-F5344CB8AC3E}">
        <p14:creationId xmlns:p14="http://schemas.microsoft.com/office/powerpoint/2010/main" val="9046792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1042988" y="1339850"/>
            <a:ext cx="3740150" cy="48974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935538" y="1339850"/>
            <a:ext cx="3740150" cy="48974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9">
            <a:extLst>
              <a:ext uri="{FF2B5EF4-FFF2-40B4-BE49-F238E27FC236}">
                <a16:creationId xmlns:a16="http://schemas.microsoft.com/office/drawing/2014/main" id="{18505217-E97D-4F49-9097-9F5D9EBACA7B}"/>
              </a:ext>
            </a:extLst>
          </p:cNvPr>
          <p:cNvSpPr>
            <a:spLocks noGrp="1" noChangeArrowheads="1"/>
          </p:cNvSpPr>
          <p:nvPr>
            <p:ph type="ftr" sz="quarter" idx="10"/>
          </p:nvPr>
        </p:nvSpPr>
        <p:spPr>
          <a:ln/>
        </p:spPr>
        <p:txBody>
          <a:bodyPr/>
          <a:lstStyle>
            <a:lvl1pPr>
              <a:defRPr/>
            </a:lvl1pPr>
          </a:lstStyle>
          <a:p>
            <a:pPr>
              <a:defRPr/>
            </a:pPr>
            <a:endParaRPr lang="zh-CN" altLang="en-US"/>
          </a:p>
        </p:txBody>
      </p:sp>
      <p:sp>
        <p:nvSpPr>
          <p:cNvPr id="6" name="Rectangle 10">
            <a:extLst>
              <a:ext uri="{FF2B5EF4-FFF2-40B4-BE49-F238E27FC236}">
                <a16:creationId xmlns:a16="http://schemas.microsoft.com/office/drawing/2014/main" id="{E6238F44-EAB8-4B41-89DB-FC2C96D0A435}"/>
              </a:ext>
            </a:extLst>
          </p:cNvPr>
          <p:cNvSpPr>
            <a:spLocks noGrp="1" noChangeArrowheads="1"/>
          </p:cNvSpPr>
          <p:nvPr>
            <p:ph type="sldNum" sz="quarter" idx="11"/>
          </p:nvPr>
        </p:nvSpPr>
        <p:spPr>
          <a:ln/>
        </p:spPr>
        <p:txBody>
          <a:bodyPr/>
          <a:lstStyle>
            <a:lvl1pPr>
              <a:defRPr/>
            </a:lvl1pPr>
          </a:lstStyle>
          <a:p>
            <a:pPr>
              <a:defRPr/>
            </a:pPr>
            <a:fld id="{3E6A18F3-05FE-4C72-BDB9-452BE036B64A}" type="slidenum">
              <a:rPr lang="en-US" altLang="ko-KR"/>
              <a:pPr>
                <a:defRPr/>
              </a:pPr>
              <a:t>‹#›</a:t>
            </a:fld>
            <a:endParaRPr lang="en-US" altLang="ko-KR"/>
          </a:p>
        </p:txBody>
      </p:sp>
    </p:spTree>
    <p:extLst>
      <p:ext uri="{BB962C8B-B14F-4D97-AF65-F5344CB8AC3E}">
        <p14:creationId xmlns:p14="http://schemas.microsoft.com/office/powerpoint/2010/main" val="20723395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9">
            <a:extLst>
              <a:ext uri="{FF2B5EF4-FFF2-40B4-BE49-F238E27FC236}">
                <a16:creationId xmlns:a16="http://schemas.microsoft.com/office/drawing/2014/main" id="{6D869C9D-D526-4CDE-8D4A-D614F926A9FB}"/>
              </a:ext>
            </a:extLst>
          </p:cNvPr>
          <p:cNvSpPr>
            <a:spLocks noGrp="1" noChangeArrowheads="1"/>
          </p:cNvSpPr>
          <p:nvPr>
            <p:ph type="ftr" sz="quarter" idx="10"/>
          </p:nvPr>
        </p:nvSpPr>
        <p:spPr>
          <a:ln/>
        </p:spPr>
        <p:txBody>
          <a:bodyPr/>
          <a:lstStyle>
            <a:lvl1pPr>
              <a:defRPr/>
            </a:lvl1pPr>
          </a:lstStyle>
          <a:p>
            <a:pPr>
              <a:defRPr/>
            </a:pPr>
            <a:endParaRPr lang="zh-CN" altLang="en-US"/>
          </a:p>
        </p:txBody>
      </p:sp>
      <p:sp>
        <p:nvSpPr>
          <p:cNvPr id="8" name="Rectangle 10">
            <a:extLst>
              <a:ext uri="{FF2B5EF4-FFF2-40B4-BE49-F238E27FC236}">
                <a16:creationId xmlns:a16="http://schemas.microsoft.com/office/drawing/2014/main" id="{D4AC3BF1-45B6-4502-8DD3-5FB7ECFACCF2}"/>
              </a:ext>
            </a:extLst>
          </p:cNvPr>
          <p:cNvSpPr>
            <a:spLocks noGrp="1" noChangeArrowheads="1"/>
          </p:cNvSpPr>
          <p:nvPr>
            <p:ph type="sldNum" sz="quarter" idx="11"/>
          </p:nvPr>
        </p:nvSpPr>
        <p:spPr>
          <a:ln/>
        </p:spPr>
        <p:txBody>
          <a:bodyPr/>
          <a:lstStyle>
            <a:lvl1pPr>
              <a:defRPr/>
            </a:lvl1pPr>
          </a:lstStyle>
          <a:p>
            <a:pPr>
              <a:defRPr/>
            </a:pPr>
            <a:fld id="{B47D118E-CD36-4913-8961-2DA7EA94DA0E}" type="slidenum">
              <a:rPr lang="en-US" altLang="ko-KR"/>
              <a:pPr>
                <a:defRPr/>
              </a:pPr>
              <a:t>‹#›</a:t>
            </a:fld>
            <a:endParaRPr lang="en-US" altLang="ko-KR"/>
          </a:p>
        </p:txBody>
      </p:sp>
    </p:spTree>
    <p:extLst>
      <p:ext uri="{BB962C8B-B14F-4D97-AF65-F5344CB8AC3E}">
        <p14:creationId xmlns:p14="http://schemas.microsoft.com/office/powerpoint/2010/main" val="28622446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9">
            <a:extLst>
              <a:ext uri="{FF2B5EF4-FFF2-40B4-BE49-F238E27FC236}">
                <a16:creationId xmlns:a16="http://schemas.microsoft.com/office/drawing/2014/main" id="{019E2041-1BD7-47B7-9B42-75E4DF1F98CB}"/>
              </a:ext>
            </a:extLst>
          </p:cNvPr>
          <p:cNvSpPr>
            <a:spLocks noGrp="1" noChangeArrowheads="1"/>
          </p:cNvSpPr>
          <p:nvPr>
            <p:ph type="ftr" sz="quarter" idx="10"/>
          </p:nvPr>
        </p:nvSpPr>
        <p:spPr>
          <a:ln/>
        </p:spPr>
        <p:txBody>
          <a:bodyPr/>
          <a:lstStyle>
            <a:lvl1pPr>
              <a:defRPr/>
            </a:lvl1pPr>
          </a:lstStyle>
          <a:p>
            <a:pPr>
              <a:defRPr/>
            </a:pPr>
            <a:endParaRPr lang="zh-CN" altLang="en-US"/>
          </a:p>
        </p:txBody>
      </p:sp>
      <p:sp>
        <p:nvSpPr>
          <p:cNvPr id="4" name="Rectangle 10">
            <a:extLst>
              <a:ext uri="{FF2B5EF4-FFF2-40B4-BE49-F238E27FC236}">
                <a16:creationId xmlns:a16="http://schemas.microsoft.com/office/drawing/2014/main" id="{AB661AD4-FAAB-46AE-8380-EEB22F08EA31}"/>
              </a:ext>
            </a:extLst>
          </p:cNvPr>
          <p:cNvSpPr>
            <a:spLocks noGrp="1" noChangeArrowheads="1"/>
          </p:cNvSpPr>
          <p:nvPr>
            <p:ph type="sldNum" sz="quarter" idx="11"/>
          </p:nvPr>
        </p:nvSpPr>
        <p:spPr>
          <a:ln/>
        </p:spPr>
        <p:txBody>
          <a:bodyPr/>
          <a:lstStyle>
            <a:lvl1pPr>
              <a:defRPr/>
            </a:lvl1pPr>
          </a:lstStyle>
          <a:p>
            <a:pPr>
              <a:defRPr/>
            </a:pPr>
            <a:fld id="{44B69F46-B13A-488B-8E1C-384CD09FB797}" type="slidenum">
              <a:rPr lang="en-US" altLang="ko-KR"/>
              <a:pPr>
                <a:defRPr/>
              </a:pPr>
              <a:t>‹#›</a:t>
            </a:fld>
            <a:endParaRPr lang="en-US" altLang="ko-KR"/>
          </a:p>
        </p:txBody>
      </p:sp>
    </p:spTree>
    <p:extLst>
      <p:ext uri="{BB962C8B-B14F-4D97-AF65-F5344CB8AC3E}">
        <p14:creationId xmlns:p14="http://schemas.microsoft.com/office/powerpoint/2010/main" val="18398981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9">
            <a:extLst>
              <a:ext uri="{FF2B5EF4-FFF2-40B4-BE49-F238E27FC236}">
                <a16:creationId xmlns:a16="http://schemas.microsoft.com/office/drawing/2014/main" id="{BE03A1E4-C3AE-4121-9DF5-B6D16CCE1CBB}"/>
              </a:ext>
            </a:extLst>
          </p:cNvPr>
          <p:cNvSpPr>
            <a:spLocks noGrp="1" noChangeArrowheads="1"/>
          </p:cNvSpPr>
          <p:nvPr>
            <p:ph type="ftr" sz="quarter" idx="10"/>
          </p:nvPr>
        </p:nvSpPr>
        <p:spPr>
          <a:ln/>
        </p:spPr>
        <p:txBody>
          <a:bodyPr/>
          <a:lstStyle>
            <a:lvl1pPr>
              <a:defRPr/>
            </a:lvl1pPr>
          </a:lstStyle>
          <a:p>
            <a:pPr>
              <a:defRPr/>
            </a:pPr>
            <a:endParaRPr lang="zh-CN" altLang="en-US"/>
          </a:p>
        </p:txBody>
      </p:sp>
      <p:sp>
        <p:nvSpPr>
          <p:cNvPr id="3" name="Rectangle 10">
            <a:extLst>
              <a:ext uri="{FF2B5EF4-FFF2-40B4-BE49-F238E27FC236}">
                <a16:creationId xmlns:a16="http://schemas.microsoft.com/office/drawing/2014/main" id="{3972BA8A-7925-4B99-968E-88B7288E9061}"/>
              </a:ext>
            </a:extLst>
          </p:cNvPr>
          <p:cNvSpPr>
            <a:spLocks noGrp="1" noChangeArrowheads="1"/>
          </p:cNvSpPr>
          <p:nvPr>
            <p:ph type="sldNum" sz="quarter" idx="11"/>
          </p:nvPr>
        </p:nvSpPr>
        <p:spPr>
          <a:ln/>
        </p:spPr>
        <p:txBody>
          <a:bodyPr/>
          <a:lstStyle>
            <a:lvl1pPr>
              <a:defRPr/>
            </a:lvl1pPr>
          </a:lstStyle>
          <a:p>
            <a:pPr>
              <a:defRPr/>
            </a:pPr>
            <a:fld id="{3CFCCC7C-0920-4B8F-AE0E-767AEB3F1621}" type="slidenum">
              <a:rPr lang="en-US" altLang="ko-KR"/>
              <a:pPr>
                <a:defRPr/>
              </a:pPr>
              <a:t>‹#›</a:t>
            </a:fld>
            <a:endParaRPr lang="en-US" altLang="ko-KR"/>
          </a:p>
        </p:txBody>
      </p:sp>
    </p:spTree>
    <p:extLst>
      <p:ext uri="{BB962C8B-B14F-4D97-AF65-F5344CB8AC3E}">
        <p14:creationId xmlns:p14="http://schemas.microsoft.com/office/powerpoint/2010/main" val="40102844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9">
            <a:extLst>
              <a:ext uri="{FF2B5EF4-FFF2-40B4-BE49-F238E27FC236}">
                <a16:creationId xmlns:a16="http://schemas.microsoft.com/office/drawing/2014/main" id="{84A13622-BDB6-407A-9F97-A146FF66174A}"/>
              </a:ext>
            </a:extLst>
          </p:cNvPr>
          <p:cNvSpPr>
            <a:spLocks noGrp="1" noChangeArrowheads="1"/>
          </p:cNvSpPr>
          <p:nvPr>
            <p:ph type="ftr" sz="quarter" idx="10"/>
          </p:nvPr>
        </p:nvSpPr>
        <p:spPr>
          <a:ln/>
        </p:spPr>
        <p:txBody>
          <a:bodyPr/>
          <a:lstStyle>
            <a:lvl1pPr>
              <a:defRPr/>
            </a:lvl1pPr>
          </a:lstStyle>
          <a:p>
            <a:pPr>
              <a:defRPr/>
            </a:pPr>
            <a:endParaRPr lang="zh-CN" altLang="en-US"/>
          </a:p>
        </p:txBody>
      </p:sp>
      <p:sp>
        <p:nvSpPr>
          <p:cNvPr id="6" name="Rectangle 10">
            <a:extLst>
              <a:ext uri="{FF2B5EF4-FFF2-40B4-BE49-F238E27FC236}">
                <a16:creationId xmlns:a16="http://schemas.microsoft.com/office/drawing/2014/main" id="{A7803764-C174-4639-A0A3-023CA934BF31}"/>
              </a:ext>
            </a:extLst>
          </p:cNvPr>
          <p:cNvSpPr>
            <a:spLocks noGrp="1" noChangeArrowheads="1"/>
          </p:cNvSpPr>
          <p:nvPr>
            <p:ph type="sldNum" sz="quarter" idx="11"/>
          </p:nvPr>
        </p:nvSpPr>
        <p:spPr>
          <a:ln/>
        </p:spPr>
        <p:txBody>
          <a:bodyPr/>
          <a:lstStyle>
            <a:lvl1pPr>
              <a:defRPr/>
            </a:lvl1pPr>
          </a:lstStyle>
          <a:p>
            <a:pPr>
              <a:defRPr/>
            </a:pPr>
            <a:fld id="{BEE9790A-D579-49F6-9EFD-DA9C76FDE7A7}" type="slidenum">
              <a:rPr lang="en-US" altLang="ko-KR"/>
              <a:pPr>
                <a:defRPr/>
              </a:pPr>
              <a:t>‹#›</a:t>
            </a:fld>
            <a:endParaRPr lang="en-US" altLang="ko-KR"/>
          </a:p>
        </p:txBody>
      </p:sp>
    </p:spTree>
    <p:extLst>
      <p:ext uri="{BB962C8B-B14F-4D97-AF65-F5344CB8AC3E}">
        <p14:creationId xmlns:p14="http://schemas.microsoft.com/office/powerpoint/2010/main" val="38457496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9">
            <a:extLst>
              <a:ext uri="{FF2B5EF4-FFF2-40B4-BE49-F238E27FC236}">
                <a16:creationId xmlns:a16="http://schemas.microsoft.com/office/drawing/2014/main" id="{FCCFC991-B217-4D1F-B9CF-B476A35DB37D}"/>
              </a:ext>
            </a:extLst>
          </p:cNvPr>
          <p:cNvSpPr>
            <a:spLocks noGrp="1" noChangeArrowheads="1"/>
          </p:cNvSpPr>
          <p:nvPr>
            <p:ph type="ftr" sz="quarter" idx="10"/>
          </p:nvPr>
        </p:nvSpPr>
        <p:spPr>
          <a:ln/>
        </p:spPr>
        <p:txBody>
          <a:bodyPr/>
          <a:lstStyle>
            <a:lvl1pPr>
              <a:defRPr/>
            </a:lvl1pPr>
          </a:lstStyle>
          <a:p>
            <a:pPr>
              <a:defRPr/>
            </a:pPr>
            <a:endParaRPr lang="zh-CN" altLang="en-US"/>
          </a:p>
        </p:txBody>
      </p:sp>
      <p:sp>
        <p:nvSpPr>
          <p:cNvPr id="6" name="Rectangle 10">
            <a:extLst>
              <a:ext uri="{FF2B5EF4-FFF2-40B4-BE49-F238E27FC236}">
                <a16:creationId xmlns:a16="http://schemas.microsoft.com/office/drawing/2014/main" id="{98B98CD7-67B7-4EA5-A988-AE9228EC1138}"/>
              </a:ext>
            </a:extLst>
          </p:cNvPr>
          <p:cNvSpPr>
            <a:spLocks noGrp="1" noChangeArrowheads="1"/>
          </p:cNvSpPr>
          <p:nvPr>
            <p:ph type="sldNum" sz="quarter" idx="11"/>
          </p:nvPr>
        </p:nvSpPr>
        <p:spPr>
          <a:ln/>
        </p:spPr>
        <p:txBody>
          <a:bodyPr/>
          <a:lstStyle>
            <a:lvl1pPr>
              <a:defRPr/>
            </a:lvl1pPr>
          </a:lstStyle>
          <a:p>
            <a:pPr>
              <a:defRPr/>
            </a:pPr>
            <a:fld id="{4FAFF94A-2862-430D-BBC5-8BAB0A3624C3}" type="slidenum">
              <a:rPr lang="en-US" altLang="ko-KR"/>
              <a:pPr>
                <a:defRPr/>
              </a:pPr>
              <a:t>‹#›</a:t>
            </a:fld>
            <a:endParaRPr lang="en-US" altLang="ko-KR"/>
          </a:p>
        </p:txBody>
      </p:sp>
    </p:spTree>
    <p:extLst>
      <p:ext uri="{BB962C8B-B14F-4D97-AF65-F5344CB8AC3E}">
        <p14:creationId xmlns:p14="http://schemas.microsoft.com/office/powerpoint/2010/main" val="21953107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FFFFFF"/>
            </a:gs>
            <a:gs pos="100000">
              <a:schemeClr val="bg1"/>
            </a:gs>
          </a:gsLst>
          <a:lin ang="2700000" scaled="1"/>
        </a:gradFill>
        <a:effectLst/>
      </p:bgPr>
    </p:bg>
    <p:spTree>
      <p:nvGrpSpPr>
        <p:cNvPr id="1" name=""/>
        <p:cNvGrpSpPr/>
        <p:nvPr/>
      </p:nvGrpSpPr>
      <p:grpSpPr>
        <a:xfrm>
          <a:off x="0" y="0"/>
          <a:ext cx="0" cy="0"/>
          <a:chOff x="0" y="0"/>
          <a:chExt cx="0" cy="0"/>
        </a:xfrm>
      </p:grpSpPr>
      <p:sp>
        <p:nvSpPr>
          <p:cNvPr id="1026" name="Rectangle 5">
            <a:extLst>
              <a:ext uri="{FF2B5EF4-FFF2-40B4-BE49-F238E27FC236}">
                <a16:creationId xmlns:a16="http://schemas.microsoft.com/office/drawing/2014/main" id="{35898884-A44C-47BE-A525-2A15ADB1DE9D}"/>
              </a:ext>
            </a:extLst>
          </p:cNvPr>
          <p:cNvSpPr>
            <a:spLocks noChangeArrowheads="1"/>
          </p:cNvSpPr>
          <p:nvPr/>
        </p:nvSpPr>
        <p:spPr bwMode="gray">
          <a:xfrm>
            <a:off x="0" y="6562725"/>
            <a:ext cx="9144000" cy="304800"/>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Times New Roman" panose="02020603050405020304" pitchFamily="18" charset="0"/>
                <a:ea typeface="Gulim" panose="020B0600000101010101" pitchFamily="34" charset="-127"/>
              </a:defRPr>
            </a:lvl1pPr>
            <a:lvl2pPr marL="742950" indent="-285750">
              <a:defRPr>
                <a:solidFill>
                  <a:schemeClr val="tx1"/>
                </a:solidFill>
                <a:latin typeface="Times New Roman" panose="02020603050405020304" pitchFamily="18" charset="0"/>
                <a:ea typeface="Gulim" panose="020B0600000101010101" pitchFamily="34" charset="-127"/>
              </a:defRPr>
            </a:lvl2pPr>
            <a:lvl3pPr marL="1143000" indent="-228600">
              <a:defRPr>
                <a:solidFill>
                  <a:schemeClr val="tx1"/>
                </a:solidFill>
                <a:latin typeface="Times New Roman" panose="02020603050405020304" pitchFamily="18" charset="0"/>
                <a:ea typeface="Gulim" panose="020B0600000101010101" pitchFamily="34" charset="-127"/>
              </a:defRPr>
            </a:lvl3pPr>
            <a:lvl4pPr marL="1600200" indent="-228600">
              <a:defRPr>
                <a:solidFill>
                  <a:schemeClr val="tx1"/>
                </a:solidFill>
                <a:latin typeface="Times New Roman" panose="02020603050405020304" pitchFamily="18" charset="0"/>
                <a:ea typeface="Gulim" panose="020B0600000101010101" pitchFamily="34" charset="-127"/>
              </a:defRPr>
            </a:lvl4pPr>
            <a:lvl5pPr marL="2057400" indent="-228600">
              <a:defRPr>
                <a:solidFill>
                  <a:schemeClr val="tx1"/>
                </a:solidFill>
                <a:latin typeface="Times New Roman" panose="02020603050405020304" pitchFamily="18" charset="0"/>
                <a:ea typeface="Gulim" panose="020B0600000101010101" pitchFamily="34" charset="-127"/>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Gulim" panose="020B0600000101010101" pitchFamily="34" charset="-127"/>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Gulim" panose="020B0600000101010101" pitchFamily="34" charset="-127"/>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Gulim" panose="020B0600000101010101" pitchFamily="34" charset="-127"/>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Gulim" panose="020B0600000101010101" pitchFamily="34" charset="-127"/>
              </a:defRPr>
            </a:lvl9pPr>
          </a:lstStyle>
          <a:p>
            <a:endParaRPr lang="zh-CN" altLang="en-US"/>
          </a:p>
        </p:txBody>
      </p:sp>
      <p:sp>
        <p:nvSpPr>
          <p:cNvPr id="39945" name="Rectangle 9">
            <a:extLst>
              <a:ext uri="{FF2B5EF4-FFF2-40B4-BE49-F238E27FC236}">
                <a16:creationId xmlns:a16="http://schemas.microsoft.com/office/drawing/2014/main" id="{45DEDC19-225C-46DE-992F-FCDFCF57BF88}"/>
              </a:ext>
            </a:extLst>
          </p:cNvPr>
          <p:cNvSpPr>
            <a:spLocks noGrp="1" noChangeArrowheads="1"/>
          </p:cNvSpPr>
          <p:nvPr>
            <p:ph type="ftr" sz="quarter" idx="3"/>
          </p:nvPr>
        </p:nvSpPr>
        <p:spPr bwMode="gray">
          <a:xfrm>
            <a:off x="5943600" y="6553200"/>
            <a:ext cx="289560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solidFill>
                  <a:schemeClr val="bg1"/>
                </a:solidFill>
                <a:latin typeface="+mn-lt"/>
              </a:defRPr>
            </a:lvl1pPr>
          </a:lstStyle>
          <a:p>
            <a:pPr>
              <a:defRPr/>
            </a:pPr>
            <a:endParaRPr lang="zh-CN" altLang="en-US"/>
          </a:p>
        </p:txBody>
      </p:sp>
      <p:sp>
        <p:nvSpPr>
          <p:cNvPr id="39946" name="Rectangle 10">
            <a:extLst>
              <a:ext uri="{FF2B5EF4-FFF2-40B4-BE49-F238E27FC236}">
                <a16:creationId xmlns:a16="http://schemas.microsoft.com/office/drawing/2014/main" id="{AA00B337-07FC-41D3-A0B3-6062E2643AD0}"/>
              </a:ext>
            </a:extLst>
          </p:cNvPr>
          <p:cNvSpPr>
            <a:spLocks noGrp="1" noChangeArrowheads="1"/>
          </p:cNvSpPr>
          <p:nvPr>
            <p:ph type="sldNum" sz="quarter" idx="4"/>
          </p:nvPr>
        </p:nvSpPr>
        <p:spPr bwMode="gray">
          <a:xfrm>
            <a:off x="3590925" y="6553200"/>
            <a:ext cx="213360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200" smtClean="0">
                <a:solidFill>
                  <a:schemeClr val="bg1"/>
                </a:solidFill>
                <a:latin typeface="Verdana" panose="020B0604030504040204" pitchFamily="34" charset="0"/>
              </a:defRPr>
            </a:lvl1pPr>
          </a:lstStyle>
          <a:p>
            <a:pPr>
              <a:defRPr/>
            </a:pPr>
            <a:fld id="{E351EE34-BDD0-423C-BADB-DDC15EF608FB}" type="slidenum">
              <a:rPr lang="en-US" altLang="ko-KR"/>
              <a:pPr>
                <a:defRPr/>
              </a:pPr>
              <a:t>‹#›</a:t>
            </a:fld>
            <a:endParaRPr lang="en-US" altLang="ko-KR"/>
          </a:p>
        </p:txBody>
      </p:sp>
      <p:sp>
        <p:nvSpPr>
          <p:cNvPr id="1029" name="AutoShape 13">
            <a:extLst>
              <a:ext uri="{FF2B5EF4-FFF2-40B4-BE49-F238E27FC236}">
                <a16:creationId xmlns:a16="http://schemas.microsoft.com/office/drawing/2014/main" id="{CE8D2FB6-4147-4923-9185-2305D4FF497C}"/>
              </a:ext>
            </a:extLst>
          </p:cNvPr>
          <p:cNvSpPr>
            <a:spLocks noChangeArrowheads="1"/>
          </p:cNvSpPr>
          <p:nvPr/>
        </p:nvSpPr>
        <p:spPr bwMode="gray">
          <a:xfrm>
            <a:off x="133350" y="6380163"/>
            <a:ext cx="304800" cy="334962"/>
          </a:xfrm>
          <a:prstGeom prst="diamond">
            <a:avLst/>
          </a:prstGeom>
          <a:solidFill>
            <a:schemeClr val="accent1"/>
          </a:solidFill>
          <a:ln w="28575">
            <a:solidFill>
              <a:schemeClr val="bg1"/>
            </a:solidFill>
            <a:miter lim="800000"/>
            <a:headEnd/>
            <a:tailEnd/>
          </a:ln>
        </p:spPr>
        <p:txBody>
          <a:bodyPr wrap="none" anchor="ctr"/>
          <a:lstStyle>
            <a:lvl1pPr>
              <a:defRPr>
                <a:solidFill>
                  <a:schemeClr val="tx1"/>
                </a:solidFill>
                <a:latin typeface="Times New Roman" panose="02020603050405020304" pitchFamily="18" charset="0"/>
                <a:ea typeface="Gulim" panose="020B0600000101010101" pitchFamily="34" charset="-127"/>
              </a:defRPr>
            </a:lvl1pPr>
            <a:lvl2pPr marL="742950" indent="-285750">
              <a:defRPr>
                <a:solidFill>
                  <a:schemeClr val="tx1"/>
                </a:solidFill>
                <a:latin typeface="Times New Roman" panose="02020603050405020304" pitchFamily="18" charset="0"/>
                <a:ea typeface="Gulim" panose="020B0600000101010101" pitchFamily="34" charset="-127"/>
              </a:defRPr>
            </a:lvl2pPr>
            <a:lvl3pPr marL="1143000" indent="-228600">
              <a:defRPr>
                <a:solidFill>
                  <a:schemeClr val="tx1"/>
                </a:solidFill>
                <a:latin typeface="Times New Roman" panose="02020603050405020304" pitchFamily="18" charset="0"/>
                <a:ea typeface="Gulim" panose="020B0600000101010101" pitchFamily="34" charset="-127"/>
              </a:defRPr>
            </a:lvl3pPr>
            <a:lvl4pPr marL="1600200" indent="-228600">
              <a:defRPr>
                <a:solidFill>
                  <a:schemeClr val="tx1"/>
                </a:solidFill>
                <a:latin typeface="Times New Roman" panose="02020603050405020304" pitchFamily="18" charset="0"/>
                <a:ea typeface="Gulim" panose="020B0600000101010101" pitchFamily="34" charset="-127"/>
              </a:defRPr>
            </a:lvl4pPr>
            <a:lvl5pPr marL="2057400" indent="-228600">
              <a:defRPr>
                <a:solidFill>
                  <a:schemeClr val="tx1"/>
                </a:solidFill>
                <a:latin typeface="Times New Roman" panose="02020603050405020304" pitchFamily="18" charset="0"/>
                <a:ea typeface="Gulim" panose="020B0600000101010101" pitchFamily="34" charset="-127"/>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Gulim" panose="020B0600000101010101" pitchFamily="34" charset="-127"/>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Gulim" panose="020B0600000101010101" pitchFamily="34" charset="-127"/>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Gulim" panose="020B0600000101010101" pitchFamily="34" charset="-127"/>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Gulim" panose="020B0600000101010101" pitchFamily="34" charset="-127"/>
              </a:defRPr>
            </a:lvl9pPr>
          </a:lstStyle>
          <a:p>
            <a:endParaRPr lang="zh-CN" altLang="en-US"/>
          </a:p>
        </p:txBody>
      </p:sp>
      <p:sp>
        <p:nvSpPr>
          <p:cNvPr id="1030" name="Rectangle 17">
            <a:extLst>
              <a:ext uri="{FF2B5EF4-FFF2-40B4-BE49-F238E27FC236}">
                <a16:creationId xmlns:a16="http://schemas.microsoft.com/office/drawing/2014/main" id="{0694C9D9-C1C0-4DF0-975D-51BCDDD5669C}"/>
              </a:ext>
            </a:extLst>
          </p:cNvPr>
          <p:cNvSpPr>
            <a:spLocks noChangeArrowheads="1"/>
          </p:cNvSpPr>
          <p:nvPr/>
        </p:nvSpPr>
        <p:spPr bwMode="gray">
          <a:xfrm>
            <a:off x="-1588" y="692150"/>
            <a:ext cx="9155113" cy="288925"/>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Times New Roman" panose="02020603050405020304" pitchFamily="18" charset="0"/>
                <a:ea typeface="Gulim" panose="020B0600000101010101" pitchFamily="34" charset="-127"/>
              </a:defRPr>
            </a:lvl1pPr>
            <a:lvl2pPr marL="742950" indent="-285750">
              <a:defRPr>
                <a:solidFill>
                  <a:schemeClr val="tx1"/>
                </a:solidFill>
                <a:latin typeface="Times New Roman" panose="02020603050405020304" pitchFamily="18" charset="0"/>
                <a:ea typeface="Gulim" panose="020B0600000101010101" pitchFamily="34" charset="-127"/>
              </a:defRPr>
            </a:lvl2pPr>
            <a:lvl3pPr marL="1143000" indent="-228600">
              <a:defRPr>
                <a:solidFill>
                  <a:schemeClr val="tx1"/>
                </a:solidFill>
                <a:latin typeface="Times New Roman" panose="02020603050405020304" pitchFamily="18" charset="0"/>
                <a:ea typeface="Gulim" panose="020B0600000101010101" pitchFamily="34" charset="-127"/>
              </a:defRPr>
            </a:lvl3pPr>
            <a:lvl4pPr marL="1600200" indent="-228600">
              <a:defRPr>
                <a:solidFill>
                  <a:schemeClr val="tx1"/>
                </a:solidFill>
                <a:latin typeface="Times New Roman" panose="02020603050405020304" pitchFamily="18" charset="0"/>
                <a:ea typeface="Gulim" panose="020B0600000101010101" pitchFamily="34" charset="-127"/>
              </a:defRPr>
            </a:lvl4pPr>
            <a:lvl5pPr marL="2057400" indent="-228600">
              <a:defRPr>
                <a:solidFill>
                  <a:schemeClr val="tx1"/>
                </a:solidFill>
                <a:latin typeface="Times New Roman" panose="02020603050405020304" pitchFamily="18" charset="0"/>
                <a:ea typeface="Gulim" panose="020B0600000101010101" pitchFamily="34" charset="-127"/>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Gulim" panose="020B0600000101010101" pitchFamily="34" charset="-127"/>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Gulim" panose="020B0600000101010101" pitchFamily="34" charset="-127"/>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Gulim" panose="020B0600000101010101" pitchFamily="34" charset="-127"/>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Gulim" panose="020B0600000101010101" pitchFamily="34" charset="-127"/>
              </a:defRPr>
            </a:lvl9pPr>
          </a:lstStyle>
          <a:p>
            <a:endParaRPr lang="zh-CN" altLang="en-US"/>
          </a:p>
        </p:txBody>
      </p:sp>
      <p:sp>
        <p:nvSpPr>
          <p:cNvPr id="1031" name="Rectangle 2">
            <a:extLst>
              <a:ext uri="{FF2B5EF4-FFF2-40B4-BE49-F238E27FC236}">
                <a16:creationId xmlns:a16="http://schemas.microsoft.com/office/drawing/2014/main" id="{EFA817A0-A6F8-4329-BA9D-990B778DEBB2}"/>
              </a:ext>
            </a:extLst>
          </p:cNvPr>
          <p:cNvSpPr>
            <a:spLocks noChangeArrowheads="1"/>
          </p:cNvSpPr>
          <p:nvPr/>
        </p:nvSpPr>
        <p:spPr bwMode="gray">
          <a:xfrm>
            <a:off x="28575" y="6350"/>
            <a:ext cx="9115425" cy="78105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Times New Roman" panose="02020603050405020304" pitchFamily="18" charset="0"/>
                <a:ea typeface="Gulim" panose="020B0600000101010101" pitchFamily="34" charset="-127"/>
              </a:defRPr>
            </a:lvl1pPr>
            <a:lvl2pPr marL="742950" indent="-285750">
              <a:defRPr>
                <a:solidFill>
                  <a:schemeClr val="tx1"/>
                </a:solidFill>
                <a:latin typeface="Times New Roman" panose="02020603050405020304" pitchFamily="18" charset="0"/>
                <a:ea typeface="Gulim" panose="020B0600000101010101" pitchFamily="34" charset="-127"/>
              </a:defRPr>
            </a:lvl2pPr>
            <a:lvl3pPr marL="1143000" indent="-228600">
              <a:defRPr>
                <a:solidFill>
                  <a:schemeClr val="tx1"/>
                </a:solidFill>
                <a:latin typeface="Times New Roman" panose="02020603050405020304" pitchFamily="18" charset="0"/>
                <a:ea typeface="Gulim" panose="020B0600000101010101" pitchFamily="34" charset="-127"/>
              </a:defRPr>
            </a:lvl3pPr>
            <a:lvl4pPr marL="1600200" indent="-228600">
              <a:defRPr>
                <a:solidFill>
                  <a:schemeClr val="tx1"/>
                </a:solidFill>
                <a:latin typeface="Times New Roman" panose="02020603050405020304" pitchFamily="18" charset="0"/>
                <a:ea typeface="Gulim" panose="020B0600000101010101" pitchFamily="34" charset="-127"/>
              </a:defRPr>
            </a:lvl4pPr>
            <a:lvl5pPr marL="2057400" indent="-228600">
              <a:defRPr>
                <a:solidFill>
                  <a:schemeClr val="tx1"/>
                </a:solidFill>
                <a:latin typeface="Times New Roman" panose="02020603050405020304" pitchFamily="18" charset="0"/>
                <a:ea typeface="Gulim" panose="020B0600000101010101" pitchFamily="34" charset="-127"/>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Gulim" panose="020B0600000101010101" pitchFamily="34" charset="-127"/>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Gulim" panose="020B0600000101010101" pitchFamily="34" charset="-127"/>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Gulim" panose="020B0600000101010101" pitchFamily="34" charset="-127"/>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Gulim" panose="020B0600000101010101" pitchFamily="34" charset="-127"/>
              </a:defRPr>
            </a:lvl9pPr>
          </a:lstStyle>
          <a:p>
            <a:endParaRPr lang="zh-CN" altLang="en-US"/>
          </a:p>
        </p:txBody>
      </p:sp>
      <p:sp>
        <p:nvSpPr>
          <p:cNvPr id="1032" name="Rectangle 7">
            <a:extLst>
              <a:ext uri="{FF2B5EF4-FFF2-40B4-BE49-F238E27FC236}">
                <a16:creationId xmlns:a16="http://schemas.microsoft.com/office/drawing/2014/main" id="{8B75BB45-CE15-4610-B5E6-9D8CBCDBFB32}"/>
              </a:ext>
            </a:extLst>
          </p:cNvPr>
          <p:cNvSpPr>
            <a:spLocks noGrp="1" noChangeArrowheads="1"/>
          </p:cNvSpPr>
          <p:nvPr>
            <p:ph type="title"/>
          </p:nvPr>
        </p:nvSpPr>
        <p:spPr bwMode="gray">
          <a:xfrm>
            <a:off x="1692275" y="115888"/>
            <a:ext cx="7199313"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ko-KR"/>
              <a:t>Click to edit Master title style</a:t>
            </a:r>
          </a:p>
        </p:txBody>
      </p:sp>
      <p:sp>
        <p:nvSpPr>
          <p:cNvPr id="1033" name="Freeform 19">
            <a:extLst>
              <a:ext uri="{FF2B5EF4-FFF2-40B4-BE49-F238E27FC236}">
                <a16:creationId xmlns:a16="http://schemas.microsoft.com/office/drawing/2014/main" id="{CBEFB572-6F77-4141-BDB2-145EB528AD3C}"/>
              </a:ext>
            </a:extLst>
          </p:cNvPr>
          <p:cNvSpPr>
            <a:spLocks/>
          </p:cNvSpPr>
          <p:nvPr/>
        </p:nvSpPr>
        <p:spPr bwMode="gray">
          <a:xfrm>
            <a:off x="1588" y="0"/>
            <a:ext cx="1617662" cy="2082800"/>
          </a:xfrm>
          <a:custGeom>
            <a:avLst/>
            <a:gdLst>
              <a:gd name="T0" fmla="*/ 1130 w 1706"/>
              <a:gd name="T1" fmla="*/ 1364 h 1951"/>
              <a:gd name="T2" fmla="*/ 0 w 1706"/>
              <a:gd name="T3" fmla="*/ 1951 h 1951"/>
              <a:gd name="T4" fmla="*/ 0 w 1706"/>
              <a:gd name="T5" fmla="*/ 0 h 1951"/>
              <a:gd name="T6" fmla="*/ 1678 w 1706"/>
              <a:gd name="T7" fmla="*/ 0 h 1951"/>
              <a:gd name="T8" fmla="*/ 1130 w 1706"/>
              <a:gd name="T9" fmla="*/ 1364 h 195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06" h="1951">
                <a:moveTo>
                  <a:pt x="1130" y="1364"/>
                </a:moveTo>
                <a:cubicBezTo>
                  <a:pt x="743" y="1725"/>
                  <a:pt x="236" y="1893"/>
                  <a:pt x="0" y="1951"/>
                </a:cubicBezTo>
                <a:lnTo>
                  <a:pt x="0" y="0"/>
                </a:lnTo>
                <a:lnTo>
                  <a:pt x="1678" y="0"/>
                </a:lnTo>
                <a:cubicBezTo>
                  <a:pt x="1706" y="371"/>
                  <a:pt x="1517" y="1003"/>
                  <a:pt x="1130" y="1364"/>
                </a:cubicBez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4" name="Freeform 20" descr="136">
            <a:extLst>
              <a:ext uri="{FF2B5EF4-FFF2-40B4-BE49-F238E27FC236}">
                <a16:creationId xmlns:a16="http://schemas.microsoft.com/office/drawing/2014/main" id="{632E5742-DA44-4D4E-A906-F6555E5DC8B4}"/>
              </a:ext>
            </a:extLst>
          </p:cNvPr>
          <p:cNvSpPr>
            <a:spLocks/>
          </p:cNvSpPr>
          <p:nvPr/>
        </p:nvSpPr>
        <p:spPr bwMode="gray">
          <a:xfrm>
            <a:off x="-6350" y="-4763"/>
            <a:ext cx="1584325" cy="1871663"/>
          </a:xfrm>
          <a:custGeom>
            <a:avLst/>
            <a:gdLst>
              <a:gd name="T0" fmla="*/ 1130 w 1706"/>
              <a:gd name="T1" fmla="*/ 1364 h 1951"/>
              <a:gd name="T2" fmla="*/ 0 w 1706"/>
              <a:gd name="T3" fmla="*/ 1951 h 1951"/>
              <a:gd name="T4" fmla="*/ 0 w 1706"/>
              <a:gd name="T5" fmla="*/ 0 h 1951"/>
              <a:gd name="T6" fmla="*/ 1678 w 1706"/>
              <a:gd name="T7" fmla="*/ 0 h 1951"/>
              <a:gd name="T8" fmla="*/ 1130 w 1706"/>
              <a:gd name="T9" fmla="*/ 1364 h 195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06" h="1951">
                <a:moveTo>
                  <a:pt x="1130" y="1364"/>
                </a:moveTo>
                <a:cubicBezTo>
                  <a:pt x="743" y="1725"/>
                  <a:pt x="236" y="1893"/>
                  <a:pt x="0" y="1951"/>
                </a:cubicBezTo>
                <a:lnTo>
                  <a:pt x="0" y="0"/>
                </a:lnTo>
                <a:lnTo>
                  <a:pt x="1678" y="0"/>
                </a:lnTo>
                <a:cubicBezTo>
                  <a:pt x="1706" y="371"/>
                  <a:pt x="1517" y="1003"/>
                  <a:pt x="1130" y="1364"/>
                </a:cubicBezTo>
                <a:close/>
              </a:path>
            </a:pathLst>
          </a:custGeom>
          <a:blipFill dpi="0" rotWithShape="1">
            <a:blip r:embed="rId13" cstate="print"/>
            <a:srcRect/>
            <a:stretch>
              <a:fillRect/>
            </a:stretch>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5" name="Rectangle 12">
            <a:extLst>
              <a:ext uri="{FF2B5EF4-FFF2-40B4-BE49-F238E27FC236}">
                <a16:creationId xmlns:a16="http://schemas.microsoft.com/office/drawing/2014/main" id="{B060EF1B-B811-4D64-844E-DC1AC4C0B17B}"/>
              </a:ext>
            </a:extLst>
          </p:cNvPr>
          <p:cNvSpPr>
            <a:spLocks noGrp="1" noChangeArrowheads="1"/>
          </p:cNvSpPr>
          <p:nvPr>
            <p:ph type="body" idx="1"/>
          </p:nvPr>
        </p:nvSpPr>
        <p:spPr bwMode="auto">
          <a:xfrm>
            <a:off x="1042988" y="1339850"/>
            <a:ext cx="7632700" cy="4897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ko-KR"/>
              <a:t>Click to 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p>
        </p:txBody>
      </p:sp>
      <p:pic>
        <p:nvPicPr>
          <p:cNvPr id="1036" name="Picture 27" descr="西南大学">
            <a:extLst>
              <a:ext uri="{FF2B5EF4-FFF2-40B4-BE49-F238E27FC236}">
                <a16:creationId xmlns:a16="http://schemas.microsoft.com/office/drawing/2014/main" id="{64AADCBA-17AA-4F2A-85CF-E693099A442D}"/>
              </a:ext>
            </a:extLst>
          </p:cNvPr>
          <p:cNvPicPr>
            <a:picLocks noChangeAspect="1" noChangeArrowheads="1"/>
          </p:cNvPicPr>
          <p:nvPr userDrawn="1"/>
        </p:nvPicPr>
        <p:blipFill>
          <a:blip r:embed="rId14"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451725" y="6623050"/>
            <a:ext cx="720725" cy="19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7" name="Picture 28" descr="图片1">
            <a:extLst>
              <a:ext uri="{FF2B5EF4-FFF2-40B4-BE49-F238E27FC236}">
                <a16:creationId xmlns:a16="http://schemas.microsoft.com/office/drawing/2014/main" id="{2213B18D-2C51-41B3-8BE3-DBDED40BA981}"/>
              </a:ext>
            </a:extLst>
          </p:cNvPr>
          <p:cNvPicPr>
            <a:picLocks noChangeAspect="1" noChangeArrowheads="1"/>
          </p:cNvPicPr>
          <p:nvPr userDrawn="1"/>
        </p:nvPicPr>
        <p:blipFill>
          <a:blip r:embed="rId15" cstate="print">
            <a:lum bright="12000" contrast="12000"/>
            <a:extLst>
              <a:ext uri="{28A0092B-C50C-407E-A947-70E740481C1C}">
                <a14:useLocalDpi xmlns:a14="http://schemas.microsoft.com/office/drawing/2010/main" val="0"/>
              </a:ext>
            </a:extLst>
          </a:blip>
          <a:srcRect/>
          <a:stretch>
            <a:fillRect/>
          </a:stretch>
        </p:blipFill>
        <p:spPr bwMode="auto">
          <a:xfrm>
            <a:off x="8172450" y="6553200"/>
            <a:ext cx="395288"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22" r:id="rId1"/>
    <p:sldLayoutId id="2147483712" r:id="rId2"/>
    <p:sldLayoutId id="2147483713" r:id="rId3"/>
    <p:sldLayoutId id="2147483714" r:id="rId4"/>
    <p:sldLayoutId id="2147483715" r:id="rId5"/>
    <p:sldLayoutId id="2147483716" r:id="rId6"/>
    <p:sldLayoutId id="2147483717" r:id="rId7"/>
    <p:sldLayoutId id="2147483718" r:id="rId8"/>
    <p:sldLayoutId id="2147483719" r:id="rId9"/>
    <p:sldLayoutId id="2147483720" r:id="rId10"/>
    <p:sldLayoutId id="2147483721" r:id="rId11"/>
  </p:sldLayoutIdLst>
  <p:txStyles>
    <p:titleStyle>
      <a:lvl1pPr algn="l" rtl="0" eaLnBrk="0" fontAlgn="base" hangingPunct="0">
        <a:spcBef>
          <a:spcPct val="0"/>
        </a:spcBef>
        <a:spcAft>
          <a:spcPct val="0"/>
        </a:spcAft>
        <a:defRPr sz="2800" b="1">
          <a:solidFill>
            <a:schemeClr val="bg1"/>
          </a:solidFill>
          <a:latin typeface="+mj-lt"/>
          <a:ea typeface="+mj-ea"/>
          <a:cs typeface="+mj-cs"/>
        </a:defRPr>
      </a:lvl1pPr>
      <a:lvl2pPr algn="l" rtl="0" eaLnBrk="0" fontAlgn="base" hangingPunct="0">
        <a:spcBef>
          <a:spcPct val="0"/>
        </a:spcBef>
        <a:spcAft>
          <a:spcPct val="0"/>
        </a:spcAft>
        <a:defRPr sz="2800" b="1">
          <a:solidFill>
            <a:schemeClr val="bg1"/>
          </a:solidFill>
          <a:latin typeface="Verdana" pitchFamily="34" charset="0"/>
        </a:defRPr>
      </a:lvl2pPr>
      <a:lvl3pPr algn="l" rtl="0" eaLnBrk="0" fontAlgn="base" hangingPunct="0">
        <a:spcBef>
          <a:spcPct val="0"/>
        </a:spcBef>
        <a:spcAft>
          <a:spcPct val="0"/>
        </a:spcAft>
        <a:defRPr sz="2800" b="1">
          <a:solidFill>
            <a:schemeClr val="bg1"/>
          </a:solidFill>
          <a:latin typeface="Verdana" pitchFamily="34" charset="0"/>
        </a:defRPr>
      </a:lvl3pPr>
      <a:lvl4pPr algn="l" rtl="0" eaLnBrk="0" fontAlgn="base" hangingPunct="0">
        <a:spcBef>
          <a:spcPct val="0"/>
        </a:spcBef>
        <a:spcAft>
          <a:spcPct val="0"/>
        </a:spcAft>
        <a:defRPr sz="2800" b="1">
          <a:solidFill>
            <a:schemeClr val="bg1"/>
          </a:solidFill>
          <a:latin typeface="Verdana" pitchFamily="34" charset="0"/>
        </a:defRPr>
      </a:lvl4pPr>
      <a:lvl5pPr algn="l" rtl="0" eaLnBrk="0" fontAlgn="base" hangingPunct="0">
        <a:spcBef>
          <a:spcPct val="0"/>
        </a:spcBef>
        <a:spcAft>
          <a:spcPct val="0"/>
        </a:spcAft>
        <a:defRPr sz="2800" b="1">
          <a:solidFill>
            <a:schemeClr val="bg1"/>
          </a:solidFill>
          <a:latin typeface="Verdana" pitchFamily="34" charset="0"/>
        </a:defRPr>
      </a:lvl5pPr>
      <a:lvl6pPr marL="457200" algn="l" rtl="0" fontAlgn="base">
        <a:spcBef>
          <a:spcPct val="0"/>
        </a:spcBef>
        <a:spcAft>
          <a:spcPct val="0"/>
        </a:spcAft>
        <a:defRPr sz="2800" b="1">
          <a:solidFill>
            <a:schemeClr val="bg1"/>
          </a:solidFill>
          <a:latin typeface="Verdana" pitchFamily="34" charset="0"/>
        </a:defRPr>
      </a:lvl6pPr>
      <a:lvl7pPr marL="914400" algn="l" rtl="0" fontAlgn="base">
        <a:spcBef>
          <a:spcPct val="0"/>
        </a:spcBef>
        <a:spcAft>
          <a:spcPct val="0"/>
        </a:spcAft>
        <a:defRPr sz="2800" b="1">
          <a:solidFill>
            <a:schemeClr val="bg1"/>
          </a:solidFill>
          <a:latin typeface="Verdana" pitchFamily="34" charset="0"/>
        </a:defRPr>
      </a:lvl7pPr>
      <a:lvl8pPr marL="1371600" algn="l" rtl="0" fontAlgn="base">
        <a:spcBef>
          <a:spcPct val="0"/>
        </a:spcBef>
        <a:spcAft>
          <a:spcPct val="0"/>
        </a:spcAft>
        <a:defRPr sz="2800" b="1">
          <a:solidFill>
            <a:schemeClr val="bg1"/>
          </a:solidFill>
          <a:latin typeface="Verdana" pitchFamily="34" charset="0"/>
        </a:defRPr>
      </a:lvl8pPr>
      <a:lvl9pPr marL="1828800" algn="l" rtl="0" fontAlgn="base">
        <a:spcBef>
          <a:spcPct val="0"/>
        </a:spcBef>
        <a:spcAft>
          <a:spcPct val="0"/>
        </a:spcAft>
        <a:defRPr sz="2800" b="1">
          <a:solidFill>
            <a:schemeClr val="bg1"/>
          </a:solidFill>
          <a:latin typeface="Verdana" pitchFamily="34" charset="0"/>
        </a:defRPr>
      </a:lvl9pPr>
    </p:titleStyle>
    <p:bodyStyle>
      <a:lvl1pPr marL="342900" indent="-342900" algn="l" rtl="0" eaLnBrk="0" fontAlgn="base" hangingPunct="0">
        <a:spcBef>
          <a:spcPct val="20000"/>
        </a:spcBef>
        <a:spcAft>
          <a:spcPct val="0"/>
        </a:spcAft>
        <a:buClr>
          <a:schemeClr val="tx1"/>
        </a:buClr>
        <a:buFont typeface="Wingdings" panose="05000000000000000000" pitchFamily="2" charset="2"/>
        <a:buChar char="u"/>
        <a:defRPr sz="24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a:solidFill>
            <a:schemeClr val="tx2"/>
          </a:solidFill>
          <a:latin typeface="+mn-lt"/>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a:solidFill>
            <a:schemeClr val="tx2"/>
          </a:solidFill>
          <a:latin typeface="+mn-lt"/>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a:solidFill>
            <a:schemeClr val="tx2"/>
          </a:solidFill>
          <a:latin typeface="+mn-lt"/>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2"/>
          </a:solidFill>
          <a:latin typeface="+mn-lt"/>
        </a:defRPr>
      </a:lvl5pPr>
      <a:lvl6pPr marL="2514600" indent="-228600" algn="l" rtl="0" fontAlgn="base">
        <a:spcBef>
          <a:spcPct val="20000"/>
        </a:spcBef>
        <a:spcAft>
          <a:spcPct val="0"/>
        </a:spcAft>
        <a:buClr>
          <a:schemeClr val="hlink"/>
        </a:buClr>
        <a:buSzPct val="60000"/>
        <a:buFont typeface="Wingdings" pitchFamily="2" charset="2"/>
        <a:buChar char="n"/>
        <a:defRPr sz="2000">
          <a:solidFill>
            <a:schemeClr val="tx2"/>
          </a:solidFill>
          <a:latin typeface="+mn-lt"/>
        </a:defRPr>
      </a:lvl6pPr>
      <a:lvl7pPr marL="2971800" indent="-228600" algn="l" rtl="0" fontAlgn="base">
        <a:spcBef>
          <a:spcPct val="20000"/>
        </a:spcBef>
        <a:spcAft>
          <a:spcPct val="0"/>
        </a:spcAft>
        <a:buClr>
          <a:schemeClr val="hlink"/>
        </a:buClr>
        <a:buSzPct val="60000"/>
        <a:buFont typeface="Wingdings" pitchFamily="2" charset="2"/>
        <a:buChar char="n"/>
        <a:defRPr sz="2000">
          <a:solidFill>
            <a:schemeClr val="tx2"/>
          </a:solidFill>
          <a:latin typeface="+mn-lt"/>
        </a:defRPr>
      </a:lvl7pPr>
      <a:lvl8pPr marL="3429000" indent="-228600" algn="l" rtl="0" fontAlgn="base">
        <a:spcBef>
          <a:spcPct val="20000"/>
        </a:spcBef>
        <a:spcAft>
          <a:spcPct val="0"/>
        </a:spcAft>
        <a:buClr>
          <a:schemeClr val="hlink"/>
        </a:buClr>
        <a:buSzPct val="60000"/>
        <a:buFont typeface="Wingdings" pitchFamily="2" charset="2"/>
        <a:buChar char="n"/>
        <a:defRPr sz="2000">
          <a:solidFill>
            <a:schemeClr val="tx2"/>
          </a:solidFill>
          <a:latin typeface="+mn-lt"/>
        </a:defRPr>
      </a:lvl8pPr>
      <a:lvl9pPr marL="3886200" indent="-228600" algn="l" rtl="0" fontAlgn="base">
        <a:spcBef>
          <a:spcPct val="20000"/>
        </a:spcBef>
        <a:spcAft>
          <a:spcPct val="0"/>
        </a:spcAft>
        <a:buClr>
          <a:schemeClr val="hlink"/>
        </a:buClr>
        <a:buSzPct val="60000"/>
        <a:buFont typeface="Wingdings" pitchFamily="2" charset="2"/>
        <a:buChar char="n"/>
        <a:defRPr sz="2000">
          <a:solidFill>
            <a:schemeClr val="tx2"/>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slide" Target="slide34.xml"/><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slide" Target="slide37.xml"/><Relationship Id="rId5" Type="http://schemas.openxmlformats.org/officeDocument/2006/relationships/slide" Target="slide36.xml"/><Relationship Id="rId4" Type="http://schemas.openxmlformats.org/officeDocument/2006/relationships/slide" Target="slide3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6.wmf"/></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baike.baidu.com/view/16372.htm" TargetMode="External"/><Relationship Id="rId2" Type="http://schemas.openxmlformats.org/officeDocument/2006/relationships/hyperlink" Target="http://baike.baidu.com/view/117065.htm" TargetMode="External"/><Relationship Id="rId1" Type="http://schemas.openxmlformats.org/officeDocument/2006/relationships/slideLayout" Target="../slideLayouts/slideLayout2.xml"/><Relationship Id="rId4" Type="http://schemas.openxmlformats.org/officeDocument/2006/relationships/image" Target="../media/image11.jpeg"/></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62FBDEDC-6B9C-4EF7-86B8-5C57DF708EF3}"/>
              </a:ext>
            </a:extLst>
          </p:cNvPr>
          <p:cNvSpPr>
            <a:spLocks noGrp="1" noChangeArrowheads="1"/>
          </p:cNvSpPr>
          <p:nvPr>
            <p:ph type="ctrTitle"/>
          </p:nvPr>
        </p:nvSpPr>
        <p:spPr>
          <a:xfrm>
            <a:off x="3563938" y="2060575"/>
            <a:ext cx="5329237" cy="2305050"/>
          </a:xfrm>
          <a:ln w="9525"/>
          <a:extLst>
            <a:ext uri="{91240B29-F687-4F45-9708-019B960494DF}">
              <a14:hiddenLine xmlns:a14="http://schemas.microsoft.com/office/drawing/2010/main" w="38100">
                <a:solidFill>
                  <a:srgbClr val="000000"/>
                </a:solidFill>
                <a:miter lim="800000"/>
                <a:headEnd/>
                <a:tailEnd/>
              </a14:hiddenLine>
            </a:ext>
          </a:extLst>
        </p:spPr>
        <p:txBody>
          <a:bodyPr/>
          <a:lstStyle/>
          <a:p>
            <a:pPr algn="ctr" eaLnBrk="1" hangingPunct="1"/>
            <a:r>
              <a:rPr lang="zh-CN" altLang="en-US" sz="6000" i="0" dirty="0">
                <a:solidFill>
                  <a:srgbClr val="FF0000"/>
                </a:solidFill>
                <a:ea typeface="Gulim" panose="020B0600000101010101" pitchFamily="34" charset="-127"/>
              </a:rPr>
              <a:t>第四讲 计算思维与程序设计</a:t>
            </a:r>
            <a:endParaRPr lang="en-US" altLang="ko-KR" sz="6000" i="0" dirty="0">
              <a:solidFill>
                <a:srgbClr val="FF0000"/>
              </a:solidFill>
              <a:ea typeface="Gulim" panose="020B0600000101010101" pitchFamily="34" charset="-127"/>
            </a:endParaRPr>
          </a:p>
        </p:txBody>
      </p:sp>
      <p:sp>
        <p:nvSpPr>
          <p:cNvPr id="6147" name="Rectangle 3">
            <a:extLst>
              <a:ext uri="{FF2B5EF4-FFF2-40B4-BE49-F238E27FC236}">
                <a16:creationId xmlns:a16="http://schemas.microsoft.com/office/drawing/2014/main" id="{933B830A-EB6B-492E-97C4-70A6A72C7D03}"/>
              </a:ext>
            </a:extLst>
          </p:cNvPr>
          <p:cNvSpPr>
            <a:spLocks noGrp="1" noChangeArrowheads="1"/>
          </p:cNvSpPr>
          <p:nvPr>
            <p:ph type="subTitle" idx="1"/>
          </p:nvPr>
        </p:nvSpPr>
        <p:spPr>
          <a:xfrm>
            <a:off x="3708400" y="4868863"/>
            <a:ext cx="5111750" cy="1152525"/>
          </a:xfrm>
        </p:spPr>
        <p:txBody>
          <a:bodyPr/>
          <a:lstStyle/>
          <a:p>
            <a:pPr algn="ctr" eaLnBrk="1" hangingPunct="1">
              <a:lnSpc>
                <a:spcPct val="90000"/>
              </a:lnSpc>
            </a:pPr>
            <a:r>
              <a:rPr lang="zh-CN" altLang="en-US" sz="2000">
                <a:solidFill>
                  <a:schemeClr val="tx1"/>
                </a:solidFill>
                <a:latin typeface="仿宋_GB2312" panose="02010609030101010101" pitchFamily="49" charset="-122"/>
                <a:ea typeface="仿宋_GB2312" panose="02010609030101010101" pitchFamily="49" charset="-122"/>
              </a:rPr>
              <a:t>杨国才 教授</a:t>
            </a:r>
            <a:endParaRPr lang="en-US" altLang="zh-CN" sz="2000">
              <a:solidFill>
                <a:schemeClr val="tx1"/>
              </a:solidFill>
              <a:latin typeface="仿宋_GB2312" panose="02010609030101010101" pitchFamily="49" charset="-122"/>
              <a:ea typeface="仿宋_GB2312" panose="02010609030101010101" pitchFamily="49" charset="-122"/>
            </a:endParaRPr>
          </a:p>
          <a:p>
            <a:pPr algn="ctr" eaLnBrk="1" hangingPunct="1">
              <a:lnSpc>
                <a:spcPct val="90000"/>
              </a:lnSpc>
            </a:pPr>
            <a:endParaRPr lang="en-US" altLang="zh-CN" sz="2000">
              <a:solidFill>
                <a:schemeClr val="tx1"/>
              </a:solidFill>
              <a:latin typeface="仿宋_GB2312" panose="02010609030101010101" pitchFamily="49" charset="-122"/>
              <a:ea typeface="仿宋_GB2312" panose="02010609030101010101" pitchFamily="49" charset="-122"/>
            </a:endParaRPr>
          </a:p>
          <a:p>
            <a:pPr eaLnBrk="1" hangingPunct="1">
              <a:lnSpc>
                <a:spcPct val="90000"/>
              </a:lnSpc>
            </a:pPr>
            <a:r>
              <a:rPr lang="zh-CN" altLang="en-US" sz="2000">
                <a:solidFill>
                  <a:schemeClr val="tx1"/>
                </a:solidFill>
                <a:latin typeface="仿宋_GB2312" panose="02010609030101010101" pitchFamily="49" charset="-122"/>
                <a:ea typeface="仿宋_GB2312" panose="02010609030101010101" pitchFamily="49" charset="-122"/>
              </a:rPr>
              <a:t>西南大学计算机与信息科学学院  软件学院</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r>
              <a:rPr lang="zh-CN" altLang="en-US" sz="3600"/>
              <a:t>计算思维的提出</a:t>
            </a:r>
            <a:endParaRPr lang="en-US" altLang="zh-CN" sz="3600"/>
          </a:p>
        </p:txBody>
      </p:sp>
      <p:sp>
        <p:nvSpPr>
          <p:cNvPr id="39939" name="Rectangle 3"/>
          <p:cNvSpPr>
            <a:spLocks noGrp="1" noChangeArrowheads="1"/>
          </p:cNvSpPr>
          <p:nvPr>
            <p:ph idx="1"/>
          </p:nvPr>
        </p:nvSpPr>
        <p:spPr>
          <a:xfrm>
            <a:off x="251520" y="1268413"/>
            <a:ext cx="8587680" cy="5065712"/>
          </a:xfrm>
        </p:spPr>
        <p:txBody>
          <a:bodyPr/>
          <a:lstStyle/>
          <a:p>
            <a:pPr>
              <a:buFontTx/>
              <a:buNone/>
            </a:pPr>
            <a:r>
              <a:rPr lang="en-US" altLang="zh-CN" sz="2800" dirty="0"/>
              <a:t>     </a:t>
            </a:r>
            <a:r>
              <a:rPr lang="en-US" altLang="zh-CN" sz="2800" dirty="0">
                <a:latin typeface="华文新魏" pitchFamily="2" charset="-122"/>
                <a:ea typeface="华文新魏" pitchFamily="2" charset="-122"/>
              </a:rPr>
              <a:t>2006</a:t>
            </a:r>
            <a:r>
              <a:rPr lang="zh-CN" altLang="en-US" sz="2800" dirty="0">
                <a:latin typeface="华文新魏" pitchFamily="2" charset="-122"/>
                <a:ea typeface="华文新魏" pitchFamily="2" charset="-122"/>
              </a:rPr>
              <a:t>年，美国卡内基</a:t>
            </a:r>
            <a:r>
              <a:rPr lang="en-US" altLang="zh-CN" sz="2800" dirty="0">
                <a:ea typeface="华文新魏" pitchFamily="2" charset="-122"/>
              </a:rPr>
              <a:t>·</a:t>
            </a:r>
            <a:r>
              <a:rPr lang="zh-CN" altLang="en-US" sz="2800" dirty="0">
                <a:latin typeface="华文新魏" pitchFamily="2" charset="-122"/>
                <a:ea typeface="华文新魏" pitchFamily="2" charset="-122"/>
              </a:rPr>
              <a:t>梅隆大学的</a:t>
            </a:r>
            <a:r>
              <a:rPr lang="en-US" altLang="zh-CN" sz="2800" dirty="0">
                <a:latin typeface="华文新魏" pitchFamily="2" charset="-122"/>
                <a:ea typeface="华文新魏" pitchFamily="2" charset="-122"/>
              </a:rPr>
              <a:t>Jeannette M. Wing</a:t>
            </a:r>
            <a:r>
              <a:rPr lang="zh-CN" altLang="en-US" sz="2800" dirty="0">
                <a:latin typeface="华文新魏" pitchFamily="2" charset="-122"/>
                <a:ea typeface="华文新魏" pitchFamily="2" charset="-122"/>
              </a:rPr>
              <a:t>（周以真）教授首先提出计算思维（</a:t>
            </a:r>
            <a:r>
              <a:rPr lang="en-US" altLang="zh-CN" sz="2800" dirty="0">
                <a:latin typeface="华文新魏" pitchFamily="2" charset="-122"/>
                <a:ea typeface="华文新魏" pitchFamily="2" charset="-122"/>
              </a:rPr>
              <a:t>Computational  Thinking</a:t>
            </a:r>
            <a:r>
              <a:rPr lang="zh-CN" altLang="en-US" sz="2800" dirty="0">
                <a:latin typeface="华文新魏" pitchFamily="2" charset="-122"/>
                <a:ea typeface="华文新魏" pitchFamily="2" charset="-122"/>
              </a:rPr>
              <a:t>）的概念。</a:t>
            </a:r>
          </a:p>
          <a:p>
            <a:pPr>
              <a:buFontTx/>
              <a:buNone/>
            </a:pPr>
            <a:r>
              <a:rPr lang="zh-CN" altLang="en-US" sz="2800" dirty="0">
                <a:latin typeface="华文新魏" pitchFamily="2" charset="-122"/>
                <a:ea typeface="华文新魏" pitchFamily="2" charset="-122"/>
              </a:rPr>
              <a:t>     定义：运用计算机科学的基础概念进行问题求解、系统设计、以及理解人类行为等的一系列思维活动。</a:t>
            </a:r>
          </a:p>
          <a:p>
            <a:pPr>
              <a:buFontTx/>
              <a:buNone/>
            </a:pPr>
            <a:r>
              <a:rPr lang="zh-CN" altLang="en-US" sz="2800" dirty="0">
                <a:latin typeface="华文新魏" pitchFamily="2" charset="-122"/>
                <a:ea typeface="华文新魏" pitchFamily="2" charset="-122"/>
              </a:rPr>
              <a:t>     观点：</a:t>
            </a:r>
            <a:r>
              <a:rPr lang="zh-CN" altLang="en-US" sz="2800" u="sng" dirty="0">
                <a:latin typeface="华文新魏" pitchFamily="2" charset="-122"/>
                <a:ea typeface="华文新魏" pitchFamily="2" charset="-122"/>
              </a:rPr>
              <a:t>源自数学思维和工程思维的计算机思维，与阅读、写作与算术能力一样，应成为人类的基本技能。</a:t>
            </a:r>
            <a:r>
              <a:rPr lang="zh-CN" altLang="en-US" sz="2800" dirty="0">
                <a:latin typeface="华文新魏" pitchFamily="2" charset="-122"/>
                <a:ea typeface="华文新魏" pitchFamily="2" charset="-122"/>
              </a:rPr>
              <a:t>强调：</a:t>
            </a:r>
            <a:r>
              <a:rPr lang="zh-CN" altLang="en-US" sz="2800" u="sng" dirty="0">
                <a:latin typeface="华文新魏" pitchFamily="2" charset="-122"/>
                <a:ea typeface="华文新魏" pitchFamily="2" charset="-122"/>
              </a:rPr>
              <a:t>计算思维是</a:t>
            </a:r>
            <a:r>
              <a:rPr lang="zh-CN" altLang="en-US" sz="2800" u="sng" dirty="0">
                <a:ea typeface="华文新魏" pitchFamily="2" charset="-122"/>
              </a:rPr>
              <a:t>“</a:t>
            </a:r>
            <a:r>
              <a:rPr lang="zh-CN" altLang="en-US" sz="2800" u="sng" dirty="0">
                <a:latin typeface="华文新魏" pitchFamily="2" charset="-122"/>
                <a:ea typeface="华文新魏" pitchFamily="2" charset="-122"/>
              </a:rPr>
              <a:t>人的，不是计算机的思维</a:t>
            </a:r>
            <a:r>
              <a:rPr lang="zh-CN" altLang="en-US" sz="2800" dirty="0">
                <a:ea typeface="华文新魏" pitchFamily="2" charset="-122"/>
              </a:rPr>
              <a:t>”</a:t>
            </a:r>
            <a:r>
              <a:rPr lang="zh-CN" altLang="en-US" sz="2800" dirty="0">
                <a:latin typeface="华文新魏" pitchFamily="2" charset="-122"/>
                <a:ea typeface="华文新魏" pitchFamily="2" charset="-122"/>
              </a:rPr>
              <a:t>，</a:t>
            </a:r>
            <a:r>
              <a:rPr lang="zh-CN" altLang="en-US" sz="2800" dirty="0">
                <a:ea typeface="华文新魏" pitchFamily="2" charset="-122"/>
              </a:rPr>
              <a:t>“</a:t>
            </a:r>
            <a:r>
              <a:rPr lang="zh-CN" altLang="en-US" sz="2800" dirty="0">
                <a:latin typeface="华文新魏" pitchFamily="2" charset="-122"/>
                <a:ea typeface="华文新魏" pitchFamily="2" charset="-122"/>
              </a:rPr>
              <a:t>计算思维是人类求解问题的一条途径，但决非试图使人类像计算机那样去思考</a:t>
            </a:r>
            <a:r>
              <a:rPr lang="zh-CN" altLang="en-US" sz="2800" dirty="0">
                <a:ea typeface="华文新魏" pitchFamily="2" charset="-122"/>
              </a:rPr>
              <a:t>”</a:t>
            </a:r>
            <a:r>
              <a:rPr lang="zh-CN" altLang="en-US" sz="2800" dirty="0">
                <a:latin typeface="华文新魏" pitchFamily="2" charset="-122"/>
                <a:ea typeface="华文新魏" pitchFamily="2" charset="-122"/>
              </a:rPr>
              <a:t>。</a:t>
            </a:r>
          </a:p>
        </p:txBody>
      </p:sp>
      <p:sp>
        <p:nvSpPr>
          <p:cNvPr id="4" name="灯片编号占位符 3"/>
          <p:cNvSpPr>
            <a:spLocks noGrp="1"/>
          </p:cNvSpPr>
          <p:nvPr>
            <p:ph type="sldNum" sz="quarter" idx="4294967295"/>
          </p:nvPr>
        </p:nvSpPr>
        <p:spPr>
          <a:xfrm>
            <a:off x="8229600" y="6473952"/>
            <a:ext cx="758952" cy="246888"/>
          </a:xfrm>
          <a:prstGeom prst="rect">
            <a:avLst/>
          </a:prstGeom>
        </p:spPr>
        <p:txBody>
          <a:bodyPr/>
          <a:lstStyle/>
          <a:p>
            <a:pPr>
              <a:defRPr/>
            </a:pPr>
            <a:fld id="{5729275F-49CB-4DD6-A547-A7660FF3A79D}" type="slidenum">
              <a:rPr lang="en-US" altLang="zh-CN" smtClean="0"/>
              <a:pPr>
                <a:defRPr/>
              </a:pPr>
              <a:t>10</a:t>
            </a:fld>
            <a:endParaRPr lang="en-US" altLang="zh-C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内容占位符 2"/>
          <p:cNvSpPr>
            <a:spLocks noGrp="1"/>
          </p:cNvSpPr>
          <p:nvPr>
            <p:ph idx="1"/>
          </p:nvPr>
        </p:nvSpPr>
        <p:spPr/>
        <p:txBody>
          <a:bodyPr/>
          <a:lstStyle/>
          <a:p>
            <a:endParaRPr lang="zh-CN" altLang="en-US"/>
          </a:p>
        </p:txBody>
      </p:sp>
      <p:pic>
        <p:nvPicPr>
          <p:cNvPr id="6" name="Picture 2"/>
          <p:cNvPicPr>
            <a:picLocks noChangeAspect="1" noChangeArrowheads="1"/>
          </p:cNvPicPr>
          <p:nvPr/>
        </p:nvPicPr>
        <p:blipFill>
          <a:blip r:embed="rId2" cstate="print"/>
          <a:srcRect/>
          <a:stretch>
            <a:fillRect/>
          </a:stretch>
        </p:blipFill>
        <p:spPr bwMode="auto">
          <a:xfrm>
            <a:off x="1219200" y="990600"/>
            <a:ext cx="6553200" cy="55372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灯片编号占位符 6"/>
          <p:cNvSpPr>
            <a:spLocks noGrp="1"/>
          </p:cNvSpPr>
          <p:nvPr>
            <p:ph type="sldNum" sz="quarter" idx="4294967295"/>
          </p:nvPr>
        </p:nvSpPr>
        <p:spPr>
          <a:xfrm>
            <a:off x="8229600" y="6473952"/>
            <a:ext cx="758952" cy="246888"/>
          </a:xfrm>
          <a:prstGeom prst="rect">
            <a:avLst/>
          </a:prstGeom>
        </p:spPr>
        <p:txBody>
          <a:bodyPr/>
          <a:lstStyle/>
          <a:p>
            <a:pPr>
              <a:defRPr/>
            </a:pPr>
            <a:fld id="{5729275F-49CB-4DD6-A547-A7660FF3A79D}" type="slidenum">
              <a:rPr lang="en-US" altLang="zh-CN" smtClean="0"/>
              <a:pPr>
                <a:defRPr/>
              </a:pPr>
              <a:t>11</a:t>
            </a:fld>
            <a:endParaRPr lang="en-US" altLang="zh-CN"/>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内容占位符 2"/>
          <p:cNvSpPr>
            <a:spLocks noGrp="1"/>
          </p:cNvSpPr>
          <p:nvPr>
            <p:ph idx="1"/>
          </p:nvPr>
        </p:nvSpPr>
        <p:spPr>
          <a:xfrm>
            <a:off x="395288" y="692150"/>
            <a:ext cx="8208962" cy="4752975"/>
          </a:xfrm>
        </p:spPr>
        <p:txBody>
          <a:bodyPr rtlCol="0">
            <a:normAutofit fontScale="77500" lnSpcReduction="20000"/>
          </a:bodyPr>
          <a:lstStyle/>
          <a:p>
            <a:pPr eaLnBrk="1" fontAlgn="auto" hangingPunct="1">
              <a:spcAft>
                <a:spcPts val="0"/>
              </a:spcAft>
              <a:buFont typeface="Wingdings" pitchFamily="2" charset="2"/>
              <a:buNone/>
              <a:defRPr/>
            </a:pPr>
            <a:r>
              <a:rPr lang="en-US" altLang="zh-CN"/>
              <a:t>17 November 2010 her research notes</a:t>
            </a:r>
            <a:r>
              <a:rPr lang="zh-CN" altLang="en-US"/>
              <a:t>：</a:t>
            </a:r>
            <a:r>
              <a:rPr lang="en-US" altLang="zh-CN"/>
              <a:t>CT: What and Why?</a:t>
            </a:r>
          </a:p>
          <a:p>
            <a:pPr lvl="1" eaLnBrk="1" fontAlgn="auto" hangingPunct="1">
              <a:spcAft>
                <a:spcPts val="0"/>
              </a:spcAft>
              <a:buFont typeface="Wingdings" pitchFamily="2" charset="2"/>
              <a:buNone/>
              <a:defRPr/>
            </a:pPr>
            <a:r>
              <a:rPr lang="en-US" altLang="zh-CN"/>
              <a:t> 2010,Jan Cuny, Larry Snyder, and Jeannette M. Wing, “Demystifying CT for Non-Computer Scientists,” work in progress. </a:t>
            </a:r>
          </a:p>
          <a:p>
            <a:pPr lvl="1" eaLnBrk="1" fontAlgn="auto" hangingPunct="1">
              <a:spcAft>
                <a:spcPts val="0"/>
              </a:spcAft>
              <a:buFont typeface="Wingdings" pitchFamily="2" charset="2"/>
              <a:buNone/>
              <a:defRPr/>
            </a:pPr>
            <a:r>
              <a:rPr lang="en-US" altLang="zh-CN">
                <a:solidFill>
                  <a:schemeClr val="accent2"/>
                </a:solidFill>
              </a:rPr>
              <a:t>“CT is the thought processes involved in formulating problems and their solutions so that the solutions are represented in a form that can be effectively carried out by an information-processing agent .”</a:t>
            </a:r>
          </a:p>
          <a:p>
            <a:pPr lvl="1" eaLnBrk="1" fontAlgn="auto" hangingPunct="1">
              <a:spcAft>
                <a:spcPts val="0"/>
              </a:spcAft>
              <a:buFont typeface="Wingdings" pitchFamily="2" charset="2"/>
              <a:buNone/>
              <a:defRPr/>
            </a:pPr>
            <a:r>
              <a:rPr lang="en-US" altLang="zh-CN"/>
              <a:t> </a:t>
            </a:r>
            <a:r>
              <a:rPr lang="en-US" altLang="zh-CN">
                <a:solidFill>
                  <a:srgbClr val="FF0000"/>
                </a:solidFill>
              </a:rPr>
              <a:t>Informally, CT describes the mental activity in formulating a problem to admit a computational solution. The solution can be carried out by a human or machine, or more generally, by combinations of humans and machines. </a:t>
            </a:r>
          </a:p>
          <a:p>
            <a:pPr lvl="1" eaLnBrk="1" fontAlgn="auto" hangingPunct="1">
              <a:spcAft>
                <a:spcPts val="0"/>
              </a:spcAft>
              <a:buFont typeface="Wingdings" pitchFamily="2" charset="2"/>
              <a:buNone/>
              <a:defRPr/>
            </a:pPr>
            <a:r>
              <a:rPr lang="en-US" altLang="zh-CN"/>
              <a:t> </a:t>
            </a:r>
          </a:p>
          <a:p>
            <a:pPr lvl="1" eaLnBrk="1" fontAlgn="auto" hangingPunct="1">
              <a:spcAft>
                <a:spcPts val="0"/>
              </a:spcAft>
              <a:buFont typeface="Wingdings" pitchFamily="2" charset="2"/>
              <a:buNone/>
              <a:defRPr/>
            </a:pPr>
            <a:r>
              <a:rPr lang="en-US" altLang="zh-CN">
                <a:solidFill>
                  <a:srgbClr val="C00000"/>
                </a:solidFill>
              </a:rPr>
              <a:t>CT is used in the design and analysis of problems and their solutions, broadly interpreted. </a:t>
            </a:r>
          </a:p>
          <a:p>
            <a:pPr eaLnBrk="1" fontAlgn="auto" hangingPunct="1">
              <a:spcAft>
                <a:spcPts val="0"/>
              </a:spcAft>
              <a:buFont typeface="Wingdings" pitchFamily="2" charset="2"/>
              <a:buNone/>
              <a:defRPr/>
            </a:pPr>
            <a:endParaRPr lang="zh-CN" altLang="zh-CN"/>
          </a:p>
          <a:p>
            <a:pPr eaLnBrk="1" fontAlgn="auto" hangingPunct="1">
              <a:spcAft>
                <a:spcPts val="0"/>
              </a:spcAft>
              <a:buFont typeface="Wingdings" pitchFamily="2" charset="2"/>
              <a:buNone/>
              <a:defRPr/>
            </a:pPr>
            <a:r>
              <a:rPr lang="en-US" altLang="zh-CN"/>
              <a:t>  </a:t>
            </a:r>
            <a:endParaRPr lang="zh-CN" altLang="zh-CN"/>
          </a:p>
          <a:p>
            <a:pPr eaLnBrk="1" fontAlgn="auto" hangingPunct="1">
              <a:spcAft>
                <a:spcPts val="0"/>
              </a:spcAft>
              <a:buFont typeface="Wingdings" pitchFamily="2" charset="2"/>
              <a:buNone/>
              <a:defRPr/>
            </a:pPr>
            <a:endParaRPr lang="zh-CN" altLang="en-US"/>
          </a:p>
          <a:p>
            <a:pPr eaLnBrk="1" fontAlgn="auto" hangingPunct="1">
              <a:spcAft>
                <a:spcPts val="0"/>
              </a:spcAft>
              <a:buFont typeface="Wingdings 2"/>
              <a:buChar char="ß"/>
              <a:defRPr/>
            </a:pPr>
            <a:endParaRPr lang="zh-CN" altLang="en-US"/>
          </a:p>
        </p:txBody>
      </p:sp>
      <p:sp>
        <p:nvSpPr>
          <p:cNvPr id="5" name="TextBox 4"/>
          <p:cNvSpPr txBox="1"/>
          <p:nvPr/>
        </p:nvSpPr>
        <p:spPr>
          <a:xfrm>
            <a:off x="971550" y="404813"/>
            <a:ext cx="7058025" cy="1514475"/>
          </a:xfrm>
          <a:prstGeom prst="rect">
            <a:avLst/>
          </a:prstGeom>
        </p:spPr>
        <p:style>
          <a:lnRef idx="1">
            <a:schemeClr val="accent2"/>
          </a:lnRef>
          <a:fillRef idx="2">
            <a:schemeClr val="accent2"/>
          </a:fillRef>
          <a:effectRef idx="1">
            <a:schemeClr val="accent2"/>
          </a:effectRef>
          <a:fontRef idx="minor">
            <a:schemeClr val="dk1"/>
          </a:fontRef>
        </p:style>
        <p:txBody>
          <a:bodyPr>
            <a:spAutoFit/>
          </a:bodyPr>
          <a:lstStyle/>
          <a:p>
            <a:pPr algn="ctr">
              <a:lnSpc>
                <a:spcPct val="110000"/>
              </a:lnSpc>
              <a:spcBef>
                <a:spcPct val="20000"/>
              </a:spcBef>
              <a:buClr>
                <a:schemeClr val="tx1"/>
              </a:buClr>
              <a:buSzPct val="80000"/>
              <a:buFont typeface="Wingdings" pitchFamily="2" charset="2"/>
              <a:buNone/>
              <a:defRPr/>
            </a:pPr>
            <a:r>
              <a:rPr lang="zh-CN" altLang="en-US" sz="2800" dirty="0"/>
              <a:t>计算思维是与形式化问题及其解决方案相关的一个思维过程，其解决问题的表示形式应该能有效地被信息处理代理执行</a:t>
            </a:r>
          </a:p>
        </p:txBody>
      </p:sp>
      <p:sp>
        <p:nvSpPr>
          <p:cNvPr id="7" name="TextBox 6"/>
          <p:cNvSpPr txBox="1"/>
          <p:nvPr/>
        </p:nvSpPr>
        <p:spPr>
          <a:xfrm>
            <a:off x="539750" y="2274888"/>
            <a:ext cx="8353425" cy="1371600"/>
          </a:xfrm>
          <a:prstGeom prst="rect">
            <a:avLst/>
          </a:prstGeom>
        </p:spPr>
        <p:style>
          <a:lnRef idx="1">
            <a:schemeClr val="accent2"/>
          </a:lnRef>
          <a:fillRef idx="2">
            <a:schemeClr val="accent2"/>
          </a:fillRef>
          <a:effectRef idx="1">
            <a:schemeClr val="accent2"/>
          </a:effectRef>
          <a:fontRef idx="minor">
            <a:schemeClr val="dk1"/>
          </a:fontRef>
        </p:style>
        <p:txBody>
          <a:bodyPr>
            <a:spAutoFit/>
          </a:bodyPr>
          <a:lstStyle/>
          <a:p>
            <a:pPr algn="ctr">
              <a:lnSpc>
                <a:spcPct val="110000"/>
              </a:lnSpc>
              <a:spcBef>
                <a:spcPct val="20000"/>
              </a:spcBef>
              <a:buClr>
                <a:schemeClr val="tx1"/>
              </a:buClr>
              <a:buSzPct val="80000"/>
              <a:buFont typeface="Wingdings" pitchFamily="2" charset="2"/>
              <a:buNone/>
              <a:defRPr/>
            </a:pPr>
            <a:r>
              <a:rPr lang="zh-CN" altLang="en-US" sz="3600" dirty="0"/>
              <a:t>合理抽象 高效算法（算法思维角度）</a:t>
            </a:r>
            <a:endParaRPr lang="en-US" altLang="zh-CN" sz="3600" dirty="0"/>
          </a:p>
          <a:p>
            <a:pPr algn="ctr">
              <a:lnSpc>
                <a:spcPct val="110000"/>
              </a:lnSpc>
              <a:spcBef>
                <a:spcPct val="20000"/>
              </a:spcBef>
              <a:buClr>
                <a:schemeClr val="tx1"/>
              </a:buClr>
              <a:buSzPct val="80000"/>
              <a:buFont typeface="Wingdings" pitchFamily="2" charset="2"/>
              <a:buNone/>
              <a:defRPr/>
            </a:pPr>
            <a:r>
              <a:rPr lang="zh-CN" altLang="en-US" sz="3600" dirty="0"/>
              <a:t>合理建模  高效实施（工程思维角度）</a:t>
            </a:r>
          </a:p>
        </p:txBody>
      </p:sp>
      <p:sp>
        <p:nvSpPr>
          <p:cNvPr id="6" name="Text Box 7" descr="yellow box around Not items"/>
          <p:cNvSpPr txBox="1">
            <a:spLocks noChangeArrowheads="1"/>
          </p:cNvSpPr>
          <p:nvPr/>
        </p:nvSpPr>
        <p:spPr bwMode="auto">
          <a:xfrm>
            <a:off x="1042988" y="3789363"/>
            <a:ext cx="6529387" cy="2708275"/>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eaLnBrk="1" hangingPunct="1">
              <a:lnSpc>
                <a:spcPct val="110000"/>
              </a:lnSpc>
              <a:spcBef>
                <a:spcPct val="20000"/>
              </a:spcBef>
              <a:buClr>
                <a:schemeClr val="tx1"/>
              </a:buClr>
              <a:buSzPct val="80000"/>
              <a:buFont typeface="Wingdings" pitchFamily="2" charset="2"/>
              <a:buNone/>
            </a:pPr>
            <a:r>
              <a:rPr lang="en-US" altLang="zh-CN" sz="2000" b="1">
                <a:solidFill>
                  <a:srgbClr val="FF0000"/>
                </a:solidFill>
                <a:latin typeface="Calibri" pitchFamily="34" charset="0"/>
              </a:rPr>
              <a:t>                                                          NOT</a:t>
            </a:r>
          </a:p>
          <a:p>
            <a:pPr algn="ctr" eaLnBrk="1" hangingPunct="1">
              <a:lnSpc>
                <a:spcPct val="110000"/>
              </a:lnSpc>
              <a:spcBef>
                <a:spcPct val="20000"/>
              </a:spcBef>
              <a:buClr>
                <a:schemeClr val="tx1"/>
              </a:buClr>
              <a:buSzPct val="80000"/>
              <a:buFont typeface="Wingdings" pitchFamily="2" charset="2"/>
              <a:buNone/>
            </a:pPr>
            <a:r>
              <a:rPr lang="en-US" altLang="zh-CN" sz="2000" b="1">
                <a:solidFill>
                  <a:srgbClr val="FF0000"/>
                </a:solidFill>
                <a:latin typeface="Calibri" pitchFamily="34" charset="0"/>
              </a:rPr>
              <a:t>CT==Computing</a:t>
            </a:r>
          </a:p>
          <a:p>
            <a:pPr lvl="1" algn="just" eaLnBrk="1" hangingPunct="1">
              <a:lnSpc>
                <a:spcPct val="110000"/>
              </a:lnSpc>
              <a:spcBef>
                <a:spcPct val="20000"/>
              </a:spcBef>
              <a:buClr>
                <a:schemeClr val="tx1"/>
              </a:buClr>
              <a:buSzPct val="80000"/>
              <a:buFontTx/>
              <a:buChar char="•"/>
            </a:pPr>
            <a:r>
              <a:rPr lang="en-US" altLang="zh-CN" sz="2000">
                <a:latin typeface="Calibri" pitchFamily="34" charset="0"/>
              </a:rPr>
              <a:t> Computer literacy, i.e., how to use Word and Excel or even Google</a:t>
            </a:r>
          </a:p>
          <a:p>
            <a:pPr lvl="1" algn="just" eaLnBrk="1" hangingPunct="1">
              <a:lnSpc>
                <a:spcPct val="110000"/>
              </a:lnSpc>
              <a:spcBef>
                <a:spcPct val="20000"/>
              </a:spcBef>
              <a:buClr>
                <a:schemeClr val="tx1"/>
              </a:buClr>
              <a:buSzPct val="80000"/>
              <a:buFontTx/>
              <a:buChar char="•"/>
            </a:pPr>
            <a:r>
              <a:rPr lang="en-US" altLang="zh-CN" sz="2000">
                <a:latin typeface="Calibri" pitchFamily="34" charset="0"/>
              </a:rPr>
              <a:t> Computer programming, i.e., beyond Java Programming 101</a:t>
            </a:r>
          </a:p>
          <a:p>
            <a:pPr algn="just" eaLnBrk="1" hangingPunct="1">
              <a:lnSpc>
                <a:spcPct val="110000"/>
              </a:lnSpc>
              <a:spcBef>
                <a:spcPct val="20000"/>
              </a:spcBef>
              <a:buClr>
                <a:schemeClr val="tx1"/>
              </a:buClr>
              <a:buSzPct val="80000"/>
              <a:buFontTx/>
              <a:buChar char="•"/>
            </a:pPr>
            <a:endParaRPr lang="en-US" altLang="zh-CN" sz="2000">
              <a:latin typeface="Calibri" pitchFamily="34" charset="0"/>
            </a:endParaRPr>
          </a:p>
        </p:txBody>
      </p:sp>
      <p:sp>
        <p:nvSpPr>
          <p:cNvPr id="8" name="灯片编号占位符 7"/>
          <p:cNvSpPr>
            <a:spLocks noGrp="1"/>
          </p:cNvSpPr>
          <p:nvPr>
            <p:ph type="sldNum" sz="quarter" idx="4294967295"/>
          </p:nvPr>
        </p:nvSpPr>
        <p:spPr>
          <a:xfrm>
            <a:off x="8229600" y="6473952"/>
            <a:ext cx="758952" cy="246888"/>
          </a:xfrm>
          <a:prstGeom prst="rect">
            <a:avLst/>
          </a:prstGeom>
        </p:spPr>
        <p:txBody>
          <a:bodyPr/>
          <a:lstStyle/>
          <a:p>
            <a:pPr>
              <a:defRPr/>
            </a:pPr>
            <a:fld id="{5729275F-49CB-4DD6-A547-A7660FF3A79D}" type="slidenum">
              <a:rPr lang="en-US" altLang="zh-CN" smtClean="0"/>
              <a:pPr>
                <a:defRPr/>
              </a:pPr>
              <a:t>12</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blinds(horizontal)">
                                      <p:cBhvr>
                                        <p:cTn id="1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1219200" y="228600"/>
            <a:ext cx="7467600" cy="922337"/>
          </a:xfrm>
        </p:spPr>
        <p:txBody>
          <a:bodyPr/>
          <a:lstStyle/>
          <a:p>
            <a:r>
              <a:rPr lang="zh-CN" altLang="en-US" sz="3600" dirty="0"/>
              <a:t>课程中的计算思维举例</a:t>
            </a:r>
          </a:p>
        </p:txBody>
      </p:sp>
      <p:sp>
        <p:nvSpPr>
          <p:cNvPr id="44035" name="Rectangle 3"/>
          <p:cNvSpPr>
            <a:spLocks noGrp="1" noChangeArrowheads="1"/>
          </p:cNvSpPr>
          <p:nvPr>
            <p:ph idx="1"/>
          </p:nvPr>
        </p:nvSpPr>
        <p:spPr>
          <a:xfrm>
            <a:off x="467544" y="1124744"/>
            <a:ext cx="8676456" cy="5400675"/>
          </a:xfrm>
        </p:spPr>
        <p:txBody>
          <a:bodyPr/>
          <a:lstStyle/>
          <a:p>
            <a:pPr>
              <a:lnSpc>
                <a:spcPct val="80000"/>
              </a:lnSpc>
              <a:buFontTx/>
              <a:buNone/>
            </a:pPr>
            <a:r>
              <a:rPr lang="zh-CN" altLang="en-US" sz="2400" b="1" dirty="0"/>
              <a:t>（</a:t>
            </a:r>
            <a:r>
              <a:rPr lang="en-US" altLang="zh-CN" sz="2400" b="1" dirty="0"/>
              <a:t>1</a:t>
            </a:r>
            <a:r>
              <a:rPr lang="zh-CN" altLang="en-US" sz="2400" b="1" dirty="0"/>
              <a:t>）</a:t>
            </a:r>
            <a:r>
              <a:rPr lang="zh-CN" altLang="en-US" sz="2400" b="1" dirty="0">
                <a:latin typeface="楷体" pitchFamily="49" charset="-122"/>
                <a:ea typeface="楷体" pitchFamily="49" charset="-122"/>
              </a:rPr>
              <a:t>计算机与信息社会</a:t>
            </a:r>
          </a:p>
          <a:p>
            <a:pPr>
              <a:lnSpc>
                <a:spcPct val="80000"/>
              </a:lnSpc>
              <a:buFontTx/>
              <a:buNone/>
            </a:pPr>
            <a:r>
              <a:rPr lang="zh-CN" altLang="en-US" sz="2400" b="1" dirty="0">
                <a:solidFill>
                  <a:srgbClr val="A50021"/>
                </a:solidFill>
                <a:latin typeface="楷体" pitchFamily="49" charset="-122"/>
                <a:ea typeface="楷体" pitchFamily="49" charset="-122"/>
              </a:rPr>
              <a:t>    ◆</a:t>
            </a:r>
            <a:r>
              <a:rPr lang="zh-CN" altLang="en-US" sz="2400" b="1" dirty="0">
                <a:latin typeface="楷体" pitchFamily="49" charset="-122"/>
                <a:ea typeface="楷体" pitchFamily="49" charset="-122"/>
              </a:rPr>
              <a:t>从算盘到计算机的发展过程</a:t>
            </a:r>
          </a:p>
          <a:p>
            <a:pPr>
              <a:lnSpc>
                <a:spcPct val="80000"/>
              </a:lnSpc>
              <a:buFontTx/>
              <a:buNone/>
            </a:pPr>
            <a:r>
              <a:rPr lang="zh-CN" altLang="en-US" sz="2400" b="1" dirty="0">
                <a:latin typeface="楷体" pitchFamily="49" charset="-122"/>
                <a:ea typeface="楷体" pitchFamily="49" charset="-122"/>
              </a:rPr>
              <a:t>      是计算思维内容不断拓展的过程（从口诀到使用规则）</a:t>
            </a:r>
          </a:p>
          <a:p>
            <a:pPr>
              <a:lnSpc>
                <a:spcPct val="80000"/>
              </a:lnSpc>
              <a:buFontTx/>
              <a:buNone/>
            </a:pPr>
            <a:r>
              <a:rPr lang="zh-CN" altLang="en-US" sz="2400" b="1" dirty="0">
                <a:latin typeface="楷体" pitchFamily="49" charset="-122"/>
                <a:ea typeface="楷体" pitchFamily="49" charset="-122"/>
              </a:rPr>
              <a:t>    </a:t>
            </a:r>
            <a:r>
              <a:rPr lang="zh-CN" altLang="en-US" sz="2400" b="1" dirty="0">
                <a:solidFill>
                  <a:srgbClr val="A50021"/>
                </a:solidFill>
                <a:latin typeface="楷体" pitchFamily="49" charset="-122"/>
                <a:ea typeface="楷体" pitchFamily="49" charset="-122"/>
              </a:rPr>
              <a:t>◆</a:t>
            </a:r>
            <a:r>
              <a:rPr lang="zh-CN" altLang="en-US" sz="2400" b="1" dirty="0">
                <a:latin typeface="楷体" pitchFamily="49" charset="-122"/>
                <a:ea typeface="楷体" pitchFamily="49" charset="-122"/>
              </a:rPr>
              <a:t>展示计算机的应用，培养计算思维的意识</a:t>
            </a:r>
          </a:p>
          <a:p>
            <a:pPr>
              <a:lnSpc>
                <a:spcPct val="80000"/>
              </a:lnSpc>
              <a:buFontTx/>
              <a:buNone/>
            </a:pPr>
            <a:r>
              <a:rPr lang="zh-CN" altLang="en-US" sz="2400" b="1" dirty="0">
                <a:latin typeface="楷体" pitchFamily="49" charset="-122"/>
                <a:ea typeface="楷体" pitchFamily="49" charset="-122"/>
              </a:rPr>
              <a:t>      了解计算机能做什么？只有想不到的，没有做不到的</a:t>
            </a:r>
          </a:p>
          <a:p>
            <a:pPr>
              <a:lnSpc>
                <a:spcPct val="80000"/>
              </a:lnSpc>
              <a:buFontTx/>
              <a:buNone/>
            </a:pPr>
            <a:r>
              <a:rPr lang="zh-CN" altLang="en-US" sz="2400" b="1" dirty="0">
                <a:latin typeface="楷体" pitchFamily="49" charset="-122"/>
                <a:ea typeface="楷体" pitchFamily="49" charset="-122"/>
              </a:rPr>
              <a:t>（</a:t>
            </a:r>
            <a:r>
              <a:rPr lang="en-US" altLang="zh-CN" sz="2400" b="1" dirty="0">
                <a:latin typeface="楷体" pitchFamily="49" charset="-122"/>
                <a:ea typeface="楷体" pitchFamily="49" charset="-122"/>
              </a:rPr>
              <a:t>2</a:t>
            </a:r>
            <a:r>
              <a:rPr lang="zh-CN" altLang="en-US" sz="2400" b="1" dirty="0">
                <a:latin typeface="楷体" pitchFamily="49" charset="-122"/>
                <a:ea typeface="楷体" pitchFamily="49" charset="-122"/>
              </a:rPr>
              <a:t>）计算机系统</a:t>
            </a:r>
          </a:p>
          <a:p>
            <a:pPr>
              <a:lnSpc>
                <a:spcPct val="80000"/>
              </a:lnSpc>
              <a:buFontTx/>
              <a:buNone/>
            </a:pPr>
            <a:r>
              <a:rPr lang="zh-CN" altLang="en-US" sz="2400" b="1" dirty="0">
                <a:latin typeface="楷体" pitchFamily="49" charset="-122"/>
                <a:ea typeface="楷体" pitchFamily="49" charset="-122"/>
              </a:rPr>
              <a:t>    </a:t>
            </a:r>
            <a:r>
              <a:rPr lang="zh-CN" altLang="en-US" sz="2400" b="1" dirty="0">
                <a:solidFill>
                  <a:srgbClr val="A50021"/>
                </a:solidFill>
                <a:latin typeface="楷体" pitchFamily="49" charset="-122"/>
                <a:ea typeface="楷体" pitchFamily="49" charset="-122"/>
              </a:rPr>
              <a:t>◆</a:t>
            </a:r>
            <a:r>
              <a:rPr lang="zh-CN" altLang="en-US" sz="2400" b="1" dirty="0">
                <a:latin typeface="楷体" pitchFamily="49" charset="-122"/>
                <a:ea typeface="楷体" pitchFamily="49" charset="-122"/>
              </a:rPr>
              <a:t>用抽象和分解来控制庞杂的任务和设计复杂的系统</a:t>
            </a:r>
          </a:p>
          <a:p>
            <a:pPr>
              <a:lnSpc>
                <a:spcPct val="80000"/>
              </a:lnSpc>
              <a:buFontTx/>
              <a:buNone/>
            </a:pPr>
            <a:r>
              <a:rPr lang="zh-CN" altLang="en-US" sz="2400" b="1" dirty="0">
                <a:latin typeface="楷体" pitchFamily="49" charset="-122"/>
                <a:ea typeface="楷体" pitchFamily="49" charset="-122"/>
              </a:rPr>
              <a:t>    </a:t>
            </a:r>
            <a:r>
              <a:rPr lang="zh-CN" altLang="en-US" sz="2400" b="1" dirty="0">
                <a:solidFill>
                  <a:srgbClr val="A50021"/>
                </a:solidFill>
                <a:latin typeface="楷体" pitchFamily="49" charset="-122"/>
                <a:ea typeface="楷体" pitchFamily="49" charset="-122"/>
              </a:rPr>
              <a:t>◆</a:t>
            </a:r>
            <a:r>
              <a:rPr lang="en-US" altLang="zh-CN" sz="2400" b="1" dirty="0">
                <a:latin typeface="楷体" pitchFamily="49" charset="-122"/>
                <a:ea typeface="楷体" pitchFamily="49" charset="-122"/>
              </a:rPr>
              <a:t>Cache:</a:t>
            </a:r>
            <a:r>
              <a:rPr lang="zh-CN" altLang="en-US" sz="2400" b="1" dirty="0">
                <a:latin typeface="楷体" pitchFamily="49" charset="-122"/>
                <a:ea typeface="楷体" pitchFamily="49" charset="-122"/>
              </a:rPr>
              <a:t>预置和缓存的典型案例</a:t>
            </a:r>
          </a:p>
          <a:p>
            <a:pPr>
              <a:lnSpc>
                <a:spcPct val="80000"/>
              </a:lnSpc>
              <a:buFontTx/>
              <a:buNone/>
            </a:pPr>
            <a:r>
              <a:rPr lang="zh-CN" altLang="en-US" sz="2400" b="1" dirty="0">
                <a:latin typeface="楷体" pitchFamily="49" charset="-122"/>
                <a:ea typeface="楷体" pitchFamily="49" charset="-122"/>
              </a:rPr>
              <a:t>    </a:t>
            </a:r>
            <a:r>
              <a:rPr lang="zh-CN" altLang="en-US" sz="2400" b="1" dirty="0">
                <a:solidFill>
                  <a:srgbClr val="A50021"/>
                </a:solidFill>
                <a:latin typeface="楷体" pitchFamily="49" charset="-122"/>
                <a:ea typeface="楷体" pitchFamily="49" charset="-122"/>
              </a:rPr>
              <a:t>◆</a:t>
            </a:r>
            <a:r>
              <a:rPr lang="zh-CN" altLang="en-US" sz="2400" b="1" dirty="0">
                <a:latin typeface="楷体" pitchFamily="49" charset="-122"/>
                <a:ea typeface="楷体" pitchFamily="49" charset="-122"/>
              </a:rPr>
              <a:t>多核处理器：并行编程的典型案例</a:t>
            </a:r>
          </a:p>
          <a:p>
            <a:pPr>
              <a:lnSpc>
                <a:spcPct val="80000"/>
              </a:lnSpc>
              <a:buFontTx/>
              <a:buNone/>
            </a:pPr>
            <a:r>
              <a:rPr lang="zh-CN" altLang="en-US" sz="2400" b="1" dirty="0">
                <a:latin typeface="楷体" pitchFamily="49" charset="-122"/>
                <a:ea typeface="楷体" pitchFamily="49" charset="-122"/>
              </a:rPr>
              <a:t>（</a:t>
            </a:r>
            <a:r>
              <a:rPr lang="en-US" altLang="zh-CN" sz="2400" b="1" dirty="0">
                <a:latin typeface="楷体" pitchFamily="49" charset="-122"/>
                <a:ea typeface="楷体" pitchFamily="49" charset="-122"/>
              </a:rPr>
              <a:t>3</a:t>
            </a:r>
            <a:r>
              <a:rPr lang="zh-CN" altLang="en-US" sz="2400" b="1" dirty="0">
                <a:latin typeface="楷体" pitchFamily="49" charset="-122"/>
                <a:ea typeface="楷体" pitchFamily="49" charset="-122"/>
              </a:rPr>
              <a:t>）数据在计算机中的表示</a:t>
            </a:r>
          </a:p>
          <a:p>
            <a:pPr>
              <a:lnSpc>
                <a:spcPct val="80000"/>
              </a:lnSpc>
              <a:buFontTx/>
              <a:buNone/>
            </a:pPr>
            <a:r>
              <a:rPr lang="zh-CN" altLang="en-US" sz="2400" b="1" dirty="0">
                <a:latin typeface="楷体" pitchFamily="49" charset="-122"/>
                <a:ea typeface="楷体" pitchFamily="49" charset="-122"/>
              </a:rPr>
              <a:t>    </a:t>
            </a:r>
            <a:r>
              <a:rPr lang="zh-CN" altLang="en-US" sz="2400" b="1" dirty="0">
                <a:solidFill>
                  <a:srgbClr val="A50021"/>
                </a:solidFill>
                <a:latin typeface="楷体" pitchFamily="49" charset="-122"/>
                <a:ea typeface="楷体" pitchFamily="49" charset="-122"/>
              </a:rPr>
              <a:t>◆ </a:t>
            </a:r>
            <a:r>
              <a:rPr lang="zh-CN" altLang="en-US" sz="2400" b="1" dirty="0">
                <a:latin typeface="楷体" pitchFamily="49" charset="-122"/>
                <a:ea typeface="楷体" pitchFamily="49" charset="-122"/>
              </a:rPr>
              <a:t>计算机中表示问题的方法</a:t>
            </a:r>
          </a:p>
          <a:p>
            <a:pPr>
              <a:lnSpc>
                <a:spcPct val="80000"/>
              </a:lnSpc>
              <a:buFontTx/>
              <a:buNone/>
            </a:pPr>
            <a:r>
              <a:rPr lang="zh-CN" altLang="en-US" sz="2400" b="1" dirty="0">
                <a:latin typeface="楷体" pitchFamily="49" charset="-122"/>
                <a:ea typeface="楷体" pitchFamily="49" charset="-122"/>
              </a:rPr>
              <a:t>（</a:t>
            </a:r>
            <a:r>
              <a:rPr lang="en-US" altLang="zh-CN" sz="2400" b="1" dirty="0">
                <a:latin typeface="楷体" pitchFamily="49" charset="-122"/>
                <a:ea typeface="楷体" pitchFamily="49" charset="-122"/>
              </a:rPr>
              <a:t>4</a:t>
            </a:r>
            <a:r>
              <a:rPr lang="zh-CN" altLang="en-US" sz="2400" b="1" dirty="0">
                <a:latin typeface="楷体" pitchFamily="49" charset="-122"/>
                <a:ea typeface="楷体" pitchFamily="49" charset="-122"/>
              </a:rPr>
              <a:t>）操作系统基础</a:t>
            </a:r>
          </a:p>
          <a:p>
            <a:pPr>
              <a:lnSpc>
                <a:spcPct val="80000"/>
              </a:lnSpc>
              <a:buFontTx/>
              <a:buNone/>
            </a:pPr>
            <a:r>
              <a:rPr lang="zh-CN" altLang="en-US" sz="2400" b="1" dirty="0">
                <a:latin typeface="楷体" pitchFamily="49" charset="-122"/>
                <a:ea typeface="楷体" pitchFamily="49" charset="-122"/>
              </a:rPr>
              <a:t>    </a:t>
            </a:r>
            <a:r>
              <a:rPr lang="zh-CN" altLang="en-US" sz="2400" b="1" dirty="0">
                <a:solidFill>
                  <a:srgbClr val="A50021"/>
                </a:solidFill>
                <a:latin typeface="楷体" pitchFamily="49" charset="-122"/>
                <a:ea typeface="楷体" pitchFamily="49" charset="-122"/>
              </a:rPr>
              <a:t>◆</a:t>
            </a:r>
            <a:r>
              <a:rPr lang="zh-CN" altLang="en-US" sz="2400" b="1" dirty="0">
                <a:latin typeface="楷体" pitchFamily="49" charset="-122"/>
                <a:ea typeface="楷体" pitchFamily="49" charset="-122"/>
              </a:rPr>
              <a:t> 计算思维解决了计算机自身问题的同时；</a:t>
            </a:r>
          </a:p>
          <a:p>
            <a:pPr>
              <a:lnSpc>
                <a:spcPct val="80000"/>
              </a:lnSpc>
              <a:buFontTx/>
              <a:buNone/>
            </a:pPr>
            <a:r>
              <a:rPr lang="zh-CN" altLang="en-US" sz="2400" b="1" dirty="0">
                <a:latin typeface="楷体" pitchFamily="49" charset="-122"/>
                <a:ea typeface="楷体" pitchFamily="49" charset="-122"/>
              </a:rPr>
              <a:t>	 也可解决各种应用问题。</a:t>
            </a:r>
            <a:endParaRPr lang="zh-CN" altLang="en-US" sz="2400" dirty="0">
              <a:latin typeface="楷体" pitchFamily="49" charset="-122"/>
              <a:ea typeface="楷体" pitchFamily="49" charset="-122"/>
            </a:endParaRPr>
          </a:p>
        </p:txBody>
      </p:sp>
      <p:sp>
        <p:nvSpPr>
          <p:cNvPr id="4" name="灯片编号占位符 3"/>
          <p:cNvSpPr>
            <a:spLocks noGrp="1"/>
          </p:cNvSpPr>
          <p:nvPr>
            <p:ph type="sldNum" sz="quarter" idx="4294967295"/>
          </p:nvPr>
        </p:nvSpPr>
        <p:spPr>
          <a:xfrm>
            <a:off x="8229600" y="6473952"/>
            <a:ext cx="758952" cy="246888"/>
          </a:xfrm>
          <a:prstGeom prst="rect">
            <a:avLst/>
          </a:prstGeom>
        </p:spPr>
        <p:txBody>
          <a:bodyPr/>
          <a:lstStyle/>
          <a:p>
            <a:pPr>
              <a:defRPr/>
            </a:pPr>
            <a:fld id="{5729275F-49CB-4DD6-A547-A7660FF3A79D}" type="slidenum">
              <a:rPr lang="en-US" altLang="zh-CN" smtClean="0"/>
              <a:pPr>
                <a:defRPr/>
              </a:pPr>
              <a:t>13</a:t>
            </a:fld>
            <a:endParaRPr lang="en-US" altLang="zh-CN"/>
          </a:p>
        </p:txBody>
      </p:sp>
    </p:spTree>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3"/>
          <p:cNvSpPr>
            <a:spLocks noGrp="1" noChangeArrowheads="1"/>
          </p:cNvSpPr>
          <p:nvPr>
            <p:ph idx="1"/>
          </p:nvPr>
        </p:nvSpPr>
        <p:spPr/>
        <p:txBody>
          <a:bodyPr/>
          <a:lstStyle/>
          <a:p>
            <a:pPr>
              <a:lnSpc>
                <a:spcPct val="80000"/>
              </a:lnSpc>
              <a:buFontTx/>
              <a:buNone/>
            </a:pPr>
            <a:r>
              <a:rPr lang="zh-CN" altLang="en-US" sz="2800" b="1">
                <a:latin typeface="楷体" pitchFamily="49" charset="-122"/>
                <a:ea typeface="楷体" pitchFamily="49" charset="-122"/>
              </a:rPr>
              <a:t>（</a:t>
            </a:r>
            <a:r>
              <a:rPr lang="en-US" altLang="zh-CN" sz="2800" b="1">
                <a:latin typeface="楷体" pitchFamily="49" charset="-122"/>
                <a:ea typeface="楷体" pitchFamily="49" charset="-122"/>
              </a:rPr>
              <a:t>5</a:t>
            </a:r>
            <a:r>
              <a:rPr lang="zh-CN" altLang="en-US" sz="2800" b="1">
                <a:latin typeface="楷体" pitchFamily="49" charset="-122"/>
                <a:ea typeface="楷体" pitchFamily="49" charset="-122"/>
              </a:rPr>
              <a:t>）计算机网络基础与应用</a:t>
            </a:r>
          </a:p>
          <a:p>
            <a:pPr>
              <a:lnSpc>
                <a:spcPct val="80000"/>
              </a:lnSpc>
              <a:buFontTx/>
              <a:buNone/>
            </a:pPr>
            <a:r>
              <a:rPr lang="zh-CN" altLang="en-US" sz="2800" b="1">
                <a:solidFill>
                  <a:srgbClr val="A50021"/>
                </a:solidFill>
                <a:latin typeface="楷体" pitchFamily="49" charset="-122"/>
                <a:ea typeface="楷体" pitchFamily="49" charset="-122"/>
              </a:rPr>
              <a:t>  ◆</a:t>
            </a:r>
            <a:r>
              <a:rPr lang="zh-CN" altLang="en-US" sz="2800" b="1">
                <a:latin typeface="楷体" pitchFamily="49" charset="-122"/>
                <a:ea typeface="楷体" pitchFamily="49" charset="-122"/>
              </a:rPr>
              <a:t> 协议分层，域名体系：复杂问题的分解</a:t>
            </a:r>
          </a:p>
          <a:p>
            <a:pPr>
              <a:lnSpc>
                <a:spcPct val="80000"/>
              </a:lnSpc>
              <a:buFontTx/>
              <a:buNone/>
            </a:pPr>
            <a:r>
              <a:rPr lang="zh-CN" altLang="en-US" sz="2800" b="1">
                <a:solidFill>
                  <a:srgbClr val="A50021"/>
                </a:solidFill>
                <a:latin typeface="楷体" pitchFamily="49" charset="-122"/>
                <a:ea typeface="楷体" pitchFamily="49" charset="-122"/>
              </a:rPr>
              <a:t>  ◆</a:t>
            </a:r>
            <a:r>
              <a:rPr lang="zh-CN" altLang="en-US" sz="2800" b="1">
                <a:latin typeface="楷体" pitchFamily="49" charset="-122"/>
                <a:ea typeface="楷体" pitchFamily="49" charset="-122"/>
              </a:rPr>
              <a:t>奇偶校验，</a:t>
            </a:r>
            <a:r>
              <a:rPr lang="en-US" altLang="zh-CN" sz="2800" b="1">
                <a:latin typeface="楷体" pitchFamily="49" charset="-122"/>
                <a:ea typeface="楷体" pitchFamily="49" charset="-122"/>
              </a:rPr>
              <a:t>csma/cd :</a:t>
            </a:r>
            <a:r>
              <a:rPr lang="zh-CN" altLang="en-US" sz="2800" b="1">
                <a:latin typeface="楷体" pitchFamily="49" charset="-122"/>
                <a:ea typeface="楷体" pitchFamily="49" charset="-122"/>
              </a:rPr>
              <a:t>冗余设计，系统恢复</a:t>
            </a:r>
          </a:p>
          <a:p>
            <a:pPr>
              <a:lnSpc>
                <a:spcPct val="80000"/>
              </a:lnSpc>
              <a:buFontTx/>
              <a:buNone/>
            </a:pPr>
            <a:r>
              <a:rPr lang="zh-CN" altLang="en-US" sz="2800" b="1">
                <a:latin typeface="楷体" pitchFamily="49" charset="-122"/>
                <a:ea typeface="楷体" pitchFamily="49" charset="-122"/>
              </a:rPr>
              <a:t>  </a:t>
            </a:r>
            <a:r>
              <a:rPr lang="zh-CN" altLang="en-US" sz="2800" b="1">
                <a:solidFill>
                  <a:srgbClr val="A50021"/>
                </a:solidFill>
                <a:latin typeface="楷体" pitchFamily="49" charset="-122"/>
                <a:ea typeface="楷体" pitchFamily="49" charset="-122"/>
              </a:rPr>
              <a:t>◆</a:t>
            </a:r>
            <a:r>
              <a:rPr lang="zh-CN" altLang="en-US" sz="2800" b="1">
                <a:latin typeface="楷体" pitchFamily="49" charset="-122"/>
                <a:ea typeface="楷体" pitchFamily="49" charset="-122"/>
              </a:rPr>
              <a:t> 从买参考书、泡图书馆到网上求解问题答案，标准的计算思维方法</a:t>
            </a:r>
          </a:p>
          <a:p>
            <a:pPr>
              <a:lnSpc>
                <a:spcPct val="80000"/>
              </a:lnSpc>
              <a:buFontTx/>
              <a:buNone/>
            </a:pPr>
            <a:r>
              <a:rPr lang="zh-CN" altLang="en-US" sz="2800" b="1">
                <a:latin typeface="楷体" pitchFamily="49" charset="-122"/>
                <a:ea typeface="楷体" pitchFamily="49" charset="-122"/>
              </a:rPr>
              <a:t>  </a:t>
            </a:r>
            <a:r>
              <a:rPr lang="zh-CN" altLang="en-US" sz="2800" b="1">
                <a:solidFill>
                  <a:srgbClr val="A50021"/>
                </a:solidFill>
                <a:latin typeface="楷体" pitchFamily="49" charset="-122"/>
                <a:ea typeface="楷体" pitchFamily="49" charset="-122"/>
              </a:rPr>
              <a:t>◆</a:t>
            </a:r>
            <a:r>
              <a:rPr lang="zh-CN" altLang="en-US" sz="2800" b="1">
                <a:latin typeface="楷体" pitchFamily="49" charset="-122"/>
                <a:ea typeface="楷体" pitchFamily="49" charset="-122"/>
              </a:rPr>
              <a:t> 从商店购物到网上购物，从开设实店到网上开店</a:t>
            </a:r>
          </a:p>
          <a:p>
            <a:pPr>
              <a:lnSpc>
                <a:spcPct val="80000"/>
              </a:lnSpc>
              <a:buFontTx/>
              <a:buNone/>
            </a:pPr>
            <a:r>
              <a:rPr lang="zh-CN" altLang="en-US" sz="2800" b="1">
                <a:latin typeface="楷体" pitchFamily="49" charset="-122"/>
                <a:ea typeface="楷体" pitchFamily="49" charset="-122"/>
              </a:rPr>
              <a:t>（</a:t>
            </a:r>
            <a:r>
              <a:rPr lang="en-US" altLang="zh-CN" sz="2800" b="1">
                <a:latin typeface="楷体" pitchFamily="49" charset="-122"/>
                <a:ea typeface="楷体" pitchFamily="49" charset="-122"/>
              </a:rPr>
              <a:t>6</a:t>
            </a:r>
            <a:r>
              <a:rPr lang="zh-CN" altLang="en-US" sz="2800" b="1">
                <a:latin typeface="楷体" pitchFamily="49" charset="-122"/>
                <a:ea typeface="楷体" pitchFamily="49" charset="-122"/>
              </a:rPr>
              <a:t>）数据库技术基础</a:t>
            </a:r>
          </a:p>
          <a:p>
            <a:pPr>
              <a:lnSpc>
                <a:spcPct val="80000"/>
              </a:lnSpc>
              <a:buFontTx/>
              <a:buNone/>
            </a:pPr>
            <a:r>
              <a:rPr lang="zh-CN" altLang="en-US" sz="2800" b="1">
                <a:latin typeface="楷体" pitchFamily="49" charset="-122"/>
                <a:ea typeface="楷体" pitchFamily="49" charset="-122"/>
              </a:rPr>
              <a:t>  </a:t>
            </a:r>
            <a:r>
              <a:rPr lang="zh-CN" altLang="en-US" sz="2800" b="1">
                <a:solidFill>
                  <a:srgbClr val="A50021"/>
                </a:solidFill>
                <a:latin typeface="楷体" pitchFamily="49" charset="-122"/>
                <a:ea typeface="楷体" pitchFamily="49" charset="-122"/>
              </a:rPr>
              <a:t>◆ </a:t>
            </a:r>
            <a:r>
              <a:rPr lang="zh-CN" altLang="en-US" sz="2800" b="1">
                <a:latin typeface="楷体" pitchFamily="49" charset="-122"/>
                <a:ea typeface="楷体" pitchFamily="49" charset="-122"/>
              </a:rPr>
              <a:t>设计一个数据库，本身就是抽象和分解的过程</a:t>
            </a:r>
          </a:p>
        </p:txBody>
      </p:sp>
      <p:sp>
        <p:nvSpPr>
          <p:cNvPr id="45059" name="Rectangle 2"/>
          <p:cNvSpPr txBox="1">
            <a:spLocks noChangeArrowheads="1"/>
          </p:cNvSpPr>
          <p:nvPr/>
        </p:nvSpPr>
        <p:spPr bwMode="auto">
          <a:xfrm>
            <a:off x="457200" y="274638"/>
            <a:ext cx="8229600" cy="922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r>
              <a:rPr lang="zh-CN" altLang="en-US" sz="3600">
                <a:solidFill>
                  <a:schemeClr val="tx2"/>
                </a:solidFill>
                <a:latin typeface="Franklin Gothic Medium" pitchFamily="34" charset="0"/>
                <a:ea typeface="微软雅黑" pitchFamily="34" charset="-122"/>
              </a:rPr>
              <a:t>课程中的计算思维举例</a:t>
            </a:r>
          </a:p>
        </p:txBody>
      </p:sp>
      <p:sp>
        <p:nvSpPr>
          <p:cNvPr id="4" name="灯片编号占位符 3"/>
          <p:cNvSpPr>
            <a:spLocks noGrp="1"/>
          </p:cNvSpPr>
          <p:nvPr>
            <p:ph type="sldNum" sz="quarter" idx="4294967295"/>
          </p:nvPr>
        </p:nvSpPr>
        <p:spPr>
          <a:xfrm>
            <a:off x="8229600" y="6473952"/>
            <a:ext cx="758952" cy="246888"/>
          </a:xfrm>
          <a:prstGeom prst="rect">
            <a:avLst/>
          </a:prstGeom>
        </p:spPr>
        <p:txBody>
          <a:bodyPr/>
          <a:lstStyle/>
          <a:p>
            <a:pPr>
              <a:defRPr/>
            </a:pPr>
            <a:fld id="{5729275F-49CB-4DD6-A547-A7660FF3A79D}" type="slidenum">
              <a:rPr lang="en-US" altLang="zh-CN" smtClean="0"/>
              <a:pPr>
                <a:defRPr/>
              </a:pPr>
              <a:t>14</a:t>
            </a:fld>
            <a:endParaRPr lang="en-US" altLang="zh-CN"/>
          </a:p>
        </p:txBody>
      </p:sp>
    </p:spTree>
  </p:cSld>
  <p:clrMapOvr>
    <a:masterClrMapping/>
  </p:clrMapOvr>
  <p:transition spd="slow"/>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r>
              <a:rPr lang="zh-CN" altLang="en-US" dirty="0"/>
              <a:t>计算思维与问题求解</a:t>
            </a:r>
          </a:p>
        </p:txBody>
      </p:sp>
      <p:sp>
        <p:nvSpPr>
          <p:cNvPr id="50179" name="Rectangle 3"/>
          <p:cNvSpPr>
            <a:spLocks noGrp="1" noChangeArrowheads="1"/>
          </p:cNvSpPr>
          <p:nvPr>
            <p:ph idx="1"/>
          </p:nvPr>
        </p:nvSpPr>
        <p:spPr/>
        <p:txBody>
          <a:bodyPr/>
          <a:lstStyle/>
          <a:p>
            <a:pPr>
              <a:lnSpc>
                <a:spcPct val="80000"/>
              </a:lnSpc>
              <a:buFontTx/>
              <a:buNone/>
            </a:pPr>
            <a:r>
              <a:rPr lang="zh-CN" altLang="en-US" sz="2800" b="1" dirty="0">
                <a:latin typeface="楷体" pitchFamily="49" charset="-122"/>
                <a:ea typeface="楷体" pitchFamily="49" charset="-122"/>
              </a:rPr>
              <a:t>计算思维求解问题的手段：</a:t>
            </a:r>
          </a:p>
          <a:p>
            <a:pPr>
              <a:lnSpc>
                <a:spcPct val="80000"/>
              </a:lnSpc>
              <a:buFontTx/>
              <a:buNone/>
            </a:pPr>
            <a:r>
              <a:rPr lang="zh-CN" altLang="en-US" sz="2800" b="1" dirty="0">
                <a:latin typeface="楷体" pitchFamily="49" charset="-122"/>
                <a:ea typeface="楷体" pitchFamily="49" charset="-122"/>
              </a:rPr>
              <a:t>  </a:t>
            </a:r>
            <a:r>
              <a:rPr lang="zh-CN" altLang="en-US" sz="2800" b="1" dirty="0">
                <a:solidFill>
                  <a:srgbClr val="A50021"/>
                </a:solidFill>
                <a:latin typeface="楷体" pitchFamily="49" charset="-122"/>
                <a:ea typeface="楷体" pitchFamily="49" charset="-122"/>
              </a:rPr>
              <a:t>抽象和自动化</a:t>
            </a:r>
            <a:r>
              <a:rPr lang="zh-CN" altLang="en-US" sz="2800" b="1" dirty="0">
                <a:latin typeface="楷体" pitchFamily="49" charset="-122"/>
                <a:ea typeface="楷体" pitchFamily="49" charset="-122"/>
              </a:rPr>
              <a:t>。</a:t>
            </a:r>
          </a:p>
          <a:p>
            <a:pPr>
              <a:lnSpc>
                <a:spcPct val="80000"/>
              </a:lnSpc>
              <a:buFontTx/>
              <a:buNone/>
            </a:pPr>
            <a:endParaRPr lang="zh-CN" altLang="en-US" sz="2800" b="1" dirty="0">
              <a:latin typeface="楷体" pitchFamily="49" charset="-122"/>
              <a:ea typeface="楷体" pitchFamily="49" charset="-122"/>
            </a:endParaRPr>
          </a:p>
          <a:p>
            <a:pPr>
              <a:lnSpc>
                <a:spcPct val="150000"/>
              </a:lnSpc>
              <a:buFontTx/>
              <a:buNone/>
            </a:pPr>
            <a:r>
              <a:rPr lang="zh-CN" altLang="zh-CN" sz="2800" b="1" dirty="0">
                <a:latin typeface="楷体" pitchFamily="49" charset="-122"/>
                <a:ea typeface="楷体" pitchFamily="49" charset="-122"/>
              </a:rPr>
              <a:t>问题求解的步骤</a:t>
            </a:r>
            <a:endParaRPr lang="zh-CN" altLang="en-US" sz="2800" b="1" dirty="0">
              <a:latin typeface="楷体" pitchFamily="49" charset="-122"/>
              <a:ea typeface="楷体" pitchFamily="49" charset="-122"/>
            </a:endParaRPr>
          </a:p>
          <a:p>
            <a:pPr lvl="1">
              <a:lnSpc>
                <a:spcPct val="150000"/>
              </a:lnSpc>
              <a:buFont typeface="Wingdings" pitchFamily="2" charset="2"/>
              <a:buChar char="Ø"/>
            </a:pPr>
            <a:r>
              <a:rPr lang="zh-CN" altLang="en-US" sz="2400" dirty="0">
                <a:latin typeface="楷体" pitchFamily="49" charset="-122"/>
              </a:rPr>
              <a:t> 问题抽象化的描述，</a:t>
            </a:r>
            <a:r>
              <a:rPr lang="zh-CN" altLang="en-US" dirty="0">
                <a:latin typeface="楷体" pitchFamily="49" charset="-122"/>
              </a:rPr>
              <a:t>问题表示</a:t>
            </a:r>
            <a:r>
              <a:rPr lang="en-US" altLang="zh-CN" dirty="0">
                <a:latin typeface="楷体" pitchFamily="49" charset="-122"/>
              </a:rPr>
              <a:t>(</a:t>
            </a:r>
            <a:r>
              <a:rPr lang="zh-CN" altLang="en-US" dirty="0">
                <a:latin typeface="楷体" pitchFamily="49" charset="-122"/>
              </a:rPr>
              <a:t>如何建立模型</a:t>
            </a:r>
            <a:r>
              <a:rPr lang="en-US" altLang="zh-CN" dirty="0">
                <a:latin typeface="楷体" pitchFamily="49" charset="-122"/>
              </a:rPr>
              <a:t>) </a:t>
            </a:r>
            <a:endParaRPr lang="en-US" altLang="zh-CN" sz="2400" dirty="0">
              <a:latin typeface="楷体" pitchFamily="49" charset="-122"/>
            </a:endParaRPr>
          </a:p>
          <a:p>
            <a:pPr lvl="1">
              <a:lnSpc>
                <a:spcPct val="150000"/>
              </a:lnSpc>
              <a:buFont typeface="Wingdings" pitchFamily="2" charset="2"/>
              <a:buChar char="Ø"/>
            </a:pPr>
            <a:r>
              <a:rPr lang="en-US" altLang="zh-CN" sz="2400" dirty="0">
                <a:latin typeface="楷体" pitchFamily="49" charset="-122"/>
              </a:rPr>
              <a:t> </a:t>
            </a:r>
            <a:r>
              <a:rPr lang="zh-CN" altLang="en-US" sz="2400" dirty="0">
                <a:latin typeface="楷体" pitchFamily="49" charset="-122"/>
              </a:rPr>
              <a:t>寻找解决方案，</a:t>
            </a:r>
            <a:r>
              <a:rPr lang="zh-CN" altLang="en-US" dirty="0">
                <a:latin typeface="楷体" pitchFamily="49" charset="-122"/>
              </a:rPr>
              <a:t>问题求解（如何设计算法） </a:t>
            </a:r>
            <a:endParaRPr lang="zh-CN" altLang="en-US" sz="2400" dirty="0">
              <a:latin typeface="楷体" pitchFamily="49" charset="-122"/>
            </a:endParaRPr>
          </a:p>
          <a:p>
            <a:pPr lvl="1">
              <a:lnSpc>
                <a:spcPct val="150000"/>
              </a:lnSpc>
              <a:buFont typeface="Wingdings" pitchFamily="2" charset="2"/>
              <a:buChar char="Ø"/>
            </a:pPr>
            <a:r>
              <a:rPr lang="zh-CN" altLang="en-US" sz="2400" dirty="0">
                <a:latin typeface="楷体" pitchFamily="49" charset="-122"/>
              </a:rPr>
              <a:t> 计算机实现过程，</a:t>
            </a:r>
            <a:r>
              <a:rPr lang="zh-CN" altLang="en-US" dirty="0">
                <a:latin typeface="楷体" pitchFamily="49" charset="-122"/>
              </a:rPr>
              <a:t>效率（如何有效地求解）</a:t>
            </a:r>
            <a:endParaRPr lang="zh-CN" altLang="en-US" sz="2400" dirty="0">
              <a:latin typeface="楷体" pitchFamily="49" charset="-122"/>
            </a:endParaRPr>
          </a:p>
          <a:p>
            <a:pPr lvl="1">
              <a:lnSpc>
                <a:spcPct val="150000"/>
              </a:lnSpc>
              <a:buFont typeface="Wingdings" pitchFamily="2" charset="2"/>
              <a:buChar char="Ø"/>
            </a:pPr>
            <a:r>
              <a:rPr lang="zh-CN" altLang="en-US" sz="2400" dirty="0">
                <a:latin typeface="楷体" pitchFamily="49" charset="-122"/>
              </a:rPr>
              <a:t> 现实问题的延伸</a:t>
            </a:r>
          </a:p>
          <a:p>
            <a:pPr>
              <a:lnSpc>
                <a:spcPct val="80000"/>
              </a:lnSpc>
              <a:buFontTx/>
              <a:buNone/>
            </a:pPr>
            <a:endParaRPr lang="zh-CN" altLang="en-US" sz="2800" b="1" dirty="0">
              <a:latin typeface="楷体" pitchFamily="49" charset="-122"/>
              <a:ea typeface="楷体" pitchFamily="49" charset="-122"/>
            </a:endParaRPr>
          </a:p>
          <a:p>
            <a:pPr>
              <a:lnSpc>
                <a:spcPct val="80000"/>
              </a:lnSpc>
              <a:buFontTx/>
              <a:buNone/>
            </a:pPr>
            <a:endParaRPr lang="zh-CN" altLang="en-US" sz="2800" dirty="0">
              <a:latin typeface="楷体" pitchFamily="49" charset="-122"/>
              <a:ea typeface="楷体" pitchFamily="49" charset="-122"/>
            </a:endParaRPr>
          </a:p>
          <a:p>
            <a:pPr>
              <a:lnSpc>
                <a:spcPct val="80000"/>
              </a:lnSpc>
              <a:buFontTx/>
              <a:buNone/>
            </a:pPr>
            <a:r>
              <a:rPr lang="zh-CN" altLang="zh-CN" sz="2800" dirty="0"/>
              <a:t>   </a:t>
            </a:r>
            <a:endParaRPr lang="zh-CN" altLang="en-US" sz="2800" dirty="0"/>
          </a:p>
        </p:txBody>
      </p:sp>
      <p:sp>
        <p:nvSpPr>
          <p:cNvPr id="4" name="灯片编号占位符 3"/>
          <p:cNvSpPr>
            <a:spLocks noGrp="1"/>
          </p:cNvSpPr>
          <p:nvPr>
            <p:ph type="sldNum" sz="quarter" idx="4294967295"/>
          </p:nvPr>
        </p:nvSpPr>
        <p:spPr>
          <a:xfrm>
            <a:off x="8229600" y="6473952"/>
            <a:ext cx="758952" cy="246888"/>
          </a:xfrm>
          <a:prstGeom prst="rect">
            <a:avLst/>
          </a:prstGeom>
        </p:spPr>
        <p:txBody>
          <a:bodyPr/>
          <a:lstStyle/>
          <a:p>
            <a:pPr>
              <a:defRPr/>
            </a:pPr>
            <a:fld id="{5729275F-49CB-4DD6-A547-A7660FF3A79D}" type="slidenum">
              <a:rPr lang="en-US" altLang="zh-CN" smtClean="0"/>
              <a:pPr>
                <a:defRPr/>
              </a:pPr>
              <a:t>15</a:t>
            </a:fld>
            <a:endParaRPr lang="en-US" altLang="zh-CN"/>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r>
              <a:rPr lang="zh-CN" altLang="en-US" dirty="0"/>
              <a:t>计算思维与问题求解</a:t>
            </a:r>
          </a:p>
        </p:txBody>
      </p:sp>
      <p:sp>
        <p:nvSpPr>
          <p:cNvPr id="56323" name="Rectangle 3"/>
          <p:cNvSpPr>
            <a:spLocks noGrp="1" noChangeArrowheads="1"/>
          </p:cNvSpPr>
          <p:nvPr>
            <p:ph idx="1"/>
          </p:nvPr>
        </p:nvSpPr>
        <p:spPr>
          <a:xfrm>
            <a:off x="1042988" y="1339850"/>
            <a:ext cx="8101012" cy="4897438"/>
          </a:xfrm>
        </p:spPr>
        <p:txBody>
          <a:bodyPr/>
          <a:lstStyle/>
          <a:p>
            <a:pPr>
              <a:lnSpc>
                <a:spcPct val="150000"/>
              </a:lnSpc>
              <a:buFontTx/>
              <a:buNone/>
            </a:pPr>
            <a:r>
              <a:rPr lang="zh-CN" altLang="en-US" sz="3600" b="1" dirty="0">
                <a:latin typeface="楷体" pitchFamily="49" charset="-122"/>
                <a:ea typeface="楷体" pitchFamily="49" charset="-122"/>
              </a:rPr>
              <a:t>计算机问题求解与程序设计课程</a:t>
            </a:r>
          </a:p>
          <a:p>
            <a:pPr>
              <a:lnSpc>
                <a:spcPct val="150000"/>
              </a:lnSpc>
              <a:buFontTx/>
              <a:buNone/>
            </a:pPr>
            <a:r>
              <a:rPr lang="en-US" altLang="zh-CN" b="1" dirty="0">
                <a:latin typeface="楷体" pitchFamily="49" charset="-122"/>
                <a:ea typeface="楷体" pitchFamily="49" charset="-122"/>
              </a:rPr>
              <a:t>(1)</a:t>
            </a:r>
            <a:r>
              <a:rPr lang="zh-CN" altLang="en-US" b="1" dirty="0">
                <a:latin typeface="楷体" pitchFamily="49" charset="-122"/>
                <a:ea typeface="楷体" pitchFamily="49" charset="-122"/>
              </a:rPr>
              <a:t>学习程序设计方法是理解计算机的最好途径。</a:t>
            </a:r>
          </a:p>
          <a:p>
            <a:pPr>
              <a:lnSpc>
                <a:spcPct val="150000"/>
              </a:lnSpc>
              <a:buFontTx/>
              <a:buNone/>
            </a:pPr>
            <a:r>
              <a:rPr lang="en-US" altLang="zh-CN" b="1" dirty="0">
                <a:latin typeface="楷体" pitchFamily="49" charset="-122"/>
                <a:ea typeface="楷体" pitchFamily="49" charset="-122"/>
              </a:rPr>
              <a:t>(2)</a:t>
            </a:r>
            <a:r>
              <a:rPr lang="zh-CN" altLang="en-US" b="1" dirty="0">
                <a:latin typeface="楷体" pitchFamily="49" charset="-122"/>
                <a:ea typeface="楷体" pitchFamily="49" charset="-122"/>
              </a:rPr>
              <a:t>程序设计课程的内容也最能够体现语言级的问题求解方法。是计算思维能力培养的重要内容。</a:t>
            </a:r>
          </a:p>
          <a:p>
            <a:pPr>
              <a:lnSpc>
                <a:spcPct val="150000"/>
              </a:lnSpc>
              <a:buFontTx/>
              <a:buNone/>
            </a:pPr>
            <a:r>
              <a:rPr lang="en-US" altLang="zh-CN" b="1" dirty="0">
                <a:latin typeface="楷体" pitchFamily="49" charset="-122"/>
                <a:ea typeface="楷体" pitchFamily="49" charset="-122"/>
              </a:rPr>
              <a:t>(3)</a:t>
            </a:r>
            <a:r>
              <a:rPr lang="zh-CN" altLang="en-US" b="1" dirty="0">
                <a:latin typeface="楷体" pitchFamily="49" charset="-122"/>
                <a:ea typeface="楷体" pitchFamily="49" charset="-122"/>
              </a:rPr>
              <a:t>对大多数非计算机专业的学生而言，学习程序设计的目的是学习计算机分析和解决问题的基本过程和思路。</a:t>
            </a:r>
            <a:endParaRPr lang="en-US" altLang="zh-CN" b="1" dirty="0">
              <a:latin typeface="楷体" pitchFamily="49" charset="-122"/>
              <a:ea typeface="楷体" pitchFamily="49" charset="-122"/>
            </a:endParaRPr>
          </a:p>
        </p:txBody>
      </p:sp>
      <p:sp>
        <p:nvSpPr>
          <p:cNvPr id="4" name="灯片编号占位符 3"/>
          <p:cNvSpPr>
            <a:spLocks noGrp="1"/>
          </p:cNvSpPr>
          <p:nvPr>
            <p:ph type="sldNum" sz="quarter" idx="4294967295"/>
          </p:nvPr>
        </p:nvSpPr>
        <p:spPr>
          <a:xfrm>
            <a:off x="8229600" y="6473952"/>
            <a:ext cx="758952" cy="246888"/>
          </a:xfrm>
          <a:prstGeom prst="rect">
            <a:avLst/>
          </a:prstGeom>
        </p:spPr>
        <p:txBody>
          <a:bodyPr/>
          <a:lstStyle/>
          <a:p>
            <a:pPr>
              <a:defRPr/>
            </a:pPr>
            <a:fld id="{5729275F-49CB-4DD6-A547-A7660FF3A79D}" type="slidenum">
              <a:rPr lang="en-US" altLang="zh-CN" smtClean="0"/>
              <a:pPr>
                <a:defRPr/>
              </a:pPr>
              <a:t>16</a:t>
            </a:fld>
            <a:endParaRPr lang="en-US" altLang="zh-CN"/>
          </a:p>
        </p:txBody>
      </p:sp>
    </p:spTree>
  </p:cSld>
  <p:clrMapOvr>
    <a:masterClrMapping/>
  </p:clrMapOvr>
  <p:transition spd="slow"/>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r>
              <a:rPr lang="zh-CN" altLang="en-US" dirty="0"/>
              <a:t>计算思维不仅仅是程序设计</a:t>
            </a:r>
            <a:endParaRPr lang="zh-CN" altLang="zh-CN" dirty="0"/>
          </a:p>
        </p:txBody>
      </p:sp>
      <p:sp>
        <p:nvSpPr>
          <p:cNvPr id="88067" name="Rectangle 3"/>
          <p:cNvSpPr>
            <a:spLocks noGrp="1" noChangeArrowheads="1"/>
          </p:cNvSpPr>
          <p:nvPr>
            <p:ph idx="1"/>
          </p:nvPr>
        </p:nvSpPr>
        <p:spPr/>
        <p:txBody>
          <a:bodyPr/>
          <a:lstStyle/>
          <a:p>
            <a:pPr>
              <a:lnSpc>
                <a:spcPct val="90000"/>
              </a:lnSpc>
              <a:buFont typeface="Wingdings" pitchFamily="2" charset="2"/>
              <a:buNone/>
            </a:pPr>
            <a:r>
              <a:rPr lang="zh-CN" altLang="en-US" b="1" dirty="0">
                <a:solidFill>
                  <a:srgbClr val="C00000"/>
                </a:solidFill>
                <a:latin typeface="楷体" pitchFamily="49" charset="-122"/>
                <a:ea typeface="楷体" pitchFamily="49" charset="-122"/>
              </a:rPr>
              <a:t>预置和缓存</a:t>
            </a:r>
            <a:r>
              <a:rPr lang="zh-CN" altLang="en-US" b="1" dirty="0">
                <a:latin typeface="楷体" pitchFamily="49" charset="-122"/>
                <a:ea typeface="楷体" pitchFamily="49" charset="-122"/>
              </a:rPr>
              <a:t>    </a:t>
            </a:r>
            <a:endParaRPr lang="en-US" altLang="zh-CN" b="1" dirty="0">
              <a:latin typeface="楷体" pitchFamily="49" charset="-122"/>
              <a:ea typeface="楷体" pitchFamily="49" charset="-122"/>
            </a:endParaRPr>
          </a:p>
          <a:p>
            <a:pPr>
              <a:lnSpc>
                <a:spcPct val="90000"/>
              </a:lnSpc>
              <a:buFont typeface="Wingdings" pitchFamily="2" charset="2"/>
              <a:buNone/>
            </a:pPr>
            <a:r>
              <a:rPr lang="en-US" altLang="zh-CN" sz="2800" b="1" dirty="0">
                <a:latin typeface="楷体" pitchFamily="49" charset="-122"/>
                <a:ea typeface="楷体" pitchFamily="49" charset="-122"/>
              </a:rPr>
              <a:t>	</a:t>
            </a:r>
            <a:r>
              <a:rPr lang="zh-CN" altLang="en-US" sz="2800" b="1" dirty="0">
                <a:latin typeface="楷体" pitchFamily="49" charset="-122"/>
                <a:ea typeface="楷体" pitchFamily="49" charset="-122"/>
              </a:rPr>
              <a:t>小学生早晨去学校时，她把当天需要的东西放进背包；</a:t>
            </a:r>
            <a:endParaRPr lang="en-US" altLang="zh-CN" sz="2800" b="1" dirty="0">
              <a:latin typeface="楷体" pitchFamily="49" charset="-122"/>
              <a:ea typeface="楷体" pitchFamily="49" charset="-122"/>
            </a:endParaRPr>
          </a:p>
          <a:p>
            <a:pPr>
              <a:lnSpc>
                <a:spcPct val="90000"/>
              </a:lnSpc>
              <a:buFont typeface="Wingdings" pitchFamily="2" charset="2"/>
              <a:buNone/>
            </a:pPr>
            <a:r>
              <a:rPr lang="zh-CN" altLang="en-US" sz="2800" b="1" dirty="0">
                <a:solidFill>
                  <a:srgbClr val="C00000"/>
                </a:solidFill>
                <a:latin typeface="楷体" pitchFamily="49" charset="-122"/>
                <a:ea typeface="楷体" pitchFamily="49" charset="-122"/>
              </a:rPr>
              <a:t>回推</a:t>
            </a:r>
            <a:endParaRPr lang="zh-CN" altLang="en-US" dirty="0">
              <a:solidFill>
                <a:srgbClr val="C00000"/>
              </a:solidFill>
              <a:latin typeface="楷体" pitchFamily="49" charset="-122"/>
              <a:ea typeface="楷体" pitchFamily="49" charset="-122"/>
            </a:endParaRPr>
          </a:p>
          <a:p>
            <a:pPr>
              <a:lnSpc>
                <a:spcPct val="90000"/>
              </a:lnSpc>
              <a:buFont typeface="Wingdings" pitchFamily="2" charset="2"/>
              <a:buNone/>
            </a:pPr>
            <a:r>
              <a:rPr lang="zh-CN" altLang="en-US" sz="2800" b="1" dirty="0">
                <a:latin typeface="楷体" pitchFamily="49" charset="-122"/>
                <a:ea typeface="楷体" pitchFamily="49" charset="-122"/>
              </a:rPr>
              <a:t>  小男孩弄丢他的手套时，你建议他沿走过的路回寻；</a:t>
            </a:r>
          </a:p>
          <a:p>
            <a:pPr>
              <a:lnSpc>
                <a:spcPct val="90000"/>
              </a:lnSpc>
              <a:buFont typeface="Wingdings" pitchFamily="2" charset="2"/>
              <a:buNone/>
            </a:pPr>
            <a:r>
              <a:rPr lang="zh-CN" altLang="en-US" sz="2800" b="1" dirty="0">
                <a:solidFill>
                  <a:srgbClr val="C00000"/>
                </a:solidFill>
                <a:latin typeface="楷体" pitchFamily="49" charset="-122"/>
                <a:ea typeface="楷体" pitchFamily="49" charset="-122"/>
              </a:rPr>
              <a:t>多服务器系统的性能模型</a:t>
            </a:r>
            <a:endParaRPr lang="en-US" altLang="zh-CN" sz="2800" b="1" dirty="0">
              <a:solidFill>
                <a:srgbClr val="C00000"/>
              </a:solidFill>
              <a:latin typeface="楷体" pitchFamily="49" charset="-122"/>
              <a:ea typeface="楷体" pitchFamily="49" charset="-122"/>
            </a:endParaRPr>
          </a:p>
          <a:p>
            <a:pPr>
              <a:lnSpc>
                <a:spcPct val="90000"/>
              </a:lnSpc>
              <a:buFont typeface="Wingdings" pitchFamily="2" charset="2"/>
              <a:buNone/>
            </a:pPr>
            <a:r>
              <a:rPr lang="zh-CN" altLang="en-US" sz="2800" b="1" dirty="0">
                <a:latin typeface="楷体" pitchFamily="49" charset="-122"/>
                <a:ea typeface="楷体" pitchFamily="49" charset="-122"/>
              </a:rPr>
              <a:t>  在超市付账时你应当去排哪个队呢？</a:t>
            </a:r>
          </a:p>
          <a:p>
            <a:pPr>
              <a:lnSpc>
                <a:spcPct val="90000"/>
              </a:lnSpc>
              <a:buFont typeface="Wingdings" pitchFamily="2" charset="2"/>
              <a:buNone/>
            </a:pPr>
            <a:r>
              <a:rPr lang="zh-CN" altLang="en-US" sz="2800" b="1" dirty="0">
                <a:solidFill>
                  <a:srgbClr val="C00000"/>
                </a:solidFill>
                <a:latin typeface="楷体" pitchFamily="49" charset="-122"/>
                <a:ea typeface="楷体" pitchFamily="49" charset="-122"/>
              </a:rPr>
              <a:t>失败的无关性和设计的冗余性</a:t>
            </a:r>
            <a:endParaRPr lang="en-US" altLang="zh-CN" sz="2800" b="1" dirty="0">
              <a:solidFill>
                <a:srgbClr val="C00000"/>
              </a:solidFill>
              <a:latin typeface="楷体" pitchFamily="49" charset="-122"/>
              <a:ea typeface="楷体" pitchFamily="49" charset="-122"/>
            </a:endParaRPr>
          </a:p>
          <a:p>
            <a:pPr>
              <a:lnSpc>
                <a:spcPct val="90000"/>
              </a:lnSpc>
              <a:buFont typeface="Wingdings" pitchFamily="2" charset="2"/>
              <a:buNone/>
            </a:pPr>
            <a:r>
              <a:rPr lang="zh-CN" altLang="en-US" sz="2800" b="1" dirty="0">
                <a:latin typeface="楷体" pitchFamily="49" charset="-122"/>
                <a:ea typeface="楷体" pitchFamily="49" charset="-122"/>
              </a:rPr>
              <a:t> </a:t>
            </a:r>
            <a:r>
              <a:rPr lang="en-US" altLang="zh-CN" sz="2800" b="1" dirty="0">
                <a:latin typeface="楷体" pitchFamily="49" charset="-122"/>
                <a:ea typeface="楷体" pitchFamily="49" charset="-122"/>
              </a:rPr>
              <a:t> </a:t>
            </a:r>
            <a:r>
              <a:rPr lang="zh-CN" altLang="en-US" sz="2800" b="1" dirty="0">
                <a:latin typeface="楷体" pitchFamily="49" charset="-122"/>
                <a:ea typeface="楷体" pitchFamily="49" charset="-122"/>
              </a:rPr>
              <a:t>为什么停电时你的电话仍然可用？</a:t>
            </a:r>
          </a:p>
        </p:txBody>
      </p:sp>
      <p:sp>
        <p:nvSpPr>
          <p:cNvPr id="4" name="灯片编号占位符 3"/>
          <p:cNvSpPr>
            <a:spLocks noGrp="1"/>
          </p:cNvSpPr>
          <p:nvPr>
            <p:ph type="sldNum" sz="quarter" idx="4294967295"/>
          </p:nvPr>
        </p:nvSpPr>
        <p:spPr>
          <a:xfrm>
            <a:off x="8229600" y="6473952"/>
            <a:ext cx="758952" cy="246888"/>
          </a:xfrm>
          <a:prstGeom prst="rect">
            <a:avLst/>
          </a:prstGeom>
        </p:spPr>
        <p:txBody>
          <a:bodyPr/>
          <a:lstStyle/>
          <a:p>
            <a:pPr>
              <a:defRPr/>
            </a:pPr>
            <a:fld id="{5729275F-49CB-4DD6-A547-A7660FF3A79D}" type="slidenum">
              <a:rPr lang="en-US" altLang="zh-CN" smtClean="0"/>
              <a:pPr>
                <a:defRPr/>
              </a:pPr>
              <a:t>17</a:t>
            </a:fld>
            <a:endParaRPr lang="en-US" altLang="zh-CN"/>
          </a:p>
        </p:txBody>
      </p:sp>
    </p:spTree>
  </p:cSld>
  <p:clrMapOvr>
    <a:masterClrMapping/>
  </p:clrMapOvr>
  <p:transition spd="slow"/>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标题 1"/>
          <p:cNvSpPr>
            <a:spLocks noGrp="1"/>
          </p:cNvSpPr>
          <p:nvPr>
            <p:ph type="title"/>
          </p:nvPr>
        </p:nvSpPr>
        <p:spPr/>
        <p:txBody>
          <a:bodyPr/>
          <a:lstStyle/>
          <a:p>
            <a:r>
              <a:rPr lang="zh-CN" altLang="en-US"/>
              <a:t>计算思维的应用领域</a:t>
            </a:r>
          </a:p>
        </p:txBody>
      </p:sp>
      <p:sp>
        <p:nvSpPr>
          <p:cNvPr id="59395" name="内容占位符 2"/>
          <p:cNvSpPr>
            <a:spLocks noGrp="1"/>
          </p:cNvSpPr>
          <p:nvPr>
            <p:ph idx="1"/>
          </p:nvPr>
        </p:nvSpPr>
        <p:spPr/>
        <p:txBody>
          <a:bodyPr/>
          <a:lstStyle/>
          <a:p>
            <a:r>
              <a:rPr lang="zh-CN" altLang="en-US" b="1" dirty="0">
                <a:solidFill>
                  <a:schemeClr val="tx1"/>
                </a:solidFill>
              </a:rPr>
              <a:t>生物学</a:t>
            </a:r>
            <a:endParaRPr lang="en-US" altLang="zh-CN" b="1" dirty="0">
              <a:solidFill>
                <a:schemeClr val="tx1"/>
              </a:solidFill>
            </a:endParaRPr>
          </a:p>
          <a:p>
            <a:r>
              <a:rPr lang="zh-CN" altLang="en-US" b="1" dirty="0">
                <a:solidFill>
                  <a:schemeClr val="tx1"/>
                </a:solidFill>
              </a:rPr>
              <a:t>脑科学</a:t>
            </a:r>
            <a:endParaRPr lang="en-US" altLang="zh-CN" b="1" dirty="0">
              <a:solidFill>
                <a:schemeClr val="tx1"/>
              </a:solidFill>
            </a:endParaRPr>
          </a:p>
          <a:p>
            <a:r>
              <a:rPr lang="zh-CN" altLang="en-US" b="1" dirty="0">
                <a:solidFill>
                  <a:schemeClr val="tx1"/>
                </a:solidFill>
              </a:rPr>
              <a:t>化学</a:t>
            </a:r>
            <a:endParaRPr lang="en-US" altLang="zh-CN" b="1" dirty="0">
              <a:solidFill>
                <a:schemeClr val="tx1"/>
              </a:solidFill>
            </a:endParaRPr>
          </a:p>
          <a:p>
            <a:r>
              <a:rPr lang="zh-CN" altLang="en-US" b="1" dirty="0">
                <a:solidFill>
                  <a:schemeClr val="tx1"/>
                </a:solidFill>
              </a:rPr>
              <a:t>经济学</a:t>
            </a:r>
            <a:endParaRPr lang="en-US" altLang="zh-CN" b="1" dirty="0">
              <a:solidFill>
                <a:schemeClr val="tx1"/>
              </a:solidFill>
            </a:endParaRPr>
          </a:p>
          <a:p>
            <a:r>
              <a:rPr lang="zh-CN" altLang="en-US" b="1" dirty="0">
                <a:solidFill>
                  <a:schemeClr val="tx1"/>
                </a:solidFill>
              </a:rPr>
              <a:t>文学</a:t>
            </a:r>
            <a:endParaRPr lang="en-US" altLang="zh-CN" b="1" dirty="0">
              <a:solidFill>
                <a:schemeClr val="tx1"/>
              </a:solidFill>
            </a:endParaRPr>
          </a:p>
          <a:p>
            <a:r>
              <a:rPr lang="zh-CN" altLang="en-US" b="1" dirty="0">
                <a:solidFill>
                  <a:schemeClr val="tx1"/>
                </a:solidFill>
              </a:rPr>
              <a:t>艺术</a:t>
            </a:r>
            <a:endParaRPr lang="en-US" altLang="zh-CN" b="1" dirty="0">
              <a:solidFill>
                <a:schemeClr val="tx1"/>
              </a:solidFill>
            </a:endParaRPr>
          </a:p>
          <a:p>
            <a:r>
              <a:rPr lang="zh-CN" altLang="en-US" b="1" dirty="0">
                <a:solidFill>
                  <a:schemeClr val="tx1"/>
                </a:solidFill>
              </a:rPr>
              <a:t>社会学</a:t>
            </a:r>
            <a:endParaRPr lang="en-US" altLang="zh-CN" b="1" dirty="0">
              <a:solidFill>
                <a:schemeClr val="tx1"/>
              </a:solidFill>
            </a:endParaRPr>
          </a:p>
          <a:p>
            <a:r>
              <a:rPr lang="zh-CN" altLang="en-US" b="1" dirty="0">
                <a:solidFill>
                  <a:schemeClr val="tx1"/>
                </a:solidFill>
              </a:rPr>
              <a:t>管理学</a:t>
            </a:r>
          </a:p>
        </p:txBody>
      </p:sp>
      <p:sp>
        <p:nvSpPr>
          <p:cNvPr id="6" name="灯片编号占位符 5"/>
          <p:cNvSpPr>
            <a:spLocks noGrp="1"/>
          </p:cNvSpPr>
          <p:nvPr>
            <p:ph type="sldNum" sz="quarter" idx="4294967295"/>
          </p:nvPr>
        </p:nvSpPr>
        <p:spPr>
          <a:xfrm>
            <a:off x="8229600" y="6473952"/>
            <a:ext cx="758952" cy="246888"/>
          </a:xfrm>
          <a:prstGeom prst="rect">
            <a:avLst/>
          </a:prstGeom>
        </p:spPr>
        <p:txBody>
          <a:bodyPr/>
          <a:lstStyle/>
          <a:p>
            <a:pPr>
              <a:defRPr/>
            </a:pPr>
            <a:fld id="{5729275F-49CB-4DD6-A547-A7660FF3A79D}" type="slidenum">
              <a:rPr lang="en-US" altLang="zh-CN" smtClean="0"/>
              <a:pPr>
                <a:defRPr/>
              </a:pPr>
              <a:t>18</a:t>
            </a:fld>
            <a:endParaRPr lang="en-US" altLang="zh-CN"/>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19ED496F-CF64-4999-8037-DB72572E3B7E}"/>
              </a:ext>
            </a:extLst>
          </p:cNvPr>
          <p:cNvSpPr>
            <a:spLocks noGrp="1" noChangeArrowheads="1"/>
          </p:cNvSpPr>
          <p:nvPr>
            <p:ph type="title"/>
          </p:nvPr>
        </p:nvSpPr>
        <p:spPr/>
        <p:txBody>
          <a:bodyPr/>
          <a:lstStyle/>
          <a:p>
            <a:pPr eaLnBrk="1" hangingPunct="1"/>
            <a:r>
              <a:rPr lang="zh-CN" altLang="en-US" dirty="0">
                <a:ea typeface="宋体" panose="02010600030101010101" pitchFamily="2" charset="-122"/>
              </a:rPr>
              <a:t>什么是计算机算法？</a:t>
            </a:r>
          </a:p>
        </p:txBody>
      </p:sp>
      <p:sp>
        <p:nvSpPr>
          <p:cNvPr id="8195" name="Rectangle 3">
            <a:extLst>
              <a:ext uri="{FF2B5EF4-FFF2-40B4-BE49-F238E27FC236}">
                <a16:creationId xmlns:a16="http://schemas.microsoft.com/office/drawing/2014/main" id="{06AB2949-0EF6-43E8-9D6C-929F773A272C}"/>
              </a:ext>
            </a:extLst>
          </p:cNvPr>
          <p:cNvSpPr>
            <a:spLocks noGrp="1" noChangeArrowheads="1"/>
          </p:cNvSpPr>
          <p:nvPr>
            <p:ph type="body" idx="1"/>
          </p:nvPr>
        </p:nvSpPr>
        <p:spPr/>
        <p:txBody>
          <a:bodyPr/>
          <a:lstStyle/>
          <a:p>
            <a:pPr eaLnBrk="1" hangingPunct="1"/>
            <a:r>
              <a:rPr lang="zh-CN" altLang="en-US" b="1" dirty="0">
                <a:solidFill>
                  <a:schemeClr val="tx1"/>
                </a:solidFill>
                <a:ea typeface="华文行楷" panose="02010800040101010101" pitchFamily="2" charset="-122"/>
              </a:rPr>
              <a:t>算法的定义</a:t>
            </a:r>
            <a:endParaRPr lang="en-US" altLang="zh-CN" b="1" dirty="0">
              <a:solidFill>
                <a:schemeClr val="tx1"/>
              </a:solidFill>
              <a:ea typeface="华文行楷" panose="02010800040101010101" pitchFamily="2" charset="-122"/>
            </a:endParaRPr>
          </a:p>
          <a:p>
            <a:pPr lvl="1" eaLnBrk="1" hangingPunct="1">
              <a:lnSpc>
                <a:spcPct val="150000"/>
              </a:lnSpc>
            </a:pPr>
            <a:endParaRPr lang="en-US" altLang="zh-CN" sz="2000" b="1" dirty="0">
              <a:solidFill>
                <a:schemeClr val="tx1"/>
              </a:solidFill>
            </a:endParaRPr>
          </a:p>
          <a:p>
            <a:pPr lvl="1" eaLnBrk="1" hangingPunct="1">
              <a:lnSpc>
                <a:spcPct val="150000"/>
              </a:lnSpc>
            </a:pPr>
            <a:r>
              <a:rPr lang="zh-CN" altLang="en-US" sz="2000" b="1" dirty="0">
                <a:solidFill>
                  <a:schemeClr val="tx1"/>
                </a:solidFill>
              </a:rPr>
              <a:t>定义一：</a:t>
            </a:r>
            <a:r>
              <a:rPr lang="zh-CN" altLang="zh-CN" sz="2000" b="1" dirty="0">
                <a:solidFill>
                  <a:schemeClr val="tx1"/>
                </a:solidFill>
              </a:rPr>
              <a:t>算法是解决特定问题的求解步骤，在计算机中表现为指令的有限序列，并且每条指令表示一个或多个操作。</a:t>
            </a:r>
          </a:p>
          <a:p>
            <a:pPr lvl="1" eaLnBrk="1" hangingPunct="1"/>
            <a:endParaRPr lang="en-US" altLang="zh-CN" sz="2000" dirty="0">
              <a:ea typeface="华文行楷" panose="02010800040101010101" pitchFamily="2" charset="-122"/>
            </a:endParaRPr>
          </a:p>
          <a:p>
            <a:pPr lvl="1" eaLnBrk="1" hangingPunct="1">
              <a:lnSpc>
                <a:spcPct val="150000"/>
              </a:lnSpc>
            </a:pPr>
            <a:r>
              <a:rPr lang="zh-CN" altLang="en-US" sz="2000" b="1" dirty="0">
                <a:solidFill>
                  <a:schemeClr val="tx1"/>
                </a:solidFill>
              </a:rPr>
              <a:t>定义二：</a:t>
            </a:r>
            <a:r>
              <a:rPr lang="zh-CN" altLang="zh-CN" sz="2000" b="1" dirty="0">
                <a:solidFill>
                  <a:schemeClr val="tx1"/>
                </a:solidFill>
              </a:rPr>
              <a:t>计算机算法是以一步接一步的方式来详细描述计算机如何将输入转化为所要求的输出的过程，或者说，算法是对计算机上执行的计算过程的具体描述。</a:t>
            </a:r>
          </a:p>
          <a:p>
            <a:pPr lvl="1" eaLnBrk="1" hangingPunct="1"/>
            <a:endParaRPr lang="zh-CN" altLang="en-US" sz="2000" dirty="0">
              <a:ea typeface="华文行楷" panose="02010800040101010101" pitchFamily="2"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本讲的主要内容</a:t>
            </a:r>
          </a:p>
        </p:txBody>
      </p:sp>
      <p:sp>
        <p:nvSpPr>
          <p:cNvPr id="3" name="内容占位符 2"/>
          <p:cNvSpPr>
            <a:spLocks noGrp="1"/>
          </p:cNvSpPr>
          <p:nvPr>
            <p:ph idx="1"/>
          </p:nvPr>
        </p:nvSpPr>
        <p:spPr/>
        <p:txBody>
          <a:bodyPr/>
          <a:lstStyle/>
          <a:p>
            <a:r>
              <a:rPr lang="zh-CN" altLang="en-US" b="1" dirty="0">
                <a:solidFill>
                  <a:schemeClr val="accent6">
                    <a:lumMod val="50000"/>
                  </a:schemeClr>
                </a:solidFill>
                <a:latin typeface="宋体" pitchFamily="2" charset="-122"/>
                <a:ea typeface="宋体" pitchFamily="2" charset="-122"/>
              </a:rPr>
              <a:t>什么是计算？</a:t>
            </a:r>
            <a:endParaRPr lang="en-US" altLang="zh-CN" b="1" dirty="0">
              <a:solidFill>
                <a:schemeClr val="accent6">
                  <a:lumMod val="50000"/>
                </a:schemeClr>
              </a:solidFill>
              <a:latin typeface="宋体" pitchFamily="2" charset="-122"/>
              <a:ea typeface="宋体" pitchFamily="2" charset="-122"/>
            </a:endParaRPr>
          </a:p>
          <a:p>
            <a:endParaRPr lang="en-US" altLang="zh-CN" b="1" dirty="0">
              <a:solidFill>
                <a:schemeClr val="accent6">
                  <a:lumMod val="50000"/>
                </a:schemeClr>
              </a:solidFill>
              <a:latin typeface="宋体" pitchFamily="2" charset="-122"/>
              <a:ea typeface="宋体" pitchFamily="2" charset="-122"/>
            </a:endParaRPr>
          </a:p>
          <a:p>
            <a:r>
              <a:rPr lang="zh-CN" altLang="en-US" b="1" dirty="0">
                <a:solidFill>
                  <a:schemeClr val="accent6">
                    <a:lumMod val="50000"/>
                  </a:schemeClr>
                </a:solidFill>
                <a:latin typeface="宋体" pitchFamily="2" charset="-122"/>
                <a:ea typeface="宋体" pitchFamily="2" charset="-122"/>
              </a:rPr>
              <a:t>计算科学</a:t>
            </a:r>
            <a:endParaRPr lang="en-US" altLang="zh-CN" b="1" dirty="0">
              <a:solidFill>
                <a:schemeClr val="accent6">
                  <a:lumMod val="50000"/>
                </a:schemeClr>
              </a:solidFill>
              <a:latin typeface="宋体" pitchFamily="2" charset="-122"/>
              <a:ea typeface="宋体" pitchFamily="2" charset="-122"/>
            </a:endParaRPr>
          </a:p>
          <a:p>
            <a:endParaRPr lang="en-US" altLang="zh-CN" b="1" dirty="0">
              <a:solidFill>
                <a:schemeClr val="accent6">
                  <a:lumMod val="50000"/>
                </a:schemeClr>
              </a:solidFill>
              <a:latin typeface="宋体" pitchFamily="2" charset="-122"/>
              <a:ea typeface="宋体" pitchFamily="2" charset="-122"/>
            </a:endParaRPr>
          </a:p>
          <a:p>
            <a:r>
              <a:rPr lang="zh-CN" altLang="en-US" b="1" dirty="0">
                <a:solidFill>
                  <a:schemeClr val="accent6">
                    <a:lumMod val="50000"/>
                  </a:schemeClr>
                </a:solidFill>
                <a:latin typeface="宋体" pitchFamily="2" charset="-122"/>
                <a:ea typeface="宋体" pitchFamily="2" charset="-122"/>
              </a:rPr>
              <a:t>计算思维</a:t>
            </a:r>
            <a:endParaRPr lang="en-US" altLang="zh-CN" b="1" dirty="0">
              <a:solidFill>
                <a:schemeClr val="accent6">
                  <a:lumMod val="50000"/>
                </a:schemeClr>
              </a:solidFill>
              <a:latin typeface="宋体" pitchFamily="2" charset="-122"/>
              <a:ea typeface="宋体" pitchFamily="2" charset="-122"/>
            </a:endParaRPr>
          </a:p>
          <a:p>
            <a:endParaRPr lang="en-US" altLang="zh-CN" b="1" dirty="0">
              <a:solidFill>
                <a:schemeClr val="accent6">
                  <a:lumMod val="50000"/>
                </a:schemeClr>
              </a:solidFill>
              <a:latin typeface="宋体" pitchFamily="2" charset="-122"/>
              <a:ea typeface="宋体" pitchFamily="2" charset="-122"/>
            </a:endParaRPr>
          </a:p>
          <a:p>
            <a:r>
              <a:rPr lang="zh-CN" altLang="en-US" b="1" dirty="0">
                <a:solidFill>
                  <a:schemeClr val="accent6">
                    <a:lumMod val="50000"/>
                  </a:schemeClr>
                </a:solidFill>
                <a:latin typeface="宋体" pitchFamily="2" charset="-122"/>
                <a:ea typeface="宋体" pitchFamily="2" charset="-122"/>
              </a:rPr>
              <a:t>结构化程序的三种基本结构</a:t>
            </a:r>
            <a:endParaRPr lang="en-US" altLang="zh-CN" b="1" dirty="0">
              <a:solidFill>
                <a:schemeClr val="accent6">
                  <a:lumMod val="50000"/>
                </a:schemeClr>
              </a:solidFill>
              <a:latin typeface="宋体" pitchFamily="2" charset="-122"/>
              <a:ea typeface="宋体" pitchFamily="2" charset="-122"/>
            </a:endParaRPr>
          </a:p>
          <a:p>
            <a:endParaRPr lang="en-US" altLang="zh-CN" b="1" dirty="0">
              <a:solidFill>
                <a:schemeClr val="accent6">
                  <a:lumMod val="50000"/>
                </a:schemeClr>
              </a:solidFill>
              <a:latin typeface="宋体" pitchFamily="2" charset="-122"/>
              <a:ea typeface="宋体" pitchFamily="2" charset="-122"/>
            </a:endParaRPr>
          </a:p>
          <a:p>
            <a:r>
              <a:rPr lang="zh-CN" altLang="en-US" b="1" dirty="0">
                <a:solidFill>
                  <a:schemeClr val="accent6">
                    <a:lumMod val="50000"/>
                  </a:schemeClr>
                </a:solidFill>
                <a:latin typeface="宋体" pitchFamily="2" charset="-122"/>
                <a:ea typeface="宋体" pitchFamily="2" charset="-122"/>
              </a:rPr>
              <a:t>程序设计的基本技术与方法</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ea typeface="宋体" panose="02010600030101010101" pitchFamily="2" charset="-122"/>
              </a:rPr>
              <a:t>什么是计算机算法？</a:t>
            </a:r>
            <a:endParaRPr lang="zh-CN" altLang="en-US" dirty="0"/>
          </a:p>
        </p:txBody>
      </p:sp>
      <p:sp>
        <p:nvSpPr>
          <p:cNvPr id="3" name="内容占位符 2"/>
          <p:cNvSpPr>
            <a:spLocks noGrp="1"/>
          </p:cNvSpPr>
          <p:nvPr>
            <p:ph idx="1"/>
          </p:nvPr>
        </p:nvSpPr>
        <p:spPr>
          <a:xfrm>
            <a:off x="1042988" y="1339850"/>
            <a:ext cx="7993508" cy="4897438"/>
          </a:xfrm>
        </p:spPr>
        <p:txBody>
          <a:bodyPr/>
          <a:lstStyle/>
          <a:p>
            <a:pPr eaLnBrk="1" hangingPunct="1"/>
            <a:r>
              <a:rPr lang="zh-CN" altLang="en-US" b="1" dirty="0">
                <a:solidFill>
                  <a:schemeClr val="tx1"/>
                </a:solidFill>
                <a:ea typeface="华文行楷" panose="02010800040101010101" pitchFamily="2" charset="-122"/>
              </a:rPr>
              <a:t>算法的性质</a:t>
            </a:r>
            <a:endParaRPr lang="en-US" altLang="zh-CN" b="1" dirty="0">
              <a:solidFill>
                <a:schemeClr val="tx1"/>
              </a:solidFill>
              <a:ea typeface="华文行楷" panose="02010800040101010101" pitchFamily="2" charset="-122"/>
            </a:endParaRPr>
          </a:p>
          <a:p>
            <a:pPr>
              <a:buNone/>
            </a:pPr>
            <a:r>
              <a:rPr lang="zh-CN" altLang="zh-CN" sz="2000" dirty="0">
                <a:solidFill>
                  <a:schemeClr val="tx1"/>
                </a:solidFill>
              </a:rPr>
              <a:t>（</a:t>
            </a:r>
            <a:r>
              <a:rPr lang="en-US" altLang="zh-CN" sz="2000" dirty="0">
                <a:solidFill>
                  <a:schemeClr val="tx1"/>
                </a:solidFill>
              </a:rPr>
              <a:t>1</a:t>
            </a:r>
            <a:r>
              <a:rPr lang="zh-CN" altLang="zh-CN" sz="2000" dirty="0">
                <a:solidFill>
                  <a:schemeClr val="tx1"/>
                </a:solidFill>
              </a:rPr>
              <a:t>）算法首先必须是正确的，即对于任意的一组输入，包括合理的输入与不合理的输入，总能得到预期的输出。如果一个算法只是对合理的输入才能得到预期的输出，而在异常情况下却无法预料输出的结果，那么它就不是正确的。</a:t>
            </a:r>
          </a:p>
          <a:p>
            <a:pPr>
              <a:buNone/>
            </a:pPr>
            <a:r>
              <a:rPr lang="zh-CN" altLang="zh-CN" sz="2000" dirty="0">
                <a:solidFill>
                  <a:schemeClr val="tx1"/>
                </a:solidFill>
              </a:rPr>
              <a:t>（</a:t>
            </a:r>
            <a:r>
              <a:rPr lang="en-US" altLang="zh-CN" sz="2000" dirty="0">
                <a:solidFill>
                  <a:schemeClr val="tx1"/>
                </a:solidFill>
              </a:rPr>
              <a:t>2</a:t>
            </a:r>
            <a:r>
              <a:rPr lang="zh-CN" altLang="zh-CN" sz="2000" dirty="0">
                <a:solidFill>
                  <a:schemeClr val="tx1"/>
                </a:solidFill>
              </a:rPr>
              <a:t>）算法必须是由一系列具体步骤组成的，并且每一步都能够被计算机所理解和执行，而不是抽象和模糊的概念。</a:t>
            </a:r>
          </a:p>
          <a:p>
            <a:pPr>
              <a:buNone/>
            </a:pPr>
            <a:r>
              <a:rPr lang="zh-CN" altLang="zh-CN" sz="2000" dirty="0">
                <a:solidFill>
                  <a:schemeClr val="tx1"/>
                </a:solidFill>
              </a:rPr>
              <a:t>（</a:t>
            </a:r>
            <a:r>
              <a:rPr lang="en-US" altLang="zh-CN" sz="2000" dirty="0">
                <a:solidFill>
                  <a:schemeClr val="tx1"/>
                </a:solidFill>
              </a:rPr>
              <a:t>3</a:t>
            </a:r>
            <a:r>
              <a:rPr lang="zh-CN" altLang="zh-CN" sz="2000" dirty="0">
                <a:solidFill>
                  <a:schemeClr val="tx1"/>
                </a:solidFill>
              </a:rPr>
              <a:t>）每个步骤都有确定的执行顺序，即上一步在哪里；下一步是什么，都必须明确，无二义性。</a:t>
            </a:r>
          </a:p>
          <a:p>
            <a:pPr>
              <a:buNone/>
            </a:pPr>
            <a:r>
              <a:rPr lang="zh-CN" altLang="zh-CN" sz="2000" dirty="0">
                <a:solidFill>
                  <a:schemeClr val="tx1"/>
                </a:solidFill>
              </a:rPr>
              <a:t>（</a:t>
            </a:r>
            <a:r>
              <a:rPr lang="en-US" altLang="zh-CN" sz="2000" dirty="0">
                <a:solidFill>
                  <a:schemeClr val="tx1"/>
                </a:solidFill>
              </a:rPr>
              <a:t>4</a:t>
            </a:r>
            <a:r>
              <a:rPr lang="zh-CN" altLang="zh-CN" sz="2000" dirty="0">
                <a:solidFill>
                  <a:schemeClr val="tx1"/>
                </a:solidFill>
              </a:rPr>
              <a:t>）无论算法有多么复杂，都必须在有限步之后结束并终止运行；即算法的步骤必须是有限的。在任何情况下，算法都不能陷入无限循环中。</a:t>
            </a:r>
          </a:p>
          <a:p>
            <a:pPr>
              <a:buNone/>
            </a:pPr>
            <a:r>
              <a:rPr lang="en-US" altLang="zh-CN" sz="2000" dirty="0">
                <a:solidFill>
                  <a:schemeClr val="tx1"/>
                </a:solidFill>
              </a:rPr>
              <a:t>          </a:t>
            </a:r>
            <a:r>
              <a:rPr lang="zh-CN" altLang="zh-CN" sz="2000" b="1" dirty="0">
                <a:solidFill>
                  <a:srgbClr val="FF0000"/>
                </a:solidFill>
              </a:rPr>
              <a:t>一个问题的解决方案可以有多种表达方式；但只有满足以上</a:t>
            </a:r>
            <a:r>
              <a:rPr lang="en-US" altLang="zh-CN" sz="2000" b="1" dirty="0">
                <a:solidFill>
                  <a:srgbClr val="FF0000"/>
                </a:solidFill>
              </a:rPr>
              <a:t>4</a:t>
            </a:r>
            <a:r>
              <a:rPr lang="zh-CN" altLang="zh-CN" sz="2000" b="1" dirty="0">
                <a:solidFill>
                  <a:srgbClr val="FF0000"/>
                </a:solidFill>
              </a:rPr>
              <a:t>个条件的解才能称之为算法。</a:t>
            </a:r>
            <a:endParaRPr lang="en-US" altLang="zh-CN" sz="2000" b="1" dirty="0">
              <a:solidFill>
                <a:srgbClr val="FF0000"/>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ea typeface="宋体" panose="02010600030101010101" pitchFamily="2" charset="-122"/>
              </a:rPr>
              <a:t>什么是计算机算法？</a:t>
            </a:r>
            <a:endParaRPr lang="zh-CN" altLang="en-US" dirty="0"/>
          </a:p>
        </p:txBody>
      </p:sp>
      <p:sp>
        <p:nvSpPr>
          <p:cNvPr id="3" name="内容占位符 2"/>
          <p:cNvSpPr>
            <a:spLocks noGrp="1"/>
          </p:cNvSpPr>
          <p:nvPr>
            <p:ph idx="1"/>
          </p:nvPr>
        </p:nvSpPr>
        <p:spPr>
          <a:xfrm>
            <a:off x="1042988" y="1339850"/>
            <a:ext cx="7632700" cy="5041478"/>
          </a:xfrm>
        </p:spPr>
        <p:txBody>
          <a:bodyPr/>
          <a:lstStyle/>
          <a:p>
            <a:r>
              <a:rPr lang="zh-CN" altLang="en-US" b="1" dirty="0">
                <a:solidFill>
                  <a:schemeClr val="tx1"/>
                </a:solidFill>
                <a:ea typeface="华文行楷" panose="02010800040101010101" pitchFamily="2" charset="-122"/>
              </a:rPr>
              <a:t>算法的特点</a:t>
            </a:r>
            <a:endParaRPr lang="en-US" altLang="zh-CN" b="1" dirty="0">
              <a:solidFill>
                <a:schemeClr val="tx1"/>
              </a:solidFill>
              <a:ea typeface="华文行楷" panose="02010800040101010101" pitchFamily="2" charset="-122"/>
            </a:endParaRPr>
          </a:p>
          <a:p>
            <a:pPr>
              <a:buNone/>
            </a:pPr>
            <a:r>
              <a:rPr lang="zh-CN" altLang="en-US" sz="2000" dirty="0">
                <a:solidFill>
                  <a:schemeClr val="tx1"/>
                </a:solidFill>
              </a:rPr>
              <a:t>（</a:t>
            </a:r>
            <a:r>
              <a:rPr lang="en-US" altLang="zh-CN" sz="2000" dirty="0">
                <a:solidFill>
                  <a:schemeClr val="tx1"/>
                </a:solidFill>
              </a:rPr>
              <a:t>1</a:t>
            </a:r>
            <a:r>
              <a:rPr lang="zh-CN" altLang="en-US" sz="2000" dirty="0">
                <a:solidFill>
                  <a:schemeClr val="tx1"/>
                </a:solidFill>
              </a:rPr>
              <a:t>）</a:t>
            </a:r>
            <a:r>
              <a:rPr lang="zh-CN" altLang="zh-CN" sz="2000" dirty="0">
                <a:solidFill>
                  <a:schemeClr val="tx1"/>
                </a:solidFill>
              </a:rPr>
              <a:t>有穷性。一个算法应包含有限的操作步骤，而不能是无限的。事实上</a:t>
            </a:r>
            <a:r>
              <a:rPr lang="en-US" altLang="zh-CN" sz="2000" dirty="0">
                <a:solidFill>
                  <a:schemeClr val="tx1"/>
                </a:solidFill>
              </a:rPr>
              <a:t>“</a:t>
            </a:r>
            <a:r>
              <a:rPr lang="zh-CN" altLang="zh-CN" sz="2000" dirty="0">
                <a:solidFill>
                  <a:schemeClr val="tx1"/>
                </a:solidFill>
              </a:rPr>
              <a:t>有穷性</a:t>
            </a:r>
            <a:r>
              <a:rPr lang="en-US" altLang="zh-CN" sz="2000" dirty="0">
                <a:solidFill>
                  <a:schemeClr val="tx1"/>
                </a:solidFill>
              </a:rPr>
              <a:t>”</a:t>
            </a:r>
            <a:r>
              <a:rPr lang="zh-CN" altLang="zh-CN" sz="2000" dirty="0">
                <a:solidFill>
                  <a:schemeClr val="tx1"/>
                </a:solidFill>
              </a:rPr>
              <a:t>往往指</a:t>
            </a:r>
            <a:r>
              <a:rPr lang="en-US" altLang="zh-CN" sz="2000" dirty="0">
                <a:solidFill>
                  <a:schemeClr val="tx1"/>
                </a:solidFill>
              </a:rPr>
              <a:t>“</a:t>
            </a:r>
            <a:r>
              <a:rPr lang="zh-CN" altLang="zh-CN" sz="2000" dirty="0">
                <a:solidFill>
                  <a:schemeClr val="tx1"/>
                </a:solidFill>
              </a:rPr>
              <a:t>在合理的范围之内</a:t>
            </a:r>
            <a:r>
              <a:rPr lang="en-US" altLang="zh-CN" sz="2000" dirty="0">
                <a:solidFill>
                  <a:schemeClr val="tx1"/>
                </a:solidFill>
              </a:rPr>
              <a:t>”</a:t>
            </a:r>
            <a:r>
              <a:rPr lang="zh-CN" altLang="zh-CN" sz="2000" dirty="0">
                <a:solidFill>
                  <a:schemeClr val="tx1"/>
                </a:solidFill>
              </a:rPr>
              <a:t>。如果让计算机执行一个历时</a:t>
            </a:r>
            <a:r>
              <a:rPr lang="en-US" altLang="zh-CN" sz="2000" dirty="0">
                <a:solidFill>
                  <a:schemeClr val="tx1"/>
                </a:solidFill>
              </a:rPr>
              <a:t>1000</a:t>
            </a:r>
            <a:r>
              <a:rPr lang="zh-CN" altLang="zh-CN" sz="2000" dirty="0">
                <a:solidFill>
                  <a:schemeClr val="tx1"/>
                </a:solidFill>
              </a:rPr>
              <a:t>年才结束的算法，这虽然是有穷的，但超过了合理的限度，人们不把他视为有效算法。</a:t>
            </a:r>
          </a:p>
          <a:p>
            <a:pPr>
              <a:buNone/>
            </a:pPr>
            <a:r>
              <a:rPr lang="zh-CN" altLang="en-US" sz="2000" dirty="0">
                <a:solidFill>
                  <a:schemeClr val="tx1"/>
                </a:solidFill>
              </a:rPr>
              <a:t>（</a:t>
            </a:r>
            <a:r>
              <a:rPr lang="en-US" altLang="zh-CN" sz="2000" dirty="0">
                <a:solidFill>
                  <a:schemeClr val="tx1"/>
                </a:solidFill>
              </a:rPr>
              <a:t>2</a:t>
            </a:r>
            <a:r>
              <a:rPr lang="zh-CN" altLang="en-US" sz="2000" dirty="0">
                <a:solidFill>
                  <a:schemeClr val="tx1"/>
                </a:solidFill>
              </a:rPr>
              <a:t>）</a:t>
            </a:r>
            <a:r>
              <a:rPr lang="zh-CN" altLang="zh-CN" sz="2000" dirty="0">
                <a:solidFill>
                  <a:schemeClr val="tx1"/>
                </a:solidFill>
              </a:rPr>
              <a:t>确定性。算法中的每一个步骤都应当是确定的，而不应当是含糊的、模棱两可的。算法中的每一个步骤应当不致被解释成不同的含义，而应是十分明确的。也就是说，算法的含义应当是唯一的，而不应当产生</a:t>
            </a:r>
            <a:r>
              <a:rPr lang="en-US" altLang="zh-CN" sz="2000" dirty="0">
                <a:solidFill>
                  <a:schemeClr val="tx1"/>
                </a:solidFill>
              </a:rPr>
              <a:t>“</a:t>
            </a:r>
            <a:r>
              <a:rPr lang="zh-CN" altLang="zh-CN" sz="2000" dirty="0">
                <a:solidFill>
                  <a:schemeClr val="tx1"/>
                </a:solidFill>
              </a:rPr>
              <a:t>歧义性</a:t>
            </a:r>
            <a:r>
              <a:rPr lang="en-US" altLang="zh-CN" sz="2000" dirty="0">
                <a:solidFill>
                  <a:schemeClr val="tx1"/>
                </a:solidFill>
              </a:rPr>
              <a:t>”</a:t>
            </a:r>
            <a:r>
              <a:rPr lang="zh-CN" altLang="zh-CN" sz="2000" dirty="0">
                <a:solidFill>
                  <a:schemeClr val="tx1"/>
                </a:solidFill>
              </a:rPr>
              <a:t>。</a:t>
            </a:r>
          </a:p>
          <a:p>
            <a:pPr>
              <a:buNone/>
            </a:pPr>
            <a:r>
              <a:rPr lang="zh-CN" altLang="en-US" sz="2000" dirty="0">
                <a:solidFill>
                  <a:schemeClr val="tx1"/>
                </a:solidFill>
              </a:rPr>
              <a:t>（</a:t>
            </a:r>
            <a:r>
              <a:rPr lang="en-US" altLang="zh-CN" sz="2000" dirty="0">
                <a:solidFill>
                  <a:schemeClr val="tx1"/>
                </a:solidFill>
              </a:rPr>
              <a:t>3</a:t>
            </a:r>
            <a:r>
              <a:rPr lang="zh-CN" altLang="en-US" sz="2000" dirty="0">
                <a:solidFill>
                  <a:schemeClr val="tx1"/>
                </a:solidFill>
              </a:rPr>
              <a:t>）</a:t>
            </a:r>
            <a:r>
              <a:rPr lang="zh-CN" altLang="zh-CN" sz="2000" dirty="0">
                <a:solidFill>
                  <a:schemeClr val="tx1"/>
                </a:solidFill>
              </a:rPr>
              <a:t>有零个或多个输入、所谓输入是指在执行算法是需要从外界取得必要的信息。</a:t>
            </a:r>
          </a:p>
          <a:p>
            <a:pPr>
              <a:buNone/>
            </a:pPr>
            <a:r>
              <a:rPr lang="zh-CN" altLang="en-US" sz="2000" dirty="0">
                <a:solidFill>
                  <a:schemeClr val="tx1"/>
                </a:solidFill>
              </a:rPr>
              <a:t>（</a:t>
            </a:r>
            <a:r>
              <a:rPr lang="en-US" altLang="zh-CN" sz="2000" dirty="0">
                <a:solidFill>
                  <a:schemeClr val="tx1"/>
                </a:solidFill>
              </a:rPr>
              <a:t>4</a:t>
            </a:r>
            <a:r>
              <a:rPr lang="zh-CN" altLang="en-US" sz="2000" dirty="0">
                <a:solidFill>
                  <a:schemeClr val="tx1"/>
                </a:solidFill>
              </a:rPr>
              <a:t>）</a:t>
            </a:r>
            <a:r>
              <a:rPr lang="zh-CN" altLang="zh-CN" sz="2000" dirty="0">
                <a:solidFill>
                  <a:schemeClr val="tx1"/>
                </a:solidFill>
              </a:rPr>
              <a:t>有一个或多个输出。算法的目的是为了求解，没有输出的算法是没有意义的。</a:t>
            </a:r>
          </a:p>
          <a:p>
            <a:pPr>
              <a:buNone/>
            </a:pPr>
            <a:r>
              <a:rPr lang="zh-CN" altLang="en-US" sz="2000" dirty="0">
                <a:solidFill>
                  <a:schemeClr val="tx1"/>
                </a:solidFill>
              </a:rPr>
              <a:t>（</a:t>
            </a:r>
            <a:r>
              <a:rPr lang="en-US" altLang="zh-CN" sz="2000" dirty="0">
                <a:solidFill>
                  <a:schemeClr val="tx1"/>
                </a:solidFill>
              </a:rPr>
              <a:t>5</a:t>
            </a:r>
            <a:r>
              <a:rPr lang="zh-CN" altLang="en-US" sz="2000" dirty="0">
                <a:solidFill>
                  <a:schemeClr val="tx1"/>
                </a:solidFill>
              </a:rPr>
              <a:t>）</a:t>
            </a:r>
            <a:r>
              <a:rPr lang="zh-CN" altLang="zh-CN" sz="2000" dirty="0">
                <a:solidFill>
                  <a:schemeClr val="tx1"/>
                </a:solidFill>
              </a:rPr>
              <a:t>有效性。 算法中的每一个步骤都应当能有效的执行。并得到确定的结果。</a:t>
            </a:r>
          </a:p>
          <a:p>
            <a:endParaRPr lang="zh-CN" alt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8386" name="Rectangle 2"/>
          <p:cNvSpPr>
            <a:spLocks noGrp="1" noChangeArrowheads="1"/>
          </p:cNvSpPr>
          <p:nvPr>
            <p:ph type="title"/>
          </p:nvPr>
        </p:nvSpPr>
        <p:spPr>
          <a:xfrm>
            <a:off x="1763688" y="304800"/>
            <a:ext cx="6123012" cy="533400"/>
          </a:xfrm>
        </p:spPr>
        <p:txBody>
          <a:bodyPr/>
          <a:lstStyle/>
          <a:p>
            <a:r>
              <a:rPr lang="zh-CN" altLang="en-US" dirty="0"/>
              <a:t>常用的算法描述方法</a:t>
            </a:r>
          </a:p>
        </p:txBody>
      </p:sp>
      <p:sp>
        <p:nvSpPr>
          <p:cNvPr id="528387" name="Rectangle 3"/>
          <p:cNvSpPr>
            <a:spLocks noChangeArrowheads="1"/>
          </p:cNvSpPr>
          <p:nvPr/>
        </p:nvSpPr>
        <p:spPr bwMode="auto">
          <a:xfrm>
            <a:off x="838200" y="1219200"/>
            <a:ext cx="6858000" cy="609600"/>
          </a:xfrm>
          <a:prstGeom prst="rect">
            <a:avLst/>
          </a:prstGeom>
          <a:noFill/>
          <a:ln w="9525">
            <a:noFill/>
            <a:miter lim="800000"/>
            <a:headEnd/>
            <a:tailEnd/>
          </a:ln>
          <a:effectLst/>
        </p:spPr>
        <p:txBody>
          <a:bodyPr/>
          <a:lstStyle/>
          <a:p>
            <a:pPr marL="279400" indent="-279400" algn="l">
              <a:spcBef>
                <a:spcPct val="40000"/>
              </a:spcBef>
              <a:buClr>
                <a:srgbClr val="D60093"/>
              </a:buClr>
              <a:buSzPct val="70000"/>
              <a:buFont typeface="Wingdings" pitchFamily="2" charset="2"/>
              <a:buChar char="u"/>
            </a:pPr>
            <a:r>
              <a:rPr lang="zh-CN" altLang="en-US" sz="2800" dirty="0">
                <a:solidFill>
                  <a:srgbClr val="3333FF"/>
                </a:solidFill>
                <a:ea typeface="华文中宋" pitchFamily="2" charset="-122"/>
              </a:rPr>
              <a:t>用自然语言表示算法</a:t>
            </a:r>
          </a:p>
        </p:txBody>
      </p:sp>
      <p:sp>
        <p:nvSpPr>
          <p:cNvPr id="528388" name="Rectangle 4"/>
          <p:cNvSpPr>
            <a:spLocks noChangeArrowheads="1"/>
          </p:cNvSpPr>
          <p:nvPr/>
        </p:nvSpPr>
        <p:spPr bwMode="auto">
          <a:xfrm>
            <a:off x="990600" y="1905000"/>
            <a:ext cx="6858000" cy="990600"/>
          </a:xfrm>
          <a:prstGeom prst="rect">
            <a:avLst/>
          </a:prstGeom>
          <a:noFill/>
          <a:ln w="9525">
            <a:noFill/>
            <a:miter lim="800000"/>
            <a:headEnd/>
            <a:tailEnd/>
          </a:ln>
          <a:effectLst/>
        </p:spPr>
        <p:txBody>
          <a:bodyPr/>
          <a:lstStyle/>
          <a:p>
            <a:pPr marL="279400" indent="-279400" algn="l">
              <a:spcBef>
                <a:spcPct val="40000"/>
              </a:spcBef>
              <a:buClr>
                <a:srgbClr val="D60093"/>
              </a:buClr>
              <a:buSzPct val="85000"/>
              <a:buFont typeface="Wingdings" pitchFamily="2" charset="2"/>
              <a:buNone/>
            </a:pPr>
            <a:r>
              <a:rPr lang="en-US" altLang="zh-CN" sz="2400" dirty="0">
                <a:solidFill>
                  <a:schemeClr val="accent2"/>
                </a:solidFill>
                <a:latin typeface="Arial Narrow" pitchFamily="34" charset="0"/>
                <a:ea typeface="楷体_GB2312" pitchFamily="49" charset="-122"/>
              </a:rPr>
              <a:t>【</a:t>
            </a:r>
            <a:r>
              <a:rPr lang="zh-CN" altLang="en-US" sz="2400" dirty="0">
                <a:solidFill>
                  <a:srgbClr val="FF0000"/>
                </a:solidFill>
                <a:latin typeface="Arial Narrow" pitchFamily="34" charset="0"/>
                <a:ea typeface="楷体_GB2312" pitchFamily="49" charset="-122"/>
              </a:rPr>
              <a:t>例</a:t>
            </a:r>
            <a:r>
              <a:rPr lang="en-US" altLang="zh-CN" sz="2400" dirty="0">
                <a:solidFill>
                  <a:schemeClr val="accent2"/>
                </a:solidFill>
                <a:latin typeface="Arial Narrow" pitchFamily="34" charset="0"/>
                <a:ea typeface="楷体_GB2312" pitchFamily="49" charset="-122"/>
              </a:rPr>
              <a:t>】</a:t>
            </a:r>
            <a:r>
              <a:rPr lang="zh-CN" altLang="en-US" sz="2400" dirty="0">
                <a:latin typeface="Arial Narrow" pitchFamily="34" charset="0"/>
                <a:ea typeface="楷体_GB2312" pitchFamily="49" charset="-122"/>
              </a:rPr>
              <a:t>求</a:t>
            </a:r>
            <a:r>
              <a:rPr lang="en-US" altLang="zh-CN" sz="2400" dirty="0">
                <a:latin typeface="Arial Narrow" pitchFamily="34" charset="0"/>
                <a:ea typeface="楷体_GB2312" pitchFamily="49" charset="-122"/>
              </a:rPr>
              <a:t>1</a:t>
            </a:r>
            <a:r>
              <a:rPr lang="zh-CN" altLang="en-US" sz="2400" dirty="0">
                <a:latin typeface="Arial Narrow" pitchFamily="34" charset="0"/>
                <a:ea typeface="楷体_GB2312" pitchFamily="49" charset="-122"/>
              </a:rPr>
              <a:t>＊</a:t>
            </a:r>
            <a:r>
              <a:rPr lang="en-US" altLang="zh-CN" sz="2400" dirty="0">
                <a:latin typeface="Arial Narrow" pitchFamily="34" charset="0"/>
                <a:ea typeface="楷体_GB2312" pitchFamily="49" charset="-122"/>
              </a:rPr>
              <a:t>2</a:t>
            </a:r>
            <a:r>
              <a:rPr lang="zh-CN" altLang="en-US" sz="2400" dirty="0">
                <a:latin typeface="Arial Narrow" pitchFamily="34" charset="0"/>
                <a:ea typeface="楷体_GB2312" pitchFamily="49" charset="-122"/>
              </a:rPr>
              <a:t>＊</a:t>
            </a:r>
            <a:r>
              <a:rPr lang="en-US" altLang="zh-CN" sz="2400" dirty="0">
                <a:latin typeface="Arial Narrow" pitchFamily="34" charset="0"/>
                <a:ea typeface="楷体_GB2312" pitchFamily="49" charset="-122"/>
              </a:rPr>
              <a:t>3</a:t>
            </a:r>
            <a:r>
              <a:rPr lang="zh-CN" altLang="en-US" sz="2400" dirty="0">
                <a:latin typeface="Arial Narrow" pitchFamily="34" charset="0"/>
                <a:ea typeface="楷体_GB2312" pitchFamily="49" charset="-122"/>
              </a:rPr>
              <a:t>＊</a:t>
            </a:r>
            <a:r>
              <a:rPr lang="en-US" altLang="zh-CN" sz="2400" dirty="0">
                <a:latin typeface="Arial Narrow" pitchFamily="34" charset="0"/>
                <a:ea typeface="楷体_GB2312" pitchFamily="49" charset="-122"/>
              </a:rPr>
              <a:t>4</a:t>
            </a:r>
            <a:r>
              <a:rPr lang="zh-CN" altLang="en-US" sz="2400" dirty="0">
                <a:latin typeface="Arial Narrow" pitchFamily="34" charset="0"/>
                <a:ea typeface="楷体_GB2312" pitchFamily="49" charset="-122"/>
              </a:rPr>
              <a:t>＊</a:t>
            </a:r>
            <a:r>
              <a:rPr lang="en-US" altLang="zh-CN" sz="2400" dirty="0">
                <a:latin typeface="Arial Narrow" pitchFamily="34" charset="0"/>
                <a:ea typeface="楷体_GB2312" pitchFamily="49" charset="-122"/>
              </a:rPr>
              <a:t>5 </a:t>
            </a:r>
          </a:p>
          <a:p>
            <a:pPr marL="279400" indent="-279400" algn="l">
              <a:spcBef>
                <a:spcPct val="40000"/>
              </a:spcBef>
              <a:buClr>
                <a:srgbClr val="D60093"/>
              </a:buClr>
              <a:buSzPct val="85000"/>
              <a:buFont typeface="Wingdings" pitchFamily="2" charset="2"/>
              <a:buNone/>
            </a:pPr>
            <a:r>
              <a:rPr lang="zh-CN" altLang="en-US" sz="2400" dirty="0">
                <a:solidFill>
                  <a:srgbClr val="0000FF"/>
                </a:solidFill>
                <a:latin typeface="Arial Narrow" pitchFamily="34" charset="0"/>
                <a:ea typeface="楷体_GB2312" pitchFamily="49" charset="-122"/>
              </a:rPr>
              <a:t>方法一</a:t>
            </a:r>
          </a:p>
        </p:txBody>
      </p:sp>
      <p:sp>
        <p:nvSpPr>
          <p:cNvPr id="528389" name="Rectangle 5"/>
          <p:cNvSpPr>
            <a:spLocks noChangeArrowheads="1"/>
          </p:cNvSpPr>
          <p:nvPr/>
        </p:nvSpPr>
        <p:spPr bwMode="auto">
          <a:xfrm>
            <a:off x="1219200" y="3048000"/>
            <a:ext cx="6688138" cy="457200"/>
          </a:xfrm>
          <a:prstGeom prst="rect">
            <a:avLst/>
          </a:prstGeom>
          <a:noFill/>
          <a:ln w="9525">
            <a:noFill/>
            <a:miter lim="800000"/>
            <a:headEnd/>
            <a:tailEnd/>
          </a:ln>
          <a:effectLst/>
        </p:spPr>
        <p:txBody>
          <a:bodyPr/>
          <a:lstStyle/>
          <a:p>
            <a:pPr marL="279400" indent="-279400" algn="l">
              <a:spcBef>
                <a:spcPct val="40000"/>
              </a:spcBef>
              <a:buClr>
                <a:srgbClr val="D60093"/>
              </a:buClr>
              <a:buSzPct val="70000"/>
              <a:buFont typeface="Wingdings" pitchFamily="2" charset="2"/>
              <a:buNone/>
            </a:pPr>
            <a:r>
              <a:rPr lang="zh-CN" altLang="en-US" sz="2400">
                <a:solidFill>
                  <a:srgbClr val="FF0000"/>
                </a:solidFill>
                <a:latin typeface="Arial Narrow" pitchFamily="34" charset="0"/>
                <a:ea typeface="楷体_GB2312" pitchFamily="49" charset="-122"/>
              </a:rPr>
              <a:t>步骤</a:t>
            </a:r>
            <a:r>
              <a:rPr lang="en-US" altLang="zh-CN" sz="2400">
                <a:solidFill>
                  <a:srgbClr val="FF0000"/>
                </a:solidFill>
                <a:latin typeface="Arial Narrow" pitchFamily="34" charset="0"/>
                <a:ea typeface="楷体_GB2312" pitchFamily="49" charset="-122"/>
              </a:rPr>
              <a:t>1</a:t>
            </a:r>
            <a:r>
              <a:rPr lang="zh-CN" altLang="en-US" sz="2400">
                <a:latin typeface="Arial Narrow" pitchFamily="34" charset="0"/>
                <a:ea typeface="楷体_GB2312" pitchFamily="49" charset="-122"/>
              </a:rPr>
              <a:t>：先求</a:t>
            </a:r>
            <a:r>
              <a:rPr lang="en-US" altLang="zh-CN" sz="2400">
                <a:latin typeface="Arial Narrow" pitchFamily="34" charset="0"/>
                <a:ea typeface="楷体_GB2312" pitchFamily="49" charset="-122"/>
              </a:rPr>
              <a:t>1</a:t>
            </a:r>
            <a:r>
              <a:rPr lang="zh-CN" altLang="en-US" sz="2400">
                <a:latin typeface="Arial Narrow" pitchFamily="34" charset="0"/>
                <a:ea typeface="楷体_GB2312" pitchFamily="49" charset="-122"/>
              </a:rPr>
              <a:t>＊</a:t>
            </a:r>
            <a:r>
              <a:rPr lang="en-US" altLang="zh-CN" sz="2400">
                <a:latin typeface="Arial Narrow" pitchFamily="34" charset="0"/>
                <a:ea typeface="楷体_GB2312" pitchFamily="49" charset="-122"/>
              </a:rPr>
              <a:t>2</a:t>
            </a:r>
            <a:r>
              <a:rPr lang="zh-CN" altLang="en-US" sz="2400">
                <a:latin typeface="Arial Narrow" pitchFamily="34" charset="0"/>
                <a:ea typeface="楷体_GB2312" pitchFamily="49" charset="-122"/>
              </a:rPr>
              <a:t>，得到结果</a:t>
            </a:r>
            <a:r>
              <a:rPr lang="en-US" altLang="zh-CN" sz="2400">
                <a:latin typeface="Arial Narrow" pitchFamily="34" charset="0"/>
                <a:ea typeface="楷体_GB2312" pitchFamily="49" charset="-122"/>
              </a:rPr>
              <a:t>2</a:t>
            </a:r>
            <a:r>
              <a:rPr lang="zh-CN" altLang="en-US" sz="2400">
                <a:latin typeface="Arial Narrow" pitchFamily="34" charset="0"/>
                <a:ea typeface="楷体_GB2312" pitchFamily="49" charset="-122"/>
              </a:rPr>
              <a:t>。</a:t>
            </a:r>
          </a:p>
        </p:txBody>
      </p:sp>
      <p:sp>
        <p:nvSpPr>
          <p:cNvPr id="528390" name="Rectangle 6"/>
          <p:cNvSpPr>
            <a:spLocks noChangeArrowheads="1"/>
          </p:cNvSpPr>
          <p:nvPr/>
        </p:nvSpPr>
        <p:spPr bwMode="auto">
          <a:xfrm>
            <a:off x="1219200" y="3657600"/>
            <a:ext cx="7318375" cy="457200"/>
          </a:xfrm>
          <a:prstGeom prst="rect">
            <a:avLst/>
          </a:prstGeom>
          <a:noFill/>
          <a:ln w="9525">
            <a:noFill/>
            <a:miter lim="800000"/>
            <a:headEnd/>
            <a:tailEnd/>
          </a:ln>
          <a:effectLst/>
        </p:spPr>
        <p:txBody>
          <a:bodyPr/>
          <a:lstStyle/>
          <a:p>
            <a:pPr marL="279400" indent="-279400" algn="l">
              <a:spcBef>
                <a:spcPct val="40000"/>
              </a:spcBef>
              <a:buClr>
                <a:srgbClr val="D60093"/>
              </a:buClr>
              <a:buSzPct val="70000"/>
              <a:buFont typeface="Wingdings" pitchFamily="2" charset="2"/>
              <a:buNone/>
            </a:pPr>
            <a:r>
              <a:rPr lang="zh-CN" altLang="en-US" sz="2400">
                <a:solidFill>
                  <a:srgbClr val="FF0000"/>
                </a:solidFill>
                <a:latin typeface="Arial Narrow" pitchFamily="34" charset="0"/>
                <a:ea typeface="楷体_GB2312" pitchFamily="49" charset="-122"/>
              </a:rPr>
              <a:t>步骤</a:t>
            </a:r>
            <a:r>
              <a:rPr lang="en-US" altLang="zh-CN" sz="2400">
                <a:solidFill>
                  <a:srgbClr val="FF0000"/>
                </a:solidFill>
                <a:latin typeface="Arial Narrow" pitchFamily="34" charset="0"/>
                <a:ea typeface="楷体_GB2312" pitchFamily="49" charset="-122"/>
              </a:rPr>
              <a:t>2</a:t>
            </a:r>
            <a:r>
              <a:rPr lang="zh-CN" altLang="en-US" sz="2400">
                <a:latin typeface="Arial Narrow" pitchFamily="34" charset="0"/>
                <a:ea typeface="楷体_GB2312" pitchFamily="49" charset="-122"/>
              </a:rPr>
              <a:t>：将步骤</a:t>
            </a:r>
            <a:r>
              <a:rPr lang="en-US" altLang="zh-CN" sz="2400">
                <a:latin typeface="Arial Narrow" pitchFamily="34" charset="0"/>
                <a:ea typeface="楷体_GB2312" pitchFamily="49" charset="-122"/>
              </a:rPr>
              <a:t>1</a:t>
            </a:r>
            <a:r>
              <a:rPr lang="zh-CN" altLang="en-US" sz="2400">
                <a:latin typeface="Arial Narrow" pitchFamily="34" charset="0"/>
                <a:ea typeface="楷体_GB2312" pitchFamily="49" charset="-122"/>
              </a:rPr>
              <a:t>得到的乘积</a:t>
            </a:r>
            <a:r>
              <a:rPr lang="en-US" altLang="zh-CN" sz="2400">
                <a:latin typeface="Arial Narrow" pitchFamily="34" charset="0"/>
                <a:ea typeface="楷体_GB2312" pitchFamily="49" charset="-122"/>
              </a:rPr>
              <a:t>2</a:t>
            </a:r>
            <a:r>
              <a:rPr lang="zh-CN" altLang="en-US" sz="2400">
                <a:latin typeface="Arial Narrow" pitchFamily="34" charset="0"/>
                <a:ea typeface="楷体_GB2312" pitchFamily="49" charset="-122"/>
              </a:rPr>
              <a:t>再乘以</a:t>
            </a:r>
            <a:r>
              <a:rPr lang="en-US" altLang="zh-CN" sz="2400">
                <a:latin typeface="Arial Narrow" pitchFamily="34" charset="0"/>
                <a:ea typeface="楷体_GB2312" pitchFamily="49" charset="-122"/>
              </a:rPr>
              <a:t>3</a:t>
            </a:r>
            <a:r>
              <a:rPr lang="zh-CN" altLang="en-US" sz="2400">
                <a:latin typeface="Arial Narrow" pitchFamily="34" charset="0"/>
                <a:ea typeface="楷体_GB2312" pitchFamily="49" charset="-122"/>
              </a:rPr>
              <a:t>，得到结果</a:t>
            </a:r>
            <a:r>
              <a:rPr lang="en-US" altLang="zh-CN" sz="2400">
                <a:latin typeface="Arial Narrow" pitchFamily="34" charset="0"/>
                <a:ea typeface="楷体_GB2312" pitchFamily="49" charset="-122"/>
              </a:rPr>
              <a:t>6</a:t>
            </a:r>
            <a:r>
              <a:rPr lang="zh-CN" altLang="en-US" sz="2400">
                <a:latin typeface="Arial Narrow" pitchFamily="34" charset="0"/>
                <a:ea typeface="楷体_GB2312" pitchFamily="49" charset="-122"/>
              </a:rPr>
              <a:t>。</a:t>
            </a:r>
          </a:p>
        </p:txBody>
      </p:sp>
      <p:sp>
        <p:nvSpPr>
          <p:cNvPr id="528391" name="Rectangle 7"/>
          <p:cNvSpPr>
            <a:spLocks noChangeArrowheads="1"/>
          </p:cNvSpPr>
          <p:nvPr/>
        </p:nvSpPr>
        <p:spPr bwMode="auto">
          <a:xfrm>
            <a:off x="1219200" y="4343400"/>
            <a:ext cx="6688138" cy="457200"/>
          </a:xfrm>
          <a:prstGeom prst="rect">
            <a:avLst/>
          </a:prstGeom>
          <a:noFill/>
          <a:ln w="9525">
            <a:noFill/>
            <a:miter lim="800000"/>
            <a:headEnd/>
            <a:tailEnd/>
          </a:ln>
          <a:effectLst/>
        </p:spPr>
        <p:txBody>
          <a:bodyPr/>
          <a:lstStyle/>
          <a:p>
            <a:pPr marL="279400" indent="-279400" algn="l">
              <a:spcBef>
                <a:spcPct val="40000"/>
              </a:spcBef>
              <a:buClr>
                <a:srgbClr val="D60093"/>
              </a:buClr>
              <a:buSzPct val="70000"/>
              <a:buFont typeface="Wingdings" pitchFamily="2" charset="2"/>
              <a:buNone/>
            </a:pPr>
            <a:r>
              <a:rPr lang="zh-CN" altLang="en-US" sz="2400">
                <a:solidFill>
                  <a:srgbClr val="FF0000"/>
                </a:solidFill>
                <a:latin typeface="Arial Narrow" pitchFamily="34" charset="0"/>
                <a:ea typeface="楷体_GB2312" pitchFamily="49" charset="-122"/>
              </a:rPr>
              <a:t>步骤</a:t>
            </a:r>
            <a:r>
              <a:rPr lang="en-US" altLang="zh-CN" sz="2400">
                <a:solidFill>
                  <a:srgbClr val="FF0000"/>
                </a:solidFill>
                <a:latin typeface="Arial Narrow" pitchFamily="34" charset="0"/>
                <a:ea typeface="楷体_GB2312" pitchFamily="49" charset="-122"/>
              </a:rPr>
              <a:t>3</a:t>
            </a:r>
            <a:r>
              <a:rPr lang="zh-CN" altLang="en-US" sz="2400">
                <a:latin typeface="Arial Narrow" pitchFamily="34" charset="0"/>
                <a:ea typeface="楷体_GB2312" pitchFamily="49" charset="-122"/>
              </a:rPr>
              <a:t>：将</a:t>
            </a:r>
            <a:r>
              <a:rPr lang="en-US" altLang="zh-CN" sz="2400">
                <a:latin typeface="Arial Narrow" pitchFamily="34" charset="0"/>
                <a:ea typeface="楷体_GB2312" pitchFamily="49" charset="-122"/>
              </a:rPr>
              <a:t>6</a:t>
            </a:r>
            <a:r>
              <a:rPr lang="zh-CN" altLang="en-US" sz="2400">
                <a:latin typeface="Arial Narrow" pitchFamily="34" charset="0"/>
                <a:ea typeface="楷体_GB2312" pitchFamily="49" charset="-122"/>
              </a:rPr>
              <a:t>再乘以</a:t>
            </a:r>
            <a:r>
              <a:rPr lang="en-US" altLang="zh-CN" sz="2400">
                <a:latin typeface="Arial Narrow" pitchFamily="34" charset="0"/>
                <a:ea typeface="楷体_GB2312" pitchFamily="49" charset="-122"/>
              </a:rPr>
              <a:t>4</a:t>
            </a:r>
            <a:r>
              <a:rPr lang="zh-CN" altLang="en-US" sz="2400">
                <a:latin typeface="Arial Narrow" pitchFamily="34" charset="0"/>
                <a:ea typeface="楷体_GB2312" pitchFamily="49" charset="-122"/>
              </a:rPr>
              <a:t>，得</a:t>
            </a:r>
            <a:r>
              <a:rPr lang="en-US" altLang="zh-CN" sz="2400">
                <a:latin typeface="Arial Narrow" pitchFamily="34" charset="0"/>
                <a:ea typeface="楷体_GB2312" pitchFamily="49" charset="-122"/>
              </a:rPr>
              <a:t>24</a:t>
            </a:r>
            <a:r>
              <a:rPr lang="zh-CN" altLang="en-US" sz="2400">
                <a:latin typeface="Arial Narrow" pitchFamily="34" charset="0"/>
                <a:ea typeface="楷体_GB2312" pitchFamily="49" charset="-122"/>
              </a:rPr>
              <a:t>。</a:t>
            </a:r>
          </a:p>
        </p:txBody>
      </p:sp>
      <p:sp>
        <p:nvSpPr>
          <p:cNvPr id="528392" name="Rectangle 8"/>
          <p:cNvSpPr>
            <a:spLocks noChangeArrowheads="1"/>
          </p:cNvSpPr>
          <p:nvPr/>
        </p:nvSpPr>
        <p:spPr bwMode="auto">
          <a:xfrm>
            <a:off x="1219200" y="4953000"/>
            <a:ext cx="7239000" cy="457200"/>
          </a:xfrm>
          <a:prstGeom prst="rect">
            <a:avLst/>
          </a:prstGeom>
          <a:noFill/>
          <a:ln w="9525">
            <a:noFill/>
            <a:miter lim="800000"/>
            <a:headEnd/>
            <a:tailEnd/>
          </a:ln>
          <a:effectLst/>
        </p:spPr>
        <p:txBody>
          <a:bodyPr/>
          <a:lstStyle/>
          <a:p>
            <a:pPr marL="279400" indent="-279400" algn="l">
              <a:spcBef>
                <a:spcPct val="40000"/>
              </a:spcBef>
              <a:buClr>
                <a:srgbClr val="D60093"/>
              </a:buClr>
              <a:buSzPct val="70000"/>
              <a:buFont typeface="Wingdings" pitchFamily="2" charset="2"/>
              <a:buNone/>
            </a:pPr>
            <a:r>
              <a:rPr lang="zh-CN" altLang="en-US" sz="2400">
                <a:solidFill>
                  <a:srgbClr val="FF0000"/>
                </a:solidFill>
                <a:latin typeface="Arial Narrow" pitchFamily="34" charset="0"/>
                <a:ea typeface="楷体_GB2312" pitchFamily="49" charset="-122"/>
              </a:rPr>
              <a:t>步骤</a:t>
            </a:r>
            <a:r>
              <a:rPr lang="en-US" altLang="zh-CN" sz="2400">
                <a:solidFill>
                  <a:srgbClr val="FF0000"/>
                </a:solidFill>
                <a:latin typeface="Arial Narrow" pitchFamily="34" charset="0"/>
                <a:ea typeface="楷体_GB2312" pitchFamily="49" charset="-122"/>
              </a:rPr>
              <a:t>4</a:t>
            </a:r>
            <a:r>
              <a:rPr lang="zh-CN" altLang="en-US" sz="2400">
                <a:latin typeface="Arial Narrow" pitchFamily="34" charset="0"/>
                <a:ea typeface="楷体_GB2312" pitchFamily="49" charset="-122"/>
              </a:rPr>
              <a:t>：将</a:t>
            </a:r>
            <a:r>
              <a:rPr lang="en-US" altLang="zh-CN" sz="2400">
                <a:latin typeface="Arial Narrow" pitchFamily="34" charset="0"/>
                <a:ea typeface="楷体_GB2312" pitchFamily="49" charset="-122"/>
              </a:rPr>
              <a:t>24</a:t>
            </a:r>
            <a:r>
              <a:rPr lang="zh-CN" altLang="en-US" sz="2400">
                <a:latin typeface="Arial Narrow" pitchFamily="34" charset="0"/>
                <a:ea typeface="楷体_GB2312" pitchFamily="49" charset="-122"/>
              </a:rPr>
              <a:t>再乘以</a:t>
            </a:r>
            <a:r>
              <a:rPr lang="en-US" altLang="zh-CN" sz="2400">
                <a:latin typeface="Arial Narrow" pitchFamily="34" charset="0"/>
                <a:ea typeface="楷体_GB2312" pitchFamily="49" charset="-122"/>
              </a:rPr>
              <a:t>5</a:t>
            </a:r>
            <a:r>
              <a:rPr lang="zh-CN" altLang="en-US" sz="2400">
                <a:latin typeface="Arial Narrow" pitchFamily="34" charset="0"/>
                <a:ea typeface="楷体_GB2312" pitchFamily="49" charset="-122"/>
              </a:rPr>
              <a:t>，得</a:t>
            </a:r>
            <a:r>
              <a:rPr lang="en-US" altLang="zh-CN" sz="2400">
                <a:latin typeface="Arial Narrow" pitchFamily="34" charset="0"/>
                <a:ea typeface="楷体_GB2312" pitchFamily="49" charset="-122"/>
              </a:rPr>
              <a:t>120</a:t>
            </a:r>
            <a:r>
              <a:rPr lang="zh-CN" altLang="en-US" sz="2400">
                <a:latin typeface="Arial Narrow" pitchFamily="34" charset="0"/>
                <a:ea typeface="楷体_GB2312" pitchFamily="49" charset="-122"/>
              </a:rPr>
              <a:t>。这就是最后的结果。</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28388"/>
                                        </p:tgtEl>
                                        <p:attrNameLst>
                                          <p:attrName>style.visibility</p:attrName>
                                        </p:attrNameLst>
                                      </p:cBhvr>
                                      <p:to>
                                        <p:strVal val="visible"/>
                                      </p:to>
                                    </p:set>
                                    <p:animEffect transition="in" filter="blinds(horizontal)">
                                      <p:cBhvr>
                                        <p:cTn id="7" dur="500"/>
                                        <p:tgtEl>
                                          <p:spTgt spid="528388"/>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8" fill="hold" grpId="0" nodeType="clickEffect">
                                  <p:stCondLst>
                                    <p:cond delay="0"/>
                                  </p:stCondLst>
                                  <p:childTnLst>
                                    <p:set>
                                      <p:cBhvr>
                                        <p:cTn id="11" dur="1" fill="hold">
                                          <p:stCondLst>
                                            <p:cond delay="0"/>
                                          </p:stCondLst>
                                        </p:cTn>
                                        <p:tgtEl>
                                          <p:spTgt spid="528389"/>
                                        </p:tgtEl>
                                        <p:attrNameLst>
                                          <p:attrName>style.visibility</p:attrName>
                                        </p:attrNameLst>
                                      </p:cBhvr>
                                      <p:to>
                                        <p:strVal val="visible"/>
                                      </p:to>
                                    </p:set>
                                    <p:animEffect transition="in" filter="slide(fromLeft)">
                                      <p:cBhvr>
                                        <p:cTn id="12" dur="500"/>
                                        <p:tgtEl>
                                          <p:spTgt spid="528389"/>
                                        </p:tgtEl>
                                      </p:cBhvr>
                                    </p:animEffect>
                                  </p:childTnLst>
                                </p:cTn>
                              </p:par>
                            </p:childTnLst>
                          </p:cTn>
                        </p:par>
                        <p:par>
                          <p:cTn id="13" fill="hold">
                            <p:stCondLst>
                              <p:cond delay="500"/>
                            </p:stCondLst>
                            <p:childTnLst>
                              <p:par>
                                <p:cTn id="14" presetID="12" presetClass="entr" presetSubtype="2" fill="hold" grpId="0" nodeType="afterEffect">
                                  <p:stCondLst>
                                    <p:cond delay="0"/>
                                  </p:stCondLst>
                                  <p:childTnLst>
                                    <p:set>
                                      <p:cBhvr>
                                        <p:cTn id="15" dur="1" fill="hold">
                                          <p:stCondLst>
                                            <p:cond delay="0"/>
                                          </p:stCondLst>
                                        </p:cTn>
                                        <p:tgtEl>
                                          <p:spTgt spid="528390"/>
                                        </p:tgtEl>
                                        <p:attrNameLst>
                                          <p:attrName>style.visibility</p:attrName>
                                        </p:attrNameLst>
                                      </p:cBhvr>
                                      <p:to>
                                        <p:strVal val="visible"/>
                                      </p:to>
                                    </p:set>
                                    <p:animEffect transition="in" filter="slide(fromRight)">
                                      <p:cBhvr>
                                        <p:cTn id="16" dur="500"/>
                                        <p:tgtEl>
                                          <p:spTgt spid="528390"/>
                                        </p:tgtEl>
                                      </p:cBhvr>
                                    </p:animEffect>
                                  </p:childTnLst>
                                </p:cTn>
                              </p:par>
                            </p:childTnLst>
                          </p:cTn>
                        </p:par>
                        <p:par>
                          <p:cTn id="17" fill="hold">
                            <p:stCondLst>
                              <p:cond delay="1000"/>
                            </p:stCondLst>
                            <p:childTnLst>
                              <p:par>
                                <p:cTn id="18" presetID="12" presetClass="entr" presetSubtype="4" fill="hold" grpId="0" nodeType="afterEffect">
                                  <p:stCondLst>
                                    <p:cond delay="0"/>
                                  </p:stCondLst>
                                  <p:childTnLst>
                                    <p:set>
                                      <p:cBhvr>
                                        <p:cTn id="19" dur="1" fill="hold">
                                          <p:stCondLst>
                                            <p:cond delay="0"/>
                                          </p:stCondLst>
                                        </p:cTn>
                                        <p:tgtEl>
                                          <p:spTgt spid="528391"/>
                                        </p:tgtEl>
                                        <p:attrNameLst>
                                          <p:attrName>style.visibility</p:attrName>
                                        </p:attrNameLst>
                                      </p:cBhvr>
                                      <p:to>
                                        <p:strVal val="visible"/>
                                      </p:to>
                                    </p:set>
                                    <p:animEffect transition="in" filter="slide(fromBottom)">
                                      <p:cBhvr>
                                        <p:cTn id="20" dur="500"/>
                                        <p:tgtEl>
                                          <p:spTgt spid="528391"/>
                                        </p:tgtEl>
                                      </p:cBhvr>
                                    </p:animEffect>
                                  </p:childTnLst>
                                </p:cTn>
                              </p:par>
                            </p:childTnLst>
                          </p:cTn>
                        </p:par>
                        <p:par>
                          <p:cTn id="21" fill="hold">
                            <p:stCondLst>
                              <p:cond delay="1500"/>
                            </p:stCondLst>
                            <p:childTnLst>
                              <p:par>
                                <p:cTn id="22" presetID="12" presetClass="entr" presetSubtype="1" fill="hold" grpId="0" nodeType="afterEffect">
                                  <p:stCondLst>
                                    <p:cond delay="0"/>
                                  </p:stCondLst>
                                  <p:childTnLst>
                                    <p:set>
                                      <p:cBhvr>
                                        <p:cTn id="23" dur="1" fill="hold">
                                          <p:stCondLst>
                                            <p:cond delay="0"/>
                                          </p:stCondLst>
                                        </p:cTn>
                                        <p:tgtEl>
                                          <p:spTgt spid="528392"/>
                                        </p:tgtEl>
                                        <p:attrNameLst>
                                          <p:attrName>style.visibility</p:attrName>
                                        </p:attrNameLst>
                                      </p:cBhvr>
                                      <p:to>
                                        <p:strVal val="visible"/>
                                      </p:to>
                                    </p:set>
                                    <p:animEffect transition="in" filter="slide(fromTop)">
                                      <p:cBhvr>
                                        <p:cTn id="24" dur="500"/>
                                        <p:tgtEl>
                                          <p:spTgt spid="5283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8388" grpId="0"/>
      <p:bldP spid="528389" grpId="0" autoUpdateAnimBg="0"/>
      <p:bldP spid="528390" grpId="0" autoUpdateAnimBg="0"/>
      <p:bldP spid="528391" grpId="0" autoUpdateAnimBg="0"/>
      <p:bldP spid="528392" grpId="0"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3619" name="Rectangle 3"/>
          <p:cNvSpPr>
            <a:spLocks noChangeArrowheads="1"/>
          </p:cNvSpPr>
          <p:nvPr/>
        </p:nvSpPr>
        <p:spPr bwMode="auto">
          <a:xfrm>
            <a:off x="1066800" y="1828800"/>
            <a:ext cx="1416968" cy="457200"/>
          </a:xfrm>
          <a:prstGeom prst="rect">
            <a:avLst/>
          </a:prstGeom>
          <a:noFill/>
          <a:ln w="9525">
            <a:noFill/>
            <a:miter lim="800000"/>
            <a:headEnd/>
            <a:tailEnd/>
          </a:ln>
          <a:effectLst/>
        </p:spPr>
        <p:txBody>
          <a:bodyPr/>
          <a:lstStyle/>
          <a:p>
            <a:pPr marL="279400" indent="-279400" algn="l">
              <a:spcBef>
                <a:spcPct val="40000"/>
              </a:spcBef>
              <a:buClr>
                <a:srgbClr val="D60093"/>
              </a:buClr>
              <a:buSzPct val="70000"/>
              <a:buFont typeface="Wingdings" pitchFamily="2" charset="2"/>
              <a:buNone/>
            </a:pPr>
            <a:r>
              <a:rPr lang="zh-CN" altLang="en-US" sz="2400" dirty="0">
                <a:solidFill>
                  <a:srgbClr val="0000FF"/>
                </a:solidFill>
                <a:ea typeface="楷体_GB2312" pitchFamily="49" charset="-122"/>
              </a:rPr>
              <a:t>方法二：</a:t>
            </a:r>
          </a:p>
        </p:txBody>
      </p:sp>
      <p:sp>
        <p:nvSpPr>
          <p:cNvPr id="623620" name="Rectangle 4"/>
          <p:cNvSpPr>
            <a:spLocks noChangeArrowheads="1"/>
          </p:cNvSpPr>
          <p:nvPr/>
        </p:nvSpPr>
        <p:spPr bwMode="auto">
          <a:xfrm>
            <a:off x="990600" y="2362200"/>
            <a:ext cx="6477000" cy="457200"/>
          </a:xfrm>
          <a:prstGeom prst="rect">
            <a:avLst/>
          </a:prstGeom>
          <a:noFill/>
          <a:ln w="9525">
            <a:noFill/>
            <a:miter lim="800000"/>
            <a:headEnd/>
            <a:tailEnd/>
          </a:ln>
          <a:effectLst/>
        </p:spPr>
        <p:txBody>
          <a:bodyPr/>
          <a:lstStyle/>
          <a:p>
            <a:pPr marL="279400" indent="-279400" algn="l">
              <a:spcBef>
                <a:spcPct val="40000"/>
              </a:spcBef>
              <a:buClr>
                <a:srgbClr val="D60093"/>
              </a:buClr>
              <a:buSzPct val="70000"/>
              <a:buFont typeface="Wingdings" pitchFamily="2" charset="2"/>
              <a:buNone/>
            </a:pPr>
            <a:r>
              <a:rPr lang="en-US" altLang="zh-CN" sz="2400">
                <a:solidFill>
                  <a:srgbClr val="FF0000"/>
                </a:solidFill>
                <a:latin typeface="Arial Narrow" pitchFamily="34" charset="0"/>
                <a:ea typeface="楷体_GB2312" pitchFamily="49" charset="-122"/>
              </a:rPr>
              <a:t>S1</a:t>
            </a:r>
            <a:r>
              <a:rPr lang="zh-CN" altLang="en-US" sz="2400">
                <a:latin typeface="Arial Narrow" pitchFamily="34" charset="0"/>
                <a:ea typeface="楷体_GB2312" pitchFamily="49" charset="-122"/>
              </a:rPr>
              <a:t>：使 </a:t>
            </a:r>
            <a:r>
              <a:rPr lang="en-US" altLang="zh-CN" sz="2400">
                <a:solidFill>
                  <a:srgbClr val="0000FF"/>
                </a:solidFill>
                <a:latin typeface="Arial Narrow" pitchFamily="34" charset="0"/>
                <a:ea typeface="楷体_GB2312" pitchFamily="49" charset="-122"/>
              </a:rPr>
              <a:t>p</a:t>
            </a:r>
            <a:r>
              <a:rPr lang="zh-CN" altLang="en-US" sz="2400">
                <a:solidFill>
                  <a:srgbClr val="0000FF"/>
                </a:solidFill>
                <a:latin typeface="Arial Narrow" pitchFamily="34" charset="0"/>
                <a:ea typeface="楷体_GB2312" pitchFamily="49" charset="-122"/>
              </a:rPr>
              <a:t>＝</a:t>
            </a:r>
            <a:r>
              <a:rPr lang="en-US" altLang="zh-CN" sz="2400">
                <a:solidFill>
                  <a:srgbClr val="0000FF"/>
                </a:solidFill>
                <a:latin typeface="Arial Narrow" pitchFamily="34" charset="0"/>
                <a:ea typeface="楷体_GB2312" pitchFamily="49" charset="-122"/>
              </a:rPr>
              <a:t>1</a:t>
            </a:r>
          </a:p>
        </p:txBody>
      </p:sp>
      <p:sp>
        <p:nvSpPr>
          <p:cNvPr id="623621" name="Rectangle 5"/>
          <p:cNvSpPr>
            <a:spLocks noChangeArrowheads="1"/>
          </p:cNvSpPr>
          <p:nvPr/>
        </p:nvSpPr>
        <p:spPr bwMode="auto">
          <a:xfrm>
            <a:off x="990600" y="2895600"/>
            <a:ext cx="7086600" cy="457200"/>
          </a:xfrm>
          <a:prstGeom prst="rect">
            <a:avLst/>
          </a:prstGeom>
          <a:noFill/>
          <a:ln w="9525">
            <a:noFill/>
            <a:miter lim="800000"/>
            <a:headEnd/>
            <a:tailEnd/>
          </a:ln>
          <a:effectLst/>
        </p:spPr>
        <p:txBody>
          <a:bodyPr/>
          <a:lstStyle/>
          <a:p>
            <a:pPr marL="279400" indent="-279400" algn="l">
              <a:spcBef>
                <a:spcPct val="40000"/>
              </a:spcBef>
              <a:buClr>
                <a:srgbClr val="D60093"/>
              </a:buClr>
              <a:buSzPct val="70000"/>
              <a:buFont typeface="Wingdings" pitchFamily="2" charset="2"/>
              <a:buNone/>
            </a:pPr>
            <a:r>
              <a:rPr lang="en-US" altLang="zh-CN" sz="2400">
                <a:solidFill>
                  <a:srgbClr val="FF0000"/>
                </a:solidFill>
                <a:latin typeface="Arial Narrow" pitchFamily="34" charset="0"/>
                <a:ea typeface="楷体_GB2312" pitchFamily="49" charset="-122"/>
              </a:rPr>
              <a:t>S2</a:t>
            </a:r>
            <a:r>
              <a:rPr lang="zh-CN" altLang="en-US" sz="2400">
                <a:latin typeface="Arial Narrow" pitchFamily="34" charset="0"/>
                <a:ea typeface="楷体_GB2312" pitchFamily="49" charset="-122"/>
              </a:rPr>
              <a:t>：使 </a:t>
            </a:r>
            <a:r>
              <a:rPr lang="en-US" altLang="zh-CN" sz="2400">
                <a:solidFill>
                  <a:srgbClr val="0000FF"/>
                </a:solidFill>
                <a:latin typeface="Arial Narrow" pitchFamily="34" charset="0"/>
                <a:ea typeface="楷体_GB2312" pitchFamily="49" charset="-122"/>
              </a:rPr>
              <a:t>i</a:t>
            </a:r>
            <a:r>
              <a:rPr lang="zh-CN" altLang="en-US" sz="2400">
                <a:solidFill>
                  <a:srgbClr val="0000FF"/>
                </a:solidFill>
                <a:latin typeface="Arial Narrow" pitchFamily="34" charset="0"/>
                <a:ea typeface="楷体_GB2312" pitchFamily="49" charset="-122"/>
              </a:rPr>
              <a:t>＝</a:t>
            </a:r>
            <a:r>
              <a:rPr lang="en-US" altLang="zh-CN" sz="2400">
                <a:solidFill>
                  <a:srgbClr val="0000FF"/>
                </a:solidFill>
                <a:latin typeface="Arial Narrow" pitchFamily="34" charset="0"/>
                <a:ea typeface="楷体_GB2312" pitchFamily="49" charset="-122"/>
              </a:rPr>
              <a:t>2</a:t>
            </a:r>
          </a:p>
        </p:txBody>
      </p:sp>
      <p:sp>
        <p:nvSpPr>
          <p:cNvPr id="623622" name="Rectangle 6"/>
          <p:cNvSpPr>
            <a:spLocks noChangeArrowheads="1"/>
          </p:cNvSpPr>
          <p:nvPr/>
        </p:nvSpPr>
        <p:spPr bwMode="auto">
          <a:xfrm>
            <a:off x="990600" y="3429000"/>
            <a:ext cx="7829872" cy="457200"/>
          </a:xfrm>
          <a:prstGeom prst="rect">
            <a:avLst/>
          </a:prstGeom>
          <a:noFill/>
          <a:ln w="9525">
            <a:noFill/>
            <a:miter lim="800000"/>
            <a:headEnd/>
            <a:tailEnd/>
          </a:ln>
          <a:effectLst/>
        </p:spPr>
        <p:txBody>
          <a:bodyPr/>
          <a:lstStyle/>
          <a:p>
            <a:pPr marL="279400" indent="-279400" algn="l">
              <a:spcBef>
                <a:spcPct val="40000"/>
              </a:spcBef>
              <a:buClr>
                <a:srgbClr val="D60093"/>
              </a:buClr>
              <a:buSzPct val="70000"/>
              <a:buFont typeface="Wingdings" pitchFamily="2" charset="2"/>
              <a:buNone/>
            </a:pPr>
            <a:r>
              <a:rPr lang="en-US" altLang="zh-CN" sz="2400" dirty="0">
                <a:solidFill>
                  <a:srgbClr val="FF0000"/>
                </a:solidFill>
                <a:latin typeface="Arial Narrow" pitchFamily="34" charset="0"/>
                <a:ea typeface="楷体_GB2312" pitchFamily="49" charset="-122"/>
              </a:rPr>
              <a:t>S3</a:t>
            </a:r>
            <a:r>
              <a:rPr lang="zh-CN" altLang="en-US" sz="2400" dirty="0">
                <a:latin typeface="Arial Narrow" pitchFamily="34" charset="0"/>
                <a:ea typeface="楷体_GB2312" pitchFamily="49" charset="-122"/>
              </a:rPr>
              <a:t>：使</a:t>
            </a:r>
            <a:r>
              <a:rPr lang="en-US" altLang="zh-CN" sz="2400" dirty="0">
                <a:latin typeface="Arial Narrow" pitchFamily="34" charset="0"/>
                <a:ea typeface="楷体_GB2312" pitchFamily="49" charset="-122"/>
              </a:rPr>
              <a:t>p* </a:t>
            </a:r>
            <a:r>
              <a:rPr lang="en-US" altLang="zh-CN" sz="2400" dirty="0" err="1">
                <a:latin typeface="Arial Narrow" pitchFamily="34" charset="0"/>
                <a:ea typeface="楷体_GB2312" pitchFamily="49" charset="-122"/>
              </a:rPr>
              <a:t>i</a:t>
            </a:r>
            <a:r>
              <a:rPr lang="zh-CN" altLang="en-US" sz="2400" dirty="0">
                <a:latin typeface="Arial Narrow" pitchFamily="34" charset="0"/>
                <a:ea typeface="楷体_GB2312" pitchFamily="49" charset="-122"/>
              </a:rPr>
              <a:t>，乘积仍放在变量 </a:t>
            </a:r>
            <a:r>
              <a:rPr lang="en-US" altLang="zh-CN" sz="2400" dirty="0">
                <a:latin typeface="Arial Narrow" pitchFamily="34" charset="0"/>
                <a:ea typeface="楷体_GB2312" pitchFamily="49" charset="-122"/>
              </a:rPr>
              <a:t>p </a:t>
            </a:r>
            <a:r>
              <a:rPr lang="zh-CN" altLang="en-US" sz="2400" dirty="0">
                <a:latin typeface="Arial Narrow" pitchFamily="34" charset="0"/>
                <a:ea typeface="楷体_GB2312" pitchFamily="49" charset="-122"/>
              </a:rPr>
              <a:t>中，可表示为</a:t>
            </a:r>
            <a:r>
              <a:rPr lang="en-US" altLang="zh-CN" sz="2400" dirty="0">
                <a:solidFill>
                  <a:srgbClr val="0000FF"/>
                </a:solidFill>
                <a:latin typeface="Arial Narrow" pitchFamily="34" charset="0"/>
                <a:ea typeface="楷体_GB2312" pitchFamily="49" charset="-122"/>
              </a:rPr>
              <a:t>p * </a:t>
            </a:r>
            <a:r>
              <a:rPr lang="en-US" altLang="zh-CN" sz="2400" dirty="0" err="1">
                <a:solidFill>
                  <a:srgbClr val="0000FF"/>
                </a:solidFill>
                <a:latin typeface="Arial Narrow" pitchFamily="34" charset="0"/>
                <a:ea typeface="楷体_GB2312" pitchFamily="49" charset="-122"/>
              </a:rPr>
              <a:t>i</a:t>
            </a:r>
            <a:r>
              <a:rPr lang="en-US" altLang="zh-CN" sz="2400" dirty="0">
                <a:solidFill>
                  <a:srgbClr val="0000FF"/>
                </a:solidFill>
                <a:latin typeface="Arial Narrow" pitchFamily="34" charset="0"/>
                <a:ea typeface="楷体_GB2312" pitchFamily="49" charset="-122"/>
              </a:rPr>
              <a:t> </a:t>
            </a:r>
            <a:r>
              <a:rPr lang="en-US" altLang="zh-CN" sz="2800" dirty="0">
                <a:solidFill>
                  <a:srgbClr val="0000FF"/>
                </a:solidFill>
                <a:latin typeface="Arial Narrow" pitchFamily="34" charset="0"/>
                <a:ea typeface="楷体_GB2312" pitchFamily="49" charset="-122"/>
              </a:rPr>
              <a:t>→</a:t>
            </a:r>
            <a:r>
              <a:rPr lang="en-US" altLang="zh-CN" sz="2400" dirty="0">
                <a:solidFill>
                  <a:srgbClr val="0000FF"/>
                </a:solidFill>
                <a:latin typeface="Arial Narrow" pitchFamily="34" charset="0"/>
                <a:ea typeface="楷体_GB2312" pitchFamily="49" charset="-122"/>
              </a:rPr>
              <a:t> p</a:t>
            </a:r>
          </a:p>
        </p:txBody>
      </p:sp>
      <p:sp>
        <p:nvSpPr>
          <p:cNvPr id="623623" name="Rectangle 7"/>
          <p:cNvSpPr>
            <a:spLocks noChangeArrowheads="1"/>
          </p:cNvSpPr>
          <p:nvPr/>
        </p:nvSpPr>
        <p:spPr bwMode="auto">
          <a:xfrm>
            <a:off x="990600" y="4038600"/>
            <a:ext cx="7010400" cy="457200"/>
          </a:xfrm>
          <a:prstGeom prst="rect">
            <a:avLst/>
          </a:prstGeom>
          <a:noFill/>
          <a:ln w="9525">
            <a:noFill/>
            <a:miter lim="800000"/>
            <a:headEnd/>
            <a:tailEnd/>
          </a:ln>
          <a:effectLst/>
        </p:spPr>
        <p:txBody>
          <a:bodyPr/>
          <a:lstStyle/>
          <a:p>
            <a:pPr marL="279400" indent="-279400" algn="l">
              <a:spcBef>
                <a:spcPct val="40000"/>
              </a:spcBef>
              <a:buClr>
                <a:srgbClr val="D60093"/>
              </a:buClr>
              <a:buSzPct val="70000"/>
              <a:buFont typeface="Wingdings" pitchFamily="2" charset="2"/>
              <a:buNone/>
            </a:pPr>
            <a:r>
              <a:rPr lang="en-US" altLang="zh-CN" sz="2400">
                <a:solidFill>
                  <a:srgbClr val="FF0000"/>
                </a:solidFill>
                <a:latin typeface="Arial Narrow" pitchFamily="34" charset="0"/>
                <a:ea typeface="楷体_GB2312" pitchFamily="49" charset="-122"/>
              </a:rPr>
              <a:t>S4</a:t>
            </a:r>
            <a:r>
              <a:rPr lang="zh-CN" altLang="en-US" sz="2400">
                <a:latin typeface="Arial Narrow" pitchFamily="34" charset="0"/>
                <a:ea typeface="楷体_GB2312" pitchFamily="49" charset="-122"/>
              </a:rPr>
              <a:t>：使 </a:t>
            </a:r>
            <a:r>
              <a:rPr lang="en-US" altLang="zh-CN" sz="2400">
                <a:latin typeface="Arial Narrow" pitchFamily="34" charset="0"/>
                <a:ea typeface="楷体_GB2312" pitchFamily="49" charset="-122"/>
              </a:rPr>
              <a:t>i </a:t>
            </a:r>
            <a:r>
              <a:rPr lang="zh-CN" altLang="en-US" sz="2400">
                <a:latin typeface="Arial Narrow" pitchFamily="34" charset="0"/>
                <a:ea typeface="楷体_GB2312" pitchFamily="49" charset="-122"/>
              </a:rPr>
              <a:t>的值加 </a:t>
            </a:r>
            <a:r>
              <a:rPr lang="en-US" altLang="zh-CN" sz="2400">
                <a:latin typeface="Arial Narrow" pitchFamily="34" charset="0"/>
                <a:ea typeface="楷体_GB2312" pitchFamily="49" charset="-122"/>
              </a:rPr>
              <a:t>1</a:t>
            </a:r>
            <a:r>
              <a:rPr lang="zh-CN" altLang="en-US" sz="2400">
                <a:latin typeface="Arial Narrow" pitchFamily="34" charset="0"/>
                <a:ea typeface="楷体_GB2312" pitchFamily="49" charset="-122"/>
              </a:rPr>
              <a:t>，即 </a:t>
            </a:r>
            <a:r>
              <a:rPr lang="en-US" altLang="zh-CN" sz="2400">
                <a:solidFill>
                  <a:srgbClr val="0000FF"/>
                </a:solidFill>
                <a:latin typeface="Arial Narrow" pitchFamily="34" charset="0"/>
                <a:ea typeface="楷体_GB2312" pitchFamily="49" charset="-122"/>
              </a:rPr>
              <a:t>i </a:t>
            </a:r>
            <a:r>
              <a:rPr lang="zh-CN" altLang="en-US" sz="2400">
                <a:solidFill>
                  <a:srgbClr val="0000FF"/>
                </a:solidFill>
                <a:latin typeface="Arial Narrow" pitchFamily="34" charset="0"/>
                <a:ea typeface="楷体_GB2312" pitchFamily="49" charset="-122"/>
              </a:rPr>
              <a:t>＋</a:t>
            </a:r>
            <a:r>
              <a:rPr lang="en-US" altLang="zh-CN" sz="2400">
                <a:solidFill>
                  <a:srgbClr val="0000FF"/>
                </a:solidFill>
                <a:latin typeface="Arial Narrow" pitchFamily="34" charset="0"/>
                <a:ea typeface="楷体_GB2312" pitchFamily="49" charset="-122"/>
              </a:rPr>
              <a:t>1 </a:t>
            </a:r>
            <a:r>
              <a:rPr lang="en-US" altLang="zh-CN" sz="2800">
                <a:solidFill>
                  <a:srgbClr val="0000FF"/>
                </a:solidFill>
                <a:latin typeface="Arial Narrow" pitchFamily="34" charset="0"/>
                <a:ea typeface="楷体_GB2312" pitchFamily="49" charset="-122"/>
              </a:rPr>
              <a:t>→</a:t>
            </a:r>
            <a:r>
              <a:rPr lang="en-US" altLang="zh-CN" sz="2400">
                <a:solidFill>
                  <a:srgbClr val="0000FF"/>
                </a:solidFill>
                <a:latin typeface="Arial Narrow" pitchFamily="34" charset="0"/>
                <a:ea typeface="楷体_GB2312" pitchFamily="49" charset="-122"/>
              </a:rPr>
              <a:t> i</a:t>
            </a:r>
          </a:p>
        </p:txBody>
      </p:sp>
      <p:sp>
        <p:nvSpPr>
          <p:cNvPr id="623624" name="Rectangle 8"/>
          <p:cNvSpPr>
            <a:spLocks noChangeArrowheads="1"/>
          </p:cNvSpPr>
          <p:nvPr/>
        </p:nvSpPr>
        <p:spPr bwMode="auto">
          <a:xfrm>
            <a:off x="990600" y="4648200"/>
            <a:ext cx="7613848" cy="1066800"/>
          </a:xfrm>
          <a:prstGeom prst="rect">
            <a:avLst/>
          </a:prstGeom>
          <a:noFill/>
          <a:ln w="9525">
            <a:noFill/>
            <a:miter lim="800000"/>
            <a:headEnd/>
            <a:tailEnd/>
          </a:ln>
          <a:effectLst/>
        </p:spPr>
        <p:txBody>
          <a:bodyPr/>
          <a:lstStyle/>
          <a:p>
            <a:pPr marL="279400" indent="-279400" algn="l">
              <a:spcBef>
                <a:spcPct val="40000"/>
              </a:spcBef>
              <a:buClr>
                <a:srgbClr val="D60093"/>
              </a:buClr>
              <a:buSzPct val="70000"/>
              <a:buFont typeface="Wingdings" pitchFamily="2" charset="2"/>
              <a:buNone/>
            </a:pPr>
            <a:r>
              <a:rPr lang="en-US" altLang="zh-CN" sz="2400" dirty="0">
                <a:solidFill>
                  <a:srgbClr val="FF0000"/>
                </a:solidFill>
                <a:latin typeface="Arial Narrow" pitchFamily="34" charset="0"/>
                <a:ea typeface="楷体_GB2312" pitchFamily="49" charset="-122"/>
              </a:rPr>
              <a:t>S5</a:t>
            </a:r>
            <a:r>
              <a:rPr lang="zh-CN" altLang="en-US" sz="2400" dirty="0">
                <a:latin typeface="Arial Narrow" pitchFamily="34" charset="0"/>
                <a:ea typeface="楷体_GB2312" pitchFamily="49" charset="-122"/>
              </a:rPr>
              <a:t>：</a:t>
            </a:r>
            <a:r>
              <a:rPr lang="zh-CN" altLang="en-US" sz="2400" dirty="0">
                <a:solidFill>
                  <a:srgbClr val="0000FF"/>
                </a:solidFill>
                <a:latin typeface="Arial Narrow" pitchFamily="34" charset="0"/>
                <a:ea typeface="楷体_GB2312" pitchFamily="49" charset="-122"/>
              </a:rPr>
              <a:t>如果 </a:t>
            </a:r>
            <a:r>
              <a:rPr lang="en-US" altLang="zh-CN" sz="2400" dirty="0" err="1">
                <a:solidFill>
                  <a:srgbClr val="0000FF"/>
                </a:solidFill>
                <a:latin typeface="Arial Narrow" pitchFamily="34" charset="0"/>
                <a:ea typeface="楷体_GB2312" pitchFamily="49" charset="-122"/>
              </a:rPr>
              <a:t>i</a:t>
            </a:r>
            <a:r>
              <a:rPr lang="en-US" altLang="zh-CN" sz="2400" dirty="0">
                <a:solidFill>
                  <a:srgbClr val="0000FF"/>
                </a:solidFill>
                <a:latin typeface="Arial Narrow" pitchFamily="34" charset="0"/>
                <a:ea typeface="楷体_GB2312" pitchFamily="49" charset="-122"/>
              </a:rPr>
              <a:t> </a:t>
            </a:r>
            <a:r>
              <a:rPr lang="zh-CN" altLang="en-US" sz="2400" dirty="0">
                <a:solidFill>
                  <a:srgbClr val="0000FF"/>
                </a:solidFill>
                <a:latin typeface="Arial Narrow" pitchFamily="34" charset="0"/>
                <a:ea typeface="楷体_GB2312" pitchFamily="49" charset="-122"/>
              </a:rPr>
              <a:t>不大于</a:t>
            </a:r>
            <a:r>
              <a:rPr lang="en-US" altLang="zh-CN" sz="2400" dirty="0">
                <a:solidFill>
                  <a:srgbClr val="0000FF"/>
                </a:solidFill>
                <a:latin typeface="Arial Narrow" pitchFamily="34" charset="0"/>
                <a:ea typeface="楷体_GB2312" pitchFamily="49" charset="-122"/>
              </a:rPr>
              <a:t>5</a:t>
            </a:r>
            <a:r>
              <a:rPr lang="zh-CN" altLang="en-US" sz="2400" dirty="0">
                <a:latin typeface="Arial Narrow" pitchFamily="34" charset="0"/>
                <a:ea typeface="楷体_GB2312" pitchFamily="49" charset="-122"/>
              </a:rPr>
              <a:t>，返回重新执行步骤</a:t>
            </a:r>
            <a:r>
              <a:rPr lang="en-US" altLang="zh-CN" sz="2400" dirty="0">
                <a:latin typeface="Arial Narrow" pitchFamily="34" charset="0"/>
                <a:ea typeface="楷体_GB2312" pitchFamily="49" charset="-122"/>
              </a:rPr>
              <a:t>S3</a:t>
            </a:r>
            <a:r>
              <a:rPr lang="zh-CN" altLang="en-US" sz="2400" dirty="0">
                <a:latin typeface="Arial Narrow" pitchFamily="34" charset="0"/>
                <a:ea typeface="楷体_GB2312" pitchFamily="49" charset="-122"/>
              </a:rPr>
              <a:t>、</a:t>
            </a:r>
            <a:r>
              <a:rPr lang="en-US" altLang="zh-CN" sz="2400" dirty="0">
                <a:latin typeface="Arial Narrow" pitchFamily="34" charset="0"/>
                <a:ea typeface="楷体_GB2312" pitchFamily="49" charset="-122"/>
              </a:rPr>
              <a:t>S4</a:t>
            </a:r>
            <a:r>
              <a:rPr lang="zh-CN" altLang="en-US" sz="2400" dirty="0">
                <a:latin typeface="Arial Narrow" pitchFamily="34" charset="0"/>
                <a:ea typeface="楷体_GB2312" pitchFamily="49" charset="-122"/>
              </a:rPr>
              <a:t>、</a:t>
            </a:r>
            <a:r>
              <a:rPr lang="en-US" altLang="zh-CN" sz="2400" dirty="0">
                <a:latin typeface="Arial Narrow" pitchFamily="34" charset="0"/>
                <a:ea typeface="楷体_GB2312" pitchFamily="49" charset="-122"/>
              </a:rPr>
              <a:t>S5</a:t>
            </a:r>
            <a:r>
              <a:rPr lang="zh-CN" altLang="en-US" sz="2400" dirty="0">
                <a:latin typeface="Arial Narrow" pitchFamily="34" charset="0"/>
                <a:ea typeface="楷体_GB2312" pitchFamily="49" charset="-122"/>
              </a:rPr>
              <a:t>；</a:t>
            </a:r>
          </a:p>
          <a:p>
            <a:pPr marL="279400" indent="-279400" algn="l">
              <a:spcBef>
                <a:spcPct val="40000"/>
              </a:spcBef>
              <a:buClr>
                <a:srgbClr val="D60093"/>
              </a:buClr>
              <a:buSzPct val="70000"/>
              <a:buFont typeface="Wingdings" pitchFamily="2" charset="2"/>
              <a:buNone/>
            </a:pPr>
            <a:r>
              <a:rPr lang="zh-CN" altLang="en-US" sz="2400" dirty="0">
                <a:latin typeface="Arial Narrow" pitchFamily="34" charset="0"/>
                <a:ea typeface="楷体_GB2312" pitchFamily="49" charset="-122"/>
              </a:rPr>
              <a:t>　　否则，算法结束。</a:t>
            </a:r>
          </a:p>
        </p:txBody>
      </p:sp>
      <p:sp>
        <p:nvSpPr>
          <p:cNvPr id="623625" name="Text Box 9">
            <a:hlinkClick r:id="" action="ppaction://hlinkshowjump?jump=lastslideviewed"/>
          </p:cNvPr>
          <p:cNvSpPr txBox="1">
            <a:spLocks noChangeArrowheads="1"/>
          </p:cNvSpPr>
          <p:nvPr/>
        </p:nvSpPr>
        <p:spPr bwMode="auto">
          <a:xfrm>
            <a:off x="3200400" y="2323802"/>
            <a:ext cx="4343400" cy="996950"/>
          </a:xfrm>
          <a:prstGeom prst="rect">
            <a:avLst/>
          </a:prstGeom>
          <a:solidFill>
            <a:schemeClr val="accent1"/>
          </a:solidFill>
          <a:ln w="9525" algn="ctr">
            <a:solidFill>
              <a:srgbClr val="6699FF"/>
            </a:solidFill>
            <a:miter lim="800000"/>
            <a:headEnd/>
            <a:tailEnd/>
          </a:ln>
          <a:effectLst>
            <a:outerShdw dist="107763" dir="2700000" algn="ctr" rotWithShape="0">
              <a:srgbClr val="808080">
                <a:alpha val="50000"/>
              </a:srgbClr>
            </a:outerShdw>
          </a:effectLst>
        </p:spPr>
        <p:txBody>
          <a:bodyPr>
            <a:spAutoFit/>
          </a:bodyPr>
          <a:lstStyle/>
          <a:p>
            <a:pPr algn="l">
              <a:lnSpc>
                <a:spcPct val="110000"/>
              </a:lnSpc>
              <a:spcBef>
                <a:spcPct val="25000"/>
              </a:spcBef>
            </a:pPr>
            <a:r>
              <a:rPr lang="en-US" altLang="zh-CN" sz="2400" dirty="0">
                <a:solidFill>
                  <a:srgbClr val="0000FF"/>
                </a:solidFill>
                <a:latin typeface="Arial Narrow" pitchFamily="34" charset="0"/>
                <a:ea typeface="楷体_GB2312" pitchFamily="49" charset="-122"/>
              </a:rPr>
              <a:t>P</a:t>
            </a:r>
            <a:r>
              <a:rPr lang="en-US" altLang="zh-CN" sz="2400" dirty="0">
                <a:latin typeface="Arial Narrow" pitchFamily="34" charset="0"/>
                <a:ea typeface="楷体_GB2312" pitchFamily="49" charset="-122"/>
              </a:rPr>
              <a:t> </a:t>
            </a:r>
            <a:r>
              <a:rPr lang="zh-CN" altLang="en-US" sz="2400" dirty="0">
                <a:latin typeface="Arial Narrow" pitchFamily="34" charset="0"/>
                <a:ea typeface="楷体_GB2312" pitchFamily="49" charset="-122"/>
              </a:rPr>
              <a:t>用来存放当前计算的结果</a:t>
            </a:r>
          </a:p>
          <a:p>
            <a:pPr algn="l">
              <a:lnSpc>
                <a:spcPct val="110000"/>
              </a:lnSpc>
              <a:spcBef>
                <a:spcPct val="25000"/>
              </a:spcBef>
            </a:pPr>
            <a:r>
              <a:rPr lang="en-US" altLang="zh-CN" sz="2400" dirty="0" err="1">
                <a:solidFill>
                  <a:srgbClr val="0000FF"/>
                </a:solidFill>
                <a:latin typeface="Arial Narrow" pitchFamily="34" charset="0"/>
                <a:ea typeface="楷体_GB2312" pitchFamily="49" charset="-122"/>
              </a:rPr>
              <a:t>i</a:t>
            </a:r>
            <a:r>
              <a:rPr lang="en-US" altLang="zh-CN" sz="2400" dirty="0">
                <a:solidFill>
                  <a:srgbClr val="0000FF"/>
                </a:solidFill>
                <a:latin typeface="Arial Narrow" pitchFamily="34" charset="0"/>
                <a:ea typeface="楷体_GB2312" pitchFamily="49" charset="-122"/>
              </a:rPr>
              <a:t> </a:t>
            </a:r>
            <a:r>
              <a:rPr lang="zh-CN" altLang="en-US" sz="2400" dirty="0">
                <a:latin typeface="Arial Narrow" pitchFamily="34" charset="0"/>
                <a:ea typeface="楷体_GB2312" pitchFamily="49" charset="-122"/>
              </a:rPr>
              <a:t>用来存放下一个要计算的乘数</a:t>
            </a:r>
          </a:p>
        </p:txBody>
      </p:sp>
      <p:sp>
        <p:nvSpPr>
          <p:cNvPr id="623626" name="Rectangle 10"/>
          <p:cNvSpPr>
            <a:spLocks noChangeArrowheads="1"/>
          </p:cNvSpPr>
          <p:nvPr/>
        </p:nvSpPr>
        <p:spPr bwMode="auto">
          <a:xfrm>
            <a:off x="914400" y="1295400"/>
            <a:ext cx="3441576" cy="457200"/>
          </a:xfrm>
          <a:prstGeom prst="rect">
            <a:avLst/>
          </a:prstGeom>
          <a:noFill/>
          <a:ln w="9525">
            <a:noFill/>
            <a:miter lim="800000"/>
            <a:headEnd/>
            <a:tailEnd/>
          </a:ln>
          <a:effectLst/>
        </p:spPr>
        <p:txBody>
          <a:bodyPr/>
          <a:lstStyle/>
          <a:p>
            <a:pPr marL="279400" indent="-279400" algn="l">
              <a:spcBef>
                <a:spcPct val="40000"/>
              </a:spcBef>
              <a:buClr>
                <a:srgbClr val="D60093"/>
              </a:buClr>
              <a:buSzPct val="85000"/>
              <a:buFont typeface="Wingdings" pitchFamily="2" charset="2"/>
              <a:buNone/>
            </a:pPr>
            <a:r>
              <a:rPr lang="en-US" altLang="zh-CN" sz="2400" dirty="0">
                <a:solidFill>
                  <a:schemeClr val="accent2"/>
                </a:solidFill>
                <a:latin typeface="Arial Narrow" pitchFamily="34" charset="0"/>
                <a:ea typeface="楷体_GB2312" pitchFamily="49" charset="-122"/>
              </a:rPr>
              <a:t>【</a:t>
            </a:r>
            <a:r>
              <a:rPr lang="zh-CN" altLang="en-US" sz="2400" b="1" dirty="0">
                <a:solidFill>
                  <a:schemeClr val="bg2">
                    <a:lumMod val="25000"/>
                  </a:schemeClr>
                </a:solidFill>
                <a:latin typeface="Arial Narrow" pitchFamily="34" charset="0"/>
                <a:ea typeface="楷体_GB2312" pitchFamily="49" charset="-122"/>
              </a:rPr>
              <a:t>例</a:t>
            </a:r>
            <a:r>
              <a:rPr lang="en-US" altLang="zh-CN" sz="2400" dirty="0">
                <a:solidFill>
                  <a:schemeClr val="accent2"/>
                </a:solidFill>
                <a:latin typeface="Arial Narrow" pitchFamily="34" charset="0"/>
                <a:ea typeface="楷体_GB2312" pitchFamily="49" charset="-122"/>
              </a:rPr>
              <a:t>】</a:t>
            </a:r>
            <a:r>
              <a:rPr lang="zh-CN" altLang="en-US" sz="2400" dirty="0">
                <a:latin typeface="Arial Narrow" pitchFamily="34" charset="0"/>
                <a:ea typeface="楷体_GB2312" pitchFamily="49" charset="-122"/>
              </a:rPr>
              <a:t>求</a:t>
            </a:r>
            <a:r>
              <a:rPr lang="en-US" altLang="zh-CN" sz="2400" dirty="0">
                <a:latin typeface="Arial Narrow" pitchFamily="34" charset="0"/>
                <a:ea typeface="楷体_GB2312" pitchFamily="49" charset="-122"/>
              </a:rPr>
              <a:t>1</a:t>
            </a:r>
            <a:r>
              <a:rPr lang="zh-CN" altLang="en-US" sz="2400" dirty="0">
                <a:latin typeface="Arial Narrow" pitchFamily="34" charset="0"/>
                <a:ea typeface="楷体_GB2312" pitchFamily="49" charset="-122"/>
              </a:rPr>
              <a:t>＊</a:t>
            </a:r>
            <a:r>
              <a:rPr lang="en-US" altLang="zh-CN" sz="2400" dirty="0">
                <a:latin typeface="Arial Narrow" pitchFamily="34" charset="0"/>
                <a:ea typeface="楷体_GB2312" pitchFamily="49" charset="-122"/>
              </a:rPr>
              <a:t>2</a:t>
            </a:r>
            <a:r>
              <a:rPr lang="zh-CN" altLang="en-US" sz="2400" dirty="0">
                <a:latin typeface="Arial Narrow" pitchFamily="34" charset="0"/>
                <a:ea typeface="楷体_GB2312" pitchFamily="49" charset="-122"/>
              </a:rPr>
              <a:t>＊</a:t>
            </a:r>
            <a:r>
              <a:rPr lang="en-US" altLang="zh-CN" sz="2400" dirty="0">
                <a:latin typeface="Arial Narrow" pitchFamily="34" charset="0"/>
                <a:ea typeface="楷体_GB2312" pitchFamily="49" charset="-122"/>
              </a:rPr>
              <a:t>3</a:t>
            </a:r>
            <a:r>
              <a:rPr lang="zh-CN" altLang="en-US" sz="2400" dirty="0">
                <a:latin typeface="Arial Narrow" pitchFamily="34" charset="0"/>
                <a:ea typeface="楷体_GB2312" pitchFamily="49" charset="-122"/>
              </a:rPr>
              <a:t>＊</a:t>
            </a:r>
            <a:r>
              <a:rPr lang="en-US" altLang="zh-CN" sz="2400" dirty="0">
                <a:latin typeface="Arial Narrow" pitchFamily="34" charset="0"/>
                <a:ea typeface="楷体_GB2312" pitchFamily="49" charset="-122"/>
              </a:rPr>
              <a:t>4</a:t>
            </a:r>
            <a:r>
              <a:rPr lang="zh-CN" altLang="en-US" sz="2400" dirty="0">
                <a:latin typeface="Arial Narrow" pitchFamily="34" charset="0"/>
                <a:ea typeface="楷体_GB2312" pitchFamily="49" charset="-122"/>
              </a:rPr>
              <a:t>＊</a:t>
            </a:r>
            <a:r>
              <a:rPr lang="en-US" altLang="zh-CN" sz="2400" dirty="0">
                <a:latin typeface="Arial Narrow" pitchFamily="34" charset="0"/>
                <a:ea typeface="楷体_GB2312" pitchFamily="49" charset="-122"/>
              </a:rPr>
              <a:t>5</a:t>
            </a:r>
          </a:p>
        </p:txBody>
      </p:sp>
      <p:sp>
        <p:nvSpPr>
          <p:cNvPr id="10" name="Rectangle 2"/>
          <p:cNvSpPr>
            <a:spLocks noGrp="1" noChangeArrowheads="1"/>
          </p:cNvSpPr>
          <p:nvPr>
            <p:ph type="title"/>
          </p:nvPr>
        </p:nvSpPr>
        <p:spPr>
          <a:xfrm>
            <a:off x="1763688" y="260648"/>
            <a:ext cx="6123012" cy="533400"/>
          </a:xfrm>
        </p:spPr>
        <p:txBody>
          <a:bodyPr/>
          <a:lstStyle/>
          <a:p>
            <a:r>
              <a:rPr lang="zh-CN" altLang="en-US" dirty="0"/>
              <a:t>常用的算法描述方法</a:t>
            </a:r>
          </a:p>
        </p:txBody>
      </p:sp>
      <p:sp>
        <p:nvSpPr>
          <p:cNvPr id="12" name="文本框 11">
            <a:extLst>
              <a:ext uri="{FF2B5EF4-FFF2-40B4-BE49-F238E27FC236}">
                <a16:creationId xmlns:a16="http://schemas.microsoft.com/office/drawing/2014/main" id="{7181B001-72EB-42EE-96C1-190EB519D79C}"/>
              </a:ext>
            </a:extLst>
          </p:cNvPr>
          <p:cNvSpPr txBox="1"/>
          <p:nvPr/>
        </p:nvSpPr>
        <p:spPr>
          <a:xfrm>
            <a:off x="4648200" y="1468606"/>
            <a:ext cx="3960440" cy="369332"/>
          </a:xfrm>
          <a:prstGeom prst="rect">
            <a:avLst/>
          </a:prstGeom>
          <a:noFill/>
        </p:spPr>
        <p:txBody>
          <a:bodyPr wrap="square" rtlCol="0">
            <a:spAutoFit/>
          </a:bodyPr>
          <a:lstStyle/>
          <a:p>
            <a:endParaRPr lang="zh-CN" altLang="en-US" b="1" dirty="0">
              <a:solidFill>
                <a:srgbClr val="00B050"/>
              </a:solidFill>
              <a:latin typeface="黑体" panose="02010609060101010101" pitchFamily="49" charset="-122"/>
              <a:ea typeface="黑体" panose="02010609060101010101" pitchFamily="49" charset="-122"/>
            </a:endParaRPr>
          </a:p>
        </p:txBody>
      </p:sp>
      <p:sp>
        <p:nvSpPr>
          <p:cNvPr id="13" name="文本框 12">
            <a:extLst>
              <a:ext uri="{FF2B5EF4-FFF2-40B4-BE49-F238E27FC236}">
                <a16:creationId xmlns:a16="http://schemas.microsoft.com/office/drawing/2014/main" id="{23A195DD-6291-44AD-9E24-1B2AFEB69F1D}"/>
              </a:ext>
            </a:extLst>
          </p:cNvPr>
          <p:cNvSpPr txBox="1"/>
          <p:nvPr/>
        </p:nvSpPr>
        <p:spPr>
          <a:xfrm>
            <a:off x="4800600" y="1621006"/>
            <a:ext cx="3960440" cy="369332"/>
          </a:xfrm>
          <a:prstGeom prst="rect">
            <a:avLst/>
          </a:prstGeom>
          <a:noFill/>
        </p:spPr>
        <p:txBody>
          <a:bodyPr wrap="square" rtlCol="0">
            <a:spAutoFit/>
          </a:bodyPr>
          <a:lstStyle/>
          <a:p>
            <a:endParaRPr lang="zh-CN" altLang="en-US" b="1" dirty="0">
              <a:solidFill>
                <a:srgbClr val="00B050"/>
              </a:solidFill>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623620"/>
                                        </p:tgtEl>
                                        <p:attrNameLst>
                                          <p:attrName>style.visibility</p:attrName>
                                        </p:attrNameLst>
                                      </p:cBhvr>
                                      <p:to>
                                        <p:strVal val="visible"/>
                                      </p:to>
                                    </p:set>
                                    <p:anim calcmode="lin" valueType="num">
                                      <p:cBhvr additive="base">
                                        <p:cTn id="7" dur="500" fill="hold"/>
                                        <p:tgtEl>
                                          <p:spTgt spid="623620"/>
                                        </p:tgtEl>
                                        <p:attrNameLst>
                                          <p:attrName>ppt_x</p:attrName>
                                        </p:attrNameLst>
                                      </p:cBhvr>
                                      <p:tavLst>
                                        <p:tav tm="0">
                                          <p:val>
                                            <p:strVal val="#ppt_x"/>
                                          </p:val>
                                        </p:tav>
                                        <p:tav tm="100000">
                                          <p:val>
                                            <p:strVal val="#ppt_x"/>
                                          </p:val>
                                        </p:tav>
                                      </p:tavLst>
                                    </p:anim>
                                    <p:anim calcmode="lin" valueType="num">
                                      <p:cBhvr additive="base">
                                        <p:cTn id="8" dur="500" fill="hold"/>
                                        <p:tgtEl>
                                          <p:spTgt spid="623620"/>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623621"/>
                                        </p:tgtEl>
                                        <p:attrNameLst>
                                          <p:attrName>style.visibility</p:attrName>
                                        </p:attrNameLst>
                                      </p:cBhvr>
                                      <p:to>
                                        <p:strVal val="visible"/>
                                      </p:to>
                                    </p:set>
                                    <p:anim calcmode="lin" valueType="num">
                                      <p:cBhvr additive="base">
                                        <p:cTn id="12" dur="500" fill="hold"/>
                                        <p:tgtEl>
                                          <p:spTgt spid="623621"/>
                                        </p:tgtEl>
                                        <p:attrNameLst>
                                          <p:attrName>ppt_x</p:attrName>
                                        </p:attrNameLst>
                                      </p:cBhvr>
                                      <p:tavLst>
                                        <p:tav tm="0">
                                          <p:val>
                                            <p:strVal val="#ppt_x"/>
                                          </p:val>
                                        </p:tav>
                                        <p:tav tm="100000">
                                          <p:val>
                                            <p:strVal val="#ppt_x"/>
                                          </p:val>
                                        </p:tav>
                                      </p:tavLst>
                                    </p:anim>
                                    <p:anim calcmode="lin" valueType="num">
                                      <p:cBhvr additive="base">
                                        <p:cTn id="13" dur="500" fill="hold"/>
                                        <p:tgtEl>
                                          <p:spTgt spid="623621"/>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2" presetClass="entr" presetSubtype="1" fill="hold" grpId="0" nodeType="afterEffect">
                                  <p:stCondLst>
                                    <p:cond delay="0"/>
                                  </p:stCondLst>
                                  <p:childTnLst>
                                    <p:set>
                                      <p:cBhvr>
                                        <p:cTn id="16" dur="1" fill="hold">
                                          <p:stCondLst>
                                            <p:cond delay="0"/>
                                          </p:stCondLst>
                                        </p:cTn>
                                        <p:tgtEl>
                                          <p:spTgt spid="623625"/>
                                        </p:tgtEl>
                                        <p:attrNameLst>
                                          <p:attrName>style.visibility</p:attrName>
                                        </p:attrNameLst>
                                      </p:cBhvr>
                                      <p:to>
                                        <p:strVal val="visible"/>
                                      </p:to>
                                    </p:set>
                                    <p:animEffect transition="in" filter="wipe(up)">
                                      <p:cBhvr>
                                        <p:cTn id="17" dur="500"/>
                                        <p:tgtEl>
                                          <p:spTgt spid="623625"/>
                                        </p:tgtEl>
                                      </p:cBhvr>
                                    </p:animEffect>
                                  </p:childTnLst>
                                </p:cTn>
                              </p:par>
                            </p:childTnLst>
                          </p:cTn>
                        </p:par>
                        <p:par>
                          <p:cTn id="18" fill="hold">
                            <p:stCondLst>
                              <p:cond delay="1500"/>
                            </p:stCondLst>
                            <p:childTnLst>
                              <p:par>
                                <p:cTn id="19" presetID="2" presetClass="entr" presetSubtype="8" fill="hold" grpId="0" nodeType="afterEffect">
                                  <p:stCondLst>
                                    <p:cond delay="0"/>
                                  </p:stCondLst>
                                  <p:childTnLst>
                                    <p:set>
                                      <p:cBhvr>
                                        <p:cTn id="20" dur="1" fill="hold">
                                          <p:stCondLst>
                                            <p:cond delay="0"/>
                                          </p:stCondLst>
                                        </p:cTn>
                                        <p:tgtEl>
                                          <p:spTgt spid="623622"/>
                                        </p:tgtEl>
                                        <p:attrNameLst>
                                          <p:attrName>style.visibility</p:attrName>
                                        </p:attrNameLst>
                                      </p:cBhvr>
                                      <p:to>
                                        <p:strVal val="visible"/>
                                      </p:to>
                                    </p:set>
                                    <p:anim calcmode="lin" valueType="num">
                                      <p:cBhvr additive="base">
                                        <p:cTn id="21" dur="500" fill="hold"/>
                                        <p:tgtEl>
                                          <p:spTgt spid="623622"/>
                                        </p:tgtEl>
                                        <p:attrNameLst>
                                          <p:attrName>ppt_x</p:attrName>
                                        </p:attrNameLst>
                                      </p:cBhvr>
                                      <p:tavLst>
                                        <p:tav tm="0">
                                          <p:val>
                                            <p:strVal val="0-#ppt_w/2"/>
                                          </p:val>
                                        </p:tav>
                                        <p:tav tm="100000">
                                          <p:val>
                                            <p:strVal val="#ppt_x"/>
                                          </p:val>
                                        </p:tav>
                                      </p:tavLst>
                                    </p:anim>
                                    <p:anim calcmode="lin" valueType="num">
                                      <p:cBhvr additive="base">
                                        <p:cTn id="22" dur="500" fill="hold"/>
                                        <p:tgtEl>
                                          <p:spTgt spid="623622"/>
                                        </p:tgtEl>
                                        <p:attrNameLst>
                                          <p:attrName>ppt_y</p:attrName>
                                        </p:attrNameLst>
                                      </p:cBhvr>
                                      <p:tavLst>
                                        <p:tav tm="0">
                                          <p:val>
                                            <p:strVal val="#ppt_y"/>
                                          </p:val>
                                        </p:tav>
                                        <p:tav tm="100000">
                                          <p:val>
                                            <p:strVal val="#ppt_y"/>
                                          </p:val>
                                        </p:tav>
                                      </p:tavLst>
                                    </p:anim>
                                  </p:childTnLst>
                                </p:cTn>
                              </p:par>
                            </p:childTnLst>
                          </p:cTn>
                        </p:par>
                        <p:par>
                          <p:cTn id="23" fill="hold">
                            <p:stCondLst>
                              <p:cond delay="2000"/>
                            </p:stCondLst>
                            <p:childTnLst>
                              <p:par>
                                <p:cTn id="24" presetID="2" presetClass="entr" presetSubtype="2" fill="hold" grpId="0" nodeType="afterEffect">
                                  <p:stCondLst>
                                    <p:cond delay="0"/>
                                  </p:stCondLst>
                                  <p:childTnLst>
                                    <p:set>
                                      <p:cBhvr>
                                        <p:cTn id="25" dur="1" fill="hold">
                                          <p:stCondLst>
                                            <p:cond delay="0"/>
                                          </p:stCondLst>
                                        </p:cTn>
                                        <p:tgtEl>
                                          <p:spTgt spid="623623"/>
                                        </p:tgtEl>
                                        <p:attrNameLst>
                                          <p:attrName>style.visibility</p:attrName>
                                        </p:attrNameLst>
                                      </p:cBhvr>
                                      <p:to>
                                        <p:strVal val="visible"/>
                                      </p:to>
                                    </p:set>
                                    <p:anim calcmode="lin" valueType="num">
                                      <p:cBhvr additive="base">
                                        <p:cTn id="26" dur="500" fill="hold"/>
                                        <p:tgtEl>
                                          <p:spTgt spid="623623"/>
                                        </p:tgtEl>
                                        <p:attrNameLst>
                                          <p:attrName>ppt_x</p:attrName>
                                        </p:attrNameLst>
                                      </p:cBhvr>
                                      <p:tavLst>
                                        <p:tav tm="0">
                                          <p:val>
                                            <p:strVal val="1+#ppt_w/2"/>
                                          </p:val>
                                        </p:tav>
                                        <p:tav tm="100000">
                                          <p:val>
                                            <p:strVal val="#ppt_x"/>
                                          </p:val>
                                        </p:tav>
                                      </p:tavLst>
                                    </p:anim>
                                    <p:anim calcmode="lin" valueType="num">
                                      <p:cBhvr additive="base">
                                        <p:cTn id="27" dur="500" fill="hold"/>
                                        <p:tgtEl>
                                          <p:spTgt spid="623623"/>
                                        </p:tgtEl>
                                        <p:attrNameLst>
                                          <p:attrName>ppt_y</p:attrName>
                                        </p:attrNameLst>
                                      </p:cBhvr>
                                      <p:tavLst>
                                        <p:tav tm="0">
                                          <p:val>
                                            <p:strVal val="#ppt_y"/>
                                          </p:val>
                                        </p:tav>
                                        <p:tav tm="100000">
                                          <p:val>
                                            <p:strVal val="#ppt_y"/>
                                          </p:val>
                                        </p:tav>
                                      </p:tavLst>
                                    </p:anim>
                                  </p:childTnLst>
                                </p:cTn>
                              </p:par>
                            </p:childTnLst>
                          </p:cTn>
                        </p:par>
                        <p:par>
                          <p:cTn id="28" fill="hold">
                            <p:stCondLst>
                              <p:cond delay="2500"/>
                            </p:stCondLst>
                            <p:childTnLst>
                              <p:par>
                                <p:cTn id="29" presetID="4" presetClass="entr" presetSubtype="32" fill="hold" grpId="0" nodeType="afterEffect">
                                  <p:stCondLst>
                                    <p:cond delay="0"/>
                                  </p:stCondLst>
                                  <p:childTnLst>
                                    <p:set>
                                      <p:cBhvr>
                                        <p:cTn id="30" dur="1" fill="hold">
                                          <p:stCondLst>
                                            <p:cond delay="0"/>
                                          </p:stCondLst>
                                        </p:cTn>
                                        <p:tgtEl>
                                          <p:spTgt spid="623624"/>
                                        </p:tgtEl>
                                        <p:attrNameLst>
                                          <p:attrName>style.visibility</p:attrName>
                                        </p:attrNameLst>
                                      </p:cBhvr>
                                      <p:to>
                                        <p:strVal val="visible"/>
                                      </p:to>
                                    </p:set>
                                    <p:animEffect transition="in" filter="box(out)">
                                      <p:cBhvr>
                                        <p:cTn id="31" dur="500"/>
                                        <p:tgtEl>
                                          <p:spTgt spid="6236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3620" grpId="0" autoUpdateAnimBg="0"/>
      <p:bldP spid="623621" grpId="0" autoUpdateAnimBg="0"/>
      <p:bldP spid="623622" grpId="0" autoUpdateAnimBg="0"/>
      <p:bldP spid="623623" grpId="0" autoUpdateAnimBg="0"/>
      <p:bldP spid="623624" grpId="0" autoUpdateAnimBg="0"/>
      <p:bldP spid="623625"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0435" name="Rectangle 3"/>
          <p:cNvSpPr>
            <a:spLocks noChangeArrowheads="1"/>
          </p:cNvSpPr>
          <p:nvPr/>
        </p:nvSpPr>
        <p:spPr bwMode="auto">
          <a:xfrm>
            <a:off x="1066800" y="2133600"/>
            <a:ext cx="5562600" cy="533400"/>
          </a:xfrm>
          <a:prstGeom prst="rect">
            <a:avLst/>
          </a:prstGeom>
          <a:noFill/>
          <a:ln w="9525">
            <a:noFill/>
            <a:miter lim="800000"/>
            <a:headEnd/>
            <a:tailEnd/>
          </a:ln>
          <a:effectLst/>
        </p:spPr>
        <p:txBody>
          <a:bodyPr/>
          <a:lstStyle/>
          <a:p>
            <a:pPr marL="279400" indent="-279400" algn="l">
              <a:spcBef>
                <a:spcPct val="40000"/>
              </a:spcBef>
              <a:buClr>
                <a:srgbClr val="D60093"/>
              </a:buClr>
              <a:buSzPct val="70000"/>
              <a:buFont typeface="Wingdings" pitchFamily="2" charset="2"/>
              <a:buChar char="n"/>
            </a:pPr>
            <a:r>
              <a:rPr lang="zh-CN" altLang="en-US" sz="2400">
                <a:ea typeface="华文中宋" pitchFamily="2" charset="-122"/>
              </a:rPr>
              <a:t>优点：通俗易懂</a:t>
            </a:r>
            <a:endParaRPr lang="zh-CN" altLang="en-US" sz="2400">
              <a:latin typeface="楷体_GB2312" pitchFamily="49" charset="-122"/>
              <a:ea typeface="华文中宋" pitchFamily="2" charset="-122"/>
            </a:endParaRPr>
          </a:p>
        </p:txBody>
      </p:sp>
      <p:sp>
        <p:nvSpPr>
          <p:cNvPr id="530436" name="Rectangle 4"/>
          <p:cNvSpPr>
            <a:spLocks noChangeArrowheads="1"/>
          </p:cNvSpPr>
          <p:nvPr/>
        </p:nvSpPr>
        <p:spPr bwMode="auto">
          <a:xfrm>
            <a:off x="1066800" y="2819400"/>
            <a:ext cx="7162800" cy="914400"/>
          </a:xfrm>
          <a:prstGeom prst="rect">
            <a:avLst/>
          </a:prstGeom>
          <a:noFill/>
          <a:ln w="9525">
            <a:noFill/>
            <a:miter lim="800000"/>
            <a:headEnd/>
            <a:tailEnd/>
          </a:ln>
          <a:effectLst/>
        </p:spPr>
        <p:txBody>
          <a:bodyPr/>
          <a:lstStyle/>
          <a:p>
            <a:pPr marL="279400" indent="-279400" algn="l">
              <a:spcBef>
                <a:spcPct val="40000"/>
              </a:spcBef>
              <a:buClr>
                <a:srgbClr val="D60093"/>
              </a:buClr>
              <a:buSzPct val="70000"/>
              <a:buFont typeface="Wingdings" pitchFamily="2" charset="2"/>
              <a:buChar char="n"/>
            </a:pPr>
            <a:r>
              <a:rPr lang="zh-CN" altLang="en-US" sz="2400" dirty="0">
                <a:ea typeface="华文中宋" pitchFamily="2" charset="-122"/>
              </a:rPr>
              <a:t>缺点：文字冗长、容易出现“</a:t>
            </a:r>
            <a:r>
              <a:rPr lang="zh-CN" altLang="en-US" sz="2400" b="1" dirty="0">
                <a:solidFill>
                  <a:srgbClr val="FF0000"/>
                </a:solidFill>
                <a:ea typeface="华文中宋" pitchFamily="2" charset="-122"/>
              </a:rPr>
              <a:t>歧义性</a:t>
            </a:r>
            <a:r>
              <a:rPr lang="zh-CN" altLang="en-US" sz="2400" dirty="0">
                <a:ea typeface="华文中宋" pitchFamily="2" charset="-122"/>
              </a:rPr>
              <a:t>”；</a:t>
            </a:r>
          </a:p>
          <a:p>
            <a:pPr marL="279400" indent="-279400" algn="l">
              <a:spcBef>
                <a:spcPct val="40000"/>
              </a:spcBef>
              <a:buClr>
                <a:srgbClr val="D60093"/>
              </a:buClr>
              <a:buSzPct val="70000"/>
              <a:buFont typeface="Wingdings" pitchFamily="2" charset="2"/>
              <a:buNone/>
            </a:pPr>
            <a:r>
              <a:rPr lang="zh-CN" altLang="en-US" sz="2400" dirty="0">
                <a:ea typeface="华文中宋" pitchFamily="2" charset="-122"/>
              </a:rPr>
              <a:t>　　　　描述包含分支和循环的复杂算法不方便。</a:t>
            </a:r>
            <a:endParaRPr lang="zh-CN" altLang="en-US" sz="2400" dirty="0">
              <a:latin typeface="楷体_GB2312" pitchFamily="49" charset="-122"/>
              <a:ea typeface="华文中宋" pitchFamily="2" charset="-122"/>
            </a:endParaRPr>
          </a:p>
        </p:txBody>
      </p:sp>
      <p:sp>
        <p:nvSpPr>
          <p:cNvPr id="530437" name="Rectangle 5"/>
          <p:cNvSpPr>
            <a:spLocks noChangeArrowheads="1"/>
          </p:cNvSpPr>
          <p:nvPr/>
        </p:nvSpPr>
        <p:spPr bwMode="auto">
          <a:xfrm>
            <a:off x="838200" y="1219200"/>
            <a:ext cx="6858000" cy="609600"/>
          </a:xfrm>
          <a:prstGeom prst="rect">
            <a:avLst/>
          </a:prstGeom>
          <a:noFill/>
          <a:ln w="9525">
            <a:noFill/>
            <a:miter lim="800000"/>
            <a:headEnd/>
            <a:tailEnd/>
          </a:ln>
          <a:effectLst/>
        </p:spPr>
        <p:txBody>
          <a:bodyPr/>
          <a:lstStyle/>
          <a:p>
            <a:pPr marL="279400" indent="-279400" algn="l">
              <a:spcBef>
                <a:spcPct val="40000"/>
              </a:spcBef>
              <a:buClr>
                <a:srgbClr val="D60093"/>
              </a:buClr>
              <a:buSzPct val="70000"/>
              <a:buFont typeface="Wingdings" pitchFamily="2" charset="2"/>
              <a:buChar char="u"/>
            </a:pPr>
            <a:r>
              <a:rPr lang="zh-CN" altLang="en-US" sz="2800" dirty="0">
                <a:solidFill>
                  <a:srgbClr val="3333FF"/>
                </a:solidFill>
                <a:ea typeface="华文中宋" pitchFamily="2" charset="-122"/>
              </a:rPr>
              <a:t>用自然语言表示算法的优劣</a:t>
            </a:r>
          </a:p>
        </p:txBody>
      </p:sp>
      <p:sp>
        <p:nvSpPr>
          <p:cNvPr id="530439" name="Rectangle 7"/>
          <p:cNvSpPr>
            <a:spLocks noGrp="1" noChangeArrowheads="1"/>
          </p:cNvSpPr>
          <p:nvPr>
            <p:ph type="title"/>
          </p:nvPr>
        </p:nvSpPr>
        <p:spPr>
          <a:noFill/>
          <a:ln/>
        </p:spPr>
        <p:txBody>
          <a:bodyPr/>
          <a:lstStyle/>
          <a:p>
            <a:r>
              <a:rPr lang="zh-CN" altLang="en-US" dirty="0"/>
              <a:t>常用的算法描述方法</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30436"/>
                                        </p:tgtEl>
                                        <p:attrNameLst>
                                          <p:attrName>style.visibility</p:attrName>
                                        </p:attrNameLst>
                                      </p:cBhvr>
                                      <p:to>
                                        <p:strVal val="visible"/>
                                      </p:to>
                                    </p:set>
                                    <p:anim calcmode="lin" valueType="num">
                                      <p:cBhvr additive="base">
                                        <p:cTn id="7" dur="500" fill="hold"/>
                                        <p:tgtEl>
                                          <p:spTgt spid="530436"/>
                                        </p:tgtEl>
                                        <p:attrNameLst>
                                          <p:attrName>ppt_x</p:attrName>
                                        </p:attrNameLst>
                                      </p:cBhvr>
                                      <p:tavLst>
                                        <p:tav tm="0">
                                          <p:val>
                                            <p:strVal val="#ppt_x"/>
                                          </p:val>
                                        </p:tav>
                                        <p:tav tm="100000">
                                          <p:val>
                                            <p:strVal val="#ppt_x"/>
                                          </p:val>
                                        </p:tav>
                                      </p:tavLst>
                                    </p:anim>
                                    <p:anim calcmode="lin" valueType="num">
                                      <p:cBhvr additive="base">
                                        <p:cTn id="8" dur="500" fill="hold"/>
                                        <p:tgtEl>
                                          <p:spTgt spid="53043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0436" grpId="0"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82" name="Rectangle 2"/>
          <p:cNvSpPr>
            <a:spLocks noGrp="1" noChangeArrowheads="1"/>
          </p:cNvSpPr>
          <p:nvPr>
            <p:ph type="title"/>
          </p:nvPr>
        </p:nvSpPr>
        <p:spPr>
          <a:xfrm>
            <a:off x="1835696" y="304800"/>
            <a:ext cx="6051004" cy="533400"/>
          </a:xfrm>
        </p:spPr>
        <p:txBody>
          <a:bodyPr/>
          <a:lstStyle/>
          <a:p>
            <a:r>
              <a:rPr lang="zh-CN" altLang="en-US" dirty="0"/>
              <a:t>常用的算法描述方法</a:t>
            </a:r>
          </a:p>
        </p:txBody>
      </p:sp>
      <p:sp>
        <p:nvSpPr>
          <p:cNvPr id="532483" name="Rectangle 3"/>
          <p:cNvSpPr>
            <a:spLocks noChangeArrowheads="1"/>
          </p:cNvSpPr>
          <p:nvPr/>
        </p:nvSpPr>
        <p:spPr bwMode="auto">
          <a:xfrm>
            <a:off x="914400" y="1219200"/>
            <a:ext cx="6858000" cy="533400"/>
          </a:xfrm>
          <a:prstGeom prst="rect">
            <a:avLst/>
          </a:prstGeom>
          <a:noFill/>
          <a:ln w="9525">
            <a:noFill/>
            <a:miter lim="800000"/>
            <a:headEnd/>
            <a:tailEnd/>
          </a:ln>
          <a:effectLst/>
        </p:spPr>
        <p:txBody>
          <a:bodyPr/>
          <a:lstStyle/>
          <a:p>
            <a:pPr marL="279400" indent="-279400" algn="l">
              <a:spcBef>
                <a:spcPct val="40000"/>
              </a:spcBef>
              <a:buClr>
                <a:srgbClr val="D60093"/>
              </a:buClr>
              <a:buSzPct val="70000"/>
              <a:buFont typeface="Wingdings" pitchFamily="2" charset="2"/>
              <a:buChar char="u"/>
            </a:pPr>
            <a:r>
              <a:rPr lang="zh-CN" altLang="en-US" sz="2800" b="1" dirty="0">
                <a:solidFill>
                  <a:srgbClr val="3333FF"/>
                </a:solidFill>
                <a:ea typeface="华文中宋" pitchFamily="2" charset="-122"/>
              </a:rPr>
              <a:t>用传统流程图表示算法</a:t>
            </a:r>
          </a:p>
        </p:txBody>
      </p:sp>
      <p:sp>
        <p:nvSpPr>
          <p:cNvPr id="532484" name="Rectangle 4"/>
          <p:cNvSpPr>
            <a:spLocks noChangeArrowheads="1"/>
          </p:cNvSpPr>
          <p:nvPr/>
        </p:nvSpPr>
        <p:spPr bwMode="auto">
          <a:xfrm>
            <a:off x="1066800" y="1905000"/>
            <a:ext cx="7086600" cy="1371600"/>
          </a:xfrm>
          <a:prstGeom prst="rect">
            <a:avLst/>
          </a:prstGeom>
          <a:noFill/>
          <a:ln w="9525">
            <a:noFill/>
            <a:miter lim="800000"/>
            <a:headEnd/>
            <a:tailEnd/>
          </a:ln>
          <a:effectLst/>
        </p:spPr>
        <p:txBody>
          <a:bodyPr/>
          <a:lstStyle/>
          <a:p>
            <a:pPr marL="279400" indent="-279400" algn="l">
              <a:spcBef>
                <a:spcPct val="40000"/>
              </a:spcBef>
              <a:buClr>
                <a:srgbClr val="D60093"/>
              </a:buClr>
              <a:buSzPct val="85000"/>
              <a:buFont typeface="Wingdings" pitchFamily="2" charset="2"/>
              <a:buNone/>
            </a:pPr>
            <a:r>
              <a:rPr lang="en-US" altLang="zh-CN" sz="2400" dirty="0">
                <a:ea typeface="楷体_GB2312" pitchFamily="49" charset="-122"/>
              </a:rPr>
              <a:t>1</a:t>
            </a:r>
            <a:r>
              <a:rPr lang="zh-CN" altLang="en-US" sz="2400" dirty="0">
                <a:ea typeface="楷体_GB2312" pitchFamily="49" charset="-122"/>
              </a:rPr>
              <a:t>、</a:t>
            </a:r>
            <a:r>
              <a:rPr lang="zh-CN" altLang="en-US" sz="2400" dirty="0">
                <a:solidFill>
                  <a:srgbClr val="FF0000"/>
                </a:solidFill>
                <a:ea typeface="楷体_GB2312" pitchFamily="49" charset="-122"/>
              </a:rPr>
              <a:t>流程图</a:t>
            </a:r>
            <a:r>
              <a:rPr lang="zh-CN" altLang="en-US" sz="2400" dirty="0">
                <a:ea typeface="楷体_GB2312" pitchFamily="49" charset="-122"/>
              </a:rPr>
              <a:t>：利用</a:t>
            </a:r>
            <a:r>
              <a:rPr lang="zh-CN" altLang="en-US" sz="2400" dirty="0">
                <a:solidFill>
                  <a:srgbClr val="FF0000"/>
                </a:solidFill>
                <a:ea typeface="楷体_GB2312" pitchFamily="49" charset="-122"/>
              </a:rPr>
              <a:t>几何图形框</a:t>
            </a:r>
            <a:r>
              <a:rPr lang="zh-CN" altLang="en-US" sz="2400" dirty="0">
                <a:ea typeface="楷体_GB2312" pitchFamily="49" charset="-122"/>
              </a:rPr>
              <a:t>及</a:t>
            </a:r>
            <a:r>
              <a:rPr lang="zh-CN" altLang="en-US" sz="2400" dirty="0">
                <a:solidFill>
                  <a:srgbClr val="FF0000"/>
                </a:solidFill>
                <a:ea typeface="楷体_GB2312" pitchFamily="49" charset="-122"/>
              </a:rPr>
              <a:t>文字说明</a:t>
            </a:r>
            <a:r>
              <a:rPr lang="zh-CN" altLang="en-US" sz="2400" dirty="0">
                <a:ea typeface="楷体_GB2312" pitchFamily="49" charset="-122"/>
              </a:rPr>
              <a:t>代表各种不同性质的操作，用</a:t>
            </a:r>
            <a:r>
              <a:rPr lang="zh-CN" altLang="en-US" sz="2400" dirty="0">
                <a:solidFill>
                  <a:srgbClr val="FF0000"/>
                </a:solidFill>
                <a:ea typeface="楷体_GB2312" pitchFamily="49" charset="-122"/>
              </a:rPr>
              <a:t>流程线</a:t>
            </a:r>
            <a:r>
              <a:rPr lang="zh-CN" altLang="en-US" sz="2400" dirty="0">
                <a:ea typeface="楷体_GB2312" pitchFamily="49" charset="-122"/>
              </a:rPr>
              <a:t>来指示算法的执行方向来描述操作过程。</a:t>
            </a:r>
          </a:p>
        </p:txBody>
      </p:sp>
      <p:sp>
        <p:nvSpPr>
          <p:cNvPr id="532485" name="Rectangle 5"/>
          <p:cNvSpPr>
            <a:spLocks noChangeArrowheads="1"/>
          </p:cNvSpPr>
          <p:nvPr/>
        </p:nvSpPr>
        <p:spPr bwMode="auto">
          <a:xfrm>
            <a:off x="1066800" y="3200400"/>
            <a:ext cx="6858000" cy="457200"/>
          </a:xfrm>
          <a:prstGeom prst="rect">
            <a:avLst/>
          </a:prstGeom>
          <a:noFill/>
          <a:ln w="9525">
            <a:noFill/>
            <a:miter lim="800000"/>
            <a:headEnd/>
            <a:tailEnd/>
          </a:ln>
          <a:effectLst/>
        </p:spPr>
        <p:txBody>
          <a:bodyPr/>
          <a:lstStyle/>
          <a:p>
            <a:pPr marL="279400" indent="-279400" algn="l">
              <a:spcBef>
                <a:spcPct val="40000"/>
              </a:spcBef>
              <a:buClr>
                <a:srgbClr val="D60093"/>
              </a:buClr>
              <a:buSzPct val="85000"/>
              <a:buFont typeface="Wingdings" pitchFamily="2" charset="2"/>
              <a:buNone/>
            </a:pPr>
            <a:r>
              <a:rPr lang="en-US" altLang="zh-CN" sz="2400">
                <a:ea typeface="楷体_GB2312" pitchFamily="49" charset="-122"/>
              </a:rPr>
              <a:t>2</a:t>
            </a:r>
            <a:r>
              <a:rPr lang="zh-CN" altLang="en-US" sz="2400">
                <a:ea typeface="楷体_GB2312" pitchFamily="49" charset="-122"/>
              </a:rPr>
              <a:t>、流程图构成常用符号：</a:t>
            </a:r>
            <a:endParaRPr lang="zh-CN" altLang="en-US" sz="2400">
              <a:latin typeface="楷体_GB2312" pitchFamily="49" charset="-122"/>
              <a:ea typeface="楷体_GB2312" pitchFamily="49" charset="-122"/>
            </a:endParaRPr>
          </a:p>
        </p:txBody>
      </p:sp>
      <p:grpSp>
        <p:nvGrpSpPr>
          <p:cNvPr id="2" name="Group 6"/>
          <p:cNvGrpSpPr>
            <a:grpSpLocks/>
          </p:cNvGrpSpPr>
          <p:nvPr/>
        </p:nvGrpSpPr>
        <p:grpSpPr bwMode="auto">
          <a:xfrm>
            <a:off x="1371600" y="3733800"/>
            <a:ext cx="6019800" cy="2301875"/>
            <a:chOff x="864" y="2006"/>
            <a:chExt cx="3792" cy="1450"/>
          </a:xfrm>
        </p:grpSpPr>
        <p:sp>
          <p:nvSpPr>
            <p:cNvPr id="532487" name="AutoShape 7"/>
            <p:cNvSpPr>
              <a:spLocks noChangeArrowheads="1"/>
            </p:cNvSpPr>
            <p:nvPr/>
          </p:nvSpPr>
          <p:spPr bwMode="auto">
            <a:xfrm>
              <a:off x="1056" y="2054"/>
              <a:ext cx="768" cy="192"/>
            </a:xfrm>
            <a:prstGeom prst="flowChartTerminator">
              <a:avLst/>
            </a:prstGeom>
            <a:gradFill rotWithShape="1">
              <a:gsLst>
                <a:gs pos="0">
                  <a:schemeClr val="hlink"/>
                </a:gs>
                <a:gs pos="50000">
                  <a:schemeClr val="bg1"/>
                </a:gs>
                <a:gs pos="100000">
                  <a:schemeClr val="hlink"/>
                </a:gs>
              </a:gsLst>
              <a:lin ang="5400000" scaled="1"/>
            </a:gradFill>
            <a:ln w="9525" algn="ctr">
              <a:solidFill>
                <a:schemeClr val="hlink"/>
              </a:solidFill>
              <a:miter lim="800000"/>
              <a:headEnd/>
              <a:tailEnd/>
            </a:ln>
            <a:effectLst>
              <a:outerShdw dist="71842" dir="2700000" algn="ctr" rotWithShape="0">
                <a:srgbClr val="808080">
                  <a:alpha val="50000"/>
                </a:srgbClr>
              </a:outerShdw>
            </a:effectLst>
          </p:spPr>
          <p:txBody>
            <a:bodyPr wrap="none" anchor="ctr"/>
            <a:lstStyle/>
            <a:p>
              <a:endParaRPr lang="zh-CN" altLang="en-US"/>
            </a:p>
          </p:txBody>
        </p:sp>
        <p:sp>
          <p:nvSpPr>
            <p:cNvPr id="532488" name="Rectangle 8"/>
            <p:cNvSpPr>
              <a:spLocks noChangeArrowheads="1"/>
            </p:cNvSpPr>
            <p:nvPr/>
          </p:nvSpPr>
          <p:spPr bwMode="auto">
            <a:xfrm>
              <a:off x="2256" y="2054"/>
              <a:ext cx="816" cy="192"/>
            </a:xfrm>
            <a:prstGeom prst="rect">
              <a:avLst/>
            </a:prstGeom>
            <a:gradFill rotWithShape="1">
              <a:gsLst>
                <a:gs pos="0">
                  <a:schemeClr val="hlink"/>
                </a:gs>
                <a:gs pos="50000">
                  <a:schemeClr val="bg1"/>
                </a:gs>
                <a:gs pos="100000">
                  <a:schemeClr val="hlink"/>
                </a:gs>
              </a:gsLst>
              <a:lin ang="5400000" scaled="1"/>
            </a:gradFill>
            <a:ln w="9525" algn="ctr">
              <a:solidFill>
                <a:schemeClr val="hlink"/>
              </a:solidFill>
              <a:miter lim="800000"/>
              <a:headEnd/>
              <a:tailEnd/>
            </a:ln>
            <a:effectLst>
              <a:outerShdw dist="71842" dir="2700000" algn="ctr" rotWithShape="0">
                <a:srgbClr val="808080">
                  <a:alpha val="50000"/>
                </a:srgbClr>
              </a:outerShdw>
            </a:effectLst>
          </p:spPr>
          <p:txBody>
            <a:bodyPr wrap="none" anchor="ctr"/>
            <a:lstStyle/>
            <a:p>
              <a:endParaRPr lang="zh-CN" altLang="en-US"/>
            </a:p>
          </p:txBody>
        </p:sp>
        <p:sp>
          <p:nvSpPr>
            <p:cNvPr id="532489" name="AutoShape 9"/>
            <p:cNvSpPr>
              <a:spLocks noChangeArrowheads="1"/>
            </p:cNvSpPr>
            <p:nvPr/>
          </p:nvSpPr>
          <p:spPr bwMode="auto">
            <a:xfrm>
              <a:off x="3552" y="2006"/>
              <a:ext cx="1104" cy="240"/>
            </a:xfrm>
            <a:prstGeom prst="flowChartDecision">
              <a:avLst/>
            </a:prstGeom>
            <a:gradFill rotWithShape="1">
              <a:gsLst>
                <a:gs pos="0">
                  <a:schemeClr val="hlink"/>
                </a:gs>
                <a:gs pos="50000">
                  <a:schemeClr val="bg1"/>
                </a:gs>
                <a:gs pos="100000">
                  <a:schemeClr val="hlink"/>
                </a:gs>
              </a:gsLst>
              <a:lin ang="5400000" scaled="1"/>
            </a:gradFill>
            <a:ln w="9525" algn="ctr">
              <a:solidFill>
                <a:schemeClr val="hlink"/>
              </a:solidFill>
              <a:miter lim="800000"/>
              <a:headEnd/>
              <a:tailEnd/>
            </a:ln>
            <a:effectLst>
              <a:outerShdw dist="71842" dir="2700000" algn="ctr" rotWithShape="0">
                <a:srgbClr val="808080">
                  <a:alpha val="50000"/>
                </a:srgbClr>
              </a:outerShdw>
            </a:effectLst>
          </p:spPr>
          <p:txBody>
            <a:bodyPr wrap="none" anchor="ctr"/>
            <a:lstStyle/>
            <a:p>
              <a:endParaRPr lang="zh-CN" altLang="en-US"/>
            </a:p>
          </p:txBody>
        </p:sp>
        <p:sp>
          <p:nvSpPr>
            <p:cNvPr id="532490" name="Oval 10"/>
            <p:cNvSpPr>
              <a:spLocks noChangeArrowheads="1"/>
            </p:cNvSpPr>
            <p:nvPr/>
          </p:nvSpPr>
          <p:spPr bwMode="auto">
            <a:xfrm>
              <a:off x="2496" y="2822"/>
              <a:ext cx="192" cy="192"/>
            </a:xfrm>
            <a:prstGeom prst="ellipse">
              <a:avLst/>
            </a:prstGeom>
            <a:gradFill rotWithShape="1">
              <a:gsLst>
                <a:gs pos="0">
                  <a:schemeClr val="hlink"/>
                </a:gs>
                <a:gs pos="50000">
                  <a:schemeClr val="bg1"/>
                </a:gs>
                <a:gs pos="100000">
                  <a:schemeClr val="hlink"/>
                </a:gs>
              </a:gsLst>
              <a:lin ang="5400000" scaled="1"/>
            </a:gradFill>
            <a:ln w="9525" algn="ctr">
              <a:solidFill>
                <a:schemeClr val="hlink"/>
              </a:solidFill>
              <a:round/>
              <a:headEnd/>
              <a:tailEnd/>
            </a:ln>
            <a:effectLst>
              <a:outerShdw dist="71842" dir="2700000" algn="ctr" rotWithShape="0">
                <a:srgbClr val="808080">
                  <a:alpha val="50000"/>
                </a:srgbClr>
              </a:outerShdw>
            </a:effectLst>
          </p:spPr>
          <p:txBody>
            <a:bodyPr wrap="none" anchor="ctr"/>
            <a:lstStyle/>
            <a:p>
              <a:endParaRPr lang="zh-CN" altLang="en-US"/>
            </a:p>
          </p:txBody>
        </p:sp>
        <p:sp>
          <p:nvSpPr>
            <p:cNvPr id="532491" name="Line 11"/>
            <p:cNvSpPr>
              <a:spLocks noChangeShapeType="1"/>
            </p:cNvSpPr>
            <p:nvPr/>
          </p:nvSpPr>
          <p:spPr bwMode="auto">
            <a:xfrm>
              <a:off x="1056" y="2966"/>
              <a:ext cx="528" cy="0"/>
            </a:xfrm>
            <a:prstGeom prst="line">
              <a:avLst/>
            </a:prstGeom>
            <a:noFill/>
            <a:ln w="28575">
              <a:solidFill>
                <a:srgbClr val="0000FF"/>
              </a:solidFill>
              <a:round/>
              <a:headEnd/>
              <a:tailEnd type="stealth" w="med" len="lg"/>
            </a:ln>
            <a:effectLst/>
          </p:spPr>
          <p:txBody>
            <a:bodyPr/>
            <a:lstStyle/>
            <a:p>
              <a:endParaRPr lang="zh-CN" altLang="en-US"/>
            </a:p>
          </p:txBody>
        </p:sp>
        <p:sp>
          <p:nvSpPr>
            <p:cNvPr id="532492" name="Line 12"/>
            <p:cNvSpPr>
              <a:spLocks noChangeShapeType="1"/>
            </p:cNvSpPr>
            <p:nvPr/>
          </p:nvSpPr>
          <p:spPr bwMode="auto">
            <a:xfrm>
              <a:off x="1680" y="2774"/>
              <a:ext cx="0" cy="336"/>
            </a:xfrm>
            <a:prstGeom prst="line">
              <a:avLst/>
            </a:prstGeom>
            <a:noFill/>
            <a:ln w="28575">
              <a:solidFill>
                <a:srgbClr val="0000FF"/>
              </a:solidFill>
              <a:round/>
              <a:headEnd/>
              <a:tailEnd type="stealth" w="med" len="lg"/>
            </a:ln>
            <a:effectLst/>
          </p:spPr>
          <p:txBody>
            <a:bodyPr/>
            <a:lstStyle/>
            <a:p>
              <a:endParaRPr lang="zh-CN" altLang="en-US"/>
            </a:p>
          </p:txBody>
        </p:sp>
        <p:sp>
          <p:nvSpPr>
            <p:cNvPr id="532493" name="Text Box 13"/>
            <p:cNvSpPr txBox="1">
              <a:spLocks noChangeArrowheads="1"/>
            </p:cNvSpPr>
            <p:nvPr/>
          </p:nvSpPr>
          <p:spPr bwMode="auto">
            <a:xfrm>
              <a:off x="864" y="2342"/>
              <a:ext cx="1104" cy="250"/>
            </a:xfrm>
            <a:prstGeom prst="rect">
              <a:avLst/>
            </a:prstGeom>
            <a:noFill/>
            <a:ln w="9525" algn="ctr">
              <a:noFill/>
              <a:miter lim="800000"/>
              <a:headEnd/>
              <a:tailEnd/>
            </a:ln>
            <a:effectLst/>
          </p:spPr>
          <p:txBody>
            <a:bodyPr>
              <a:spAutoFit/>
            </a:bodyPr>
            <a:lstStyle/>
            <a:p>
              <a:pPr>
                <a:spcBef>
                  <a:spcPct val="50000"/>
                </a:spcBef>
              </a:pPr>
              <a:r>
                <a:rPr lang="zh-CN" altLang="en-US" sz="2000">
                  <a:latin typeface="Arial Narrow" pitchFamily="34" charset="0"/>
                  <a:ea typeface="楷体_GB2312" pitchFamily="49" charset="-122"/>
                </a:rPr>
                <a:t>开始 </a:t>
              </a:r>
              <a:r>
                <a:rPr lang="en-US" altLang="zh-CN" sz="2000">
                  <a:latin typeface="Arial Narrow" pitchFamily="34" charset="0"/>
                  <a:ea typeface="楷体_GB2312" pitchFamily="49" charset="-122"/>
                </a:rPr>
                <a:t>/ </a:t>
              </a:r>
              <a:r>
                <a:rPr lang="zh-CN" altLang="en-US" sz="2000">
                  <a:latin typeface="Arial Narrow" pitchFamily="34" charset="0"/>
                  <a:ea typeface="楷体_GB2312" pitchFamily="49" charset="-122"/>
                </a:rPr>
                <a:t>结束框</a:t>
              </a:r>
            </a:p>
          </p:txBody>
        </p:sp>
        <p:sp>
          <p:nvSpPr>
            <p:cNvPr id="532494" name="Text Box 14"/>
            <p:cNvSpPr txBox="1">
              <a:spLocks noChangeArrowheads="1"/>
            </p:cNvSpPr>
            <p:nvPr/>
          </p:nvSpPr>
          <p:spPr bwMode="auto">
            <a:xfrm>
              <a:off x="2304" y="2342"/>
              <a:ext cx="720" cy="250"/>
            </a:xfrm>
            <a:prstGeom prst="rect">
              <a:avLst/>
            </a:prstGeom>
            <a:noFill/>
            <a:ln w="9525" algn="ctr">
              <a:noFill/>
              <a:miter lim="800000"/>
              <a:headEnd/>
              <a:tailEnd/>
            </a:ln>
            <a:effectLst/>
          </p:spPr>
          <p:txBody>
            <a:bodyPr>
              <a:spAutoFit/>
            </a:bodyPr>
            <a:lstStyle/>
            <a:p>
              <a:pPr>
                <a:spcBef>
                  <a:spcPct val="50000"/>
                </a:spcBef>
              </a:pPr>
              <a:r>
                <a:rPr lang="zh-CN" altLang="en-US" sz="2000">
                  <a:latin typeface="Arial Narrow" pitchFamily="34" charset="0"/>
                  <a:ea typeface="楷体_GB2312" pitchFamily="49" charset="-122"/>
                </a:rPr>
                <a:t>执行框</a:t>
              </a:r>
            </a:p>
          </p:txBody>
        </p:sp>
        <p:sp>
          <p:nvSpPr>
            <p:cNvPr id="532495" name="Text Box 15"/>
            <p:cNvSpPr txBox="1">
              <a:spLocks noChangeArrowheads="1"/>
            </p:cNvSpPr>
            <p:nvPr/>
          </p:nvSpPr>
          <p:spPr bwMode="auto">
            <a:xfrm>
              <a:off x="3792" y="2342"/>
              <a:ext cx="720" cy="250"/>
            </a:xfrm>
            <a:prstGeom prst="rect">
              <a:avLst/>
            </a:prstGeom>
            <a:noFill/>
            <a:ln w="9525" algn="ctr">
              <a:noFill/>
              <a:miter lim="800000"/>
              <a:headEnd/>
              <a:tailEnd/>
            </a:ln>
            <a:effectLst/>
          </p:spPr>
          <p:txBody>
            <a:bodyPr>
              <a:spAutoFit/>
            </a:bodyPr>
            <a:lstStyle/>
            <a:p>
              <a:pPr>
                <a:spcBef>
                  <a:spcPct val="50000"/>
                </a:spcBef>
              </a:pPr>
              <a:r>
                <a:rPr lang="zh-CN" altLang="en-US" sz="2000">
                  <a:latin typeface="Arial Narrow" pitchFamily="34" charset="0"/>
                  <a:ea typeface="楷体_GB2312" pitchFamily="49" charset="-122"/>
                </a:rPr>
                <a:t>判断框</a:t>
              </a:r>
            </a:p>
          </p:txBody>
        </p:sp>
        <p:sp>
          <p:nvSpPr>
            <p:cNvPr id="532496" name="Text Box 16"/>
            <p:cNvSpPr txBox="1">
              <a:spLocks noChangeArrowheads="1"/>
            </p:cNvSpPr>
            <p:nvPr/>
          </p:nvSpPr>
          <p:spPr bwMode="auto">
            <a:xfrm>
              <a:off x="2304" y="3206"/>
              <a:ext cx="720" cy="250"/>
            </a:xfrm>
            <a:prstGeom prst="rect">
              <a:avLst/>
            </a:prstGeom>
            <a:noFill/>
            <a:ln w="9525" algn="ctr">
              <a:noFill/>
              <a:miter lim="800000"/>
              <a:headEnd/>
              <a:tailEnd/>
            </a:ln>
            <a:effectLst/>
          </p:spPr>
          <p:txBody>
            <a:bodyPr>
              <a:spAutoFit/>
            </a:bodyPr>
            <a:lstStyle/>
            <a:p>
              <a:pPr>
                <a:spcBef>
                  <a:spcPct val="50000"/>
                </a:spcBef>
              </a:pPr>
              <a:r>
                <a:rPr lang="zh-CN" altLang="en-US" sz="2000" dirty="0">
                  <a:solidFill>
                    <a:srgbClr val="051B61"/>
                  </a:solidFill>
                  <a:latin typeface="Arial Narrow" pitchFamily="34" charset="0"/>
                  <a:ea typeface="楷体_GB2312" pitchFamily="49" charset="-122"/>
                </a:rPr>
                <a:t>联系</a:t>
              </a:r>
              <a:r>
                <a:rPr lang="zh-CN" altLang="en-US" sz="2000" dirty="0">
                  <a:latin typeface="Arial Narrow" pitchFamily="34" charset="0"/>
                  <a:ea typeface="楷体_GB2312" pitchFamily="49" charset="-122"/>
                </a:rPr>
                <a:t>框</a:t>
              </a:r>
            </a:p>
          </p:txBody>
        </p:sp>
        <p:sp>
          <p:nvSpPr>
            <p:cNvPr id="532497" name="Text Box 17"/>
            <p:cNvSpPr txBox="1">
              <a:spLocks noChangeArrowheads="1"/>
            </p:cNvSpPr>
            <p:nvPr/>
          </p:nvSpPr>
          <p:spPr bwMode="auto">
            <a:xfrm>
              <a:off x="1008" y="3206"/>
              <a:ext cx="864" cy="250"/>
            </a:xfrm>
            <a:prstGeom prst="rect">
              <a:avLst/>
            </a:prstGeom>
            <a:noFill/>
            <a:ln w="9525" algn="ctr">
              <a:noFill/>
              <a:miter lim="800000"/>
              <a:headEnd/>
              <a:tailEnd/>
            </a:ln>
            <a:effectLst/>
          </p:spPr>
          <p:txBody>
            <a:bodyPr>
              <a:spAutoFit/>
            </a:bodyPr>
            <a:lstStyle/>
            <a:p>
              <a:pPr>
                <a:spcBef>
                  <a:spcPct val="50000"/>
                </a:spcBef>
              </a:pPr>
              <a:r>
                <a:rPr lang="zh-CN" altLang="en-US" sz="2000" dirty="0">
                  <a:latin typeface="Arial Narrow" pitchFamily="34" charset="0"/>
                  <a:ea typeface="楷体_GB2312" pitchFamily="49" charset="-122"/>
                </a:rPr>
                <a:t>流程线</a:t>
              </a:r>
            </a:p>
          </p:txBody>
        </p:sp>
      </p:grpSp>
      <p:pic>
        <p:nvPicPr>
          <p:cNvPr id="4" name="图片 3">
            <a:extLst>
              <a:ext uri="{FF2B5EF4-FFF2-40B4-BE49-F238E27FC236}">
                <a16:creationId xmlns:a16="http://schemas.microsoft.com/office/drawing/2014/main" id="{91E0EDFB-46C0-46A0-8761-4AB89D7F8E5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38800" y="4864056"/>
            <a:ext cx="1371751" cy="787487"/>
          </a:xfrm>
          <a:prstGeom prst="rect">
            <a:avLst/>
          </a:prstGeom>
        </p:spPr>
      </p:pic>
      <p:sp>
        <p:nvSpPr>
          <p:cNvPr id="5" name="文本框 4">
            <a:extLst>
              <a:ext uri="{FF2B5EF4-FFF2-40B4-BE49-F238E27FC236}">
                <a16:creationId xmlns:a16="http://schemas.microsoft.com/office/drawing/2014/main" id="{914D569F-F03F-442B-A882-2DB805EF7D80}"/>
              </a:ext>
            </a:extLst>
          </p:cNvPr>
          <p:cNvSpPr txBox="1"/>
          <p:nvPr/>
        </p:nvSpPr>
        <p:spPr>
          <a:xfrm>
            <a:off x="5638800" y="5733256"/>
            <a:ext cx="1524000" cy="369332"/>
          </a:xfrm>
          <a:prstGeom prst="rect">
            <a:avLst/>
          </a:prstGeom>
          <a:noFill/>
        </p:spPr>
        <p:txBody>
          <a:bodyPr wrap="square" rtlCol="0">
            <a:spAutoFit/>
          </a:bodyPr>
          <a:lstStyle/>
          <a:p>
            <a:r>
              <a:rPr lang="zh-CN" altLang="en-US" dirty="0">
                <a:solidFill>
                  <a:srgbClr val="051B61"/>
                </a:solidFill>
                <a:latin typeface="黑体" panose="02010609060101010101" pitchFamily="49" charset="-122"/>
                <a:ea typeface="楷体_GB2312"/>
              </a:rPr>
              <a:t>输入</a:t>
            </a:r>
            <a:r>
              <a:rPr lang="en-US" altLang="zh-CN" dirty="0">
                <a:solidFill>
                  <a:srgbClr val="051B61"/>
                </a:solidFill>
                <a:latin typeface="黑体" panose="02010609060101010101" pitchFamily="49" charset="-122"/>
                <a:ea typeface="楷体_GB2312"/>
              </a:rPr>
              <a:t>/</a:t>
            </a:r>
            <a:r>
              <a:rPr lang="zh-CN" altLang="en-US" dirty="0">
                <a:solidFill>
                  <a:srgbClr val="051B61"/>
                </a:solidFill>
                <a:latin typeface="黑体" panose="02010609060101010101" pitchFamily="49" charset="-122"/>
                <a:ea typeface="楷体_GB2312"/>
              </a:rPr>
              <a:t>输出框</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532484"/>
                                        </p:tgtEl>
                                        <p:attrNameLst>
                                          <p:attrName>style.visibility</p:attrName>
                                        </p:attrNameLst>
                                      </p:cBhvr>
                                      <p:to>
                                        <p:strVal val="visible"/>
                                      </p:to>
                                    </p:set>
                                    <p:animEffect transition="in" filter="box(in)">
                                      <p:cBhvr>
                                        <p:cTn id="7" dur="500"/>
                                        <p:tgtEl>
                                          <p:spTgt spid="532484"/>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532485"/>
                                        </p:tgtEl>
                                        <p:attrNameLst>
                                          <p:attrName>style.visibility</p:attrName>
                                        </p:attrNameLst>
                                      </p:cBhvr>
                                      <p:to>
                                        <p:strVal val="visible"/>
                                      </p:to>
                                    </p:set>
                                    <p:animEffect transition="in" filter="checkerboard(across)">
                                      <p:cBhvr>
                                        <p:cTn id="12" dur="500"/>
                                        <p:tgtEl>
                                          <p:spTgt spid="532485"/>
                                        </p:tgtEl>
                                      </p:cBhvr>
                                    </p:animEffect>
                                  </p:childTnLst>
                                </p:cTn>
                              </p:par>
                            </p:childTnLst>
                          </p:cTn>
                        </p:par>
                        <p:par>
                          <p:cTn id="13" fill="hold">
                            <p:stCondLst>
                              <p:cond delay="500"/>
                            </p:stCondLst>
                            <p:childTnLst>
                              <p:par>
                                <p:cTn id="14" presetID="3" presetClass="entr" presetSubtype="10" fill="hold" nodeType="after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blinds(horizontal)">
                                      <p:cBhvr>
                                        <p:cTn id="16"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484" grpId="0"/>
      <p:bldP spid="532485"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4530" name="Rectangle 2"/>
          <p:cNvSpPr>
            <a:spLocks noGrp="1" noChangeArrowheads="1"/>
          </p:cNvSpPr>
          <p:nvPr>
            <p:ph type="title"/>
          </p:nvPr>
        </p:nvSpPr>
        <p:spPr>
          <a:xfrm>
            <a:off x="1691680" y="304800"/>
            <a:ext cx="6195020" cy="533400"/>
          </a:xfrm>
        </p:spPr>
        <p:txBody>
          <a:bodyPr/>
          <a:lstStyle/>
          <a:p>
            <a:pPr>
              <a:buFont typeface="Wingdings" pitchFamily="2" charset="2"/>
              <a:buChar char="u"/>
            </a:pPr>
            <a:r>
              <a:rPr lang="zh-CN" altLang="en-US" sz="3000" dirty="0">
                <a:solidFill>
                  <a:schemeClr val="tx1"/>
                </a:solidFill>
              </a:rPr>
              <a:t>用传统流程图表示算法</a:t>
            </a:r>
          </a:p>
        </p:txBody>
      </p:sp>
      <p:sp>
        <p:nvSpPr>
          <p:cNvPr id="534531" name="Rectangle 3"/>
          <p:cNvSpPr>
            <a:spLocks noChangeArrowheads="1"/>
          </p:cNvSpPr>
          <p:nvPr/>
        </p:nvSpPr>
        <p:spPr bwMode="auto">
          <a:xfrm>
            <a:off x="755576" y="1196752"/>
            <a:ext cx="7924800" cy="1219200"/>
          </a:xfrm>
          <a:prstGeom prst="rect">
            <a:avLst/>
          </a:prstGeom>
          <a:noFill/>
          <a:ln w="9525">
            <a:noFill/>
            <a:miter lim="800000"/>
            <a:headEnd/>
            <a:tailEnd/>
          </a:ln>
          <a:effectLst/>
        </p:spPr>
        <p:txBody>
          <a:bodyPr/>
          <a:lstStyle/>
          <a:p>
            <a:pPr marL="279400" indent="-279400" algn="l">
              <a:lnSpc>
                <a:spcPct val="125000"/>
              </a:lnSpc>
              <a:spcBef>
                <a:spcPct val="40000"/>
              </a:spcBef>
              <a:buClr>
                <a:srgbClr val="D60093"/>
              </a:buClr>
              <a:buSzPct val="85000"/>
              <a:buFont typeface="Wingdings" pitchFamily="2" charset="2"/>
              <a:buNone/>
            </a:pPr>
            <a:r>
              <a:rPr lang="en-US" altLang="zh-CN" sz="2400" dirty="0">
                <a:solidFill>
                  <a:schemeClr val="accent2"/>
                </a:solidFill>
                <a:latin typeface="Arial Narrow" pitchFamily="34" charset="0"/>
                <a:ea typeface="楷体_GB2312" pitchFamily="49" charset="-122"/>
              </a:rPr>
              <a:t>【</a:t>
            </a:r>
            <a:r>
              <a:rPr lang="zh-CN" altLang="en-US" sz="2400" b="1" dirty="0">
                <a:solidFill>
                  <a:schemeClr val="bg2">
                    <a:lumMod val="25000"/>
                  </a:schemeClr>
                </a:solidFill>
                <a:latin typeface="Arial Narrow" pitchFamily="34" charset="0"/>
                <a:ea typeface="楷体_GB2312" pitchFamily="49" charset="-122"/>
              </a:rPr>
              <a:t>例</a:t>
            </a:r>
            <a:r>
              <a:rPr lang="en-US" altLang="zh-CN" sz="2400" dirty="0">
                <a:solidFill>
                  <a:schemeClr val="accent2"/>
                </a:solidFill>
                <a:latin typeface="Arial Narrow" pitchFamily="34" charset="0"/>
                <a:ea typeface="楷体_GB2312" pitchFamily="49" charset="-122"/>
              </a:rPr>
              <a:t>】</a:t>
            </a:r>
            <a:r>
              <a:rPr lang="zh-CN" altLang="en-US" sz="2400" dirty="0">
                <a:latin typeface="Arial Narrow" pitchFamily="34" charset="0"/>
                <a:ea typeface="楷体_GB2312" pitchFamily="49" charset="-122"/>
              </a:rPr>
              <a:t>有两个瓶子</a:t>
            </a:r>
            <a:r>
              <a:rPr lang="en-US" altLang="zh-CN" sz="2400" dirty="0">
                <a:latin typeface="Arial Narrow" pitchFamily="34" charset="0"/>
                <a:ea typeface="楷体_GB2312" pitchFamily="49" charset="-122"/>
              </a:rPr>
              <a:t>A</a:t>
            </a:r>
            <a:r>
              <a:rPr lang="zh-CN" altLang="en-US" sz="2400" dirty="0">
                <a:latin typeface="Arial Narrow" pitchFamily="34" charset="0"/>
                <a:ea typeface="楷体_GB2312" pitchFamily="49" charset="-122"/>
              </a:rPr>
              <a:t>和</a:t>
            </a:r>
            <a:r>
              <a:rPr lang="en-US" altLang="zh-CN" sz="2400" dirty="0">
                <a:latin typeface="Arial Narrow" pitchFamily="34" charset="0"/>
                <a:ea typeface="楷体_GB2312" pitchFamily="49" charset="-122"/>
              </a:rPr>
              <a:t>B</a:t>
            </a:r>
            <a:r>
              <a:rPr lang="zh-CN" altLang="en-US" sz="2400" dirty="0">
                <a:latin typeface="Arial Narrow" pitchFamily="34" charset="0"/>
                <a:ea typeface="楷体_GB2312" pitchFamily="49" charset="-122"/>
              </a:rPr>
              <a:t>，分别盛放醋和酱油，要求将它们互换</a:t>
            </a:r>
            <a:r>
              <a:rPr lang="en-US" altLang="zh-CN" sz="2400" dirty="0">
                <a:latin typeface="Arial Narrow" pitchFamily="34" charset="0"/>
                <a:ea typeface="楷体_GB2312" pitchFamily="49" charset="-122"/>
              </a:rPr>
              <a:t>(</a:t>
            </a:r>
            <a:r>
              <a:rPr lang="zh-CN" altLang="en-US" sz="2400" dirty="0">
                <a:latin typeface="Arial Narrow" pitchFamily="34" charset="0"/>
                <a:ea typeface="楷体_GB2312" pitchFamily="49" charset="-122"/>
              </a:rPr>
              <a:t>即</a:t>
            </a:r>
            <a:r>
              <a:rPr lang="en-US" altLang="zh-CN" sz="2400" dirty="0">
                <a:latin typeface="Arial Narrow" pitchFamily="34" charset="0"/>
                <a:ea typeface="楷体_GB2312" pitchFamily="49" charset="-122"/>
              </a:rPr>
              <a:t>A</a:t>
            </a:r>
            <a:r>
              <a:rPr lang="zh-CN" altLang="en-US" sz="2400" dirty="0">
                <a:latin typeface="Arial Narrow" pitchFamily="34" charset="0"/>
                <a:ea typeface="楷体_GB2312" pitchFamily="49" charset="-122"/>
              </a:rPr>
              <a:t>瓶原来盛醋，现改盛酱油，</a:t>
            </a:r>
            <a:r>
              <a:rPr lang="en-US" altLang="zh-CN" sz="2400" dirty="0">
                <a:latin typeface="Arial Narrow" pitchFamily="34" charset="0"/>
                <a:ea typeface="楷体_GB2312" pitchFamily="49" charset="-122"/>
              </a:rPr>
              <a:t>B</a:t>
            </a:r>
            <a:r>
              <a:rPr lang="zh-CN" altLang="en-US" sz="2400" dirty="0">
                <a:latin typeface="Arial Narrow" pitchFamily="34" charset="0"/>
                <a:ea typeface="楷体_GB2312" pitchFamily="49" charset="-122"/>
              </a:rPr>
              <a:t>瓶则相反</a:t>
            </a:r>
            <a:r>
              <a:rPr lang="en-US" altLang="zh-CN" sz="2400" dirty="0">
                <a:latin typeface="Arial Narrow" pitchFamily="34" charset="0"/>
                <a:ea typeface="楷体_GB2312" pitchFamily="49" charset="-122"/>
              </a:rPr>
              <a:t>)</a:t>
            </a:r>
          </a:p>
        </p:txBody>
      </p:sp>
      <p:sp>
        <p:nvSpPr>
          <p:cNvPr id="534532" name="Rectangle 4"/>
          <p:cNvSpPr>
            <a:spLocks noChangeArrowheads="1"/>
          </p:cNvSpPr>
          <p:nvPr/>
        </p:nvSpPr>
        <p:spPr bwMode="auto">
          <a:xfrm>
            <a:off x="685800" y="3124200"/>
            <a:ext cx="5029200" cy="2590800"/>
          </a:xfrm>
          <a:prstGeom prst="rect">
            <a:avLst/>
          </a:prstGeom>
          <a:noFill/>
          <a:ln w="9525">
            <a:noFill/>
            <a:miter lim="800000"/>
            <a:headEnd/>
            <a:tailEnd/>
          </a:ln>
          <a:effectLst/>
        </p:spPr>
        <p:txBody>
          <a:bodyPr/>
          <a:lstStyle/>
          <a:p>
            <a:pPr marL="279400" indent="-279400" algn="l">
              <a:spcBef>
                <a:spcPct val="40000"/>
              </a:spcBef>
              <a:buClr>
                <a:srgbClr val="D60093"/>
              </a:buClr>
              <a:buSzPct val="85000"/>
              <a:buFont typeface="Wingdings" pitchFamily="2" charset="2"/>
              <a:buNone/>
            </a:pPr>
            <a:r>
              <a:rPr lang="en-US" altLang="zh-CN" sz="2400" dirty="0">
                <a:latin typeface="Arial Narrow" pitchFamily="34" charset="0"/>
                <a:ea typeface="楷体_GB2312" pitchFamily="49" charset="-122"/>
              </a:rPr>
              <a:t>S1</a:t>
            </a:r>
            <a:r>
              <a:rPr lang="zh-CN" altLang="en-US" sz="2400" dirty="0">
                <a:latin typeface="Arial Narrow" pitchFamily="34" charset="0"/>
                <a:ea typeface="楷体_GB2312" pitchFamily="49" charset="-122"/>
              </a:rPr>
              <a:t>：将醋倒入</a:t>
            </a:r>
            <a:r>
              <a:rPr lang="en-US" altLang="zh-CN" sz="2400" dirty="0">
                <a:latin typeface="Arial Narrow" pitchFamily="34" charset="0"/>
                <a:ea typeface="楷体_GB2312" pitchFamily="49" charset="-122"/>
              </a:rPr>
              <a:t>A</a:t>
            </a:r>
            <a:r>
              <a:rPr lang="zh-CN" altLang="en-US" sz="2400" dirty="0">
                <a:latin typeface="Arial Narrow" pitchFamily="34" charset="0"/>
                <a:ea typeface="楷体_GB2312" pitchFamily="49" charset="-122"/>
              </a:rPr>
              <a:t>瓶，酱油倒入</a:t>
            </a:r>
            <a:r>
              <a:rPr lang="en-US" altLang="zh-CN" sz="2400" dirty="0">
                <a:latin typeface="Arial Narrow" pitchFamily="34" charset="0"/>
                <a:ea typeface="楷体_GB2312" pitchFamily="49" charset="-122"/>
              </a:rPr>
              <a:t>B</a:t>
            </a:r>
            <a:r>
              <a:rPr lang="zh-CN" altLang="en-US" sz="2400" dirty="0">
                <a:latin typeface="Arial Narrow" pitchFamily="34" charset="0"/>
                <a:ea typeface="楷体_GB2312" pitchFamily="49" charset="-122"/>
              </a:rPr>
              <a:t>瓶</a:t>
            </a:r>
            <a:r>
              <a:rPr lang="en-US" altLang="zh-CN" sz="2400" dirty="0">
                <a:latin typeface="Arial Narrow" pitchFamily="34" charset="0"/>
                <a:ea typeface="楷体_GB2312" pitchFamily="49" charset="-122"/>
              </a:rPr>
              <a:t>;</a:t>
            </a:r>
          </a:p>
          <a:p>
            <a:pPr marL="279400" indent="-279400" algn="l">
              <a:spcBef>
                <a:spcPct val="40000"/>
              </a:spcBef>
              <a:buClr>
                <a:srgbClr val="D60093"/>
              </a:buClr>
              <a:buSzPct val="85000"/>
              <a:buFont typeface="Wingdings" pitchFamily="2" charset="2"/>
              <a:buNone/>
            </a:pPr>
            <a:r>
              <a:rPr lang="en-US" altLang="zh-CN" sz="2400" dirty="0">
                <a:latin typeface="Arial Narrow" pitchFamily="34" charset="0"/>
                <a:ea typeface="楷体_GB2312" pitchFamily="49" charset="-122"/>
              </a:rPr>
              <a:t>S2</a:t>
            </a:r>
            <a:r>
              <a:rPr lang="zh-CN" altLang="en-US" sz="2400" dirty="0">
                <a:latin typeface="Arial Narrow" pitchFamily="34" charset="0"/>
                <a:ea typeface="楷体_GB2312" pitchFamily="49" charset="-122"/>
              </a:rPr>
              <a:t>：找来一个空瓶</a:t>
            </a:r>
            <a:r>
              <a:rPr lang="en-US" altLang="zh-CN" sz="2400" dirty="0">
                <a:latin typeface="Arial Narrow" pitchFamily="34" charset="0"/>
                <a:ea typeface="楷体_GB2312" pitchFamily="49" charset="-122"/>
              </a:rPr>
              <a:t>T</a:t>
            </a:r>
            <a:r>
              <a:rPr lang="zh-CN" altLang="en-US" sz="2400" dirty="0">
                <a:latin typeface="Arial Narrow" pitchFamily="34" charset="0"/>
                <a:ea typeface="楷体_GB2312" pitchFamily="49" charset="-122"/>
              </a:rPr>
              <a:t>；</a:t>
            </a:r>
          </a:p>
          <a:p>
            <a:pPr marL="279400" indent="-279400" algn="l">
              <a:spcBef>
                <a:spcPct val="40000"/>
              </a:spcBef>
              <a:buClr>
                <a:srgbClr val="D60093"/>
              </a:buClr>
              <a:buSzPct val="85000"/>
              <a:buFont typeface="Wingdings" pitchFamily="2" charset="2"/>
              <a:buNone/>
            </a:pPr>
            <a:r>
              <a:rPr lang="en-US" altLang="zh-CN" sz="2400" dirty="0">
                <a:latin typeface="Arial Narrow" pitchFamily="34" charset="0"/>
                <a:ea typeface="楷体_GB2312" pitchFamily="49" charset="-122"/>
              </a:rPr>
              <a:t>S3</a:t>
            </a:r>
            <a:r>
              <a:rPr lang="zh-CN" altLang="en-US" sz="2400" dirty="0">
                <a:latin typeface="Arial Narrow" pitchFamily="34" charset="0"/>
                <a:ea typeface="楷体_GB2312" pitchFamily="49" charset="-122"/>
              </a:rPr>
              <a:t>：将</a:t>
            </a:r>
            <a:r>
              <a:rPr lang="en-US" altLang="zh-CN" sz="2400" dirty="0">
                <a:latin typeface="Arial Narrow" pitchFamily="34" charset="0"/>
                <a:ea typeface="楷体_GB2312" pitchFamily="49" charset="-122"/>
              </a:rPr>
              <a:t>A</a:t>
            </a:r>
            <a:r>
              <a:rPr lang="zh-CN" altLang="en-US" sz="2400" dirty="0">
                <a:latin typeface="Arial Narrow" pitchFamily="34" charset="0"/>
                <a:ea typeface="楷体_GB2312" pitchFamily="49" charset="-122"/>
              </a:rPr>
              <a:t>瓶中的醋倒入空瓶</a:t>
            </a:r>
            <a:r>
              <a:rPr lang="en-US" altLang="zh-CN" sz="2400" dirty="0">
                <a:latin typeface="Arial Narrow" pitchFamily="34" charset="0"/>
                <a:ea typeface="楷体_GB2312" pitchFamily="49" charset="-122"/>
              </a:rPr>
              <a:t>T</a:t>
            </a:r>
            <a:r>
              <a:rPr lang="zh-CN" altLang="en-US" sz="2400" dirty="0">
                <a:latin typeface="Arial Narrow" pitchFamily="34" charset="0"/>
                <a:ea typeface="楷体_GB2312" pitchFamily="49" charset="-122"/>
              </a:rPr>
              <a:t>中；</a:t>
            </a:r>
          </a:p>
          <a:p>
            <a:pPr marL="279400" indent="-279400" algn="l">
              <a:spcBef>
                <a:spcPct val="40000"/>
              </a:spcBef>
              <a:buClr>
                <a:srgbClr val="D60093"/>
              </a:buClr>
              <a:buSzPct val="85000"/>
              <a:buFont typeface="Wingdings" pitchFamily="2" charset="2"/>
              <a:buNone/>
            </a:pPr>
            <a:r>
              <a:rPr lang="en-US" altLang="zh-CN" sz="2400" dirty="0">
                <a:latin typeface="Arial Narrow" pitchFamily="34" charset="0"/>
                <a:ea typeface="楷体_GB2312" pitchFamily="49" charset="-122"/>
              </a:rPr>
              <a:t>S4</a:t>
            </a:r>
            <a:r>
              <a:rPr lang="zh-CN" altLang="en-US" sz="2400" dirty="0">
                <a:latin typeface="Arial Narrow" pitchFamily="34" charset="0"/>
                <a:ea typeface="楷体_GB2312" pitchFamily="49" charset="-122"/>
              </a:rPr>
              <a:t>：将</a:t>
            </a:r>
            <a:r>
              <a:rPr lang="en-US" altLang="zh-CN" sz="2400" dirty="0">
                <a:latin typeface="Arial Narrow" pitchFamily="34" charset="0"/>
                <a:ea typeface="楷体_GB2312" pitchFamily="49" charset="-122"/>
              </a:rPr>
              <a:t>B</a:t>
            </a:r>
            <a:r>
              <a:rPr lang="zh-CN" altLang="en-US" sz="2400" dirty="0">
                <a:latin typeface="Arial Narrow" pitchFamily="34" charset="0"/>
                <a:ea typeface="楷体_GB2312" pitchFamily="49" charset="-122"/>
              </a:rPr>
              <a:t>瓶中的酱油倒入</a:t>
            </a:r>
            <a:r>
              <a:rPr lang="en-US" altLang="zh-CN" sz="2400" dirty="0">
                <a:latin typeface="Arial Narrow" pitchFamily="34" charset="0"/>
                <a:ea typeface="楷体_GB2312" pitchFamily="49" charset="-122"/>
              </a:rPr>
              <a:t>A</a:t>
            </a:r>
            <a:r>
              <a:rPr lang="zh-CN" altLang="en-US" sz="2400" dirty="0">
                <a:latin typeface="Arial Narrow" pitchFamily="34" charset="0"/>
                <a:ea typeface="楷体_GB2312" pitchFamily="49" charset="-122"/>
              </a:rPr>
              <a:t>瓶中；</a:t>
            </a:r>
          </a:p>
          <a:p>
            <a:pPr marL="279400" indent="-279400" algn="l">
              <a:spcBef>
                <a:spcPct val="40000"/>
              </a:spcBef>
              <a:buClr>
                <a:srgbClr val="D60093"/>
              </a:buClr>
              <a:buSzPct val="85000"/>
              <a:buFont typeface="Wingdings" pitchFamily="2" charset="2"/>
              <a:buNone/>
            </a:pPr>
            <a:r>
              <a:rPr lang="en-US" altLang="zh-CN" sz="2400" dirty="0">
                <a:latin typeface="Arial Narrow" pitchFamily="34" charset="0"/>
                <a:ea typeface="楷体_GB2312" pitchFamily="49" charset="-122"/>
              </a:rPr>
              <a:t>S5</a:t>
            </a:r>
            <a:r>
              <a:rPr lang="zh-CN" altLang="en-US" sz="2400" dirty="0">
                <a:latin typeface="Arial Narrow" pitchFamily="34" charset="0"/>
                <a:ea typeface="楷体_GB2312" pitchFamily="49" charset="-122"/>
              </a:rPr>
              <a:t>：将</a:t>
            </a:r>
            <a:r>
              <a:rPr lang="en-US" altLang="zh-CN" sz="2400" dirty="0">
                <a:latin typeface="Arial Narrow" pitchFamily="34" charset="0"/>
                <a:ea typeface="楷体_GB2312" pitchFamily="49" charset="-122"/>
              </a:rPr>
              <a:t>T</a:t>
            </a:r>
            <a:r>
              <a:rPr lang="zh-CN" altLang="en-US" sz="2400" dirty="0">
                <a:latin typeface="Arial Narrow" pitchFamily="34" charset="0"/>
                <a:ea typeface="楷体_GB2312" pitchFamily="49" charset="-122"/>
              </a:rPr>
              <a:t>瓶中的醋倒入</a:t>
            </a:r>
            <a:r>
              <a:rPr lang="en-US" altLang="zh-CN" sz="2400" dirty="0">
                <a:latin typeface="Arial Narrow" pitchFamily="34" charset="0"/>
                <a:ea typeface="楷体_GB2312" pitchFamily="49" charset="-122"/>
              </a:rPr>
              <a:t>B</a:t>
            </a:r>
            <a:r>
              <a:rPr lang="zh-CN" altLang="en-US" sz="2400" dirty="0">
                <a:latin typeface="Arial Narrow" pitchFamily="34" charset="0"/>
                <a:ea typeface="楷体_GB2312" pitchFamily="49" charset="-122"/>
              </a:rPr>
              <a:t>瓶中</a:t>
            </a:r>
            <a:r>
              <a:rPr lang="en-US" altLang="zh-CN" sz="2400" dirty="0">
                <a:latin typeface="Arial Narrow" pitchFamily="34" charset="0"/>
                <a:ea typeface="楷体_GB2312" pitchFamily="49" charset="-122"/>
              </a:rPr>
              <a:t>, </a:t>
            </a:r>
            <a:r>
              <a:rPr lang="zh-CN" altLang="en-US" sz="2400" dirty="0">
                <a:latin typeface="Arial Narrow" pitchFamily="34" charset="0"/>
                <a:ea typeface="楷体_GB2312" pitchFamily="49" charset="-122"/>
              </a:rPr>
              <a:t>完成。</a:t>
            </a:r>
          </a:p>
        </p:txBody>
      </p:sp>
      <p:sp>
        <p:nvSpPr>
          <p:cNvPr id="534533" name="Rectangle 5"/>
          <p:cNvSpPr>
            <a:spLocks noChangeArrowheads="1"/>
          </p:cNvSpPr>
          <p:nvPr/>
        </p:nvSpPr>
        <p:spPr bwMode="auto">
          <a:xfrm>
            <a:off x="4572000" y="2286000"/>
            <a:ext cx="4114800" cy="457200"/>
          </a:xfrm>
          <a:prstGeom prst="rect">
            <a:avLst/>
          </a:prstGeom>
          <a:noFill/>
          <a:ln w="9525">
            <a:noFill/>
            <a:miter lim="800000"/>
            <a:headEnd/>
            <a:tailEnd/>
          </a:ln>
          <a:effectLst/>
        </p:spPr>
        <p:txBody>
          <a:bodyPr/>
          <a:lstStyle/>
          <a:p>
            <a:pPr marL="279400" indent="-279400" algn="l">
              <a:spcBef>
                <a:spcPct val="40000"/>
              </a:spcBef>
              <a:buClr>
                <a:srgbClr val="D60093"/>
              </a:buClr>
              <a:buSzPct val="85000"/>
              <a:buFont typeface="Wingdings" pitchFamily="2" charset="2"/>
              <a:buNone/>
            </a:pPr>
            <a:r>
              <a:rPr lang="zh-CN" altLang="en-US" sz="2400">
                <a:solidFill>
                  <a:srgbClr val="3333FF"/>
                </a:solidFill>
                <a:latin typeface="Arial Narrow" pitchFamily="34" charset="0"/>
                <a:ea typeface="楷体_GB2312" pitchFamily="49" charset="-122"/>
              </a:rPr>
              <a:t>方法二</a:t>
            </a:r>
            <a:r>
              <a:rPr lang="zh-CN" altLang="en-US" sz="2400">
                <a:latin typeface="Arial Narrow" pitchFamily="34" charset="0"/>
                <a:ea typeface="楷体_GB2312" pitchFamily="49" charset="-122"/>
              </a:rPr>
              <a:t>：用传统流程图表示</a:t>
            </a:r>
          </a:p>
        </p:txBody>
      </p:sp>
      <p:sp>
        <p:nvSpPr>
          <p:cNvPr id="534534" name="Rectangle 6"/>
          <p:cNvSpPr>
            <a:spLocks noChangeArrowheads="1"/>
          </p:cNvSpPr>
          <p:nvPr/>
        </p:nvSpPr>
        <p:spPr bwMode="auto">
          <a:xfrm>
            <a:off x="5826125" y="3810000"/>
            <a:ext cx="2057400" cy="304800"/>
          </a:xfrm>
          <a:prstGeom prst="rect">
            <a:avLst/>
          </a:prstGeom>
          <a:gradFill rotWithShape="1">
            <a:gsLst>
              <a:gs pos="0">
                <a:srgbClr val="CCFFFF"/>
              </a:gs>
              <a:gs pos="50000">
                <a:schemeClr val="bg1"/>
              </a:gs>
              <a:gs pos="100000">
                <a:srgbClr val="CCFFFF"/>
              </a:gs>
            </a:gsLst>
            <a:lin ang="5400000" scaled="1"/>
          </a:gradFill>
          <a:ln w="9525" algn="ctr">
            <a:solidFill>
              <a:schemeClr val="hlink"/>
            </a:solidFill>
            <a:miter lim="800000"/>
            <a:headEnd/>
            <a:tailEnd/>
          </a:ln>
          <a:effectLst>
            <a:outerShdw dist="56796" dir="3806097" algn="ctr" rotWithShape="0">
              <a:srgbClr val="808080">
                <a:alpha val="50000"/>
              </a:srgbClr>
            </a:outerShdw>
          </a:effectLst>
        </p:spPr>
        <p:txBody>
          <a:bodyPr wrap="none" anchor="ctr"/>
          <a:lstStyle/>
          <a:p>
            <a:r>
              <a:rPr lang="zh-CN" altLang="en-US">
                <a:latin typeface="Arial Narrow" pitchFamily="34" charset="0"/>
                <a:ea typeface="楷体_GB2312" pitchFamily="49" charset="-122"/>
              </a:rPr>
              <a:t>定义变量</a:t>
            </a:r>
            <a:r>
              <a:rPr lang="en-US" altLang="zh-CN">
                <a:latin typeface="Arial Narrow" pitchFamily="34" charset="0"/>
                <a:ea typeface="楷体_GB2312" pitchFamily="49" charset="-122"/>
              </a:rPr>
              <a:t>T</a:t>
            </a:r>
          </a:p>
        </p:txBody>
      </p:sp>
      <p:sp>
        <p:nvSpPr>
          <p:cNvPr id="534535" name="Rectangle 7"/>
          <p:cNvSpPr>
            <a:spLocks noChangeArrowheads="1"/>
          </p:cNvSpPr>
          <p:nvPr/>
        </p:nvSpPr>
        <p:spPr bwMode="auto">
          <a:xfrm>
            <a:off x="5826125" y="4343400"/>
            <a:ext cx="2057400" cy="304800"/>
          </a:xfrm>
          <a:prstGeom prst="rect">
            <a:avLst/>
          </a:prstGeom>
          <a:gradFill rotWithShape="1">
            <a:gsLst>
              <a:gs pos="0">
                <a:srgbClr val="CCFFFF"/>
              </a:gs>
              <a:gs pos="50000">
                <a:schemeClr val="bg1"/>
              </a:gs>
              <a:gs pos="100000">
                <a:srgbClr val="CCFFFF"/>
              </a:gs>
            </a:gsLst>
            <a:lin ang="5400000" scaled="1"/>
          </a:gradFill>
          <a:ln w="9525" algn="ctr">
            <a:solidFill>
              <a:schemeClr val="hlink"/>
            </a:solidFill>
            <a:miter lim="800000"/>
            <a:headEnd/>
            <a:tailEnd/>
          </a:ln>
          <a:effectLst>
            <a:outerShdw dist="56796" dir="3806097" algn="ctr" rotWithShape="0">
              <a:srgbClr val="808080">
                <a:alpha val="50000"/>
              </a:srgbClr>
            </a:outerShdw>
          </a:effectLst>
        </p:spPr>
        <p:txBody>
          <a:bodyPr wrap="none" anchor="ctr"/>
          <a:lstStyle/>
          <a:p>
            <a:r>
              <a:rPr lang="en-US" altLang="zh-CN">
                <a:latin typeface="Arial Narrow" pitchFamily="34" charset="0"/>
                <a:ea typeface="楷体_GB2312" pitchFamily="49" charset="-122"/>
              </a:rPr>
              <a:t>A→ T</a:t>
            </a:r>
          </a:p>
        </p:txBody>
      </p:sp>
      <p:sp>
        <p:nvSpPr>
          <p:cNvPr id="534536" name="Rectangle 8"/>
          <p:cNvSpPr>
            <a:spLocks noChangeArrowheads="1"/>
          </p:cNvSpPr>
          <p:nvPr/>
        </p:nvSpPr>
        <p:spPr bwMode="auto">
          <a:xfrm>
            <a:off x="5826125" y="4876800"/>
            <a:ext cx="2057400" cy="304800"/>
          </a:xfrm>
          <a:prstGeom prst="rect">
            <a:avLst/>
          </a:prstGeom>
          <a:gradFill rotWithShape="1">
            <a:gsLst>
              <a:gs pos="0">
                <a:srgbClr val="CCFFFF"/>
              </a:gs>
              <a:gs pos="50000">
                <a:schemeClr val="bg1"/>
              </a:gs>
              <a:gs pos="100000">
                <a:srgbClr val="CCFFFF"/>
              </a:gs>
            </a:gsLst>
            <a:lin ang="5400000" scaled="1"/>
          </a:gradFill>
          <a:ln w="9525" algn="ctr">
            <a:solidFill>
              <a:schemeClr val="hlink"/>
            </a:solidFill>
            <a:miter lim="800000"/>
            <a:headEnd/>
            <a:tailEnd/>
          </a:ln>
          <a:effectLst>
            <a:outerShdw dist="56796" dir="3806097" algn="ctr" rotWithShape="0">
              <a:srgbClr val="808080">
                <a:alpha val="50000"/>
              </a:srgbClr>
            </a:outerShdw>
          </a:effectLst>
        </p:spPr>
        <p:txBody>
          <a:bodyPr wrap="none" anchor="ctr"/>
          <a:lstStyle/>
          <a:p>
            <a:r>
              <a:rPr lang="en-US" altLang="zh-CN">
                <a:latin typeface="Arial Narrow" pitchFamily="34" charset="0"/>
                <a:ea typeface="楷体_GB2312" pitchFamily="49" charset="-122"/>
              </a:rPr>
              <a:t>B→A</a:t>
            </a:r>
          </a:p>
        </p:txBody>
      </p:sp>
      <p:sp>
        <p:nvSpPr>
          <p:cNvPr id="534537" name="Rectangle 9"/>
          <p:cNvSpPr>
            <a:spLocks noChangeArrowheads="1"/>
          </p:cNvSpPr>
          <p:nvPr/>
        </p:nvSpPr>
        <p:spPr bwMode="auto">
          <a:xfrm>
            <a:off x="5826125" y="5410200"/>
            <a:ext cx="2057400" cy="304800"/>
          </a:xfrm>
          <a:prstGeom prst="rect">
            <a:avLst/>
          </a:prstGeom>
          <a:gradFill rotWithShape="1">
            <a:gsLst>
              <a:gs pos="0">
                <a:srgbClr val="CCFFFF"/>
              </a:gs>
              <a:gs pos="50000">
                <a:schemeClr val="bg1"/>
              </a:gs>
              <a:gs pos="100000">
                <a:srgbClr val="CCFFFF"/>
              </a:gs>
            </a:gsLst>
            <a:lin ang="5400000" scaled="1"/>
          </a:gradFill>
          <a:ln w="9525" algn="ctr">
            <a:solidFill>
              <a:schemeClr val="hlink"/>
            </a:solidFill>
            <a:miter lim="800000"/>
            <a:headEnd/>
            <a:tailEnd/>
          </a:ln>
          <a:effectLst>
            <a:outerShdw dist="56796" dir="3806097" algn="ctr" rotWithShape="0">
              <a:srgbClr val="808080">
                <a:alpha val="50000"/>
              </a:srgbClr>
            </a:outerShdw>
          </a:effectLst>
        </p:spPr>
        <p:txBody>
          <a:bodyPr wrap="none" anchor="ctr"/>
          <a:lstStyle/>
          <a:p>
            <a:r>
              <a:rPr lang="en-US" altLang="zh-CN">
                <a:latin typeface="Arial Narrow" pitchFamily="34" charset="0"/>
                <a:ea typeface="楷体_GB2312" pitchFamily="49" charset="-122"/>
              </a:rPr>
              <a:t>T→B</a:t>
            </a:r>
          </a:p>
        </p:txBody>
      </p:sp>
      <p:sp>
        <p:nvSpPr>
          <p:cNvPr id="534538" name="Line 10"/>
          <p:cNvSpPr>
            <a:spLocks noChangeShapeType="1"/>
          </p:cNvSpPr>
          <p:nvPr/>
        </p:nvSpPr>
        <p:spPr bwMode="auto">
          <a:xfrm flipH="1">
            <a:off x="6934200" y="4114800"/>
            <a:ext cx="0" cy="228600"/>
          </a:xfrm>
          <a:prstGeom prst="line">
            <a:avLst/>
          </a:prstGeom>
          <a:noFill/>
          <a:ln w="28575">
            <a:solidFill>
              <a:srgbClr val="3333FF"/>
            </a:solidFill>
            <a:round/>
            <a:headEnd/>
            <a:tailEnd type="stealth" w="med" len="lg"/>
          </a:ln>
          <a:effectLst/>
        </p:spPr>
        <p:txBody>
          <a:bodyPr/>
          <a:lstStyle/>
          <a:p>
            <a:endParaRPr lang="zh-CN" altLang="en-US"/>
          </a:p>
        </p:txBody>
      </p:sp>
      <p:sp>
        <p:nvSpPr>
          <p:cNvPr id="534539" name="Line 11"/>
          <p:cNvSpPr>
            <a:spLocks noChangeShapeType="1"/>
          </p:cNvSpPr>
          <p:nvPr/>
        </p:nvSpPr>
        <p:spPr bwMode="auto">
          <a:xfrm flipH="1">
            <a:off x="6934200" y="4648200"/>
            <a:ext cx="0" cy="228600"/>
          </a:xfrm>
          <a:prstGeom prst="line">
            <a:avLst/>
          </a:prstGeom>
          <a:noFill/>
          <a:ln w="28575">
            <a:solidFill>
              <a:srgbClr val="3333FF"/>
            </a:solidFill>
            <a:round/>
            <a:headEnd/>
            <a:tailEnd type="stealth" w="med" len="lg"/>
          </a:ln>
          <a:effectLst/>
        </p:spPr>
        <p:txBody>
          <a:bodyPr/>
          <a:lstStyle/>
          <a:p>
            <a:endParaRPr lang="zh-CN" altLang="en-US"/>
          </a:p>
        </p:txBody>
      </p:sp>
      <p:sp>
        <p:nvSpPr>
          <p:cNvPr id="534540" name="Line 12"/>
          <p:cNvSpPr>
            <a:spLocks noChangeShapeType="1"/>
          </p:cNvSpPr>
          <p:nvPr/>
        </p:nvSpPr>
        <p:spPr bwMode="auto">
          <a:xfrm flipH="1">
            <a:off x="6934200" y="5181600"/>
            <a:ext cx="0" cy="228600"/>
          </a:xfrm>
          <a:prstGeom prst="line">
            <a:avLst/>
          </a:prstGeom>
          <a:noFill/>
          <a:ln w="28575">
            <a:solidFill>
              <a:srgbClr val="3333FF"/>
            </a:solidFill>
            <a:round/>
            <a:headEnd/>
            <a:tailEnd type="stealth" w="med" len="lg"/>
          </a:ln>
          <a:effectLst/>
        </p:spPr>
        <p:txBody>
          <a:bodyPr/>
          <a:lstStyle/>
          <a:p>
            <a:endParaRPr lang="zh-CN" altLang="en-US"/>
          </a:p>
        </p:txBody>
      </p:sp>
      <p:sp>
        <p:nvSpPr>
          <p:cNvPr id="534541" name="AutoShape 13"/>
          <p:cNvSpPr>
            <a:spLocks noChangeArrowheads="1"/>
          </p:cNvSpPr>
          <p:nvPr/>
        </p:nvSpPr>
        <p:spPr bwMode="auto">
          <a:xfrm>
            <a:off x="6359525" y="2743200"/>
            <a:ext cx="1079500" cy="304800"/>
          </a:xfrm>
          <a:prstGeom prst="flowChartTerminator">
            <a:avLst/>
          </a:prstGeom>
          <a:gradFill rotWithShape="1">
            <a:gsLst>
              <a:gs pos="0">
                <a:srgbClr val="CCFFFF"/>
              </a:gs>
              <a:gs pos="50000">
                <a:schemeClr val="bg1"/>
              </a:gs>
              <a:gs pos="100000">
                <a:srgbClr val="CCFFFF"/>
              </a:gs>
            </a:gsLst>
            <a:lin ang="5400000" scaled="1"/>
          </a:gradFill>
          <a:ln w="9525" algn="ctr">
            <a:solidFill>
              <a:schemeClr val="hlink"/>
            </a:solidFill>
            <a:miter lim="800000"/>
            <a:headEnd/>
            <a:tailEnd/>
          </a:ln>
          <a:effectLst>
            <a:outerShdw dist="56796" dir="3806097" algn="ctr" rotWithShape="0">
              <a:srgbClr val="808080">
                <a:alpha val="50000"/>
              </a:srgbClr>
            </a:outerShdw>
          </a:effectLst>
        </p:spPr>
        <p:txBody>
          <a:bodyPr wrap="none" anchor="ctr"/>
          <a:lstStyle/>
          <a:p>
            <a:r>
              <a:rPr lang="zh-CN" altLang="en-US">
                <a:latin typeface="Arial Narrow" pitchFamily="34" charset="0"/>
                <a:ea typeface="楷体_GB2312" pitchFamily="49" charset="-122"/>
              </a:rPr>
              <a:t>开始</a:t>
            </a:r>
          </a:p>
        </p:txBody>
      </p:sp>
      <p:sp>
        <p:nvSpPr>
          <p:cNvPr id="534542" name="Line 14"/>
          <p:cNvSpPr>
            <a:spLocks noChangeShapeType="1"/>
          </p:cNvSpPr>
          <p:nvPr/>
        </p:nvSpPr>
        <p:spPr bwMode="auto">
          <a:xfrm flipH="1">
            <a:off x="6934200" y="3048000"/>
            <a:ext cx="0" cy="228600"/>
          </a:xfrm>
          <a:prstGeom prst="line">
            <a:avLst/>
          </a:prstGeom>
          <a:noFill/>
          <a:ln w="28575">
            <a:solidFill>
              <a:srgbClr val="3333FF"/>
            </a:solidFill>
            <a:round/>
            <a:headEnd/>
            <a:tailEnd type="stealth" w="med" len="lg"/>
          </a:ln>
          <a:effectLst/>
        </p:spPr>
        <p:txBody>
          <a:bodyPr/>
          <a:lstStyle/>
          <a:p>
            <a:endParaRPr lang="zh-CN" altLang="en-US"/>
          </a:p>
        </p:txBody>
      </p:sp>
      <p:sp>
        <p:nvSpPr>
          <p:cNvPr id="534543" name="Rectangle 15"/>
          <p:cNvSpPr>
            <a:spLocks noChangeArrowheads="1"/>
          </p:cNvSpPr>
          <p:nvPr/>
        </p:nvSpPr>
        <p:spPr bwMode="auto">
          <a:xfrm>
            <a:off x="5791200" y="3276600"/>
            <a:ext cx="2057400" cy="304800"/>
          </a:xfrm>
          <a:prstGeom prst="rect">
            <a:avLst/>
          </a:prstGeom>
          <a:gradFill rotWithShape="1">
            <a:gsLst>
              <a:gs pos="0">
                <a:srgbClr val="CCFFFF"/>
              </a:gs>
              <a:gs pos="50000">
                <a:schemeClr val="bg1"/>
              </a:gs>
              <a:gs pos="100000">
                <a:srgbClr val="CCFFFF"/>
              </a:gs>
            </a:gsLst>
            <a:lin ang="5400000" scaled="1"/>
          </a:gradFill>
          <a:ln w="9525" algn="ctr">
            <a:solidFill>
              <a:schemeClr val="hlink"/>
            </a:solidFill>
            <a:miter lim="800000"/>
            <a:headEnd/>
            <a:tailEnd/>
          </a:ln>
          <a:effectLst>
            <a:outerShdw dist="56796" dir="3806097" algn="ctr" rotWithShape="0">
              <a:srgbClr val="808080">
                <a:alpha val="50000"/>
              </a:srgbClr>
            </a:outerShdw>
          </a:effectLst>
        </p:spPr>
        <p:txBody>
          <a:bodyPr wrap="none" anchor="ctr"/>
          <a:lstStyle/>
          <a:p>
            <a:r>
              <a:rPr lang="zh-CN" altLang="en-US">
                <a:latin typeface="Arial Narrow" pitchFamily="34" charset="0"/>
                <a:ea typeface="楷体_GB2312" pitchFamily="49" charset="-122"/>
              </a:rPr>
              <a:t>醋</a:t>
            </a:r>
            <a:r>
              <a:rPr lang="en-US" altLang="zh-CN">
                <a:latin typeface="Arial Narrow" pitchFamily="34" charset="0"/>
                <a:ea typeface="楷体_GB2312" pitchFamily="49" charset="-122"/>
              </a:rPr>
              <a:t>→A ,</a:t>
            </a:r>
            <a:r>
              <a:rPr lang="zh-CN" altLang="en-US">
                <a:latin typeface="Arial Narrow" pitchFamily="34" charset="0"/>
                <a:ea typeface="楷体_GB2312" pitchFamily="49" charset="-122"/>
              </a:rPr>
              <a:t>酱油</a:t>
            </a:r>
            <a:r>
              <a:rPr lang="en-US" altLang="zh-CN">
                <a:latin typeface="Arial Narrow" pitchFamily="34" charset="0"/>
                <a:ea typeface="楷体_GB2312" pitchFamily="49" charset="-122"/>
              </a:rPr>
              <a:t>→B</a:t>
            </a:r>
          </a:p>
        </p:txBody>
      </p:sp>
      <p:sp>
        <p:nvSpPr>
          <p:cNvPr id="534544" name="Line 16"/>
          <p:cNvSpPr>
            <a:spLocks noChangeShapeType="1"/>
          </p:cNvSpPr>
          <p:nvPr/>
        </p:nvSpPr>
        <p:spPr bwMode="auto">
          <a:xfrm>
            <a:off x="6934200" y="3581400"/>
            <a:ext cx="0" cy="228600"/>
          </a:xfrm>
          <a:prstGeom prst="line">
            <a:avLst/>
          </a:prstGeom>
          <a:noFill/>
          <a:ln w="28575">
            <a:solidFill>
              <a:srgbClr val="3333FF"/>
            </a:solidFill>
            <a:round/>
            <a:headEnd/>
            <a:tailEnd type="stealth" w="med" len="lg"/>
          </a:ln>
          <a:effectLst/>
        </p:spPr>
        <p:txBody>
          <a:bodyPr/>
          <a:lstStyle/>
          <a:p>
            <a:endParaRPr lang="zh-CN" altLang="en-US"/>
          </a:p>
        </p:txBody>
      </p:sp>
      <p:sp>
        <p:nvSpPr>
          <p:cNvPr id="534545" name="Line 17"/>
          <p:cNvSpPr>
            <a:spLocks noChangeShapeType="1"/>
          </p:cNvSpPr>
          <p:nvPr/>
        </p:nvSpPr>
        <p:spPr bwMode="auto">
          <a:xfrm flipH="1">
            <a:off x="6934200" y="5715000"/>
            <a:ext cx="0" cy="228600"/>
          </a:xfrm>
          <a:prstGeom prst="line">
            <a:avLst/>
          </a:prstGeom>
          <a:noFill/>
          <a:ln w="28575">
            <a:solidFill>
              <a:srgbClr val="3333FF"/>
            </a:solidFill>
            <a:round/>
            <a:headEnd/>
            <a:tailEnd type="stealth" w="med" len="lg"/>
          </a:ln>
          <a:effectLst/>
        </p:spPr>
        <p:txBody>
          <a:bodyPr/>
          <a:lstStyle/>
          <a:p>
            <a:endParaRPr lang="zh-CN" altLang="en-US"/>
          </a:p>
        </p:txBody>
      </p:sp>
      <p:sp>
        <p:nvSpPr>
          <p:cNvPr id="534546" name="AutoShape 18"/>
          <p:cNvSpPr>
            <a:spLocks noChangeArrowheads="1"/>
          </p:cNvSpPr>
          <p:nvPr/>
        </p:nvSpPr>
        <p:spPr bwMode="auto">
          <a:xfrm>
            <a:off x="6400800" y="5943600"/>
            <a:ext cx="1066800" cy="304800"/>
          </a:xfrm>
          <a:prstGeom prst="flowChartTerminator">
            <a:avLst/>
          </a:prstGeom>
          <a:gradFill rotWithShape="1">
            <a:gsLst>
              <a:gs pos="0">
                <a:srgbClr val="CCFFFF"/>
              </a:gs>
              <a:gs pos="50000">
                <a:schemeClr val="bg1"/>
              </a:gs>
              <a:gs pos="100000">
                <a:srgbClr val="CCFFFF"/>
              </a:gs>
            </a:gsLst>
            <a:lin ang="5400000" scaled="1"/>
          </a:gradFill>
          <a:ln w="9525" algn="ctr">
            <a:solidFill>
              <a:schemeClr val="hlink"/>
            </a:solidFill>
            <a:miter lim="800000"/>
            <a:headEnd/>
            <a:tailEnd/>
          </a:ln>
          <a:effectLst>
            <a:outerShdw dist="56796" dir="3806097" algn="ctr" rotWithShape="0">
              <a:srgbClr val="808080">
                <a:alpha val="50000"/>
              </a:srgbClr>
            </a:outerShdw>
          </a:effectLst>
        </p:spPr>
        <p:txBody>
          <a:bodyPr wrap="none" anchor="ctr"/>
          <a:lstStyle/>
          <a:p>
            <a:r>
              <a:rPr lang="zh-CN" altLang="en-US">
                <a:latin typeface="Arial Narrow" pitchFamily="34" charset="0"/>
                <a:ea typeface="楷体_GB2312" pitchFamily="49" charset="-122"/>
              </a:rPr>
              <a:t>结束</a:t>
            </a:r>
          </a:p>
        </p:txBody>
      </p:sp>
      <p:sp>
        <p:nvSpPr>
          <p:cNvPr id="534547" name="Text Box 19"/>
          <p:cNvSpPr txBox="1">
            <a:spLocks noChangeArrowheads="1"/>
          </p:cNvSpPr>
          <p:nvPr/>
        </p:nvSpPr>
        <p:spPr bwMode="auto">
          <a:xfrm>
            <a:off x="685800" y="2286000"/>
            <a:ext cx="3962400" cy="457200"/>
          </a:xfrm>
          <a:prstGeom prst="rect">
            <a:avLst/>
          </a:prstGeom>
          <a:noFill/>
          <a:ln w="9525" algn="ctr">
            <a:noFill/>
            <a:miter lim="800000"/>
            <a:headEnd/>
            <a:tailEnd/>
          </a:ln>
          <a:effectLst/>
        </p:spPr>
        <p:txBody>
          <a:bodyPr>
            <a:spAutoFit/>
          </a:bodyPr>
          <a:lstStyle/>
          <a:p>
            <a:pPr algn="l">
              <a:spcBef>
                <a:spcPct val="40000"/>
              </a:spcBef>
              <a:buClr>
                <a:srgbClr val="D60093"/>
              </a:buClr>
              <a:buSzPct val="85000"/>
              <a:buFont typeface="Wingdings" pitchFamily="2" charset="2"/>
              <a:buNone/>
            </a:pPr>
            <a:r>
              <a:rPr lang="zh-CN" altLang="en-US" sz="2400">
                <a:solidFill>
                  <a:srgbClr val="3333FF"/>
                </a:solidFill>
                <a:latin typeface="Arial Narrow" pitchFamily="34" charset="0"/>
                <a:ea typeface="楷体_GB2312" pitchFamily="49" charset="-122"/>
              </a:rPr>
              <a:t>方法一</a:t>
            </a:r>
            <a:r>
              <a:rPr lang="zh-CN" altLang="en-US" sz="2400">
                <a:latin typeface="Arial Narrow" pitchFamily="34" charset="0"/>
                <a:ea typeface="楷体_GB2312" pitchFamily="49" charset="-122"/>
              </a:rPr>
              <a:t>：用自然语言描述</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34547"/>
                                        </p:tgtEl>
                                        <p:attrNameLst>
                                          <p:attrName>style.visibility</p:attrName>
                                        </p:attrNameLst>
                                      </p:cBhvr>
                                      <p:to>
                                        <p:strVal val="visible"/>
                                      </p:to>
                                    </p:set>
                                    <p:animEffect transition="in" filter="wipe(left)">
                                      <p:cBhvr>
                                        <p:cTn id="7" dur="500"/>
                                        <p:tgtEl>
                                          <p:spTgt spid="53454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34532">
                                            <p:txEl>
                                              <p:pRg st="0" end="0"/>
                                            </p:txEl>
                                          </p:spTgt>
                                        </p:tgtEl>
                                        <p:attrNameLst>
                                          <p:attrName>style.visibility</p:attrName>
                                        </p:attrNameLst>
                                      </p:cBhvr>
                                      <p:to>
                                        <p:strVal val="visible"/>
                                      </p:to>
                                    </p:set>
                                    <p:animEffect transition="in" filter="wipe(left)">
                                      <p:cBhvr>
                                        <p:cTn id="12" dur="500"/>
                                        <p:tgtEl>
                                          <p:spTgt spid="53453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534532">
                                            <p:txEl>
                                              <p:pRg st="1" end="1"/>
                                            </p:txEl>
                                          </p:spTgt>
                                        </p:tgtEl>
                                        <p:attrNameLst>
                                          <p:attrName>style.visibility</p:attrName>
                                        </p:attrNameLst>
                                      </p:cBhvr>
                                      <p:to>
                                        <p:strVal val="visible"/>
                                      </p:to>
                                    </p:set>
                                    <p:animEffect transition="in" filter="wipe(left)">
                                      <p:cBhvr>
                                        <p:cTn id="17" dur="500"/>
                                        <p:tgtEl>
                                          <p:spTgt spid="534532">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2" fill="hold" nodeType="clickEffect">
                                  <p:stCondLst>
                                    <p:cond delay="0"/>
                                  </p:stCondLst>
                                  <p:childTnLst>
                                    <p:set>
                                      <p:cBhvr>
                                        <p:cTn id="21" dur="1" fill="hold">
                                          <p:stCondLst>
                                            <p:cond delay="0"/>
                                          </p:stCondLst>
                                        </p:cTn>
                                        <p:tgtEl>
                                          <p:spTgt spid="534532">
                                            <p:txEl>
                                              <p:pRg st="2" end="2"/>
                                            </p:txEl>
                                          </p:spTgt>
                                        </p:tgtEl>
                                        <p:attrNameLst>
                                          <p:attrName>style.visibility</p:attrName>
                                        </p:attrNameLst>
                                      </p:cBhvr>
                                      <p:to>
                                        <p:strVal val="visible"/>
                                      </p:to>
                                    </p:set>
                                    <p:animEffect transition="in" filter="wipe(right)">
                                      <p:cBhvr>
                                        <p:cTn id="22" dur="500"/>
                                        <p:tgtEl>
                                          <p:spTgt spid="534532">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534532">
                                            <p:txEl>
                                              <p:pRg st="3" end="3"/>
                                            </p:txEl>
                                          </p:spTgt>
                                        </p:tgtEl>
                                        <p:attrNameLst>
                                          <p:attrName>style.visibility</p:attrName>
                                        </p:attrNameLst>
                                      </p:cBhvr>
                                      <p:to>
                                        <p:strVal val="visible"/>
                                      </p:to>
                                    </p:set>
                                    <p:animEffect transition="in" filter="wipe(up)">
                                      <p:cBhvr>
                                        <p:cTn id="27" dur="500"/>
                                        <p:tgtEl>
                                          <p:spTgt spid="534532">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534532">
                                            <p:txEl>
                                              <p:pRg st="4" end="4"/>
                                            </p:txEl>
                                          </p:spTgt>
                                        </p:tgtEl>
                                        <p:attrNameLst>
                                          <p:attrName>style.visibility</p:attrName>
                                        </p:attrNameLst>
                                      </p:cBhvr>
                                      <p:to>
                                        <p:strVal val="visible"/>
                                      </p:to>
                                    </p:set>
                                    <p:animEffect transition="in" filter="wipe(down)">
                                      <p:cBhvr>
                                        <p:cTn id="32" dur="500"/>
                                        <p:tgtEl>
                                          <p:spTgt spid="534532">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534533"/>
                                        </p:tgtEl>
                                        <p:attrNameLst>
                                          <p:attrName>style.visibility</p:attrName>
                                        </p:attrNameLst>
                                      </p:cBhvr>
                                      <p:to>
                                        <p:strVal val="visible"/>
                                      </p:to>
                                    </p:set>
                                    <p:animEffect transition="in" filter="wipe(left)">
                                      <p:cBhvr>
                                        <p:cTn id="37" dur="500"/>
                                        <p:tgtEl>
                                          <p:spTgt spid="534533"/>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grpId="0" nodeType="clickEffect">
                                  <p:stCondLst>
                                    <p:cond delay="0"/>
                                  </p:stCondLst>
                                  <p:childTnLst>
                                    <p:set>
                                      <p:cBhvr>
                                        <p:cTn id="41" dur="1" fill="hold">
                                          <p:stCondLst>
                                            <p:cond delay="0"/>
                                          </p:stCondLst>
                                        </p:cTn>
                                        <p:tgtEl>
                                          <p:spTgt spid="534541"/>
                                        </p:tgtEl>
                                        <p:attrNameLst>
                                          <p:attrName>style.visibility</p:attrName>
                                        </p:attrNameLst>
                                      </p:cBhvr>
                                      <p:to>
                                        <p:strVal val="visible"/>
                                      </p:to>
                                    </p:set>
                                    <p:animEffect transition="in" filter="wipe(up)">
                                      <p:cBhvr>
                                        <p:cTn id="42" dur="500"/>
                                        <p:tgtEl>
                                          <p:spTgt spid="534541"/>
                                        </p:tgtEl>
                                      </p:cBhvr>
                                    </p:animEffect>
                                  </p:childTnLst>
                                </p:cTn>
                              </p:par>
                            </p:childTnLst>
                          </p:cTn>
                        </p:par>
                        <p:par>
                          <p:cTn id="43" fill="hold">
                            <p:stCondLst>
                              <p:cond delay="500"/>
                            </p:stCondLst>
                            <p:childTnLst>
                              <p:par>
                                <p:cTn id="44" presetID="22" presetClass="entr" presetSubtype="1" fill="hold" grpId="0" nodeType="afterEffect">
                                  <p:stCondLst>
                                    <p:cond delay="0"/>
                                  </p:stCondLst>
                                  <p:childTnLst>
                                    <p:set>
                                      <p:cBhvr>
                                        <p:cTn id="45" dur="1" fill="hold">
                                          <p:stCondLst>
                                            <p:cond delay="0"/>
                                          </p:stCondLst>
                                        </p:cTn>
                                        <p:tgtEl>
                                          <p:spTgt spid="534542"/>
                                        </p:tgtEl>
                                        <p:attrNameLst>
                                          <p:attrName>style.visibility</p:attrName>
                                        </p:attrNameLst>
                                      </p:cBhvr>
                                      <p:to>
                                        <p:strVal val="visible"/>
                                      </p:to>
                                    </p:set>
                                    <p:animEffect transition="in" filter="wipe(up)">
                                      <p:cBhvr>
                                        <p:cTn id="46" dur="500"/>
                                        <p:tgtEl>
                                          <p:spTgt spid="534542"/>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1" fill="hold" grpId="0" nodeType="clickEffect">
                                  <p:stCondLst>
                                    <p:cond delay="0"/>
                                  </p:stCondLst>
                                  <p:childTnLst>
                                    <p:set>
                                      <p:cBhvr>
                                        <p:cTn id="50" dur="1" fill="hold">
                                          <p:stCondLst>
                                            <p:cond delay="0"/>
                                          </p:stCondLst>
                                        </p:cTn>
                                        <p:tgtEl>
                                          <p:spTgt spid="534543"/>
                                        </p:tgtEl>
                                        <p:attrNameLst>
                                          <p:attrName>style.visibility</p:attrName>
                                        </p:attrNameLst>
                                      </p:cBhvr>
                                      <p:to>
                                        <p:strVal val="visible"/>
                                      </p:to>
                                    </p:set>
                                    <p:animEffect transition="in" filter="wipe(up)">
                                      <p:cBhvr>
                                        <p:cTn id="51" dur="500"/>
                                        <p:tgtEl>
                                          <p:spTgt spid="534543"/>
                                        </p:tgtEl>
                                      </p:cBhvr>
                                    </p:animEffect>
                                  </p:childTnLst>
                                </p:cTn>
                              </p:par>
                            </p:childTnLst>
                          </p:cTn>
                        </p:par>
                        <p:par>
                          <p:cTn id="52" fill="hold">
                            <p:stCondLst>
                              <p:cond delay="500"/>
                            </p:stCondLst>
                            <p:childTnLst>
                              <p:par>
                                <p:cTn id="53" presetID="22" presetClass="entr" presetSubtype="1" fill="hold" grpId="0" nodeType="afterEffect">
                                  <p:stCondLst>
                                    <p:cond delay="0"/>
                                  </p:stCondLst>
                                  <p:childTnLst>
                                    <p:set>
                                      <p:cBhvr>
                                        <p:cTn id="54" dur="1" fill="hold">
                                          <p:stCondLst>
                                            <p:cond delay="0"/>
                                          </p:stCondLst>
                                        </p:cTn>
                                        <p:tgtEl>
                                          <p:spTgt spid="534544"/>
                                        </p:tgtEl>
                                        <p:attrNameLst>
                                          <p:attrName>style.visibility</p:attrName>
                                        </p:attrNameLst>
                                      </p:cBhvr>
                                      <p:to>
                                        <p:strVal val="visible"/>
                                      </p:to>
                                    </p:set>
                                    <p:animEffect transition="in" filter="wipe(up)">
                                      <p:cBhvr>
                                        <p:cTn id="55" dur="500"/>
                                        <p:tgtEl>
                                          <p:spTgt spid="534544"/>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1" fill="hold" grpId="0" nodeType="clickEffect">
                                  <p:stCondLst>
                                    <p:cond delay="0"/>
                                  </p:stCondLst>
                                  <p:childTnLst>
                                    <p:set>
                                      <p:cBhvr>
                                        <p:cTn id="59" dur="1" fill="hold">
                                          <p:stCondLst>
                                            <p:cond delay="0"/>
                                          </p:stCondLst>
                                        </p:cTn>
                                        <p:tgtEl>
                                          <p:spTgt spid="534534"/>
                                        </p:tgtEl>
                                        <p:attrNameLst>
                                          <p:attrName>style.visibility</p:attrName>
                                        </p:attrNameLst>
                                      </p:cBhvr>
                                      <p:to>
                                        <p:strVal val="visible"/>
                                      </p:to>
                                    </p:set>
                                    <p:animEffect transition="in" filter="wipe(up)">
                                      <p:cBhvr>
                                        <p:cTn id="60" dur="500"/>
                                        <p:tgtEl>
                                          <p:spTgt spid="534534"/>
                                        </p:tgtEl>
                                      </p:cBhvr>
                                    </p:animEffect>
                                  </p:childTnLst>
                                </p:cTn>
                              </p:par>
                            </p:childTnLst>
                          </p:cTn>
                        </p:par>
                        <p:par>
                          <p:cTn id="61" fill="hold">
                            <p:stCondLst>
                              <p:cond delay="500"/>
                            </p:stCondLst>
                            <p:childTnLst>
                              <p:par>
                                <p:cTn id="62" presetID="22" presetClass="entr" presetSubtype="1" fill="hold" grpId="0" nodeType="afterEffect">
                                  <p:stCondLst>
                                    <p:cond delay="0"/>
                                  </p:stCondLst>
                                  <p:childTnLst>
                                    <p:set>
                                      <p:cBhvr>
                                        <p:cTn id="63" dur="1" fill="hold">
                                          <p:stCondLst>
                                            <p:cond delay="0"/>
                                          </p:stCondLst>
                                        </p:cTn>
                                        <p:tgtEl>
                                          <p:spTgt spid="534538"/>
                                        </p:tgtEl>
                                        <p:attrNameLst>
                                          <p:attrName>style.visibility</p:attrName>
                                        </p:attrNameLst>
                                      </p:cBhvr>
                                      <p:to>
                                        <p:strVal val="visible"/>
                                      </p:to>
                                    </p:set>
                                    <p:animEffect transition="in" filter="wipe(up)">
                                      <p:cBhvr>
                                        <p:cTn id="64" dur="500"/>
                                        <p:tgtEl>
                                          <p:spTgt spid="534538"/>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1" fill="hold" grpId="0" nodeType="clickEffect">
                                  <p:stCondLst>
                                    <p:cond delay="0"/>
                                  </p:stCondLst>
                                  <p:childTnLst>
                                    <p:set>
                                      <p:cBhvr>
                                        <p:cTn id="68" dur="1" fill="hold">
                                          <p:stCondLst>
                                            <p:cond delay="0"/>
                                          </p:stCondLst>
                                        </p:cTn>
                                        <p:tgtEl>
                                          <p:spTgt spid="534535"/>
                                        </p:tgtEl>
                                        <p:attrNameLst>
                                          <p:attrName>style.visibility</p:attrName>
                                        </p:attrNameLst>
                                      </p:cBhvr>
                                      <p:to>
                                        <p:strVal val="visible"/>
                                      </p:to>
                                    </p:set>
                                    <p:animEffect transition="in" filter="wipe(up)">
                                      <p:cBhvr>
                                        <p:cTn id="69" dur="500"/>
                                        <p:tgtEl>
                                          <p:spTgt spid="534535"/>
                                        </p:tgtEl>
                                      </p:cBhvr>
                                    </p:animEffect>
                                  </p:childTnLst>
                                </p:cTn>
                              </p:par>
                            </p:childTnLst>
                          </p:cTn>
                        </p:par>
                        <p:par>
                          <p:cTn id="70" fill="hold">
                            <p:stCondLst>
                              <p:cond delay="500"/>
                            </p:stCondLst>
                            <p:childTnLst>
                              <p:par>
                                <p:cTn id="71" presetID="22" presetClass="entr" presetSubtype="1" fill="hold" grpId="0" nodeType="afterEffect">
                                  <p:stCondLst>
                                    <p:cond delay="0"/>
                                  </p:stCondLst>
                                  <p:childTnLst>
                                    <p:set>
                                      <p:cBhvr>
                                        <p:cTn id="72" dur="1" fill="hold">
                                          <p:stCondLst>
                                            <p:cond delay="0"/>
                                          </p:stCondLst>
                                        </p:cTn>
                                        <p:tgtEl>
                                          <p:spTgt spid="534539"/>
                                        </p:tgtEl>
                                        <p:attrNameLst>
                                          <p:attrName>style.visibility</p:attrName>
                                        </p:attrNameLst>
                                      </p:cBhvr>
                                      <p:to>
                                        <p:strVal val="visible"/>
                                      </p:to>
                                    </p:set>
                                    <p:animEffect transition="in" filter="wipe(up)">
                                      <p:cBhvr>
                                        <p:cTn id="73" dur="500"/>
                                        <p:tgtEl>
                                          <p:spTgt spid="534539"/>
                                        </p:tgtEl>
                                      </p:cBhvr>
                                    </p:animEffect>
                                  </p:childTnLst>
                                </p:cTn>
                              </p:par>
                            </p:childTnLst>
                          </p:cTn>
                        </p:par>
                      </p:childTnLst>
                    </p:cTn>
                  </p:par>
                  <p:par>
                    <p:cTn id="74" fill="hold">
                      <p:stCondLst>
                        <p:cond delay="indefinite"/>
                      </p:stCondLst>
                      <p:childTnLst>
                        <p:par>
                          <p:cTn id="75" fill="hold">
                            <p:stCondLst>
                              <p:cond delay="0"/>
                            </p:stCondLst>
                            <p:childTnLst>
                              <p:par>
                                <p:cTn id="76" presetID="22" presetClass="entr" presetSubtype="1" fill="hold" grpId="0" nodeType="clickEffect">
                                  <p:stCondLst>
                                    <p:cond delay="0"/>
                                  </p:stCondLst>
                                  <p:childTnLst>
                                    <p:set>
                                      <p:cBhvr>
                                        <p:cTn id="77" dur="1" fill="hold">
                                          <p:stCondLst>
                                            <p:cond delay="0"/>
                                          </p:stCondLst>
                                        </p:cTn>
                                        <p:tgtEl>
                                          <p:spTgt spid="534536"/>
                                        </p:tgtEl>
                                        <p:attrNameLst>
                                          <p:attrName>style.visibility</p:attrName>
                                        </p:attrNameLst>
                                      </p:cBhvr>
                                      <p:to>
                                        <p:strVal val="visible"/>
                                      </p:to>
                                    </p:set>
                                    <p:animEffect transition="in" filter="wipe(up)">
                                      <p:cBhvr>
                                        <p:cTn id="78" dur="500"/>
                                        <p:tgtEl>
                                          <p:spTgt spid="534536"/>
                                        </p:tgtEl>
                                      </p:cBhvr>
                                    </p:animEffect>
                                  </p:childTnLst>
                                </p:cTn>
                              </p:par>
                            </p:childTnLst>
                          </p:cTn>
                        </p:par>
                        <p:par>
                          <p:cTn id="79" fill="hold">
                            <p:stCondLst>
                              <p:cond delay="500"/>
                            </p:stCondLst>
                            <p:childTnLst>
                              <p:par>
                                <p:cTn id="80" presetID="22" presetClass="entr" presetSubtype="1" fill="hold" grpId="0" nodeType="afterEffect">
                                  <p:stCondLst>
                                    <p:cond delay="0"/>
                                  </p:stCondLst>
                                  <p:childTnLst>
                                    <p:set>
                                      <p:cBhvr>
                                        <p:cTn id="81" dur="1" fill="hold">
                                          <p:stCondLst>
                                            <p:cond delay="0"/>
                                          </p:stCondLst>
                                        </p:cTn>
                                        <p:tgtEl>
                                          <p:spTgt spid="534540"/>
                                        </p:tgtEl>
                                        <p:attrNameLst>
                                          <p:attrName>style.visibility</p:attrName>
                                        </p:attrNameLst>
                                      </p:cBhvr>
                                      <p:to>
                                        <p:strVal val="visible"/>
                                      </p:to>
                                    </p:set>
                                    <p:animEffect transition="in" filter="wipe(up)">
                                      <p:cBhvr>
                                        <p:cTn id="82" dur="500"/>
                                        <p:tgtEl>
                                          <p:spTgt spid="534540"/>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1" fill="hold" grpId="0" nodeType="clickEffect">
                                  <p:stCondLst>
                                    <p:cond delay="0"/>
                                  </p:stCondLst>
                                  <p:childTnLst>
                                    <p:set>
                                      <p:cBhvr>
                                        <p:cTn id="86" dur="1" fill="hold">
                                          <p:stCondLst>
                                            <p:cond delay="0"/>
                                          </p:stCondLst>
                                        </p:cTn>
                                        <p:tgtEl>
                                          <p:spTgt spid="534537"/>
                                        </p:tgtEl>
                                        <p:attrNameLst>
                                          <p:attrName>style.visibility</p:attrName>
                                        </p:attrNameLst>
                                      </p:cBhvr>
                                      <p:to>
                                        <p:strVal val="visible"/>
                                      </p:to>
                                    </p:set>
                                    <p:animEffect transition="in" filter="wipe(up)">
                                      <p:cBhvr>
                                        <p:cTn id="87" dur="500"/>
                                        <p:tgtEl>
                                          <p:spTgt spid="534537"/>
                                        </p:tgtEl>
                                      </p:cBhvr>
                                    </p:animEffect>
                                  </p:childTnLst>
                                </p:cTn>
                              </p:par>
                            </p:childTnLst>
                          </p:cTn>
                        </p:par>
                        <p:par>
                          <p:cTn id="88" fill="hold">
                            <p:stCondLst>
                              <p:cond delay="500"/>
                            </p:stCondLst>
                            <p:childTnLst>
                              <p:par>
                                <p:cTn id="89" presetID="22" presetClass="entr" presetSubtype="1" fill="hold" grpId="0" nodeType="afterEffect">
                                  <p:stCondLst>
                                    <p:cond delay="0"/>
                                  </p:stCondLst>
                                  <p:childTnLst>
                                    <p:set>
                                      <p:cBhvr>
                                        <p:cTn id="90" dur="1" fill="hold">
                                          <p:stCondLst>
                                            <p:cond delay="0"/>
                                          </p:stCondLst>
                                        </p:cTn>
                                        <p:tgtEl>
                                          <p:spTgt spid="534545"/>
                                        </p:tgtEl>
                                        <p:attrNameLst>
                                          <p:attrName>style.visibility</p:attrName>
                                        </p:attrNameLst>
                                      </p:cBhvr>
                                      <p:to>
                                        <p:strVal val="visible"/>
                                      </p:to>
                                    </p:set>
                                    <p:animEffect transition="in" filter="wipe(up)">
                                      <p:cBhvr>
                                        <p:cTn id="91" dur="500"/>
                                        <p:tgtEl>
                                          <p:spTgt spid="534545"/>
                                        </p:tgtEl>
                                      </p:cBhvr>
                                    </p:animEffect>
                                  </p:childTnLst>
                                </p:cTn>
                              </p:par>
                            </p:childTnLst>
                          </p:cTn>
                        </p:par>
                        <p:par>
                          <p:cTn id="92" fill="hold">
                            <p:stCondLst>
                              <p:cond delay="1000"/>
                            </p:stCondLst>
                            <p:childTnLst>
                              <p:par>
                                <p:cTn id="93" presetID="22" presetClass="entr" presetSubtype="1" fill="hold" grpId="0" nodeType="afterEffect">
                                  <p:stCondLst>
                                    <p:cond delay="0"/>
                                  </p:stCondLst>
                                  <p:childTnLst>
                                    <p:set>
                                      <p:cBhvr>
                                        <p:cTn id="94" dur="1" fill="hold">
                                          <p:stCondLst>
                                            <p:cond delay="0"/>
                                          </p:stCondLst>
                                        </p:cTn>
                                        <p:tgtEl>
                                          <p:spTgt spid="534546"/>
                                        </p:tgtEl>
                                        <p:attrNameLst>
                                          <p:attrName>style.visibility</p:attrName>
                                        </p:attrNameLst>
                                      </p:cBhvr>
                                      <p:to>
                                        <p:strVal val="visible"/>
                                      </p:to>
                                    </p:set>
                                    <p:animEffect transition="in" filter="wipe(up)">
                                      <p:cBhvr>
                                        <p:cTn id="95" dur="500"/>
                                        <p:tgtEl>
                                          <p:spTgt spid="5345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4533" grpId="0"/>
      <p:bldP spid="534534" grpId="0" animBg="1"/>
      <p:bldP spid="534535" grpId="0" animBg="1"/>
      <p:bldP spid="534536" grpId="0" animBg="1"/>
      <p:bldP spid="534537" grpId="0" animBg="1"/>
      <p:bldP spid="534538" grpId="0" animBg="1"/>
      <p:bldP spid="534539" grpId="0" animBg="1"/>
      <p:bldP spid="534540" grpId="0" animBg="1"/>
      <p:bldP spid="534541" grpId="0" animBg="1"/>
      <p:bldP spid="534542" grpId="0" animBg="1"/>
      <p:bldP spid="534543" grpId="0" animBg="1"/>
      <p:bldP spid="534544" grpId="0" animBg="1"/>
      <p:bldP spid="534545" grpId="0" animBg="1"/>
      <p:bldP spid="534546" grpId="0" animBg="1"/>
      <p:bldP spid="534547"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6578" name="Rectangle 2"/>
          <p:cNvSpPr>
            <a:spLocks noGrp="1" noChangeArrowheads="1"/>
          </p:cNvSpPr>
          <p:nvPr>
            <p:ph type="title"/>
          </p:nvPr>
        </p:nvSpPr>
        <p:spPr>
          <a:xfrm>
            <a:off x="1907704" y="304800"/>
            <a:ext cx="5978996" cy="533400"/>
          </a:xfrm>
        </p:spPr>
        <p:txBody>
          <a:bodyPr/>
          <a:lstStyle/>
          <a:p>
            <a:pPr>
              <a:buFont typeface="Wingdings" pitchFamily="2" charset="2"/>
              <a:buChar char="u"/>
            </a:pPr>
            <a:r>
              <a:rPr lang="zh-CN" altLang="en-US" sz="3000" dirty="0">
                <a:solidFill>
                  <a:schemeClr val="tx1"/>
                </a:solidFill>
              </a:rPr>
              <a:t>用传统流程图表示算法</a:t>
            </a:r>
          </a:p>
        </p:txBody>
      </p:sp>
      <p:sp>
        <p:nvSpPr>
          <p:cNvPr id="536579" name="Rectangle 3"/>
          <p:cNvSpPr>
            <a:spLocks noChangeArrowheads="1"/>
          </p:cNvSpPr>
          <p:nvPr/>
        </p:nvSpPr>
        <p:spPr bwMode="auto">
          <a:xfrm>
            <a:off x="990600" y="1371600"/>
            <a:ext cx="6858000" cy="457200"/>
          </a:xfrm>
          <a:prstGeom prst="rect">
            <a:avLst/>
          </a:prstGeom>
          <a:noFill/>
          <a:ln w="9525">
            <a:noFill/>
            <a:miter lim="800000"/>
            <a:headEnd/>
            <a:tailEnd/>
          </a:ln>
          <a:effectLst/>
        </p:spPr>
        <p:txBody>
          <a:bodyPr/>
          <a:lstStyle/>
          <a:p>
            <a:pPr marL="279400" indent="-279400" algn="l">
              <a:spcBef>
                <a:spcPct val="40000"/>
              </a:spcBef>
              <a:buClr>
                <a:srgbClr val="D60093"/>
              </a:buClr>
              <a:buSzPct val="85000"/>
              <a:buFont typeface="Wingdings" pitchFamily="2" charset="2"/>
              <a:buNone/>
            </a:pPr>
            <a:r>
              <a:rPr lang="en-US" altLang="zh-CN" sz="2400" dirty="0">
                <a:solidFill>
                  <a:schemeClr val="accent2"/>
                </a:solidFill>
                <a:latin typeface="Arial Narrow" pitchFamily="34" charset="0"/>
                <a:ea typeface="楷体_GB2312" pitchFamily="49" charset="-122"/>
              </a:rPr>
              <a:t>【</a:t>
            </a:r>
            <a:r>
              <a:rPr lang="zh-CN" altLang="en-US" sz="2400" b="1" dirty="0">
                <a:solidFill>
                  <a:schemeClr val="bg2">
                    <a:lumMod val="25000"/>
                  </a:schemeClr>
                </a:solidFill>
                <a:latin typeface="Arial Narrow" pitchFamily="34" charset="0"/>
                <a:ea typeface="楷体_GB2312" pitchFamily="49" charset="-122"/>
              </a:rPr>
              <a:t>例</a:t>
            </a:r>
            <a:r>
              <a:rPr lang="en-US" altLang="zh-CN" sz="2400" dirty="0">
                <a:solidFill>
                  <a:schemeClr val="accent2"/>
                </a:solidFill>
                <a:latin typeface="Arial Narrow" pitchFamily="34" charset="0"/>
                <a:ea typeface="楷体_GB2312" pitchFamily="49" charset="-122"/>
              </a:rPr>
              <a:t>】 </a:t>
            </a:r>
            <a:r>
              <a:rPr lang="zh-CN" altLang="en-US" sz="2400" dirty="0">
                <a:latin typeface="Arial Narrow" pitchFamily="34" charset="0"/>
                <a:ea typeface="楷体_GB2312" pitchFamily="49" charset="-122"/>
              </a:rPr>
              <a:t>求 </a:t>
            </a:r>
            <a:r>
              <a:rPr lang="en-US" altLang="zh-CN" sz="2400" dirty="0">
                <a:latin typeface="Arial Narrow" pitchFamily="34" charset="0"/>
                <a:ea typeface="楷体_GB2312" pitchFamily="49" charset="-122"/>
              </a:rPr>
              <a:t>x </a:t>
            </a:r>
            <a:r>
              <a:rPr lang="zh-CN" altLang="en-US" sz="2400" dirty="0">
                <a:latin typeface="Arial Narrow" pitchFamily="34" charset="0"/>
                <a:ea typeface="楷体_GB2312" pitchFamily="49" charset="-122"/>
              </a:rPr>
              <a:t>的绝对值。</a:t>
            </a:r>
          </a:p>
        </p:txBody>
      </p:sp>
      <p:sp>
        <p:nvSpPr>
          <p:cNvPr id="536580" name="AutoShape 4"/>
          <p:cNvSpPr>
            <a:spLocks noChangeArrowheads="1"/>
          </p:cNvSpPr>
          <p:nvPr/>
        </p:nvSpPr>
        <p:spPr bwMode="auto">
          <a:xfrm>
            <a:off x="2971800" y="3429000"/>
            <a:ext cx="2032000" cy="533400"/>
          </a:xfrm>
          <a:prstGeom prst="flowChartDecision">
            <a:avLst/>
          </a:prstGeom>
          <a:gradFill rotWithShape="1">
            <a:gsLst>
              <a:gs pos="0">
                <a:srgbClr val="33CC33"/>
              </a:gs>
              <a:gs pos="50000">
                <a:schemeClr val="bg1"/>
              </a:gs>
              <a:gs pos="100000">
                <a:srgbClr val="33CC33"/>
              </a:gs>
            </a:gsLst>
            <a:lin ang="5400000" scaled="1"/>
          </a:gradFill>
          <a:ln w="9525" algn="ctr">
            <a:solidFill>
              <a:srgbClr val="009900"/>
            </a:solidFill>
            <a:miter lim="800000"/>
            <a:headEnd/>
            <a:tailEnd/>
          </a:ln>
          <a:effectLst>
            <a:outerShdw dist="56796" dir="3806097" algn="ctr" rotWithShape="0">
              <a:srgbClr val="808080">
                <a:alpha val="50000"/>
              </a:srgbClr>
            </a:outerShdw>
          </a:effectLst>
        </p:spPr>
        <p:txBody>
          <a:bodyPr wrap="none" anchor="ctr"/>
          <a:lstStyle/>
          <a:p>
            <a:r>
              <a:rPr lang="en-US" altLang="zh-CN" sz="2400">
                <a:latin typeface="Arial Narrow" pitchFamily="34" charset="0"/>
                <a:ea typeface="Arial Unicode MS" pitchFamily="34" charset="-122"/>
              </a:rPr>
              <a:t> x≥0? </a:t>
            </a:r>
          </a:p>
        </p:txBody>
      </p:sp>
      <p:sp>
        <p:nvSpPr>
          <p:cNvPr id="536581" name="AutoShape 5"/>
          <p:cNvSpPr>
            <a:spLocks noChangeArrowheads="1"/>
          </p:cNvSpPr>
          <p:nvPr/>
        </p:nvSpPr>
        <p:spPr bwMode="auto">
          <a:xfrm>
            <a:off x="3352800" y="1905000"/>
            <a:ext cx="1185863" cy="457200"/>
          </a:xfrm>
          <a:prstGeom prst="flowChartTerminator">
            <a:avLst/>
          </a:prstGeom>
          <a:gradFill rotWithShape="1">
            <a:gsLst>
              <a:gs pos="0">
                <a:srgbClr val="CCFFFF"/>
              </a:gs>
              <a:gs pos="50000">
                <a:schemeClr val="bg1"/>
              </a:gs>
              <a:gs pos="100000">
                <a:srgbClr val="CCFFFF"/>
              </a:gs>
            </a:gsLst>
            <a:lin ang="5400000" scaled="1"/>
          </a:gradFill>
          <a:ln w="9525" algn="ctr">
            <a:solidFill>
              <a:schemeClr val="hlink"/>
            </a:solidFill>
            <a:miter lim="800000"/>
            <a:headEnd/>
            <a:tailEnd/>
          </a:ln>
          <a:effectLst>
            <a:outerShdw dist="56796" dir="3806097" algn="ctr" rotWithShape="0">
              <a:srgbClr val="808080">
                <a:alpha val="50000"/>
              </a:srgbClr>
            </a:outerShdw>
          </a:effectLst>
        </p:spPr>
        <p:txBody>
          <a:bodyPr wrap="none" anchor="ctr"/>
          <a:lstStyle/>
          <a:p>
            <a:r>
              <a:rPr lang="zh-CN" altLang="en-US" sz="2400">
                <a:latin typeface="Arial Narrow" pitchFamily="34" charset="0"/>
                <a:ea typeface="楷体_GB2312" pitchFamily="49" charset="-122"/>
              </a:rPr>
              <a:t> 开始 </a:t>
            </a:r>
          </a:p>
        </p:txBody>
      </p:sp>
      <p:sp>
        <p:nvSpPr>
          <p:cNvPr id="536582" name="Line 6"/>
          <p:cNvSpPr>
            <a:spLocks noChangeShapeType="1"/>
          </p:cNvSpPr>
          <p:nvPr/>
        </p:nvSpPr>
        <p:spPr bwMode="auto">
          <a:xfrm>
            <a:off x="3962400" y="2362200"/>
            <a:ext cx="0" cy="304800"/>
          </a:xfrm>
          <a:prstGeom prst="line">
            <a:avLst/>
          </a:prstGeom>
          <a:noFill/>
          <a:ln w="28575">
            <a:solidFill>
              <a:srgbClr val="0000FF"/>
            </a:solidFill>
            <a:round/>
            <a:headEnd/>
            <a:tailEnd type="stealth" w="med" len="lg"/>
          </a:ln>
          <a:effectLst/>
        </p:spPr>
        <p:txBody>
          <a:bodyPr/>
          <a:lstStyle/>
          <a:p>
            <a:endParaRPr lang="zh-CN" altLang="en-US"/>
          </a:p>
        </p:txBody>
      </p:sp>
      <p:sp>
        <p:nvSpPr>
          <p:cNvPr id="536583" name="Rectangle 7"/>
          <p:cNvSpPr>
            <a:spLocks noChangeArrowheads="1"/>
          </p:cNvSpPr>
          <p:nvPr/>
        </p:nvSpPr>
        <p:spPr bwMode="auto">
          <a:xfrm>
            <a:off x="4343400" y="4191000"/>
            <a:ext cx="1524000" cy="457200"/>
          </a:xfrm>
          <a:prstGeom prst="rect">
            <a:avLst/>
          </a:prstGeom>
          <a:gradFill rotWithShape="1">
            <a:gsLst>
              <a:gs pos="0">
                <a:srgbClr val="CCFFFF"/>
              </a:gs>
              <a:gs pos="50000">
                <a:schemeClr val="bg1"/>
              </a:gs>
              <a:gs pos="100000">
                <a:srgbClr val="CCFFFF"/>
              </a:gs>
            </a:gsLst>
            <a:lin ang="5400000" scaled="1"/>
          </a:gradFill>
          <a:ln w="9525" algn="ctr">
            <a:solidFill>
              <a:schemeClr val="hlink"/>
            </a:solidFill>
            <a:miter lim="800000"/>
            <a:headEnd/>
            <a:tailEnd/>
          </a:ln>
          <a:effectLst>
            <a:outerShdw dist="56796" dir="3806097" algn="ctr" rotWithShape="0">
              <a:srgbClr val="808080">
                <a:alpha val="50000"/>
              </a:srgbClr>
            </a:outerShdw>
          </a:effectLst>
        </p:spPr>
        <p:txBody>
          <a:bodyPr wrap="none" anchor="ctr"/>
          <a:lstStyle/>
          <a:p>
            <a:r>
              <a:rPr lang="zh-CN" altLang="en-US" sz="2400">
                <a:latin typeface="Arial Narrow" pitchFamily="34" charset="0"/>
                <a:ea typeface="楷体_GB2312" pitchFamily="49" charset="-122"/>
              </a:rPr>
              <a:t> 输出</a:t>
            </a:r>
            <a:r>
              <a:rPr lang="en-US" altLang="zh-CN" sz="2400">
                <a:latin typeface="Arial Narrow" pitchFamily="34" charset="0"/>
                <a:ea typeface="楷体_GB2312" pitchFamily="49" charset="-122"/>
              </a:rPr>
              <a:t>-x </a:t>
            </a:r>
          </a:p>
        </p:txBody>
      </p:sp>
      <p:sp>
        <p:nvSpPr>
          <p:cNvPr id="536584" name="Line 8"/>
          <p:cNvSpPr>
            <a:spLocks noChangeShapeType="1"/>
          </p:cNvSpPr>
          <p:nvPr/>
        </p:nvSpPr>
        <p:spPr bwMode="auto">
          <a:xfrm>
            <a:off x="5257800" y="3657600"/>
            <a:ext cx="0" cy="533400"/>
          </a:xfrm>
          <a:prstGeom prst="line">
            <a:avLst/>
          </a:prstGeom>
          <a:noFill/>
          <a:ln w="28575">
            <a:solidFill>
              <a:srgbClr val="FF0000"/>
            </a:solidFill>
            <a:round/>
            <a:headEnd/>
            <a:tailEnd type="stealth" w="med" len="lg"/>
          </a:ln>
          <a:effectLst/>
        </p:spPr>
        <p:txBody>
          <a:bodyPr/>
          <a:lstStyle/>
          <a:p>
            <a:endParaRPr lang="zh-CN" altLang="en-US"/>
          </a:p>
        </p:txBody>
      </p:sp>
      <p:sp>
        <p:nvSpPr>
          <p:cNvPr id="536585" name="Line 9"/>
          <p:cNvSpPr>
            <a:spLocks noChangeShapeType="1"/>
          </p:cNvSpPr>
          <p:nvPr/>
        </p:nvSpPr>
        <p:spPr bwMode="auto">
          <a:xfrm flipH="1">
            <a:off x="4953000" y="3657600"/>
            <a:ext cx="304800" cy="1588"/>
          </a:xfrm>
          <a:prstGeom prst="line">
            <a:avLst/>
          </a:prstGeom>
          <a:noFill/>
          <a:ln w="28575">
            <a:solidFill>
              <a:srgbClr val="FF0000"/>
            </a:solidFill>
            <a:round/>
            <a:headEnd/>
            <a:tailEnd/>
          </a:ln>
          <a:effectLst/>
        </p:spPr>
        <p:txBody>
          <a:bodyPr/>
          <a:lstStyle/>
          <a:p>
            <a:endParaRPr lang="zh-CN" altLang="en-US"/>
          </a:p>
        </p:txBody>
      </p:sp>
      <p:sp>
        <p:nvSpPr>
          <p:cNvPr id="536586" name="Text Box 10"/>
          <p:cNvSpPr txBox="1">
            <a:spLocks noChangeArrowheads="1"/>
          </p:cNvSpPr>
          <p:nvPr/>
        </p:nvSpPr>
        <p:spPr bwMode="auto">
          <a:xfrm>
            <a:off x="4724400" y="3276600"/>
            <a:ext cx="592138" cy="457200"/>
          </a:xfrm>
          <a:prstGeom prst="rect">
            <a:avLst/>
          </a:prstGeom>
          <a:noFill/>
          <a:ln w="9525" algn="ctr">
            <a:noFill/>
            <a:miter lim="800000"/>
            <a:headEnd/>
            <a:tailEnd/>
          </a:ln>
          <a:effectLst/>
        </p:spPr>
        <p:txBody>
          <a:bodyPr>
            <a:spAutoFit/>
          </a:bodyPr>
          <a:lstStyle/>
          <a:p>
            <a:pPr>
              <a:spcBef>
                <a:spcPct val="50000"/>
              </a:spcBef>
            </a:pPr>
            <a:r>
              <a:rPr lang="en-US" altLang="zh-CN" sz="2400">
                <a:solidFill>
                  <a:schemeClr val="accent2"/>
                </a:solidFill>
                <a:latin typeface="Arial Narrow" pitchFamily="34" charset="0"/>
              </a:rPr>
              <a:t>F</a:t>
            </a:r>
          </a:p>
        </p:txBody>
      </p:sp>
      <p:sp>
        <p:nvSpPr>
          <p:cNvPr id="536587" name="Rectangle 11"/>
          <p:cNvSpPr>
            <a:spLocks noChangeArrowheads="1"/>
          </p:cNvSpPr>
          <p:nvPr/>
        </p:nvSpPr>
        <p:spPr bwMode="auto">
          <a:xfrm>
            <a:off x="2133600" y="4191000"/>
            <a:ext cx="1439863" cy="457200"/>
          </a:xfrm>
          <a:prstGeom prst="rect">
            <a:avLst/>
          </a:prstGeom>
          <a:gradFill rotWithShape="1">
            <a:gsLst>
              <a:gs pos="0">
                <a:srgbClr val="CCFFFF"/>
              </a:gs>
              <a:gs pos="50000">
                <a:schemeClr val="bg1"/>
              </a:gs>
              <a:gs pos="100000">
                <a:srgbClr val="CCFFFF"/>
              </a:gs>
            </a:gsLst>
            <a:lin ang="5400000" scaled="1"/>
          </a:gradFill>
          <a:ln w="9525" algn="ctr">
            <a:solidFill>
              <a:schemeClr val="hlink"/>
            </a:solidFill>
            <a:miter lim="800000"/>
            <a:headEnd/>
            <a:tailEnd/>
          </a:ln>
          <a:effectLst>
            <a:outerShdw dist="56796" dir="3806097" algn="ctr" rotWithShape="0">
              <a:srgbClr val="808080">
                <a:alpha val="50000"/>
              </a:srgbClr>
            </a:outerShdw>
          </a:effectLst>
        </p:spPr>
        <p:txBody>
          <a:bodyPr wrap="none" anchor="ctr"/>
          <a:lstStyle/>
          <a:p>
            <a:r>
              <a:rPr lang="zh-CN" altLang="en-US" sz="2400">
                <a:latin typeface="Arial Narrow" pitchFamily="34" charset="0"/>
                <a:ea typeface="楷体_GB2312" pitchFamily="49" charset="-122"/>
              </a:rPr>
              <a:t> 输出</a:t>
            </a:r>
            <a:r>
              <a:rPr lang="en-US" altLang="zh-CN" sz="2400">
                <a:latin typeface="Arial Narrow" pitchFamily="34" charset="0"/>
                <a:ea typeface="楷体_GB2312" pitchFamily="49" charset="-122"/>
              </a:rPr>
              <a:t>x </a:t>
            </a:r>
          </a:p>
        </p:txBody>
      </p:sp>
      <p:sp>
        <p:nvSpPr>
          <p:cNvPr id="536588" name="Line 12"/>
          <p:cNvSpPr>
            <a:spLocks noChangeShapeType="1"/>
          </p:cNvSpPr>
          <p:nvPr/>
        </p:nvSpPr>
        <p:spPr bwMode="auto">
          <a:xfrm>
            <a:off x="2743200" y="3657600"/>
            <a:ext cx="0" cy="533400"/>
          </a:xfrm>
          <a:prstGeom prst="line">
            <a:avLst/>
          </a:prstGeom>
          <a:noFill/>
          <a:ln w="28575">
            <a:solidFill>
              <a:srgbClr val="0000FF"/>
            </a:solidFill>
            <a:round/>
            <a:headEnd/>
            <a:tailEnd type="stealth" w="med" len="lg"/>
          </a:ln>
          <a:effectLst/>
        </p:spPr>
        <p:txBody>
          <a:bodyPr/>
          <a:lstStyle/>
          <a:p>
            <a:endParaRPr lang="zh-CN" altLang="en-US"/>
          </a:p>
        </p:txBody>
      </p:sp>
      <p:grpSp>
        <p:nvGrpSpPr>
          <p:cNvPr id="2" name="Group 13"/>
          <p:cNvGrpSpPr>
            <a:grpSpLocks/>
          </p:cNvGrpSpPr>
          <p:nvPr/>
        </p:nvGrpSpPr>
        <p:grpSpPr bwMode="auto">
          <a:xfrm>
            <a:off x="2590800" y="3276600"/>
            <a:ext cx="592138" cy="457200"/>
            <a:chOff x="1632" y="2064"/>
            <a:chExt cx="336" cy="288"/>
          </a:xfrm>
        </p:grpSpPr>
        <p:sp>
          <p:nvSpPr>
            <p:cNvPr id="536590" name="Line 14"/>
            <p:cNvSpPr>
              <a:spLocks noChangeShapeType="1"/>
            </p:cNvSpPr>
            <p:nvPr/>
          </p:nvSpPr>
          <p:spPr bwMode="auto">
            <a:xfrm flipH="1">
              <a:off x="1728" y="2304"/>
              <a:ext cx="144" cy="0"/>
            </a:xfrm>
            <a:prstGeom prst="line">
              <a:avLst/>
            </a:prstGeom>
            <a:noFill/>
            <a:ln w="28575">
              <a:solidFill>
                <a:srgbClr val="0000FF"/>
              </a:solidFill>
              <a:round/>
              <a:headEnd/>
              <a:tailEnd/>
            </a:ln>
            <a:effectLst/>
          </p:spPr>
          <p:txBody>
            <a:bodyPr/>
            <a:lstStyle/>
            <a:p>
              <a:endParaRPr lang="zh-CN" altLang="en-US"/>
            </a:p>
          </p:txBody>
        </p:sp>
        <p:sp>
          <p:nvSpPr>
            <p:cNvPr id="536591" name="Text Box 15"/>
            <p:cNvSpPr txBox="1">
              <a:spLocks noChangeArrowheads="1"/>
            </p:cNvSpPr>
            <p:nvPr/>
          </p:nvSpPr>
          <p:spPr bwMode="auto">
            <a:xfrm>
              <a:off x="1632" y="2064"/>
              <a:ext cx="336" cy="288"/>
            </a:xfrm>
            <a:prstGeom prst="rect">
              <a:avLst/>
            </a:prstGeom>
            <a:noFill/>
            <a:ln w="9525" algn="ctr">
              <a:noFill/>
              <a:miter lim="800000"/>
              <a:headEnd/>
              <a:tailEnd/>
            </a:ln>
            <a:effectLst/>
          </p:spPr>
          <p:txBody>
            <a:bodyPr>
              <a:spAutoFit/>
            </a:bodyPr>
            <a:lstStyle/>
            <a:p>
              <a:pPr>
                <a:spcBef>
                  <a:spcPct val="50000"/>
                </a:spcBef>
              </a:pPr>
              <a:r>
                <a:rPr lang="en-US" altLang="zh-CN" sz="2400">
                  <a:solidFill>
                    <a:schemeClr val="accent2"/>
                  </a:solidFill>
                  <a:latin typeface="Arial Narrow" pitchFamily="34" charset="0"/>
                </a:rPr>
                <a:t>T</a:t>
              </a:r>
            </a:p>
          </p:txBody>
        </p:sp>
      </p:grpSp>
      <p:sp>
        <p:nvSpPr>
          <p:cNvPr id="536592" name="Line 16"/>
          <p:cNvSpPr>
            <a:spLocks noChangeShapeType="1"/>
          </p:cNvSpPr>
          <p:nvPr/>
        </p:nvSpPr>
        <p:spPr bwMode="auto">
          <a:xfrm>
            <a:off x="5181600" y="4648200"/>
            <a:ext cx="0" cy="304800"/>
          </a:xfrm>
          <a:prstGeom prst="line">
            <a:avLst/>
          </a:prstGeom>
          <a:noFill/>
          <a:ln w="28575">
            <a:solidFill>
              <a:srgbClr val="FF0000"/>
            </a:solidFill>
            <a:round/>
            <a:headEnd/>
            <a:tailEnd/>
          </a:ln>
          <a:effectLst/>
        </p:spPr>
        <p:txBody>
          <a:bodyPr/>
          <a:lstStyle/>
          <a:p>
            <a:endParaRPr lang="zh-CN" altLang="en-US"/>
          </a:p>
        </p:txBody>
      </p:sp>
      <p:sp>
        <p:nvSpPr>
          <p:cNvPr id="536593" name="Line 17"/>
          <p:cNvSpPr>
            <a:spLocks noChangeShapeType="1"/>
          </p:cNvSpPr>
          <p:nvPr/>
        </p:nvSpPr>
        <p:spPr bwMode="auto">
          <a:xfrm>
            <a:off x="4038600" y="4953000"/>
            <a:ext cx="1143000" cy="0"/>
          </a:xfrm>
          <a:prstGeom prst="line">
            <a:avLst/>
          </a:prstGeom>
          <a:noFill/>
          <a:ln w="28575">
            <a:solidFill>
              <a:srgbClr val="FF0000"/>
            </a:solidFill>
            <a:round/>
            <a:headEnd/>
            <a:tailEnd/>
          </a:ln>
          <a:effectLst/>
        </p:spPr>
        <p:txBody>
          <a:bodyPr/>
          <a:lstStyle/>
          <a:p>
            <a:endParaRPr lang="zh-CN" altLang="en-US"/>
          </a:p>
        </p:txBody>
      </p:sp>
      <p:sp>
        <p:nvSpPr>
          <p:cNvPr id="536594" name="Line 18"/>
          <p:cNvSpPr>
            <a:spLocks noChangeShapeType="1"/>
          </p:cNvSpPr>
          <p:nvPr/>
        </p:nvSpPr>
        <p:spPr bwMode="auto">
          <a:xfrm>
            <a:off x="4038600" y="4953000"/>
            <a:ext cx="0" cy="381000"/>
          </a:xfrm>
          <a:prstGeom prst="line">
            <a:avLst/>
          </a:prstGeom>
          <a:noFill/>
          <a:ln w="28575">
            <a:solidFill>
              <a:srgbClr val="FF0000"/>
            </a:solidFill>
            <a:round/>
            <a:headEnd/>
            <a:tailEnd type="stealth" w="med" len="lg"/>
          </a:ln>
          <a:effectLst/>
        </p:spPr>
        <p:txBody>
          <a:bodyPr/>
          <a:lstStyle/>
          <a:p>
            <a:endParaRPr lang="zh-CN" altLang="en-US"/>
          </a:p>
        </p:txBody>
      </p:sp>
      <p:sp>
        <p:nvSpPr>
          <p:cNvPr id="536595" name="Line 19"/>
          <p:cNvSpPr>
            <a:spLocks noChangeShapeType="1"/>
          </p:cNvSpPr>
          <p:nvPr/>
        </p:nvSpPr>
        <p:spPr bwMode="auto">
          <a:xfrm>
            <a:off x="2743200" y="4648200"/>
            <a:ext cx="0" cy="304800"/>
          </a:xfrm>
          <a:prstGeom prst="line">
            <a:avLst/>
          </a:prstGeom>
          <a:noFill/>
          <a:ln w="28575">
            <a:solidFill>
              <a:srgbClr val="0000FF"/>
            </a:solidFill>
            <a:round/>
            <a:headEnd/>
            <a:tailEnd/>
          </a:ln>
          <a:effectLst/>
        </p:spPr>
        <p:txBody>
          <a:bodyPr/>
          <a:lstStyle/>
          <a:p>
            <a:endParaRPr lang="zh-CN" altLang="en-US"/>
          </a:p>
        </p:txBody>
      </p:sp>
      <p:sp>
        <p:nvSpPr>
          <p:cNvPr id="536596" name="Line 20"/>
          <p:cNvSpPr>
            <a:spLocks noChangeShapeType="1"/>
          </p:cNvSpPr>
          <p:nvPr/>
        </p:nvSpPr>
        <p:spPr bwMode="auto">
          <a:xfrm>
            <a:off x="2743200" y="4953000"/>
            <a:ext cx="1270000" cy="1588"/>
          </a:xfrm>
          <a:prstGeom prst="line">
            <a:avLst/>
          </a:prstGeom>
          <a:noFill/>
          <a:ln w="28575">
            <a:solidFill>
              <a:srgbClr val="0000FF"/>
            </a:solidFill>
            <a:round/>
            <a:headEnd/>
            <a:tailEnd/>
          </a:ln>
          <a:effectLst/>
        </p:spPr>
        <p:txBody>
          <a:bodyPr/>
          <a:lstStyle/>
          <a:p>
            <a:endParaRPr lang="zh-CN" altLang="en-US"/>
          </a:p>
        </p:txBody>
      </p:sp>
      <p:sp>
        <p:nvSpPr>
          <p:cNvPr id="536597" name="Line 21"/>
          <p:cNvSpPr>
            <a:spLocks noChangeShapeType="1"/>
          </p:cNvSpPr>
          <p:nvPr/>
        </p:nvSpPr>
        <p:spPr bwMode="auto">
          <a:xfrm>
            <a:off x="4024313" y="4953000"/>
            <a:ext cx="0" cy="381000"/>
          </a:xfrm>
          <a:prstGeom prst="line">
            <a:avLst/>
          </a:prstGeom>
          <a:noFill/>
          <a:ln w="12700">
            <a:solidFill>
              <a:srgbClr val="0000FF"/>
            </a:solidFill>
            <a:round/>
            <a:headEnd/>
            <a:tailEnd type="stealth" w="med" len="lg"/>
          </a:ln>
          <a:effectLst/>
        </p:spPr>
        <p:txBody>
          <a:bodyPr/>
          <a:lstStyle/>
          <a:p>
            <a:endParaRPr lang="zh-CN" altLang="en-US"/>
          </a:p>
        </p:txBody>
      </p:sp>
      <p:sp>
        <p:nvSpPr>
          <p:cNvPr id="536598" name="AutoShape 22"/>
          <p:cNvSpPr>
            <a:spLocks noChangeArrowheads="1"/>
          </p:cNvSpPr>
          <p:nvPr/>
        </p:nvSpPr>
        <p:spPr bwMode="auto">
          <a:xfrm>
            <a:off x="3429000" y="5334000"/>
            <a:ext cx="1185863" cy="457200"/>
          </a:xfrm>
          <a:prstGeom prst="flowChartTerminator">
            <a:avLst/>
          </a:prstGeom>
          <a:gradFill rotWithShape="1">
            <a:gsLst>
              <a:gs pos="0">
                <a:srgbClr val="CCFFFF"/>
              </a:gs>
              <a:gs pos="50000">
                <a:schemeClr val="bg1"/>
              </a:gs>
              <a:gs pos="100000">
                <a:srgbClr val="CCFFFF"/>
              </a:gs>
            </a:gsLst>
            <a:lin ang="5400000" scaled="1"/>
          </a:gradFill>
          <a:ln w="9525" algn="ctr">
            <a:solidFill>
              <a:schemeClr val="hlink"/>
            </a:solidFill>
            <a:miter lim="800000"/>
            <a:headEnd/>
            <a:tailEnd/>
          </a:ln>
          <a:effectLst>
            <a:outerShdw dist="56796" dir="3806097" algn="ctr" rotWithShape="0">
              <a:srgbClr val="808080">
                <a:alpha val="50000"/>
              </a:srgbClr>
            </a:outerShdw>
          </a:effectLst>
        </p:spPr>
        <p:txBody>
          <a:bodyPr wrap="none" anchor="ctr"/>
          <a:lstStyle/>
          <a:p>
            <a:r>
              <a:rPr lang="zh-CN" altLang="en-US" sz="2400">
                <a:latin typeface="Arial Narrow" pitchFamily="34" charset="0"/>
                <a:ea typeface="楷体_GB2312" pitchFamily="49" charset="-122"/>
              </a:rPr>
              <a:t> 结束 </a:t>
            </a:r>
          </a:p>
        </p:txBody>
      </p:sp>
      <p:sp>
        <p:nvSpPr>
          <p:cNvPr id="536599" name="Rectangle 23"/>
          <p:cNvSpPr>
            <a:spLocks noChangeArrowheads="1"/>
          </p:cNvSpPr>
          <p:nvPr/>
        </p:nvSpPr>
        <p:spPr bwMode="auto">
          <a:xfrm>
            <a:off x="3276600" y="2667000"/>
            <a:ext cx="1439863" cy="457200"/>
          </a:xfrm>
          <a:prstGeom prst="rect">
            <a:avLst/>
          </a:prstGeom>
          <a:gradFill rotWithShape="1">
            <a:gsLst>
              <a:gs pos="0">
                <a:srgbClr val="CCFFFF"/>
              </a:gs>
              <a:gs pos="50000">
                <a:schemeClr val="bg1"/>
              </a:gs>
              <a:gs pos="100000">
                <a:srgbClr val="CCFFFF"/>
              </a:gs>
            </a:gsLst>
            <a:lin ang="5400000" scaled="1"/>
          </a:gradFill>
          <a:ln w="9525" algn="ctr">
            <a:solidFill>
              <a:schemeClr val="hlink"/>
            </a:solidFill>
            <a:miter lim="800000"/>
            <a:headEnd/>
            <a:tailEnd/>
          </a:ln>
          <a:effectLst>
            <a:outerShdw dist="56796" dir="3806097" algn="ctr" rotWithShape="0">
              <a:srgbClr val="808080">
                <a:alpha val="50000"/>
              </a:srgbClr>
            </a:outerShdw>
          </a:effectLst>
        </p:spPr>
        <p:txBody>
          <a:bodyPr wrap="none" anchor="ctr"/>
          <a:lstStyle/>
          <a:p>
            <a:r>
              <a:rPr lang="zh-CN" altLang="en-US" sz="2400">
                <a:latin typeface="Arial Narrow" pitchFamily="34" charset="0"/>
                <a:ea typeface="楷体_GB2312" pitchFamily="49" charset="-122"/>
              </a:rPr>
              <a:t> 输入</a:t>
            </a:r>
            <a:r>
              <a:rPr lang="en-US" altLang="zh-CN" sz="2400">
                <a:latin typeface="Arial Narrow" pitchFamily="34" charset="0"/>
                <a:ea typeface="楷体_GB2312" pitchFamily="49" charset="-122"/>
              </a:rPr>
              <a:t>x </a:t>
            </a:r>
          </a:p>
        </p:txBody>
      </p:sp>
      <p:sp>
        <p:nvSpPr>
          <p:cNvPr id="536600" name="Line 24"/>
          <p:cNvSpPr>
            <a:spLocks noChangeShapeType="1"/>
          </p:cNvSpPr>
          <p:nvPr/>
        </p:nvSpPr>
        <p:spPr bwMode="auto">
          <a:xfrm>
            <a:off x="3962400" y="3124200"/>
            <a:ext cx="0" cy="304800"/>
          </a:xfrm>
          <a:prstGeom prst="line">
            <a:avLst/>
          </a:prstGeom>
          <a:noFill/>
          <a:ln w="28575">
            <a:solidFill>
              <a:srgbClr val="0000FF"/>
            </a:solidFill>
            <a:round/>
            <a:headEnd/>
            <a:tailEnd type="stealth" w="med" len="lg"/>
          </a:ln>
          <a:effectLst/>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36581"/>
                                        </p:tgtEl>
                                        <p:attrNameLst>
                                          <p:attrName>style.visibility</p:attrName>
                                        </p:attrNameLst>
                                      </p:cBhvr>
                                      <p:to>
                                        <p:strVal val="visible"/>
                                      </p:to>
                                    </p:set>
                                    <p:animEffect transition="in" filter="wipe(up)">
                                      <p:cBhvr>
                                        <p:cTn id="7" dur="500"/>
                                        <p:tgtEl>
                                          <p:spTgt spid="536581"/>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536582"/>
                                        </p:tgtEl>
                                        <p:attrNameLst>
                                          <p:attrName>style.visibility</p:attrName>
                                        </p:attrNameLst>
                                      </p:cBhvr>
                                      <p:to>
                                        <p:strVal val="visible"/>
                                      </p:to>
                                    </p:set>
                                    <p:animEffect transition="in" filter="wipe(up)">
                                      <p:cBhvr>
                                        <p:cTn id="11" dur="500"/>
                                        <p:tgtEl>
                                          <p:spTgt spid="536582"/>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grpId="0" nodeType="clickEffect">
                                  <p:stCondLst>
                                    <p:cond delay="0"/>
                                  </p:stCondLst>
                                  <p:childTnLst>
                                    <p:set>
                                      <p:cBhvr>
                                        <p:cTn id="15" dur="1" fill="hold">
                                          <p:stCondLst>
                                            <p:cond delay="0"/>
                                          </p:stCondLst>
                                        </p:cTn>
                                        <p:tgtEl>
                                          <p:spTgt spid="536599"/>
                                        </p:tgtEl>
                                        <p:attrNameLst>
                                          <p:attrName>style.visibility</p:attrName>
                                        </p:attrNameLst>
                                      </p:cBhvr>
                                      <p:to>
                                        <p:strVal val="visible"/>
                                      </p:to>
                                    </p:set>
                                    <p:animEffect transition="in" filter="wipe(up)">
                                      <p:cBhvr>
                                        <p:cTn id="16" dur="500"/>
                                        <p:tgtEl>
                                          <p:spTgt spid="536599"/>
                                        </p:tgtEl>
                                      </p:cBhvr>
                                    </p:animEffect>
                                  </p:childTnLst>
                                </p:cTn>
                              </p:par>
                            </p:childTnLst>
                          </p:cTn>
                        </p:par>
                        <p:par>
                          <p:cTn id="17" fill="hold">
                            <p:stCondLst>
                              <p:cond delay="500"/>
                            </p:stCondLst>
                            <p:childTnLst>
                              <p:par>
                                <p:cTn id="18" presetID="22" presetClass="entr" presetSubtype="1" fill="hold" grpId="0" nodeType="afterEffect">
                                  <p:stCondLst>
                                    <p:cond delay="0"/>
                                  </p:stCondLst>
                                  <p:childTnLst>
                                    <p:set>
                                      <p:cBhvr>
                                        <p:cTn id="19" dur="1" fill="hold">
                                          <p:stCondLst>
                                            <p:cond delay="0"/>
                                          </p:stCondLst>
                                        </p:cTn>
                                        <p:tgtEl>
                                          <p:spTgt spid="536600"/>
                                        </p:tgtEl>
                                        <p:attrNameLst>
                                          <p:attrName>style.visibility</p:attrName>
                                        </p:attrNameLst>
                                      </p:cBhvr>
                                      <p:to>
                                        <p:strVal val="visible"/>
                                      </p:to>
                                    </p:set>
                                    <p:animEffect transition="in" filter="wipe(up)">
                                      <p:cBhvr>
                                        <p:cTn id="20" dur="500"/>
                                        <p:tgtEl>
                                          <p:spTgt spid="536600"/>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1" fill="hold" grpId="0" nodeType="clickEffect">
                                  <p:stCondLst>
                                    <p:cond delay="0"/>
                                  </p:stCondLst>
                                  <p:childTnLst>
                                    <p:set>
                                      <p:cBhvr>
                                        <p:cTn id="24" dur="1" fill="hold">
                                          <p:stCondLst>
                                            <p:cond delay="0"/>
                                          </p:stCondLst>
                                        </p:cTn>
                                        <p:tgtEl>
                                          <p:spTgt spid="536580"/>
                                        </p:tgtEl>
                                        <p:attrNameLst>
                                          <p:attrName>style.visibility</p:attrName>
                                        </p:attrNameLst>
                                      </p:cBhvr>
                                      <p:to>
                                        <p:strVal val="visible"/>
                                      </p:to>
                                    </p:set>
                                    <p:animEffect transition="in" filter="wipe(up)">
                                      <p:cBhvr>
                                        <p:cTn id="25" dur="500"/>
                                        <p:tgtEl>
                                          <p:spTgt spid="536580"/>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2" fill="hold" nodeType="clickEffect">
                                  <p:stCondLst>
                                    <p:cond delay="0"/>
                                  </p:stCondLst>
                                  <p:childTnLst>
                                    <p:set>
                                      <p:cBhvr>
                                        <p:cTn id="29" dur="1" fill="hold">
                                          <p:stCondLst>
                                            <p:cond delay="0"/>
                                          </p:stCondLst>
                                        </p:cTn>
                                        <p:tgtEl>
                                          <p:spTgt spid="2"/>
                                        </p:tgtEl>
                                        <p:attrNameLst>
                                          <p:attrName>style.visibility</p:attrName>
                                        </p:attrNameLst>
                                      </p:cBhvr>
                                      <p:to>
                                        <p:strVal val="visible"/>
                                      </p:to>
                                    </p:set>
                                    <p:animEffect transition="in" filter="wipe(right)">
                                      <p:cBhvr>
                                        <p:cTn id="30" dur="500"/>
                                        <p:tgtEl>
                                          <p:spTgt spid="2"/>
                                        </p:tgtEl>
                                      </p:cBhvr>
                                    </p:animEffect>
                                  </p:childTnLst>
                                </p:cTn>
                              </p:par>
                            </p:childTnLst>
                          </p:cTn>
                        </p:par>
                        <p:par>
                          <p:cTn id="31" fill="hold">
                            <p:stCondLst>
                              <p:cond delay="500"/>
                            </p:stCondLst>
                            <p:childTnLst>
                              <p:par>
                                <p:cTn id="32" presetID="22" presetClass="entr" presetSubtype="1" fill="hold" grpId="0" nodeType="afterEffect">
                                  <p:stCondLst>
                                    <p:cond delay="0"/>
                                  </p:stCondLst>
                                  <p:childTnLst>
                                    <p:set>
                                      <p:cBhvr>
                                        <p:cTn id="33" dur="1" fill="hold">
                                          <p:stCondLst>
                                            <p:cond delay="0"/>
                                          </p:stCondLst>
                                        </p:cTn>
                                        <p:tgtEl>
                                          <p:spTgt spid="536588"/>
                                        </p:tgtEl>
                                        <p:attrNameLst>
                                          <p:attrName>style.visibility</p:attrName>
                                        </p:attrNameLst>
                                      </p:cBhvr>
                                      <p:to>
                                        <p:strVal val="visible"/>
                                      </p:to>
                                    </p:set>
                                    <p:animEffect transition="in" filter="wipe(up)">
                                      <p:cBhvr>
                                        <p:cTn id="34" dur="500"/>
                                        <p:tgtEl>
                                          <p:spTgt spid="536588"/>
                                        </p:tgtEl>
                                      </p:cBhvr>
                                    </p:animEffect>
                                  </p:childTnLst>
                                </p:cTn>
                              </p:par>
                            </p:childTnLst>
                          </p:cTn>
                        </p:par>
                        <p:par>
                          <p:cTn id="35" fill="hold">
                            <p:stCondLst>
                              <p:cond delay="1000"/>
                            </p:stCondLst>
                            <p:childTnLst>
                              <p:par>
                                <p:cTn id="36" presetID="22" presetClass="entr" presetSubtype="1" fill="hold" grpId="0" nodeType="afterEffect">
                                  <p:stCondLst>
                                    <p:cond delay="0"/>
                                  </p:stCondLst>
                                  <p:childTnLst>
                                    <p:set>
                                      <p:cBhvr>
                                        <p:cTn id="37" dur="1" fill="hold">
                                          <p:stCondLst>
                                            <p:cond delay="0"/>
                                          </p:stCondLst>
                                        </p:cTn>
                                        <p:tgtEl>
                                          <p:spTgt spid="536587"/>
                                        </p:tgtEl>
                                        <p:attrNameLst>
                                          <p:attrName>style.visibility</p:attrName>
                                        </p:attrNameLst>
                                      </p:cBhvr>
                                      <p:to>
                                        <p:strVal val="visible"/>
                                      </p:to>
                                    </p:set>
                                    <p:animEffect transition="in" filter="wipe(up)">
                                      <p:cBhvr>
                                        <p:cTn id="38" dur="500"/>
                                        <p:tgtEl>
                                          <p:spTgt spid="536587"/>
                                        </p:tgtEl>
                                      </p:cBhvr>
                                    </p:animEffect>
                                  </p:childTnLst>
                                </p:cTn>
                              </p:par>
                            </p:childTnLst>
                          </p:cTn>
                        </p:par>
                        <p:par>
                          <p:cTn id="39" fill="hold">
                            <p:stCondLst>
                              <p:cond delay="1500"/>
                            </p:stCondLst>
                            <p:childTnLst>
                              <p:par>
                                <p:cTn id="40" presetID="22" presetClass="entr" presetSubtype="1" fill="hold" grpId="0" nodeType="afterEffect">
                                  <p:stCondLst>
                                    <p:cond delay="0"/>
                                  </p:stCondLst>
                                  <p:childTnLst>
                                    <p:set>
                                      <p:cBhvr>
                                        <p:cTn id="41" dur="1" fill="hold">
                                          <p:stCondLst>
                                            <p:cond delay="0"/>
                                          </p:stCondLst>
                                        </p:cTn>
                                        <p:tgtEl>
                                          <p:spTgt spid="536595"/>
                                        </p:tgtEl>
                                        <p:attrNameLst>
                                          <p:attrName>style.visibility</p:attrName>
                                        </p:attrNameLst>
                                      </p:cBhvr>
                                      <p:to>
                                        <p:strVal val="visible"/>
                                      </p:to>
                                    </p:set>
                                    <p:animEffect transition="in" filter="wipe(up)">
                                      <p:cBhvr>
                                        <p:cTn id="42" dur="500"/>
                                        <p:tgtEl>
                                          <p:spTgt spid="536595"/>
                                        </p:tgtEl>
                                      </p:cBhvr>
                                    </p:animEffect>
                                  </p:childTnLst>
                                </p:cTn>
                              </p:par>
                            </p:childTnLst>
                          </p:cTn>
                        </p:par>
                        <p:par>
                          <p:cTn id="43" fill="hold">
                            <p:stCondLst>
                              <p:cond delay="2000"/>
                            </p:stCondLst>
                            <p:childTnLst>
                              <p:par>
                                <p:cTn id="44" presetID="22" presetClass="entr" presetSubtype="8" fill="hold" grpId="0" nodeType="afterEffect">
                                  <p:stCondLst>
                                    <p:cond delay="0"/>
                                  </p:stCondLst>
                                  <p:childTnLst>
                                    <p:set>
                                      <p:cBhvr>
                                        <p:cTn id="45" dur="1" fill="hold">
                                          <p:stCondLst>
                                            <p:cond delay="0"/>
                                          </p:stCondLst>
                                        </p:cTn>
                                        <p:tgtEl>
                                          <p:spTgt spid="536596"/>
                                        </p:tgtEl>
                                        <p:attrNameLst>
                                          <p:attrName>style.visibility</p:attrName>
                                        </p:attrNameLst>
                                      </p:cBhvr>
                                      <p:to>
                                        <p:strVal val="visible"/>
                                      </p:to>
                                    </p:set>
                                    <p:animEffect transition="in" filter="wipe(left)">
                                      <p:cBhvr>
                                        <p:cTn id="46" dur="500"/>
                                        <p:tgtEl>
                                          <p:spTgt spid="536596"/>
                                        </p:tgtEl>
                                      </p:cBhvr>
                                    </p:animEffect>
                                  </p:childTnLst>
                                </p:cTn>
                              </p:par>
                            </p:childTnLst>
                          </p:cTn>
                        </p:par>
                        <p:par>
                          <p:cTn id="47" fill="hold">
                            <p:stCondLst>
                              <p:cond delay="2500"/>
                            </p:stCondLst>
                            <p:childTnLst>
                              <p:par>
                                <p:cTn id="48" presetID="22" presetClass="entr" presetSubtype="1" fill="hold" grpId="0" nodeType="afterEffect">
                                  <p:stCondLst>
                                    <p:cond delay="0"/>
                                  </p:stCondLst>
                                  <p:childTnLst>
                                    <p:set>
                                      <p:cBhvr>
                                        <p:cTn id="49" dur="1" fill="hold">
                                          <p:stCondLst>
                                            <p:cond delay="0"/>
                                          </p:stCondLst>
                                        </p:cTn>
                                        <p:tgtEl>
                                          <p:spTgt spid="536597"/>
                                        </p:tgtEl>
                                        <p:attrNameLst>
                                          <p:attrName>style.visibility</p:attrName>
                                        </p:attrNameLst>
                                      </p:cBhvr>
                                      <p:to>
                                        <p:strVal val="visible"/>
                                      </p:to>
                                    </p:set>
                                    <p:animEffect transition="in" filter="wipe(up)">
                                      <p:cBhvr>
                                        <p:cTn id="50" dur="500"/>
                                        <p:tgtEl>
                                          <p:spTgt spid="536597"/>
                                        </p:tgtEl>
                                      </p:cBhvr>
                                    </p:animEffect>
                                  </p:childTnLst>
                                </p:cTn>
                              </p:par>
                            </p:childTnLst>
                          </p:cTn>
                        </p:par>
                        <p:par>
                          <p:cTn id="51" fill="hold">
                            <p:stCondLst>
                              <p:cond delay="3000"/>
                            </p:stCondLst>
                            <p:childTnLst>
                              <p:par>
                                <p:cTn id="52" presetID="22" presetClass="entr" presetSubtype="1" fill="hold" grpId="0" nodeType="afterEffect">
                                  <p:stCondLst>
                                    <p:cond delay="0"/>
                                  </p:stCondLst>
                                  <p:childTnLst>
                                    <p:set>
                                      <p:cBhvr>
                                        <p:cTn id="53" dur="1" fill="hold">
                                          <p:stCondLst>
                                            <p:cond delay="0"/>
                                          </p:stCondLst>
                                        </p:cTn>
                                        <p:tgtEl>
                                          <p:spTgt spid="536598"/>
                                        </p:tgtEl>
                                        <p:attrNameLst>
                                          <p:attrName>style.visibility</p:attrName>
                                        </p:attrNameLst>
                                      </p:cBhvr>
                                      <p:to>
                                        <p:strVal val="visible"/>
                                      </p:to>
                                    </p:set>
                                    <p:animEffect transition="in" filter="wipe(up)">
                                      <p:cBhvr>
                                        <p:cTn id="54" dur="500"/>
                                        <p:tgtEl>
                                          <p:spTgt spid="536598"/>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1" fill="hold" grpId="0" nodeType="clickEffect">
                                  <p:stCondLst>
                                    <p:cond delay="0"/>
                                  </p:stCondLst>
                                  <p:childTnLst>
                                    <p:set>
                                      <p:cBhvr>
                                        <p:cTn id="58" dur="1" fill="hold">
                                          <p:stCondLst>
                                            <p:cond delay="0"/>
                                          </p:stCondLst>
                                        </p:cTn>
                                        <p:tgtEl>
                                          <p:spTgt spid="536586"/>
                                        </p:tgtEl>
                                        <p:attrNameLst>
                                          <p:attrName>style.visibility</p:attrName>
                                        </p:attrNameLst>
                                      </p:cBhvr>
                                      <p:to>
                                        <p:strVal val="visible"/>
                                      </p:to>
                                    </p:set>
                                    <p:animEffect transition="in" filter="wipe(up)">
                                      <p:cBhvr>
                                        <p:cTn id="59" dur="500"/>
                                        <p:tgtEl>
                                          <p:spTgt spid="536586"/>
                                        </p:tgtEl>
                                      </p:cBhvr>
                                    </p:animEffect>
                                  </p:childTnLst>
                                </p:cTn>
                              </p:par>
                            </p:childTnLst>
                          </p:cTn>
                        </p:par>
                        <p:par>
                          <p:cTn id="60" fill="hold">
                            <p:stCondLst>
                              <p:cond delay="500"/>
                            </p:stCondLst>
                            <p:childTnLst>
                              <p:par>
                                <p:cTn id="61" presetID="22" presetClass="entr" presetSubtype="8" fill="hold" grpId="0" nodeType="afterEffect">
                                  <p:stCondLst>
                                    <p:cond delay="0"/>
                                  </p:stCondLst>
                                  <p:childTnLst>
                                    <p:set>
                                      <p:cBhvr>
                                        <p:cTn id="62" dur="1" fill="hold">
                                          <p:stCondLst>
                                            <p:cond delay="0"/>
                                          </p:stCondLst>
                                        </p:cTn>
                                        <p:tgtEl>
                                          <p:spTgt spid="536585"/>
                                        </p:tgtEl>
                                        <p:attrNameLst>
                                          <p:attrName>style.visibility</p:attrName>
                                        </p:attrNameLst>
                                      </p:cBhvr>
                                      <p:to>
                                        <p:strVal val="visible"/>
                                      </p:to>
                                    </p:set>
                                    <p:animEffect transition="in" filter="wipe(left)">
                                      <p:cBhvr>
                                        <p:cTn id="63" dur="500"/>
                                        <p:tgtEl>
                                          <p:spTgt spid="536585"/>
                                        </p:tgtEl>
                                      </p:cBhvr>
                                    </p:animEffect>
                                  </p:childTnLst>
                                </p:cTn>
                              </p:par>
                            </p:childTnLst>
                          </p:cTn>
                        </p:par>
                        <p:par>
                          <p:cTn id="64" fill="hold">
                            <p:stCondLst>
                              <p:cond delay="1000"/>
                            </p:stCondLst>
                            <p:childTnLst>
                              <p:par>
                                <p:cTn id="65" presetID="22" presetClass="entr" presetSubtype="1" fill="hold" grpId="0" nodeType="afterEffect">
                                  <p:stCondLst>
                                    <p:cond delay="0"/>
                                  </p:stCondLst>
                                  <p:childTnLst>
                                    <p:set>
                                      <p:cBhvr>
                                        <p:cTn id="66" dur="1" fill="hold">
                                          <p:stCondLst>
                                            <p:cond delay="0"/>
                                          </p:stCondLst>
                                        </p:cTn>
                                        <p:tgtEl>
                                          <p:spTgt spid="536584"/>
                                        </p:tgtEl>
                                        <p:attrNameLst>
                                          <p:attrName>style.visibility</p:attrName>
                                        </p:attrNameLst>
                                      </p:cBhvr>
                                      <p:to>
                                        <p:strVal val="visible"/>
                                      </p:to>
                                    </p:set>
                                    <p:animEffect transition="in" filter="wipe(up)">
                                      <p:cBhvr>
                                        <p:cTn id="67" dur="500"/>
                                        <p:tgtEl>
                                          <p:spTgt spid="536584"/>
                                        </p:tgtEl>
                                      </p:cBhvr>
                                    </p:animEffect>
                                  </p:childTnLst>
                                </p:cTn>
                              </p:par>
                            </p:childTnLst>
                          </p:cTn>
                        </p:par>
                        <p:par>
                          <p:cTn id="68" fill="hold">
                            <p:stCondLst>
                              <p:cond delay="1500"/>
                            </p:stCondLst>
                            <p:childTnLst>
                              <p:par>
                                <p:cTn id="69" presetID="22" presetClass="entr" presetSubtype="1" fill="hold" grpId="0" nodeType="afterEffect">
                                  <p:stCondLst>
                                    <p:cond delay="0"/>
                                  </p:stCondLst>
                                  <p:childTnLst>
                                    <p:set>
                                      <p:cBhvr>
                                        <p:cTn id="70" dur="1" fill="hold">
                                          <p:stCondLst>
                                            <p:cond delay="0"/>
                                          </p:stCondLst>
                                        </p:cTn>
                                        <p:tgtEl>
                                          <p:spTgt spid="536583"/>
                                        </p:tgtEl>
                                        <p:attrNameLst>
                                          <p:attrName>style.visibility</p:attrName>
                                        </p:attrNameLst>
                                      </p:cBhvr>
                                      <p:to>
                                        <p:strVal val="visible"/>
                                      </p:to>
                                    </p:set>
                                    <p:animEffect transition="in" filter="wipe(up)">
                                      <p:cBhvr>
                                        <p:cTn id="71" dur="500"/>
                                        <p:tgtEl>
                                          <p:spTgt spid="536583"/>
                                        </p:tgtEl>
                                      </p:cBhvr>
                                    </p:animEffect>
                                  </p:childTnLst>
                                </p:cTn>
                              </p:par>
                            </p:childTnLst>
                          </p:cTn>
                        </p:par>
                        <p:par>
                          <p:cTn id="72" fill="hold">
                            <p:stCondLst>
                              <p:cond delay="2000"/>
                            </p:stCondLst>
                            <p:childTnLst>
                              <p:par>
                                <p:cTn id="73" presetID="22" presetClass="entr" presetSubtype="1" fill="hold" grpId="0" nodeType="afterEffect">
                                  <p:stCondLst>
                                    <p:cond delay="0"/>
                                  </p:stCondLst>
                                  <p:childTnLst>
                                    <p:set>
                                      <p:cBhvr>
                                        <p:cTn id="74" dur="1" fill="hold">
                                          <p:stCondLst>
                                            <p:cond delay="0"/>
                                          </p:stCondLst>
                                        </p:cTn>
                                        <p:tgtEl>
                                          <p:spTgt spid="536592"/>
                                        </p:tgtEl>
                                        <p:attrNameLst>
                                          <p:attrName>style.visibility</p:attrName>
                                        </p:attrNameLst>
                                      </p:cBhvr>
                                      <p:to>
                                        <p:strVal val="visible"/>
                                      </p:to>
                                    </p:set>
                                    <p:animEffect transition="in" filter="wipe(up)">
                                      <p:cBhvr>
                                        <p:cTn id="75" dur="500"/>
                                        <p:tgtEl>
                                          <p:spTgt spid="536592"/>
                                        </p:tgtEl>
                                      </p:cBhvr>
                                    </p:animEffect>
                                  </p:childTnLst>
                                </p:cTn>
                              </p:par>
                            </p:childTnLst>
                          </p:cTn>
                        </p:par>
                        <p:par>
                          <p:cTn id="76" fill="hold">
                            <p:stCondLst>
                              <p:cond delay="2500"/>
                            </p:stCondLst>
                            <p:childTnLst>
                              <p:par>
                                <p:cTn id="77" presetID="22" presetClass="entr" presetSubtype="2" fill="hold" grpId="0" nodeType="afterEffect">
                                  <p:stCondLst>
                                    <p:cond delay="0"/>
                                  </p:stCondLst>
                                  <p:childTnLst>
                                    <p:set>
                                      <p:cBhvr>
                                        <p:cTn id="78" dur="1" fill="hold">
                                          <p:stCondLst>
                                            <p:cond delay="0"/>
                                          </p:stCondLst>
                                        </p:cTn>
                                        <p:tgtEl>
                                          <p:spTgt spid="536593"/>
                                        </p:tgtEl>
                                        <p:attrNameLst>
                                          <p:attrName>style.visibility</p:attrName>
                                        </p:attrNameLst>
                                      </p:cBhvr>
                                      <p:to>
                                        <p:strVal val="visible"/>
                                      </p:to>
                                    </p:set>
                                    <p:animEffect transition="in" filter="wipe(right)">
                                      <p:cBhvr>
                                        <p:cTn id="79" dur="500"/>
                                        <p:tgtEl>
                                          <p:spTgt spid="536593"/>
                                        </p:tgtEl>
                                      </p:cBhvr>
                                    </p:animEffect>
                                  </p:childTnLst>
                                </p:cTn>
                              </p:par>
                            </p:childTnLst>
                          </p:cTn>
                        </p:par>
                        <p:par>
                          <p:cTn id="80" fill="hold">
                            <p:stCondLst>
                              <p:cond delay="3000"/>
                            </p:stCondLst>
                            <p:childTnLst>
                              <p:par>
                                <p:cTn id="81" presetID="22" presetClass="entr" presetSubtype="1" fill="hold" grpId="0" nodeType="afterEffect">
                                  <p:stCondLst>
                                    <p:cond delay="0"/>
                                  </p:stCondLst>
                                  <p:childTnLst>
                                    <p:set>
                                      <p:cBhvr>
                                        <p:cTn id="82" dur="1" fill="hold">
                                          <p:stCondLst>
                                            <p:cond delay="0"/>
                                          </p:stCondLst>
                                        </p:cTn>
                                        <p:tgtEl>
                                          <p:spTgt spid="536594"/>
                                        </p:tgtEl>
                                        <p:attrNameLst>
                                          <p:attrName>style.visibility</p:attrName>
                                        </p:attrNameLst>
                                      </p:cBhvr>
                                      <p:to>
                                        <p:strVal val="visible"/>
                                      </p:to>
                                    </p:set>
                                    <p:animEffect transition="in" filter="wipe(up)">
                                      <p:cBhvr>
                                        <p:cTn id="83" dur="500"/>
                                        <p:tgtEl>
                                          <p:spTgt spid="5365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6580" grpId="0" animBg="1"/>
      <p:bldP spid="536581" grpId="0" animBg="1"/>
      <p:bldP spid="536582" grpId="0" animBg="1"/>
      <p:bldP spid="536583" grpId="0" animBg="1"/>
      <p:bldP spid="536584" grpId="0" animBg="1"/>
      <p:bldP spid="536585" grpId="0" animBg="1"/>
      <p:bldP spid="536586" grpId="0"/>
      <p:bldP spid="536587" grpId="0" animBg="1"/>
      <p:bldP spid="536588" grpId="0" animBg="1"/>
      <p:bldP spid="536592" grpId="0" animBg="1"/>
      <p:bldP spid="536593" grpId="0" animBg="1"/>
      <p:bldP spid="536594" grpId="0" animBg="1"/>
      <p:bldP spid="536595" grpId="0" animBg="1"/>
      <p:bldP spid="536596" grpId="0" animBg="1"/>
      <p:bldP spid="536597" grpId="0" animBg="1"/>
      <p:bldP spid="536598" grpId="0" animBg="1"/>
      <p:bldP spid="536599" grpId="0" animBg="1"/>
      <p:bldP spid="536600"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8626" name="Rectangle 2"/>
          <p:cNvSpPr>
            <a:spLocks noGrp="1" noChangeArrowheads="1"/>
          </p:cNvSpPr>
          <p:nvPr>
            <p:ph type="title"/>
          </p:nvPr>
        </p:nvSpPr>
        <p:spPr>
          <a:xfrm>
            <a:off x="609600" y="304800"/>
            <a:ext cx="7277100" cy="533400"/>
          </a:xfrm>
        </p:spPr>
        <p:txBody>
          <a:bodyPr/>
          <a:lstStyle/>
          <a:p>
            <a:r>
              <a:rPr lang="zh-CN" altLang="en-US" sz="3000">
                <a:solidFill>
                  <a:schemeClr val="tx1"/>
                </a:solidFill>
              </a:rPr>
              <a:t>二、用传统流程图表示算法</a:t>
            </a:r>
          </a:p>
        </p:txBody>
      </p:sp>
      <p:sp>
        <p:nvSpPr>
          <p:cNvPr id="538627" name="Rectangle 3"/>
          <p:cNvSpPr>
            <a:spLocks noChangeArrowheads="1"/>
          </p:cNvSpPr>
          <p:nvPr/>
        </p:nvSpPr>
        <p:spPr bwMode="auto">
          <a:xfrm>
            <a:off x="990600" y="1371600"/>
            <a:ext cx="6858000" cy="457200"/>
          </a:xfrm>
          <a:prstGeom prst="rect">
            <a:avLst/>
          </a:prstGeom>
          <a:noFill/>
          <a:ln w="9525">
            <a:noFill/>
            <a:miter lim="800000"/>
            <a:headEnd/>
            <a:tailEnd/>
          </a:ln>
          <a:effectLst/>
        </p:spPr>
        <p:txBody>
          <a:bodyPr/>
          <a:lstStyle/>
          <a:p>
            <a:pPr marL="279400" indent="-279400" algn="l">
              <a:spcBef>
                <a:spcPct val="40000"/>
              </a:spcBef>
              <a:buClr>
                <a:srgbClr val="D60093"/>
              </a:buClr>
              <a:buSzPct val="85000"/>
              <a:buFont typeface="Wingdings" pitchFamily="2" charset="2"/>
              <a:buNone/>
            </a:pPr>
            <a:r>
              <a:rPr lang="en-US" altLang="zh-CN" sz="2400" dirty="0">
                <a:solidFill>
                  <a:schemeClr val="accent2"/>
                </a:solidFill>
                <a:latin typeface="Arial Narrow" pitchFamily="34" charset="0"/>
                <a:ea typeface="楷体_GB2312" pitchFamily="49" charset="-122"/>
              </a:rPr>
              <a:t>【</a:t>
            </a:r>
            <a:r>
              <a:rPr lang="zh-CN" altLang="en-US" sz="2400" b="1" dirty="0">
                <a:solidFill>
                  <a:schemeClr val="bg2">
                    <a:lumMod val="25000"/>
                  </a:schemeClr>
                </a:solidFill>
                <a:latin typeface="Arial Narrow" pitchFamily="34" charset="0"/>
                <a:ea typeface="楷体_GB2312" pitchFamily="49" charset="-122"/>
              </a:rPr>
              <a:t>例</a:t>
            </a:r>
            <a:r>
              <a:rPr lang="en-US" altLang="zh-CN" sz="2400" dirty="0">
                <a:solidFill>
                  <a:schemeClr val="accent2"/>
                </a:solidFill>
                <a:latin typeface="Arial Narrow" pitchFamily="34" charset="0"/>
                <a:ea typeface="楷体_GB2312" pitchFamily="49" charset="-122"/>
              </a:rPr>
              <a:t>】 </a:t>
            </a:r>
            <a:r>
              <a:rPr lang="zh-CN" altLang="en-US" sz="2400" dirty="0">
                <a:latin typeface="Arial Narrow" pitchFamily="34" charset="0"/>
                <a:ea typeface="楷体_GB2312" pitchFamily="49" charset="-122"/>
              </a:rPr>
              <a:t>求</a:t>
            </a:r>
            <a:r>
              <a:rPr lang="en-US" altLang="zh-CN" sz="2400" dirty="0">
                <a:latin typeface="Arial Narrow" pitchFamily="34" charset="0"/>
                <a:ea typeface="楷体_GB2312" pitchFamily="49" charset="-122"/>
              </a:rPr>
              <a:t>1</a:t>
            </a:r>
            <a:r>
              <a:rPr lang="zh-CN" altLang="en-US" sz="2400" dirty="0">
                <a:latin typeface="Arial Narrow" pitchFamily="34" charset="0"/>
                <a:ea typeface="楷体_GB2312" pitchFamily="49" charset="-122"/>
              </a:rPr>
              <a:t>＊</a:t>
            </a:r>
            <a:r>
              <a:rPr lang="en-US" altLang="zh-CN" sz="2400" dirty="0">
                <a:latin typeface="Arial Narrow" pitchFamily="34" charset="0"/>
                <a:ea typeface="楷体_GB2312" pitchFamily="49" charset="-122"/>
              </a:rPr>
              <a:t>2</a:t>
            </a:r>
            <a:r>
              <a:rPr lang="zh-CN" altLang="en-US" sz="2400" dirty="0">
                <a:latin typeface="Arial Narrow" pitchFamily="34" charset="0"/>
                <a:ea typeface="楷体_GB2312" pitchFamily="49" charset="-122"/>
              </a:rPr>
              <a:t>＊</a:t>
            </a:r>
            <a:r>
              <a:rPr lang="en-US" altLang="zh-CN" sz="2400" dirty="0">
                <a:latin typeface="Arial Narrow" pitchFamily="34" charset="0"/>
                <a:ea typeface="楷体_GB2312" pitchFamily="49" charset="-122"/>
              </a:rPr>
              <a:t>3</a:t>
            </a:r>
            <a:r>
              <a:rPr lang="zh-CN" altLang="en-US" sz="2400" dirty="0">
                <a:latin typeface="Arial Narrow" pitchFamily="34" charset="0"/>
                <a:ea typeface="楷体_GB2312" pitchFamily="49" charset="-122"/>
              </a:rPr>
              <a:t>＊</a:t>
            </a:r>
            <a:r>
              <a:rPr lang="en-US" altLang="zh-CN" sz="2400" dirty="0">
                <a:latin typeface="Arial Narrow" pitchFamily="34" charset="0"/>
                <a:ea typeface="楷体_GB2312" pitchFamily="49" charset="-122"/>
              </a:rPr>
              <a:t>4</a:t>
            </a:r>
            <a:r>
              <a:rPr lang="zh-CN" altLang="en-US" sz="2400" dirty="0">
                <a:latin typeface="Arial Narrow" pitchFamily="34" charset="0"/>
                <a:ea typeface="楷体_GB2312" pitchFamily="49" charset="-122"/>
              </a:rPr>
              <a:t>＊</a:t>
            </a:r>
            <a:r>
              <a:rPr lang="en-US" altLang="zh-CN" sz="2400" dirty="0">
                <a:latin typeface="Arial Narrow" pitchFamily="34" charset="0"/>
                <a:ea typeface="楷体_GB2312" pitchFamily="49" charset="-122"/>
              </a:rPr>
              <a:t>5 </a:t>
            </a:r>
            <a:endParaRPr lang="zh-CN" altLang="en-US" sz="2400" dirty="0">
              <a:latin typeface="Arial Narrow" pitchFamily="34" charset="0"/>
              <a:ea typeface="楷体_GB2312" pitchFamily="49" charset="-122"/>
            </a:endParaRPr>
          </a:p>
        </p:txBody>
      </p:sp>
      <p:sp>
        <p:nvSpPr>
          <p:cNvPr id="538628" name="Rectangle 4"/>
          <p:cNvSpPr>
            <a:spLocks noChangeArrowheads="1"/>
          </p:cNvSpPr>
          <p:nvPr/>
        </p:nvSpPr>
        <p:spPr bwMode="auto">
          <a:xfrm>
            <a:off x="1066800" y="1981200"/>
            <a:ext cx="6477000" cy="457200"/>
          </a:xfrm>
          <a:prstGeom prst="rect">
            <a:avLst/>
          </a:prstGeom>
          <a:noFill/>
          <a:ln w="9525">
            <a:noFill/>
            <a:miter lim="800000"/>
            <a:headEnd/>
            <a:tailEnd/>
          </a:ln>
          <a:effectLst/>
        </p:spPr>
        <p:txBody>
          <a:bodyPr/>
          <a:lstStyle/>
          <a:p>
            <a:pPr marL="279400" indent="-279400" algn="l">
              <a:spcBef>
                <a:spcPct val="40000"/>
              </a:spcBef>
              <a:buClr>
                <a:srgbClr val="D60093"/>
              </a:buClr>
              <a:buSzPct val="70000"/>
              <a:buFont typeface="Wingdings" pitchFamily="2" charset="2"/>
              <a:buNone/>
            </a:pPr>
            <a:r>
              <a:rPr lang="en-US" altLang="zh-CN" sz="2400">
                <a:solidFill>
                  <a:srgbClr val="FF0000"/>
                </a:solidFill>
                <a:latin typeface="Arial Narrow" pitchFamily="34" charset="0"/>
                <a:ea typeface="楷体_GB2312" pitchFamily="49" charset="-122"/>
              </a:rPr>
              <a:t>S1</a:t>
            </a:r>
            <a:r>
              <a:rPr lang="zh-CN" altLang="en-US" sz="2400">
                <a:latin typeface="Arial Narrow" pitchFamily="34" charset="0"/>
                <a:ea typeface="楷体_GB2312" pitchFamily="49" charset="-122"/>
              </a:rPr>
              <a:t>：使 </a:t>
            </a:r>
            <a:r>
              <a:rPr lang="en-US" altLang="zh-CN" sz="2400">
                <a:solidFill>
                  <a:srgbClr val="0000FF"/>
                </a:solidFill>
                <a:latin typeface="Arial Narrow" pitchFamily="34" charset="0"/>
                <a:ea typeface="楷体_GB2312" pitchFamily="49" charset="-122"/>
              </a:rPr>
              <a:t>p</a:t>
            </a:r>
            <a:r>
              <a:rPr lang="zh-CN" altLang="en-US" sz="2400">
                <a:solidFill>
                  <a:srgbClr val="0000FF"/>
                </a:solidFill>
                <a:latin typeface="Arial Narrow" pitchFamily="34" charset="0"/>
                <a:ea typeface="楷体_GB2312" pitchFamily="49" charset="-122"/>
              </a:rPr>
              <a:t>＝</a:t>
            </a:r>
            <a:r>
              <a:rPr lang="en-US" altLang="zh-CN" sz="2400">
                <a:solidFill>
                  <a:srgbClr val="0000FF"/>
                </a:solidFill>
                <a:latin typeface="Arial Narrow" pitchFamily="34" charset="0"/>
                <a:ea typeface="楷体_GB2312" pitchFamily="49" charset="-122"/>
              </a:rPr>
              <a:t>1</a:t>
            </a:r>
            <a:r>
              <a:rPr lang="en-US" altLang="zh-CN" sz="2400">
                <a:latin typeface="Arial Narrow" pitchFamily="34" charset="0"/>
                <a:ea typeface="楷体_GB2312" pitchFamily="49" charset="-122"/>
              </a:rPr>
              <a:t> </a:t>
            </a:r>
            <a:r>
              <a:rPr lang="zh-CN" altLang="en-US" sz="2400">
                <a:latin typeface="Arial Narrow" pitchFamily="34" charset="0"/>
                <a:ea typeface="楷体_GB2312" pitchFamily="49" charset="-122"/>
              </a:rPr>
              <a:t>；</a:t>
            </a:r>
          </a:p>
        </p:txBody>
      </p:sp>
      <p:sp>
        <p:nvSpPr>
          <p:cNvPr id="538629" name="Rectangle 5"/>
          <p:cNvSpPr>
            <a:spLocks noChangeArrowheads="1"/>
          </p:cNvSpPr>
          <p:nvPr/>
        </p:nvSpPr>
        <p:spPr bwMode="auto">
          <a:xfrm>
            <a:off x="1066800" y="2438400"/>
            <a:ext cx="2438400" cy="457200"/>
          </a:xfrm>
          <a:prstGeom prst="rect">
            <a:avLst/>
          </a:prstGeom>
          <a:noFill/>
          <a:ln w="9525">
            <a:noFill/>
            <a:miter lim="800000"/>
            <a:headEnd/>
            <a:tailEnd/>
          </a:ln>
          <a:effectLst/>
        </p:spPr>
        <p:txBody>
          <a:bodyPr/>
          <a:lstStyle/>
          <a:p>
            <a:pPr marL="279400" indent="-279400" algn="l">
              <a:spcBef>
                <a:spcPct val="40000"/>
              </a:spcBef>
              <a:buClr>
                <a:srgbClr val="D60093"/>
              </a:buClr>
              <a:buSzPct val="70000"/>
              <a:buFont typeface="Wingdings" pitchFamily="2" charset="2"/>
              <a:buNone/>
            </a:pPr>
            <a:r>
              <a:rPr lang="en-US" altLang="zh-CN" sz="2400">
                <a:solidFill>
                  <a:srgbClr val="FF0000"/>
                </a:solidFill>
                <a:latin typeface="Arial Narrow" pitchFamily="34" charset="0"/>
                <a:ea typeface="楷体_GB2312" pitchFamily="49" charset="-122"/>
              </a:rPr>
              <a:t>S2</a:t>
            </a:r>
            <a:r>
              <a:rPr lang="zh-CN" altLang="en-US" sz="2400">
                <a:latin typeface="Arial Narrow" pitchFamily="34" charset="0"/>
                <a:ea typeface="楷体_GB2312" pitchFamily="49" charset="-122"/>
              </a:rPr>
              <a:t>：使 </a:t>
            </a:r>
            <a:r>
              <a:rPr lang="en-US" altLang="zh-CN" sz="2400">
                <a:solidFill>
                  <a:srgbClr val="0000FF"/>
                </a:solidFill>
                <a:latin typeface="Arial Narrow" pitchFamily="34" charset="0"/>
                <a:ea typeface="楷体_GB2312" pitchFamily="49" charset="-122"/>
              </a:rPr>
              <a:t>i</a:t>
            </a:r>
            <a:r>
              <a:rPr lang="zh-CN" altLang="en-US" sz="2400">
                <a:solidFill>
                  <a:srgbClr val="0000FF"/>
                </a:solidFill>
                <a:latin typeface="Arial Narrow" pitchFamily="34" charset="0"/>
                <a:ea typeface="楷体_GB2312" pitchFamily="49" charset="-122"/>
              </a:rPr>
              <a:t>＝</a:t>
            </a:r>
            <a:r>
              <a:rPr lang="en-US" altLang="zh-CN" sz="2400">
                <a:solidFill>
                  <a:srgbClr val="0000FF"/>
                </a:solidFill>
                <a:latin typeface="Arial Narrow" pitchFamily="34" charset="0"/>
                <a:ea typeface="楷体_GB2312" pitchFamily="49" charset="-122"/>
              </a:rPr>
              <a:t>2</a:t>
            </a:r>
            <a:r>
              <a:rPr lang="en-US" altLang="zh-CN" sz="2400">
                <a:latin typeface="Arial Narrow" pitchFamily="34" charset="0"/>
                <a:ea typeface="楷体_GB2312" pitchFamily="49" charset="-122"/>
              </a:rPr>
              <a:t> </a:t>
            </a:r>
            <a:r>
              <a:rPr lang="zh-CN" altLang="en-US" sz="2400">
                <a:latin typeface="Arial Narrow" pitchFamily="34" charset="0"/>
                <a:ea typeface="楷体_GB2312" pitchFamily="49" charset="-122"/>
              </a:rPr>
              <a:t>；</a:t>
            </a:r>
          </a:p>
        </p:txBody>
      </p:sp>
      <p:sp>
        <p:nvSpPr>
          <p:cNvPr id="538630" name="Rectangle 6"/>
          <p:cNvSpPr>
            <a:spLocks noChangeArrowheads="1"/>
          </p:cNvSpPr>
          <p:nvPr/>
        </p:nvSpPr>
        <p:spPr bwMode="auto">
          <a:xfrm>
            <a:off x="1066800" y="2895600"/>
            <a:ext cx="4729336" cy="1143000"/>
          </a:xfrm>
          <a:prstGeom prst="rect">
            <a:avLst/>
          </a:prstGeom>
          <a:noFill/>
          <a:ln w="9525">
            <a:noFill/>
            <a:miter lim="800000"/>
            <a:headEnd/>
            <a:tailEnd/>
          </a:ln>
          <a:effectLst/>
        </p:spPr>
        <p:txBody>
          <a:bodyPr/>
          <a:lstStyle/>
          <a:p>
            <a:pPr marL="279400" indent="-279400" algn="l">
              <a:spcBef>
                <a:spcPct val="40000"/>
              </a:spcBef>
              <a:buClr>
                <a:srgbClr val="D60093"/>
              </a:buClr>
              <a:buSzPct val="70000"/>
              <a:buFont typeface="Wingdings" pitchFamily="2" charset="2"/>
              <a:buNone/>
            </a:pPr>
            <a:r>
              <a:rPr lang="en-US" altLang="zh-CN" sz="2400" dirty="0">
                <a:solidFill>
                  <a:srgbClr val="FF0000"/>
                </a:solidFill>
                <a:latin typeface="Arial Narrow" pitchFamily="34" charset="0"/>
                <a:ea typeface="楷体_GB2312" pitchFamily="49" charset="-122"/>
              </a:rPr>
              <a:t>S3</a:t>
            </a:r>
            <a:r>
              <a:rPr lang="zh-CN" altLang="en-US" sz="2400" dirty="0">
                <a:latin typeface="Arial Narrow" pitchFamily="34" charset="0"/>
                <a:ea typeface="楷体_GB2312" pitchFamily="49" charset="-122"/>
              </a:rPr>
              <a:t>：使 </a:t>
            </a:r>
            <a:r>
              <a:rPr lang="en-US" altLang="zh-CN" sz="2400" dirty="0">
                <a:latin typeface="Arial Narrow" pitchFamily="34" charset="0"/>
                <a:ea typeface="楷体_GB2312" pitchFamily="49" charset="-122"/>
              </a:rPr>
              <a:t>p * </a:t>
            </a:r>
            <a:r>
              <a:rPr lang="en-US" altLang="zh-CN" sz="2400" dirty="0" err="1">
                <a:latin typeface="Arial Narrow" pitchFamily="34" charset="0"/>
                <a:ea typeface="楷体_GB2312" pitchFamily="49" charset="-122"/>
              </a:rPr>
              <a:t>i</a:t>
            </a:r>
            <a:r>
              <a:rPr lang="zh-CN" altLang="en-US" sz="2400" dirty="0">
                <a:latin typeface="Arial Narrow" pitchFamily="34" charset="0"/>
                <a:ea typeface="楷体_GB2312" pitchFamily="49" charset="-122"/>
              </a:rPr>
              <a:t>，乘积仍放在变量</a:t>
            </a:r>
            <a:br>
              <a:rPr lang="zh-CN" altLang="en-US" sz="2400" dirty="0">
                <a:latin typeface="Arial Narrow" pitchFamily="34" charset="0"/>
                <a:ea typeface="楷体_GB2312" pitchFamily="49" charset="-122"/>
              </a:rPr>
            </a:br>
            <a:r>
              <a:rPr lang="zh-CN" altLang="en-US" sz="2400" dirty="0">
                <a:latin typeface="Arial Narrow" pitchFamily="34" charset="0"/>
                <a:ea typeface="楷体_GB2312" pitchFamily="49" charset="-122"/>
              </a:rPr>
              <a:t>     </a:t>
            </a:r>
            <a:r>
              <a:rPr lang="en-US" altLang="zh-CN" sz="2400" dirty="0">
                <a:latin typeface="Arial Narrow" pitchFamily="34" charset="0"/>
                <a:ea typeface="楷体_GB2312" pitchFamily="49" charset="-122"/>
              </a:rPr>
              <a:t>p </a:t>
            </a:r>
            <a:r>
              <a:rPr lang="zh-CN" altLang="en-US" sz="2400" dirty="0">
                <a:latin typeface="Arial Narrow" pitchFamily="34" charset="0"/>
                <a:ea typeface="楷体_GB2312" pitchFamily="49" charset="-122"/>
              </a:rPr>
              <a:t>中，可表示为</a:t>
            </a:r>
            <a:r>
              <a:rPr lang="en-US" altLang="zh-CN" sz="2400" dirty="0">
                <a:solidFill>
                  <a:srgbClr val="0000FF"/>
                </a:solidFill>
                <a:latin typeface="Arial Narrow" pitchFamily="34" charset="0"/>
                <a:ea typeface="楷体_GB2312" pitchFamily="49" charset="-122"/>
              </a:rPr>
              <a:t>p* </a:t>
            </a:r>
            <a:r>
              <a:rPr lang="en-US" altLang="zh-CN" sz="2400" dirty="0" err="1">
                <a:solidFill>
                  <a:srgbClr val="0000FF"/>
                </a:solidFill>
                <a:latin typeface="Arial Narrow" pitchFamily="34" charset="0"/>
                <a:ea typeface="楷体_GB2312" pitchFamily="49" charset="-122"/>
              </a:rPr>
              <a:t>i</a:t>
            </a:r>
            <a:r>
              <a:rPr lang="en-US" altLang="zh-CN" sz="2400" dirty="0">
                <a:solidFill>
                  <a:srgbClr val="0000FF"/>
                </a:solidFill>
                <a:latin typeface="Arial Narrow" pitchFamily="34" charset="0"/>
                <a:ea typeface="楷体_GB2312" pitchFamily="49" charset="-122"/>
              </a:rPr>
              <a:t> </a:t>
            </a:r>
            <a:r>
              <a:rPr lang="en-US" altLang="zh-CN" sz="2800" dirty="0">
                <a:solidFill>
                  <a:srgbClr val="0000FF"/>
                </a:solidFill>
                <a:latin typeface="Arial Narrow" pitchFamily="34" charset="0"/>
                <a:ea typeface="楷体_GB2312" pitchFamily="49" charset="-122"/>
              </a:rPr>
              <a:t>→</a:t>
            </a:r>
            <a:r>
              <a:rPr lang="en-US" altLang="zh-CN" sz="2400" dirty="0">
                <a:solidFill>
                  <a:srgbClr val="0000FF"/>
                </a:solidFill>
                <a:latin typeface="Arial Narrow" pitchFamily="34" charset="0"/>
                <a:ea typeface="楷体_GB2312" pitchFamily="49" charset="-122"/>
              </a:rPr>
              <a:t>p</a:t>
            </a:r>
            <a:r>
              <a:rPr lang="en-US" altLang="zh-CN" sz="2400" dirty="0">
                <a:latin typeface="Arial Narrow" pitchFamily="34" charset="0"/>
                <a:ea typeface="楷体_GB2312" pitchFamily="49" charset="-122"/>
              </a:rPr>
              <a:t> ;</a:t>
            </a:r>
            <a:endParaRPr lang="zh-CN" altLang="en-US" sz="2400" dirty="0">
              <a:latin typeface="Arial Narrow" pitchFamily="34" charset="0"/>
              <a:ea typeface="楷体_GB2312" pitchFamily="49" charset="-122"/>
            </a:endParaRPr>
          </a:p>
        </p:txBody>
      </p:sp>
      <p:sp>
        <p:nvSpPr>
          <p:cNvPr id="538631" name="Rectangle 7"/>
          <p:cNvSpPr>
            <a:spLocks noChangeArrowheads="1"/>
          </p:cNvSpPr>
          <p:nvPr/>
        </p:nvSpPr>
        <p:spPr bwMode="auto">
          <a:xfrm>
            <a:off x="1066800" y="3733800"/>
            <a:ext cx="4419600" cy="457200"/>
          </a:xfrm>
          <a:prstGeom prst="rect">
            <a:avLst/>
          </a:prstGeom>
          <a:noFill/>
          <a:ln w="9525">
            <a:noFill/>
            <a:miter lim="800000"/>
            <a:headEnd/>
            <a:tailEnd/>
          </a:ln>
          <a:effectLst/>
        </p:spPr>
        <p:txBody>
          <a:bodyPr/>
          <a:lstStyle/>
          <a:p>
            <a:pPr marL="279400" indent="-279400" algn="l">
              <a:spcBef>
                <a:spcPct val="40000"/>
              </a:spcBef>
              <a:buClr>
                <a:srgbClr val="D60093"/>
              </a:buClr>
              <a:buSzPct val="70000"/>
              <a:buFont typeface="Wingdings" pitchFamily="2" charset="2"/>
              <a:buNone/>
            </a:pPr>
            <a:r>
              <a:rPr lang="en-US" altLang="zh-CN" sz="2400" dirty="0">
                <a:solidFill>
                  <a:srgbClr val="FF0000"/>
                </a:solidFill>
                <a:latin typeface="Arial Narrow" pitchFamily="34" charset="0"/>
                <a:ea typeface="楷体_GB2312" pitchFamily="49" charset="-122"/>
              </a:rPr>
              <a:t>S4</a:t>
            </a:r>
            <a:r>
              <a:rPr lang="zh-CN" altLang="en-US" sz="2400" dirty="0">
                <a:latin typeface="Arial Narrow" pitchFamily="34" charset="0"/>
                <a:ea typeface="楷体_GB2312" pitchFamily="49" charset="-122"/>
              </a:rPr>
              <a:t>：使 </a:t>
            </a:r>
            <a:r>
              <a:rPr lang="en-US" altLang="zh-CN" sz="2400" dirty="0" err="1">
                <a:latin typeface="Arial Narrow" pitchFamily="34" charset="0"/>
                <a:ea typeface="楷体_GB2312" pitchFamily="49" charset="-122"/>
              </a:rPr>
              <a:t>i</a:t>
            </a:r>
            <a:r>
              <a:rPr lang="en-US" altLang="zh-CN" sz="2400" dirty="0">
                <a:latin typeface="Arial Narrow" pitchFamily="34" charset="0"/>
                <a:ea typeface="楷体_GB2312" pitchFamily="49" charset="-122"/>
              </a:rPr>
              <a:t> </a:t>
            </a:r>
            <a:r>
              <a:rPr lang="zh-CN" altLang="en-US" sz="2400" dirty="0">
                <a:latin typeface="Arial Narrow" pitchFamily="34" charset="0"/>
                <a:ea typeface="楷体_GB2312" pitchFamily="49" charset="-122"/>
              </a:rPr>
              <a:t>的值加</a:t>
            </a:r>
            <a:r>
              <a:rPr lang="en-US" altLang="zh-CN" sz="2400" dirty="0">
                <a:latin typeface="Arial Narrow" pitchFamily="34" charset="0"/>
                <a:ea typeface="楷体_GB2312" pitchFamily="49" charset="-122"/>
              </a:rPr>
              <a:t>1</a:t>
            </a:r>
            <a:r>
              <a:rPr lang="zh-CN" altLang="en-US" sz="2400" dirty="0">
                <a:latin typeface="Arial Narrow" pitchFamily="34" charset="0"/>
                <a:ea typeface="楷体_GB2312" pitchFamily="49" charset="-122"/>
              </a:rPr>
              <a:t>，即 </a:t>
            </a:r>
            <a:r>
              <a:rPr lang="en-US" altLang="zh-CN" sz="2400" dirty="0" err="1">
                <a:solidFill>
                  <a:srgbClr val="0000FF"/>
                </a:solidFill>
                <a:latin typeface="Arial Narrow" pitchFamily="34" charset="0"/>
                <a:ea typeface="楷体_GB2312" pitchFamily="49" charset="-122"/>
              </a:rPr>
              <a:t>i</a:t>
            </a:r>
            <a:r>
              <a:rPr lang="en-US" altLang="zh-CN" sz="2400" dirty="0">
                <a:solidFill>
                  <a:srgbClr val="0000FF"/>
                </a:solidFill>
                <a:latin typeface="Arial Narrow" pitchFamily="34" charset="0"/>
                <a:ea typeface="楷体_GB2312" pitchFamily="49" charset="-122"/>
              </a:rPr>
              <a:t> </a:t>
            </a:r>
            <a:r>
              <a:rPr lang="zh-CN" altLang="en-US" sz="2400" dirty="0">
                <a:solidFill>
                  <a:srgbClr val="0000FF"/>
                </a:solidFill>
                <a:latin typeface="Arial Narrow" pitchFamily="34" charset="0"/>
                <a:ea typeface="楷体_GB2312" pitchFamily="49" charset="-122"/>
              </a:rPr>
              <a:t>＋</a:t>
            </a:r>
            <a:r>
              <a:rPr lang="en-US" altLang="zh-CN" sz="2400" dirty="0">
                <a:solidFill>
                  <a:srgbClr val="0000FF"/>
                </a:solidFill>
                <a:latin typeface="Arial Narrow" pitchFamily="34" charset="0"/>
                <a:ea typeface="楷体_GB2312" pitchFamily="49" charset="-122"/>
              </a:rPr>
              <a:t>1</a:t>
            </a:r>
            <a:r>
              <a:rPr lang="en-US" altLang="zh-CN" sz="2800" dirty="0">
                <a:solidFill>
                  <a:srgbClr val="0000FF"/>
                </a:solidFill>
                <a:latin typeface="Arial Narrow" pitchFamily="34" charset="0"/>
                <a:ea typeface="楷体_GB2312" pitchFamily="49" charset="-122"/>
              </a:rPr>
              <a:t>→</a:t>
            </a:r>
            <a:r>
              <a:rPr lang="en-US" altLang="zh-CN" sz="2400" dirty="0">
                <a:solidFill>
                  <a:srgbClr val="0000FF"/>
                </a:solidFill>
                <a:latin typeface="Arial Narrow" pitchFamily="34" charset="0"/>
                <a:ea typeface="楷体_GB2312" pitchFamily="49" charset="-122"/>
              </a:rPr>
              <a:t> </a:t>
            </a:r>
            <a:r>
              <a:rPr lang="en-US" altLang="zh-CN" sz="2400" dirty="0" err="1">
                <a:solidFill>
                  <a:srgbClr val="0000FF"/>
                </a:solidFill>
                <a:latin typeface="Arial Narrow" pitchFamily="34" charset="0"/>
                <a:ea typeface="楷体_GB2312" pitchFamily="49" charset="-122"/>
              </a:rPr>
              <a:t>i</a:t>
            </a:r>
            <a:r>
              <a:rPr lang="en-US" altLang="zh-CN" sz="2400" dirty="0">
                <a:latin typeface="Arial Narrow" pitchFamily="34" charset="0"/>
                <a:ea typeface="楷体_GB2312" pitchFamily="49" charset="-122"/>
              </a:rPr>
              <a:t> ;</a:t>
            </a:r>
          </a:p>
        </p:txBody>
      </p:sp>
      <p:sp>
        <p:nvSpPr>
          <p:cNvPr id="538632" name="Rectangle 8"/>
          <p:cNvSpPr>
            <a:spLocks noChangeArrowheads="1"/>
          </p:cNvSpPr>
          <p:nvPr/>
        </p:nvSpPr>
        <p:spPr bwMode="auto">
          <a:xfrm>
            <a:off x="1066800" y="4267200"/>
            <a:ext cx="4513312" cy="1752600"/>
          </a:xfrm>
          <a:prstGeom prst="rect">
            <a:avLst/>
          </a:prstGeom>
          <a:noFill/>
          <a:ln w="9525">
            <a:noFill/>
            <a:miter lim="800000"/>
            <a:headEnd/>
            <a:tailEnd/>
          </a:ln>
          <a:effectLst/>
        </p:spPr>
        <p:txBody>
          <a:bodyPr/>
          <a:lstStyle/>
          <a:p>
            <a:pPr marL="279400" indent="-279400" algn="l">
              <a:lnSpc>
                <a:spcPct val="120000"/>
              </a:lnSpc>
              <a:spcBef>
                <a:spcPct val="40000"/>
              </a:spcBef>
              <a:buClr>
                <a:srgbClr val="D60093"/>
              </a:buClr>
              <a:buSzPct val="70000"/>
              <a:buFont typeface="Wingdings" pitchFamily="2" charset="2"/>
              <a:buNone/>
            </a:pPr>
            <a:r>
              <a:rPr lang="en-US" altLang="zh-CN" sz="2400" dirty="0">
                <a:solidFill>
                  <a:srgbClr val="FF0000"/>
                </a:solidFill>
                <a:latin typeface="Arial Narrow" pitchFamily="34" charset="0"/>
                <a:ea typeface="楷体_GB2312" pitchFamily="49" charset="-122"/>
              </a:rPr>
              <a:t>S5</a:t>
            </a:r>
            <a:r>
              <a:rPr lang="zh-CN" altLang="en-US" sz="2400" dirty="0">
                <a:latin typeface="Arial Narrow" pitchFamily="34" charset="0"/>
                <a:ea typeface="楷体_GB2312" pitchFamily="49" charset="-122"/>
              </a:rPr>
              <a:t>：</a:t>
            </a:r>
            <a:r>
              <a:rPr lang="zh-CN" altLang="en-US" sz="2400" dirty="0">
                <a:solidFill>
                  <a:srgbClr val="0000FF"/>
                </a:solidFill>
                <a:latin typeface="Arial Narrow" pitchFamily="34" charset="0"/>
                <a:ea typeface="楷体_GB2312" pitchFamily="49" charset="-122"/>
              </a:rPr>
              <a:t>如果 </a:t>
            </a:r>
            <a:r>
              <a:rPr lang="en-US" altLang="zh-CN" sz="2400" dirty="0" err="1">
                <a:solidFill>
                  <a:srgbClr val="0000FF"/>
                </a:solidFill>
                <a:latin typeface="Arial Narrow" pitchFamily="34" charset="0"/>
                <a:ea typeface="楷体_GB2312" pitchFamily="49" charset="-122"/>
              </a:rPr>
              <a:t>i</a:t>
            </a:r>
            <a:r>
              <a:rPr lang="en-US" altLang="zh-CN" sz="2400" dirty="0">
                <a:solidFill>
                  <a:srgbClr val="0000FF"/>
                </a:solidFill>
                <a:latin typeface="Arial Narrow" pitchFamily="34" charset="0"/>
                <a:ea typeface="楷体_GB2312" pitchFamily="49" charset="-122"/>
              </a:rPr>
              <a:t> </a:t>
            </a:r>
            <a:r>
              <a:rPr lang="zh-CN" altLang="en-US" sz="2400" dirty="0">
                <a:solidFill>
                  <a:srgbClr val="0000FF"/>
                </a:solidFill>
                <a:latin typeface="Arial Narrow" pitchFamily="34" charset="0"/>
                <a:ea typeface="楷体_GB2312" pitchFamily="49" charset="-122"/>
              </a:rPr>
              <a:t>不大于</a:t>
            </a:r>
            <a:r>
              <a:rPr lang="en-US" altLang="zh-CN" sz="2400" dirty="0">
                <a:solidFill>
                  <a:srgbClr val="0000FF"/>
                </a:solidFill>
                <a:latin typeface="Arial Narrow" pitchFamily="34" charset="0"/>
                <a:ea typeface="楷体_GB2312" pitchFamily="49" charset="-122"/>
              </a:rPr>
              <a:t>5</a:t>
            </a:r>
            <a:r>
              <a:rPr lang="zh-CN" altLang="en-US" sz="2400" dirty="0">
                <a:latin typeface="Arial Narrow" pitchFamily="34" charset="0"/>
                <a:ea typeface="楷体_GB2312" pitchFamily="49" charset="-122"/>
              </a:rPr>
              <a:t>，返回重新</a:t>
            </a:r>
            <a:br>
              <a:rPr lang="zh-CN" altLang="en-US" sz="2400" dirty="0">
                <a:latin typeface="Arial Narrow" pitchFamily="34" charset="0"/>
                <a:ea typeface="楷体_GB2312" pitchFamily="49" charset="-122"/>
              </a:rPr>
            </a:br>
            <a:r>
              <a:rPr lang="zh-CN" altLang="en-US" sz="2400" dirty="0">
                <a:latin typeface="Arial Narrow" pitchFamily="34" charset="0"/>
                <a:ea typeface="楷体_GB2312" pitchFamily="49" charset="-122"/>
              </a:rPr>
              <a:t>     执行步骤</a:t>
            </a:r>
            <a:r>
              <a:rPr lang="en-US" altLang="zh-CN" sz="2400" dirty="0">
                <a:latin typeface="Arial Narrow" pitchFamily="34" charset="0"/>
                <a:ea typeface="楷体_GB2312" pitchFamily="49" charset="-122"/>
              </a:rPr>
              <a:t>S3</a:t>
            </a:r>
            <a:r>
              <a:rPr lang="zh-CN" altLang="en-US" sz="2400" dirty="0">
                <a:latin typeface="Arial Narrow" pitchFamily="34" charset="0"/>
                <a:ea typeface="楷体_GB2312" pitchFamily="49" charset="-122"/>
              </a:rPr>
              <a:t>、</a:t>
            </a:r>
            <a:r>
              <a:rPr lang="en-US" altLang="zh-CN" sz="2400" dirty="0">
                <a:latin typeface="Arial Narrow" pitchFamily="34" charset="0"/>
                <a:ea typeface="楷体_GB2312" pitchFamily="49" charset="-122"/>
              </a:rPr>
              <a:t>S4</a:t>
            </a:r>
            <a:r>
              <a:rPr lang="zh-CN" altLang="en-US" sz="2400" dirty="0">
                <a:latin typeface="Arial Narrow" pitchFamily="34" charset="0"/>
                <a:ea typeface="楷体_GB2312" pitchFamily="49" charset="-122"/>
              </a:rPr>
              <a:t>、</a:t>
            </a:r>
            <a:r>
              <a:rPr lang="en-US" altLang="zh-CN" sz="2400" dirty="0">
                <a:latin typeface="Arial Narrow" pitchFamily="34" charset="0"/>
                <a:ea typeface="楷体_GB2312" pitchFamily="49" charset="-122"/>
              </a:rPr>
              <a:t>S5</a:t>
            </a:r>
            <a:r>
              <a:rPr lang="zh-CN" altLang="en-US" sz="2400" dirty="0">
                <a:latin typeface="Arial Narrow" pitchFamily="34" charset="0"/>
                <a:ea typeface="楷体_GB2312" pitchFamily="49" charset="-122"/>
              </a:rPr>
              <a:t>；否</a:t>
            </a:r>
            <a:br>
              <a:rPr lang="zh-CN" altLang="en-US" sz="2400" dirty="0">
                <a:latin typeface="Arial Narrow" pitchFamily="34" charset="0"/>
                <a:ea typeface="楷体_GB2312" pitchFamily="49" charset="-122"/>
              </a:rPr>
            </a:br>
            <a:r>
              <a:rPr lang="zh-CN" altLang="en-US" sz="2400" dirty="0">
                <a:latin typeface="Arial Narrow" pitchFamily="34" charset="0"/>
                <a:ea typeface="楷体_GB2312" pitchFamily="49" charset="-122"/>
              </a:rPr>
              <a:t>     则，算法结束。</a:t>
            </a:r>
          </a:p>
        </p:txBody>
      </p:sp>
      <p:grpSp>
        <p:nvGrpSpPr>
          <p:cNvPr id="2" name="Group 9"/>
          <p:cNvGrpSpPr>
            <a:grpSpLocks/>
          </p:cNvGrpSpPr>
          <p:nvPr/>
        </p:nvGrpSpPr>
        <p:grpSpPr bwMode="auto">
          <a:xfrm>
            <a:off x="6324600" y="714375"/>
            <a:ext cx="1208088" cy="666750"/>
            <a:chOff x="2112" y="1344"/>
            <a:chExt cx="672" cy="336"/>
          </a:xfrm>
        </p:grpSpPr>
        <p:sp>
          <p:nvSpPr>
            <p:cNvPr id="538634" name="AutoShape 10"/>
            <p:cNvSpPr>
              <a:spLocks noChangeArrowheads="1"/>
            </p:cNvSpPr>
            <p:nvPr/>
          </p:nvSpPr>
          <p:spPr bwMode="auto">
            <a:xfrm>
              <a:off x="2112" y="1344"/>
              <a:ext cx="672" cy="192"/>
            </a:xfrm>
            <a:prstGeom prst="flowChartTerminator">
              <a:avLst/>
            </a:prstGeom>
            <a:gradFill rotWithShape="1">
              <a:gsLst>
                <a:gs pos="0">
                  <a:srgbClr val="CCFFFF"/>
                </a:gs>
                <a:gs pos="50000">
                  <a:schemeClr val="bg1"/>
                </a:gs>
                <a:gs pos="100000">
                  <a:srgbClr val="CCFFFF"/>
                </a:gs>
              </a:gsLst>
              <a:lin ang="5400000" scaled="1"/>
            </a:gradFill>
            <a:ln w="9525" algn="ctr">
              <a:solidFill>
                <a:schemeClr val="hlink"/>
              </a:solidFill>
              <a:miter lim="800000"/>
              <a:headEnd/>
              <a:tailEnd/>
            </a:ln>
            <a:effectLst>
              <a:outerShdw dist="56796" dir="3806097" algn="ctr" rotWithShape="0">
                <a:srgbClr val="808080">
                  <a:alpha val="50000"/>
                </a:srgbClr>
              </a:outerShdw>
            </a:effectLst>
          </p:spPr>
          <p:txBody>
            <a:bodyPr wrap="none" anchor="ctr"/>
            <a:lstStyle/>
            <a:p>
              <a:r>
                <a:rPr lang="zh-CN" altLang="en-US" sz="2000">
                  <a:latin typeface="Arial Narrow" pitchFamily="34" charset="0"/>
                  <a:ea typeface="楷体_GB2312" pitchFamily="49" charset="-122"/>
                </a:rPr>
                <a:t> 开始 </a:t>
              </a:r>
            </a:p>
          </p:txBody>
        </p:sp>
        <p:sp>
          <p:nvSpPr>
            <p:cNvPr id="538635" name="Line 11"/>
            <p:cNvSpPr>
              <a:spLocks noChangeShapeType="1"/>
            </p:cNvSpPr>
            <p:nvPr/>
          </p:nvSpPr>
          <p:spPr bwMode="auto">
            <a:xfrm>
              <a:off x="2448" y="1536"/>
              <a:ext cx="0" cy="144"/>
            </a:xfrm>
            <a:prstGeom prst="line">
              <a:avLst/>
            </a:prstGeom>
            <a:noFill/>
            <a:ln w="28575">
              <a:solidFill>
                <a:srgbClr val="0000FF"/>
              </a:solidFill>
              <a:round/>
              <a:headEnd/>
              <a:tailEnd type="stealth" w="med" len="lg"/>
            </a:ln>
            <a:effectLst/>
          </p:spPr>
          <p:txBody>
            <a:bodyPr/>
            <a:lstStyle/>
            <a:p>
              <a:endParaRPr lang="zh-CN" altLang="en-US"/>
            </a:p>
          </p:txBody>
        </p:sp>
      </p:grpSp>
      <p:grpSp>
        <p:nvGrpSpPr>
          <p:cNvPr id="3" name="Group 12"/>
          <p:cNvGrpSpPr>
            <a:grpSpLocks/>
          </p:cNvGrpSpPr>
          <p:nvPr/>
        </p:nvGrpSpPr>
        <p:grpSpPr bwMode="auto">
          <a:xfrm>
            <a:off x="6324600" y="1371600"/>
            <a:ext cx="1295400" cy="666750"/>
            <a:chOff x="2112" y="1680"/>
            <a:chExt cx="720" cy="336"/>
          </a:xfrm>
        </p:grpSpPr>
        <p:sp>
          <p:nvSpPr>
            <p:cNvPr id="538637" name="Rectangle 13"/>
            <p:cNvSpPr>
              <a:spLocks noChangeArrowheads="1"/>
            </p:cNvSpPr>
            <p:nvPr/>
          </p:nvSpPr>
          <p:spPr bwMode="auto">
            <a:xfrm>
              <a:off x="2112" y="1680"/>
              <a:ext cx="720" cy="192"/>
            </a:xfrm>
            <a:prstGeom prst="rect">
              <a:avLst/>
            </a:prstGeom>
            <a:gradFill rotWithShape="1">
              <a:gsLst>
                <a:gs pos="0">
                  <a:srgbClr val="CCFFFF"/>
                </a:gs>
                <a:gs pos="50000">
                  <a:schemeClr val="bg1"/>
                </a:gs>
                <a:gs pos="100000">
                  <a:srgbClr val="CCFFFF"/>
                </a:gs>
              </a:gsLst>
              <a:lin ang="5400000" scaled="1"/>
            </a:gradFill>
            <a:ln w="9525" algn="ctr">
              <a:solidFill>
                <a:schemeClr val="hlink"/>
              </a:solidFill>
              <a:miter lim="800000"/>
              <a:headEnd/>
              <a:tailEnd/>
            </a:ln>
            <a:effectLst>
              <a:outerShdw dist="56796" dir="3806097" algn="ctr" rotWithShape="0">
                <a:srgbClr val="808080">
                  <a:alpha val="50000"/>
                </a:srgbClr>
              </a:outerShdw>
            </a:effectLst>
          </p:spPr>
          <p:txBody>
            <a:bodyPr wrap="none" anchor="ctr"/>
            <a:lstStyle/>
            <a:p>
              <a:r>
                <a:rPr lang="en-US" altLang="zh-CN" sz="2000">
                  <a:latin typeface="Arial Narrow" pitchFamily="34" charset="0"/>
                  <a:ea typeface="楷体_GB2312" pitchFamily="49" charset="-122"/>
                </a:rPr>
                <a:t> 1→p </a:t>
              </a:r>
            </a:p>
          </p:txBody>
        </p:sp>
        <p:sp>
          <p:nvSpPr>
            <p:cNvPr id="538638" name="Line 14"/>
            <p:cNvSpPr>
              <a:spLocks noChangeShapeType="1"/>
            </p:cNvSpPr>
            <p:nvPr/>
          </p:nvSpPr>
          <p:spPr bwMode="auto">
            <a:xfrm>
              <a:off x="2448" y="1872"/>
              <a:ext cx="0" cy="144"/>
            </a:xfrm>
            <a:prstGeom prst="line">
              <a:avLst/>
            </a:prstGeom>
            <a:noFill/>
            <a:ln w="28575">
              <a:solidFill>
                <a:srgbClr val="0000FF"/>
              </a:solidFill>
              <a:round/>
              <a:headEnd/>
              <a:tailEnd type="stealth" w="med" len="lg"/>
            </a:ln>
            <a:effectLst/>
          </p:spPr>
          <p:txBody>
            <a:bodyPr/>
            <a:lstStyle/>
            <a:p>
              <a:endParaRPr lang="zh-CN" altLang="en-US"/>
            </a:p>
          </p:txBody>
        </p:sp>
      </p:grpSp>
      <p:grpSp>
        <p:nvGrpSpPr>
          <p:cNvPr id="4" name="Group 15"/>
          <p:cNvGrpSpPr>
            <a:grpSpLocks/>
          </p:cNvGrpSpPr>
          <p:nvPr/>
        </p:nvGrpSpPr>
        <p:grpSpPr bwMode="auto">
          <a:xfrm>
            <a:off x="6324600" y="2041525"/>
            <a:ext cx="1295400" cy="666750"/>
            <a:chOff x="2112" y="2016"/>
            <a:chExt cx="720" cy="336"/>
          </a:xfrm>
        </p:grpSpPr>
        <p:sp>
          <p:nvSpPr>
            <p:cNvPr id="538640" name="Rectangle 16"/>
            <p:cNvSpPr>
              <a:spLocks noChangeArrowheads="1"/>
            </p:cNvSpPr>
            <p:nvPr/>
          </p:nvSpPr>
          <p:spPr bwMode="auto">
            <a:xfrm>
              <a:off x="2112" y="2016"/>
              <a:ext cx="720" cy="192"/>
            </a:xfrm>
            <a:prstGeom prst="rect">
              <a:avLst/>
            </a:prstGeom>
            <a:gradFill rotWithShape="1">
              <a:gsLst>
                <a:gs pos="0">
                  <a:srgbClr val="CCFFFF"/>
                </a:gs>
                <a:gs pos="50000">
                  <a:schemeClr val="bg1"/>
                </a:gs>
                <a:gs pos="100000">
                  <a:srgbClr val="CCFFFF"/>
                </a:gs>
              </a:gsLst>
              <a:lin ang="5400000" scaled="1"/>
            </a:gradFill>
            <a:ln w="9525" algn="ctr">
              <a:solidFill>
                <a:schemeClr val="hlink"/>
              </a:solidFill>
              <a:miter lim="800000"/>
              <a:headEnd/>
              <a:tailEnd/>
            </a:ln>
            <a:effectLst>
              <a:outerShdw dist="56796" dir="3806097" algn="ctr" rotWithShape="0">
                <a:srgbClr val="808080">
                  <a:alpha val="50000"/>
                </a:srgbClr>
              </a:outerShdw>
            </a:effectLst>
          </p:spPr>
          <p:txBody>
            <a:bodyPr wrap="none" anchor="ctr"/>
            <a:lstStyle/>
            <a:p>
              <a:r>
                <a:rPr lang="en-US" altLang="zh-CN" sz="2000">
                  <a:latin typeface="Arial Narrow" pitchFamily="34" charset="0"/>
                  <a:ea typeface="楷体_GB2312" pitchFamily="49" charset="-122"/>
                </a:rPr>
                <a:t> 2→i </a:t>
              </a:r>
            </a:p>
          </p:txBody>
        </p:sp>
        <p:sp>
          <p:nvSpPr>
            <p:cNvPr id="538641" name="Line 17"/>
            <p:cNvSpPr>
              <a:spLocks noChangeShapeType="1"/>
            </p:cNvSpPr>
            <p:nvPr/>
          </p:nvSpPr>
          <p:spPr bwMode="auto">
            <a:xfrm>
              <a:off x="2448" y="2208"/>
              <a:ext cx="0" cy="144"/>
            </a:xfrm>
            <a:prstGeom prst="line">
              <a:avLst/>
            </a:prstGeom>
            <a:noFill/>
            <a:ln w="28575">
              <a:solidFill>
                <a:srgbClr val="0000FF"/>
              </a:solidFill>
              <a:round/>
              <a:headEnd/>
              <a:tailEnd type="stealth" w="med" len="lg"/>
            </a:ln>
            <a:effectLst/>
          </p:spPr>
          <p:txBody>
            <a:bodyPr/>
            <a:lstStyle/>
            <a:p>
              <a:endParaRPr lang="zh-CN" altLang="en-US"/>
            </a:p>
          </p:txBody>
        </p:sp>
      </p:grpSp>
      <p:grpSp>
        <p:nvGrpSpPr>
          <p:cNvPr id="5" name="Group 18"/>
          <p:cNvGrpSpPr>
            <a:grpSpLocks/>
          </p:cNvGrpSpPr>
          <p:nvPr/>
        </p:nvGrpSpPr>
        <p:grpSpPr bwMode="auto">
          <a:xfrm>
            <a:off x="6324600" y="2695575"/>
            <a:ext cx="1295400" cy="666750"/>
            <a:chOff x="2112" y="2352"/>
            <a:chExt cx="720" cy="336"/>
          </a:xfrm>
        </p:grpSpPr>
        <p:sp>
          <p:nvSpPr>
            <p:cNvPr id="538643" name="Rectangle 19"/>
            <p:cNvSpPr>
              <a:spLocks noChangeArrowheads="1"/>
            </p:cNvSpPr>
            <p:nvPr/>
          </p:nvSpPr>
          <p:spPr bwMode="auto">
            <a:xfrm>
              <a:off x="2112" y="2352"/>
              <a:ext cx="720" cy="192"/>
            </a:xfrm>
            <a:prstGeom prst="rect">
              <a:avLst/>
            </a:prstGeom>
            <a:gradFill rotWithShape="1">
              <a:gsLst>
                <a:gs pos="0">
                  <a:srgbClr val="FFCCFF"/>
                </a:gs>
                <a:gs pos="50000">
                  <a:schemeClr val="bg1"/>
                </a:gs>
                <a:gs pos="100000">
                  <a:srgbClr val="FFCCFF"/>
                </a:gs>
              </a:gsLst>
              <a:lin ang="5400000" scaled="1"/>
            </a:gradFill>
            <a:ln w="9525" algn="ctr">
              <a:solidFill>
                <a:srgbClr val="FF99FF"/>
              </a:solidFill>
              <a:miter lim="800000"/>
              <a:headEnd/>
              <a:tailEnd/>
            </a:ln>
            <a:effectLst>
              <a:outerShdw dist="56796" dir="3806097" algn="ctr" rotWithShape="0">
                <a:srgbClr val="808080">
                  <a:alpha val="50000"/>
                </a:srgbClr>
              </a:outerShdw>
            </a:effectLst>
          </p:spPr>
          <p:txBody>
            <a:bodyPr wrap="none" anchor="ctr"/>
            <a:lstStyle/>
            <a:p>
              <a:r>
                <a:rPr lang="en-US" altLang="zh-CN" sz="2000">
                  <a:latin typeface="Arial Narrow" pitchFamily="34" charset="0"/>
                  <a:ea typeface="楷体_GB2312" pitchFamily="49" charset="-122"/>
                </a:rPr>
                <a:t> p * i→p </a:t>
              </a:r>
            </a:p>
          </p:txBody>
        </p:sp>
        <p:sp>
          <p:nvSpPr>
            <p:cNvPr id="538644" name="Line 20"/>
            <p:cNvSpPr>
              <a:spLocks noChangeShapeType="1"/>
            </p:cNvSpPr>
            <p:nvPr/>
          </p:nvSpPr>
          <p:spPr bwMode="auto">
            <a:xfrm>
              <a:off x="2448" y="2544"/>
              <a:ext cx="0" cy="144"/>
            </a:xfrm>
            <a:prstGeom prst="line">
              <a:avLst/>
            </a:prstGeom>
            <a:noFill/>
            <a:ln w="28575">
              <a:solidFill>
                <a:srgbClr val="0000FF"/>
              </a:solidFill>
              <a:round/>
              <a:headEnd/>
              <a:tailEnd type="stealth" w="med" len="lg"/>
            </a:ln>
            <a:effectLst/>
          </p:spPr>
          <p:txBody>
            <a:bodyPr/>
            <a:lstStyle/>
            <a:p>
              <a:endParaRPr lang="zh-CN" altLang="en-US"/>
            </a:p>
          </p:txBody>
        </p:sp>
      </p:grpSp>
      <p:grpSp>
        <p:nvGrpSpPr>
          <p:cNvPr id="6" name="Group 21"/>
          <p:cNvGrpSpPr>
            <a:grpSpLocks/>
          </p:cNvGrpSpPr>
          <p:nvPr/>
        </p:nvGrpSpPr>
        <p:grpSpPr bwMode="auto">
          <a:xfrm>
            <a:off x="6324600" y="3349625"/>
            <a:ext cx="1295400" cy="666750"/>
            <a:chOff x="2112" y="2688"/>
            <a:chExt cx="720" cy="336"/>
          </a:xfrm>
        </p:grpSpPr>
        <p:sp>
          <p:nvSpPr>
            <p:cNvPr id="538646" name="Rectangle 22"/>
            <p:cNvSpPr>
              <a:spLocks noChangeArrowheads="1"/>
            </p:cNvSpPr>
            <p:nvPr/>
          </p:nvSpPr>
          <p:spPr bwMode="auto">
            <a:xfrm>
              <a:off x="2112" y="2688"/>
              <a:ext cx="720" cy="192"/>
            </a:xfrm>
            <a:prstGeom prst="rect">
              <a:avLst/>
            </a:prstGeom>
            <a:gradFill rotWithShape="1">
              <a:gsLst>
                <a:gs pos="0">
                  <a:srgbClr val="FFCCFF"/>
                </a:gs>
                <a:gs pos="50000">
                  <a:schemeClr val="bg1"/>
                </a:gs>
                <a:gs pos="100000">
                  <a:srgbClr val="FFCCFF"/>
                </a:gs>
              </a:gsLst>
              <a:lin ang="5400000" scaled="1"/>
            </a:gradFill>
            <a:ln w="9525" algn="ctr">
              <a:solidFill>
                <a:srgbClr val="FF99FF"/>
              </a:solidFill>
              <a:miter lim="800000"/>
              <a:headEnd/>
              <a:tailEnd/>
            </a:ln>
            <a:effectLst>
              <a:outerShdw dist="56796" dir="3806097" algn="ctr" rotWithShape="0">
                <a:srgbClr val="808080">
                  <a:alpha val="50000"/>
                </a:srgbClr>
              </a:outerShdw>
            </a:effectLst>
          </p:spPr>
          <p:txBody>
            <a:bodyPr wrap="none" anchor="ctr"/>
            <a:lstStyle/>
            <a:p>
              <a:r>
                <a:rPr lang="en-US" altLang="zh-CN" sz="2000">
                  <a:latin typeface="Arial Narrow" pitchFamily="34" charset="0"/>
                  <a:ea typeface="楷体_GB2312" pitchFamily="49" charset="-122"/>
                </a:rPr>
                <a:t> i +1→i </a:t>
              </a:r>
            </a:p>
          </p:txBody>
        </p:sp>
        <p:sp>
          <p:nvSpPr>
            <p:cNvPr id="538647" name="Line 23"/>
            <p:cNvSpPr>
              <a:spLocks noChangeShapeType="1"/>
            </p:cNvSpPr>
            <p:nvPr/>
          </p:nvSpPr>
          <p:spPr bwMode="auto">
            <a:xfrm>
              <a:off x="2448" y="2880"/>
              <a:ext cx="0" cy="144"/>
            </a:xfrm>
            <a:prstGeom prst="line">
              <a:avLst/>
            </a:prstGeom>
            <a:noFill/>
            <a:ln w="28575">
              <a:solidFill>
                <a:srgbClr val="0000FF"/>
              </a:solidFill>
              <a:round/>
              <a:headEnd/>
              <a:tailEnd type="stealth" w="med" len="lg"/>
            </a:ln>
            <a:effectLst/>
          </p:spPr>
          <p:txBody>
            <a:bodyPr/>
            <a:lstStyle/>
            <a:p>
              <a:endParaRPr lang="zh-CN" altLang="en-US"/>
            </a:p>
          </p:txBody>
        </p:sp>
      </p:grpSp>
      <p:sp>
        <p:nvSpPr>
          <p:cNvPr id="538648" name="AutoShape 24"/>
          <p:cNvSpPr>
            <a:spLocks noChangeArrowheads="1"/>
          </p:cNvSpPr>
          <p:nvPr/>
        </p:nvSpPr>
        <p:spPr bwMode="auto">
          <a:xfrm>
            <a:off x="6248400" y="3990975"/>
            <a:ext cx="1382713" cy="533400"/>
          </a:xfrm>
          <a:prstGeom prst="flowChartDecision">
            <a:avLst/>
          </a:prstGeom>
          <a:gradFill rotWithShape="1">
            <a:gsLst>
              <a:gs pos="0">
                <a:srgbClr val="99CC00"/>
              </a:gs>
              <a:gs pos="50000">
                <a:schemeClr val="bg1"/>
              </a:gs>
              <a:gs pos="100000">
                <a:srgbClr val="99CC00"/>
              </a:gs>
            </a:gsLst>
            <a:lin ang="5400000" scaled="1"/>
          </a:gradFill>
          <a:ln w="9525" algn="ctr">
            <a:solidFill>
              <a:srgbClr val="009900"/>
            </a:solidFill>
            <a:miter lim="800000"/>
            <a:headEnd/>
            <a:tailEnd/>
          </a:ln>
          <a:effectLst>
            <a:outerShdw dist="56796" dir="3806097" algn="ctr" rotWithShape="0">
              <a:srgbClr val="808080">
                <a:alpha val="50000"/>
              </a:srgbClr>
            </a:outerShdw>
          </a:effectLst>
        </p:spPr>
        <p:txBody>
          <a:bodyPr wrap="none" anchor="ctr"/>
          <a:lstStyle/>
          <a:p>
            <a:r>
              <a:rPr lang="en-US" altLang="zh-CN" sz="2000">
                <a:latin typeface="Arial Narrow" pitchFamily="34" charset="0"/>
                <a:ea typeface="楷体_GB2312" pitchFamily="49" charset="-122"/>
              </a:rPr>
              <a:t> i ≤ 5? </a:t>
            </a:r>
          </a:p>
        </p:txBody>
      </p:sp>
      <p:sp>
        <p:nvSpPr>
          <p:cNvPr id="538649" name="Text Box 25"/>
          <p:cNvSpPr txBox="1">
            <a:spLocks noChangeArrowheads="1"/>
          </p:cNvSpPr>
          <p:nvPr/>
        </p:nvSpPr>
        <p:spPr bwMode="auto">
          <a:xfrm>
            <a:off x="7010400" y="4448175"/>
            <a:ext cx="344488" cy="396875"/>
          </a:xfrm>
          <a:prstGeom prst="rect">
            <a:avLst/>
          </a:prstGeom>
          <a:noFill/>
          <a:ln w="9525" algn="ctr">
            <a:noFill/>
            <a:miter lim="800000"/>
            <a:headEnd/>
            <a:tailEnd/>
          </a:ln>
          <a:effectLst/>
        </p:spPr>
        <p:txBody>
          <a:bodyPr>
            <a:spAutoFit/>
          </a:bodyPr>
          <a:lstStyle/>
          <a:p>
            <a:pPr>
              <a:spcBef>
                <a:spcPct val="50000"/>
              </a:spcBef>
            </a:pPr>
            <a:r>
              <a:rPr lang="en-US" altLang="zh-CN" sz="2000">
                <a:solidFill>
                  <a:schemeClr val="accent2"/>
                </a:solidFill>
                <a:latin typeface="Arial Narrow" pitchFamily="34" charset="0"/>
              </a:rPr>
              <a:t>N</a:t>
            </a:r>
          </a:p>
        </p:txBody>
      </p:sp>
      <p:sp>
        <p:nvSpPr>
          <p:cNvPr id="538650" name="Line 26"/>
          <p:cNvSpPr>
            <a:spLocks noChangeShapeType="1"/>
          </p:cNvSpPr>
          <p:nvPr/>
        </p:nvSpPr>
        <p:spPr bwMode="auto">
          <a:xfrm>
            <a:off x="6934200" y="4524375"/>
            <a:ext cx="1588" cy="304800"/>
          </a:xfrm>
          <a:prstGeom prst="line">
            <a:avLst/>
          </a:prstGeom>
          <a:noFill/>
          <a:ln w="28575">
            <a:solidFill>
              <a:srgbClr val="0000FF"/>
            </a:solidFill>
            <a:round/>
            <a:headEnd/>
            <a:tailEnd type="stealth" w="med" len="lg"/>
          </a:ln>
          <a:effectLst/>
        </p:spPr>
        <p:txBody>
          <a:bodyPr/>
          <a:lstStyle/>
          <a:p>
            <a:endParaRPr lang="zh-CN" altLang="en-US"/>
          </a:p>
        </p:txBody>
      </p:sp>
      <p:sp>
        <p:nvSpPr>
          <p:cNvPr id="538651" name="AutoShape 27"/>
          <p:cNvSpPr>
            <a:spLocks noChangeArrowheads="1"/>
          </p:cNvSpPr>
          <p:nvPr/>
        </p:nvSpPr>
        <p:spPr bwMode="auto">
          <a:xfrm>
            <a:off x="6324600" y="5486400"/>
            <a:ext cx="1208088" cy="381000"/>
          </a:xfrm>
          <a:prstGeom prst="flowChartTerminator">
            <a:avLst/>
          </a:prstGeom>
          <a:gradFill rotWithShape="1">
            <a:gsLst>
              <a:gs pos="0">
                <a:srgbClr val="CCFFFF"/>
              </a:gs>
              <a:gs pos="50000">
                <a:schemeClr val="bg1"/>
              </a:gs>
              <a:gs pos="100000">
                <a:srgbClr val="CCFFFF"/>
              </a:gs>
            </a:gsLst>
            <a:lin ang="5400000" scaled="1"/>
          </a:gradFill>
          <a:ln w="9525" algn="ctr">
            <a:solidFill>
              <a:schemeClr val="hlink"/>
            </a:solidFill>
            <a:miter lim="800000"/>
            <a:headEnd/>
            <a:tailEnd/>
          </a:ln>
          <a:effectLst>
            <a:outerShdw dist="56796" dir="3806097" algn="ctr" rotWithShape="0">
              <a:srgbClr val="808080">
                <a:alpha val="50000"/>
              </a:srgbClr>
            </a:outerShdw>
          </a:effectLst>
        </p:spPr>
        <p:txBody>
          <a:bodyPr wrap="none" anchor="ctr"/>
          <a:lstStyle/>
          <a:p>
            <a:r>
              <a:rPr lang="zh-CN" altLang="en-US" sz="2000">
                <a:latin typeface="Arial Narrow" pitchFamily="34" charset="0"/>
                <a:ea typeface="楷体_GB2312" pitchFamily="49" charset="-122"/>
              </a:rPr>
              <a:t> 结束 </a:t>
            </a:r>
          </a:p>
        </p:txBody>
      </p:sp>
      <p:sp>
        <p:nvSpPr>
          <p:cNvPr id="538652" name="Line 28"/>
          <p:cNvSpPr>
            <a:spLocks noChangeShapeType="1"/>
          </p:cNvSpPr>
          <p:nvPr/>
        </p:nvSpPr>
        <p:spPr bwMode="auto">
          <a:xfrm flipH="1">
            <a:off x="5943600" y="4219575"/>
            <a:ext cx="344488" cy="1588"/>
          </a:xfrm>
          <a:prstGeom prst="line">
            <a:avLst/>
          </a:prstGeom>
          <a:noFill/>
          <a:ln w="28575">
            <a:solidFill>
              <a:srgbClr val="0000FF"/>
            </a:solidFill>
            <a:round/>
            <a:headEnd/>
            <a:tailEnd/>
          </a:ln>
          <a:effectLst/>
        </p:spPr>
        <p:txBody>
          <a:bodyPr/>
          <a:lstStyle/>
          <a:p>
            <a:endParaRPr lang="zh-CN" altLang="en-US"/>
          </a:p>
        </p:txBody>
      </p:sp>
      <p:sp>
        <p:nvSpPr>
          <p:cNvPr id="538653" name="Line 29"/>
          <p:cNvSpPr>
            <a:spLocks noChangeShapeType="1"/>
          </p:cNvSpPr>
          <p:nvPr/>
        </p:nvSpPr>
        <p:spPr bwMode="auto">
          <a:xfrm flipV="1">
            <a:off x="5943600" y="2543175"/>
            <a:ext cx="1588" cy="1676400"/>
          </a:xfrm>
          <a:prstGeom prst="line">
            <a:avLst/>
          </a:prstGeom>
          <a:noFill/>
          <a:ln w="28575">
            <a:solidFill>
              <a:srgbClr val="0000FF"/>
            </a:solidFill>
            <a:round/>
            <a:headEnd/>
            <a:tailEnd/>
          </a:ln>
          <a:effectLst/>
        </p:spPr>
        <p:txBody>
          <a:bodyPr/>
          <a:lstStyle/>
          <a:p>
            <a:endParaRPr lang="zh-CN" altLang="en-US"/>
          </a:p>
        </p:txBody>
      </p:sp>
      <p:sp>
        <p:nvSpPr>
          <p:cNvPr id="538654" name="Line 30"/>
          <p:cNvSpPr>
            <a:spLocks noChangeShapeType="1"/>
          </p:cNvSpPr>
          <p:nvPr/>
        </p:nvSpPr>
        <p:spPr bwMode="auto">
          <a:xfrm>
            <a:off x="5943600" y="2543175"/>
            <a:ext cx="914400" cy="0"/>
          </a:xfrm>
          <a:prstGeom prst="line">
            <a:avLst/>
          </a:prstGeom>
          <a:noFill/>
          <a:ln w="28575">
            <a:solidFill>
              <a:srgbClr val="0000FF"/>
            </a:solidFill>
            <a:round/>
            <a:headEnd/>
            <a:tailEnd type="stealth" w="med" len="lg"/>
          </a:ln>
          <a:effectLst/>
        </p:spPr>
        <p:txBody>
          <a:bodyPr/>
          <a:lstStyle/>
          <a:p>
            <a:endParaRPr lang="zh-CN" altLang="en-US"/>
          </a:p>
        </p:txBody>
      </p:sp>
      <p:sp>
        <p:nvSpPr>
          <p:cNvPr id="538655" name="Text Box 31"/>
          <p:cNvSpPr txBox="1">
            <a:spLocks noChangeArrowheads="1"/>
          </p:cNvSpPr>
          <p:nvPr/>
        </p:nvSpPr>
        <p:spPr bwMode="auto">
          <a:xfrm>
            <a:off x="6019800" y="3838575"/>
            <a:ext cx="344488" cy="396875"/>
          </a:xfrm>
          <a:prstGeom prst="rect">
            <a:avLst/>
          </a:prstGeom>
          <a:noFill/>
          <a:ln w="9525" algn="ctr">
            <a:noFill/>
            <a:miter lim="800000"/>
            <a:headEnd/>
            <a:tailEnd/>
          </a:ln>
          <a:effectLst/>
        </p:spPr>
        <p:txBody>
          <a:bodyPr>
            <a:spAutoFit/>
          </a:bodyPr>
          <a:lstStyle/>
          <a:p>
            <a:pPr>
              <a:spcBef>
                <a:spcPct val="50000"/>
              </a:spcBef>
            </a:pPr>
            <a:r>
              <a:rPr lang="en-US" altLang="zh-CN" sz="2000">
                <a:solidFill>
                  <a:schemeClr val="accent2"/>
                </a:solidFill>
                <a:latin typeface="Arial Narrow" pitchFamily="34" charset="0"/>
              </a:rPr>
              <a:t>Y</a:t>
            </a:r>
          </a:p>
        </p:txBody>
      </p:sp>
      <p:grpSp>
        <p:nvGrpSpPr>
          <p:cNvPr id="7" name="Group 32"/>
          <p:cNvGrpSpPr>
            <a:grpSpLocks/>
          </p:cNvGrpSpPr>
          <p:nvPr/>
        </p:nvGrpSpPr>
        <p:grpSpPr bwMode="auto">
          <a:xfrm>
            <a:off x="6324600" y="4829175"/>
            <a:ext cx="1295400" cy="666750"/>
            <a:chOff x="2112" y="2688"/>
            <a:chExt cx="720" cy="336"/>
          </a:xfrm>
        </p:grpSpPr>
        <p:sp>
          <p:nvSpPr>
            <p:cNvPr id="538657" name="Rectangle 33"/>
            <p:cNvSpPr>
              <a:spLocks noChangeArrowheads="1"/>
            </p:cNvSpPr>
            <p:nvPr/>
          </p:nvSpPr>
          <p:spPr bwMode="auto">
            <a:xfrm>
              <a:off x="2112" y="2688"/>
              <a:ext cx="720" cy="192"/>
            </a:xfrm>
            <a:prstGeom prst="rect">
              <a:avLst/>
            </a:prstGeom>
            <a:gradFill rotWithShape="1">
              <a:gsLst>
                <a:gs pos="0">
                  <a:srgbClr val="CCFFFF"/>
                </a:gs>
                <a:gs pos="50000">
                  <a:schemeClr val="bg1"/>
                </a:gs>
                <a:gs pos="100000">
                  <a:srgbClr val="CCFFFF"/>
                </a:gs>
              </a:gsLst>
              <a:lin ang="5400000" scaled="1"/>
            </a:gradFill>
            <a:ln w="9525" algn="ctr">
              <a:solidFill>
                <a:schemeClr val="hlink"/>
              </a:solidFill>
              <a:miter lim="800000"/>
              <a:headEnd/>
              <a:tailEnd/>
            </a:ln>
            <a:effectLst>
              <a:outerShdw dist="56796" dir="3806097" algn="ctr" rotWithShape="0">
                <a:srgbClr val="808080">
                  <a:alpha val="50000"/>
                </a:srgbClr>
              </a:outerShdw>
            </a:effectLst>
          </p:spPr>
          <p:txBody>
            <a:bodyPr wrap="none" anchor="ctr"/>
            <a:lstStyle/>
            <a:p>
              <a:r>
                <a:rPr lang="zh-CN" altLang="en-US" sz="2000">
                  <a:latin typeface="Arial Narrow" pitchFamily="34" charset="0"/>
                  <a:ea typeface="楷体_GB2312" pitchFamily="49" charset="-122"/>
                </a:rPr>
                <a:t> 输出 </a:t>
              </a:r>
              <a:r>
                <a:rPr lang="en-US" altLang="zh-CN" sz="2000">
                  <a:latin typeface="Arial Narrow" pitchFamily="34" charset="0"/>
                  <a:ea typeface="楷体_GB2312" pitchFamily="49" charset="-122"/>
                </a:rPr>
                <a:t>p </a:t>
              </a:r>
            </a:p>
          </p:txBody>
        </p:sp>
        <p:sp>
          <p:nvSpPr>
            <p:cNvPr id="538658" name="Line 34"/>
            <p:cNvSpPr>
              <a:spLocks noChangeShapeType="1"/>
            </p:cNvSpPr>
            <p:nvPr/>
          </p:nvSpPr>
          <p:spPr bwMode="auto">
            <a:xfrm>
              <a:off x="2448" y="2880"/>
              <a:ext cx="0" cy="144"/>
            </a:xfrm>
            <a:prstGeom prst="line">
              <a:avLst/>
            </a:prstGeom>
            <a:noFill/>
            <a:ln w="28575">
              <a:solidFill>
                <a:srgbClr val="0000FF"/>
              </a:solidFill>
              <a:round/>
              <a:headEnd/>
              <a:tailEnd type="stealth" w="med" len="lg"/>
            </a:ln>
            <a:effectLst/>
          </p:spPr>
          <p:txBody>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38628"/>
                                        </p:tgtEl>
                                        <p:attrNameLst>
                                          <p:attrName>style.visibility</p:attrName>
                                        </p:attrNameLst>
                                      </p:cBhvr>
                                      <p:to>
                                        <p:strVal val="visible"/>
                                      </p:to>
                                    </p:set>
                                    <p:animEffect transition="in" filter="wipe(down)">
                                      <p:cBhvr>
                                        <p:cTn id="7" dur="500"/>
                                        <p:tgtEl>
                                          <p:spTgt spid="538628"/>
                                        </p:tgtEl>
                                      </p:cBhvr>
                                    </p:animEffect>
                                  </p:childTnLst>
                                </p:cTn>
                              </p:par>
                            </p:childTnLst>
                          </p:cTn>
                        </p:par>
                        <p:par>
                          <p:cTn id="8" fill="hold">
                            <p:stCondLst>
                              <p:cond delay="500"/>
                            </p:stCondLst>
                            <p:childTnLst>
                              <p:par>
                                <p:cTn id="9" presetID="2" presetClass="entr" presetSubtype="4" fill="hold" grpId="0" nodeType="afterEffect">
                                  <p:stCondLst>
                                    <p:cond delay="0"/>
                                  </p:stCondLst>
                                  <p:childTnLst>
                                    <p:set>
                                      <p:cBhvr>
                                        <p:cTn id="10" dur="1" fill="hold">
                                          <p:stCondLst>
                                            <p:cond delay="0"/>
                                          </p:stCondLst>
                                        </p:cTn>
                                        <p:tgtEl>
                                          <p:spTgt spid="538629"/>
                                        </p:tgtEl>
                                        <p:attrNameLst>
                                          <p:attrName>style.visibility</p:attrName>
                                        </p:attrNameLst>
                                      </p:cBhvr>
                                      <p:to>
                                        <p:strVal val="visible"/>
                                      </p:to>
                                    </p:set>
                                    <p:anim calcmode="lin" valueType="num">
                                      <p:cBhvr additive="base">
                                        <p:cTn id="11" dur="500" fill="hold"/>
                                        <p:tgtEl>
                                          <p:spTgt spid="538629"/>
                                        </p:tgtEl>
                                        <p:attrNameLst>
                                          <p:attrName>ppt_x</p:attrName>
                                        </p:attrNameLst>
                                      </p:cBhvr>
                                      <p:tavLst>
                                        <p:tav tm="0">
                                          <p:val>
                                            <p:strVal val="#ppt_x"/>
                                          </p:val>
                                        </p:tav>
                                        <p:tav tm="100000">
                                          <p:val>
                                            <p:strVal val="#ppt_x"/>
                                          </p:val>
                                        </p:tav>
                                      </p:tavLst>
                                    </p:anim>
                                    <p:anim calcmode="lin" valueType="num">
                                      <p:cBhvr additive="base">
                                        <p:cTn id="12" dur="500" fill="hold"/>
                                        <p:tgtEl>
                                          <p:spTgt spid="538629"/>
                                        </p:tgtEl>
                                        <p:attrNameLst>
                                          <p:attrName>ppt_y</p:attrName>
                                        </p:attrNameLst>
                                      </p:cBhvr>
                                      <p:tavLst>
                                        <p:tav tm="0">
                                          <p:val>
                                            <p:strVal val="1+#ppt_h/2"/>
                                          </p:val>
                                        </p:tav>
                                        <p:tav tm="100000">
                                          <p:val>
                                            <p:strVal val="#ppt_y"/>
                                          </p:val>
                                        </p:tav>
                                      </p:tavLst>
                                    </p:anim>
                                  </p:childTnLst>
                                </p:cTn>
                              </p:par>
                            </p:childTnLst>
                          </p:cTn>
                        </p:par>
                        <p:par>
                          <p:cTn id="13" fill="hold">
                            <p:stCondLst>
                              <p:cond delay="1000"/>
                            </p:stCondLst>
                            <p:childTnLst>
                              <p:par>
                                <p:cTn id="14" presetID="2" presetClass="entr" presetSubtype="8" fill="hold" grpId="0" nodeType="afterEffect">
                                  <p:stCondLst>
                                    <p:cond delay="0"/>
                                  </p:stCondLst>
                                  <p:childTnLst>
                                    <p:set>
                                      <p:cBhvr>
                                        <p:cTn id="15" dur="1" fill="hold">
                                          <p:stCondLst>
                                            <p:cond delay="0"/>
                                          </p:stCondLst>
                                        </p:cTn>
                                        <p:tgtEl>
                                          <p:spTgt spid="538630"/>
                                        </p:tgtEl>
                                        <p:attrNameLst>
                                          <p:attrName>style.visibility</p:attrName>
                                        </p:attrNameLst>
                                      </p:cBhvr>
                                      <p:to>
                                        <p:strVal val="visible"/>
                                      </p:to>
                                    </p:set>
                                    <p:anim calcmode="lin" valueType="num">
                                      <p:cBhvr additive="base">
                                        <p:cTn id="16" dur="500" fill="hold"/>
                                        <p:tgtEl>
                                          <p:spTgt spid="538630"/>
                                        </p:tgtEl>
                                        <p:attrNameLst>
                                          <p:attrName>ppt_x</p:attrName>
                                        </p:attrNameLst>
                                      </p:cBhvr>
                                      <p:tavLst>
                                        <p:tav tm="0">
                                          <p:val>
                                            <p:strVal val="0-#ppt_w/2"/>
                                          </p:val>
                                        </p:tav>
                                        <p:tav tm="100000">
                                          <p:val>
                                            <p:strVal val="#ppt_x"/>
                                          </p:val>
                                        </p:tav>
                                      </p:tavLst>
                                    </p:anim>
                                    <p:anim calcmode="lin" valueType="num">
                                      <p:cBhvr additive="base">
                                        <p:cTn id="17" dur="500" fill="hold"/>
                                        <p:tgtEl>
                                          <p:spTgt spid="538630"/>
                                        </p:tgtEl>
                                        <p:attrNameLst>
                                          <p:attrName>ppt_y</p:attrName>
                                        </p:attrNameLst>
                                      </p:cBhvr>
                                      <p:tavLst>
                                        <p:tav tm="0">
                                          <p:val>
                                            <p:strVal val="#ppt_y"/>
                                          </p:val>
                                        </p:tav>
                                        <p:tav tm="100000">
                                          <p:val>
                                            <p:strVal val="#ppt_y"/>
                                          </p:val>
                                        </p:tav>
                                      </p:tavLst>
                                    </p:anim>
                                  </p:childTnLst>
                                </p:cTn>
                              </p:par>
                            </p:childTnLst>
                          </p:cTn>
                        </p:par>
                        <p:par>
                          <p:cTn id="18" fill="hold">
                            <p:stCondLst>
                              <p:cond delay="1500"/>
                            </p:stCondLst>
                            <p:childTnLst>
                              <p:par>
                                <p:cTn id="19" presetID="2" presetClass="entr" presetSubtype="2" fill="hold" grpId="0" nodeType="afterEffect">
                                  <p:stCondLst>
                                    <p:cond delay="0"/>
                                  </p:stCondLst>
                                  <p:childTnLst>
                                    <p:set>
                                      <p:cBhvr>
                                        <p:cTn id="20" dur="1" fill="hold">
                                          <p:stCondLst>
                                            <p:cond delay="0"/>
                                          </p:stCondLst>
                                        </p:cTn>
                                        <p:tgtEl>
                                          <p:spTgt spid="538631"/>
                                        </p:tgtEl>
                                        <p:attrNameLst>
                                          <p:attrName>style.visibility</p:attrName>
                                        </p:attrNameLst>
                                      </p:cBhvr>
                                      <p:to>
                                        <p:strVal val="visible"/>
                                      </p:to>
                                    </p:set>
                                    <p:anim calcmode="lin" valueType="num">
                                      <p:cBhvr additive="base">
                                        <p:cTn id="21" dur="500" fill="hold"/>
                                        <p:tgtEl>
                                          <p:spTgt spid="538631"/>
                                        </p:tgtEl>
                                        <p:attrNameLst>
                                          <p:attrName>ppt_x</p:attrName>
                                        </p:attrNameLst>
                                      </p:cBhvr>
                                      <p:tavLst>
                                        <p:tav tm="0">
                                          <p:val>
                                            <p:strVal val="1+#ppt_w/2"/>
                                          </p:val>
                                        </p:tav>
                                        <p:tav tm="100000">
                                          <p:val>
                                            <p:strVal val="#ppt_x"/>
                                          </p:val>
                                        </p:tav>
                                      </p:tavLst>
                                    </p:anim>
                                    <p:anim calcmode="lin" valueType="num">
                                      <p:cBhvr additive="base">
                                        <p:cTn id="22" dur="500" fill="hold"/>
                                        <p:tgtEl>
                                          <p:spTgt spid="538631"/>
                                        </p:tgtEl>
                                        <p:attrNameLst>
                                          <p:attrName>ppt_y</p:attrName>
                                        </p:attrNameLst>
                                      </p:cBhvr>
                                      <p:tavLst>
                                        <p:tav tm="0">
                                          <p:val>
                                            <p:strVal val="#ppt_y"/>
                                          </p:val>
                                        </p:tav>
                                        <p:tav tm="100000">
                                          <p:val>
                                            <p:strVal val="#ppt_y"/>
                                          </p:val>
                                        </p:tav>
                                      </p:tavLst>
                                    </p:anim>
                                  </p:childTnLst>
                                </p:cTn>
                              </p:par>
                            </p:childTnLst>
                          </p:cTn>
                        </p:par>
                        <p:par>
                          <p:cTn id="23" fill="hold">
                            <p:stCondLst>
                              <p:cond delay="2000"/>
                            </p:stCondLst>
                            <p:childTnLst>
                              <p:par>
                                <p:cTn id="24" presetID="4" presetClass="entr" presetSubtype="32" fill="hold" grpId="0" nodeType="afterEffect">
                                  <p:stCondLst>
                                    <p:cond delay="0"/>
                                  </p:stCondLst>
                                  <p:childTnLst>
                                    <p:set>
                                      <p:cBhvr>
                                        <p:cTn id="25" dur="1" fill="hold">
                                          <p:stCondLst>
                                            <p:cond delay="0"/>
                                          </p:stCondLst>
                                        </p:cTn>
                                        <p:tgtEl>
                                          <p:spTgt spid="538632"/>
                                        </p:tgtEl>
                                        <p:attrNameLst>
                                          <p:attrName>style.visibility</p:attrName>
                                        </p:attrNameLst>
                                      </p:cBhvr>
                                      <p:to>
                                        <p:strVal val="visible"/>
                                      </p:to>
                                    </p:set>
                                    <p:animEffect transition="in" filter="box(out)">
                                      <p:cBhvr>
                                        <p:cTn id="26" dur="500"/>
                                        <p:tgtEl>
                                          <p:spTgt spid="538632"/>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nodeType="clickEffect">
                                  <p:stCondLst>
                                    <p:cond delay="0"/>
                                  </p:stCondLst>
                                  <p:childTnLst>
                                    <p:set>
                                      <p:cBhvr>
                                        <p:cTn id="30" dur="1" fill="hold">
                                          <p:stCondLst>
                                            <p:cond delay="0"/>
                                          </p:stCondLst>
                                        </p:cTn>
                                        <p:tgtEl>
                                          <p:spTgt spid="2"/>
                                        </p:tgtEl>
                                        <p:attrNameLst>
                                          <p:attrName>style.visibility</p:attrName>
                                        </p:attrNameLst>
                                      </p:cBhvr>
                                      <p:to>
                                        <p:strVal val="visible"/>
                                      </p:to>
                                    </p:set>
                                    <p:animEffect transition="in" filter="wipe(up)">
                                      <p:cBhvr>
                                        <p:cTn id="31" dur="500"/>
                                        <p:tgtEl>
                                          <p:spTgt spid="2"/>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1" fill="hold" nodeType="clickEffect">
                                  <p:stCondLst>
                                    <p:cond delay="0"/>
                                  </p:stCondLst>
                                  <p:childTnLst>
                                    <p:set>
                                      <p:cBhvr>
                                        <p:cTn id="35" dur="1" fill="hold">
                                          <p:stCondLst>
                                            <p:cond delay="0"/>
                                          </p:stCondLst>
                                        </p:cTn>
                                        <p:tgtEl>
                                          <p:spTgt spid="3"/>
                                        </p:tgtEl>
                                        <p:attrNameLst>
                                          <p:attrName>style.visibility</p:attrName>
                                        </p:attrNameLst>
                                      </p:cBhvr>
                                      <p:to>
                                        <p:strVal val="visible"/>
                                      </p:to>
                                    </p:set>
                                    <p:animEffect transition="in" filter="wipe(up)">
                                      <p:cBhvr>
                                        <p:cTn id="36" dur="500"/>
                                        <p:tgtEl>
                                          <p:spTgt spid="3"/>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1" fill="hold" nodeType="clickEffect">
                                  <p:stCondLst>
                                    <p:cond delay="0"/>
                                  </p:stCondLst>
                                  <p:childTnLst>
                                    <p:set>
                                      <p:cBhvr>
                                        <p:cTn id="40" dur="1" fill="hold">
                                          <p:stCondLst>
                                            <p:cond delay="0"/>
                                          </p:stCondLst>
                                        </p:cTn>
                                        <p:tgtEl>
                                          <p:spTgt spid="4"/>
                                        </p:tgtEl>
                                        <p:attrNameLst>
                                          <p:attrName>style.visibility</p:attrName>
                                        </p:attrNameLst>
                                      </p:cBhvr>
                                      <p:to>
                                        <p:strVal val="visible"/>
                                      </p:to>
                                    </p:set>
                                    <p:animEffect transition="in" filter="wipe(up)">
                                      <p:cBhvr>
                                        <p:cTn id="41" dur="500"/>
                                        <p:tgtEl>
                                          <p:spTgt spid="4"/>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1" fill="hold" nodeType="clickEffect">
                                  <p:stCondLst>
                                    <p:cond delay="0"/>
                                  </p:stCondLst>
                                  <p:childTnLst>
                                    <p:set>
                                      <p:cBhvr>
                                        <p:cTn id="45" dur="1" fill="hold">
                                          <p:stCondLst>
                                            <p:cond delay="0"/>
                                          </p:stCondLst>
                                        </p:cTn>
                                        <p:tgtEl>
                                          <p:spTgt spid="5"/>
                                        </p:tgtEl>
                                        <p:attrNameLst>
                                          <p:attrName>style.visibility</p:attrName>
                                        </p:attrNameLst>
                                      </p:cBhvr>
                                      <p:to>
                                        <p:strVal val="visible"/>
                                      </p:to>
                                    </p:set>
                                    <p:animEffect transition="in" filter="wipe(up)">
                                      <p:cBhvr>
                                        <p:cTn id="46" dur="500"/>
                                        <p:tgtEl>
                                          <p:spTgt spid="5"/>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1" fill="hold" nodeType="clickEffect">
                                  <p:stCondLst>
                                    <p:cond delay="0"/>
                                  </p:stCondLst>
                                  <p:childTnLst>
                                    <p:set>
                                      <p:cBhvr>
                                        <p:cTn id="50" dur="1" fill="hold">
                                          <p:stCondLst>
                                            <p:cond delay="0"/>
                                          </p:stCondLst>
                                        </p:cTn>
                                        <p:tgtEl>
                                          <p:spTgt spid="6"/>
                                        </p:tgtEl>
                                        <p:attrNameLst>
                                          <p:attrName>style.visibility</p:attrName>
                                        </p:attrNameLst>
                                      </p:cBhvr>
                                      <p:to>
                                        <p:strVal val="visible"/>
                                      </p:to>
                                    </p:set>
                                    <p:animEffect transition="in" filter="wipe(up)">
                                      <p:cBhvr>
                                        <p:cTn id="51" dur="500"/>
                                        <p:tgtEl>
                                          <p:spTgt spid="6"/>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1" fill="hold" grpId="0" nodeType="clickEffect">
                                  <p:stCondLst>
                                    <p:cond delay="0"/>
                                  </p:stCondLst>
                                  <p:childTnLst>
                                    <p:set>
                                      <p:cBhvr>
                                        <p:cTn id="55" dur="1" fill="hold">
                                          <p:stCondLst>
                                            <p:cond delay="0"/>
                                          </p:stCondLst>
                                        </p:cTn>
                                        <p:tgtEl>
                                          <p:spTgt spid="538648"/>
                                        </p:tgtEl>
                                        <p:attrNameLst>
                                          <p:attrName>style.visibility</p:attrName>
                                        </p:attrNameLst>
                                      </p:cBhvr>
                                      <p:to>
                                        <p:strVal val="visible"/>
                                      </p:to>
                                    </p:set>
                                    <p:animEffect transition="in" filter="wipe(up)">
                                      <p:cBhvr>
                                        <p:cTn id="56" dur="500"/>
                                        <p:tgtEl>
                                          <p:spTgt spid="538648"/>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1" fill="hold" grpId="0" nodeType="clickEffect">
                                  <p:stCondLst>
                                    <p:cond delay="0"/>
                                  </p:stCondLst>
                                  <p:childTnLst>
                                    <p:set>
                                      <p:cBhvr>
                                        <p:cTn id="60" dur="1" fill="hold">
                                          <p:stCondLst>
                                            <p:cond delay="0"/>
                                          </p:stCondLst>
                                        </p:cTn>
                                        <p:tgtEl>
                                          <p:spTgt spid="538655"/>
                                        </p:tgtEl>
                                        <p:attrNameLst>
                                          <p:attrName>style.visibility</p:attrName>
                                        </p:attrNameLst>
                                      </p:cBhvr>
                                      <p:to>
                                        <p:strVal val="visible"/>
                                      </p:to>
                                    </p:set>
                                    <p:animEffect transition="in" filter="wipe(up)">
                                      <p:cBhvr>
                                        <p:cTn id="61" dur="500"/>
                                        <p:tgtEl>
                                          <p:spTgt spid="538655"/>
                                        </p:tgtEl>
                                      </p:cBhvr>
                                    </p:animEffect>
                                  </p:childTnLst>
                                </p:cTn>
                              </p:par>
                            </p:childTnLst>
                          </p:cTn>
                        </p:par>
                        <p:par>
                          <p:cTn id="62" fill="hold">
                            <p:stCondLst>
                              <p:cond delay="500"/>
                            </p:stCondLst>
                            <p:childTnLst>
                              <p:par>
                                <p:cTn id="63" presetID="22" presetClass="entr" presetSubtype="2" fill="hold" grpId="0" nodeType="afterEffect">
                                  <p:stCondLst>
                                    <p:cond delay="0"/>
                                  </p:stCondLst>
                                  <p:childTnLst>
                                    <p:set>
                                      <p:cBhvr>
                                        <p:cTn id="64" dur="1" fill="hold">
                                          <p:stCondLst>
                                            <p:cond delay="0"/>
                                          </p:stCondLst>
                                        </p:cTn>
                                        <p:tgtEl>
                                          <p:spTgt spid="538652"/>
                                        </p:tgtEl>
                                        <p:attrNameLst>
                                          <p:attrName>style.visibility</p:attrName>
                                        </p:attrNameLst>
                                      </p:cBhvr>
                                      <p:to>
                                        <p:strVal val="visible"/>
                                      </p:to>
                                    </p:set>
                                    <p:animEffect transition="in" filter="wipe(right)">
                                      <p:cBhvr>
                                        <p:cTn id="65" dur="500"/>
                                        <p:tgtEl>
                                          <p:spTgt spid="538652"/>
                                        </p:tgtEl>
                                      </p:cBhvr>
                                    </p:animEffect>
                                  </p:childTnLst>
                                </p:cTn>
                              </p:par>
                            </p:childTnLst>
                          </p:cTn>
                        </p:par>
                        <p:par>
                          <p:cTn id="66" fill="hold">
                            <p:stCondLst>
                              <p:cond delay="1000"/>
                            </p:stCondLst>
                            <p:childTnLst>
                              <p:par>
                                <p:cTn id="67" presetID="22" presetClass="entr" presetSubtype="4" fill="hold" grpId="0" nodeType="afterEffect">
                                  <p:stCondLst>
                                    <p:cond delay="0"/>
                                  </p:stCondLst>
                                  <p:childTnLst>
                                    <p:set>
                                      <p:cBhvr>
                                        <p:cTn id="68" dur="1" fill="hold">
                                          <p:stCondLst>
                                            <p:cond delay="0"/>
                                          </p:stCondLst>
                                        </p:cTn>
                                        <p:tgtEl>
                                          <p:spTgt spid="538653"/>
                                        </p:tgtEl>
                                        <p:attrNameLst>
                                          <p:attrName>style.visibility</p:attrName>
                                        </p:attrNameLst>
                                      </p:cBhvr>
                                      <p:to>
                                        <p:strVal val="visible"/>
                                      </p:to>
                                    </p:set>
                                    <p:animEffect transition="in" filter="wipe(down)">
                                      <p:cBhvr>
                                        <p:cTn id="69" dur="500"/>
                                        <p:tgtEl>
                                          <p:spTgt spid="538653"/>
                                        </p:tgtEl>
                                      </p:cBhvr>
                                    </p:animEffect>
                                  </p:childTnLst>
                                </p:cTn>
                              </p:par>
                            </p:childTnLst>
                          </p:cTn>
                        </p:par>
                        <p:par>
                          <p:cTn id="70" fill="hold">
                            <p:stCondLst>
                              <p:cond delay="1500"/>
                            </p:stCondLst>
                            <p:childTnLst>
                              <p:par>
                                <p:cTn id="71" presetID="22" presetClass="entr" presetSubtype="8" fill="hold" grpId="0" nodeType="afterEffect">
                                  <p:stCondLst>
                                    <p:cond delay="0"/>
                                  </p:stCondLst>
                                  <p:childTnLst>
                                    <p:set>
                                      <p:cBhvr>
                                        <p:cTn id="72" dur="1" fill="hold">
                                          <p:stCondLst>
                                            <p:cond delay="0"/>
                                          </p:stCondLst>
                                        </p:cTn>
                                        <p:tgtEl>
                                          <p:spTgt spid="538654"/>
                                        </p:tgtEl>
                                        <p:attrNameLst>
                                          <p:attrName>style.visibility</p:attrName>
                                        </p:attrNameLst>
                                      </p:cBhvr>
                                      <p:to>
                                        <p:strVal val="visible"/>
                                      </p:to>
                                    </p:set>
                                    <p:animEffect transition="in" filter="wipe(left)">
                                      <p:cBhvr>
                                        <p:cTn id="73" dur="500"/>
                                        <p:tgtEl>
                                          <p:spTgt spid="538654"/>
                                        </p:tgtEl>
                                      </p:cBhvr>
                                    </p:animEffect>
                                  </p:childTnLst>
                                </p:cTn>
                              </p:par>
                            </p:childTnLst>
                          </p:cTn>
                        </p:par>
                      </p:childTnLst>
                    </p:cTn>
                  </p:par>
                  <p:par>
                    <p:cTn id="74" fill="hold">
                      <p:stCondLst>
                        <p:cond delay="indefinite"/>
                      </p:stCondLst>
                      <p:childTnLst>
                        <p:par>
                          <p:cTn id="75" fill="hold">
                            <p:stCondLst>
                              <p:cond delay="0"/>
                            </p:stCondLst>
                            <p:childTnLst>
                              <p:par>
                                <p:cTn id="76" presetID="22" presetClass="entr" presetSubtype="1" fill="hold" grpId="0" nodeType="clickEffect">
                                  <p:stCondLst>
                                    <p:cond delay="0"/>
                                  </p:stCondLst>
                                  <p:childTnLst>
                                    <p:set>
                                      <p:cBhvr>
                                        <p:cTn id="77" dur="1" fill="hold">
                                          <p:stCondLst>
                                            <p:cond delay="0"/>
                                          </p:stCondLst>
                                        </p:cTn>
                                        <p:tgtEl>
                                          <p:spTgt spid="538649"/>
                                        </p:tgtEl>
                                        <p:attrNameLst>
                                          <p:attrName>style.visibility</p:attrName>
                                        </p:attrNameLst>
                                      </p:cBhvr>
                                      <p:to>
                                        <p:strVal val="visible"/>
                                      </p:to>
                                    </p:set>
                                    <p:animEffect transition="in" filter="wipe(up)">
                                      <p:cBhvr>
                                        <p:cTn id="78" dur="500"/>
                                        <p:tgtEl>
                                          <p:spTgt spid="538649"/>
                                        </p:tgtEl>
                                      </p:cBhvr>
                                    </p:animEffect>
                                  </p:childTnLst>
                                </p:cTn>
                              </p:par>
                            </p:childTnLst>
                          </p:cTn>
                        </p:par>
                        <p:par>
                          <p:cTn id="79" fill="hold">
                            <p:stCondLst>
                              <p:cond delay="500"/>
                            </p:stCondLst>
                            <p:childTnLst>
                              <p:par>
                                <p:cTn id="80" presetID="22" presetClass="entr" presetSubtype="1" fill="hold" grpId="0" nodeType="afterEffect">
                                  <p:stCondLst>
                                    <p:cond delay="0"/>
                                  </p:stCondLst>
                                  <p:childTnLst>
                                    <p:set>
                                      <p:cBhvr>
                                        <p:cTn id="81" dur="1" fill="hold">
                                          <p:stCondLst>
                                            <p:cond delay="0"/>
                                          </p:stCondLst>
                                        </p:cTn>
                                        <p:tgtEl>
                                          <p:spTgt spid="538650"/>
                                        </p:tgtEl>
                                        <p:attrNameLst>
                                          <p:attrName>style.visibility</p:attrName>
                                        </p:attrNameLst>
                                      </p:cBhvr>
                                      <p:to>
                                        <p:strVal val="visible"/>
                                      </p:to>
                                    </p:set>
                                    <p:animEffect transition="in" filter="wipe(up)">
                                      <p:cBhvr>
                                        <p:cTn id="82" dur="500"/>
                                        <p:tgtEl>
                                          <p:spTgt spid="538650"/>
                                        </p:tgtEl>
                                      </p:cBhvr>
                                    </p:animEffect>
                                  </p:childTnLst>
                                </p:cTn>
                              </p:par>
                            </p:childTnLst>
                          </p:cTn>
                        </p:par>
                        <p:par>
                          <p:cTn id="83" fill="hold">
                            <p:stCondLst>
                              <p:cond delay="1000"/>
                            </p:stCondLst>
                            <p:childTnLst>
                              <p:par>
                                <p:cTn id="84" presetID="22" presetClass="entr" presetSubtype="1" fill="hold" nodeType="afterEffect">
                                  <p:stCondLst>
                                    <p:cond delay="0"/>
                                  </p:stCondLst>
                                  <p:childTnLst>
                                    <p:set>
                                      <p:cBhvr>
                                        <p:cTn id="85" dur="1" fill="hold">
                                          <p:stCondLst>
                                            <p:cond delay="0"/>
                                          </p:stCondLst>
                                        </p:cTn>
                                        <p:tgtEl>
                                          <p:spTgt spid="7"/>
                                        </p:tgtEl>
                                        <p:attrNameLst>
                                          <p:attrName>style.visibility</p:attrName>
                                        </p:attrNameLst>
                                      </p:cBhvr>
                                      <p:to>
                                        <p:strVal val="visible"/>
                                      </p:to>
                                    </p:set>
                                    <p:animEffect transition="in" filter="wipe(up)">
                                      <p:cBhvr>
                                        <p:cTn id="86" dur="500"/>
                                        <p:tgtEl>
                                          <p:spTgt spid="7"/>
                                        </p:tgtEl>
                                      </p:cBhvr>
                                    </p:animEffect>
                                  </p:childTnLst>
                                </p:cTn>
                              </p:par>
                            </p:childTnLst>
                          </p:cTn>
                        </p:par>
                        <p:par>
                          <p:cTn id="87" fill="hold">
                            <p:stCondLst>
                              <p:cond delay="1500"/>
                            </p:stCondLst>
                            <p:childTnLst>
                              <p:par>
                                <p:cTn id="88" presetID="22" presetClass="entr" presetSubtype="1" fill="hold" grpId="0" nodeType="afterEffect">
                                  <p:stCondLst>
                                    <p:cond delay="0"/>
                                  </p:stCondLst>
                                  <p:childTnLst>
                                    <p:set>
                                      <p:cBhvr>
                                        <p:cTn id="89" dur="1" fill="hold">
                                          <p:stCondLst>
                                            <p:cond delay="0"/>
                                          </p:stCondLst>
                                        </p:cTn>
                                        <p:tgtEl>
                                          <p:spTgt spid="538651"/>
                                        </p:tgtEl>
                                        <p:attrNameLst>
                                          <p:attrName>style.visibility</p:attrName>
                                        </p:attrNameLst>
                                      </p:cBhvr>
                                      <p:to>
                                        <p:strVal val="visible"/>
                                      </p:to>
                                    </p:set>
                                    <p:animEffect transition="in" filter="wipe(up)">
                                      <p:cBhvr>
                                        <p:cTn id="90" dur="500"/>
                                        <p:tgtEl>
                                          <p:spTgt spid="5386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8628" grpId="0" autoUpdateAnimBg="0"/>
      <p:bldP spid="538629" grpId="0" autoUpdateAnimBg="0"/>
      <p:bldP spid="538630" grpId="0" autoUpdateAnimBg="0"/>
      <p:bldP spid="538631" grpId="0" autoUpdateAnimBg="0"/>
      <p:bldP spid="538632" grpId="0" autoUpdateAnimBg="0"/>
      <p:bldP spid="538648" grpId="0" animBg="1"/>
      <p:bldP spid="538649" grpId="0"/>
      <p:bldP spid="538650" grpId="0" animBg="1"/>
      <p:bldP spid="538651" grpId="0" animBg="1"/>
      <p:bldP spid="538652" grpId="0" animBg="1"/>
      <p:bldP spid="538653" grpId="0" animBg="1"/>
      <p:bldP spid="538654" grpId="0" animBg="1"/>
      <p:bldP spid="538655"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0674" name="Rectangle 2"/>
          <p:cNvSpPr>
            <a:spLocks noGrp="1" noChangeArrowheads="1"/>
          </p:cNvSpPr>
          <p:nvPr>
            <p:ph type="title"/>
          </p:nvPr>
        </p:nvSpPr>
        <p:spPr>
          <a:xfrm>
            <a:off x="1763688" y="188640"/>
            <a:ext cx="7073925" cy="614363"/>
          </a:xfrm>
        </p:spPr>
        <p:txBody>
          <a:bodyPr/>
          <a:lstStyle/>
          <a:p>
            <a:r>
              <a:rPr lang="zh-CN" altLang="en-US" dirty="0"/>
              <a:t>常用的算法描述方法</a:t>
            </a:r>
          </a:p>
        </p:txBody>
      </p:sp>
      <p:sp>
        <p:nvSpPr>
          <p:cNvPr id="540675" name="Rectangle 3"/>
          <p:cNvSpPr>
            <a:spLocks noGrp="1" noChangeArrowheads="1"/>
          </p:cNvSpPr>
          <p:nvPr>
            <p:ph type="body" idx="1"/>
          </p:nvPr>
        </p:nvSpPr>
        <p:spPr>
          <a:xfrm>
            <a:off x="1043608" y="1219200"/>
            <a:ext cx="7262192" cy="685800"/>
          </a:xfrm>
        </p:spPr>
        <p:txBody>
          <a:bodyPr/>
          <a:lstStyle/>
          <a:p>
            <a:r>
              <a:rPr lang="zh-CN" altLang="en-US" dirty="0">
                <a:solidFill>
                  <a:srgbClr val="0000FF"/>
                </a:solidFill>
              </a:rPr>
              <a:t>程序的三种基本控制结构</a:t>
            </a:r>
          </a:p>
        </p:txBody>
      </p:sp>
      <p:sp>
        <p:nvSpPr>
          <p:cNvPr id="540676" name="Rectangle 4"/>
          <p:cNvSpPr>
            <a:spLocks noChangeArrowheads="1"/>
          </p:cNvSpPr>
          <p:nvPr/>
        </p:nvSpPr>
        <p:spPr bwMode="auto">
          <a:xfrm>
            <a:off x="685800" y="1981200"/>
            <a:ext cx="7543800" cy="457200"/>
          </a:xfrm>
          <a:prstGeom prst="rect">
            <a:avLst/>
          </a:prstGeom>
          <a:noFill/>
          <a:ln w="9525">
            <a:noFill/>
            <a:miter lim="800000"/>
            <a:headEnd/>
            <a:tailEnd/>
          </a:ln>
          <a:effectLst/>
        </p:spPr>
        <p:txBody>
          <a:bodyPr/>
          <a:lstStyle/>
          <a:p>
            <a:pPr marL="688975" lvl="1" indent="-295275" algn="l">
              <a:lnSpc>
                <a:spcPct val="110000"/>
              </a:lnSpc>
              <a:spcBef>
                <a:spcPct val="40000"/>
              </a:spcBef>
              <a:buClr>
                <a:srgbClr val="D60093"/>
              </a:buClr>
              <a:buSzPct val="65000"/>
              <a:buFont typeface="Wingdings" pitchFamily="2" charset="2"/>
              <a:buNone/>
            </a:pPr>
            <a:r>
              <a:rPr lang="zh-CN" altLang="en-US" sz="2400">
                <a:ea typeface="华文中宋" pitchFamily="2" charset="-122"/>
              </a:rPr>
              <a:t>（</a:t>
            </a:r>
            <a:r>
              <a:rPr lang="en-US" altLang="zh-CN" sz="2400">
                <a:ea typeface="华文中宋" pitchFamily="2" charset="-122"/>
              </a:rPr>
              <a:t>1</a:t>
            </a:r>
            <a:r>
              <a:rPr lang="zh-CN" altLang="en-US" sz="2400">
                <a:ea typeface="华文中宋" pitchFamily="2" charset="-122"/>
              </a:rPr>
              <a:t>）顺序结构</a:t>
            </a:r>
          </a:p>
        </p:txBody>
      </p:sp>
      <p:sp>
        <p:nvSpPr>
          <p:cNvPr id="540677" name="Rectangle 5"/>
          <p:cNvSpPr>
            <a:spLocks noChangeArrowheads="1"/>
          </p:cNvSpPr>
          <p:nvPr/>
        </p:nvSpPr>
        <p:spPr bwMode="auto">
          <a:xfrm>
            <a:off x="685800" y="2590800"/>
            <a:ext cx="7543800" cy="457200"/>
          </a:xfrm>
          <a:prstGeom prst="rect">
            <a:avLst/>
          </a:prstGeom>
          <a:noFill/>
          <a:ln w="9525">
            <a:noFill/>
            <a:miter lim="800000"/>
            <a:headEnd/>
            <a:tailEnd/>
          </a:ln>
          <a:effectLst/>
        </p:spPr>
        <p:txBody>
          <a:bodyPr/>
          <a:lstStyle/>
          <a:p>
            <a:pPr marL="688975" lvl="1" indent="-295275" algn="l">
              <a:lnSpc>
                <a:spcPct val="110000"/>
              </a:lnSpc>
              <a:spcBef>
                <a:spcPct val="40000"/>
              </a:spcBef>
              <a:buClr>
                <a:srgbClr val="D60093"/>
              </a:buClr>
              <a:buSzPct val="65000"/>
              <a:buFont typeface="Wingdings" pitchFamily="2" charset="2"/>
              <a:buNone/>
            </a:pPr>
            <a:r>
              <a:rPr lang="zh-CN" altLang="en-US" sz="2400">
                <a:ea typeface="华文中宋" pitchFamily="2" charset="-122"/>
              </a:rPr>
              <a:t>（</a:t>
            </a:r>
            <a:r>
              <a:rPr lang="en-US" altLang="zh-CN" sz="2400">
                <a:ea typeface="华文中宋" pitchFamily="2" charset="-122"/>
              </a:rPr>
              <a:t>2</a:t>
            </a:r>
            <a:r>
              <a:rPr lang="zh-CN" altLang="en-US" sz="2400">
                <a:ea typeface="华文中宋" pitchFamily="2" charset="-122"/>
              </a:rPr>
              <a:t>）选择结构（分支结构）</a:t>
            </a:r>
          </a:p>
        </p:txBody>
      </p:sp>
      <p:sp>
        <p:nvSpPr>
          <p:cNvPr id="540678" name="Rectangle 6"/>
          <p:cNvSpPr>
            <a:spLocks noChangeArrowheads="1"/>
          </p:cNvSpPr>
          <p:nvPr/>
        </p:nvSpPr>
        <p:spPr bwMode="auto">
          <a:xfrm>
            <a:off x="685800" y="3200400"/>
            <a:ext cx="7543800" cy="457200"/>
          </a:xfrm>
          <a:prstGeom prst="rect">
            <a:avLst/>
          </a:prstGeom>
          <a:noFill/>
          <a:ln w="9525">
            <a:noFill/>
            <a:miter lim="800000"/>
            <a:headEnd/>
            <a:tailEnd/>
          </a:ln>
          <a:effectLst/>
        </p:spPr>
        <p:txBody>
          <a:bodyPr/>
          <a:lstStyle/>
          <a:p>
            <a:pPr marL="688975" lvl="1" indent="-295275" algn="l">
              <a:lnSpc>
                <a:spcPct val="110000"/>
              </a:lnSpc>
              <a:spcBef>
                <a:spcPct val="40000"/>
              </a:spcBef>
              <a:buClr>
                <a:srgbClr val="D60093"/>
              </a:buClr>
              <a:buSzPct val="65000"/>
              <a:buFont typeface="Wingdings" pitchFamily="2" charset="2"/>
              <a:buNone/>
            </a:pPr>
            <a:r>
              <a:rPr lang="zh-CN" altLang="en-US" sz="2400">
                <a:ea typeface="华文中宋" pitchFamily="2" charset="-122"/>
              </a:rPr>
              <a:t>（</a:t>
            </a:r>
            <a:r>
              <a:rPr lang="en-US" altLang="zh-CN" sz="2400">
                <a:ea typeface="华文中宋" pitchFamily="2" charset="-122"/>
              </a:rPr>
              <a:t>3</a:t>
            </a:r>
            <a:r>
              <a:rPr lang="zh-CN" altLang="en-US" sz="2400">
                <a:ea typeface="华文中宋" pitchFamily="2" charset="-122"/>
              </a:rPr>
              <a:t>）循环结构</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540676"/>
                                        </p:tgtEl>
                                        <p:attrNameLst>
                                          <p:attrName>style.visibility</p:attrName>
                                        </p:attrNameLst>
                                      </p:cBhvr>
                                      <p:to>
                                        <p:strVal val="visible"/>
                                      </p:to>
                                    </p:set>
                                    <p:animEffect transition="in" filter="checkerboard(across)">
                                      <p:cBhvr>
                                        <p:cTn id="7" dur="500"/>
                                        <p:tgtEl>
                                          <p:spTgt spid="540676"/>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5" fill="hold" grpId="0" nodeType="clickEffect">
                                  <p:stCondLst>
                                    <p:cond delay="0"/>
                                  </p:stCondLst>
                                  <p:childTnLst>
                                    <p:set>
                                      <p:cBhvr>
                                        <p:cTn id="11" dur="1" fill="hold">
                                          <p:stCondLst>
                                            <p:cond delay="0"/>
                                          </p:stCondLst>
                                        </p:cTn>
                                        <p:tgtEl>
                                          <p:spTgt spid="540677"/>
                                        </p:tgtEl>
                                        <p:attrNameLst>
                                          <p:attrName>style.visibility</p:attrName>
                                        </p:attrNameLst>
                                      </p:cBhvr>
                                      <p:to>
                                        <p:strVal val="visible"/>
                                      </p:to>
                                    </p:set>
                                    <p:animEffect transition="in" filter="checkerboard(down)">
                                      <p:cBhvr>
                                        <p:cTn id="12" dur="500"/>
                                        <p:tgtEl>
                                          <p:spTgt spid="540677"/>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540678"/>
                                        </p:tgtEl>
                                        <p:attrNameLst>
                                          <p:attrName>style.visibility</p:attrName>
                                        </p:attrNameLst>
                                      </p:cBhvr>
                                      <p:to>
                                        <p:strVal val="visible"/>
                                      </p:to>
                                    </p:set>
                                    <p:animEffect transition="in" filter="box(in)">
                                      <p:cBhvr>
                                        <p:cTn id="17" dur="500"/>
                                        <p:tgtEl>
                                          <p:spTgt spid="5406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0676" grpId="0"/>
      <p:bldP spid="540677" grpId="0"/>
      <p:bldP spid="54067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Rectangle 2"/>
          <p:cNvSpPr>
            <a:spLocks noGrp="1" noChangeArrowheads="1"/>
          </p:cNvSpPr>
          <p:nvPr>
            <p:ph type="title"/>
          </p:nvPr>
        </p:nvSpPr>
        <p:spPr/>
        <p:txBody>
          <a:bodyPr/>
          <a:lstStyle/>
          <a:p>
            <a:pPr eaLnBrk="1" hangingPunct="1"/>
            <a:r>
              <a:rPr lang="en-US" altLang="zh-CN"/>
              <a:t>1.1</a:t>
            </a:r>
            <a:r>
              <a:rPr lang="zh-CN" altLang="en-US"/>
              <a:t>什么是计算</a:t>
            </a:r>
          </a:p>
        </p:txBody>
      </p:sp>
      <p:sp>
        <p:nvSpPr>
          <p:cNvPr id="8197" name="Rectangle 3"/>
          <p:cNvSpPr>
            <a:spLocks noGrp="1" noChangeArrowheads="1"/>
          </p:cNvSpPr>
          <p:nvPr>
            <p:ph idx="1"/>
          </p:nvPr>
        </p:nvSpPr>
        <p:spPr/>
        <p:txBody>
          <a:bodyPr>
            <a:normAutofit/>
          </a:bodyPr>
          <a:lstStyle/>
          <a:p>
            <a:pPr eaLnBrk="1" hangingPunct="1">
              <a:lnSpc>
                <a:spcPct val="90000"/>
              </a:lnSpc>
            </a:pPr>
            <a:r>
              <a:rPr lang="en-US" altLang="zh-CN" dirty="0"/>
              <a:t>【</a:t>
            </a:r>
            <a:r>
              <a:rPr lang="zh-CN" altLang="en-US" dirty="0"/>
              <a:t>讨论</a:t>
            </a:r>
            <a:r>
              <a:rPr lang="en-US" altLang="zh-CN" dirty="0"/>
              <a:t>】</a:t>
            </a:r>
            <a:r>
              <a:rPr lang="zh-CN" altLang="en-US" dirty="0"/>
              <a:t>什么是计算？</a:t>
            </a:r>
          </a:p>
          <a:p>
            <a:pPr eaLnBrk="1" hangingPunct="1">
              <a:lnSpc>
                <a:spcPct val="90000"/>
              </a:lnSpc>
            </a:pPr>
            <a:r>
              <a:rPr lang="en-US" altLang="zh-CN" dirty="0"/>
              <a:t>【</a:t>
            </a:r>
            <a:r>
              <a:rPr lang="zh-CN" altLang="en-US" dirty="0"/>
              <a:t>例</a:t>
            </a:r>
            <a:r>
              <a:rPr lang="en-US" altLang="zh-CN" dirty="0"/>
              <a:t>1-1】</a:t>
            </a:r>
            <a:r>
              <a:rPr lang="zh-CN" altLang="en-US" dirty="0"/>
              <a:t>杂货店老板上个月的结余是多少？</a:t>
            </a:r>
          </a:p>
          <a:p>
            <a:pPr eaLnBrk="1" hangingPunct="1">
              <a:lnSpc>
                <a:spcPct val="90000"/>
              </a:lnSpc>
            </a:pPr>
            <a:r>
              <a:rPr lang="en-US" altLang="zh-CN" dirty="0"/>
              <a:t>【</a:t>
            </a:r>
            <a:r>
              <a:rPr lang="zh-CN" altLang="en-US" dirty="0"/>
              <a:t>例</a:t>
            </a:r>
            <a:r>
              <a:rPr lang="en-US" altLang="zh-CN" dirty="0"/>
              <a:t>1-2】</a:t>
            </a:r>
            <a:r>
              <a:rPr lang="zh-CN" altLang="en-US" dirty="0"/>
              <a:t>去年的平均气温是多少？</a:t>
            </a:r>
          </a:p>
          <a:p>
            <a:pPr eaLnBrk="1" hangingPunct="1">
              <a:lnSpc>
                <a:spcPct val="90000"/>
              </a:lnSpc>
            </a:pPr>
            <a:r>
              <a:rPr lang="en-US" altLang="zh-CN" dirty="0"/>
              <a:t>【</a:t>
            </a:r>
            <a:r>
              <a:rPr lang="zh-CN" altLang="en-US" dirty="0"/>
              <a:t>例</a:t>
            </a:r>
            <a:r>
              <a:rPr lang="en-US" altLang="zh-CN" dirty="0"/>
              <a:t>1-3】</a:t>
            </a:r>
            <a:r>
              <a:rPr lang="zh-CN" altLang="en-US" dirty="0"/>
              <a:t>有四个嫌疑人：</a:t>
            </a:r>
          </a:p>
          <a:p>
            <a:pPr lvl="1" eaLnBrk="1" hangingPunct="1">
              <a:lnSpc>
                <a:spcPct val="90000"/>
              </a:lnSpc>
            </a:pPr>
            <a:r>
              <a:rPr lang="en-US" altLang="zh-CN" dirty="0"/>
              <a:t>a</a:t>
            </a:r>
            <a:r>
              <a:rPr lang="zh-CN" altLang="en-US" dirty="0"/>
              <a:t>说：</a:t>
            </a:r>
            <a:r>
              <a:rPr lang="en-US" altLang="zh-CN" dirty="0"/>
              <a:t>"</a:t>
            </a:r>
            <a:r>
              <a:rPr lang="zh-CN" altLang="en-US" dirty="0"/>
              <a:t>我不是小偷。</a:t>
            </a:r>
            <a:r>
              <a:rPr lang="en-US" altLang="zh-CN" dirty="0"/>
              <a:t>"</a:t>
            </a:r>
          </a:p>
          <a:p>
            <a:pPr lvl="1" eaLnBrk="1" hangingPunct="1">
              <a:lnSpc>
                <a:spcPct val="90000"/>
              </a:lnSpc>
            </a:pPr>
            <a:r>
              <a:rPr lang="en-US" altLang="zh-CN" dirty="0"/>
              <a:t>b</a:t>
            </a:r>
            <a:r>
              <a:rPr lang="zh-CN" altLang="en-US" dirty="0"/>
              <a:t>说：</a:t>
            </a:r>
            <a:r>
              <a:rPr lang="en-US" altLang="zh-CN" dirty="0"/>
              <a:t>"c</a:t>
            </a:r>
            <a:r>
              <a:rPr lang="zh-CN" altLang="en-US" dirty="0"/>
              <a:t>是小偷。</a:t>
            </a:r>
            <a:r>
              <a:rPr lang="en-US" altLang="zh-CN" dirty="0"/>
              <a:t>"</a:t>
            </a:r>
          </a:p>
          <a:p>
            <a:pPr lvl="1" eaLnBrk="1" hangingPunct="1">
              <a:lnSpc>
                <a:spcPct val="90000"/>
              </a:lnSpc>
            </a:pPr>
            <a:r>
              <a:rPr lang="en-US" altLang="zh-CN" dirty="0"/>
              <a:t>c</a:t>
            </a:r>
            <a:r>
              <a:rPr lang="zh-CN" altLang="en-US" dirty="0"/>
              <a:t>说：</a:t>
            </a:r>
            <a:r>
              <a:rPr lang="en-US" altLang="zh-CN" dirty="0"/>
              <a:t>"</a:t>
            </a:r>
            <a:r>
              <a:rPr lang="zh-CN" altLang="en-US" dirty="0"/>
              <a:t>小偷肯定是</a:t>
            </a:r>
            <a:r>
              <a:rPr lang="en-US" altLang="zh-CN" dirty="0"/>
              <a:t>d</a:t>
            </a:r>
            <a:r>
              <a:rPr lang="zh-CN" altLang="en-US" dirty="0"/>
              <a:t>。</a:t>
            </a:r>
            <a:r>
              <a:rPr lang="en-US" altLang="zh-CN" dirty="0"/>
              <a:t>"</a:t>
            </a:r>
          </a:p>
          <a:p>
            <a:pPr lvl="1" eaLnBrk="1" hangingPunct="1">
              <a:lnSpc>
                <a:spcPct val="90000"/>
              </a:lnSpc>
            </a:pPr>
            <a:r>
              <a:rPr lang="en-US" altLang="zh-CN" dirty="0"/>
              <a:t>d</a:t>
            </a:r>
            <a:r>
              <a:rPr lang="zh-CN" altLang="en-US" dirty="0"/>
              <a:t>说：</a:t>
            </a:r>
            <a:r>
              <a:rPr lang="en-US" altLang="zh-CN" dirty="0"/>
              <a:t>"c</a:t>
            </a:r>
            <a:r>
              <a:rPr lang="zh-CN" altLang="en-US" dirty="0"/>
              <a:t>冤枉人！</a:t>
            </a:r>
            <a:r>
              <a:rPr lang="en-US" altLang="zh-CN" dirty="0"/>
              <a:t>"</a:t>
            </a:r>
          </a:p>
          <a:p>
            <a:pPr lvl="1" eaLnBrk="1" hangingPunct="1">
              <a:lnSpc>
                <a:spcPct val="90000"/>
              </a:lnSpc>
            </a:pPr>
            <a:r>
              <a:rPr lang="zh-CN" altLang="en-US" dirty="0"/>
              <a:t>四人中有三人说的是真话，问到底谁是小偷？</a:t>
            </a:r>
          </a:p>
          <a:p>
            <a:pPr eaLnBrk="1" hangingPunct="1">
              <a:lnSpc>
                <a:spcPct val="90000"/>
              </a:lnSpc>
            </a:pPr>
            <a:r>
              <a:rPr lang="zh-CN" altLang="en-US" dirty="0"/>
              <a:t>请同学们总结什么是计算？</a:t>
            </a:r>
          </a:p>
          <a:p>
            <a:pPr eaLnBrk="1" hangingPunct="1">
              <a:lnSpc>
                <a:spcPct val="90000"/>
              </a:lnSpc>
            </a:pPr>
            <a:endParaRPr lang="en-US" altLang="zh-CN" dirty="0"/>
          </a:p>
        </p:txBody>
      </p:sp>
      <p:sp>
        <p:nvSpPr>
          <p:cNvPr id="6" name="灯片编号占位符 5"/>
          <p:cNvSpPr txBox="1">
            <a:spLocks noGrp="1"/>
          </p:cNvSpPr>
          <p:nvPr/>
        </p:nvSpPr>
        <p:spPr bwMode="auto">
          <a:xfrm>
            <a:off x="6553200" y="6243638"/>
            <a:ext cx="2133600" cy="457200"/>
          </a:xfrm>
          <a:prstGeom prst="rect">
            <a:avLst/>
          </a:prstGeom>
          <a:noFill/>
          <a:ln>
            <a:miter lim="800000"/>
            <a:headEnd/>
            <a:tailEnd/>
          </a:ln>
        </p:spPr>
        <p:txBody>
          <a:bodyPr anchor="b"/>
          <a:lstStyle/>
          <a:p>
            <a:pPr algn="r">
              <a:defRPr/>
            </a:pPr>
            <a:fld id="{2C034C55-A2A2-4A2D-AF36-E42485A52CAB}" type="slidenum">
              <a:rPr lang="en-US" altLang="zh-CN" sz="1200">
                <a:latin typeface="+mj-lt"/>
              </a:rPr>
              <a:pPr algn="r">
                <a:defRPr/>
              </a:pPr>
              <a:t>3</a:t>
            </a:fld>
            <a:endParaRPr lang="en-US" altLang="zh-CN" sz="1200">
              <a:latin typeface="+mj-lt"/>
            </a:endParaRPr>
          </a:p>
        </p:txBody>
      </p:sp>
      <p:sp>
        <p:nvSpPr>
          <p:cNvPr id="8" name="灯片编号占位符 7"/>
          <p:cNvSpPr>
            <a:spLocks noGrp="1"/>
          </p:cNvSpPr>
          <p:nvPr>
            <p:ph type="sldNum" sz="quarter" idx="4294967295"/>
          </p:nvPr>
        </p:nvSpPr>
        <p:spPr>
          <a:xfrm>
            <a:off x="8229600" y="6473952"/>
            <a:ext cx="758952" cy="246888"/>
          </a:xfrm>
          <a:prstGeom prst="rect">
            <a:avLst/>
          </a:prstGeom>
        </p:spPr>
        <p:txBody>
          <a:bodyPr/>
          <a:lstStyle/>
          <a:p>
            <a:pPr>
              <a:defRPr/>
            </a:pPr>
            <a:fld id="{5729275F-49CB-4DD6-A547-A7660FF3A79D}" type="slidenum">
              <a:rPr lang="en-US" altLang="zh-CN" smtClean="0"/>
              <a:pPr>
                <a:defRPr/>
              </a:pPr>
              <a:t>3</a:t>
            </a:fld>
            <a:endParaRPr lang="en-US" altLang="zh-CN"/>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22" name="Rectangle 2"/>
          <p:cNvSpPr>
            <a:spLocks noGrp="1" noChangeArrowheads="1"/>
          </p:cNvSpPr>
          <p:nvPr>
            <p:ph type="title"/>
          </p:nvPr>
        </p:nvSpPr>
        <p:spPr>
          <a:xfrm>
            <a:off x="1259632" y="1052736"/>
            <a:ext cx="8189913" cy="614363"/>
          </a:xfrm>
        </p:spPr>
        <p:txBody>
          <a:bodyPr/>
          <a:lstStyle/>
          <a:p>
            <a:pPr>
              <a:buFont typeface="Wingdings" pitchFamily="2" charset="2"/>
              <a:buChar char="u"/>
            </a:pPr>
            <a:r>
              <a:rPr lang="zh-CN" altLang="en-US" dirty="0">
                <a:solidFill>
                  <a:schemeClr val="tx1"/>
                </a:solidFill>
              </a:rPr>
              <a:t>程序的三种基本控制结构</a:t>
            </a:r>
          </a:p>
        </p:txBody>
      </p:sp>
      <p:sp>
        <p:nvSpPr>
          <p:cNvPr id="542723" name="Rectangle 3"/>
          <p:cNvSpPr>
            <a:spLocks noChangeArrowheads="1"/>
          </p:cNvSpPr>
          <p:nvPr/>
        </p:nvSpPr>
        <p:spPr bwMode="auto">
          <a:xfrm>
            <a:off x="1115616" y="1700808"/>
            <a:ext cx="7543800" cy="533400"/>
          </a:xfrm>
          <a:prstGeom prst="rect">
            <a:avLst/>
          </a:prstGeom>
          <a:noFill/>
          <a:ln w="9525">
            <a:noFill/>
            <a:miter lim="800000"/>
            <a:headEnd/>
            <a:tailEnd/>
          </a:ln>
          <a:effectLst/>
        </p:spPr>
        <p:txBody>
          <a:bodyPr/>
          <a:lstStyle/>
          <a:p>
            <a:pPr marL="279400" indent="-279400" algn="l">
              <a:lnSpc>
                <a:spcPct val="120000"/>
              </a:lnSpc>
              <a:spcBef>
                <a:spcPct val="40000"/>
              </a:spcBef>
              <a:buClr>
                <a:srgbClr val="D60093"/>
              </a:buClr>
              <a:buSzPct val="70000"/>
              <a:buFont typeface="Wingdings" pitchFamily="2" charset="2"/>
              <a:buNone/>
            </a:pPr>
            <a:r>
              <a:rPr lang="zh-CN" altLang="en-US" sz="2800" dirty="0">
                <a:ea typeface="华文中宋" pitchFamily="2" charset="-122"/>
              </a:rPr>
              <a:t>（</a:t>
            </a:r>
            <a:r>
              <a:rPr lang="en-US" altLang="zh-CN" sz="2800" dirty="0">
                <a:ea typeface="华文中宋" pitchFamily="2" charset="-122"/>
              </a:rPr>
              <a:t>1</a:t>
            </a:r>
            <a:r>
              <a:rPr lang="zh-CN" altLang="en-US" sz="2800" dirty="0">
                <a:ea typeface="华文中宋" pitchFamily="2" charset="-122"/>
              </a:rPr>
              <a:t>）顺序结构</a:t>
            </a:r>
          </a:p>
        </p:txBody>
      </p:sp>
      <p:grpSp>
        <p:nvGrpSpPr>
          <p:cNvPr id="22" name="组合 21"/>
          <p:cNvGrpSpPr/>
          <p:nvPr/>
        </p:nvGrpSpPr>
        <p:grpSpPr>
          <a:xfrm>
            <a:off x="4860032" y="2996952"/>
            <a:ext cx="1066800" cy="2362200"/>
            <a:chOff x="4953000" y="2149475"/>
            <a:chExt cx="1066800" cy="2362200"/>
          </a:xfrm>
        </p:grpSpPr>
        <p:sp>
          <p:nvSpPr>
            <p:cNvPr id="542724" name="Line 4"/>
            <p:cNvSpPr>
              <a:spLocks noChangeShapeType="1"/>
            </p:cNvSpPr>
            <p:nvPr/>
          </p:nvSpPr>
          <p:spPr bwMode="auto">
            <a:xfrm>
              <a:off x="5486400" y="2149475"/>
              <a:ext cx="0" cy="609600"/>
            </a:xfrm>
            <a:prstGeom prst="line">
              <a:avLst/>
            </a:prstGeom>
            <a:noFill/>
            <a:ln w="28575">
              <a:solidFill>
                <a:srgbClr val="0000FF"/>
              </a:solidFill>
              <a:round/>
              <a:headEnd/>
              <a:tailEnd type="stealth" w="med" len="lg"/>
            </a:ln>
            <a:effectLst/>
          </p:spPr>
          <p:txBody>
            <a:bodyPr/>
            <a:lstStyle/>
            <a:p>
              <a:endParaRPr lang="zh-CN" altLang="en-US"/>
            </a:p>
          </p:txBody>
        </p:sp>
        <p:sp>
          <p:nvSpPr>
            <p:cNvPr id="542725" name="Rectangle 5"/>
            <p:cNvSpPr>
              <a:spLocks noChangeArrowheads="1"/>
            </p:cNvSpPr>
            <p:nvPr/>
          </p:nvSpPr>
          <p:spPr bwMode="auto">
            <a:xfrm>
              <a:off x="4953000" y="2759075"/>
              <a:ext cx="1066800" cy="381000"/>
            </a:xfrm>
            <a:prstGeom prst="rect">
              <a:avLst/>
            </a:prstGeom>
            <a:gradFill rotWithShape="1">
              <a:gsLst>
                <a:gs pos="0">
                  <a:srgbClr val="CCFFFF"/>
                </a:gs>
                <a:gs pos="50000">
                  <a:schemeClr val="bg1"/>
                </a:gs>
                <a:gs pos="100000">
                  <a:srgbClr val="CCFFFF"/>
                </a:gs>
              </a:gsLst>
              <a:lin ang="5400000" scaled="1"/>
            </a:gradFill>
            <a:ln w="9525" algn="ctr">
              <a:solidFill>
                <a:schemeClr val="hlink"/>
              </a:solidFill>
              <a:miter lim="800000"/>
              <a:headEnd/>
              <a:tailEnd/>
            </a:ln>
            <a:effectLst>
              <a:outerShdw dist="56796" dir="3806097" algn="ctr" rotWithShape="0">
                <a:srgbClr val="808080">
                  <a:alpha val="50000"/>
                </a:srgbClr>
              </a:outerShdw>
            </a:effectLst>
          </p:spPr>
          <p:txBody>
            <a:bodyPr wrap="none" anchor="ctr"/>
            <a:lstStyle/>
            <a:p>
              <a:r>
                <a:rPr lang="en-US" altLang="zh-CN" sz="2000">
                  <a:latin typeface="Arial Narrow" pitchFamily="34" charset="0"/>
                  <a:ea typeface="楷体_GB2312" pitchFamily="49" charset="-122"/>
                </a:rPr>
                <a:t>A</a:t>
              </a:r>
            </a:p>
          </p:txBody>
        </p:sp>
        <p:sp>
          <p:nvSpPr>
            <p:cNvPr id="542726" name="Line 6"/>
            <p:cNvSpPr>
              <a:spLocks noChangeShapeType="1"/>
            </p:cNvSpPr>
            <p:nvPr/>
          </p:nvSpPr>
          <p:spPr bwMode="auto">
            <a:xfrm>
              <a:off x="5486400" y="3140075"/>
              <a:ext cx="0" cy="381000"/>
            </a:xfrm>
            <a:prstGeom prst="line">
              <a:avLst/>
            </a:prstGeom>
            <a:noFill/>
            <a:ln w="28575">
              <a:solidFill>
                <a:srgbClr val="0000FF"/>
              </a:solidFill>
              <a:round/>
              <a:headEnd/>
              <a:tailEnd type="stealth" w="med" len="lg"/>
            </a:ln>
            <a:effectLst/>
          </p:spPr>
          <p:txBody>
            <a:bodyPr/>
            <a:lstStyle/>
            <a:p>
              <a:endParaRPr lang="zh-CN" altLang="en-US"/>
            </a:p>
          </p:txBody>
        </p:sp>
        <p:sp>
          <p:nvSpPr>
            <p:cNvPr id="542727" name="Rectangle 7"/>
            <p:cNvSpPr>
              <a:spLocks noChangeArrowheads="1"/>
            </p:cNvSpPr>
            <p:nvPr/>
          </p:nvSpPr>
          <p:spPr bwMode="auto">
            <a:xfrm>
              <a:off x="4953000" y="3521075"/>
              <a:ext cx="1066800" cy="381000"/>
            </a:xfrm>
            <a:prstGeom prst="rect">
              <a:avLst/>
            </a:prstGeom>
            <a:gradFill rotWithShape="1">
              <a:gsLst>
                <a:gs pos="0">
                  <a:srgbClr val="CCFFFF"/>
                </a:gs>
                <a:gs pos="50000">
                  <a:schemeClr val="bg1"/>
                </a:gs>
                <a:gs pos="100000">
                  <a:srgbClr val="CCFFFF"/>
                </a:gs>
              </a:gsLst>
              <a:lin ang="5400000" scaled="1"/>
            </a:gradFill>
            <a:ln w="9525" algn="ctr">
              <a:solidFill>
                <a:schemeClr val="hlink"/>
              </a:solidFill>
              <a:miter lim="800000"/>
              <a:headEnd/>
              <a:tailEnd/>
            </a:ln>
            <a:effectLst>
              <a:outerShdw dist="56796" dir="3806097" algn="ctr" rotWithShape="0">
                <a:srgbClr val="808080">
                  <a:alpha val="50000"/>
                </a:srgbClr>
              </a:outerShdw>
            </a:effectLst>
          </p:spPr>
          <p:txBody>
            <a:bodyPr wrap="none" anchor="ctr"/>
            <a:lstStyle/>
            <a:p>
              <a:r>
                <a:rPr lang="en-US" altLang="zh-CN" sz="2000">
                  <a:latin typeface="Arial Narrow" pitchFamily="34" charset="0"/>
                  <a:ea typeface="楷体_GB2312" pitchFamily="49" charset="-122"/>
                </a:rPr>
                <a:t>B</a:t>
              </a:r>
            </a:p>
          </p:txBody>
        </p:sp>
        <p:sp>
          <p:nvSpPr>
            <p:cNvPr id="542728" name="Line 8"/>
            <p:cNvSpPr>
              <a:spLocks noChangeShapeType="1"/>
            </p:cNvSpPr>
            <p:nvPr/>
          </p:nvSpPr>
          <p:spPr bwMode="auto">
            <a:xfrm>
              <a:off x="5486400" y="3902075"/>
              <a:ext cx="0" cy="609600"/>
            </a:xfrm>
            <a:prstGeom prst="line">
              <a:avLst/>
            </a:prstGeom>
            <a:noFill/>
            <a:ln w="28575">
              <a:solidFill>
                <a:srgbClr val="0000FF"/>
              </a:solidFill>
              <a:round/>
              <a:headEnd/>
              <a:tailEnd type="stealth" w="med" len="lg"/>
            </a:ln>
            <a:effectLst/>
          </p:spPr>
          <p:txBody>
            <a:bodyPr/>
            <a:lstStyle/>
            <a:p>
              <a:endParaRPr lang="zh-CN" altLang="en-US"/>
            </a:p>
          </p:txBody>
        </p:sp>
      </p:grpSp>
      <p:grpSp>
        <p:nvGrpSpPr>
          <p:cNvPr id="2" name="Group 9"/>
          <p:cNvGrpSpPr>
            <a:grpSpLocks/>
          </p:cNvGrpSpPr>
          <p:nvPr/>
        </p:nvGrpSpPr>
        <p:grpSpPr bwMode="auto">
          <a:xfrm>
            <a:off x="2051720" y="2780928"/>
            <a:ext cx="1524000" cy="2530475"/>
            <a:chOff x="1344" y="1584"/>
            <a:chExt cx="960" cy="1594"/>
          </a:xfrm>
        </p:grpSpPr>
        <p:sp>
          <p:nvSpPr>
            <p:cNvPr id="542730" name="Rectangle 10">
              <a:hlinkClick r:id="" action="ppaction://hlinkshowjump?jump=lastslideviewed"/>
            </p:cNvPr>
            <p:cNvSpPr>
              <a:spLocks noChangeArrowheads="1"/>
            </p:cNvSpPr>
            <p:nvPr/>
          </p:nvSpPr>
          <p:spPr bwMode="auto">
            <a:xfrm>
              <a:off x="1344" y="1834"/>
              <a:ext cx="960" cy="1104"/>
            </a:xfrm>
            <a:prstGeom prst="rect">
              <a:avLst/>
            </a:prstGeom>
            <a:noFill/>
            <a:ln w="28575" algn="ctr">
              <a:solidFill>
                <a:srgbClr val="FF33CC"/>
              </a:solidFill>
              <a:prstDash val="dash"/>
              <a:miter lim="800000"/>
              <a:headEnd/>
              <a:tailEnd/>
            </a:ln>
            <a:effectLst/>
          </p:spPr>
          <p:txBody>
            <a:bodyPr wrap="none" anchor="ctr"/>
            <a:lstStyle/>
            <a:p>
              <a:endParaRPr lang="zh-CN" altLang="en-US"/>
            </a:p>
          </p:txBody>
        </p:sp>
        <p:sp>
          <p:nvSpPr>
            <p:cNvPr id="542731" name="Line 11"/>
            <p:cNvSpPr>
              <a:spLocks noChangeShapeType="1"/>
            </p:cNvSpPr>
            <p:nvPr/>
          </p:nvSpPr>
          <p:spPr bwMode="auto">
            <a:xfrm>
              <a:off x="1824" y="1632"/>
              <a:ext cx="0" cy="442"/>
            </a:xfrm>
            <a:prstGeom prst="line">
              <a:avLst/>
            </a:prstGeom>
            <a:noFill/>
            <a:ln w="28575">
              <a:solidFill>
                <a:srgbClr val="0000FF"/>
              </a:solidFill>
              <a:round/>
              <a:headEnd/>
              <a:tailEnd type="stealth" w="med" len="lg"/>
            </a:ln>
            <a:effectLst/>
          </p:spPr>
          <p:txBody>
            <a:bodyPr/>
            <a:lstStyle/>
            <a:p>
              <a:endParaRPr lang="zh-CN" altLang="en-US"/>
            </a:p>
          </p:txBody>
        </p:sp>
        <p:sp>
          <p:nvSpPr>
            <p:cNvPr id="542732" name="Rectangle 12"/>
            <p:cNvSpPr>
              <a:spLocks noChangeArrowheads="1"/>
            </p:cNvSpPr>
            <p:nvPr/>
          </p:nvSpPr>
          <p:spPr bwMode="auto">
            <a:xfrm>
              <a:off x="1488" y="2074"/>
              <a:ext cx="672" cy="240"/>
            </a:xfrm>
            <a:prstGeom prst="rect">
              <a:avLst/>
            </a:prstGeom>
            <a:gradFill rotWithShape="1">
              <a:gsLst>
                <a:gs pos="0">
                  <a:srgbClr val="CCFFFF"/>
                </a:gs>
                <a:gs pos="50000">
                  <a:schemeClr val="bg1"/>
                </a:gs>
                <a:gs pos="100000">
                  <a:srgbClr val="CCFFFF"/>
                </a:gs>
              </a:gsLst>
              <a:lin ang="5400000" scaled="1"/>
            </a:gradFill>
            <a:ln w="9525" algn="ctr">
              <a:solidFill>
                <a:schemeClr val="hlink"/>
              </a:solidFill>
              <a:miter lim="800000"/>
              <a:headEnd/>
              <a:tailEnd/>
            </a:ln>
            <a:effectLst>
              <a:outerShdw dist="56796" dir="3806097" algn="ctr" rotWithShape="0">
                <a:srgbClr val="808080">
                  <a:alpha val="50000"/>
                </a:srgbClr>
              </a:outerShdw>
            </a:effectLst>
          </p:spPr>
          <p:txBody>
            <a:bodyPr wrap="none" anchor="ctr"/>
            <a:lstStyle/>
            <a:p>
              <a:r>
                <a:rPr lang="en-US" altLang="zh-CN" sz="2000">
                  <a:latin typeface="Arial Narrow" pitchFamily="34" charset="0"/>
                  <a:ea typeface="楷体_GB2312" pitchFamily="49" charset="-122"/>
                </a:rPr>
                <a:t>A</a:t>
              </a:r>
            </a:p>
          </p:txBody>
        </p:sp>
        <p:sp>
          <p:nvSpPr>
            <p:cNvPr id="542733" name="Line 13"/>
            <p:cNvSpPr>
              <a:spLocks noChangeShapeType="1"/>
            </p:cNvSpPr>
            <p:nvPr/>
          </p:nvSpPr>
          <p:spPr bwMode="auto">
            <a:xfrm>
              <a:off x="1824" y="2314"/>
              <a:ext cx="0" cy="240"/>
            </a:xfrm>
            <a:prstGeom prst="line">
              <a:avLst/>
            </a:prstGeom>
            <a:noFill/>
            <a:ln w="28575">
              <a:solidFill>
                <a:srgbClr val="0000FF"/>
              </a:solidFill>
              <a:round/>
              <a:headEnd/>
              <a:tailEnd type="stealth" w="med" len="lg"/>
            </a:ln>
            <a:effectLst/>
          </p:spPr>
          <p:txBody>
            <a:bodyPr/>
            <a:lstStyle/>
            <a:p>
              <a:endParaRPr lang="zh-CN" altLang="en-US"/>
            </a:p>
          </p:txBody>
        </p:sp>
        <p:sp>
          <p:nvSpPr>
            <p:cNvPr id="542734" name="Rectangle 14"/>
            <p:cNvSpPr>
              <a:spLocks noChangeArrowheads="1"/>
            </p:cNvSpPr>
            <p:nvPr/>
          </p:nvSpPr>
          <p:spPr bwMode="auto">
            <a:xfrm>
              <a:off x="1488" y="2554"/>
              <a:ext cx="672" cy="240"/>
            </a:xfrm>
            <a:prstGeom prst="rect">
              <a:avLst/>
            </a:prstGeom>
            <a:gradFill rotWithShape="1">
              <a:gsLst>
                <a:gs pos="0">
                  <a:srgbClr val="CCFFFF"/>
                </a:gs>
                <a:gs pos="50000">
                  <a:schemeClr val="bg1"/>
                </a:gs>
                <a:gs pos="100000">
                  <a:srgbClr val="CCFFFF"/>
                </a:gs>
              </a:gsLst>
              <a:lin ang="5400000" scaled="1"/>
            </a:gradFill>
            <a:ln w="9525" algn="ctr">
              <a:solidFill>
                <a:schemeClr val="hlink"/>
              </a:solidFill>
              <a:miter lim="800000"/>
              <a:headEnd/>
              <a:tailEnd/>
            </a:ln>
            <a:effectLst>
              <a:outerShdw dist="56796" dir="3806097" algn="ctr" rotWithShape="0">
                <a:srgbClr val="808080">
                  <a:alpha val="50000"/>
                </a:srgbClr>
              </a:outerShdw>
            </a:effectLst>
          </p:spPr>
          <p:txBody>
            <a:bodyPr wrap="none" anchor="ctr"/>
            <a:lstStyle/>
            <a:p>
              <a:r>
                <a:rPr lang="en-US" altLang="zh-CN" sz="2000">
                  <a:latin typeface="Arial Narrow" pitchFamily="34" charset="0"/>
                  <a:ea typeface="楷体_GB2312" pitchFamily="49" charset="-122"/>
                </a:rPr>
                <a:t>B</a:t>
              </a:r>
            </a:p>
          </p:txBody>
        </p:sp>
        <p:sp>
          <p:nvSpPr>
            <p:cNvPr id="542735" name="Line 15"/>
            <p:cNvSpPr>
              <a:spLocks noChangeShapeType="1"/>
            </p:cNvSpPr>
            <p:nvPr/>
          </p:nvSpPr>
          <p:spPr bwMode="auto">
            <a:xfrm>
              <a:off x="1824" y="2794"/>
              <a:ext cx="0" cy="384"/>
            </a:xfrm>
            <a:prstGeom prst="line">
              <a:avLst/>
            </a:prstGeom>
            <a:noFill/>
            <a:ln w="28575">
              <a:solidFill>
                <a:srgbClr val="0000FF"/>
              </a:solidFill>
              <a:round/>
              <a:headEnd/>
              <a:tailEnd type="stealth" w="med" len="lg"/>
            </a:ln>
            <a:effectLst/>
          </p:spPr>
          <p:txBody>
            <a:bodyPr/>
            <a:lstStyle/>
            <a:p>
              <a:endParaRPr lang="zh-CN" altLang="en-US"/>
            </a:p>
          </p:txBody>
        </p:sp>
        <p:sp>
          <p:nvSpPr>
            <p:cNvPr id="542736" name="Oval 16"/>
            <p:cNvSpPr>
              <a:spLocks noChangeArrowheads="1"/>
            </p:cNvSpPr>
            <p:nvPr/>
          </p:nvSpPr>
          <p:spPr bwMode="auto">
            <a:xfrm>
              <a:off x="1776" y="1786"/>
              <a:ext cx="96" cy="96"/>
            </a:xfrm>
            <a:prstGeom prst="ellipse">
              <a:avLst/>
            </a:prstGeom>
            <a:solidFill>
              <a:srgbClr val="FF33CC"/>
            </a:solidFill>
            <a:ln w="9525" algn="ctr">
              <a:solidFill>
                <a:schemeClr val="tx1"/>
              </a:solidFill>
              <a:round/>
              <a:headEnd/>
              <a:tailEnd/>
            </a:ln>
            <a:effectLst/>
          </p:spPr>
          <p:txBody>
            <a:bodyPr wrap="none" anchor="ctr"/>
            <a:lstStyle/>
            <a:p>
              <a:endParaRPr lang="zh-CN" altLang="en-US"/>
            </a:p>
          </p:txBody>
        </p:sp>
        <p:sp>
          <p:nvSpPr>
            <p:cNvPr id="542737" name="Oval 17"/>
            <p:cNvSpPr>
              <a:spLocks noChangeArrowheads="1"/>
            </p:cNvSpPr>
            <p:nvPr/>
          </p:nvSpPr>
          <p:spPr bwMode="auto">
            <a:xfrm>
              <a:off x="1776" y="2890"/>
              <a:ext cx="96" cy="96"/>
            </a:xfrm>
            <a:prstGeom prst="ellipse">
              <a:avLst/>
            </a:prstGeom>
            <a:solidFill>
              <a:srgbClr val="FF33CC"/>
            </a:solidFill>
            <a:ln w="9525" algn="ctr">
              <a:solidFill>
                <a:schemeClr val="tx1"/>
              </a:solidFill>
              <a:round/>
              <a:headEnd/>
              <a:tailEnd/>
            </a:ln>
            <a:effectLst/>
          </p:spPr>
          <p:txBody>
            <a:bodyPr wrap="none" anchor="ctr"/>
            <a:lstStyle/>
            <a:p>
              <a:endParaRPr lang="zh-CN" altLang="en-US"/>
            </a:p>
          </p:txBody>
        </p:sp>
        <p:sp>
          <p:nvSpPr>
            <p:cNvPr id="542738" name="Text Box 18"/>
            <p:cNvSpPr txBox="1">
              <a:spLocks noChangeArrowheads="1"/>
            </p:cNvSpPr>
            <p:nvPr/>
          </p:nvSpPr>
          <p:spPr bwMode="auto">
            <a:xfrm>
              <a:off x="1584" y="1584"/>
              <a:ext cx="240" cy="250"/>
            </a:xfrm>
            <a:prstGeom prst="rect">
              <a:avLst/>
            </a:prstGeom>
            <a:noFill/>
            <a:ln w="9525" algn="ctr">
              <a:noFill/>
              <a:miter lim="800000"/>
              <a:headEnd/>
              <a:tailEnd/>
            </a:ln>
            <a:effectLst/>
          </p:spPr>
          <p:txBody>
            <a:bodyPr>
              <a:spAutoFit/>
            </a:bodyPr>
            <a:lstStyle/>
            <a:p>
              <a:pPr>
                <a:spcBef>
                  <a:spcPct val="50000"/>
                </a:spcBef>
              </a:pPr>
              <a:r>
                <a:rPr lang="en-US" altLang="zh-CN" sz="2000">
                  <a:latin typeface="Arial Narrow" pitchFamily="34" charset="0"/>
                  <a:ea typeface="楷体_GB2312" pitchFamily="49" charset="-122"/>
                </a:rPr>
                <a:t>a</a:t>
              </a:r>
            </a:p>
          </p:txBody>
        </p:sp>
        <p:sp>
          <p:nvSpPr>
            <p:cNvPr id="542739" name="Text Box 19"/>
            <p:cNvSpPr txBox="1">
              <a:spLocks noChangeArrowheads="1"/>
            </p:cNvSpPr>
            <p:nvPr/>
          </p:nvSpPr>
          <p:spPr bwMode="auto">
            <a:xfrm>
              <a:off x="1584" y="2928"/>
              <a:ext cx="240" cy="250"/>
            </a:xfrm>
            <a:prstGeom prst="rect">
              <a:avLst/>
            </a:prstGeom>
            <a:noFill/>
            <a:ln w="9525" algn="ctr">
              <a:noFill/>
              <a:miter lim="800000"/>
              <a:headEnd/>
              <a:tailEnd/>
            </a:ln>
            <a:effectLst/>
          </p:spPr>
          <p:txBody>
            <a:bodyPr>
              <a:spAutoFit/>
            </a:bodyPr>
            <a:lstStyle/>
            <a:p>
              <a:pPr>
                <a:spcBef>
                  <a:spcPct val="50000"/>
                </a:spcBef>
              </a:pPr>
              <a:r>
                <a:rPr lang="en-US" altLang="zh-CN" sz="2000">
                  <a:latin typeface="Arial Narrow" pitchFamily="34" charset="0"/>
                  <a:ea typeface="楷体_GB2312" pitchFamily="49" charset="-122"/>
                </a:rPr>
                <a:t>b</a:t>
              </a:r>
            </a:p>
          </p:txBody>
        </p:sp>
      </p:grpSp>
      <p:sp>
        <p:nvSpPr>
          <p:cNvPr id="542740" name="Text Box 20"/>
          <p:cNvSpPr txBox="1">
            <a:spLocks noChangeArrowheads="1"/>
          </p:cNvSpPr>
          <p:nvPr/>
        </p:nvSpPr>
        <p:spPr bwMode="auto">
          <a:xfrm>
            <a:off x="2915816" y="2780928"/>
            <a:ext cx="762000" cy="366713"/>
          </a:xfrm>
          <a:prstGeom prst="rect">
            <a:avLst/>
          </a:prstGeom>
          <a:noFill/>
          <a:ln w="9525" algn="ctr">
            <a:noFill/>
            <a:miter lim="800000"/>
            <a:headEnd/>
            <a:tailEnd/>
          </a:ln>
          <a:effectLst/>
        </p:spPr>
        <p:txBody>
          <a:bodyPr>
            <a:spAutoFit/>
          </a:bodyPr>
          <a:lstStyle/>
          <a:p>
            <a:pPr>
              <a:spcBef>
                <a:spcPct val="50000"/>
              </a:spcBef>
            </a:pPr>
            <a:r>
              <a:rPr lang="zh-CN" altLang="en-US" dirty="0">
                <a:latin typeface="Arial Narrow" pitchFamily="34" charset="0"/>
                <a:ea typeface="仿宋_GB2312" pitchFamily="49" charset="-122"/>
              </a:rPr>
              <a:t>入口</a:t>
            </a:r>
          </a:p>
        </p:txBody>
      </p:sp>
      <p:sp>
        <p:nvSpPr>
          <p:cNvPr id="542741" name="Text Box 21"/>
          <p:cNvSpPr txBox="1">
            <a:spLocks noChangeArrowheads="1"/>
          </p:cNvSpPr>
          <p:nvPr/>
        </p:nvSpPr>
        <p:spPr bwMode="auto">
          <a:xfrm>
            <a:off x="2915816" y="5013176"/>
            <a:ext cx="762000" cy="366713"/>
          </a:xfrm>
          <a:prstGeom prst="rect">
            <a:avLst/>
          </a:prstGeom>
          <a:noFill/>
          <a:ln w="9525" algn="ctr">
            <a:noFill/>
            <a:miter lim="800000"/>
            <a:headEnd/>
            <a:tailEnd/>
          </a:ln>
          <a:effectLst/>
        </p:spPr>
        <p:txBody>
          <a:bodyPr>
            <a:spAutoFit/>
          </a:bodyPr>
          <a:lstStyle/>
          <a:p>
            <a:pPr>
              <a:spcBef>
                <a:spcPct val="50000"/>
              </a:spcBef>
            </a:pPr>
            <a:r>
              <a:rPr lang="zh-CN" altLang="en-US" dirty="0">
                <a:latin typeface="Arial Narrow" pitchFamily="34" charset="0"/>
                <a:ea typeface="仿宋_GB2312" pitchFamily="49" charset="-122"/>
              </a:rPr>
              <a:t>出口</a:t>
            </a:r>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4770" name="Rectangle 2"/>
          <p:cNvSpPr>
            <a:spLocks noGrp="1" noChangeArrowheads="1"/>
          </p:cNvSpPr>
          <p:nvPr>
            <p:ph type="title"/>
          </p:nvPr>
        </p:nvSpPr>
        <p:spPr>
          <a:xfrm>
            <a:off x="1619673" y="116632"/>
            <a:ext cx="7128792" cy="614363"/>
          </a:xfrm>
        </p:spPr>
        <p:txBody>
          <a:bodyPr/>
          <a:lstStyle/>
          <a:p>
            <a:pPr>
              <a:buFont typeface="Wingdings" pitchFamily="2" charset="2"/>
              <a:buChar char="u"/>
            </a:pPr>
            <a:r>
              <a:rPr lang="zh-CN" altLang="en-US" dirty="0">
                <a:solidFill>
                  <a:schemeClr val="tx1"/>
                </a:solidFill>
              </a:rPr>
              <a:t>程序的三种基本控制结构</a:t>
            </a:r>
          </a:p>
        </p:txBody>
      </p:sp>
      <p:sp>
        <p:nvSpPr>
          <p:cNvPr id="544771" name="Rectangle 3"/>
          <p:cNvSpPr>
            <a:spLocks noChangeArrowheads="1"/>
          </p:cNvSpPr>
          <p:nvPr/>
        </p:nvSpPr>
        <p:spPr bwMode="auto">
          <a:xfrm>
            <a:off x="762000" y="1219200"/>
            <a:ext cx="7543800" cy="685800"/>
          </a:xfrm>
          <a:prstGeom prst="rect">
            <a:avLst/>
          </a:prstGeom>
          <a:noFill/>
          <a:ln w="9525">
            <a:noFill/>
            <a:miter lim="800000"/>
            <a:headEnd/>
            <a:tailEnd/>
          </a:ln>
          <a:effectLst/>
        </p:spPr>
        <p:txBody>
          <a:bodyPr/>
          <a:lstStyle/>
          <a:p>
            <a:pPr marL="279400" indent="-279400" algn="l">
              <a:lnSpc>
                <a:spcPct val="120000"/>
              </a:lnSpc>
              <a:spcBef>
                <a:spcPct val="40000"/>
              </a:spcBef>
              <a:buClr>
                <a:srgbClr val="D60093"/>
              </a:buClr>
              <a:buSzPct val="70000"/>
              <a:buFont typeface="Wingdings" pitchFamily="2" charset="2"/>
              <a:buNone/>
            </a:pPr>
            <a:r>
              <a:rPr lang="zh-CN" altLang="en-US" sz="2800">
                <a:ea typeface="华文中宋" pitchFamily="2" charset="-122"/>
              </a:rPr>
              <a:t>（</a:t>
            </a:r>
            <a:r>
              <a:rPr lang="en-US" altLang="zh-CN" sz="2800">
                <a:ea typeface="华文中宋" pitchFamily="2" charset="-122"/>
              </a:rPr>
              <a:t>2</a:t>
            </a:r>
            <a:r>
              <a:rPr lang="zh-CN" altLang="en-US" sz="2800">
                <a:ea typeface="华文中宋" pitchFamily="2" charset="-122"/>
              </a:rPr>
              <a:t>）选择结构（分支结构）</a:t>
            </a:r>
          </a:p>
        </p:txBody>
      </p:sp>
      <p:sp>
        <p:nvSpPr>
          <p:cNvPr id="544772" name="AutoShape 4"/>
          <p:cNvSpPr>
            <a:spLocks noChangeArrowheads="1"/>
          </p:cNvSpPr>
          <p:nvPr/>
        </p:nvSpPr>
        <p:spPr bwMode="auto">
          <a:xfrm>
            <a:off x="5715000" y="2606675"/>
            <a:ext cx="1295400" cy="304800"/>
          </a:xfrm>
          <a:prstGeom prst="flowChartDecision">
            <a:avLst/>
          </a:prstGeom>
          <a:gradFill rotWithShape="1">
            <a:gsLst>
              <a:gs pos="0">
                <a:srgbClr val="33CC33"/>
              </a:gs>
              <a:gs pos="50000">
                <a:schemeClr val="bg1"/>
              </a:gs>
              <a:gs pos="100000">
                <a:srgbClr val="33CC33"/>
              </a:gs>
            </a:gsLst>
            <a:lin ang="0" scaled="1"/>
          </a:gradFill>
          <a:ln w="9525" algn="ctr">
            <a:solidFill>
              <a:srgbClr val="33CC33"/>
            </a:solidFill>
            <a:miter lim="800000"/>
            <a:headEnd/>
            <a:tailEnd/>
          </a:ln>
          <a:effectLst>
            <a:outerShdw dist="56796" dir="3806097" algn="ctr" rotWithShape="0">
              <a:srgbClr val="808080">
                <a:alpha val="50000"/>
              </a:srgbClr>
            </a:outerShdw>
          </a:effectLst>
        </p:spPr>
        <p:txBody>
          <a:bodyPr wrap="none" anchor="ctr"/>
          <a:lstStyle/>
          <a:p>
            <a:r>
              <a:rPr lang="en-US" altLang="zh-CN" sz="2000">
                <a:latin typeface="Arial Narrow" pitchFamily="34" charset="0"/>
                <a:ea typeface="Arial Unicode MS" pitchFamily="34" charset="-122"/>
              </a:rPr>
              <a:t>P</a:t>
            </a:r>
          </a:p>
        </p:txBody>
      </p:sp>
      <p:sp>
        <p:nvSpPr>
          <p:cNvPr id="544773" name="Line 5"/>
          <p:cNvSpPr>
            <a:spLocks noChangeShapeType="1"/>
          </p:cNvSpPr>
          <p:nvPr/>
        </p:nvSpPr>
        <p:spPr bwMode="auto">
          <a:xfrm>
            <a:off x="6324600" y="1997075"/>
            <a:ext cx="0" cy="609600"/>
          </a:xfrm>
          <a:prstGeom prst="line">
            <a:avLst/>
          </a:prstGeom>
          <a:noFill/>
          <a:ln w="28575">
            <a:solidFill>
              <a:srgbClr val="0000FF"/>
            </a:solidFill>
            <a:round/>
            <a:headEnd/>
            <a:tailEnd type="stealth" w="med" len="lg"/>
          </a:ln>
          <a:effectLst/>
        </p:spPr>
        <p:txBody>
          <a:bodyPr/>
          <a:lstStyle/>
          <a:p>
            <a:endParaRPr lang="zh-CN" altLang="en-US"/>
          </a:p>
        </p:txBody>
      </p:sp>
      <p:sp>
        <p:nvSpPr>
          <p:cNvPr id="544774" name="Rectangle 6"/>
          <p:cNvSpPr>
            <a:spLocks noChangeArrowheads="1"/>
          </p:cNvSpPr>
          <p:nvPr/>
        </p:nvSpPr>
        <p:spPr bwMode="auto">
          <a:xfrm>
            <a:off x="6705600" y="3292475"/>
            <a:ext cx="1066800" cy="381000"/>
          </a:xfrm>
          <a:prstGeom prst="rect">
            <a:avLst/>
          </a:prstGeom>
          <a:gradFill rotWithShape="1">
            <a:gsLst>
              <a:gs pos="0">
                <a:schemeClr val="hlink"/>
              </a:gs>
              <a:gs pos="50000">
                <a:schemeClr val="bg1"/>
              </a:gs>
              <a:gs pos="100000">
                <a:schemeClr val="hlink"/>
              </a:gs>
            </a:gsLst>
            <a:lin ang="5400000" scaled="1"/>
          </a:gradFill>
          <a:ln w="9525" algn="ctr">
            <a:solidFill>
              <a:schemeClr val="hlink"/>
            </a:solidFill>
            <a:miter lim="800000"/>
            <a:headEnd/>
            <a:tailEnd/>
          </a:ln>
          <a:effectLst>
            <a:outerShdw dist="56796" dir="3806097" algn="ctr" rotWithShape="0">
              <a:srgbClr val="808080">
                <a:alpha val="50000"/>
              </a:srgbClr>
            </a:outerShdw>
          </a:effectLst>
        </p:spPr>
        <p:txBody>
          <a:bodyPr wrap="none" anchor="ctr"/>
          <a:lstStyle/>
          <a:p>
            <a:r>
              <a:rPr lang="en-US" altLang="zh-CN">
                <a:latin typeface="Arial Narrow" pitchFamily="34" charset="0"/>
                <a:ea typeface="楷体_GB2312" pitchFamily="49" charset="-122"/>
              </a:rPr>
              <a:t>B</a:t>
            </a:r>
          </a:p>
        </p:txBody>
      </p:sp>
      <p:sp>
        <p:nvSpPr>
          <p:cNvPr id="544775" name="Line 7"/>
          <p:cNvSpPr>
            <a:spLocks noChangeShapeType="1"/>
          </p:cNvSpPr>
          <p:nvPr/>
        </p:nvSpPr>
        <p:spPr bwMode="auto">
          <a:xfrm>
            <a:off x="7239000" y="2759075"/>
            <a:ext cx="0" cy="533400"/>
          </a:xfrm>
          <a:prstGeom prst="line">
            <a:avLst/>
          </a:prstGeom>
          <a:noFill/>
          <a:ln w="28575">
            <a:solidFill>
              <a:srgbClr val="0000FF"/>
            </a:solidFill>
            <a:round/>
            <a:headEnd/>
            <a:tailEnd type="stealth" w="med" len="lg"/>
          </a:ln>
          <a:effectLst/>
        </p:spPr>
        <p:txBody>
          <a:bodyPr/>
          <a:lstStyle/>
          <a:p>
            <a:endParaRPr lang="zh-CN" altLang="en-US"/>
          </a:p>
        </p:txBody>
      </p:sp>
      <p:grpSp>
        <p:nvGrpSpPr>
          <p:cNvPr id="2" name="Group 8"/>
          <p:cNvGrpSpPr>
            <a:grpSpLocks/>
          </p:cNvGrpSpPr>
          <p:nvPr/>
        </p:nvGrpSpPr>
        <p:grpSpPr bwMode="auto">
          <a:xfrm>
            <a:off x="6858000" y="2378075"/>
            <a:ext cx="533400" cy="381000"/>
            <a:chOff x="3360" y="2064"/>
            <a:chExt cx="336" cy="240"/>
          </a:xfrm>
        </p:grpSpPr>
        <p:sp>
          <p:nvSpPr>
            <p:cNvPr id="544777" name="Line 9"/>
            <p:cNvSpPr>
              <a:spLocks noChangeShapeType="1"/>
            </p:cNvSpPr>
            <p:nvPr/>
          </p:nvSpPr>
          <p:spPr bwMode="auto">
            <a:xfrm flipH="1">
              <a:off x="3456" y="2304"/>
              <a:ext cx="144" cy="0"/>
            </a:xfrm>
            <a:prstGeom prst="line">
              <a:avLst/>
            </a:prstGeom>
            <a:noFill/>
            <a:ln w="28575">
              <a:solidFill>
                <a:srgbClr val="0000FF"/>
              </a:solidFill>
              <a:round/>
              <a:headEnd/>
              <a:tailEnd/>
            </a:ln>
            <a:effectLst/>
          </p:spPr>
          <p:txBody>
            <a:bodyPr/>
            <a:lstStyle/>
            <a:p>
              <a:endParaRPr lang="zh-CN" altLang="en-US"/>
            </a:p>
          </p:txBody>
        </p:sp>
        <p:sp>
          <p:nvSpPr>
            <p:cNvPr id="544778" name="Text Box 10"/>
            <p:cNvSpPr txBox="1">
              <a:spLocks noChangeArrowheads="1"/>
            </p:cNvSpPr>
            <p:nvPr/>
          </p:nvSpPr>
          <p:spPr bwMode="auto">
            <a:xfrm>
              <a:off x="3360" y="2064"/>
              <a:ext cx="336" cy="231"/>
            </a:xfrm>
            <a:prstGeom prst="rect">
              <a:avLst/>
            </a:prstGeom>
            <a:noFill/>
            <a:ln w="9525" algn="ctr">
              <a:noFill/>
              <a:miter lim="800000"/>
              <a:headEnd/>
              <a:tailEnd/>
            </a:ln>
            <a:effectLst/>
          </p:spPr>
          <p:txBody>
            <a:bodyPr>
              <a:spAutoFit/>
            </a:bodyPr>
            <a:lstStyle/>
            <a:p>
              <a:pPr>
                <a:spcBef>
                  <a:spcPct val="50000"/>
                </a:spcBef>
              </a:pPr>
              <a:r>
                <a:rPr lang="en-US" altLang="zh-CN">
                  <a:solidFill>
                    <a:srgbClr val="0000FF"/>
                  </a:solidFill>
                  <a:latin typeface="Arial Narrow" pitchFamily="34" charset="0"/>
                </a:rPr>
                <a:t>F</a:t>
              </a:r>
            </a:p>
          </p:txBody>
        </p:sp>
      </p:grpSp>
      <p:sp>
        <p:nvSpPr>
          <p:cNvPr id="544779" name="Rectangle 11"/>
          <p:cNvSpPr>
            <a:spLocks noChangeArrowheads="1"/>
          </p:cNvSpPr>
          <p:nvPr/>
        </p:nvSpPr>
        <p:spPr bwMode="auto">
          <a:xfrm>
            <a:off x="4953000" y="3292475"/>
            <a:ext cx="1066800" cy="381000"/>
          </a:xfrm>
          <a:prstGeom prst="rect">
            <a:avLst/>
          </a:prstGeom>
          <a:gradFill rotWithShape="1">
            <a:gsLst>
              <a:gs pos="0">
                <a:srgbClr val="FF99FF"/>
              </a:gs>
              <a:gs pos="50000">
                <a:schemeClr val="bg1"/>
              </a:gs>
              <a:gs pos="100000">
                <a:srgbClr val="FF99FF"/>
              </a:gs>
            </a:gsLst>
            <a:lin ang="5400000" scaled="1"/>
          </a:gradFill>
          <a:ln w="9525" algn="ctr">
            <a:solidFill>
              <a:srgbClr val="FF99FF"/>
            </a:solidFill>
            <a:miter lim="800000"/>
            <a:headEnd/>
            <a:tailEnd/>
          </a:ln>
          <a:effectLst>
            <a:outerShdw dist="56796" dir="3806097" algn="ctr" rotWithShape="0">
              <a:srgbClr val="808080">
                <a:alpha val="50000"/>
              </a:srgbClr>
            </a:outerShdw>
          </a:effectLst>
        </p:spPr>
        <p:txBody>
          <a:bodyPr wrap="none" anchor="ctr"/>
          <a:lstStyle/>
          <a:p>
            <a:r>
              <a:rPr lang="en-US" altLang="zh-CN">
                <a:latin typeface="Arial Narrow" pitchFamily="34" charset="0"/>
                <a:ea typeface="楷体_GB2312" pitchFamily="49" charset="-122"/>
              </a:rPr>
              <a:t>A</a:t>
            </a:r>
          </a:p>
        </p:txBody>
      </p:sp>
      <p:sp>
        <p:nvSpPr>
          <p:cNvPr id="544780" name="Line 12"/>
          <p:cNvSpPr>
            <a:spLocks noChangeShapeType="1"/>
          </p:cNvSpPr>
          <p:nvPr/>
        </p:nvSpPr>
        <p:spPr bwMode="auto">
          <a:xfrm>
            <a:off x="5486400" y="2759075"/>
            <a:ext cx="0" cy="533400"/>
          </a:xfrm>
          <a:prstGeom prst="line">
            <a:avLst/>
          </a:prstGeom>
          <a:noFill/>
          <a:ln w="28575">
            <a:solidFill>
              <a:schemeClr val="accent2"/>
            </a:solidFill>
            <a:round/>
            <a:headEnd/>
            <a:tailEnd type="stealth" w="med" len="lg"/>
          </a:ln>
          <a:effectLst/>
        </p:spPr>
        <p:txBody>
          <a:bodyPr/>
          <a:lstStyle/>
          <a:p>
            <a:endParaRPr lang="zh-CN" altLang="en-US"/>
          </a:p>
        </p:txBody>
      </p:sp>
      <p:grpSp>
        <p:nvGrpSpPr>
          <p:cNvPr id="3" name="Group 13"/>
          <p:cNvGrpSpPr>
            <a:grpSpLocks/>
          </p:cNvGrpSpPr>
          <p:nvPr/>
        </p:nvGrpSpPr>
        <p:grpSpPr bwMode="auto">
          <a:xfrm>
            <a:off x="5334000" y="2438400"/>
            <a:ext cx="533400" cy="366713"/>
            <a:chOff x="3360" y="1536"/>
            <a:chExt cx="336" cy="231"/>
          </a:xfrm>
        </p:grpSpPr>
        <p:sp>
          <p:nvSpPr>
            <p:cNvPr id="544782" name="Line 14"/>
            <p:cNvSpPr>
              <a:spLocks noChangeShapeType="1"/>
            </p:cNvSpPr>
            <p:nvPr/>
          </p:nvSpPr>
          <p:spPr bwMode="auto">
            <a:xfrm flipH="1">
              <a:off x="3456" y="1738"/>
              <a:ext cx="144" cy="0"/>
            </a:xfrm>
            <a:prstGeom prst="line">
              <a:avLst/>
            </a:prstGeom>
            <a:noFill/>
            <a:ln w="28575">
              <a:solidFill>
                <a:schemeClr val="accent2"/>
              </a:solidFill>
              <a:round/>
              <a:headEnd/>
              <a:tailEnd/>
            </a:ln>
            <a:effectLst/>
          </p:spPr>
          <p:txBody>
            <a:bodyPr/>
            <a:lstStyle/>
            <a:p>
              <a:endParaRPr lang="zh-CN" altLang="en-US"/>
            </a:p>
          </p:txBody>
        </p:sp>
        <p:sp>
          <p:nvSpPr>
            <p:cNvPr id="544783" name="Text Box 15"/>
            <p:cNvSpPr txBox="1">
              <a:spLocks noChangeArrowheads="1"/>
            </p:cNvSpPr>
            <p:nvPr/>
          </p:nvSpPr>
          <p:spPr bwMode="auto">
            <a:xfrm>
              <a:off x="3360" y="1536"/>
              <a:ext cx="336" cy="231"/>
            </a:xfrm>
            <a:prstGeom prst="rect">
              <a:avLst/>
            </a:prstGeom>
            <a:noFill/>
            <a:ln w="9525" algn="ctr">
              <a:noFill/>
              <a:miter lim="800000"/>
              <a:headEnd/>
              <a:tailEnd/>
            </a:ln>
            <a:effectLst/>
          </p:spPr>
          <p:txBody>
            <a:bodyPr>
              <a:spAutoFit/>
            </a:bodyPr>
            <a:lstStyle/>
            <a:p>
              <a:pPr>
                <a:spcBef>
                  <a:spcPct val="50000"/>
                </a:spcBef>
              </a:pPr>
              <a:r>
                <a:rPr lang="en-US" altLang="zh-CN">
                  <a:solidFill>
                    <a:schemeClr val="accent2"/>
                  </a:solidFill>
                  <a:latin typeface="Arial Narrow" pitchFamily="34" charset="0"/>
                </a:rPr>
                <a:t>T</a:t>
              </a:r>
            </a:p>
          </p:txBody>
        </p:sp>
      </p:grpSp>
      <p:sp>
        <p:nvSpPr>
          <p:cNvPr id="544784" name="Line 16"/>
          <p:cNvSpPr>
            <a:spLocks noChangeShapeType="1"/>
          </p:cNvSpPr>
          <p:nvPr/>
        </p:nvSpPr>
        <p:spPr bwMode="auto">
          <a:xfrm>
            <a:off x="7239000" y="3673475"/>
            <a:ext cx="0" cy="304800"/>
          </a:xfrm>
          <a:prstGeom prst="line">
            <a:avLst/>
          </a:prstGeom>
          <a:noFill/>
          <a:ln w="28575">
            <a:solidFill>
              <a:srgbClr val="0000FF"/>
            </a:solidFill>
            <a:round/>
            <a:headEnd/>
            <a:tailEnd/>
          </a:ln>
          <a:effectLst/>
        </p:spPr>
        <p:txBody>
          <a:bodyPr/>
          <a:lstStyle/>
          <a:p>
            <a:endParaRPr lang="zh-CN" altLang="en-US"/>
          </a:p>
        </p:txBody>
      </p:sp>
      <p:sp>
        <p:nvSpPr>
          <p:cNvPr id="544785" name="Line 17"/>
          <p:cNvSpPr>
            <a:spLocks noChangeShapeType="1"/>
          </p:cNvSpPr>
          <p:nvPr/>
        </p:nvSpPr>
        <p:spPr bwMode="auto">
          <a:xfrm>
            <a:off x="6324600" y="3978275"/>
            <a:ext cx="914400" cy="0"/>
          </a:xfrm>
          <a:prstGeom prst="line">
            <a:avLst/>
          </a:prstGeom>
          <a:noFill/>
          <a:ln w="28575">
            <a:solidFill>
              <a:srgbClr val="0000FF"/>
            </a:solidFill>
            <a:round/>
            <a:headEnd/>
            <a:tailEnd/>
          </a:ln>
          <a:effectLst/>
        </p:spPr>
        <p:txBody>
          <a:bodyPr/>
          <a:lstStyle/>
          <a:p>
            <a:endParaRPr lang="zh-CN" altLang="en-US"/>
          </a:p>
        </p:txBody>
      </p:sp>
      <p:sp>
        <p:nvSpPr>
          <p:cNvPr id="544786" name="Line 18"/>
          <p:cNvSpPr>
            <a:spLocks noChangeShapeType="1"/>
          </p:cNvSpPr>
          <p:nvPr/>
        </p:nvSpPr>
        <p:spPr bwMode="auto">
          <a:xfrm>
            <a:off x="6324600" y="3978275"/>
            <a:ext cx="0" cy="533400"/>
          </a:xfrm>
          <a:prstGeom prst="line">
            <a:avLst/>
          </a:prstGeom>
          <a:noFill/>
          <a:ln w="28575">
            <a:solidFill>
              <a:srgbClr val="0000FF"/>
            </a:solidFill>
            <a:round/>
            <a:headEnd/>
            <a:tailEnd type="stealth" w="med" len="lg"/>
          </a:ln>
          <a:effectLst/>
        </p:spPr>
        <p:txBody>
          <a:bodyPr/>
          <a:lstStyle/>
          <a:p>
            <a:endParaRPr lang="zh-CN" altLang="en-US"/>
          </a:p>
        </p:txBody>
      </p:sp>
      <p:sp>
        <p:nvSpPr>
          <p:cNvPr id="544787" name="Line 19"/>
          <p:cNvSpPr>
            <a:spLocks noChangeShapeType="1"/>
          </p:cNvSpPr>
          <p:nvPr/>
        </p:nvSpPr>
        <p:spPr bwMode="auto">
          <a:xfrm>
            <a:off x="5486400" y="3673475"/>
            <a:ext cx="0" cy="304800"/>
          </a:xfrm>
          <a:prstGeom prst="line">
            <a:avLst/>
          </a:prstGeom>
          <a:noFill/>
          <a:ln w="28575">
            <a:solidFill>
              <a:schemeClr val="accent2"/>
            </a:solidFill>
            <a:round/>
            <a:headEnd/>
            <a:tailEnd/>
          </a:ln>
          <a:effectLst/>
        </p:spPr>
        <p:txBody>
          <a:bodyPr/>
          <a:lstStyle/>
          <a:p>
            <a:endParaRPr lang="zh-CN" altLang="en-US"/>
          </a:p>
        </p:txBody>
      </p:sp>
      <p:sp>
        <p:nvSpPr>
          <p:cNvPr id="544788" name="Line 20"/>
          <p:cNvSpPr>
            <a:spLocks noChangeShapeType="1"/>
          </p:cNvSpPr>
          <p:nvPr/>
        </p:nvSpPr>
        <p:spPr bwMode="auto">
          <a:xfrm>
            <a:off x="5486400" y="3978275"/>
            <a:ext cx="838200" cy="0"/>
          </a:xfrm>
          <a:prstGeom prst="line">
            <a:avLst/>
          </a:prstGeom>
          <a:noFill/>
          <a:ln w="28575">
            <a:solidFill>
              <a:schemeClr val="accent2"/>
            </a:solidFill>
            <a:round/>
            <a:headEnd/>
            <a:tailEnd/>
          </a:ln>
          <a:effectLst/>
        </p:spPr>
        <p:txBody>
          <a:bodyPr/>
          <a:lstStyle/>
          <a:p>
            <a:endParaRPr lang="zh-CN" altLang="en-US"/>
          </a:p>
        </p:txBody>
      </p:sp>
      <p:sp>
        <p:nvSpPr>
          <p:cNvPr id="544789" name="Line 21"/>
          <p:cNvSpPr>
            <a:spLocks noChangeShapeType="1"/>
          </p:cNvSpPr>
          <p:nvPr/>
        </p:nvSpPr>
        <p:spPr bwMode="auto">
          <a:xfrm>
            <a:off x="6324600" y="3962400"/>
            <a:ext cx="0" cy="533400"/>
          </a:xfrm>
          <a:prstGeom prst="line">
            <a:avLst/>
          </a:prstGeom>
          <a:noFill/>
          <a:ln w="12700">
            <a:solidFill>
              <a:schemeClr val="accent2"/>
            </a:solidFill>
            <a:round/>
            <a:headEnd/>
            <a:tailEnd type="stealth" w="med" len="lg"/>
          </a:ln>
          <a:effectLst/>
        </p:spPr>
        <p:txBody>
          <a:bodyPr/>
          <a:lstStyle/>
          <a:p>
            <a:endParaRPr lang="zh-CN" altLang="en-US"/>
          </a:p>
        </p:txBody>
      </p:sp>
      <p:grpSp>
        <p:nvGrpSpPr>
          <p:cNvPr id="4" name="Group 22"/>
          <p:cNvGrpSpPr>
            <a:grpSpLocks/>
          </p:cNvGrpSpPr>
          <p:nvPr/>
        </p:nvGrpSpPr>
        <p:grpSpPr bwMode="auto">
          <a:xfrm>
            <a:off x="1295400" y="2057400"/>
            <a:ext cx="3276600" cy="2530475"/>
            <a:chOff x="864" y="1728"/>
            <a:chExt cx="2064" cy="1594"/>
          </a:xfrm>
        </p:grpSpPr>
        <p:sp>
          <p:nvSpPr>
            <p:cNvPr id="544791" name="AutoShape 23"/>
            <p:cNvSpPr>
              <a:spLocks noChangeArrowheads="1"/>
            </p:cNvSpPr>
            <p:nvPr/>
          </p:nvSpPr>
          <p:spPr bwMode="auto">
            <a:xfrm>
              <a:off x="1488" y="2122"/>
              <a:ext cx="816" cy="192"/>
            </a:xfrm>
            <a:prstGeom prst="flowChartDecision">
              <a:avLst/>
            </a:prstGeom>
            <a:gradFill rotWithShape="1">
              <a:gsLst>
                <a:gs pos="0">
                  <a:srgbClr val="33CC33"/>
                </a:gs>
                <a:gs pos="50000">
                  <a:schemeClr val="bg1"/>
                </a:gs>
                <a:gs pos="100000">
                  <a:srgbClr val="33CC33"/>
                </a:gs>
              </a:gsLst>
              <a:lin ang="0" scaled="1"/>
            </a:gradFill>
            <a:ln w="9525" algn="ctr">
              <a:solidFill>
                <a:srgbClr val="33CC33"/>
              </a:solidFill>
              <a:miter lim="800000"/>
              <a:headEnd/>
              <a:tailEnd/>
            </a:ln>
            <a:effectLst>
              <a:outerShdw dist="56796" dir="3806097" algn="ctr" rotWithShape="0">
                <a:srgbClr val="808080">
                  <a:alpha val="50000"/>
                </a:srgbClr>
              </a:outerShdw>
            </a:effectLst>
          </p:spPr>
          <p:txBody>
            <a:bodyPr wrap="none" anchor="ctr"/>
            <a:lstStyle/>
            <a:p>
              <a:r>
                <a:rPr lang="en-US" altLang="zh-CN" sz="2000">
                  <a:latin typeface="Arial Narrow" pitchFamily="34" charset="0"/>
                  <a:ea typeface="Arial Unicode MS" pitchFamily="34" charset="-122"/>
                </a:rPr>
                <a:t>P</a:t>
              </a:r>
            </a:p>
          </p:txBody>
        </p:sp>
        <p:sp>
          <p:nvSpPr>
            <p:cNvPr id="544792" name="Line 24"/>
            <p:cNvSpPr>
              <a:spLocks noChangeShapeType="1"/>
            </p:cNvSpPr>
            <p:nvPr/>
          </p:nvSpPr>
          <p:spPr bwMode="auto">
            <a:xfrm>
              <a:off x="1872" y="1738"/>
              <a:ext cx="0" cy="384"/>
            </a:xfrm>
            <a:prstGeom prst="line">
              <a:avLst/>
            </a:prstGeom>
            <a:noFill/>
            <a:ln w="28575">
              <a:solidFill>
                <a:srgbClr val="0000FF"/>
              </a:solidFill>
              <a:round/>
              <a:headEnd/>
              <a:tailEnd type="stealth" w="med" len="lg"/>
            </a:ln>
            <a:effectLst/>
          </p:spPr>
          <p:txBody>
            <a:bodyPr/>
            <a:lstStyle/>
            <a:p>
              <a:endParaRPr lang="zh-CN" altLang="en-US"/>
            </a:p>
          </p:txBody>
        </p:sp>
        <p:sp>
          <p:nvSpPr>
            <p:cNvPr id="544793" name="Rectangle 25"/>
            <p:cNvSpPr>
              <a:spLocks noChangeArrowheads="1"/>
            </p:cNvSpPr>
            <p:nvPr/>
          </p:nvSpPr>
          <p:spPr bwMode="auto">
            <a:xfrm>
              <a:off x="2112" y="2554"/>
              <a:ext cx="672" cy="240"/>
            </a:xfrm>
            <a:prstGeom prst="rect">
              <a:avLst/>
            </a:prstGeom>
            <a:gradFill rotWithShape="1">
              <a:gsLst>
                <a:gs pos="0">
                  <a:schemeClr val="hlink"/>
                </a:gs>
                <a:gs pos="50000">
                  <a:schemeClr val="bg1"/>
                </a:gs>
                <a:gs pos="100000">
                  <a:schemeClr val="hlink"/>
                </a:gs>
              </a:gsLst>
              <a:lin ang="5400000" scaled="1"/>
            </a:gradFill>
            <a:ln w="9525" algn="ctr">
              <a:solidFill>
                <a:schemeClr val="hlink"/>
              </a:solidFill>
              <a:miter lim="800000"/>
              <a:headEnd/>
              <a:tailEnd/>
            </a:ln>
            <a:effectLst>
              <a:outerShdw dist="56796" dir="3806097" algn="ctr" rotWithShape="0">
                <a:srgbClr val="808080">
                  <a:alpha val="50000"/>
                </a:srgbClr>
              </a:outerShdw>
            </a:effectLst>
          </p:spPr>
          <p:txBody>
            <a:bodyPr wrap="none" anchor="ctr"/>
            <a:lstStyle/>
            <a:p>
              <a:r>
                <a:rPr lang="en-US" altLang="zh-CN">
                  <a:latin typeface="Arial Narrow" pitchFamily="34" charset="0"/>
                  <a:ea typeface="楷体_GB2312" pitchFamily="49" charset="-122"/>
                </a:rPr>
                <a:t>B</a:t>
              </a:r>
              <a:endParaRPr lang="en-US" altLang="zh-CN" sz="2400">
                <a:latin typeface="Arial Narrow" pitchFamily="34" charset="0"/>
                <a:ea typeface="楷体_GB2312" pitchFamily="49" charset="-122"/>
              </a:endParaRPr>
            </a:p>
          </p:txBody>
        </p:sp>
        <p:sp>
          <p:nvSpPr>
            <p:cNvPr id="544794" name="Line 26"/>
            <p:cNvSpPr>
              <a:spLocks noChangeShapeType="1"/>
            </p:cNvSpPr>
            <p:nvPr/>
          </p:nvSpPr>
          <p:spPr bwMode="auto">
            <a:xfrm>
              <a:off x="2448" y="2218"/>
              <a:ext cx="0" cy="336"/>
            </a:xfrm>
            <a:prstGeom prst="line">
              <a:avLst/>
            </a:prstGeom>
            <a:noFill/>
            <a:ln w="28575">
              <a:solidFill>
                <a:srgbClr val="0000FF"/>
              </a:solidFill>
              <a:round/>
              <a:headEnd/>
              <a:tailEnd type="stealth" w="med" len="lg"/>
            </a:ln>
            <a:effectLst/>
          </p:spPr>
          <p:txBody>
            <a:bodyPr/>
            <a:lstStyle/>
            <a:p>
              <a:endParaRPr lang="zh-CN" altLang="en-US"/>
            </a:p>
          </p:txBody>
        </p:sp>
        <p:sp>
          <p:nvSpPr>
            <p:cNvPr id="544795" name="Line 27"/>
            <p:cNvSpPr>
              <a:spLocks noChangeShapeType="1"/>
            </p:cNvSpPr>
            <p:nvPr/>
          </p:nvSpPr>
          <p:spPr bwMode="auto">
            <a:xfrm flipH="1">
              <a:off x="2304" y="2218"/>
              <a:ext cx="144" cy="0"/>
            </a:xfrm>
            <a:prstGeom prst="line">
              <a:avLst/>
            </a:prstGeom>
            <a:noFill/>
            <a:ln w="28575">
              <a:solidFill>
                <a:srgbClr val="0000FF"/>
              </a:solidFill>
              <a:round/>
              <a:headEnd/>
              <a:tailEnd/>
            </a:ln>
            <a:effectLst/>
          </p:spPr>
          <p:txBody>
            <a:bodyPr/>
            <a:lstStyle/>
            <a:p>
              <a:endParaRPr lang="zh-CN" altLang="en-US"/>
            </a:p>
          </p:txBody>
        </p:sp>
        <p:sp>
          <p:nvSpPr>
            <p:cNvPr id="544796" name="Text Box 28"/>
            <p:cNvSpPr txBox="1">
              <a:spLocks noChangeArrowheads="1"/>
            </p:cNvSpPr>
            <p:nvPr/>
          </p:nvSpPr>
          <p:spPr bwMode="auto">
            <a:xfrm>
              <a:off x="2208" y="2016"/>
              <a:ext cx="336" cy="231"/>
            </a:xfrm>
            <a:prstGeom prst="rect">
              <a:avLst/>
            </a:prstGeom>
            <a:noFill/>
            <a:ln w="9525" algn="ctr">
              <a:noFill/>
              <a:miter lim="800000"/>
              <a:headEnd/>
              <a:tailEnd/>
            </a:ln>
            <a:effectLst/>
          </p:spPr>
          <p:txBody>
            <a:bodyPr>
              <a:spAutoFit/>
            </a:bodyPr>
            <a:lstStyle/>
            <a:p>
              <a:pPr>
                <a:spcBef>
                  <a:spcPct val="50000"/>
                </a:spcBef>
              </a:pPr>
              <a:r>
                <a:rPr lang="en-US" altLang="zh-CN">
                  <a:solidFill>
                    <a:srgbClr val="0000FF"/>
                  </a:solidFill>
                  <a:latin typeface="Arial Narrow" pitchFamily="34" charset="0"/>
                </a:rPr>
                <a:t>F</a:t>
              </a:r>
            </a:p>
          </p:txBody>
        </p:sp>
        <p:sp>
          <p:nvSpPr>
            <p:cNvPr id="544797" name="Rectangle 29"/>
            <p:cNvSpPr>
              <a:spLocks noChangeArrowheads="1"/>
            </p:cNvSpPr>
            <p:nvPr/>
          </p:nvSpPr>
          <p:spPr bwMode="auto">
            <a:xfrm>
              <a:off x="1008" y="2554"/>
              <a:ext cx="672" cy="240"/>
            </a:xfrm>
            <a:prstGeom prst="rect">
              <a:avLst/>
            </a:prstGeom>
            <a:gradFill rotWithShape="1">
              <a:gsLst>
                <a:gs pos="0">
                  <a:srgbClr val="FF99FF"/>
                </a:gs>
                <a:gs pos="50000">
                  <a:schemeClr val="bg1"/>
                </a:gs>
                <a:gs pos="100000">
                  <a:srgbClr val="FF99FF"/>
                </a:gs>
              </a:gsLst>
              <a:lin ang="5400000" scaled="1"/>
            </a:gradFill>
            <a:ln w="9525" algn="ctr">
              <a:solidFill>
                <a:srgbClr val="FF99FF"/>
              </a:solidFill>
              <a:miter lim="800000"/>
              <a:headEnd/>
              <a:tailEnd/>
            </a:ln>
            <a:effectLst>
              <a:outerShdw dist="56796" dir="3806097" algn="ctr" rotWithShape="0">
                <a:srgbClr val="808080">
                  <a:alpha val="50000"/>
                </a:srgbClr>
              </a:outerShdw>
            </a:effectLst>
          </p:spPr>
          <p:txBody>
            <a:bodyPr wrap="none" anchor="ctr"/>
            <a:lstStyle/>
            <a:p>
              <a:r>
                <a:rPr lang="en-US" altLang="zh-CN">
                  <a:latin typeface="Arial Narrow" pitchFamily="34" charset="0"/>
                  <a:ea typeface="楷体_GB2312" pitchFamily="49" charset="-122"/>
                </a:rPr>
                <a:t>A</a:t>
              </a:r>
              <a:endParaRPr lang="en-US" altLang="zh-CN" sz="2400">
                <a:latin typeface="Arial Narrow" pitchFamily="34" charset="0"/>
                <a:ea typeface="楷体_GB2312" pitchFamily="49" charset="-122"/>
              </a:endParaRPr>
            </a:p>
          </p:txBody>
        </p:sp>
        <p:sp>
          <p:nvSpPr>
            <p:cNvPr id="544798" name="Line 30"/>
            <p:cNvSpPr>
              <a:spLocks noChangeShapeType="1"/>
            </p:cNvSpPr>
            <p:nvPr/>
          </p:nvSpPr>
          <p:spPr bwMode="auto">
            <a:xfrm>
              <a:off x="1344" y="2218"/>
              <a:ext cx="0" cy="336"/>
            </a:xfrm>
            <a:prstGeom prst="line">
              <a:avLst/>
            </a:prstGeom>
            <a:noFill/>
            <a:ln w="28575">
              <a:solidFill>
                <a:schemeClr val="accent2"/>
              </a:solidFill>
              <a:round/>
              <a:headEnd/>
              <a:tailEnd type="stealth" w="med" len="lg"/>
            </a:ln>
            <a:effectLst/>
          </p:spPr>
          <p:txBody>
            <a:bodyPr/>
            <a:lstStyle/>
            <a:p>
              <a:endParaRPr lang="zh-CN" altLang="en-US"/>
            </a:p>
          </p:txBody>
        </p:sp>
        <p:sp>
          <p:nvSpPr>
            <p:cNvPr id="544799" name="Line 31"/>
            <p:cNvSpPr>
              <a:spLocks noChangeShapeType="1"/>
            </p:cNvSpPr>
            <p:nvPr/>
          </p:nvSpPr>
          <p:spPr bwMode="auto">
            <a:xfrm flipH="1">
              <a:off x="1344" y="2218"/>
              <a:ext cx="144" cy="0"/>
            </a:xfrm>
            <a:prstGeom prst="line">
              <a:avLst/>
            </a:prstGeom>
            <a:noFill/>
            <a:ln w="28575">
              <a:solidFill>
                <a:schemeClr val="accent2"/>
              </a:solidFill>
              <a:round/>
              <a:headEnd/>
              <a:tailEnd/>
            </a:ln>
            <a:effectLst/>
          </p:spPr>
          <p:txBody>
            <a:bodyPr/>
            <a:lstStyle/>
            <a:p>
              <a:endParaRPr lang="zh-CN" altLang="en-US"/>
            </a:p>
          </p:txBody>
        </p:sp>
        <p:sp>
          <p:nvSpPr>
            <p:cNvPr id="544800" name="Text Box 32"/>
            <p:cNvSpPr txBox="1">
              <a:spLocks noChangeArrowheads="1"/>
            </p:cNvSpPr>
            <p:nvPr/>
          </p:nvSpPr>
          <p:spPr bwMode="auto">
            <a:xfrm>
              <a:off x="1248" y="2016"/>
              <a:ext cx="336" cy="231"/>
            </a:xfrm>
            <a:prstGeom prst="rect">
              <a:avLst/>
            </a:prstGeom>
            <a:noFill/>
            <a:ln w="9525" algn="ctr">
              <a:noFill/>
              <a:miter lim="800000"/>
              <a:headEnd/>
              <a:tailEnd/>
            </a:ln>
            <a:effectLst/>
          </p:spPr>
          <p:txBody>
            <a:bodyPr>
              <a:spAutoFit/>
            </a:bodyPr>
            <a:lstStyle/>
            <a:p>
              <a:pPr>
                <a:spcBef>
                  <a:spcPct val="50000"/>
                </a:spcBef>
              </a:pPr>
              <a:r>
                <a:rPr lang="en-US" altLang="zh-CN">
                  <a:solidFill>
                    <a:schemeClr val="accent2"/>
                  </a:solidFill>
                  <a:latin typeface="Arial Narrow" pitchFamily="34" charset="0"/>
                </a:rPr>
                <a:t>T</a:t>
              </a:r>
            </a:p>
          </p:txBody>
        </p:sp>
        <p:sp>
          <p:nvSpPr>
            <p:cNvPr id="544801" name="Line 33"/>
            <p:cNvSpPr>
              <a:spLocks noChangeShapeType="1"/>
            </p:cNvSpPr>
            <p:nvPr/>
          </p:nvSpPr>
          <p:spPr bwMode="auto">
            <a:xfrm>
              <a:off x="2448" y="2794"/>
              <a:ext cx="0" cy="192"/>
            </a:xfrm>
            <a:prstGeom prst="line">
              <a:avLst/>
            </a:prstGeom>
            <a:noFill/>
            <a:ln w="28575">
              <a:solidFill>
                <a:srgbClr val="0000FF"/>
              </a:solidFill>
              <a:round/>
              <a:headEnd/>
              <a:tailEnd/>
            </a:ln>
            <a:effectLst/>
          </p:spPr>
          <p:txBody>
            <a:bodyPr/>
            <a:lstStyle/>
            <a:p>
              <a:endParaRPr lang="zh-CN" altLang="en-US"/>
            </a:p>
          </p:txBody>
        </p:sp>
        <p:sp>
          <p:nvSpPr>
            <p:cNvPr id="544802" name="Line 34"/>
            <p:cNvSpPr>
              <a:spLocks noChangeShapeType="1"/>
            </p:cNvSpPr>
            <p:nvPr/>
          </p:nvSpPr>
          <p:spPr bwMode="auto">
            <a:xfrm>
              <a:off x="1872" y="2986"/>
              <a:ext cx="576" cy="0"/>
            </a:xfrm>
            <a:prstGeom prst="line">
              <a:avLst/>
            </a:prstGeom>
            <a:noFill/>
            <a:ln w="28575">
              <a:solidFill>
                <a:srgbClr val="0000FF"/>
              </a:solidFill>
              <a:round/>
              <a:headEnd/>
              <a:tailEnd/>
            </a:ln>
            <a:effectLst/>
          </p:spPr>
          <p:txBody>
            <a:bodyPr/>
            <a:lstStyle/>
            <a:p>
              <a:endParaRPr lang="zh-CN" altLang="en-US"/>
            </a:p>
          </p:txBody>
        </p:sp>
        <p:sp>
          <p:nvSpPr>
            <p:cNvPr id="544803" name="Line 35"/>
            <p:cNvSpPr>
              <a:spLocks noChangeShapeType="1"/>
            </p:cNvSpPr>
            <p:nvPr/>
          </p:nvSpPr>
          <p:spPr bwMode="auto">
            <a:xfrm>
              <a:off x="1872" y="2986"/>
              <a:ext cx="0" cy="336"/>
            </a:xfrm>
            <a:prstGeom prst="line">
              <a:avLst/>
            </a:prstGeom>
            <a:noFill/>
            <a:ln w="28575">
              <a:solidFill>
                <a:srgbClr val="0000FF"/>
              </a:solidFill>
              <a:round/>
              <a:headEnd/>
              <a:tailEnd type="stealth" w="med" len="lg"/>
            </a:ln>
            <a:effectLst/>
          </p:spPr>
          <p:txBody>
            <a:bodyPr/>
            <a:lstStyle/>
            <a:p>
              <a:endParaRPr lang="zh-CN" altLang="en-US"/>
            </a:p>
          </p:txBody>
        </p:sp>
        <p:sp>
          <p:nvSpPr>
            <p:cNvPr id="544804" name="Line 36"/>
            <p:cNvSpPr>
              <a:spLocks noChangeShapeType="1"/>
            </p:cNvSpPr>
            <p:nvPr/>
          </p:nvSpPr>
          <p:spPr bwMode="auto">
            <a:xfrm>
              <a:off x="1344" y="2794"/>
              <a:ext cx="0" cy="192"/>
            </a:xfrm>
            <a:prstGeom prst="line">
              <a:avLst/>
            </a:prstGeom>
            <a:noFill/>
            <a:ln w="28575">
              <a:solidFill>
                <a:schemeClr val="accent2"/>
              </a:solidFill>
              <a:round/>
              <a:headEnd/>
              <a:tailEnd/>
            </a:ln>
            <a:effectLst/>
          </p:spPr>
          <p:txBody>
            <a:bodyPr/>
            <a:lstStyle/>
            <a:p>
              <a:endParaRPr lang="zh-CN" altLang="en-US"/>
            </a:p>
          </p:txBody>
        </p:sp>
        <p:sp>
          <p:nvSpPr>
            <p:cNvPr id="544805" name="Line 37"/>
            <p:cNvSpPr>
              <a:spLocks noChangeShapeType="1"/>
            </p:cNvSpPr>
            <p:nvPr/>
          </p:nvSpPr>
          <p:spPr bwMode="auto">
            <a:xfrm>
              <a:off x="1344" y="2986"/>
              <a:ext cx="528" cy="0"/>
            </a:xfrm>
            <a:prstGeom prst="line">
              <a:avLst/>
            </a:prstGeom>
            <a:noFill/>
            <a:ln w="28575">
              <a:solidFill>
                <a:schemeClr val="accent2"/>
              </a:solidFill>
              <a:round/>
              <a:headEnd/>
              <a:tailEnd/>
            </a:ln>
            <a:effectLst/>
          </p:spPr>
          <p:txBody>
            <a:bodyPr/>
            <a:lstStyle/>
            <a:p>
              <a:endParaRPr lang="zh-CN" altLang="en-US"/>
            </a:p>
          </p:txBody>
        </p:sp>
        <p:sp>
          <p:nvSpPr>
            <p:cNvPr id="544806" name="Line 38"/>
            <p:cNvSpPr>
              <a:spLocks noChangeShapeType="1"/>
            </p:cNvSpPr>
            <p:nvPr/>
          </p:nvSpPr>
          <p:spPr bwMode="auto">
            <a:xfrm>
              <a:off x="1872" y="2976"/>
              <a:ext cx="0" cy="336"/>
            </a:xfrm>
            <a:prstGeom prst="line">
              <a:avLst/>
            </a:prstGeom>
            <a:noFill/>
            <a:ln w="12700">
              <a:solidFill>
                <a:schemeClr val="accent2"/>
              </a:solidFill>
              <a:round/>
              <a:headEnd/>
              <a:tailEnd type="stealth" w="med" len="lg"/>
            </a:ln>
            <a:effectLst/>
          </p:spPr>
          <p:txBody>
            <a:bodyPr/>
            <a:lstStyle/>
            <a:p>
              <a:endParaRPr lang="zh-CN" altLang="en-US"/>
            </a:p>
          </p:txBody>
        </p:sp>
        <p:sp>
          <p:nvSpPr>
            <p:cNvPr id="544807" name="Rectangle 39">
              <a:hlinkClick r:id="" action="ppaction://hlinkshowjump?jump=lastslideviewed"/>
            </p:cNvPr>
            <p:cNvSpPr>
              <a:spLocks noChangeArrowheads="1"/>
            </p:cNvSpPr>
            <p:nvPr/>
          </p:nvSpPr>
          <p:spPr bwMode="auto">
            <a:xfrm>
              <a:off x="864" y="1930"/>
              <a:ext cx="2064" cy="1200"/>
            </a:xfrm>
            <a:prstGeom prst="rect">
              <a:avLst/>
            </a:prstGeom>
            <a:noFill/>
            <a:ln w="28575" algn="ctr">
              <a:solidFill>
                <a:srgbClr val="FF33CC"/>
              </a:solidFill>
              <a:prstDash val="dash"/>
              <a:miter lim="800000"/>
              <a:headEnd/>
              <a:tailEnd/>
            </a:ln>
            <a:effectLst/>
          </p:spPr>
          <p:txBody>
            <a:bodyPr wrap="none" anchor="ctr"/>
            <a:lstStyle/>
            <a:p>
              <a:endParaRPr lang="zh-CN" altLang="en-US"/>
            </a:p>
          </p:txBody>
        </p:sp>
        <p:sp>
          <p:nvSpPr>
            <p:cNvPr id="544808" name="Oval 40"/>
            <p:cNvSpPr>
              <a:spLocks noChangeArrowheads="1"/>
            </p:cNvSpPr>
            <p:nvPr/>
          </p:nvSpPr>
          <p:spPr bwMode="auto">
            <a:xfrm>
              <a:off x="1824" y="1882"/>
              <a:ext cx="96" cy="96"/>
            </a:xfrm>
            <a:prstGeom prst="ellipse">
              <a:avLst/>
            </a:prstGeom>
            <a:solidFill>
              <a:srgbClr val="FF33CC"/>
            </a:solidFill>
            <a:ln w="9525" algn="ctr">
              <a:solidFill>
                <a:schemeClr val="tx1"/>
              </a:solidFill>
              <a:round/>
              <a:headEnd/>
              <a:tailEnd/>
            </a:ln>
            <a:effectLst/>
          </p:spPr>
          <p:txBody>
            <a:bodyPr wrap="none" anchor="ctr"/>
            <a:lstStyle/>
            <a:p>
              <a:endParaRPr lang="zh-CN" altLang="en-US"/>
            </a:p>
          </p:txBody>
        </p:sp>
        <p:sp>
          <p:nvSpPr>
            <p:cNvPr id="544809" name="Oval 41"/>
            <p:cNvSpPr>
              <a:spLocks noChangeArrowheads="1"/>
            </p:cNvSpPr>
            <p:nvPr/>
          </p:nvSpPr>
          <p:spPr bwMode="auto">
            <a:xfrm>
              <a:off x="1824" y="3082"/>
              <a:ext cx="96" cy="96"/>
            </a:xfrm>
            <a:prstGeom prst="ellipse">
              <a:avLst/>
            </a:prstGeom>
            <a:solidFill>
              <a:srgbClr val="FF33CC"/>
            </a:solidFill>
            <a:ln w="9525" algn="ctr">
              <a:solidFill>
                <a:schemeClr val="tx1"/>
              </a:solidFill>
              <a:round/>
              <a:headEnd/>
              <a:tailEnd/>
            </a:ln>
            <a:effectLst/>
          </p:spPr>
          <p:txBody>
            <a:bodyPr wrap="none" anchor="ctr"/>
            <a:lstStyle/>
            <a:p>
              <a:endParaRPr lang="zh-CN" altLang="en-US"/>
            </a:p>
          </p:txBody>
        </p:sp>
        <p:sp>
          <p:nvSpPr>
            <p:cNvPr id="544810" name="Text Box 42"/>
            <p:cNvSpPr txBox="1">
              <a:spLocks noChangeArrowheads="1"/>
            </p:cNvSpPr>
            <p:nvPr/>
          </p:nvSpPr>
          <p:spPr bwMode="auto">
            <a:xfrm>
              <a:off x="1632" y="3072"/>
              <a:ext cx="192" cy="250"/>
            </a:xfrm>
            <a:prstGeom prst="rect">
              <a:avLst/>
            </a:prstGeom>
            <a:noFill/>
            <a:ln w="9525" algn="ctr">
              <a:noFill/>
              <a:miter lim="800000"/>
              <a:headEnd/>
              <a:tailEnd/>
            </a:ln>
            <a:effectLst/>
          </p:spPr>
          <p:txBody>
            <a:bodyPr>
              <a:spAutoFit/>
            </a:bodyPr>
            <a:lstStyle/>
            <a:p>
              <a:pPr>
                <a:spcBef>
                  <a:spcPct val="50000"/>
                </a:spcBef>
              </a:pPr>
              <a:r>
                <a:rPr lang="en-US" altLang="zh-CN" sz="2000">
                  <a:latin typeface="Arial Narrow" pitchFamily="34" charset="0"/>
                  <a:ea typeface="楷体_GB2312" pitchFamily="49" charset="-122"/>
                </a:rPr>
                <a:t>b</a:t>
              </a:r>
            </a:p>
          </p:txBody>
        </p:sp>
        <p:sp>
          <p:nvSpPr>
            <p:cNvPr id="544811" name="Text Box 43"/>
            <p:cNvSpPr txBox="1">
              <a:spLocks noChangeArrowheads="1"/>
            </p:cNvSpPr>
            <p:nvPr/>
          </p:nvSpPr>
          <p:spPr bwMode="auto">
            <a:xfrm>
              <a:off x="1632" y="1728"/>
              <a:ext cx="240" cy="250"/>
            </a:xfrm>
            <a:prstGeom prst="rect">
              <a:avLst/>
            </a:prstGeom>
            <a:noFill/>
            <a:ln w="9525" algn="ctr">
              <a:noFill/>
              <a:miter lim="800000"/>
              <a:headEnd/>
              <a:tailEnd/>
            </a:ln>
            <a:effectLst/>
          </p:spPr>
          <p:txBody>
            <a:bodyPr>
              <a:spAutoFit/>
            </a:bodyPr>
            <a:lstStyle/>
            <a:p>
              <a:pPr>
                <a:spcBef>
                  <a:spcPct val="50000"/>
                </a:spcBef>
              </a:pPr>
              <a:r>
                <a:rPr lang="en-US" altLang="zh-CN" sz="2000">
                  <a:latin typeface="Arial Narrow" pitchFamily="34" charset="0"/>
                  <a:ea typeface="楷体_GB2312" pitchFamily="49" charset="-122"/>
                </a:rPr>
                <a:t>a</a:t>
              </a:r>
            </a:p>
          </p:txBody>
        </p:sp>
      </p:grpSp>
      <p:sp>
        <p:nvSpPr>
          <p:cNvPr id="544812" name="Text Box 44"/>
          <p:cNvSpPr txBox="1">
            <a:spLocks noChangeArrowheads="1"/>
          </p:cNvSpPr>
          <p:nvPr/>
        </p:nvSpPr>
        <p:spPr bwMode="auto">
          <a:xfrm>
            <a:off x="2971800" y="1981200"/>
            <a:ext cx="762000" cy="366713"/>
          </a:xfrm>
          <a:prstGeom prst="rect">
            <a:avLst/>
          </a:prstGeom>
          <a:noFill/>
          <a:ln w="9525" algn="ctr">
            <a:noFill/>
            <a:miter lim="800000"/>
            <a:headEnd/>
            <a:tailEnd/>
          </a:ln>
          <a:effectLst/>
        </p:spPr>
        <p:txBody>
          <a:bodyPr>
            <a:spAutoFit/>
          </a:bodyPr>
          <a:lstStyle/>
          <a:p>
            <a:pPr>
              <a:spcBef>
                <a:spcPct val="50000"/>
              </a:spcBef>
            </a:pPr>
            <a:r>
              <a:rPr lang="zh-CN" altLang="en-US">
                <a:latin typeface="Arial Narrow" pitchFamily="34" charset="0"/>
                <a:ea typeface="仿宋_GB2312" pitchFamily="49" charset="-122"/>
              </a:rPr>
              <a:t>入口</a:t>
            </a:r>
          </a:p>
        </p:txBody>
      </p:sp>
      <p:sp>
        <p:nvSpPr>
          <p:cNvPr id="544813" name="Text Box 45"/>
          <p:cNvSpPr txBox="1">
            <a:spLocks noChangeArrowheads="1"/>
          </p:cNvSpPr>
          <p:nvPr/>
        </p:nvSpPr>
        <p:spPr bwMode="auto">
          <a:xfrm>
            <a:off x="2971800" y="4343400"/>
            <a:ext cx="762000" cy="366713"/>
          </a:xfrm>
          <a:prstGeom prst="rect">
            <a:avLst/>
          </a:prstGeom>
          <a:noFill/>
          <a:ln w="9525" algn="ctr">
            <a:noFill/>
            <a:miter lim="800000"/>
            <a:headEnd/>
            <a:tailEnd/>
          </a:ln>
          <a:effectLst/>
        </p:spPr>
        <p:txBody>
          <a:bodyPr>
            <a:spAutoFit/>
          </a:bodyPr>
          <a:lstStyle/>
          <a:p>
            <a:pPr>
              <a:spcBef>
                <a:spcPct val="50000"/>
              </a:spcBef>
            </a:pPr>
            <a:r>
              <a:rPr lang="zh-CN" altLang="en-US">
                <a:latin typeface="Arial Narrow" pitchFamily="34" charset="0"/>
                <a:ea typeface="仿宋_GB2312" pitchFamily="49" charset="-122"/>
              </a:rPr>
              <a:t>出口</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44773"/>
                                        </p:tgtEl>
                                        <p:attrNameLst>
                                          <p:attrName>style.visibility</p:attrName>
                                        </p:attrNameLst>
                                      </p:cBhvr>
                                      <p:to>
                                        <p:strVal val="visible"/>
                                      </p:to>
                                    </p:set>
                                    <p:animEffect transition="in" filter="wipe(up)">
                                      <p:cBhvr>
                                        <p:cTn id="7" dur="500"/>
                                        <p:tgtEl>
                                          <p:spTgt spid="544773"/>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544772"/>
                                        </p:tgtEl>
                                        <p:attrNameLst>
                                          <p:attrName>style.visibility</p:attrName>
                                        </p:attrNameLst>
                                      </p:cBhvr>
                                      <p:to>
                                        <p:strVal val="visible"/>
                                      </p:to>
                                    </p:set>
                                    <p:animEffect transition="in" filter="wipe(up)">
                                      <p:cBhvr>
                                        <p:cTn id="11" dur="500"/>
                                        <p:tgtEl>
                                          <p:spTgt spid="544772"/>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2" fill="hold" nodeType="click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wipe(right)">
                                      <p:cBhvr>
                                        <p:cTn id="16" dur="500"/>
                                        <p:tgtEl>
                                          <p:spTgt spid="3"/>
                                        </p:tgtEl>
                                      </p:cBhvr>
                                    </p:animEffect>
                                  </p:childTnLst>
                                </p:cTn>
                              </p:par>
                            </p:childTnLst>
                          </p:cTn>
                        </p:par>
                        <p:par>
                          <p:cTn id="17" fill="hold">
                            <p:stCondLst>
                              <p:cond delay="500"/>
                            </p:stCondLst>
                            <p:childTnLst>
                              <p:par>
                                <p:cTn id="18" presetID="22" presetClass="entr" presetSubtype="1" fill="hold" grpId="0" nodeType="afterEffect">
                                  <p:stCondLst>
                                    <p:cond delay="0"/>
                                  </p:stCondLst>
                                  <p:childTnLst>
                                    <p:set>
                                      <p:cBhvr>
                                        <p:cTn id="19" dur="1" fill="hold">
                                          <p:stCondLst>
                                            <p:cond delay="0"/>
                                          </p:stCondLst>
                                        </p:cTn>
                                        <p:tgtEl>
                                          <p:spTgt spid="544780"/>
                                        </p:tgtEl>
                                        <p:attrNameLst>
                                          <p:attrName>style.visibility</p:attrName>
                                        </p:attrNameLst>
                                      </p:cBhvr>
                                      <p:to>
                                        <p:strVal val="visible"/>
                                      </p:to>
                                    </p:set>
                                    <p:animEffect transition="in" filter="wipe(up)">
                                      <p:cBhvr>
                                        <p:cTn id="20" dur="500"/>
                                        <p:tgtEl>
                                          <p:spTgt spid="544780"/>
                                        </p:tgtEl>
                                      </p:cBhvr>
                                    </p:animEffect>
                                  </p:childTnLst>
                                </p:cTn>
                              </p:par>
                            </p:childTnLst>
                          </p:cTn>
                        </p:par>
                        <p:par>
                          <p:cTn id="21" fill="hold">
                            <p:stCondLst>
                              <p:cond delay="1000"/>
                            </p:stCondLst>
                            <p:childTnLst>
                              <p:par>
                                <p:cTn id="22" presetID="22" presetClass="entr" presetSubtype="1" fill="hold" grpId="0" nodeType="afterEffect">
                                  <p:stCondLst>
                                    <p:cond delay="0"/>
                                  </p:stCondLst>
                                  <p:childTnLst>
                                    <p:set>
                                      <p:cBhvr>
                                        <p:cTn id="23" dur="1" fill="hold">
                                          <p:stCondLst>
                                            <p:cond delay="0"/>
                                          </p:stCondLst>
                                        </p:cTn>
                                        <p:tgtEl>
                                          <p:spTgt spid="544779"/>
                                        </p:tgtEl>
                                        <p:attrNameLst>
                                          <p:attrName>style.visibility</p:attrName>
                                        </p:attrNameLst>
                                      </p:cBhvr>
                                      <p:to>
                                        <p:strVal val="visible"/>
                                      </p:to>
                                    </p:set>
                                    <p:animEffect transition="in" filter="wipe(up)">
                                      <p:cBhvr>
                                        <p:cTn id="24" dur="500"/>
                                        <p:tgtEl>
                                          <p:spTgt spid="544779"/>
                                        </p:tgtEl>
                                      </p:cBhvr>
                                    </p:animEffect>
                                  </p:childTnLst>
                                </p:cTn>
                              </p:par>
                            </p:childTnLst>
                          </p:cTn>
                        </p:par>
                        <p:par>
                          <p:cTn id="25" fill="hold">
                            <p:stCondLst>
                              <p:cond delay="1500"/>
                            </p:stCondLst>
                            <p:childTnLst>
                              <p:par>
                                <p:cTn id="26" presetID="22" presetClass="entr" presetSubtype="1" fill="hold" grpId="0" nodeType="afterEffect">
                                  <p:stCondLst>
                                    <p:cond delay="0"/>
                                  </p:stCondLst>
                                  <p:childTnLst>
                                    <p:set>
                                      <p:cBhvr>
                                        <p:cTn id="27" dur="1" fill="hold">
                                          <p:stCondLst>
                                            <p:cond delay="0"/>
                                          </p:stCondLst>
                                        </p:cTn>
                                        <p:tgtEl>
                                          <p:spTgt spid="544787"/>
                                        </p:tgtEl>
                                        <p:attrNameLst>
                                          <p:attrName>style.visibility</p:attrName>
                                        </p:attrNameLst>
                                      </p:cBhvr>
                                      <p:to>
                                        <p:strVal val="visible"/>
                                      </p:to>
                                    </p:set>
                                    <p:animEffect transition="in" filter="wipe(up)">
                                      <p:cBhvr>
                                        <p:cTn id="28" dur="500"/>
                                        <p:tgtEl>
                                          <p:spTgt spid="544787"/>
                                        </p:tgtEl>
                                      </p:cBhvr>
                                    </p:animEffect>
                                  </p:childTnLst>
                                </p:cTn>
                              </p:par>
                            </p:childTnLst>
                          </p:cTn>
                        </p:par>
                        <p:par>
                          <p:cTn id="29" fill="hold">
                            <p:stCondLst>
                              <p:cond delay="2000"/>
                            </p:stCondLst>
                            <p:childTnLst>
                              <p:par>
                                <p:cTn id="30" presetID="22" presetClass="entr" presetSubtype="8" fill="hold" grpId="0" nodeType="afterEffect">
                                  <p:stCondLst>
                                    <p:cond delay="0"/>
                                  </p:stCondLst>
                                  <p:childTnLst>
                                    <p:set>
                                      <p:cBhvr>
                                        <p:cTn id="31" dur="1" fill="hold">
                                          <p:stCondLst>
                                            <p:cond delay="0"/>
                                          </p:stCondLst>
                                        </p:cTn>
                                        <p:tgtEl>
                                          <p:spTgt spid="544788"/>
                                        </p:tgtEl>
                                        <p:attrNameLst>
                                          <p:attrName>style.visibility</p:attrName>
                                        </p:attrNameLst>
                                      </p:cBhvr>
                                      <p:to>
                                        <p:strVal val="visible"/>
                                      </p:to>
                                    </p:set>
                                    <p:animEffect transition="in" filter="wipe(left)">
                                      <p:cBhvr>
                                        <p:cTn id="32" dur="500"/>
                                        <p:tgtEl>
                                          <p:spTgt spid="544788"/>
                                        </p:tgtEl>
                                      </p:cBhvr>
                                    </p:animEffect>
                                  </p:childTnLst>
                                </p:cTn>
                              </p:par>
                            </p:childTnLst>
                          </p:cTn>
                        </p:par>
                        <p:par>
                          <p:cTn id="33" fill="hold">
                            <p:stCondLst>
                              <p:cond delay="2500"/>
                            </p:stCondLst>
                            <p:childTnLst>
                              <p:par>
                                <p:cTn id="34" presetID="22" presetClass="entr" presetSubtype="1" fill="hold" grpId="0" nodeType="afterEffect">
                                  <p:stCondLst>
                                    <p:cond delay="0"/>
                                  </p:stCondLst>
                                  <p:childTnLst>
                                    <p:set>
                                      <p:cBhvr>
                                        <p:cTn id="35" dur="1" fill="hold">
                                          <p:stCondLst>
                                            <p:cond delay="0"/>
                                          </p:stCondLst>
                                        </p:cTn>
                                        <p:tgtEl>
                                          <p:spTgt spid="544789"/>
                                        </p:tgtEl>
                                        <p:attrNameLst>
                                          <p:attrName>style.visibility</p:attrName>
                                        </p:attrNameLst>
                                      </p:cBhvr>
                                      <p:to>
                                        <p:strVal val="visible"/>
                                      </p:to>
                                    </p:set>
                                    <p:animEffect transition="in" filter="wipe(up)">
                                      <p:cBhvr>
                                        <p:cTn id="36" dur="500"/>
                                        <p:tgtEl>
                                          <p:spTgt spid="544789"/>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nodeType="clickEffect">
                                  <p:stCondLst>
                                    <p:cond delay="0"/>
                                  </p:stCondLst>
                                  <p:childTnLst>
                                    <p:set>
                                      <p:cBhvr>
                                        <p:cTn id="40" dur="1" fill="hold">
                                          <p:stCondLst>
                                            <p:cond delay="0"/>
                                          </p:stCondLst>
                                        </p:cTn>
                                        <p:tgtEl>
                                          <p:spTgt spid="2"/>
                                        </p:tgtEl>
                                        <p:attrNameLst>
                                          <p:attrName>style.visibility</p:attrName>
                                        </p:attrNameLst>
                                      </p:cBhvr>
                                      <p:to>
                                        <p:strVal val="visible"/>
                                      </p:to>
                                    </p:set>
                                    <p:animEffect transition="in" filter="wipe(left)">
                                      <p:cBhvr>
                                        <p:cTn id="41" dur="500"/>
                                        <p:tgtEl>
                                          <p:spTgt spid="2"/>
                                        </p:tgtEl>
                                      </p:cBhvr>
                                    </p:animEffect>
                                  </p:childTnLst>
                                </p:cTn>
                              </p:par>
                            </p:childTnLst>
                          </p:cTn>
                        </p:par>
                        <p:par>
                          <p:cTn id="42" fill="hold">
                            <p:stCondLst>
                              <p:cond delay="500"/>
                            </p:stCondLst>
                            <p:childTnLst>
                              <p:par>
                                <p:cTn id="43" presetID="22" presetClass="entr" presetSubtype="1" fill="hold" grpId="0" nodeType="afterEffect">
                                  <p:stCondLst>
                                    <p:cond delay="0"/>
                                  </p:stCondLst>
                                  <p:childTnLst>
                                    <p:set>
                                      <p:cBhvr>
                                        <p:cTn id="44" dur="1" fill="hold">
                                          <p:stCondLst>
                                            <p:cond delay="0"/>
                                          </p:stCondLst>
                                        </p:cTn>
                                        <p:tgtEl>
                                          <p:spTgt spid="544775"/>
                                        </p:tgtEl>
                                        <p:attrNameLst>
                                          <p:attrName>style.visibility</p:attrName>
                                        </p:attrNameLst>
                                      </p:cBhvr>
                                      <p:to>
                                        <p:strVal val="visible"/>
                                      </p:to>
                                    </p:set>
                                    <p:animEffect transition="in" filter="wipe(up)">
                                      <p:cBhvr>
                                        <p:cTn id="45" dur="500"/>
                                        <p:tgtEl>
                                          <p:spTgt spid="544775"/>
                                        </p:tgtEl>
                                      </p:cBhvr>
                                    </p:animEffect>
                                  </p:childTnLst>
                                </p:cTn>
                              </p:par>
                            </p:childTnLst>
                          </p:cTn>
                        </p:par>
                        <p:par>
                          <p:cTn id="46" fill="hold">
                            <p:stCondLst>
                              <p:cond delay="1000"/>
                            </p:stCondLst>
                            <p:childTnLst>
                              <p:par>
                                <p:cTn id="47" presetID="22" presetClass="entr" presetSubtype="1" fill="hold" grpId="0" nodeType="afterEffect">
                                  <p:stCondLst>
                                    <p:cond delay="0"/>
                                  </p:stCondLst>
                                  <p:childTnLst>
                                    <p:set>
                                      <p:cBhvr>
                                        <p:cTn id="48" dur="1" fill="hold">
                                          <p:stCondLst>
                                            <p:cond delay="0"/>
                                          </p:stCondLst>
                                        </p:cTn>
                                        <p:tgtEl>
                                          <p:spTgt spid="544774"/>
                                        </p:tgtEl>
                                        <p:attrNameLst>
                                          <p:attrName>style.visibility</p:attrName>
                                        </p:attrNameLst>
                                      </p:cBhvr>
                                      <p:to>
                                        <p:strVal val="visible"/>
                                      </p:to>
                                    </p:set>
                                    <p:animEffect transition="in" filter="wipe(up)">
                                      <p:cBhvr>
                                        <p:cTn id="49" dur="500"/>
                                        <p:tgtEl>
                                          <p:spTgt spid="544774"/>
                                        </p:tgtEl>
                                      </p:cBhvr>
                                    </p:animEffect>
                                  </p:childTnLst>
                                </p:cTn>
                              </p:par>
                            </p:childTnLst>
                          </p:cTn>
                        </p:par>
                        <p:par>
                          <p:cTn id="50" fill="hold">
                            <p:stCondLst>
                              <p:cond delay="1500"/>
                            </p:stCondLst>
                            <p:childTnLst>
                              <p:par>
                                <p:cTn id="51" presetID="22" presetClass="entr" presetSubtype="1" fill="hold" grpId="0" nodeType="afterEffect">
                                  <p:stCondLst>
                                    <p:cond delay="0"/>
                                  </p:stCondLst>
                                  <p:childTnLst>
                                    <p:set>
                                      <p:cBhvr>
                                        <p:cTn id="52" dur="1" fill="hold">
                                          <p:stCondLst>
                                            <p:cond delay="0"/>
                                          </p:stCondLst>
                                        </p:cTn>
                                        <p:tgtEl>
                                          <p:spTgt spid="544784"/>
                                        </p:tgtEl>
                                        <p:attrNameLst>
                                          <p:attrName>style.visibility</p:attrName>
                                        </p:attrNameLst>
                                      </p:cBhvr>
                                      <p:to>
                                        <p:strVal val="visible"/>
                                      </p:to>
                                    </p:set>
                                    <p:animEffect transition="in" filter="wipe(up)">
                                      <p:cBhvr>
                                        <p:cTn id="53" dur="500"/>
                                        <p:tgtEl>
                                          <p:spTgt spid="544784"/>
                                        </p:tgtEl>
                                      </p:cBhvr>
                                    </p:animEffect>
                                  </p:childTnLst>
                                </p:cTn>
                              </p:par>
                            </p:childTnLst>
                          </p:cTn>
                        </p:par>
                        <p:par>
                          <p:cTn id="54" fill="hold">
                            <p:stCondLst>
                              <p:cond delay="2000"/>
                            </p:stCondLst>
                            <p:childTnLst>
                              <p:par>
                                <p:cTn id="55" presetID="22" presetClass="entr" presetSubtype="2" fill="hold" grpId="0" nodeType="afterEffect">
                                  <p:stCondLst>
                                    <p:cond delay="0"/>
                                  </p:stCondLst>
                                  <p:childTnLst>
                                    <p:set>
                                      <p:cBhvr>
                                        <p:cTn id="56" dur="1" fill="hold">
                                          <p:stCondLst>
                                            <p:cond delay="0"/>
                                          </p:stCondLst>
                                        </p:cTn>
                                        <p:tgtEl>
                                          <p:spTgt spid="544785"/>
                                        </p:tgtEl>
                                        <p:attrNameLst>
                                          <p:attrName>style.visibility</p:attrName>
                                        </p:attrNameLst>
                                      </p:cBhvr>
                                      <p:to>
                                        <p:strVal val="visible"/>
                                      </p:to>
                                    </p:set>
                                    <p:animEffect transition="in" filter="wipe(right)">
                                      <p:cBhvr>
                                        <p:cTn id="57" dur="500"/>
                                        <p:tgtEl>
                                          <p:spTgt spid="544785"/>
                                        </p:tgtEl>
                                      </p:cBhvr>
                                    </p:animEffect>
                                  </p:childTnLst>
                                </p:cTn>
                              </p:par>
                            </p:childTnLst>
                          </p:cTn>
                        </p:par>
                        <p:par>
                          <p:cTn id="58" fill="hold">
                            <p:stCondLst>
                              <p:cond delay="2500"/>
                            </p:stCondLst>
                            <p:childTnLst>
                              <p:par>
                                <p:cTn id="59" presetID="22" presetClass="entr" presetSubtype="1" fill="hold" grpId="0" nodeType="afterEffect">
                                  <p:stCondLst>
                                    <p:cond delay="0"/>
                                  </p:stCondLst>
                                  <p:childTnLst>
                                    <p:set>
                                      <p:cBhvr>
                                        <p:cTn id="60" dur="1" fill="hold">
                                          <p:stCondLst>
                                            <p:cond delay="0"/>
                                          </p:stCondLst>
                                        </p:cTn>
                                        <p:tgtEl>
                                          <p:spTgt spid="544786"/>
                                        </p:tgtEl>
                                        <p:attrNameLst>
                                          <p:attrName>style.visibility</p:attrName>
                                        </p:attrNameLst>
                                      </p:cBhvr>
                                      <p:to>
                                        <p:strVal val="visible"/>
                                      </p:to>
                                    </p:set>
                                    <p:animEffect transition="in" filter="wipe(up)">
                                      <p:cBhvr>
                                        <p:cTn id="61" dur="500"/>
                                        <p:tgtEl>
                                          <p:spTgt spid="5447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4772" grpId="0" animBg="1"/>
      <p:bldP spid="544773" grpId="0" animBg="1"/>
      <p:bldP spid="544774" grpId="0" animBg="1"/>
      <p:bldP spid="544775" grpId="0" animBg="1"/>
      <p:bldP spid="544779" grpId="0" animBg="1"/>
      <p:bldP spid="544780" grpId="0" animBg="1"/>
      <p:bldP spid="544784" grpId="0" animBg="1"/>
      <p:bldP spid="544785" grpId="0" animBg="1"/>
      <p:bldP spid="544786" grpId="0" animBg="1"/>
      <p:bldP spid="544787" grpId="0" animBg="1"/>
      <p:bldP spid="544788" grpId="0" animBg="1"/>
      <p:bldP spid="544789"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6691" name="Rectangle 3"/>
          <p:cNvSpPr>
            <a:spLocks noChangeArrowheads="1"/>
          </p:cNvSpPr>
          <p:nvPr/>
        </p:nvSpPr>
        <p:spPr bwMode="auto">
          <a:xfrm>
            <a:off x="990600" y="1371600"/>
            <a:ext cx="6858000" cy="457200"/>
          </a:xfrm>
          <a:prstGeom prst="rect">
            <a:avLst/>
          </a:prstGeom>
          <a:noFill/>
          <a:ln w="9525">
            <a:noFill/>
            <a:miter lim="800000"/>
            <a:headEnd/>
            <a:tailEnd/>
          </a:ln>
          <a:effectLst/>
        </p:spPr>
        <p:txBody>
          <a:bodyPr/>
          <a:lstStyle/>
          <a:p>
            <a:pPr marL="279400" indent="-279400" algn="l">
              <a:spcBef>
                <a:spcPct val="40000"/>
              </a:spcBef>
              <a:buClr>
                <a:srgbClr val="D60093"/>
              </a:buClr>
              <a:buSzPct val="85000"/>
              <a:buFont typeface="Wingdings" pitchFamily="2" charset="2"/>
              <a:buNone/>
            </a:pPr>
            <a:r>
              <a:rPr lang="en-US" altLang="zh-CN" sz="2400" dirty="0">
                <a:solidFill>
                  <a:schemeClr val="accent2"/>
                </a:solidFill>
                <a:latin typeface="Arial Narrow" pitchFamily="34" charset="0"/>
                <a:ea typeface="楷体_GB2312" pitchFamily="49" charset="-122"/>
              </a:rPr>
              <a:t>【</a:t>
            </a:r>
            <a:r>
              <a:rPr lang="zh-CN" altLang="en-US" sz="2400" b="1" dirty="0">
                <a:solidFill>
                  <a:schemeClr val="bg2">
                    <a:lumMod val="25000"/>
                  </a:schemeClr>
                </a:solidFill>
                <a:latin typeface="Arial Narrow" pitchFamily="34" charset="0"/>
                <a:ea typeface="楷体_GB2312" pitchFamily="49" charset="-122"/>
              </a:rPr>
              <a:t>例</a:t>
            </a:r>
            <a:r>
              <a:rPr lang="en-US" altLang="zh-CN" sz="2400" dirty="0">
                <a:solidFill>
                  <a:schemeClr val="accent2"/>
                </a:solidFill>
                <a:latin typeface="Arial Narrow" pitchFamily="34" charset="0"/>
                <a:ea typeface="楷体_GB2312" pitchFamily="49" charset="-122"/>
              </a:rPr>
              <a:t>】 </a:t>
            </a:r>
            <a:r>
              <a:rPr lang="zh-CN" altLang="en-US" sz="2400" dirty="0">
                <a:latin typeface="Arial Narrow" pitchFamily="34" charset="0"/>
                <a:ea typeface="楷体_GB2312" pitchFamily="49" charset="-122"/>
              </a:rPr>
              <a:t>求 </a:t>
            </a:r>
            <a:r>
              <a:rPr lang="en-US" altLang="zh-CN" sz="2400" dirty="0">
                <a:latin typeface="Arial Narrow" pitchFamily="34" charset="0"/>
                <a:ea typeface="楷体_GB2312" pitchFamily="49" charset="-122"/>
              </a:rPr>
              <a:t>x </a:t>
            </a:r>
            <a:r>
              <a:rPr lang="zh-CN" altLang="en-US" sz="2400" dirty="0">
                <a:latin typeface="Arial Narrow" pitchFamily="34" charset="0"/>
                <a:ea typeface="楷体_GB2312" pitchFamily="49" charset="-122"/>
              </a:rPr>
              <a:t>的绝对值。</a:t>
            </a:r>
          </a:p>
        </p:txBody>
      </p:sp>
      <p:sp>
        <p:nvSpPr>
          <p:cNvPr id="626692" name="AutoShape 4"/>
          <p:cNvSpPr>
            <a:spLocks noChangeArrowheads="1"/>
          </p:cNvSpPr>
          <p:nvPr/>
        </p:nvSpPr>
        <p:spPr bwMode="auto">
          <a:xfrm>
            <a:off x="2971800" y="3429000"/>
            <a:ext cx="2032000" cy="533400"/>
          </a:xfrm>
          <a:prstGeom prst="flowChartDecision">
            <a:avLst/>
          </a:prstGeom>
          <a:gradFill rotWithShape="1">
            <a:gsLst>
              <a:gs pos="0">
                <a:srgbClr val="33CC33"/>
              </a:gs>
              <a:gs pos="50000">
                <a:schemeClr val="bg1"/>
              </a:gs>
              <a:gs pos="100000">
                <a:srgbClr val="33CC33"/>
              </a:gs>
            </a:gsLst>
            <a:lin ang="5400000" scaled="1"/>
          </a:gradFill>
          <a:ln w="9525" algn="ctr">
            <a:solidFill>
              <a:srgbClr val="009900"/>
            </a:solidFill>
            <a:miter lim="800000"/>
            <a:headEnd/>
            <a:tailEnd/>
          </a:ln>
          <a:effectLst>
            <a:outerShdw dist="56796" dir="3806097" algn="ctr" rotWithShape="0">
              <a:srgbClr val="808080">
                <a:alpha val="50000"/>
              </a:srgbClr>
            </a:outerShdw>
          </a:effectLst>
        </p:spPr>
        <p:txBody>
          <a:bodyPr wrap="none" anchor="ctr"/>
          <a:lstStyle/>
          <a:p>
            <a:r>
              <a:rPr lang="en-US" altLang="zh-CN" sz="2400">
                <a:latin typeface="Arial Narrow" pitchFamily="34" charset="0"/>
                <a:ea typeface="Arial Unicode MS" pitchFamily="34" charset="-122"/>
              </a:rPr>
              <a:t> x≥0? </a:t>
            </a:r>
          </a:p>
        </p:txBody>
      </p:sp>
      <p:sp>
        <p:nvSpPr>
          <p:cNvPr id="626693" name="AutoShape 5"/>
          <p:cNvSpPr>
            <a:spLocks noChangeArrowheads="1"/>
          </p:cNvSpPr>
          <p:nvPr/>
        </p:nvSpPr>
        <p:spPr bwMode="auto">
          <a:xfrm>
            <a:off x="3352800" y="1905000"/>
            <a:ext cx="1185863" cy="457200"/>
          </a:xfrm>
          <a:prstGeom prst="flowChartTerminator">
            <a:avLst/>
          </a:prstGeom>
          <a:gradFill rotWithShape="1">
            <a:gsLst>
              <a:gs pos="0">
                <a:srgbClr val="CCFFFF"/>
              </a:gs>
              <a:gs pos="50000">
                <a:schemeClr val="bg1"/>
              </a:gs>
              <a:gs pos="100000">
                <a:srgbClr val="CCFFFF"/>
              </a:gs>
            </a:gsLst>
            <a:lin ang="5400000" scaled="1"/>
          </a:gradFill>
          <a:ln w="9525" algn="ctr">
            <a:solidFill>
              <a:schemeClr val="hlink"/>
            </a:solidFill>
            <a:miter lim="800000"/>
            <a:headEnd/>
            <a:tailEnd/>
          </a:ln>
          <a:effectLst>
            <a:outerShdw dist="56796" dir="3806097" algn="ctr" rotWithShape="0">
              <a:srgbClr val="808080">
                <a:alpha val="50000"/>
              </a:srgbClr>
            </a:outerShdw>
          </a:effectLst>
        </p:spPr>
        <p:txBody>
          <a:bodyPr wrap="none" anchor="ctr"/>
          <a:lstStyle/>
          <a:p>
            <a:r>
              <a:rPr lang="zh-CN" altLang="en-US" sz="2400">
                <a:latin typeface="Arial Narrow" pitchFamily="34" charset="0"/>
                <a:ea typeface="楷体_GB2312" pitchFamily="49" charset="-122"/>
              </a:rPr>
              <a:t> 开始 </a:t>
            </a:r>
          </a:p>
        </p:txBody>
      </p:sp>
      <p:sp>
        <p:nvSpPr>
          <p:cNvPr id="626694" name="Line 6"/>
          <p:cNvSpPr>
            <a:spLocks noChangeShapeType="1"/>
          </p:cNvSpPr>
          <p:nvPr/>
        </p:nvSpPr>
        <p:spPr bwMode="auto">
          <a:xfrm>
            <a:off x="3962400" y="2362200"/>
            <a:ext cx="0" cy="304800"/>
          </a:xfrm>
          <a:prstGeom prst="line">
            <a:avLst/>
          </a:prstGeom>
          <a:noFill/>
          <a:ln w="28575">
            <a:solidFill>
              <a:srgbClr val="0000FF"/>
            </a:solidFill>
            <a:round/>
            <a:headEnd/>
            <a:tailEnd type="stealth" w="med" len="lg"/>
          </a:ln>
          <a:effectLst/>
        </p:spPr>
        <p:txBody>
          <a:bodyPr/>
          <a:lstStyle/>
          <a:p>
            <a:endParaRPr lang="zh-CN" altLang="en-US"/>
          </a:p>
        </p:txBody>
      </p:sp>
      <p:sp>
        <p:nvSpPr>
          <p:cNvPr id="626695" name="Rectangle 7"/>
          <p:cNvSpPr>
            <a:spLocks noChangeArrowheads="1"/>
          </p:cNvSpPr>
          <p:nvPr/>
        </p:nvSpPr>
        <p:spPr bwMode="auto">
          <a:xfrm>
            <a:off x="4343400" y="4191000"/>
            <a:ext cx="1524000" cy="457200"/>
          </a:xfrm>
          <a:prstGeom prst="rect">
            <a:avLst/>
          </a:prstGeom>
          <a:gradFill rotWithShape="1">
            <a:gsLst>
              <a:gs pos="0">
                <a:srgbClr val="CCFFFF"/>
              </a:gs>
              <a:gs pos="50000">
                <a:schemeClr val="bg1"/>
              </a:gs>
              <a:gs pos="100000">
                <a:srgbClr val="CCFFFF"/>
              </a:gs>
            </a:gsLst>
            <a:lin ang="5400000" scaled="1"/>
          </a:gradFill>
          <a:ln w="9525" algn="ctr">
            <a:solidFill>
              <a:schemeClr val="hlink"/>
            </a:solidFill>
            <a:miter lim="800000"/>
            <a:headEnd/>
            <a:tailEnd/>
          </a:ln>
          <a:effectLst>
            <a:outerShdw dist="56796" dir="3806097" algn="ctr" rotWithShape="0">
              <a:srgbClr val="808080">
                <a:alpha val="50000"/>
              </a:srgbClr>
            </a:outerShdw>
          </a:effectLst>
        </p:spPr>
        <p:txBody>
          <a:bodyPr wrap="none" anchor="ctr"/>
          <a:lstStyle/>
          <a:p>
            <a:r>
              <a:rPr lang="zh-CN" altLang="en-US" sz="2400">
                <a:latin typeface="Arial Narrow" pitchFamily="34" charset="0"/>
                <a:ea typeface="楷体_GB2312" pitchFamily="49" charset="-122"/>
              </a:rPr>
              <a:t> 输出</a:t>
            </a:r>
            <a:r>
              <a:rPr lang="en-US" altLang="zh-CN" sz="2400">
                <a:latin typeface="Arial Narrow" pitchFamily="34" charset="0"/>
                <a:ea typeface="楷体_GB2312" pitchFamily="49" charset="-122"/>
              </a:rPr>
              <a:t>-x </a:t>
            </a:r>
          </a:p>
        </p:txBody>
      </p:sp>
      <p:sp>
        <p:nvSpPr>
          <p:cNvPr id="626696" name="Line 8"/>
          <p:cNvSpPr>
            <a:spLocks noChangeShapeType="1"/>
          </p:cNvSpPr>
          <p:nvPr/>
        </p:nvSpPr>
        <p:spPr bwMode="auto">
          <a:xfrm>
            <a:off x="5257800" y="3657600"/>
            <a:ext cx="0" cy="533400"/>
          </a:xfrm>
          <a:prstGeom prst="line">
            <a:avLst/>
          </a:prstGeom>
          <a:noFill/>
          <a:ln w="28575">
            <a:solidFill>
              <a:srgbClr val="FF0000"/>
            </a:solidFill>
            <a:round/>
            <a:headEnd/>
            <a:tailEnd type="stealth" w="med" len="lg"/>
          </a:ln>
          <a:effectLst/>
        </p:spPr>
        <p:txBody>
          <a:bodyPr/>
          <a:lstStyle/>
          <a:p>
            <a:endParaRPr lang="zh-CN" altLang="en-US"/>
          </a:p>
        </p:txBody>
      </p:sp>
      <p:sp>
        <p:nvSpPr>
          <p:cNvPr id="626697" name="Line 9"/>
          <p:cNvSpPr>
            <a:spLocks noChangeShapeType="1"/>
          </p:cNvSpPr>
          <p:nvPr/>
        </p:nvSpPr>
        <p:spPr bwMode="auto">
          <a:xfrm flipH="1">
            <a:off x="4953000" y="3657600"/>
            <a:ext cx="304800" cy="1588"/>
          </a:xfrm>
          <a:prstGeom prst="line">
            <a:avLst/>
          </a:prstGeom>
          <a:noFill/>
          <a:ln w="28575">
            <a:solidFill>
              <a:srgbClr val="FF0000"/>
            </a:solidFill>
            <a:round/>
            <a:headEnd/>
            <a:tailEnd/>
          </a:ln>
          <a:effectLst/>
        </p:spPr>
        <p:txBody>
          <a:bodyPr/>
          <a:lstStyle/>
          <a:p>
            <a:endParaRPr lang="zh-CN" altLang="en-US"/>
          </a:p>
        </p:txBody>
      </p:sp>
      <p:sp>
        <p:nvSpPr>
          <p:cNvPr id="626698" name="Text Box 10"/>
          <p:cNvSpPr txBox="1">
            <a:spLocks noChangeArrowheads="1"/>
          </p:cNvSpPr>
          <p:nvPr/>
        </p:nvSpPr>
        <p:spPr bwMode="auto">
          <a:xfrm>
            <a:off x="4724400" y="3276600"/>
            <a:ext cx="592138" cy="457200"/>
          </a:xfrm>
          <a:prstGeom prst="rect">
            <a:avLst/>
          </a:prstGeom>
          <a:noFill/>
          <a:ln w="9525" algn="ctr">
            <a:noFill/>
            <a:miter lim="800000"/>
            <a:headEnd/>
            <a:tailEnd/>
          </a:ln>
          <a:effectLst/>
        </p:spPr>
        <p:txBody>
          <a:bodyPr>
            <a:spAutoFit/>
          </a:bodyPr>
          <a:lstStyle/>
          <a:p>
            <a:pPr>
              <a:spcBef>
                <a:spcPct val="50000"/>
              </a:spcBef>
            </a:pPr>
            <a:r>
              <a:rPr lang="en-US" altLang="zh-CN" sz="2400">
                <a:solidFill>
                  <a:schemeClr val="accent2"/>
                </a:solidFill>
                <a:latin typeface="Arial Narrow" pitchFamily="34" charset="0"/>
              </a:rPr>
              <a:t>F</a:t>
            </a:r>
          </a:p>
        </p:txBody>
      </p:sp>
      <p:sp>
        <p:nvSpPr>
          <p:cNvPr id="626699" name="Rectangle 11"/>
          <p:cNvSpPr>
            <a:spLocks noChangeArrowheads="1"/>
          </p:cNvSpPr>
          <p:nvPr/>
        </p:nvSpPr>
        <p:spPr bwMode="auto">
          <a:xfrm>
            <a:off x="2133600" y="4191000"/>
            <a:ext cx="1439863" cy="457200"/>
          </a:xfrm>
          <a:prstGeom prst="rect">
            <a:avLst/>
          </a:prstGeom>
          <a:gradFill rotWithShape="1">
            <a:gsLst>
              <a:gs pos="0">
                <a:srgbClr val="CCFFFF"/>
              </a:gs>
              <a:gs pos="50000">
                <a:schemeClr val="bg1"/>
              </a:gs>
              <a:gs pos="100000">
                <a:srgbClr val="CCFFFF"/>
              </a:gs>
            </a:gsLst>
            <a:lin ang="5400000" scaled="1"/>
          </a:gradFill>
          <a:ln w="9525" algn="ctr">
            <a:solidFill>
              <a:schemeClr val="hlink"/>
            </a:solidFill>
            <a:miter lim="800000"/>
            <a:headEnd/>
            <a:tailEnd/>
          </a:ln>
          <a:effectLst>
            <a:outerShdw dist="56796" dir="3806097" algn="ctr" rotWithShape="0">
              <a:srgbClr val="808080">
                <a:alpha val="50000"/>
              </a:srgbClr>
            </a:outerShdw>
          </a:effectLst>
        </p:spPr>
        <p:txBody>
          <a:bodyPr wrap="none" anchor="ctr"/>
          <a:lstStyle/>
          <a:p>
            <a:r>
              <a:rPr lang="zh-CN" altLang="en-US" sz="2400">
                <a:latin typeface="Arial Narrow" pitchFamily="34" charset="0"/>
                <a:ea typeface="楷体_GB2312" pitchFamily="49" charset="-122"/>
              </a:rPr>
              <a:t> 输出</a:t>
            </a:r>
            <a:r>
              <a:rPr lang="en-US" altLang="zh-CN" sz="2400">
                <a:latin typeface="Arial Narrow" pitchFamily="34" charset="0"/>
                <a:ea typeface="楷体_GB2312" pitchFamily="49" charset="-122"/>
              </a:rPr>
              <a:t>x </a:t>
            </a:r>
          </a:p>
        </p:txBody>
      </p:sp>
      <p:sp>
        <p:nvSpPr>
          <p:cNvPr id="626700" name="Line 12"/>
          <p:cNvSpPr>
            <a:spLocks noChangeShapeType="1"/>
          </p:cNvSpPr>
          <p:nvPr/>
        </p:nvSpPr>
        <p:spPr bwMode="auto">
          <a:xfrm>
            <a:off x="2743200" y="3657600"/>
            <a:ext cx="0" cy="533400"/>
          </a:xfrm>
          <a:prstGeom prst="line">
            <a:avLst/>
          </a:prstGeom>
          <a:noFill/>
          <a:ln w="28575">
            <a:solidFill>
              <a:srgbClr val="0000FF"/>
            </a:solidFill>
            <a:round/>
            <a:headEnd/>
            <a:tailEnd type="stealth" w="med" len="lg"/>
          </a:ln>
          <a:effectLst/>
        </p:spPr>
        <p:txBody>
          <a:bodyPr/>
          <a:lstStyle/>
          <a:p>
            <a:endParaRPr lang="zh-CN" altLang="en-US"/>
          </a:p>
        </p:txBody>
      </p:sp>
      <p:grpSp>
        <p:nvGrpSpPr>
          <p:cNvPr id="2" name="Group 13"/>
          <p:cNvGrpSpPr>
            <a:grpSpLocks/>
          </p:cNvGrpSpPr>
          <p:nvPr/>
        </p:nvGrpSpPr>
        <p:grpSpPr bwMode="auto">
          <a:xfrm>
            <a:off x="2590800" y="3276600"/>
            <a:ext cx="592138" cy="457200"/>
            <a:chOff x="1632" y="2064"/>
            <a:chExt cx="336" cy="288"/>
          </a:xfrm>
        </p:grpSpPr>
        <p:sp>
          <p:nvSpPr>
            <p:cNvPr id="626702" name="Line 14"/>
            <p:cNvSpPr>
              <a:spLocks noChangeShapeType="1"/>
            </p:cNvSpPr>
            <p:nvPr/>
          </p:nvSpPr>
          <p:spPr bwMode="auto">
            <a:xfrm flipH="1">
              <a:off x="1728" y="2304"/>
              <a:ext cx="144" cy="0"/>
            </a:xfrm>
            <a:prstGeom prst="line">
              <a:avLst/>
            </a:prstGeom>
            <a:noFill/>
            <a:ln w="28575">
              <a:solidFill>
                <a:srgbClr val="0000FF"/>
              </a:solidFill>
              <a:round/>
              <a:headEnd/>
              <a:tailEnd/>
            </a:ln>
            <a:effectLst/>
          </p:spPr>
          <p:txBody>
            <a:bodyPr/>
            <a:lstStyle/>
            <a:p>
              <a:endParaRPr lang="zh-CN" altLang="en-US"/>
            </a:p>
          </p:txBody>
        </p:sp>
        <p:sp>
          <p:nvSpPr>
            <p:cNvPr id="626703" name="Text Box 15"/>
            <p:cNvSpPr txBox="1">
              <a:spLocks noChangeArrowheads="1"/>
            </p:cNvSpPr>
            <p:nvPr/>
          </p:nvSpPr>
          <p:spPr bwMode="auto">
            <a:xfrm>
              <a:off x="1632" y="2064"/>
              <a:ext cx="336" cy="288"/>
            </a:xfrm>
            <a:prstGeom prst="rect">
              <a:avLst/>
            </a:prstGeom>
            <a:noFill/>
            <a:ln w="9525" algn="ctr">
              <a:noFill/>
              <a:miter lim="800000"/>
              <a:headEnd/>
              <a:tailEnd/>
            </a:ln>
            <a:effectLst/>
          </p:spPr>
          <p:txBody>
            <a:bodyPr>
              <a:spAutoFit/>
            </a:bodyPr>
            <a:lstStyle/>
            <a:p>
              <a:pPr>
                <a:spcBef>
                  <a:spcPct val="50000"/>
                </a:spcBef>
              </a:pPr>
              <a:r>
                <a:rPr lang="en-US" altLang="zh-CN" sz="2400">
                  <a:solidFill>
                    <a:schemeClr val="accent2"/>
                  </a:solidFill>
                  <a:latin typeface="Arial Narrow" pitchFamily="34" charset="0"/>
                </a:rPr>
                <a:t>T</a:t>
              </a:r>
            </a:p>
          </p:txBody>
        </p:sp>
      </p:grpSp>
      <p:sp>
        <p:nvSpPr>
          <p:cNvPr id="626704" name="Line 16"/>
          <p:cNvSpPr>
            <a:spLocks noChangeShapeType="1"/>
          </p:cNvSpPr>
          <p:nvPr/>
        </p:nvSpPr>
        <p:spPr bwMode="auto">
          <a:xfrm>
            <a:off x="5181600" y="4648200"/>
            <a:ext cx="0" cy="304800"/>
          </a:xfrm>
          <a:prstGeom prst="line">
            <a:avLst/>
          </a:prstGeom>
          <a:noFill/>
          <a:ln w="28575">
            <a:solidFill>
              <a:srgbClr val="FF0000"/>
            </a:solidFill>
            <a:round/>
            <a:headEnd/>
            <a:tailEnd/>
          </a:ln>
          <a:effectLst/>
        </p:spPr>
        <p:txBody>
          <a:bodyPr/>
          <a:lstStyle/>
          <a:p>
            <a:endParaRPr lang="zh-CN" altLang="en-US"/>
          </a:p>
        </p:txBody>
      </p:sp>
      <p:sp>
        <p:nvSpPr>
          <p:cNvPr id="626705" name="Line 17"/>
          <p:cNvSpPr>
            <a:spLocks noChangeShapeType="1"/>
          </p:cNvSpPr>
          <p:nvPr/>
        </p:nvSpPr>
        <p:spPr bwMode="auto">
          <a:xfrm>
            <a:off x="4038600" y="4953000"/>
            <a:ext cx="1143000" cy="0"/>
          </a:xfrm>
          <a:prstGeom prst="line">
            <a:avLst/>
          </a:prstGeom>
          <a:noFill/>
          <a:ln w="28575">
            <a:solidFill>
              <a:srgbClr val="FF0000"/>
            </a:solidFill>
            <a:round/>
            <a:headEnd/>
            <a:tailEnd/>
          </a:ln>
          <a:effectLst/>
        </p:spPr>
        <p:txBody>
          <a:bodyPr/>
          <a:lstStyle/>
          <a:p>
            <a:endParaRPr lang="zh-CN" altLang="en-US"/>
          </a:p>
        </p:txBody>
      </p:sp>
      <p:sp>
        <p:nvSpPr>
          <p:cNvPr id="626706" name="Line 18"/>
          <p:cNvSpPr>
            <a:spLocks noChangeShapeType="1"/>
          </p:cNvSpPr>
          <p:nvPr/>
        </p:nvSpPr>
        <p:spPr bwMode="auto">
          <a:xfrm>
            <a:off x="4038600" y="4953000"/>
            <a:ext cx="0" cy="381000"/>
          </a:xfrm>
          <a:prstGeom prst="line">
            <a:avLst/>
          </a:prstGeom>
          <a:noFill/>
          <a:ln w="28575">
            <a:solidFill>
              <a:srgbClr val="FF0000"/>
            </a:solidFill>
            <a:round/>
            <a:headEnd/>
            <a:tailEnd type="stealth" w="med" len="lg"/>
          </a:ln>
          <a:effectLst/>
        </p:spPr>
        <p:txBody>
          <a:bodyPr/>
          <a:lstStyle/>
          <a:p>
            <a:endParaRPr lang="zh-CN" altLang="en-US"/>
          </a:p>
        </p:txBody>
      </p:sp>
      <p:sp>
        <p:nvSpPr>
          <p:cNvPr id="626707" name="Line 19"/>
          <p:cNvSpPr>
            <a:spLocks noChangeShapeType="1"/>
          </p:cNvSpPr>
          <p:nvPr/>
        </p:nvSpPr>
        <p:spPr bwMode="auto">
          <a:xfrm>
            <a:off x="2743200" y="4648200"/>
            <a:ext cx="0" cy="304800"/>
          </a:xfrm>
          <a:prstGeom prst="line">
            <a:avLst/>
          </a:prstGeom>
          <a:noFill/>
          <a:ln w="28575">
            <a:solidFill>
              <a:srgbClr val="0000FF"/>
            </a:solidFill>
            <a:round/>
            <a:headEnd/>
            <a:tailEnd/>
          </a:ln>
          <a:effectLst/>
        </p:spPr>
        <p:txBody>
          <a:bodyPr/>
          <a:lstStyle/>
          <a:p>
            <a:endParaRPr lang="zh-CN" altLang="en-US"/>
          </a:p>
        </p:txBody>
      </p:sp>
      <p:sp>
        <p:nvSpPr>
          <p:cNvPr id="626708" name="Line 20"/>
          <p:cNvSpPr>
            <a:spLocks noChangeShapeType="1"/>
          </p:cNvSpPr>
          <p:nvPr/>
        </p:nvSpPr>
        <p:spPr bwMode="auto">
          <a:xfrm>
            <a:off x="2743200" y="4953000"/>
            <a:ext cx="1270000" cy="1588"/>
          </a:xfrm>
          <a:prstGeom prst="line">
            <a:avLst/>
          </a:prstGeom>
          <a:noFill/>
          <a:ln w="28575">
            <a:solidFill>
              <a:srgbClr val="0000FF"/>
            </a:solidFill>
            <a:round/>
            <a:headEnd/>
            <a:tailEnd/>
          </a:ln>
          <a:effectLst/>
        </p:spPr>
        <p:txBody>
          <a:bodyPr/>
          <a:lstStyle/>
          <a:p>
            <a:endParaRPr lang="zh-CN" altLang="en-US"/>
          </a:p>
        </p:txBody>
      </p:sp>
      <p:sp>
        <p:nvSpPr>
          <p:cNvPr id="626709" name="Line 21"/>
          <p:cNvSpPr>
            <a:spLocks noChangeShapeType="1"/>
          </p:cNvSpPr>
          <p:nvPr/>
        </p:nvSpPr>
        <p:spPr bwMode="auto">
          <a:xfrm>
            <a:off x="4024313" y="4953000"/>
            <a:ext cx="0" cy="381000"/>
          </a:xfrm>
          <a:prstGeom prst="line">
            <a:avLst/>
          </a:prstGeom>
          <a:noFill/>
          <a:ln w="12700">
            <a:solidFill>
              <a:srgbClr val="0000FF"/>
            </a:solidFill>
            <a:round/>
            <a:headEnd/>
            <a:tailEnd type="stealth" w="med" len="lg"/>
          </a:ln>
          <a:effectLst/>
        </p:spPr>
        <p:txBody>
          <a:bodyPr/>
          <a:lstStyle/>
          <a:p>
            <a:endParaRPr lang="zh-CN" altLang="en-US"/>
          </a:p>
        </p:txBody>
      </p:sp>
      <p:sp>
        <p:nvSpPr>
          <p:cNvPr id="626710" name="AutoShape 22"/>
          <p:cNvSpPr>
            <a:spLocks noChangeArrowheads="1"/>
          </p:cNvSpPr>
          <p:nvPr/>
        </p:nvSpPr>
        <p:spPr bwMode="auto">
          <a:xfrm>
            <a:off x="3429000" y="5334000"/>
            <a:ext cx="1185863" cy="457200"/>
          </a:xfrm>
          <a:prstGeom prst="flowChartTerminator">
            <a:avLst/>
          </a:prstGeom>
          <a:gradFill rotWithShape="1">
            <a:gsLst>
              <a:gs pos="0">
                <a:srgbClr val="CCFFFF"/>
              </a:gs>
              <a:gs pos="50000">
                <a:schemeClr val="bg1"/>
              </a:gs>
              <a:gs pos="100000">
                <a:srgbClr val="CCFFFF"/>
              </a:gs>
            </a:gsLst>
            <a:lin ang="5400000" scaled="1"/>
          </a:gradFill>
          <a:ln w="9525" algn="ctr">
            <a:solidFill>
              <a:schemeClr val="hlink"/>
            </a:solidFill>
            <a:miter lim="800000"/>
            <a:headEnd/>
            <a:tailEnd/>
          </a:ln>
          <a:effectLst>
            <a:outerShdw dist="56796" dir="3806097" algn="ctr" rotWithShape="0">
              <a:srgbClr val="808080">
                <a:alpha val="50000"/>
              </a:srgbClr>
            </a:outerShdw>
          </a:effectLst>
        </p:spPr>
        <p:txBody>
          <a:bodyPr wrap="none" anchor="ctr"/>
          <a:lstStyle/>
          <a:p>
            <a:r>
              <a:rPr lang="zh-CN" altLang="en-US" sz="2400">
                <a:latin typeface="Arial Narrow" pitchFamily="34" charset="0"/>
                <a:ea typeface="楷体_GB2312" pitchFamily="49" charset="-122"/>
              </a:rPr>
              <a:t> 结束 </a:t>
            </a:r>
          </a:p>
        </p:txBody>
      </p:sp>
      <p:sp>
        <p:nvSpPr>
          <p:cNvPr id="626711" name="Rectangle 23"/>
          <p:cNvSpPr>
            <a:spLocks noChangeArrowheads="1"/>
          </p:cNvSpPr>
          <p:nvPr/>
        </p:nvSpPr>
        <p:spPr bwMode="auto">
          <a:xfrm>
            <a:off x="3276600" y="2667000"/>
            <a:ext cx="1439863" cy="457200"/>
          </a:xfrm>
          <a:prstGeom prst="rect">
            <a:avLst/>
          </a:prstGeom>
          <a:gradFill rotWithShape="1">
            <a:gsLst>
              <a:gs pos="0">
                <a:srgbClr val="CCFFFF"/>
              </a:gs>
              <a:gs pos="50000">
                <a:schemeClr val="bg1"/>
              </a:gs>
              <a:gs pos="100000">
                <a:srgbClr val="CCFFFF"/>
              </a:gs>
            </a:gsLst>
            <a:lin ang="5400000" scaled="1"/>
          </a:gradFill>
          <a:ln w="9525" algn="ctr">
            <a:solidFill>
              <a:schemeClr val="hlink"/>
            </a:solidFill>
            <a:miter lim="800000"/>
            <a:headEnd/>
            <a:tailEnd/>
          </a:ln>
          <a:effectLst>
            <a:outerShdw dist="56796" dir="3806097" algn="ctr" rotWithShape="0">
              <a:srgbClr val="808080">
                <a:alpha val="50000"/>
              </a:srgbClr>
            </a:outerShdw>
          </a:effectLst>
        </p:spPr>
        <p:txBody>
          <a:bodyPr wrap="none" anchor="ctr"/>
          <a:lstStyle/>
          <a:p>
            <a:r>
              <a:rPr lang="zh-CN" altLang="en-US" sz="2400">
                <a:latin typeface="Arial Narrow" pitchFamily="34" charset="0"/>
                <a:ea typeface="楷体_GB2312" pitchFamily="49" charset="-122"/>
              </a:rPr>
              <a:t> 输入</a:t>
            </a:r>
            <a:r>
              <a:rPr lang="en-US" altLang="zh-CN" sz="2400">
                <a:latin typeface="Arial Narrow" pitchFamily="34" charset="0"/>
                <a:ea typeface="楷体_GB2312" pitchFamily="49" charset="-122"/>
              </a:rPr>
              <a:t>x </a:t>
            </a:r>
          </a:p>
        </p:txBody>
      </p:sp>
      <p:sp>
        <p:nvSpPr>
          <p:cNvPr id="626712" name="Line 24"/>
          <p:cNvSpPr>
            <a:spLocks noChangeShapeType="1"/>
          </p:cNvSpPr>
          <p:nvPr/>
        </p:nvSpPr>
        <p:spPr bwMode="auto">
          <a:xfrm>
            <a:off x="3962400" y="3124200"/>
            <a:ext cx="0" cy="304800"/>
          </a:xfrm>
          <a:prstGeom prst="line">
            <a:avLst/>
          </a:prstGeom>
          <a:noFill/>
          <a:ln w="28575">
            <a:solidFill>
              <a:srgbClr val="0000FF"/>
            </a:solidFill>
            <a:round/>
            <a:headEnd/>
            <a:tailEnd type="stealth" w="med" len="lg"/>
          </a:ln>
          <a:effectLst/>
        </p:spPr>
        <p:txBody>
          <a:bodyPr/>
          <a:lstStyle/>
          <a:p>
            <a:endParaRPr lang="zh-CN" altLang="en-US"/>
          </a:p>
        </p:txBody>
      </p:sp>
      <p:sp>
        <p:nvSpPr>
          <p:cNvPr id="626713" name="Rectangle 25"/>
          <p:cNvSpPr>
            <a:spLocks noChangeArrowheads="1"/>
          </p:cNvSpPr>
          <p:nvPr/>
        </p:nvSpPr>
        <p:spPr bwMode="auto">
          <a:xfrm>
            <a:off x="1828800" y="3276600"/>
            <a:ext cx="4343400" cy="1828800"/>
          </a:xfrm>
          <a:prstGeom prst="rect">
            <a:avLst/>
          </a:prstGeom>
          <a:noFill/>
          <a:ln w="28575" algn="ctr">
            <a:solidFill>
              <a:srgbClr val="006600"/>
            </a:solidFill>
            <a:prstDash val="lgDashDot"/>
            <a:miter lim="800000"/>
            <a:headEnd/>
            <a:tailEnd/>
          </a:ln>
          <a:effectLst/>
        </p:spPr>
        <p:txBody>
          <a:bodyPr wrap="none" anchor="ctr"/>
          <a:lstStyle/>
          <a:p>
            <a:endParaRPr lang="zh-CN" altLang="en-US"/>
          </a:p>
        </p:txBody>
      </p:sp>
      <p:sp>
        <p:nvSpPr>
          <p:cNvPr id="25" name="Rectangle 2"/>
          <p:cNvSpPr>
            <a:spLocks noGrp="1" noChangeArrowheads="1"/>
          </p:cNvSpPr>
          <p:nvPr>
            <p:ph type="title"/>
          </p:nvPr>
        </p:nvSpPr>
        <p:spPr>
          <a:xfrm>
            <a:off x="1619673" y="116632"/>
            <a:ext cx="7128792" cy="614363"/>
          </a:xfrm>
        </p:spPr>
        <p:txBody>
          <a:bodyPr/>
          <a:lstStyle/>
          <a:p>
            <a:pPr>
              <a:buFont typeface="Wingdings" pitchFamily="2" charset="2"/>
              <a:buChar char="u"/>
            </a:pPr>
            <a:r>
              <a:rPr lang="zh-CN" altLang="en-US" dirty="0">
                <a:solidFill>
                  <a:schemeClr val="tx1"/>
                </a:solidFill>
              </a:rPr>
              <a:t>程序的三种基本控制结构</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0" presetClass="entr" presetSubtype="0" fill="hold" grpId="0" nodeType="clickEffect">
                                  <p:stCondLst>
                                    <p:cond delay="0"/>
                                  </p:stCondLst>
                                  <p:childTnLst>
                                    <p:set>
                                      <p:cBhvr>
                                        <p:cTn id="6" dur="1" fill="hold">
                                          <p:stCondLst>
                                            <p:cond delay="0"/>
                                          </p:stCondLst>
                                        </p:cTn>
                                        <p:tgtEl>
                                          <p:spTgt spid="626713"/>
                                        </p:tgtEl>
                                        <p:attrNameLst>
                                          <p:attrName>style.visibility</p:attrName>
                                        </p:attrNameLst>
                                      </p:cBhvr>
                                      <p:to>
                                        <p:strVal val="visible"/>
                                      </p:to>
                                    </p:set>
                                    <p:animEffect transition="in" filter="wedge">
                                      <p:cBhvr>
                                        <p:cTn id="7" dur="2000"/>
                                        <p:tgtEl>
                                          <p:spTgt spid="6267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6713"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6819" name="Rectangle 3"/>
          <p:cNvSpPr>
            <a:spLocks noChangeArrowheads="1"/>
          </p:cNvSpPr>
          <p:nvPr/>
        </p:nvSpPr>
        <p:spPr bwMode="auto">
          <a:xfrm>
            <a:off x="762000" y="1219200"/>
            <a:ext cx="7543800" cy="609600"/>
          </a:xfrm>
          <a:prstGeom prst="rect">
            <a:avLst/>
          </a:prstGeom>
          <a:noFill/>
          <a:ln w="9525">
            <a:noFill/>
            <a:miter lim="800000"/>
            <a:headEnd/>
            <a:tailEnd/>
          </a:ln>
          <a:effectLst/>
        </p:spPr>
        <p:txBody>
          <a:bodyPr/>
          <a:lstStyle/>
          <a:p>
            <a:pPr marL="279400" indent="-279400" algn="l">
              <a:lnSpc>
                <a:spcPct val="120000"/>
              </a:lnSpc>
              <a:spcBef>
                <a:spcPct val="40000"/>
              </a:spcBef>
              <a:buClr>
                <a:srgbClr val="D60093"/>
              </a:buClr>
              <a:buSzPct val="70000"/>
              <a:buFont typeface="Wingdings" pitchFamily="2" charset="2"/>
              <a:buNone/>
            </a:pPr>
            <a:r>
              <a:rPr lang="zh-CN" altLang="en-US" sz="2800">
                <a:ea typeface="华文中宋" pitchFamily="2" charset="-122"/>
              </a:rPr>
              <a:t>（</a:t>
            </a:r>
            <a:r>
              <a:rPr lang="en-US" altLang="zh-CN" sz="2800">
                <a:ea typeface="华文中宋" pitchFamily="2" charset="-122"/>
              </a:rPr>
              <a:t>3</a:t>
            </a:r>
            <a:r>
              <a:rPr lang="zh-CN" altLang="en-US" sz="2800">
                <a:ea typeface="华文中宋" pitchFamily="2" charset="-122"/>
              </a:rPr>
              <a:t>）循环结构</a:t>
            </a:r>
          </a:p>
        </p:txBody>
      </p:sp>
      <p:sp>
        <p:nvSpPr>
          <p:cNvPr id="546821" name="Rectangle 5"/>
          <p:cNvSpPr>
            <a:spLocks noChangeArrowheads="1"/>
          </p:cNvSpPr>
          <p:nvPr/>
        </p:nvSpPr>
        <p:spPr bwMode="auto">
          <a:xfrm>
            <a:off x="1066800" y="1828800"/>
            <a:ext cx="3433192" cy="457200"/>
          </a:xfrm>
          <a:prstGeom prst="rect">
            <a:avLst/>
          </a:prstGeom>
          <a:noFill/>
          <a:ln w="9525">
            <a:noFill/>
            <a:miter lim="800000"/>
            <a:headEnd/>
            <a:tailEnd/>
          </a:ln>
          <a:effectLst/>
        </p:spPr>
        <p:txBody>
          <a:bodyPr/>
          <a:lstStyle/>
          <a:p>
            <a:pPr marL="688975" lvl="1" indent="-295275" algn="l">
              <a:lnSpc>
                <a:spcPct val="120000"/>
              </a:lnSpc>
              <a:spcBef>
                <a:spcPct val="40000"/>
              </a:spcBef>
              <a:buClr>
                <a:srgbClr val="D60093"/>
              </a:buClr>
              <a:buSzPct val="65000"/>
              <a:buFont typeface="Wingdings" pitchFamily="2" charset="2"/>
              <a:buNone/>
            </a:pPr>
            <a:r>
              <a:rPr lang="en-US" altLang="zh-CN" sz="2400" dirty="0">
                <a:ea typeface="华文中宋" pitchFamily="2" charset="-122"/>
              </a:rPr>
              <a:t>1</a:t>
            </a:r>
            <a:r>
              <a:rPr lang="zh-CN" altLang="en-US" sz="2400" dirty="0">
                <a:ea typeface="华文中宋" pitchFamily="2" charset="-122"/>
              </a:rPr>
              <a:t>）前测试型循环</a:t>
            </a:r>
          </a:p>
        </p:txBody>
      </p:sp>
      <p:sp>
        <p:nvSpPr>
          <p:cNvPr id="546822" name="AutoShape 6"/>
          <p:cNvSpPr>
            <a:spLocks noChangeArrowheads="1"/>
          </p:cNvSpPr>
          <p:nvPr/>
        </p:nvSpPr>
        <p:spPr bwMode="auto">
          <a:xfrm>
            <a:off x="5029200" y="4038600"/>
            <a:ext cx="1295400" cy="304800"/>
          </a:xfrm>
          <a:prstGeom prst="flowChartDecision">
            <a:avLst/>
          </a:prstGeom>
          <a:gradFill rotWithShape="1">
            <a:gsLst>
              <a:gs pos="0">
                <a:srgbClr val="33CC33"/>
              </a:gs>
              <a:gs pos="50000">
                <a:schemeClr val="bg1"/>
              </a:gs>
              <a:gs pos="100000">
                <a:srgbClr val="33CC33"/>
              </a:gs>
            </a:gsLst>
            <a:lin ang="0" scaled="1"/>
          </a:gradFill>
          <a:ln w="9525" algn="ctr">
            <a:solidFill>
              <a:srgbClr val="33CC33"/>
            </a:solidFill>
            <a:miter lim="800000"/>
            <a:headEnd/>
            <a:tailEnd/>
          </a:ln>
          <a:effectLst>
            <a:outerShdw dist="56796" dir="3806097" algn="ctr" rotWithShape="0">
              <a:srgbClr val="808080">
                <a:alpha val="50000"/>
              </a:srgbClr>
            </a:outerShdw>
          </a:effectLst>
        </p:spPr>
        <p:txBody>
          <a:bodyPr wrap="none" anchor="ctr"/>
          <a:lstStyle/>
          <a:p>
            <a:r>
              <a:rPr lang="en-US" altLang="zh-CN" sz="2000">
                <a:latin typeface="Arial Narrow" pitchFamily="34" charset="0"/>
                <a:ea typeface="Arial Unicode MS" pitchFamily="34" charset="-122"/>
              </a:rPr>
              <a:t>P</a:t>
            </a:r>
          </a:p>
        </p:txBody>
      </p:sp>
      <p:sp>
        <p:nvSpPr>
          <p:cNvPr id="546823" name="Line 7"/>
          <p:cNvSpPr>
            <a:spLocks noChangeShapeType="1"/>
          </p:cNvSpPr>
          <p:nvPr/>
        </p:nvSpPr>
        <p:spPr bwMode="auto">
          <a:xfrm>
            <a:off x="5638800" y="2667000"/>
            <a:ext cx="0" cy="1371600"/>
          </a:xfrm>
          <a:prstGeom prst="line">
            <a:avLst/>
          </a:prstGeom>
          <a:noFill/>
          <a:ln w="28575">
            <a:solidFill>
              <a:srgbClr val="0000FF"/>
            </a:solidFill>
            <a:round/>
            <a:headEnd/>
            <a:tailEnd type="stealth" w="med" len="lg"/>
          </a:ln>
          <a:effectLst/>
        </p:spPr>
        <p:txBody>
          <a:bodyPr/>
          <a:lstStyle/>
          <a:p>
            <a:endParaRPr lang="zh-CN" altLang="en-US"/>
          </a:p>
        </p:txBody>
      </p:sp>
      <p:sp>
        <p:nvSpPr>
          <p:cNvPr id="546824" name="Line 8"/>
          <p:cNvSpPr>
            <a:spLocks noChangeShapeType="1"/>
          </p:cNvSpPr>
          <p:nvPr/>
        </p:nvSpPr>
        <p:spPr bwMode="auto">
          <a:xfrm>
            <a:off x="5638800" y="4343400"/>
            <a:ext cx="0" cy="685800"/>
          </a:xfrm>
          <a:prstGeom prst="line">
            <a:avLst/>
          </a:prstGeom>
          <a:noFill/>
          <a:ln w="28575">
            <a:solidFill>
              <a:srgbClr val="FF0000"/>
            </a:solidFill>
            <a:round/>
            <a:headEnd/>
            <a:tailEnd type="stealth" w="med" len="lg"/>
          </a:ln>
          <a:effectLst/>
        </p:spPr>
        <p:txBody>
          <a:bodyPr/>
          <a:lstStyle/>
          <a:p>
            <a:endParaRPr lang="zh-CN" altLang="en-US"/>
          </a:p>
        </p:txBody>
      </p:sp>
      <p:sp>
        <p:nvSpPr>
          <p:cNvPr id="546825" name="Rectangle 9"/>
          <p:cNvSpPr>
            <a:spLocks noChangeArrowheads="1"/>
          </p:cNvSpPr>
          <p:nvPr/>
        </p:nvSpPr>
        <p:spPr bwMode="auto">
          <a:xfrm>
            <a:off x="6172200" y="3429000"/>
            <a:ext cx="1066800" cy="381000"/>
          </a:xfrm>
          <a:prstGeom prst="rect">
            <a:avLst/>
          </a:prstGeom>
          <a:gradFill rotWithShape="1">
            <a:gsLst>
              <a:gs pos="0">
                <a:srgbClr val="CCFFFF"/>
              </a:gs>
              <a:gs pos="50000">
                <a:schemeClr val="bg1"/>
              </a:gs>
              <a:gs pos="100000">
                <a:srgbClr val="CCFFFF"/>
              </a:gs>
            </a:gsLst>
            <a:lin ang="5400000" scaled="1"/>
          </a:gradFill>
          <a:ln w="9525" algn="ctr">
            <a:solidFill>
              <a:schemeClr val="hlink"/>
            </a:solidFill>
            <a:miter lim="800000"/>
            <a:headEnd/>
            <a:tailEnd/>
          </a:ln>
          <a:effectLst>
            <a:outerShdw dist="56796" dir="3806097" algn="ctr" rotWithShape="0">
              <a:srgbClr val="808080">
                <a:alpha val="50000"/>
              </a:srgbClr>
            </a:outerShdw>
          </a:effectLst>
        </p:spPr>
        <p:txBody>
          <a:bodyPr wrap="none" anchor="ctr"/>
          <a:lstStyle/>
          <a:p>
            <a:r>
              <a:rPr lang="en-US" altLang="zh-CN">
                <a:latin typeface="Arial Narrow" pitchFamily="34" charset="0"/>
                <a:ea typeface="楷体_GB2312" pitchFamily="49" charset="-122"/>
              </a:rPr>
              <a:t>A</a:t>
            </a:r>
            <a:endParaRPr lang="en-US" altLang="zh-CN" sz="2400">
              <a:latin typeface="Arial Narrow" pitchFamily="34" charset="0"/>
              <a:ea typeface="楷体_GB2312" pitchFamily="49" charset="-122"/>
            </a:endParaRPr>
          </a:p>
        </p:txBody>
      </p:sp>
      <p:sp>
        <p:nvSpPr>
          <p:cNvPr id="546826" name="Line 10"/>
          <p:cNvSpPr>
            <a:spLocks noChangeShapeType="1"/>
          </p:cNvSpPr>
          <p:nvPr/>
        </p:nvSpPr>
        <p:spPr bwMode="auto">
          <a:xfrm>
            <a:off x="6324600" y="4191000"/>
            <a:ext cx="381000" cy="0"/>
          </a:xfrm>
          <a:prstGeom prst="line">
            <a:avLst/>
          </a:prstGeom>
          <a:noFill/>
          <a:ln w="28575">
            <a:solidFill>
              <a:srgbClr val="0000FF"/>
            </a:solidFill>
            <a:round/>
            <a:headEnd/>
            <a:tailEnd/>
          </a:ln>
          <a:effectLst/>
        </p:spPr>
        <p:txBody>
          <a:bodyPr/>
          <a:lstStyle/>
          <a:p>
            <a:endParaRPr lang="zh-CN" altLang="en-US"/>
          </a:p>
        </p:txBody>
      </p:sp>
      <p:sp>
        <p:nvSpPr>
          <p:cNvPr id="546827" name="Line 11"/>
          <p:cNvSpPr>
            <a:spLocks noChangeShapeType="1"/>
          </p:cNvSpPr>
          <p:nvPr/>
        </p:nvSpPr>
        <p:spPr bwMode="auto">
          <a:xfrm flipV="1">
            <a:off x="6705600" y="3795713"/>
            <a:ext cx="0" cy="381000"/>
          </a:xfrm>
          <a:prstGeom prst="line">
            <a:avLst/>
          </a:prstGeom>
          <a:noFill/>
          <a:ln w="28575">
            <a:solidFill>
              <a:srgbClr val="0000FF"/>
            </a:solidFill>
            <a:round/>
            <a:headEnd/>
            <a:tailEnd type="stealth" w="med" len="lg"/>
          </a:ln>
          <a:effectLst/>
        </p:spPr>
        <p:txBody>
          <a:bodyPr/>
          <a:lstStyle/>
          <a:p>
            <a:endParaRPr lang="zh-CN" altLang="en-US"/>
          </a:p>
        </p:txBody>
      </p:sp>
      <p:sp>
        <p:nvSpPr>
          <p:cNvPr id="546828" name="Line 12"/>
          <p:cNvSpPr>
            <a:spLocks noChangeShapeType="1"/>
          </p:cNvSpPr>
          <p:nvPr/>
        </p:nvSpPr>
        <p:spPr bwMode="auto">
          <a:xfrm flipV="1">
            <a:off x="6705600" y="3200400"/>
            <a:ext cx="0" cy="228600"/>
          </a:xfrm>
          <a:prstGeom prst="line">
            <a:avLst/>
          </a:prstGeom>
          <a:noFill/>
          <a:ln w="28575">
            <a:solidFill>
              <a:srgbClr val="0000FF"/>
            </a:solidFill>
            <a:round/>
            <a:headEnd/>
            <a:tailEnd/>
          </a:ln>
          <a:effectLst/>
        </p:spPr>
        <p:txBody>
          <a:bodyPr/>
          <a:lstStyle/>
          <a:p>
            <a:endParaRPr lang="zh-CN" altLang="en-US"/>
          </a:p>
        </p:txBody>
      </p:sp>
      <p:sp>
        <p:nvSpPr>
          <p:cNvPr id="546829" name="Line 13"/>
          <p:cNvSpPr>
            <a:spLocks noChangeShapeType="1"/>
          </p:cNvSpPr>
          <p:nvPr/>
        </p:nvSpPr>
        <p:spPr bwMode="auto">
          <a:xfrm flipH="1">
            <a:off x="5638800" y="3200400"/>
            <a:ext cx="1066800" cy="0"/>
          </a:xfrm>
          <a:prstGeom prst="line">
            <a:avLst/>
          </a:prstGeom>
          <a:noFill/>
          <a:ln w="28575">
            <a:solidFill>
              <a:srgbClr val="0000FF"/>
            </a:solidFill>
            <a:round/>
            <a:headEnd/>
            <a:tailEnd type="stealth" w="med" len="lg"/>
          </a:ln>
          <a:effectLst/>
        </p:spPr>
        <p:txBody>
          <a:bodyPr/>
          <a:lstStyle/>
          <a:p>
            <a:endParaRPr lang="zh-CN" altLang="en-US"/>
          </a:p>
        </p:txBody>
      </p:sp>
      <p:sp>
        <p:nvSpPr>
          <p:cNvPr id="546830" name="Text Box 14"/>
          <p:cNvSpPr txBox="1">
            <a:spLocks noChangeArrowheads="1"/>
          </p:cNvSpPr>
          <p:nvPr/>
        </p:nvSpPr>
        <p:spPr bwMode="auto">
          <a:xfrm>
            <a:off x="6096000" y="3886200"/>
            <a:ext cx="381000" cy="366713"/>
          </a:xfrm>
          <a:prstGeom prst="rect">
            <a:avLst/>
          </a:prstGeom>
          <a:noFill/>
          <a:ln w="9525" algn="ctr">
            <a:noFill/>
            <a:miter lim="800000"/>
            <a:headEnd/>
            <a:tailEnd/>
          </a:ln>
          <a:effectLst/>
        </p:spPr>
        <p:txBody>
          <a:bodyPr>
            <a:spAutoFit/>
          </a:bodyPr>
          <a:lstStyle/>
          <a:p>
            <a:pPr>
              <a:spcBef>
                <a:spcPct val="50000"/>
              </a:spcBef>
            </a:pPr>
            <a:r>
              <a:rPr lang="en-US" altLang="zh-CN">
                <a:solidFill>
                  <a:schemeClr val="accent2"/>
                </a:solidFill>
                <a:latin typeface="Arial Narrow" pitchFamily="34" charset="0"/>
              </a:rPr>
              <a:t>T</a:t>
            </a:r>
          </a:p>
        </p:txBody>
      </p:sp>
      <p:sp>
        <p:nvSpPr>
          <p:cNvPr id="546831" name="Text Box 15"/>
          <p:cNvSpPr txBox="1">
            <a:spLocks noChangeArrowheads="1"/>
          </p:cNvSpPr>
          <p:nvPr/>
        </p:nvSpPr>
        <p:spPr bwMode="auto">
          <a:xfrm>
            <a:off x="5257800" y="4267200"/>
            <a:ext cx="381000" cy="366713"/>
          </a:xfrm>
          <a:prstGeom prst="rect">
            <a:avLst/>
          </a:prstGeom>
          <a:noFill/>
          <a:ln w="9525" algn="ctr">
            <a:noFill/>
            <a:miter lim="800000"/>
            <a:headEnd/>
            <a:tailEnd/>
          </a:ln>
          <a:effectLst/>
        </p:spPr>
        <p:txBody>
          <a:bodyPr>
            <a:spAutoFit/>
          </a:bodyPr>
          <a:lstStyle/>
          <a:p>
            <a:pPr>
              <a:spcBef>
                <a:spcPct val="50000"/>
              </a:spcBef>
            </a:pPr>
            <a:r>
              <a:rPr lang="en-US" altLang="zh-CN">
                <a:solidFill>
                  <a:schemeClr val="accent2"/>
                </a:solidFill>
                <a:latin typeface="Arial Narrow" pitchFamily="34" charset="0"/>
              </a:rPr>
              <a:t>F</a:t>
            </a:r>
          </a:p>
        </p:txBody>
      </p:sp>
      <p:grpSp>
        <p:nvGrpSpPr>
          <p:cNvPr id="2" name="Group 16"/>
          <p:cNvGrpSpPr>
            <a:grpSpLocks/>
          </p:cNvGrpSpPr>
          <p:nvPr/>
        </p:nvGrpSpPr>
        <p:grpSpPr bwMode="auto">
          <a:xfrm>
            <a:off x="1447800" y="2590800"/>
            <a:ext cx="2743200" cy="2454275"/>
            <a:chOff x="672" y="1536"/>
            <a:chExt cx="1728" cy="1546"/>
          </a:xfrm>
        </p:grpSpPr>
        <p:sp>
          <p:nvSpPr>
            <p:cNvPr id="546833" name="AutoShape 17"/>
            <p:cNvSpPr>
              <a:spLocks noChangeArrowheads="1"/>
            </p:cNvSpPr>
            <p:nvPr/>
          </p:nvSpPr>
          <p:spPr bwMode="auto">
            <a:xfrm>
              <a:off x="864" y="2448"/>
              <a:ext cx="816" cy="192"/>
            </a:xfrm>
            <a:prstGeom prst="flowChartDecision">
              <a:avLst/>
            </a:prstGeom>
            <a:gradFill rotWithShape="1">
              <a:gsLst>
                <a:gs pos="0">
                  <a:srgbClr val="33CC33"/>
                </a:gs>
                <a:gs pos="50000">
                  <a:schemeClr val="bg1"/>
                </a:gs>
                <a:gs pos="100000">
                  <a:srgbClr val="33CC33"/>
                </a:gs>
              </a:gsLst>
              <a:lin ang="0" scaled="1"/>
            </a:gradFill>
            <a:ln w="9525" algn="ctr">
              <a:solidFill>
                <a:srgbClr val="33CC33"/>
              </a:solidFill>
              <a:miter lim="800000"/>
              <a:headEnd/>
              <a:tailEnd/>
            </a:ln>
            <a:effectLst>
              <a:outerShdw dist="56796" dir="3806097" algn="ctr" rotWithShape="0">
                <a:srgbClr val="808080">
                  <a:alpha val="50000"/>
                </a:srgbClr>
              </a:outerShdw>
            </a:effectLst>
          </p:spPr>
          <p:txBody>
            <a:bodyPr wrap="none" anchor="ctr"/>
            <a:lstStyle/>
            <a:p>
              <a:r>
                <a:rPr lang="en-US" altLang="zh-CN" sz="2000">
                  <a:latin typeface="Arial Narrow" pitchFamily="34" charset="0"/>
                  <a:ea typeface="Arial Unicode MS" pitchFamily="34" charset="-122"/>
                </a:rPr>
                <a:t>P</a:t>
              </a:r>
            </a:p>
          </p:txBody>
        </p:sp>
        <p:sp>
          <p:nvSpPr>
            <p:cNvPr id="546834" name="Line 18"/>
            <p:cNvSpPr>
              <a:spLocks noChangeShapeType="1"/>
            </p:cNvSpPr>
            <p:nvPr/>
          </p:nvSpPr>
          <p:spPr bwMode="auto">
            <a:xfrm>
              <a:off x="1248" y="1584"/>
              <a:ext cx="0" cy="864"/>
            </a:xfrm>
            <a:prstGeom prst="line">
              <a:avLst/>
            </a:prstGeom>
            <a:noFill/>
            <a:ln w="28575">
              <a:solidFill>
                <a:srgbClr val="0000FF"/>
              </a:solidFill>
              <a:round/>
              <a:headEnd/>
              <a:tailEnd type="stealth" w="med" len="lg"/>
            </a:ln>
            <a:effectLst/>
          </p:spPr>
          <p:txBody>
            <a:bodyPr/>
            <a:lstStyle/>
            <a:p>
              <a:endParaRPr lang="zh-CN" altLang="en-US"/>
            </a:p>
          </p:txBody>
        </p:sp>
        <p:sp>
          <p:nvSpPr>
            <p:cNvPr id="546835" name="Line 19"/>
            <p:cNvSpPr>
              <a:spLocks noChangeShapeType="1"/>
            </p:cNvSpPr>
            <p:nvPr/>
          </p:nvSpPr>
          <p:spPr bwMode="auto">
            <a:xfrm>
              <a:off x="1248" y="2640"/>
              <a:ext cx="0" cy="432"/>
            </a:xfrm>
            <a:prstGeom prst="line">
              <a:avLst/>
            </a:prstGeom>
            <a:noFill/>
            <a:ln w="28575">
              <a:solidFill>
                <a:srgbClr val="FF0000"/>
              </a:solidFill>
              <a:round/>
              <a:headEnd/>
              <a:tailEnd type="stealth" w="med" len="lg"/>
            </a:ln>
            <a:effectLst/>
          </p:spPr>
          <p:txBody>
            <a:bodyPr/>
            <a:lstStyle/>
            <a:p>
              <a:endParaRPr lang="zh-CN" altLang="en-US"/>
            </a:p>
          </p:txBody>
        </p:sp>
        <p:sp>
          <p:nvSpPr>
            <p:cNvPr id="546836" name="Rectangle 20"/>
            <p:cNvSpPr>
              <a:spLocks noChangeArrowheads="1"/>
            </p:cNvSpPr>
            <p:nvPr/>
          </p:nvSpPr>
          <p:spPr bwMode="auto">
            <a:xfrm>
              <a:off x="1584" y="2064"/>
              <a:ext cx="672" cy="240"/>
            </a:xfrm>
            <a:prstGeom prst="rect">
              <a:avLst/>
            </a:prstGeom>
            <a:gradFill rotWithShape="1">
              <a:gsLst>
                <a:gs pos="0">
                  <a:srgbClr val="CCFFFF"/>
                </a:gs>
                <a:gs pos="50000">
                  <a:schemeClr val="bg1"/>
                </a:gs>
                <a:gs pos="100000">
                  <a:srgbClr val="CCFFFF"/>
                </a:gs>
              </a:gsLst>
              <a:lin ang="5400000" scaled="1"/>
            </a:gradFill>
            <a:ln w="9525" algn="ctr">
              <a:solidFill>
                <a:schemeClr val="hlink"/>
              </a:solidFill>
              <a:miter lim="800000"/>
              <a:headEnd/>
              <a:tailEnd/>
            </a:ln>
            <a:effectLst>
              <a:outerShdw dist="56796" dir="3806097" algn="ctr" rotWithShape="0">
                <a:srgbClr val="808080">
                  <a:alpha val="50000"/>
                </a:srgbClr>
              </a:outerShdw>
            </a:effectLst>
          </p:spPr>
          <p:txBody>
            <a:bodyPr wrap="none" anchor="ctr"/>
            <a:lstStyle/>
            <a:p>
              <a:r>
                <a:rPr lang="en-US" altLang="zh-CN">
                  <a:latin typeface="Arial Narrow" pitchFamily="34" charset="0"/>
                  <a:ea typeface="楷体_GB2312" pitchFamily="49" charset="-122"/>
                </a:rPr>
                <a:t>A</a:t>
              </a:r>
              <a:endParaRPr lang="en-US" altLang="zh-CN" sz="2400">
                <a:latin typeface="Arial Narrow" pitchFamily="34" charset="0"/>
                <a:ea typeface="楷体_GB2312" pitchFamily="49" charset="-122"/>
              </a:endParaRPr>
            </a:p>
          </p:txBody>
        </p:sp>
        <p:sp>
          <p:nvSpPr>
            <p:cNvPr id="546837" name="Line 21"/>
            <p:cNvSpPr>
              <a:spLocks noChangeShapeType="1"/>
            </p:cNvSpPr>
            <p:nvPr/>
          </p:nvSpPr>
          <p:spPr bwMode="auto">
            <a:xfrm>
              <a:off x="1680" y="2544"/>
              <a:ext cx="240" cy="0"/>
            </a:xfrm>
            <a:prstGeom prst="line">
              <a:avLst/>
            </a:prstGeom>
            <a:noFill/>
            <a:ln w="28575">
              <a:solidFill>
                <a:srgbClr val="0000FF"/>
              </a:solidFill>
              <a:round/>
              <a:headEnd/>
              <a:tailEnd/>
            </a:ln>
            <a:effectLst/>
          </p:spPr>
          <p:txBody>
            <a:bodyPr/>
            <a:lstStyle/>
            <a:p>
              <a:endParaRPr lang="zh-CN" altLang="en-US"/>
            </a:p>
          </p:txBody>
        </p:sp>
        <p:sp>
          <p:nvSpPr>
            <p:cNvPr id="546838" name="Line 22"/>
            <p:cNvSpPr>
              <a:spLocks noChangeShapeType="1"/>
            </p:cNvSpPr>
            <p:nvPr/>
          </p:nvSpPr>
          <p:spPr bwMode="auto">
            <a:xfrm flipV="1">
              <a:off x="1920" y="2304"/>
              <a:ext cx="0" cy="240"/>
            </a:xfrm>
            <a:prstGeom prst="line">
              <a:avLst/>
            </a:prstGeom>
            <a:noFill/>
            <a:ln w="28575">
              <a:solidFill>
                <a:srgbClr val="0000FF"/>
              </a:solidFill>
              <a:round/>
              <a:headEnd/>
              <a:tailEnd type="stealth" w="med" len="lg"/>
            </a:ln>
            <a:effectLst/>
          </p:spPr>
          <p:txBody>
            <a:bodyPr/>
            <a:lstStyle/>
            <a:p>
              <a:endParaRPr lang="zh-CN" altLang="en-US"/>
            </a:p>
          </p:txBody>
        </p:sp>
        <p:sp>
          <p:nvSpPr>
            <p:cNvPr id="546839" name="Line 23"/>
            <p:cNvSpPr>
              <a:spLocks noChangeShapeType="1"/>
            </p:cNvSpPr>
            <p:nvPr/>
          </p:nvSpPr>
          <p:spPr bwMode="auto">
            <a:xfrm flipV="1">
              <a:off x="1920" y="1920"/>
              <a:ext cx="0" cy="144"/>
            </a:xfrm>
            <a:prstGeom prst="line">
              <a:avLst/>
            </a:prstGeom>
            <a:noFill/>
            <a:ln w="28575">
              <a:solidFill>
                <a:srgbClr val="0000FF"/>
              </a:solidFill>
              <a:round/>
              <a:headEnd/>
              <a:tailEnd/>
            </a:ln>
            <a:effectLst/>
          </p:spPr>
          <p:txBody>
            <a:bodyPr/>
            <a:lstStyle/>
            <a:p>
              <a:endParaRPr lang="zh-CN" altLang="en-US"/>
            </a:p>
          </p:txBody>
        </p:sp>
        <p:sp>
          <p:nvSpPr>
            <p:cNvPr id="546840" name="Line 24"/>
            <p:cNvSpPr>
              <a:spLocks noChangeShapeType="1"/>
            </p:cNvSpPr>
            <p:nvPr/>
          </p:nvSpPr>
          <p:spPr bwMode="auto">
            <a:xfrm flipH="1">
              <a:off x="1248" y="1920"/>
              <a:ext cx="672" cy="0"/>
            </a:xfrm>
            <a:prstGeom prst="line">
              <a:avLst/>
            </a:prstGeom>
            <a:noFill/>
            <a:ln w="28575">
              <a:solidFill>
                <a:srgbClr val="0000FF"/>
              </a:solidFill>
              <a:round/>
              <a:headEnd/>
              <a:tailEnd type="stealth" w="med" len="lg"/>
            </a:ln>
            <a:effectLst/>
          </p:spPr>
          <p:txBody>
            <a:bodyPr/>
            <a:lstStyle/>
            <a:p>
              <a:endParaRPr lang="zh-CN" altLang="en-US"/>
            </a:p>
          </p:txBody>
        </p:sp>
        <p:sp>
          <p:nvSpPr>
            <p:cNvPr id="546841" name="Text Box 25"/>
            <p:cNvSpPr txBox="1">
              <a:spLocks noChangeArrowheads="1"/>
            </p:cNvSpPr>
            <p:nvPr/>
          </p:nvSpPr>
          <p:spPr bwMode="auto">
            <a:xfrm>
              <a:off x="1584" y="2361"/>
              <a:ext cx="240" cy="231"/>
            </a:xfrm>
            <a:prstGeom prst="rect">
              <a:avLst/>
            </a:prstGeom>
            <a:noFill/>
            <a:ln w="9525" algn="ctr">
              <a:noFill/>
              <a:miter lim="800000"/>
              <a:headEnd/>
              <a:tailEnd/>
            </a:ln>
            <a:effectLst/>
          </p:spPr>
          <p:txBody>
            <a:bodyPr>
              <a:spAutoFit/>
            </a:bodyPr>
            <a:lstStyle/>
            <a:p>
              <a:pPr>
                <a:spcBef>
                  <a:spcPct val="50000"/>
                </a:spcBef>
              </a:pPr>
              <a:r>
                <a:rPr lang="en-US" altLang="zh-CN">
                  <a:solidFill>
                    <a:schemeClr val="accent2"/>
                  </a:solidFill>
                  <a:latin typeface="Arial Narrow" pitchFamily="34" charset="0"/>
                </a:rPr>
                <a:t>T</a:t>
              </a:r>
            </a:p>
          </p:txBody>
        </p:sp>
        <p:sp>
          <p:nvSpPr>
            <p:cNvPr id="546842" name="Text Box 26"/>
            <p:cNvSpPr txBox="1">
              <a:spLocks noChangeArrowheads="1"/>
            </p:cNvSpPr>
            <p:nvPr/>
          </p:nvSpPr>
          <p:spPr bwMode="auto">
            <a:xfrm>
              <a:off x="1008" y="2592"/>
              <a:ext cx="240" cy="231"/>
            </a:xfrm>
            <a:prstGeom prst="rect">
              <a:avLst/>
            </a:prstGeom>
            <a:noFill/>
            <a:ln w="9525" algn="ctr">
              <a:noFill/>
              <a:miter lim="800000"/>
              <a:headEnd/>
              <a:tailEnd/>
            </a:ln>
            <a:effectLst/>
          </p:spPr>
          <p:txBody>
            <a:bodyPr>
              <a:spAutoFit/>
            </a:bodyPr>
            <a:lstStyle/>
            <a:p>
              <a:pPr>
                <a:spcBef>
                  <a:spcPct val="50000"/>
                </a:spcBef>
              </a:pPr>
              <a:r>
                <a:rPr lang="en-US" altLang="zh-CN">
                  <a:solidFill>
                    <a:schemeClr val="accent2"/>
                  </a:solidFill>
                  <a:latin typeface="Arial Narrow" pitchFamily="34" charset="0"/>
                </a:rPr>
                <a:t>F</a:t>
              </a:r>
            </a:p>
          </p:txBody>
        </p:sp>
        <p:sp>
          <p:nvSpPr>
            <p:cNvPr id="546843" name="Rectangle 27">
              <a:hlinkClick r:id="" action="ppaction://hlinkshowjump?jump=lastslideviewed"/>
            </p:cNvPr>
            <p:cNvSpPr>
              <a:spLocks noChangeArrowheads="1"/>
            </p:cNvSpPr>
            <p:nvPr/>
          </p:nvSpPr>
          <p:spPr bwMode="auto">
            <a:xfrm>
              <a:off x="672" y="1776"/>
              <a:ext cx="1728" cy="1056"/>
            </a:xfrm>
            <a:prstGeom prst="rect">
              <a:avLst/>
            </a:prstGeom>
            <a:noFill/>
            <a:ln w="28575" algn="ctr">
              <a:solidFill>
                <a:srgbClr val="FF33CC"/>
              </a:solidFill>
              <a:prstDash val="dash"/>
              <a:miter lim="800000"/>
              <a:headEnd/>
              <a:tailEnd/>
            </a:ln>
            <a:effectLst/>
          </p:spPr>
          <p:txBody>
            <a:bodyPr wrap="none" anchor="ctr"/>
            <a:lstStyle/>
            <a:p>
              <a:endParaRPr lang="zh-CN" altLang="en-US"/>
            </a:p>
          </p:txBody>
        </p:sp>
        <p:sp>
          <p:nvSpPr>
            <p:cNvPr id="546844" name="Oval 28"/>
            <p:cNvSpPr>
              <a:spLocks noChangeArrowheads="1"/>
            </p:cNvSpPr>
            <p:nvPr/>
          </p:nvSpPr>
          <p:spPr bwMode="auto">
            <a:xfrm>
              <a:off x="1200" y="1728"/>
              <a:ext cx="96" cy="96"/>
            </a:xfrm>
            <a:prstGeom prst="ellipse">
              <a:avLst/>
            </a:prstGeom>
            <a:solidFill>
              <a:srgbClr val="FF33CC"/>
            </a:solidFill>
            <a:ln w="9525" algn="ctr">
              <a:solidFill>
                <a:schemeClr val="tx1"/>
              </a:solidFill>
              <a:round/>
              <a:headEnd/>
              <a:tailEnd/>
            </a:ln>
            <a:effectLst/>
          </p:spPr>
          <p:txBody>
            <a:bodyPr wrap="none" anchor="ctr"/>
            <a:lstStyle/>
            <a:p>
              <a:endParaRPr lang="zh-CN" altLang="en-US"/>
            </a:p>
          </p:txBody>
        </p:sp>
        <p:sp>
          <p:nvSpPr>
            <p:cNvPr id="546845" name="Oval 29"/>
            <p:cNvSpPr>
              <a:spLocks noChangeArrowheads="1"/>
            </p:cNvSpPr>
            <p:nvPr/>
          </p:nvSpPr>
          <p:spPr bwMode="auto">
            <a:xfrm>
              <a:off x="1200" y="2784"/>
              <a:ext cx="96" cy="96"/>
            </a:xfrm>
            <a:prstGeom prst="ellipse">
              <a:avLst/>
            </a:prstGeom>
            <a:solidFill>
              <a:srgbClr val="FF33CC"/>
            </a:solidFill>
            <a:ln w="9525" algn="ctr">
              <a:solidFill>
                <a:schemeClr val="tx1"/>
              </a:solidFill>
              <a:round/>
              <a:headEnd/>
              <a:tailEnd/>
            </a:ln>
            <a:effectLst/>
          </p:spPr>
          <p:txBody>
            <a:bodyPr wrap="none" anchor="ctr"/>
            <a:lstStyle/>
            <a:p>
              <a:endParaRPr lang="zh-CN" altLang="en-US"/>
            </a:p>
          </p:txBody>
        </p:sp>
        <p:sp>
          <p:nvSpPr>
            <p:cNvPr id="546846" name="Text Box 30"/>
            <p:cNvSpPr txBox="1">
              <a:spLocks noChangeArrowheads="1"/>
            </p:cNvSpPr>
            <p:nvPr/>
          </p:nvSpPr>
          <p:spPr bwMode="auto">
            <a:xfrm>
              <a:off x="1008" y="1536"/>
              <a:ext cx="192" cy="250"/>
            </a:xfrm>
            <a:prstGeom prst="rect">
              <a:avLst/>
            </a:prstGeom>
            <a:noFill/>
            <a:ln w="9525" algn="ctr">
              <a:noFill/>
              <a:miter lim="800000"/>
              <a:headEnd/>
              <a:tailEnd/>
            </a:ln>
            <a:effectLst/>
          </p:spPr>
          <p:txBody>
            <a:bodyPr>
              <a:spAutoFit/>
            </a:bodyPr>
            <a:lstStyle/>
            <a:p>
              <a:pPr>
                <a:spcBef>
                  <a:spcPct val="50000"/>
                </a:spcBef>
              </a:pPr>
              <a:r>
                <a:rPr lang="en-US" altLang="zh-CN" sz="2000">
                  <a:latin typeface="Arial Narrow" pitchFamily="34" charset="0"/>
                  <a:ea typeface="楷体_GB2312" pitchFamily="49" charset="-122"/>
                </a:rPr>
                <a:t>a</a:t>
              </a:r>
            </a:p>
          </p:txBody>
        </p:sp>
        <p:sp>
          <p:nvSpPr>
            <p:cNvPr id="546847" name="Text Box 31"/>
            <p:cNvSpPr txBox="1">
              <a:spLocks noChangeArrowheads="1"/>
            </p:cNvSpPr>
            <p:nvPr/>
          </p:nvSpPr>
          <p:spPr bwMode="auto">
            <a:xfrm>
              <a:off x="1008" y="2832"/>
              <a:ext cx="192" cy="250"/>
            </a:xfrm>
            <a:prstGeom prst="rect">
              <a:avLst/>
            </a:prstGeom>
            <a:noFill/>
            <a:ln w="9525" algn="ctr">
              <a:noFill/>
              <a:miter lim="800000"/>
              <a:headEnd/>
              <a:tailEnd/>
            </a:ln>
            <a:effectLst/>
          </p:spPr>
          <p:txBody>
            <a:bodyPr>
              <a:spAutoFit/>
            </a:bodyPr>
            <a:lstStyle/>
            <a:p>
              <a:pPr>
                <a:spcBef>
                  <a:spcPct val="50000"/>
                </a:spcBef>
              </a:pPr>
              <a:r>
                <a:rPr lang="en-US" altLang="zh-CN" sz="2000">
                  <a:latin typeface="Arial Narrow" pitchFamily="34" charset="0"/>
                  <a:ea typeface="楷体_GB2312" pitchFamily="49" charset="-122"/>
                </a:rPr>
                <a:t>b</a:t>
              </a:r>
            </a:p>
          </p:txBody>
        </p:sp>
      </p:grpSp>
      <p:sp>
        <p:nvSpPr>
          <p:cNvPr id="546848" name="Text Box 32"/>
          <p:cNvSpPr txBox="1">
            <a:spLocks noChangeArrowheads="1"/>
          </p:cNvSpPr>
          <p:nvPr/>
        </p:nvSpPr>
        <p:spPr bwMode="auto">
          <a:xfrm>
            <a:off x="2438400" y="2590800"/>
            <a:ext cx="762000" cy="366713"/>
          </a:xfrm>
          <a:prstGeom prst="rect">
            <a:avLst/>
          </a:prstGeom>
          <a:noFill/>
          <a:ln w="9525" algn="ctr">
            <a:noFill/>
            <a:miter lim="800000"/>
            <a:headEnd/>
            <a:tailEnd/>
          </a:ln>
          <a:effectLst/>
        </p:spPr>
        <p:txBody>
          <a:bodyPr>
            <a:spAutoFit/>
          </a:bodyPr>
          <a:lstStyle/>
          <a:p>
            <a:pPr>
              <a:spcBef>
                <a:spcPct val="50000"/>
              </a:spcBef>
            </a:pPr>
            <a:r>
              <a:rPr lang="zh-CN" altLang="en-US">
                <a:latin typeface="Arial Narrow" pitchFamily="34" charset="0"/>
                <a:ea typeface="仿宋_GB2312" pitchFamily="49" charset="-122"/>
              </a:rPr>
              <a:t>入口</a:t>
            </a:r>
          </a:p>
        </p:txBody>
      </p:sp>
      <p:sp>
        <p:nvSpPr>
          <p:cNvPr id="546849" name="Text Box 33"/>
          <p:cNvSpPr txBox="1">
            <a:spLocks noChangeArrowheads="1"/>
          </p:cNvSpPr>
          <p:nvPr/>
        </p:nvSpPr>
        <p:spPr bwMode="auto">
          <a:xfrm>
            <a:off x="2438400" y="4648200"/>
            <a:ext cx="762000" cy="366713"/>
          </a:xfrm>
          <a:prstGeom prst="rect">
            <a:avLst/>
          </a:prstGeom>
          <a:noFill/>
          <a:ln w="9525" algn="ctr">
            <a:noFill/>
            <a:miter lim="800000"/>
            <a:headEnd/>
            <a:tailEnd/>
          </a:ln>
          <a:effectLst/>
        </p:spPr>
        <p:txBody>
          <a:bodyPr>
            <a:spAutoFit/>
          </a:bodyPr>
          <a:lstStyle/>
          <a:p>
            <a:pPr>
              <a:spcBef>
                <a:spcPct val="50000"/>
              </a:spcBef>
            </a:pPr>
            <a:r>
              <a:rPr lang="zh-CN" altLang="en-US">
                <a:latin typeface="Arial Narrow" pitchFamily="34" charset="0"/>
                <a:ea typeface="仿宋_GB2312" pitchFamily="49" charset="-122"/>
              </a:rPr>
              <a:t>出口</a:t>
            </a:r>
          </a:p>
        </p:txBody>
      </p:sp>
      <p:sp>
        <p:nvSpPr>
          <p:cNvPr id="34" name="Rectangle 2"/>
          <p:cNvSpPr>
            <a:spLocks noGrp="1" noChangeArrowheads="1"/>
          </p:cNvSpPr>
          <p:nvPr>
            <p:ph type="title"/>
          </p:nvPr>
        </p:nvSpPr>
        <p:spPr/>
        <p:txBody>
          <a:bodyPr/>
          <a:lstStyle/>
          <a:p>
            <a:pPr>
              <a:buFont typeface="Wingdings" pitchFamily="2" charset="2"/>
              <a:buChar char="u"/>
            </a:pPr>
            <a:r>
              <a:rPr lang="zh-CN" altLang="en-US" dirty="0">
                <a:solidFill>
                  <a:schemeClr val="tx1"/>
                </a:solidFill>
              </a:rPr>
              <a:t>程序的三种基本控制结构</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46823"/>
                                        </p:tgtEl>
                                        <p:attrNameLst>
                                          <p:attrName>style.visibility</p:attrName>
                                        </p:attrNameLst>
                                      </p:cBhvr>
                                      <p:to>
                                        <p:strVal val="visible"/>
                                      </p:to>
                                    </p:set>
                                    <p:animEffect transition="in" filter="wipe(up)">
                                      <p:cBhvr>
                                        <p:cTn id="7" dur="500"/>
                                        <p:tgtEl>
                                          <p:spTgt spid="546823"/>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546822"/>
                                        </p:tgtEl>
                                        <p:attrNameLst>
                                          <p:attrName>style.visibility</p:attrName>
                                        </p:attrNameLst>
                                      </p:cBhvr>
                                      <p:to>
                                        <p:strVal val="visible"/>
                                      </p:to>
                                    </p:set>
                                    <p:animEffect transition="in" filter="wipe(up)">
                                      <p:cBhvr>
                                        <p:cTn id="11" dur="500"/>
                                        <p:tgtEl>
                                          <p:spTgt spid="546822"/>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grpId="0" nodeType="clickEffect">
                                  <p:stCondLst>
                                    <p:cond delay="0"/>
                                  </p:stCondLst>
                                  <p:childTnLst>
                                    <p:set>
                                      <p:cBhvr>
                                        <p:cTn id="15" dur="1" fill="hold">
                                          <p:stCondLst>
                                            <p:cond delay="0"/>
                                          </p:stCondLst>
                                        </p:cTn>
                                        <p:tgtEl>
                                          <p:spTgt spid="546830"/>
                                        </p:tgtEl>
                                        <p:attrNameLst>
                                          <p:attrName>style.visibility</p:attrName>
                                        </p:attrNameLst>
                                      </p:cBhvr>
                                      <p:to>
                                        <p:strVal val="visible"/>
                                      </p:to>
                                    </p:set>
                                    <p:animEffect transition="in" filter="wipe(up)">
                                      <p:cBhvr>
                                        <p:cTn id="16" dur="500"/>
                                        <p:tgtEl>
                                          <p:spTgt spid="546830"/>
                                        </p:tgtEl>
                                      </p:cBhvr>
                                    </p:animEffect>
                                  </p:childTnLst>
                                </p:cTn>
                              </p:par>
                            </p:childTnLst>
                          </p:cTn>
                        </p:par>
                        <p:par>
                          <p:cTn id="17" fill="hold">
                            <p:stCondLst>
                              <p:cond delay="500"/>
                            </p:stCondLst>
                            <p:childTnLst>
                              <p:par>
                                <p:cTn id="18" presetID="22" presetClass="entr" presetSubtype="8" fill="hold" grpId="0" nodeType="afterEffect">
                                  <p:stCondLst>
                                    <p:cond delay="0"/>
                                  </p:stCondLst>
                                  <p:childTnLst>
                                    <p:set>
                                      <p:cBhvr>
                                        <p:cTn id="19" dur="1" fill="hold">
                                          <p:stCondLst>
                                            <p:cond delay="0"/>
                                          </p:stCondLst>
                                        </p:cTn>
                                        <p:tgtEl>
                                          <p:spTgt spid="546826"/>
                                        </p:tgtEl>
                                        <p:attrNameLst>
                                          <p:attrName>style.visibility</p:attrName>
                                        </p:attrNameLst>
                                      </p:cBhvr>
                                      <p:to>
                                        <p:strVal val="visible"/>
                                      </p:to>
                                    </p:set>
                                    <p:animEffect transition="in" filter="wipe(left)">
                                      <p:cBhvr>
                                        <p:cTn id="20" dur="500"/>
                                        <p:tgtEl>
                                          <p:spTgt spid="546826"/>
                                        </p:tgtEl>
                                      </p:cBhvr>
                                    </p:animEffect>
                                  </p:childTnLst>
                                </p:cTn>
                              </p:par>
                            </p:childTnLst>
                          </p:cTn>
                        </p:par>
                        <p:par>
                          <p:cTn id="21" fill="hold">
                            <p:stCondLst>
                              <p:cond delay="1000"/>
                            </p:stCondLst>
                            <p:childTnLst>
                              <p:par>
                                <p:cTn id="22" presetID="22" presetClass="entr" presetSubtype="4" fill="hold" grpId="0" nodeType="afterEffect">
                                  <p:stCondLst>
                                    <p:cond delay="0"/>
                                  </p:stCondLst>
                                  <p:childTnLst>
                                    <p:set>
                                      <p:cBhvr>
                                        <p:cTn id="23" dur="1" fill="hold">
                                          <p:stCondLst>
                                            <p:cond delay="0"/>
                                          </p:stCondLst>
                                        </p:cTn>
                                        <p:tgtEl>
                                          <p:spTgt spid="546827"/>
                                        </p:tgtEl>
                                        <p:attrNameLst>
                                          <p:attrName>style.visibility</p:attrName>
                                        </p:attrNameLst>
                                      </p:cBhvr>
                                      <p:to>
                                        <p:strVal val="visible"/>
                                      </p:to>
                                    </p:set>
                                    <p:animEffect transition="in" filter="wipe(down)">
                                      <p:cBhvr>
                                        <p:cTn id="24" dur="500"/>
                                        <p:tgtEl>
                                          <p:spTgt spid="546827"/>
                                        </p:tgtEl>
                                      </p:cBhvr>
                                    </p:animEffect>
                                  </p:childTnLst>
                                </p:cTn>
                              </p:par>
                            </p:childTnLst>
                          </p:cTn>
                        </p:par>
                        <p:par>
                          <p:cTn id="25" fill="hold">
                            <p:stCondLst>
                              <p:cond delay="1500"/>
                            </p:stCondLst>
                            <p:childTnLst>
                              <p:par>
                                <p:cTn id="26" presetID="22" presetClass="entr" presetSubtype="4" fill="hold" grpId="0" nodeType="afterEffect">
                                  <p:stCondLst>
                                    <p:cond delay="0"/>
                                  </p:stCondLst>
                                  <p:childTnLst>
                                    <p:set>
                                      <p:cBhvr>
                                        <p:cTn id="27" dur="1" fill="hold">
                                          <p:stCondLst>
                                            <p:cond delay="0"/>
                                          </p:stCondLst>
                                        </p:cTn>
                                        <p:tgtEl>
                                          <p:spTgt spid="546825"/>
                                        </p:tgtEl>
                                        <p:attrNameLst>
                                          <p:attrName>style.visibility</p:attrName>
                                        </p:attrNameLst>
                                      </p:cBhvr>
                                      <p:to>
                                        <p:strVal val="visible"/>
                                      </p:to>
                                    </p:set>
                                    <p:animEffect transition="in" filter="wipe(down)">
                                      <p:cBhvr>
                                        <p:cTn id="28" dur="500"/>
                                        <p:tgtEl>
                                          <p:spTgt spid="546825"/>
                                        </p:tgtEl>
                                      </p:cBhvr>
                                    </p:animEffect>
                                  </p:childTnLst>
                                </p:cTn>
                              </p:par>
                            </p:childTnLst>
                          </p:cTn>
                        </p:par>
                        <p:par>
                          <p:cTn id="29" fill="hold">
                            <p:stCondLst>
                              <p:cond delay="2000"/>
                            </p:stCondLst>
                            <p:childTnLst>
                              <p:par>
                                <p:cTn id="30" presetID="22" presetClass="entr" presetSubtype="4" fill="hold" grpId="0" nodeType="afterEffect">
                                  <p:stCondLst>
                                    <p:cond delay="0"/>
                                  </p:stCondLst>
                                  <p:childTnLst>
                                    <p:set>
                                      <p:cBhvr>
                                        <p:cTn id="31" dur="1" fill="hold">
                                          <p:stCondLst>
                                            <p:cond delay="0"/>
                                          </p:stCondLst>
                                        </p:cTn>
                                        <p:tgtEl>
                                          <p:spTgt spid="546828"/>
                                        </p:tgtEl>
                                        <p:attrNameLst>
                                          <p:attrName>style.visibility</p:attrName>
                                        </p:attrNameLst>
                                      </p:cBhvr>
                                      <p:to>
                                        <p:strVal val="visible"/>
                                      </p:to>
                                    </p:set>
                                    <p:animEffect transition="in" filter="wipe(down)">
                                      <p:cBhvr>
                                        <p:cTn id="32" dur="500"/>
                                        <p:tgtEl>
                                          <p:spTgt spid="546828"/>
                                        </p:tgtEl>
                                      </p:cBhvr>
                                    </p:animEffect>
                                  </p:childTnLst>
                                </p:cTn>
                              </p:par>
                            </p:childTnLst>
                          </p:cTn>
                        </p:par>
                        <p:par>
                          <p:cTn id="33" fill="hold">
                            <p:stCondLst>
                              <p:cond delay="2500"/>
                            </p:stCondLst>
                            <p:childTnLst>
                              <p:par>
                                <p:cTn id="34" presetID="22" presetClass="entr" presetSubtype="2" fill="hold" grpId="0" nodeType="afterEffect">
                                  <p:stCondLst>
                                    <p:cond delay="0"/>
                                  </p:stCondLst>
                                  <p:childTnLst>
                                    <p:set>
                                      <p:cBhvr>
                                        <p:cTn id="35" dur="1" fill="hold">
                                          <p:stCondLst>
                                            <p:cond delay="0"/>
                                          </p:stCondLst>
                                        </p:cTn>
                                        <p:tgtEl>
                                          <p:spTgt spid="546829"/>
                                        </p:tgtEl>
                                        <p:attrNameLst>
                                          <p:attrName>style.visibility</p:attrName>
                                        </p:attrNameLst>
                                      </p:cBhvr>
                                      <p:to>
                                        <p:strVal val="visible"/>
                                      </p:to>
                                    </p:set>
                                    <p:animEffect transition="in" filter="wipe(right)">
                                      <p:cBhvr>
                                        <p:cTn id="36" dur="500"/>
                                        <p:tgtEl>
                                          <p:spTgt spid="546829"/>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1" fill="hold" grpId="0" nodeType="clickEffect">
                                  <p:stCondLst>
                                    <p:cond delay="0"/>
                                  </p:stCondLst>
                                  <p:childTnLst>
                                    <p:set>
                                      <p:cBhvr>
                                        <p:cTn id="40" dur="1" fill="hold">
                                          <p:stCondLst>
                                            <p:cond delay="0"/>
                                          </p:stCondLst>
                                        </p:cTn>
                                        <p:tgtEl>
                                          <p:spTgt spid="546831"/>
                                        </p:tgtEl>
                                        <p:attrNameLst>
                                          <p:attrName>style.visibility</p:attrName>
                                        </p:attrNameLst>
                                      </p:cBhvr>
                                      <p:to>
                                        <p:strVal val="visible"/>
                                      </p:to>
                                    </p:set>
                                    <p:animEffect transition="in" filter="wipe(up)">
                                      <p:cBhvr>
                                        <p:cTn id="41" dur="500"/>
                                        <p:tgtEl>
                                          <p:spTgt spid="546831"/>
                                        </p:tgtEl>
                                      </p:cBhvr>
                                    </p:animEffect>
                                  </p:childTnLst>
                                </p:cTn>
                              </p:par>
                            </p:childTnLst>
                          </p:cTn>
                        </p:par>
                        <p:par>
                          <p:cTn id="42" fill="hold">
                            <p:stCondLst>
                              <p:cond delay="500"/>
                            </p:stCondLst>
                            <p:childTnLst>
                              <p:par>
                                <p:cTn id="43" presetID="22" presetClass="entr" presetSubtype="1" fill="hold" grpId="0" nodeType="afterEffect">
                                  <p:stCondLst>
                                    <p:cond delay="0"/>
                                  </p:stCondLst>
                                  <p:childTnLst>
                                    <p:set>
                                      <p:cBhvr>
                                        <p:cTn id="44" dur="1" fill="hold">
                                          <p:stCondLst>
                                            <p:cond delay="0"/>
                                          </p:stCondLst>
                                        </p:cTn>
                                        <p:tgtEl>
                                          <p:spTgt spid="546824"/>
                                        </p:tgtEl>
                                        <p:attrNameLst>
                                          <p:attrName>style.visibility</p:attrName>
                                        </p:attrNameLst>
                                      </p:cBhvr>
                                      <p:to>
                                        <p:strVal val="visible"/>
                                      </p:to>
                                    </p:set>
                                    <p:animEffect transition="in" filter="wipe(up)">
                                      <p:cBhvr>
                                        <p:cTn id="45" dur="500"/>
                                        <p:tgtEl>
                                          <p:spTgt spid="5468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6823" grpId="0" animBg="1"/>
      <p:bldP spid="546824" grpId="0" animBg="1"/>
      <p:bldP spid="546825" grpId="0" animBg="1"/>
      <p:bldP spid="546826" grpId="0" animBg="1"/>
      <p:bldP spid="546827" grpId="0" animBg="1"/>
      <p:bldP spid="546828" grpId="0" animBg="1"/>
      <p:bldP spid="546829" grpId="0" animBg="1"/>
      <p:bldP spid="546830" grpId="0"/>
      <p:bldP spid="546831"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8867" name="Rectangle 3"/>
          <p:cNvSpPr>
            <a:spLocks noChangeArrowheads="1"/>
          </p:cNvSpPr>
          <p:nvPr/>
        </p:nvSpPr>
        <p:spPr bwMode="auto">
          <a:xfrm>
            <a:off x="762000" y="1219200"/>
            <a:ext cx="7543800" cy="609600"/>
          </a:xfrm>
          <a:prstGeom prst="rect">
            <a:avLst/>
          </a:prstGeom>
          <a:noFill/>
          <a:ln w="9525">
            <a:noFill/>
            <a:miter lim="800000"/>
            <a:headEnd/>
            <a:tailEnd/>
          </a:ln>
          <a:effectLst/>
        </p:spPr>
        <p:txBody>
          <a:bodyPr/>
          <a:lstStyle/>
          <a:p>
            <a:pPr marL="279400" indent="-279400" algn="l">
              <a:lnSpc>
                <a:spcPct val="120000"/>
              </a:lnSpc>
              <a:spcBef>
                <a:spcPct val="40000"/>
              </a:spcBef>
              <a:buClr>
                <a:srgbClr val="D60093"/>
              </a:buClr>
              <a:buSzPct val="70000"/>
              <a:buFont typeface="Wingdings" pitchFamily="2" charset="2"/>
              <a:buNone/>
            </a:pPr>
            <a:r>
              <a:rPr lang="zh-CN" altLang="en-US" sz="2800">
                <a:ea typeface="华文中宋" pitchFamily="2" charset="-122"/>
              </a:rPr>
              <a:t>（</a:t>
            </a:r>
            <a:r>
              <a:rPr lang="en-US" altLang="zh-CN" sz="2800">
                <a:ea typeface="华文中宋" pitchFamily="2" charset="-122"/>
              </a:rPr>
              <a:t>3</a:t>
            </a:r>
            <a:r>
              <a:rPr lang="zh-CN" altLang="en-US" sz="2800">
                <a:ea typeface="华文中宋" pitchFamily="2" charset="-122"/>
              </a:rPr>
              <a:t>）循环结构</a:t>
            </a:r>
          </a:p>
        </p:txBody>
      </p:sp>
      <p:sp>
        <p:nvSpPr>
          <p:cNvPr id="548868" name="Rectangle 4"/>
          <p:cNvSpPr>
            <a:spLocks noChangeArrowheads="1"/>
          </p:cNvSpPr>
          <p:nvPr/>
        </p:nvSpPr>
        <p:spPr bwMode="auto">
          <a:xfrm>
            <a:off x="1143000" y="1828800"/>
            <a:ext cx="3276600" cy="457200"/>
          </a:xfrm>
          <a:prstGeom prst="rect">
            <a:avLst/>
          </a:prstGeom>
          <a:noFill/>
          <a:ln w="9525">
            <a:noFill/>
            <a:miter lim="800000"/>
            <a:headEnd/>
            <a:tailEnd/>
          </a:ln>
          <a:effectLst/>
        </p:spPr>
        <p:txBody>
          <a:bodyPr/>
          <a:lstStyle/>
          <a:p>
            <a:pPr marL="688975" lvl="1" indent="-295275" algn="l">
              <a:lnSpc>
                <a:spcPct val="120000"/>
              </a:lnSpc>
              <a:spcBef>
                <a:spcPct val="40000"/>
              </a:spcBef>
              <a:buClr>
                <a:srgbClr val="D60093"/>
              </a:buClr>
              <a:buSzPct val="65000"/>
              <a:buFont typeface="Wingdings" pitchFamily="2" charset="2"/>
              <a:buNone/>
            </a:pPr>
            <a:r>
              <a:rPr lang="en-US" altLang="zh-CN" sz="2400">
                <a:ea typeface="华文中宋" pitchFamily="2" charset="-122"/>
              </a:rPr>
              <a:t>2</a:t>
            </a:r>
            <a:r>
              <a:rPr lang="zh-CN" altLang="en-US" sz="2400">
                <a:ea typeface="华文中宋" pitchFamily="2" charset="-122"/>
              </a:rPr>
              <a:t>）后测试型循环</a:t>
            </a:r>
          </a:p>
        </p:txBody>
      </p:sp>
      <p:sp>
        <p:nvSpPr>
          <p:cNvPr id="548869" name="Line 5"/>
          <p:cNvSpPr>
            <a:spLocks noChangeShapeType="1"/>
          </p:cNvSpPr>
          <p:nvPr/>
        </p:nvSpPr>
        <p:spPr bwMode="auto">
          <a:xfrm>
            <a:off x="5410200" y="2590800"/>
            <a:ext cx="0" cy="762000"/>
          </a:xfrm>
          <a:prstGeom prst="line">
            <a:avLst/>
          </a:prstGeom>
          <a:noFill/>
          <a:ln w="28575">
            <a:solidFill>
              <a:srgbClr val="0000FF"/>
            </a:solidFill>
            <a:round/>
            <a:headEnd/>
            <a:tailEnd type="stealth" w="med" len="lg"/>
          </a:ln>
          <a:effectLst/>
        </p:spPr>
        <p:txBody>
          <a:bodyPr/>
          <a:lstStyle/>
          <a:p>
            <a:endParaRPr lang="zh-CN" altLang="en-US"/>
          </a:p>
        </p:txBody>
      </p:sp>
      <p:sp>
        <p:nvSpPr>
          <p:cNvPr id="548870" name="AutoShape 6"/>
          <p:cNvSpPr>
            <a:spLocks noChangeArrowheads="1"/>
          </p:cNvSpPr>
          <p:nvPr/>
        </p:nvSpPr>
        <p:spPr bwMode="auto">
          <a:xfrm>
            <a:off x="4800600" y="4114800"/>
            <a:ext cx="1295400" cy="304800"/>
          </a:xfrm>
          <a:prstGeom prst="flowChartDecision">
            <a:avLst/>
          </a:prstGeom>
          <a:gradFill rotWithShape="1">
            <a:gsLst>
              <a:gs pos="0">
                <a:srgbClr val="33CC33"/>
              </a:gs>
              <a:gs pos="50000">
                <a:schemeClr val="bg1"/>
              </a:gs>
              <a:gs pos="100000">
                <a:srgbClr val="33CC33"/>
              </a:gs>
            </a:gsLst>
            <a:lin ang="0" scaled="1"/>
          </a:gradFill>
          <a:ln w="9525" algn="ctr">
            <a:solidFill>
              <a:srgbClr val="33CC33"/>
            </a:solidFill>
            <a:miter lim="800000"/>
            <a:headEnd/>
            <a:tailEnd/>
          </a:ln>
          <a:effectLst>
            <a:outerShdw dist="56796" dir="3806097" algn="ctr" rotWithShape="0">
              <a:srgbClr val="808080">
                <a:alpha val="50000"/>
              </a:srgbClr>
            </a:outerShdw>
          </a:effectLst>
        </p:spPr>
        <p:txBody>
          <a:bodyPr wrap="none" anchor="ctr"/>
          <a:lstStyle/>
          <a:p>
            <a:r>
              <a:rPr lang="en-US" altLang="zh-CN" sz="2000">
                <a:latin typeface="Arial Narrow" pitchFamily="34" charset="0"/>
                <a:ea typeface="Arial Unicode MS" pitchFamily="34" charset="-122"/>
              </a:rPr>
              <a:t>P</a:t>
            </a:r>
          </a:p>
        </p:txBody>
      </p:sp>
      <p:sp>
        <p:nvSpPr>
          <p:cNvPr id="548871" name="Line 7"/>
          <p:cNvSpPr>
            <a:spLocks noChangeShapeType="1"/>
          </p:cNvSpPr>
          <p:nvPr/>
        </p:nvSpPr>
        <p:spPr bwMode="auto">
          <a:xfrm>
            <a:off x="5410200" y="3733800"/>
            <a:ext cx="0" cy="381000"/>
          </a:xfrm>
          <a:prstGeom prst="line">
            <a:avLst/>
          </a:prstGeom>
          <a:noFill/>
          <a:ln w="28575">
            <a:solidFill>
              <a:srgbClr val="0000FF"/>
            </a:solidFill>
            <a:round/>
            <a:headEnd/>
            <a:tailEnd type="stealth" w="med" len="lg"/>
          </a:ln>
          <a:effectLst/>
        </p:spPr>
        <p:txBody>
          <a:bodyPr/>
          <a:lstStyle/>
          <a:p>
            <a:endParaRPr lang="zh-CN" altLang="en-US"/>
          </a:p>
        </p:txBody>
      </p:sp>
      <p:sp>
        <p:nvSpPr>
          <p:cNvPr id="548872" name="Rectangle 8"/>
          <p:cNvSpPr>
            <a:spLocks noChangeArrowheads="1"/>
          </p:cNvSpPr>
          <p:nvPr/>
        </p:nvSpPr>
        <p:spPr bwMode="auto">
          <a:xfrm>
            <a:off x="4876800" y="3352800"/>
            <a:ext cx="1066800" cy="381000"/>
          </a:xfrm>
          <a:prstGeom prst="rect">
            <a:avLst/>
          </a:prstGeom>
          <a:gradFill rotWithShape="1">
            <a:gsLst>
              <a:gs pos="0">
                <a:srgbClr val="CCFFFF"/>
              </a:gs>
              <a:gs pos="50000">
                <a:schemeClr val="bg1"/>
              </a:gs>
              <a:gs pos="100000">
                <a:srgbClr val="CCFFFF"/>
              </a:gs>
            </a:gsLst>
            <a:lin ang="5400000" scaled="1"/>
          </a:gradFill>
          <a:ln w="9525" algn="ctr">
            <a:solidFill>
              <a:schemeClr val="hlink"/>
            </a:solidFill>
            <a:miter lim="800000"/>
            <a:headEnd/>
            <a:tailEnd/>
          </a:ln>
          <a:effectLst>
            <a:outerShdw dist="56796" dir="3806097" algn="ctr" rotWithShape="0">
              <a:srgbClr val="808080">
                <a:alpha val="50000"/>
              </a:srgbClr>
            </a:outerShdw>
          </a:effectLst>
        </p:spPr>
        <p:txBody>
          <a:bodyPr wrap="none" anchor="ctr"/>
          <a:lstStyle/>
          <a:p>
            <a:r>
              <a:rPr lang="en-US" altLang="zh-CN">
                <a:latin typeface="Arial Narrow" pitchFamily="34" charset="0"/>
                <a:ea typeface="楷体_GB2312" pitchFamily="49" charset="-122"/>
              </a:rPr>
              <a:t>A</a:t>
            </a:r>
            <a:endParaRPr lang="en-US" altLang="zh-CN" sz="2400">
              <a:latin typeface="Arial Narrow" pitchFamily="34" charset="0"/>
              <a:ea typeface="楷体_GB2312" pitchFamily="49" charset="-122"/>
            </a:endParaRPr>
          </a:p>
        </p:txBody>
      </p:sp>
      <p:sp>
        <p:nvSpPr>
          <p:cNvPr id="548873" name="Line 9"/>
          <p:cNvSpPr>
            <a:spLocks noChangeShapeType="1"/>
          </p:cNvSpPr>
          <p:nvPr/>
        </p:nvSpPr>
        <p:spPr bwMode="auto">
          <a:xfrm>
            <a:off x="5410200" y="4419600"/>
            <a:ext cx="0" cy="685800"/>
          </a:xfrm>
          <a:prstGeom prst="line">
            <a:avLst/>
          </a:prstGeom>
          <a:noFill/>
          <a:ln w="28575">
            <a:solidFill>
              <a:srgbClr val="FF0000"/>
            </a:solidFill>
            <a:round/>
            <a:headEnd/>
            <a:tailEnd type="stealth" w="med" len="lg"/>
          </a:ln>
          <a:effectLst/>
        </p:spPr>
        <p:txBody>
          <a:bodyPr/>
          <a:lstStyle/>
          <a:p>
            <a:endParaRPr lang="zh-CN" altLang="en-US"/>
          </a:p>
        </p:txBody>
      </p:sp>
      <p:sp>
        <p:nvSpPr>
          <p:cNvPr id="548874" name="Line 10"/>
          <p:cNvSpPr>
            <a:spLocks noChangeShapeType="1"/>
          </p:cNvSpPr>
          <p:nvPr/>
        </p:nvSpPr>
        <p:spPr bwMode="auto">
          <a:xfrm>
            <a:off x="6096000" y="4267200"/>
            <a:ext cx="381000" cy="0"/>
          </a:xfrm>
          <a:prstGeom prst="line">
            <a:avLst/>
          </a:prstGeom>
          <a:noFill/>
          <a:ln w="28575">
            <a:solidFill>
              <a:srgbClr val="0000FF"/>
            </a:solidFill>
            <a:round/>
            <a:headEnd/>
            <a:tailEnd/>
          </a:ln>
          <a:effectLst/>
        </p:spPr>
        <p:txBody>
          <a:bodyPr/>
          <a:lstStyle/>
          <a:p>
            <a:endParaRPr lang="zh-CN" altLang="en-US"/>
          </a:p>
        </p:txBody>
      </p:sp>
      <p:sp>
        <p:nvSpPr>
          <p:cNvPr id="548875" name="Line 11"/>
          <p:cNvSpPr>
            <a:spLocks noChangeShapeType="1"/>
          </p:cNvSpPr>
          <p:nvPr/>
        </p:nvSpPr>
        <p:spPr bwMode="auto">
          <a:xfrm flipV="1">
            <a:off x="6477000" y="2971800"/>
            <a:ext cx="0" cy="1295400"/>
          </a:xfrm>
          <a:prstGeom prst="line">
            <a:avLst/>
          </a:prstGeom>
          <a:noFill/>
          <a:ln w="28575">
            <a:solidFill>
              <a:srgbClr val="0000FF"/>
            </a:solidFill>
            <a:round/>
            <a:headEnd/>
            <a:tailEnd/>
          </a:ln>
          <a:effectLst/>
        </p:spPr>
        <p:txBody>
          <a:bodyPr/>
          <a:lstStyle/>
          <a:p>
            <a:endParaRPr lang="zh-CN" altLang="en-US"/>
          </a:p>
        </p:txBody>
      </p:sp>
      <p:sp>
        <p:nvSpPr>
          <p:cNvPr id="548876" name="Line 12"/>
          <p:cNvSpPr>
            <a:spLocks noChangeShapeType="1"/>
          </p:cNvSpPr>
          <p:nvPr/>
        </p:nvSpPr>
        <p:spPr bwMode="auto">
          <a:xfrm flipH="1">
            <a:off x="5410200" y="2971800"/>
            <a:ext cx="1066800" cy="0"/>
          </a:xfrm>
          <a:prstGeom prst="line">
            <a:avLst/>
          </a:prstGeom>
          <a:noFill/>
          <a:ln w="28575">
            <a:solidFill>
              <a:srgbClr val="0000FF"/>
            </a:solidFill>
            <a:round/>
            <a:headEnd/>
            <a:tailEnd type="stealth" w="med" len="lg"/>
          </a:ln>
          <a:effectLst/>
        </p:spPr>
        <p:txBody>
          <a:bodyPr/>
          <a:lstStyle/>
          <a:p>
            <a:endParaRPr lang="zh-CN" altLang="en-US"/>
          </a:p>
        </p:txBody>
      </p:sp>
      <p:sp>
        <p:nvSpPr>
          <p:cNvPr id="548877" name="Text Box 13"/>
          <p:cNvSpPr txBox="1">
            <a:spLocks noChangeArrowheads="1"/>
          </p:cNvSpPr>
          <p:nvPr/>
        </p:nvSpPr>
        <p:spPr bwMode="auto">
          <a:xfrm>
            <a:off x="5943600" y="3886200"/>
            <a:ext cx="228600" cy="366713"/>
          </a:xfrm>
          <a:prstGeom prst="rect">
            <a:avLst/>
          </a:prstGeom>
          <a:noFill/>
          <a:ln w="9525" algn="ctr">
            <a:noFill/>
            <a:miter lim="800000"/>
            <a:headEnd/>
            <a:tailEnd/>
          </a:ln>
          <a:effectLst/>
        </p:spPr>
        <p:txBody>
          <a:bodyPr>
            <a:spAutoFit/>
          </a:bodyPr>
          <a:lstStyle/>
          <a:p>
            <a:pPr>
              <a:spcBef>
                <a:spcPct val="50000"/>
              </a:spcBef>
            </a:pPr>
            <a:r>
              <a:rPr lang="en-US" altLang="zh-CN">
                <a:solidFill>
                  <a:schemeClr val="accent2"/>
                </a:solidFill>
                <a:latin typeface="Arial Narrow" pitchFamily="34" charset="0"/>
              </a:rPr>
              <a:t>T</a:t>
            </a:r>
          </a:p>
        </p:txBody>
      </p:sp>
      <p:sp>
        <p:nvSpPr>
          <p:cNvPr id="548878" name="Text Box 14"/>
          <p:cNvSpPr txBox="1">
            <a:spLocks noChangeArrowheads="1"/>
          </p:cNvSpPr>
          <p:nvPr/>
        </p:nvSpPr>
        <p:spPr bwMode="auto">
          <a:xfrm>
            <a:off x="5029200" y="4343400"/>
            <a:ext cx="381000" cy="366713"/>
          </a:xfrm>
          <a:prstGeom prst="rect">
            <a:avLst/>
          </a:prstGeom>
          <a:noFill/>
          <a:ln w="9525" algn="ctr">
            <a:noFill/>
            <a:miter lim="800000"/>
            <a:headEnd/>
            <a:tailEnd/>
          </a:ln>
          <a:effectLst/>
        </p:spPr>
        <p:txBody>
          <a:bodyPr>
            <a:spAutoFit/>
          </a:bodyPr>
          <a:lstStyle/>
          <a:p>
            <a:pPr>
              <a:spcBef>
                <a:spcPct val="50000"/>
              </a:spcBef>
            </a:pPr>
            <a:r>
              <a:rPr lang="en-US" altLang="zh-CN">
                <a:solidFill>
                  <a:schemeClr val="accent2"/>
                </a:solidFill>
                <a:latin typeface="Arial Narrow" pitchFamily="34" charset="0"/>
              </a:rPr>
              <a:t>F</a:t>
            </a:r>
          </a:p>
        </p:txBody>
      </p:sp>
      <p:grpSp>
        <p:nvGrpSpPr>
          <p:cNvPr id="2" name="Group 15"/>
          <p:cNvGrpSpPr>
            <a:grpSpLocks/>
          </p:cNvGrpSpPr>
          <p:nvPr/>
        </p:nvGrpSpPr>
        <p:grpSpPr bwMode="auto">
          <a:xfrm>
            <a:off x="1828800" y="2590800"/>
            <a:ext cx="2133600" cy="2454275"/>
            <a:chOff x="3264" y="1728"/>
            <a:chExt cx="1344" cy="1546"/>
          </a:xfrm>
        </p:grpSpPr>
        <p:sp>
          <p:nvSpPr>
            <p:cNvPr id="548880" name="Line 16"/>
            <p:cNvSpPr>
              <a:spLocks noChangeShapeType="1"/>
            </p:cNvSpPr>
            <p:nvPr/>
          </p:nvSpPr>
          <p:spPr bwMode="auto">
            <a:xfrm>
              <a:off x="3792" y="1776"/>
              <a:ext cx="0" cy="432"/>
            </a:xfrm>
            <a:prstGeom prst="line">
              <a:avLst/>
            </a:prstGeom>
            <a:noFill/>
            <a:ln w="28575">
              <a:solidFill>
                <a:srgbClr val="0000FF"/>
              </a:solidFill>
              <a:round/>
              <a:headEnd/>
              <a:tailEnd type="stealth" w="med" len="lg"/>
            </a:ln>
            <a:effectLst/>
          </p:spPr>
          <p:txBody>
            <a:bodyPr/>
            <a:lstStyle/>
            <a:p>
              <a:endParaRPr lang="zh-CN" altLang="en-US"/>
            </a:p>
          </p:txBody>
        </p:sp>
        <p:sp>
          <p:nvSpPr>
            <p:cNvPr id="548881" name="AutoShape 17"/>
            <p:cNvSpPr>
              <a:spLocks noChangeArrowheads="1"/>
            </p:cNvSpPr>
            <p:nvPr/>
          </p:nvSpPr>
          <p:spPr bwMode="auto">
            <a:xfrm>
              <a:off x="3408" y="2640"/>
              <a:ext cx="816" cy="192"/>
            </a:xfrm>
            <a:prstGeom prst="flowChartDecision">
              <a:avLst/>
            </a:prstGeom>
            <a:gradFill rotWithShape="1">
              <a:gsLst>
                <a:gs pos="0">
                  <a:srgbClr val="33CC33"/>
                </a:gs>
                <a:gs pos="50000">
                  <a:schemeClr val="bg1"/>
                </a:gs>
                <a:gs pos="100000">
                  <a:srgbClr val="33CC33"/>
                </a:gs>
              </a:gsLst>
              <a:lin ang="0" scaled="1"/>
            </a:gradFill>
            <a:ln w="9525" algn="ctr">
              <a:solidFill>
                <a:srgbClr val="33CC33"/>
              </a:solidFill>
              <a:miter lim="800000"/>
              <a:headEnd/>
              <a:tailEnd/>
            </a:ln>
            <a:effectLst>
              <a:outerShdw dist="56796" dir="3806097" algn="ctr" rotWithShape="0">
                <a:srgbClr val="808080">
                  <a:alpha val="50000"/>
                </a:srgbClr>
              </a:outerShdw>
            </a:effectLst>
          </p:spPr>
          <p:txBody>
            <a:bodyPr wrap="none" anchor="ctr"/>
            <a:lstStyle/>
            <a:p>
              <a:r>
                <a:rPr lang="en-US" altLang="zh-CN" sz="2000">
                  <a:latin typeface="Arial Narrow" pitchFamily="34" charset="0"/>
                  <a:ea typeface="Arial Unicode MS" pitchFamily="34" charset="-122"/>
                </a:rPr>
                <a:t>P</a:t>
              </a:r>
            </a:p>
          </p:txBody>
        </p:sp>
        <p:sp>
          <p:nvSpPr>
            <p:cNvPr id="548882" name="Line 18"/>
            <p:cNvSpPr>
              <a:spLocks noChangeShapeType="1"/>
            </p:cNvSpPr>
            <p:nvPr/>
          </p:nvSpPr>
          <p:spPr bwMode="auto">
            <a:xfrm>
              <a:off x="3792" y="2448"/>
              <a:ext cx="0" cy="192"/>
            </a:xfrm>
            <a:prstGeom prst="line">
              <a:avLst/>
            </a:prstGeom>
            <a:noFill/>
            <a:ln w="28575">
              <a:solidFill>
                <a:srgbClr val="0000FF"/>
              </a:solidFill>
              <a:round/>
              <a:headEnd/>
              <a:tailEnd type="stealth" w="med" len="lg"/>
            </a:ln>
            <a:effectLst/>
          </p:spPr>
          <p:txBody>
            <a:bodyPr/>
            <a:lstStyle/>
            <a:p>
              <a:endParaRPr lang="zh-CN" altLang="en-US"/>
            </a:p>
          </p:txBody>
        </p:sp>
        <p:sp>
          <p:nvSpPr>
            <p:cNvPr id="548883" name="Rectangle 19"/>
            <p:cNvSpPr>
              <a:spLocks noChangeArrowheads="1"/>
            </p:cNvSpPr>
            <p:nvPr/>
          </p:nvSpPr>
          <p:spPr bwMode="auto">
            <a:xfrm>
              <a:off x="3456" y="2208"/>
              <a:ext cx="672" cy="240"/>
            </a:xfrm>
            <a:prstGeom prst="rect">
              <a:avLst/>
            </a:prstGeom>
            <a:gradFill rotWithShape="1">
              <a:gsLst>
                <a:gs pos="0">
                  <a:srgbClr val="CCFFFF"/>
                </a:gs>
                <a:gs pos="50000">
                  <a:schemeClr val="bg1"/>
                </a:gs>
                <a:gs pos="100000">
                  <a:srgbClr val="CCFFFF"/>
                </a:gs>
              </a:gsLst>
              <a:lin ang="5400000" scaled="1"/>
            </a:gradFill>
            <a:ln w="9525" algn="ctr">
              <a:solidFill>
                <a:schemeClr val="hlink"/>
              </a:solidFill>
              <a:miter lim="800000"/>
              <a:headEnd/>
              <a:tailEnd/>
            </a:ln>
            <a:effectLst>
              <a:outerShdw dist="56796" dir="3806097" algn="ctr" rotWithShape="0">
                <a:srgbClr val="808080">
                  <a:alpha val="50000"/>
                </a:srgbClr>
              </a:outerShdw>
            </a:effectLst>
          </p:spPr>
          <p:txBody>
            <a:bodyPr wrap="none" anchor="ctr"/>
            <a:lstStyle/>
            <a:p>
              <a:r>
                <a:rPr lang="en-US" altLang="zh-CN">
                  <a:latin typeface="Arial Narrow" pitchFamily="34" charset="0"/>
                  <a:ea typeface="楷体_GB2312" pitchFamily="49" charset="-122"/>
                </a:rPr>
                <a:t>A</a:t>
              </a:r>
              <a:endParaRPr lang="en-US" altLang="zh-CN" sz="2400">
                <a:latin typeface="Arial Narrow" pitchFamily="34" charset="0"/>
                <a:ea typeface="楷体_GB2312" pitchFamily="49" charset="-122"/>
              </a:endParaRPr>
            </a:p>
          </p:txBody>
        </p:sp>
        <p:sp>
          <p:nvSpPr>
            <p:cNvPr id="548884" name="Line 20"/>
            <p:cNvSpPr>
              <a:spLocks noChangeShapeType="1"/>
            </p:cNvSpPr>
            <p:nvPr/>
          </p:nvSpPr>
          <p:spPr bwMode="auto">
            <a:xfrm>
              <a:off x="3792" y="2832"/>
              <a:ext cx="0" cy="432"/>
            </a:xfrm>
            <a:prstGeom prst="line">
              <a:avLst/>
            </a:prstGeom>
            <a:noFill/>
            <a:ln w="28575">
              <a:solidFill>
                <a:srgbClr val="FF0000"/>
              </a:solidFill>
              <a:round/>
              <a:headEnd/>
              <a:tailEnd type="stealth" w="med" len="lg"/>
            </a:ln>
            <a:effectLst/>
          </p:spPr>
          <p:txBody>
            <a:bodyPr/>
            <a:lstStyle/>
            <a:p>
              <a:endParaRPr lang="zh-CN" altLang="en-US"/>
            </a:p>
          </p:txBody>
        </p:sp>
        <p:sp>
          <p:nvSpPr>
            <p:cNvPr id="548885" name="Line 21"/>
            <p:cNvSpPr>
              <a:spLocks noChangeShapeType="1"/>
            </p:cNvSpPr>
            <p:nvPr/>
          </p:nvSpPr>
          <p:spPr bwMode="auto">
            <a:xfrm>
              <a:off x="4224" y="2736"/>
              <a:ext cx="240" cy="0"/>
            </a:xfrm>
            <a:prstGeom prst="line">
              <a:avLst/>
            </a:prstGeom>
            <a:noFill/>
            <a:ln w="28575">
              <a:solidFill>
                <a:srgbClr val="0000FF"/>
              </a:solidFill>
              <a:round/>
              <a:headEnd/>
              <a:tailEnd/>
            </a:ln>
            <a:effectLst/>
          </p:spPr>
          <p:txBody>
            <a:bodyPr/>
            <a:lstStyle/>
            <a:p>
              <a:endParaRPr lang="zh-CN" altLang="en-US"/>
            </a:p>
          </p:txBody>
        </p:sp>
        <p:sp>
          <p:nvSpPr>
            <p:cNvPr id="548886" name="Line 22"/>
            <p:cNvSpPr>
              <a:spLocks noChangeShapeType="1"/>
            </p:cNvSpPr>
            <p:nvPr/>
          </p:nvSpPr>
          <p:spPr bwMode="auto">
            <a:xfrm flipV="1">
              <a:off x="4464" y="2064"/>
              <a:ext cx="0" cy="672"/>
            </a:xfrm>
            <a:prstGeom prst="line">
              <a:avLst/>
            </a:prstGeom>
            <a:noFill/>
            <a:ln w="28575">
              <a:solidFill>
                <a:srgbClr val="0000FF"/>
              </a:solidFill>
              <a:round/>
              <a:headEnd/>
              <a:tailEnd/>
            </a:ln>
            <a:effectLst/>
          </p:spPr>
          <p:txBody>
            <a:bodyPr/>
            <a:lstStyle/>
            <a:p>
              <a:endParaRPr lang="zh-CN" altLang="en-US"/>
            </a:p>
          </p:txBody>
        </p:sp>
        <p:sp>
          <p:nvSpPr>
            <p:cNvPr id="548887" name="Line 23"/>
            <p:cNvSpPr>
              <a:spLocks noChangeShapeType="1"/>
            </p:cNvSpPr>
            <p:nvPr/>
          </p:nvSpPr>
          <p:spPr bwMode="auto">
            <a:xfrm flipH="1">
              <a:off x="3792" y="2064"/>
              <a:ext cx="672" cy="0"/>
            </a:xfrm>
            <a:prstGeom prst="line">
              <a:avLst/>
            </a:prstGeom>
            <a:noFill/>
            <a:ln w="28575">
              <a:solidFill>
                <a:srgbClr val="0000FF"/>
              </a:solidFill>
              <a:round/>
              <a:headEnd/>
              <a:tailEnd type="stealth" w="med" len="lg"/>
            </a:ln>
            <a:effectLst/>
          </p:spPr>
          <p:txBody>
            <a:bodyPr/>
            <a:lstStyle/>
            <a:p>
              <a:endParaRPr lang="zh-CN" altLang="en-US"/>
            </a:p>
          </p:txBody>
        </p:sp>
        <p:sp>
          <p:nvSpPr>
            <p:cNvPr id="548888" name="Text Box 24"/>
            <p:cNvSpPr txBox="1">
              <a:spLocks noChangeArrowheads="1"/>
            </p:cNvSpPr>
            <p:nvPr/>
          </p:nvSpPr>
          <p:spPr bwMode="auto">
            <a:xfrm>
              <a:off x="4176" y="2544"/>
              <a:ext cx="240" cy="231"/>
            </a:xfrm>
            <a:prstGeom prst="rect">
              <a:avLst/>
            </a:prstGeom>
            <a:noFill/>
            <a:ln w="9525" algn="ctr">
              <a:noFill/>
              <a:miter lim="800000"/>
              <a:headEnd/>
              <a:tailEnd/>
            </a:ln>
            <a:effectLst/>
          </p:spPr>
          <p:txBody>
            <a:bodyPr>
              <a:spAutoFit/>
            </a:bodyPr>
            <a:lstStyle/>
            <a:p>
              <a:pPr>
                <a:spcBef>
                  <a:spcPct val="50000"/>
                </a:spcBef>
              </a:pPr>
              <a:r>
                <a:rPr lang="en-US" altLang="zh-CN">
                  <a:solidFill>
                    <a:schemeClr val="accent2"/>
                  </a:solidFill>
                  <a:latin typeface="Arial Narrow" pitchFamily="34" charset="0"/>
                </a:rPr>
                <a:t>T</a:t>
              </a:r>
            </a:p>
          </p:txBody>
        </p:sp>
        <p:sp>
          <p:nvSpPr>
            <p:cNvPr id="548889" name="Text Box 25"/>
            <p:cNvSpPr txBox="1">
              <a:spLocks noChangeArrowheads="1"/>
            </p:cNvSpPr>
            <p:nvPr/>
          </p:nvSpPr>
          <p:spPr bwMode="auto">
            <a:xfrm>
              <a:off x="3552" y="2784"/>
              <a:ext cx="240" cy="231"/>
            </a:xfrm>
            <a:prstGeom prst="rect">
              <a:avLst/>
            </a:prstGeom>
            <a:noFill/>
            <a:ln w="9525" algn="ctr">
              <a:noFill/>
              <a:miter lim="800000"/>
              <a:headEnd/>
              <a:tailEnd/>
            </a:ln>
            <a:effectLst/>
          </p:spPr>
          <p:txBody>
            <a:bodyPr>
              <a:spAutoFit/>
            </a:bodyPr>
            <a:lstStyle/>
            <a:p>
              <a:pPr>
                <a:spcBef>
                  <a:spcPct val="50000"/>
                </a:spcBef>
              </a:pPr>
              <a:r>
                <a:rPr lang="en-US" altLang="zh-CN">
                  <a:solidFill>
                    <a:schemeClr val="accent2"/>
                  </a:solidFill>
                  <a:latin typeface="Arial Narrow" pitchFamily="34" charset="0"/>
                </a:rPr>
                <a:t>F</a:t>
              </a:r>
            </a:p>
          </p:txBody>
        </p:sp>
        <p:sp>
          <p:nvSpPr>
            <p:cNvPr id="548890" name="Rectangle 26">
              <a:hlinkClick r:id="" action="ppaction://hlinkshowjump?jump=lastslideviewed"/>
            </p:cNvPr>
            <p:cNvSpPr>
              <a:spLocks noChangeArrowheads="1"/>
            </p:cNvSpPr>
            <p:nvPr/>
          </p:nvSpPr>
          <p:spPr bwMode="auto">
            <a:xfrm>
              <a:off x="3264" y="1968"/>
              <a:ext cx="1344" cy="1056"/>
            </a:xfrm>
            <a:prstGeom prst="rect">
              <a:avLst/>
            </a:prstGeom>
            <a:noFill/>
            <a:ln w="28575" algn="ctr">
              <a:solidFill>
                <a:srgbClr val="FF33CC"/>
              </a:solidFill>
              <a:prstDash val="dash"/>
              <a:miter lim="800000"/>
              <a:headEnd/>
              <a:tailEnd/>
            </a:ln>
            <a:effectLst/>
          </p:spPr>
          <p:txBody>
            <a:bodyPr wrap="none" anchor="ctr"/>
            <a:lstStyle/>
            <a:p>
              <a:endParaRPr lang="zh-CN" altLang="en-US"/>
            </a:p>
          </p:txBody>
        </p:sp>
        <p:sp>
          <p:nvSpPr>
            <p:cNvPr id="548891" name="Oval 27"/>
            <p:cNvSpPr>
              <a:spLocks noChangeArrowheads="1"/>
            </p:cNvSpPr>
            <p:nvPr/>
          </p:nvSpPr>
          <p:spPr bwMode="auto">
            <a:xfrm>
              <a:off x="3744" y="1920"/>
              <a:ext cx="96" cy="96"/>
            </a:xfrm>
            <a:prstGeom prst="ellipse">
              <a:avLst/>
            </a:prstGeom>
            <a:solidFill>
              <a:srgbClr val="FF33CC"/>
            </a:solidFill>
            <a:ln w="9525" algn="ctr">
              <a:solidFill>
                <a:schemeClr val="tx1"/>
              </a:solidFill>
              <a:round/>
              <a:headEnd/>
              <a:tailEnd/>
            </a:ln>
            <a:effectLst/>
          </p:spPr>
          <p:txBody>
            <a:bodyPr wrap="none" anchor="ctr"/>
            <a:lstStyle/>
            <a:p>
              <a:endParaRPr lang="zh-CN" altLang="en-US"/>
            </a:p>
          </p:txBody>
        </p:sp>
        <p:sp>
          <p:nvSpPr>
            <p:cNvPr id="548892" name="Oval 28"/>
            <p:cNvSpPr>
              <a:spLocks noChangeArrowheads="1"/>
            </p:cNvSpPr>
            <p:nvPr/>
          </p:nvSpPr>
          <p:spPr bwMode="auto">
            <a:xfrm>
              <a:off x="3744" y="2976"/>
              <a:ext cx="96" cy="96"/>
            </a:xfrm>
            <a:prstGeom prst="ellipse">
              <a:avLst/>
            </a:prstGeom>
            <a:solidFill>
              <a:srgbClr val="FF33CC"/>
            </a:solidFill>
            <a:ln w="9525" algn="ctr">
              <a:solidFill>
                <a:schemeClr val="tx1"/>
              </a:solidFill>
              <a:round/>
              <a:headEnd/>
              <a:tailEnd/>
            </a:ln>
            <a:effectLst/>
          </p:spPr>
          <p:txBody>
            <a:bodyPr wrap="none" anchor="ctr"/>
            <a:lstStyle/>
            <a:p>
              <a:endParaRPr lang="zh-CN" altLang="en-US"/>
            </a:p>
          </p:txBody>
        </p:sp>
        <p:sp>
          <p:nvSpPr>
            <p:cNvPr id="548893" name="Text Box 29"/>
            <p:cNvSpPr txBox="1">
              <a:spLocks noChangeArrowheads="1"/>
            </p:cNvSpPr>
            <p:nvPr/>
          </p:nvSpPr>
          <p:spPr bwMode="auto">
            <a:xfrm>
              <a:off x="3552" y="1728"/>
              <a:ext cx="240" cy="250"/>
            </a:xfrm>
            <a:prstGeom prst="rect">
              <a:avLst/>
            </a:prstGeom>
            <a:noFill/>
            <a:ln w="9525" algn="ctr">
              <a:noFill/>
              <a:miter lim="800000"/>
              <a:headEnd/>
              <a:tailEnd/>
            </a:ln>
            <a:effectLst/>
          </p:spPr>
          <p:txBody>
            <a:bodyPr>
              <a:spAutoFit/>
            </a:bodyPr>
            <a:lstStyle/>
            <a:p>
              <a:pPr>
                <a:spcBef>
                  <a:spcPct val="50000"/>
                </a:spcBef>
              </a:pPr>
              <a:r>
                <a:rPr lang="en-US" altLang="zh-CN" sz="2000">
                  <a:latin typeface="Arial Narrow" pitchFamily="34" charset="0"/>
                  <a:ea typeface="楷体_GB2312" pitchFamily="49" charset="-122"/>
                </a:rPr>
                <a:t>a</a:t>
              </a:r>
            </a:p>
          </p:txBody>
        </p:sp>
        <p:sp>
          <p:nvSpPr>
            <p:cNvPr id="548894" name="Text Box 30"/>
            <p:cNvSpPr txBox="1">
              <a:spLocks noChangeArrowheads="1"/>
            </p:cNvSpPr>
            <p:nvPr/>
          </p:nvSpPr>
          <p:spPr bwMode="auto">
            <a:xfrm>
              <a:off x="3504" y="3024"/>
              <a:ext cx="240" cy="250"/>
            </a:xfrm>
            <a:prstGeom prst="rect">
              <a:avLst/>
            </a:prstGeom>
            <a:noFill/>
            <a:ln w="9525" algn="ctr">
              <a:noFill/>
              <a:miter lim="800000"/>
              <a:headEnd/>
              <a:tailEnd/>
            </a:ln>
            <a:effectLst/>
          </p:spPr>
          <p:txBody>
            <a:bodyPr>
              <a:spAutoFit/>
            </a:bodyPr>
            <a:lstStyle/>
            <a:p>
              <a:pPr>
                <a:spcBef>
                  <a:spcPct val="50000"/>
                </a:spcBef>
              </a:pPr>
              <a:r>
                <a:rPr lang="en-US" altLang="zh-CN" sz="2000">
                  <a:latin typeface="Arial Narrow" pitchFamily="34" charset="0"/>
                  <a:ea typeface="楷体_GB2312" pitchFamily="49" charset="-122"/>
                </a:rPr>
                <a:t>b</a:t>
              </a:r>
            </a:p>
          </p:txBody>
        </p:sp>
      </p:grpSp>
      <p:sp>
        <p:nvSpPr>
          <p:cNvPr id="548895" name="Text Box 31"/>
          <p:cNvSpPr txBox="1">
            <a:spLocks noChangeArrowheads="1"/>
          </p:cNvSpPr>
          <p:nvPr/>
        </p:nvSpPr>
        <p:spPr bwMode="auto">
          <a:xfrm>
            <a:off x="2667000" y="2590800"/>
            <a:ext cx="762000" cy="366713"/>
          </a:xfrm>
          <a:prstGeom prst="rect">
            <a:avLst/>
          </a:prstGeom>
          <a:noFill/>
          <a:ln w="9525" algn="ctr">
            <a:noFill/>
            <a:miter lim="800000"/>
            <a:headEnd/>
            <a:tailEnd/>
          </a:ln>
          <a:effectLst/>
        </p:spPr>
        <p:txBody>
          <a:bodyPr>
            <a:spAutoFit/>
          </a:bodyPr>
          <a:lstStyle/>
          <a:p>
            <a:pPr>
              <a:spcBef>
                <a:spcPct val="50000"/>
              </a:spcBef>
            </a:pPr>
            <a:r>
              <a:rPr lang="zh-CN" altLang="en-US">
                <a:latin typeface="Arial Narrow" pitchFamily="34" charset="0"/>
                <a:ea typeface="仿宋_GB2312" pitchFamily="49" charset="-122"/>
              </a:rPr>
              <a:t>入口</a:t>
            </a:r>
          </a:p>
        </p:txBody>
      </p:sp>
      <p:sp>
        <p:nvSpPr>
          <p:cNvPr id="548896" name="Text Box 32"/>
          <p:cNvSpPr txBox="1">
            <a:spLocks noChangeArrowheads="1"/>
          </p:cNvSpPr>
          <p:nvPr/>
        </p:nvSpPr>
        <p:spPr bwMode="auto">
          <a:xfrm>
            <a:off x="2667000" y="4648200"/>
            <a:ext cx="762000" cy="366713"/>
          </a:xfrm>
          <a:prstGeom prst="rect">
            <a:avLst/>
          </a:prstGeom>
          <a:noFill/>
          <a:ln w="9525" algn="ctr">
            <a:noFill/>
            <a:miter lim="800000"/>
            <a:headEnd/>
            <a:tailEnd/>
          </a:ln>
          <a:effectLst/>
        </p:spPr>
        <p:txBody>
          <a:bodyPr>
            <a:spAutoFit/>
          </a:bodyPr>
          <a:lstStyle/>
          <a:p>
            <a:pPr>
              <a:spcBef>
                <a:spcPct val="50000"/>
              </a:spcBef>
            </a:pPr>
            <a:r>
              <a:rPr lang="zh-CN" altLang="en-US">
                <a:latin typeface="Arial Narrow" pitchFamily="34" charset="0"/>
                <a:ea typeface="仿宋_GB2312" pitchFamily="49" charset="-122"/>
              </a:rPr>
              <a:t>出口</a:t>
            </a:r>
          </a:p>
        </p:txBody>
      </p:sp>
      <p:sp>
        <p:nvSpPr>
          <p:cNvPr id="34" name="Rectangle 2"/>
          <p:cNvSpPr>
            <a:spLocks noGrp="1" noChangeArrowheads="1"/>
          </p:cNvSpPr>
          <p:nvPr>
            <p:ph type="title"/>
          </p:nvPr>
        </p:nvSpPr>
        <p:spPr/>
        <p:txBody>
          <a:bodyPr/>
          <a:lstStyle/>
          <a:p>
            <a:pPr>
              <a:buFont typeface="Wingdings" pitchFamily="2" charset="2"/>
              <a:buChar char="u"/>
            </a:pPr>
            <a:r>
              <a:rPr lang="zh-CN" altLang="en-US" dirty="0">
                <a:solidFill>
                  <a:schemeClr val="tx1"/>
                </a:solidFill>
              </a:rPr>
              <a:t>程序的三种基本控制结构</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48869"/>
                                        </p:tgtEl>
                                        <p:attrNameLst>
                                          <p:attrName>style.visibility</p:attrName>
                                        </p:attrNameLst>
                                      </p:cBhvr>
                                      <p:to>
                                        <p:strVal val="visible"/>
                                      </p:to>
                                    </p:set>
                                    <p:animEffect transition="in" filter="wipe(up)">
                                      <p:cBhvr>
                                        <p:cTn id="7" dur="500"/>
                                        <p:tgtEl>
                                          <p:spTgt spid="548869"/>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548872"/>
                                        </p:tgtEl>
                                        <p:attrNameLst>
                                          <p:attrName>style.visibility</p:attrName>
                                        </p:attrNameLst>
                                      </p:cBhvr>
                                      <p:to>
                                        <p:strVal val="visible"/>
                                      </p:to>
                                    </p:set>
                                    <p:animEffect transition="in" filter="wipe(up)">
                                      <p:cBhvr>
                                        <p:cTn id="11" dur="500"/>
                                        <p:tgtEl>
                                          <p:spTgt spid="548872"/>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grpId="0" nodeType="clickEffect">
                                  <p:stCondLst>
                                    <p:cond delay="0"/>
                                  </p:stCondLst>
                                  <p:childTnLst>
                                    <p:set>
                                      <p:cBhvr>
                                        <p:cTn id="15" dur="1" fill="hold">
                                          <p:stCondLst>
                                            <p:cond delay="0"/>
                                          </p:stCondLst>
                                        </p:cTn>
                                        <p:tgtEl>
                                          <p:spTgt spid="548871"/>
                                        </p:tgtEl>
                                        <p:attrNameLst>
                                          <p:attrName>style.visibility</p:attrName>
                                        </p:attrNameLst>
                                      </p:cBhvr>
                                      <p:to>
                                        <p:strVal val="visible"/>
                                      </p:to>
                                    </p:set>
                                    <p:animEffect transition="in" filter="wipe(up)">
                                      <p:cBhvr>
                                        <p:cTn id="16" dur="500"/>
                                        <p:tgtEl>
                                          <p:spTgt spid="548871"/>
                                        </p:tgtEl>
                                      </p:cBhvr>
                                    </p:animEffect>
                                  </p:childTnLst>
                                </p:cTn>
                              </p:par>
                            </p:childTnLst>
                          </p:cTn>
                        </p:par>
                        <p:par>
                          <p:cTn id="17" fill="hold">
                            <p:stCondLst>
                              <p:cond delay="500"/>
                            </p:stCondLst>
                            <p:childTnLst>
                              <p:par>
                                <p:cTn id="18" presetID="22" presetClass="entr" presetSubtype="1" fill="hold" grpId="0" nodeType="afterEffect">
                                  <p:stCondLst>
                                    <p:cond delay="0"/>
                                  </p:stCondLst>
                                  <p:childTnLst>
                                    <p:set>
                                      <p:cBhvr>
                                        <p:cTn id="19" dur="1" fill="hold">
                                          <p:stCondLst>
                                            <p:cond delay="0"/>
                                          </p:stCondLst>
                                        </p:cTn>
                                        <p:tgtEl>
                                          <p:spTgt spid="548870"/>
                                        </p:tgtEl>
                                        <p:attrNameLst>
                                          <p:attrName>style.visibility</p:attrName>
                                        </p:attrNameLst>
                                      </p:cBhvr>
                                      <p:to>
                                        <p:strVal val="visible"/>
                                      </p:to>
                                    </p:set>
                                    <p:animEffect transition="in" filter="wipe(up)">
                                      <p:cBhvr>
                                        <p:cTn id="20" dur="500"/>
                                        <p:tgtEl>
                                          <p:spTgt spid="548870"/>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1" fill="hold" grpId="0" nodeType="clickEffect">
                                  <p:stCondLst>
                                    <p:cond delay="0"/>
                                  </p:stCondLst>
                                  <p:childTnLst>
                                    <p:set>
                                      <p:cBhvr>
                                        <p:cTn id="24" dur="1" fill="hold">
                                          <p:stCondLst>
                                            <p:cond delay="0"/>
                                          </p:stCondLst>
                                        </p:cTn>
                                        <p:tgtEl>
                                          <p:spTgt spid="548877"/>
                                        </p:tgtEl>
                                        <p:attrNameLst>
                                          <p:attrName>style.visibility</p:attrName>
                                        </p:attrNameLst>
                                      </p:cBhvr>
                                      <p:to>
                                        <p:strVal val="visible"/>
                                      </p:to>
                                    </p:set>
                                    <p:animEffect transition="in" filter="wipe(up)">
                                      <p:cBhvr>
                                        <p:cTn id="25" dur="500"/>
                                        <p:tgtEl>
                                          <p:spTgt spid="548877"/>
                                        </p:tgtEl>
                                      </p:cBhvr>
                                    </p:animEffect>
                                  </p:childTnLst>
                                </p:cTn>
                              </p:par>
                            </p:childTnLst>
                          </p:cTn>
                        </p:par>
                        <p:par>
                          <p:cTn id="26" fill="hold">
                            <p:stCondLst>
                              <p:cond delay="500"/>
                            </p:stCondLst>
                            <p:childTnLst>
                              <p:par>
                                <p:cTn id="27" presetID="22" presetClass="entr" presetSubtype="8" fill="hold" grpId="0" nodeType="afterEffect">
                                  <p:stCondLst>
                                    <p:cond delay="0"/>
                                  </p:stCondLst>
                                  <p:childTnLst>
                                    <p:set>
                                      <p:cBhvr>
                                        <p:cTn id="28" dur="1" fill="hold">
                                          <p:stCondLst>
                                            <p:cond delay="0"/>
                                          </p:stCondLst>
                                        </p:cTn>
                                        <p:tgtEl>
                                          <p:spTgt spid="548874"/>
                                        </p:tgtEl>
                                        <p:attrNameLst>
                                          <p:attrName>style.visibility</p:attrName>
                                        </p:attrNameLst>
                                      </p:cBhvr>
                                      <p:to>
                                        <p:strVal val="visible"/>
                                      </p:to>
                                    </p:set>
                                    <p:animEffect transition="in" filter="wipe(left)">
                                      <p:cBhvr>
                                        <p:cTn id="29" dur="500"/>
                                        <p:tgtEl>
                                          <p:spTgt spid="548874"/>
                                        </p:tgtEl>
                                      </p:cBhvr>
                                    </p:animEffect>
                                  </p:childTnLst>
                                </p:cTn>
                              </p:par>
                            </p:childTnLst>
                          </p:cTn>
                        </p:par>
                        <p:par>
                          <p:cTn id="30" fill="hold">
                            <p:stCondLst>
                              <p:cond delay="1000"/>
                            </p:stCondLst>
                            <p:childTnLst>
                              <p:par>
                                <p:cTn id="31" presetID="22" presetClass="entr" presetSubtype="4" fill="hold" grpId="0" nodeType="afterEffect">
                                  <p:stCondLst>
                                    <p:cond delay="0"/>
                                  </p:stCondLst>
                                  <p:childTnLst>
                                    <p:set>
                                      <p:cBhvr>
                                        <p:cTn id="32" dur="1" fill="hold">
                                          <p:stCondLst>
                                            <p:cond delay="0"/>
                                          </p:stCondLst>
                                        </p:cTn>
                                        <p:tgtEl>
                                          <p:spTgt spid="548875"/>
                                        </p:tgtEl>
                                        <p:attrNameLst>
                                          <p:attrName>style.visibility</p:attrName>
                                        </p:attrNameLst>
                                      </p:cBhvr>
                                      <p:to>
                                        <p:strVal val="visible"/>
                                      </p:to>
                                    </p:set>
                                    <p:animEffect transition="in" filter="wipe(down)">
                                      <p:cBhvr>
                                        <p:cTn id="33" dur="500"/>
                                        <p:tgtEl>
                                          <p:spTgt spid="548875"/>
                                        </p:tgtEl>
                                      </p:cBhvr>
                                    </p:animEffect>
                                  </p:childTnLst>
                                </p:cTn>
                              </p:par>
                            </p:childTnLst>
                          </p:cTn>
                        </p:par>
                        <p:par>
                          <p:cTn id="34" fill="hold">
                            <p:stCondLst>
                              <p:cond delay="1500"/>
                            </p:stCondLst>
                            <p:childTnLst>
                              <p:par>
                                <p:cTn id="35" presetID="22" presetClass="entr" presetSubtype="2" fill="hold" grpId="0" nodeType="afterEffect">
                                  <p:stCondLst>
                                    <p:cond delay="0"/>
                                  </p:stCondLst>
                                  <p:childTnLst>
                                    <p:set>
                                      <p:cBhvr>
                                        <p:cTn id="36" dur="1" fill="hold">
                                          <p:stCondLst>
                                            <p:cond delay="0"/>
                                          </p:stCondLst>
                                        </p:cTn>
                                        <p:tgtEl>
                                          <p:spTgt spid="548876"/>
                                        </p:tgtEl>
                                        <p:attrNameLst>
                                          <p:attrName>style.visibility</p:attrName>
                                        </p:attrNameLst>
                                      </p:cBhvr>
                                      <p:to>
                                        <p:strVal val="visible"/>
                                      </p:to>
                                    </p:set>
                                    <p:animEffect transition="in" filter="wipe(right)">
                                      <p:cBhvr>
                                        <p:cTn id="37" dur="500"/>
                                        <p:tgtEl>
                                          <p:spTgt spid="548876"/>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grpId="0" nodeType="clickEffect">
                                  <p:stCondLst>
                                    <p:cond delay="0"/>
                                  </p:stCondLst>
                                  <p:childTnLst>
                                    <p:set>
                                      <p:cBhvr>
                                        <p:cTn id="41" dur="1" fill="hold">
                                          <p:stCondLst>
                                            <p:cond delay="0"/>
                                          </p:stCondLst>
                                        </p:cTn>
                                        <p:tgtEl>
                                          <p:spTgt spid="548878"/>
                                        </p:tgtEl>
                                        <p:attrNameLst>
                                          <p:attrName>style.visibility</p:attrName>
                                        </p:attrNameLst>
                                      </p:cBhvr>
                                      <p:to>
                                        <p:strVal val="visible"/>
                                      </p:to>
                                    </p:set>
                                    <p:animEffect transition="in" filter="wipe(up)">
                                      <p:cBhvr>
                                        <p:cTn id="42" dur="500"/>
                                        <p:tgtEl>
                                          <p:spTgt spid="548878"/>
                                        </p:tgtEl>
                                      </p:cBhvr>
                                    </p:animEffect>
                                  </p:childTnLst>
                                </p:cTn>
                              </p:par>
                              <p:par>
                                <p:cTn id="43" presetID="22" presetClass="entr" presetSubtype="1" fill="hold" grpId="0" nodeType="withEffect">
                                  <p:stCondLst>
                                    <p:cond delay="0"/>
                                  </p:stCondLst>
                                  <p:childTnLst>
                                    <p:set>
                                      <p:cBhvr>
                                        <p:cTn id="44" dur="1" fill="hold">
                                          <p:stCondLst>
                                            <p:cond delay="0"/>
                                          </p:stCondLst>
                                        </p:cTn>
                                        <p:tgtEl>
                                          <p:spTgt spid="548873"/>
                                        </p:tgtEl>
                                        <p:attrNameLst>
                                          <p:attrName>style.visibility</p:attrName>
                                        </p:attrNameLst>
                                      </p:cBhvr>
                                      <p:to>
                                        <p:strVal val="visible"/>
                                      </p:to>
                                    </p:set>
                                    <p:animEffect transition="in" filter="wipe(up)">
                                      <p:cBhvr>
                                        <p:cTn id="45" dur="500"/>
                                        <p:tgtEl>
                                          <p:spTgt spid="5488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8869" grpId="0" animBg="1"/>
      <p:bldP spid="548870" grpId="0" animBg="1"/>
      <p:bldP spid="548871" grpId="0" animBg="1"/>
      <p:bldP spid="548872" grpId="0" animBg="1"/>
      <p:bldP spid="548873" grpId="0" animBg="1"/>
      <p:bldP spid="548874" grpId="0" animBg="1"/>
      <p:bldP spid="548875" grpId="0" animBg="1"/>
      <p:bldP spid="548876" grpId="0" animBg="1"/>
      <p:bldP spid="548877" grpId="0"/>
      <p:bldP spid="548878"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8739" name="Rectangle 3"/>
          <p:cNvSpPr>
            <a:spLocks noChangeArrowheads="1"/>
          </p:cNvSpPr>
          <p:nvPr/>
        </p:nvSpPr>
        <p:spPr bwMode="auto">
          <a:xfrm>
            <a:off x="990600" y="1371600"/>
            <a:ext cx="6858000" cy="457200"/>
          </a:xfrm>
          <a:prstGeom prst="rect">
            <a:avLst/>
          </a:prstGeom>
          <a:noFill/>
          <a:ln w="9525">
            <a:noFill/>
            <a:miter lim="800000"/>
            <a:headEnd/>
            <a:tailEnd/>
          </a:ln>
          <a:effectLst/>
        </p:spPr>
        <p:txBody>
          <a:bodyPr/>
          <a:lstStyle/>
          <a:p>
            <a:pPr marL="279400" indent="-279400" algn="l">
              <a:spcBef>
                <a:spcPct val="40000"/>
              </a:spcBef>
              <a:buClr>
                <a:srgbClr val="D60093"/>
              </a:buClr>
              <a:buSzPct val="85000"/>
              <a:buFont typeface="Wingdings" pitchFamily="2" charset="2"/>
              <a:buNone/>
            </a:pPr>
            <a:r>
              <a:rPr lang="en-US" altLang="zh-CN" sz="2400" dirty="0">
                <a:solidFill>
                  <a:schemeClr val="accent2"/>
                </a:solidFill>
                <a:latin typeface="Arial Narrow" pitchFamily="34" charset="0"/>
                <a:ea typeface="楷体_GB2312" pitchFamily="49" charset="-122"/>
              </a:rPr>
              <a:t>【</a:t>
            </a:r>
            <a:r>
              <a:rPr lang="zh-CN" altLang="en-US" sz="2400" b="1" dirty="0">
                <a:solidFill>
                  <a:schemeClr val="bg2">
                    <a:lumMod val="25000"/>
                  </a:schemeClr>
                </a:solidFill>
                <a:latin typeface="Arial Narrow" pitchFamily="34" charset="0"/>
                <a:ea typeface="楷体_GB2312" pitchFamily="49" charset="-122"/>
              </a:rPr>
              <a:t>例</a:t>
            </a:r>
            <a:r>
              <a:rPr lang="en-US" altLang="zh-CN" sz="2400" dirty="0">
                <a:solidFill>
                  <a:schemeClr val="accent2"/>
                </a:solidFill>
                <a:latin typeface="Arial Narrow" pitchFamily="34" charset="0"/>
                <a:ea typeface="楷体_GB2312" pitchFamily="49" charset="-122"/>
              </a:rPr>
              <a:t>】 </a:t>
            </a:r>
            <a:r>
              <a:rPr lang="zh-CN" altLang="en-US" sz="2400" dirty="0">
                <a:latin typeface="Arial Narrow" pitchFamily="34" charset="0"/>
                <a:ea typeface="楷体_GB2312" pitchFamily="49" charset="-122"/>
              </a:rPr>
              <a:t>求</a:t>
            </a:r>
            <a:r>
              <a:rPr lang="en-US" altLang="zh-CN" sz="2400" dirty="0">
                <a:latin typeface="Arial Narrow" pitchFamily="34" charset="0"/>
                <a:ea typeface="楷体_GB2312" pitchFamily="49" charset="-122"/>
              </a:rPr>
              <a:t>1</a:t>
            </a:r>
            <a:r>
              <a:rPr lang="zh-CN" altLang="en-US" sz="2400" dirty="0">
                <a:latin typeface="Arial Narrow" pitchFamily="34" charset="0"/>
                <a:ea typeface="楷体_GB2312" pitchFamily="49" charset="-122"/>
              </a:rPr>
              <a:t>＊</a:t>
            </a:r>
            <a:r>
              <a:rPr lang="en-US" altLang="zh-CN" sz="2400" dirty="0">
                <a:latin typeface="Arial Narrow" pitchFamily="34" charset="0"/>
                <a:ea typeface="楷体_GB2312" pitchFamily="49" charset="-122"/>
              </a:rPr>
              <a:t>2</a:t>
            </a:r>
            <a:r>
              <a:rPr lang="zh-CN" altLang="en-US" sz="2400" dirty="0">
                <a:latin typeface="Arial Narrow" pitchFamily="34" charset="0"/>
                <a:ea typeface="楷体_GB2312" pitchFamily="49" charset="-122"/>
              </a:rPr>
              <a:t>＊</a:t>
            </a:r>
            <a:r>
              <a:rPr lang="en-US" altLang="zh-CN" sz="2400" dirty="0">
                <a:latin typeface="Arial Narrow" pitchFamily="34" charset="0"/>
                <a:ea typeface="楷体_GB2312" pitchFamily="49" charset="-122"/>
              </a:rPr>
              <a:t>3</a:t>
            </a:r>
            <a:r>
              <a:rPr lang="zh-CN" altLang="en-US" sz="2400" dirty="0">
                <a:latin typeface="Arial Narrow" pitchFamily="34" charset="0"/>
                <a:ea typeface="楷体_GB2312" pitchFamily="49" charset="-122"/>
              </a:rPr>
              <a:t>＊</a:t>
            </a:r>
            <a:r>
              <a:rPr lang="en-US" altLang="zh-CN" sz="2400" dirty="0">
                <a:latin typeface="Arial Narrow" pitchFamily="34" charset="0"/>
                <a:ea typeface="楷体_GB2312" pitchFamily="49" charset="-122"/>
              </a:rPr>
              <a:t>4</a:t>
            </a:r>
            <a:r>
              <a:rPr lang="zh-CN" altLang="en-US" sz="2400" dirty="0">
                <a:latin typeface="Arial Narrow" pitchFamily="34" charset="0"/>
                <a:ea typeface="楷体_GB2312" pitchFamily="49" charset="-122"/>
              </a:rPr>
              <a:t>＊</a:t>
            </a:r>
            <a:r>
              <a:rPr lang="en-US" altLang="zh-CN" sz="2400" dirty="0">
                <a:latin typeface="Arial Narrow" pitchFamily="34" charset="0"/>
                <a:ea typeface="楷体_GB2312" pitchFamily="49" charset="-122"/>
              </a:rPr>
              <a:t>5</a:t>
            </a:r>
            <a:r>
              <a:rPr lang="zh-CN" altLang="en-US" sz="2400" dirty="0">
                <a:latin typeface="Arial Narrow" pitchFamily="34" charset="0"/>
                <a:ea typeface="楷体_GB2312" pitchFamily="49" charset="-122"/>
              </a:rPr>
              <a:t>（后测试）</a:t>
            </a:r>
            <a:r>
              <a:rPr lang="en-US" altLang="zh-CN" sz="2400" dirty="0">
                <a:latin typeface="Arial Narrow" pitchFamily="34" charset="0"/>
                <a:ea typeface="楷体_GB2312" pitchFamily="49" charset="-122"/>
              </a:rPr>
              <a:t> </a:t>
            </a:r>
            <a:endParaRPr lang="zh-CN" altLang="en-US" sz="2400" dirty="0">
              <a:latin typeface="Arial Narrow" pitchFamily="34" charset="0"/>
              <a:ea typeface="楷体_GB2312" pitchFamily="49" charset="-122"/>
            </a:endParaRPr>
          </a:p>
        </p:txBody>
      </p:sp>
      <p:sp>
        <p:nvSpPr>
          <p:cNvPr id="628740" name="Rectangle 4"/>
          <p:cNvSpPr>
            <a:spLocks noChangeArrowheads="1"/>
          </p:cNvSpPr>
          <p:nvPr/>
        </p:nvSpPr>
        <p:spPr bwMode="auto">
          <a:xfrm>
            <a:off x="1066800" y="1981200"/>
            <a:ext cx="6477000" cy="457200"/>
          </a:xfrm>
          <a:prstGeom prst="rect">
            <a:avLst/>
          </a:prstGeom>
          <a:noFill/>
          <a:ln w="9525">
            <a:noFill/>
            <a:miter lim="800000"/>
            <a:headEnd/>
            <a:tailEnd/>
          </a:ln>
          <a:effectLst/>
        </p:spPr>
        <p:txBody>
          <a:bodyPr/>
          <a:lstStyle/>
          <a:p>
            <a:pPr marL="279400" indent="-279400" algn="l">
              <a:spcBef>
                <a:spcPct val="40000"/>
              </a:spcBef>
              <a:buClr>
                <a:srgbClr val="D60093"/>
              </a:buClr>
              <a:buSzPct val="70000"/>
              <a:buFont typeface="Wingdings" pitchFamily="2" charset="2"/>
              <a:buNone/>
            </a:pPr>
            <a:r>
              <a:rPr lang="en-US" altLang="zh-CN" sz="2400">
                <a:solidFill>
                  <a:srgbClr val="FF0000"/>
                </a:solidFill>
                <a:latin typeface="Arial Narrow" pitchFamily="34" charset="0"/>
                <a:ea typeface="楷体_GB2312" pitchFamily="49" charset="-122"/>
              </a:rPr>
              <a:t>S1</a:t>
            </a:r>
            <a:r>
              <a:rPr lang="zh-CN" altLang="en-US" sz="2400">
                <a:latin typeface="Arial Narrow" pitchFamily="34" charset="0"/>
                <a:ea typeface="楷体_GB2312" pitchFamily="49" charset="-122"/>
              </a:rPr>
              <a:t>：使 </a:t>
            </a:r>
            <a:r>
              <a:rPr lang="en-US" altLang="zh-CN" sz="2400">
                <a:solidFill>
                  <a:srgbClr val="0000FF"/>
                </a:solidFill>
                <a:latin typeface="Arial Narrow" pitchFamily="34" charset="0"/>
                <a:ea typeface="楷体_GB2312" pitchFamily="49" charset="-122"/>
              </a:rPr>
              <a:t>p</a:t>
            </a:r>
            <a:r>
              <a:rPr lang="zh-CN" altLang="en-US" sz="2400">
                <a:solidFill>
                  <a:srgbClr val="0000FF"/>
                </a:solidFill>
                <a:latin typeface="Arial Narrow" pitchFamily="34" charset="0"/>
                <a:ea typeface="楷体_GB2312" pitchFamily="49" charset="-122"/>
              </a:rPr>
              <a:t>＝</a:t>
            </a:r>
            <a:r>
              <a:rPr lang="en-US" altLang="zh-CN" sz="2400">
                <a:solidFill>
                  <a:srgbClr val="0000FF"/>
                </a:solidFill>
                <a:latin typeface="Arial Narrow" pitchFamily="34" charset="0"/>
                <a:ea typeface="楷体_GB2312" pitchFamily="49" charset="-122"/>
              </a:rPr>
              <a:t>1</a:t>
            </a:r>
            <a:r>
              <a:rPr lang="en-US" altLang="zh-CN" sz="2400">
                <a:latin typeface="Arial Narrow" pitchFamily="34" charset="0"/>
                <a:ea typeface="楷体_GB2312" pitchFamily="49" charset="-122"/>
              </a:rPr>
              <a:t> </a:t>
            </a:r>
            <a:r>
              <a:rPr lang="zh-CN" altLang="en-US" sz="2400">
                <a:latin typeface="Arial Narrow" pitchFamily="34" charset="0"/>
                <a:ea typeface="楷体_GB2312" pitchFamily="49" charset="-122"/>
              </a:rPr>
              <a:t>；</a:t>
            </a:r>
          </a:p>
        </p:txBody>
      </p:sp>
      <p:sp>
        <p:nvSpPr>
          <p:cNvPr id="628741" name="Rectangle 5"/>
          <p:cNvSpPr>
            <a:spLocks noChangeArrowheads="1"/>
          </p:cNvSpPr>
          <p:nvPr/>
        </p:nvSpPr>
        <p:spPr bwMode="auto">
          <a:xfrm>
            <a:off x="1066800" y="2438400"/>
            <a:ext cx="2438400" cy="457200"/>
          </a:xfrm>
          <a:prstGeom prst="rect">
            <a:avLst/>
          </a:prstGeom>
          <a:noFill/>
          <a:ln w="9525">
            <a:noFill/>
            <a:miter lim="800000"/>
            <a:headEnd/>
            <a:tailEnd/>
          </a:ln>
          <a:effectLst/>
        </p:spPr>
        <p:txBody>
          <a:bodyPr/>
          <a:lstStyle/>
          <a:p>
            <a:pPr marL="279400" indent="-279400" algn="l">
              <a:spcBef>
                <a:spcPct val="40000"/>
              </a:spcBef>
              <a:buClr>
                <a:srgbClr val="D60093"/>
              </a:buClr>
              <a:buSzPct val="70000"/>
              <a:buFont typeface="Wingdings" pitchFamily="2" charset="2"/>
              <a:buNone/>
            </a:pPr>
            <a:r>
              <a:rPr lang="en-US" altLang="zh-CN" sz="2400">
                <a:solidFill>
                  <a:srgbClr val="FF0000"/>
                </a:solidFill>
                <a:latin typeface="Arial Narrow" pitchFamily="34" charset="0"/>
                <a:ea typeface="楷体_GB2312" pitchFamily="49" charset="-122"/>
              </a:rPr>
              <a:t>S2</a:t>
            </a:r>
            <a:r>
              <a:rPr lang="zh-CN" altLang="en-US" sz="2400">
                <a:latin typeface="Arial Narrow" pitchFamily="34" charset="0"/>
                <a:ea typeface="楷体_GB2312" pitchFamily="49" charset="-122"/>
              </a:rPr>
              <a:t>：使 </a:t>
            </a:r>
            <a:r>
              <a:rPr lang="en-US" altLang="zh-CN" sz="2400">
                <a:solidFill>
                  <a:srgbClr val="0000FF"/>
                </a:solidFill>
                <a:latin typeface="Arial Narrow" pitchFamily="34" charset="0"/>
                <a:ea typeface="楷体_GB2312" pitchFamily="49" charset="-122"/>
              </a:rPr>
              <a:t>i</a:t>
            </a:r>
            <a:r>
              <a:rPr lang="zh-CN" altLang="en-US" sz="2400">
                <a:solidFill>
                  <a:srgbClr val="0000FF"/>
                </a:solidFill>
                <a:latin typeface="Arial Narrow" pitchFamily="34" charset="0"/>
                <a:ea typeface="楷体_GB2312" pitchFamily="49" charset="-122"/>
              </a:rPr>
              <a:t>＝</a:t>
            </a:r>
            <a:r>
              <a:rPr lang="en-US" altLang="zh-CN" sz="2400">
                <a:solidFill>
                  <a:srgbClr val="0000FF"/>
                </a:solidFill>
                <a:latin typeface="Arial Narrow" pitchFamily="34" charset="0"/>
                <a:ea typeface="楷体_GB2312" pitchFamily="49" charset="-122"/>
              </a:rPr>
              <a:t>2</a:t>
            </a:r>
            <a:r>
              <a:rPr lang="en-US" altLang="zh-CN" sz="2400">
                <a:latin typeface="Arial Narrow" pitchFamily="34" charset="0"/>
                <a:ea typeface="楷体_GB2312" pitchFamily="49" charset="-122"/>
              </a:rPr>
              <a:t> </a:t>
            </a:r>
            <a:r>
              <a:rPr lang="zh-CN" altLang="en-US" sz="2400">
                <a:latin typeface="Arial Narrow" pitchFamily="34" charset="0"/>
                <a:ea typeface="楷体_GB2312" pitchFamily="49" charset="-122"/>
              </a:rPr>
              <a:t>；</a:t>
            </a:r>
          </a:p>
        </p:txBody>
      </p:sp>
      <p:sp>
        <p:nvSpPr>
          <p:cNvPr id="628742" name="Rectangle 6"/>
          <p:cNvSpPr>
            <a:spLocks noChangeArrowheads="1"/>
          </p:cNvSpPr>
          <p:nvPr/>
        </p:nvSpPr>
        <p:spPr bwMode="auto">
          <a:xfrm>
            <a:off x="1066800" y="2895600"/>
            <a:ext cx="4441304" cy="1143000"/>
          </a:xfrm>
          <a:prstGeom prst="rect">
            <a:avLst/>
          </a:prstGeom>
          <a:noFill/>
          <a:ln w="9525">
            <a:noFill/>
            <a:miter lim="800000"/>
            <a:headEnd/>
            <a:tailEnd/>
          </a:ln>
          <a:effectLst/>
        </p:spPr>
        <p:txBody>
          <a:bodyPr/>
          <a:lstStyle/>
          <a:p>
            <a:pPr marL="279400" indent="-279400" algn="l">
              <a:spcBef>
                <a:spcPct val="40000"/>
              </a:spcBef>
              <a:buClr>
                <a:srgbClr val="D60093"/>
              </a:buClr>
              <a:buSzPct val="70000"/>
              <a:buFont typeface="Wingdings" pitchFamily="2" charset="2"/>
              <a:buNone/>
            </a:pPr>
            <a:r>
              <a:rPr lang="en-US" altLang="zh-CN" sz="2400" dirty="0">
                <a:solidFill>
                  <a:srgbClr val="FF0000"/>
                </a:solidFill>
                <a:latin typeface="Arial Narrow" pitchFamily="34" charset="0"/>
                <a:ea typeface="楷体_GB2312" pitchFamily="49" charset="-122"/>
              </a:rPr>
              <a:t>S3</a:t>
            </a:r>
            <a:r>
              <a:rPr lang="zh-CN" altLang="en-US" sz="2400" dirty="0">
                <a:latin typeface="Arial Narrow" pitchFamily="34" charset="0"/>
                <a:ea typeface="楷体_GB2312" pitchFamily="49" charset="-122"/>
              </a:rPr>
              <a:t>：使 </a:t>
            </a:r>
            <a:r>
              <a:rPr lang="en-US" altLang="zh-CN" sz="2400" dirty="0">
                <a:latin typeface="Arial Narrow" pitchFamily="34" charset="0"/>
                <a:ea typeface="楷体_GB2312" pitchFamily="49" charset="-122"/>
              </a:rPr>
              <a:t>p * </a:t>
            </a:r>
            <a:r>
              <a:rPr lang="en-US" altLang="zh-CN" sz="2400" dirty="0" err="1">
                <a:latin typeface="Arial Narrow" pitchFamily="34" charset="0"/>
                <a:ea typeface="楷体_GB2312" pitchFamily="49" charset="-122"/>
              </a:rPr>
              <a:t>i</a:t>
            </a:r>
            <a:r>
              <a:rPr lang="zh-CN" altLang="en-US" sz="2400" dirty="0">
                <a:latin typeface="Arial Narrow" pitchFamily="34" charset="0"/>
                <a:ea typeface="楷体_GB2312" pitchFamily="49" charset="-122"/>
              </a:rPr>
              <a:t>，乘积仍放在变量</a:t>
            </a:r>
            <a:br>
              <a:rPr lang="zh-CN" altLang="en-US" sz="2400" dirty="0">
                <a:latin typeface="Arial Narrow" pitchFamily="34" charset="0"/>
                <a:ea typeface="楷体_GB2312" pitchFamily="49" charset="-122"/>
              </a:rPr>
            </a:br>
            <a:r>
              <a:rPr lang="zh-CN" altLang="en-US" sz="2400" dirty="0">
                <a:latin typeface="Arial Narrow" pitchFamily="34" charset="0"/>
                <a:ea typeface="楷体_GB2312" pitchFamily="49" charset="-122"/>
              </a:rPr>
              <a:t>     </a:t>
            </a:r>
            <a:r>
              <a:rPr lang="en-US" altLang="zh-CN" sz="2400" dirty="0">
                <a:latin typeface="Arial Narrow" pitchFamily="34" charset="0"/>
                <a:ea typeface="楷体_GB2312" pitchFamily="49" charset="-122"/>
              </a:rPr>
              <a:t>p </a:t>
            </a:r>
            <a:r>
              <a:rPr lang="zh-CN" altLang="en-US" sz="2400" dirty="0">
                <a:latin typeface="Arial Narrow" pitchFamily="34" charset="0"/>
                <a:ea typeface="楷体_GB2312" pitchFamily="49" charset="-122"/>
              </a:rPr>
              <a:t>中，可表示为</a:t>
            </a:r>
            <a:r>
              <a:rPr lang="en-US" altLang="zh-CN" sz="2400" dirty="0">
                <a:solidFill>
                  <a:srgbClr val="0000FF"/>
                </a:solidFill>
                <a:latin typeface="Arial Narrow" pitchFamily="34" charset="0"/>
                <a:ea typeface="楷体_GB2312" pitchFamily="49" charset="-122"/>
              </a:rPr>
              <a:t>p* </a:t>
            </a:r>
            <a:r>
              <a:rPr lang="en-US" altLang="zh-CN" sz="2400" dirty="0" err="1">
                <a:solidFill>
                  <a:srgbClr val="0000FF"/>
                </a:solidFill>
                <a:latin typeface="Arial Narrow" pitchFamily="34" charset="0"/>
                <a:ea typeface="楷体_GB2312" pitchFamily="49" charset="-122"/>
              </a:rPr>
              <a:t>i</a:t>
            </a:r>
            <a:r>
              <a:rPr lang="en-US" altLang="zh-CN" sz="2400" dirty="0">
                <a:solidFill>
                  <a:srgbClr val="0000FF"/>
                </a:solidFill>
                <a:latin typeface="Arial Narrow" pitchFamily="34" charset="0"/>
                <a:ea typeface="楷体_GB2312" pitchFamily="49" charset="-122"/>
              </a:rPr>
              <a:t> </a:t>
            </a:r>
            <a:r>
              <a:rPr lang="en-US" altLang="zh-CN" sz="2800" dirty="0">
                <a:solidFill>
                  <a:srgbClr val="0000FF"/>
                </a:solidFill>
                <a:latin typeface="Arial Narrow" pitchFamily="34" charset="0"/>
                <a:ea typeface="楷体_GB2312" pitchFamily="49" charset="-122"/>
              </a:rPr>
              <a:t>→</a:t>
            </a:r>
            <a:r>
              <a:rPr lang="en-US" altLang="zh-CN" sz="2400" dirty="0">
                <a:solidFill>
                  <a:srgbClr val="0000FF"/>
                </a:solidFill>
                <a:latin typeface="Arial Narrow" pitchFamily="34" charset="0"/>
                <a:ea typeface="楷体_GB2312" pitchFamily="49" charset="-122"/>
              </a:rPr>
              <a:t>p</a:t>
            </a:r>
            <a:r>
              <a:rPr lang="en-US" altLang="zh-CN" sz="2400" dirty="0">
                <a:latin typeface="Arial Narrow" pitchFamily="34" charset="0"/>
                <a:ea typeface="楷体_GB2312" pitchFamily="49" charset="-122"/>
              </a:rPr>
              <a:t> ;</a:t>
            </a:r>
            <a:endParaRPr lang="zh-CN" altLang="en-US" sz="2400" dirty="0">
              <a:latin typeface="Arial Narrow" pitchFamily="34" charset="0"/>
              <a:ea typeface="楷体_GB2312" pitchFamily="49" charset="-122"/>
            </a:endParaRPr>
          </a:p>
        </p:txBody>
      </p:sp>
      <p:sp>
        <p:nvSpPr>
          <p:cNvPr id="628743" name="Rectangle 7"/>
          <p:cNvSpPr>
            <a:spLocks noChangeArrowheads="1"/>
          </p:cNvSpPr>
          <p:nvPr/>
        </p:nvSpPr>
        <p:spPr bwMode="auto">
          <a:xfrm>
            <a:off x="1066800" y="3733800"/>
            <a:ext cx="4419600" cy="457200"/>
          </a:xfrm>
          <a:prstGeom prst="rect">
            <a:avLst/>
          </a:prstGeom>
          <a:noFill/>
          <a:ln w="9525">
            <a:noFill/>
            <a:miter lim="800000"/>
            <a:headEnd/>
            <a:tailEnd/>
          </a:ln>
          <a:effectLst/>
        </p:spPr>
        <p:txBody>
          <a:bodyPr/>
          <a:lstStyle/>
          <a:p>
            <a:pPr marL="279400" indent="-279400" algn="l">
              <a:spcBef>
                <a:spcPct val="40000"/>
              </a:spcBef>
              <a:buClr>
                <a:srgbClr val="D60093"/>
              </a:buClr>
              <a:buSzPct val="70000"/>
              <a:buFont typeface="Wingdings" pitchFamily="2" charset="2"/>
              <a:buNone/>
            </a:pPr>
            <a:r>
              <a:rPr lang="en-US" altLang="zh-CN" sz="2400">
                <a:solidFill>
                  <a:srgbClr val="FF0000"/>
                </a:solidFill>
                <a:latin typeface="Arial Narrow" pitchFamily="34" charset="0"/>
                <a:ea typeface="楷体_GB2312" pitchFamily="49" charset="-122"/>
              </a:rPr>
              <a:t>S4</a:t>
            </a:r>
            <a:r>
              <a:rPr lang="zh-CN" altLang="en-US" sz="2400">
                <a:latin typeface="Arial Narrow" pitchFamily="34" charset="0"/>
                <a:ea typeface="楷体_GB2312" pitchFamily="49" charset="-122"/>
              </a:rPr>
              <a:t>：使 </a:t>
            </a:r>
            <a:r>
              <a:rPr lang="en-US" altLang="zh-CN" sz="2400">
                <a:latin typeface="Arial Narrow" pitchFamily="34" charset="0"/>
                <a:ea typeface="楷体_GB2312" pitchFamily="49" charset="-122"/>
              </a:rPr>
              <a:t>i </a:t>
            </a:r>
            <a:r>
              <a:rPr lang="zh-CN" altLang="en-US" sz="2400">
                <a:latin typeface="Arial Narrow" pitchFamily="34" charset="0"/>
                <a:ea typeface="楷体_GB2312" pitchFamily="49" charset="-122"/>
              </a:rPr>
              <a:t>的值加</a:t>
            </a:r>
            <a:r>
              <a:rPr lang="en-US" altLang="zh-CN" sz="2400">
                <a:latin typeface="Arial Narrow" pitchFamily="34" charset="0"/>
                <a:ea typeface="楷体_GB2312" pitchFamily="49" charset="-122"/>
              </a:rPr>
              <a:t>1</a:t>
            </a:r>
            <a:r>
              <a:rPr lang="zh-CN" altLang="en-US" sz="2400">
                <a:latin typeface="Arial Narrow" pitchFamily="34" charset="0"/>
                <a:ea typeface="楷体_GB2312" pitchFamily="49" charset="-122"/>
              </a:rPr>
              <a:t>，即 </a:t>
            </a:r>
            <a:r>
              <a:rPr lang="en-US" altLang="zh-CN" sz="2400">
                <a:solidFill>
                  <a:srgbClr val="0000FF"/>
                </a:solidFill>
                <a:latin typeface="Arial Narrow" pitchFamily="34" charset="0"/>
                <a:ea typeface="楷体_GB2312" pitchFamily="49" charset="-122"/>
              </a:rPr>
              <a:t>i </a:t>
            </a:r>
            <a:r>
              <a:rPr lang="zh-CN" altLang="en-US" sz="2400">
                <a:solidFill>
                  <a:srgbClr val="0000FF"/>
                </a:solidFill>
                <a:latin typeface="Arial Narrow" pitchFamily="34" charset="0"/>
                <a:ea typeface="楷体_GB2312" pitchFamily="49" charset="-122"/>
              </a:rPr>
              <a:t>＋</a:t>
            </a:r>
            <a:r>
              <a:rPr lang="en-US" altLang="zh-CN" sz="2400">
                <a:solidFill>
                  <a:srgbClr val="0000FF"/>
                </a:solidFill>
                <a:latin typeface="Arial Narrow" pitchFamily="34" charset="0"/>
                <a:ea typeface="楷体_GB2312" pitchFamily="49" charset="-122"/>
              </a:rPr>
              <a:t>1</a:t>
            </a:r>
            <a:r>
              <a:rPr lang="en-US" altLang="zh-CN" sz="2800">
                <a:solidFill>
                  <a:srgbClr val="0000FF"/>
                </a:solidFill>
                <a:latin typeface="Arial Narrow" pitchFamily="34" charset="0"/>
                <a:ea typeface="楷体_GB2312" pitchFamily="49" charset="-122"/>
              </a:rPr>
              <a:t>→</a:t>
            </a:r>
            <a:r>
              <a:rPr lang="en-US" altLang="zh-CN" sz="2400">
                <a:solidFill>
                  <a:srgbClr val="0000FF"/>
                </a:solidFill>
                <a:latin typeface="Arial Narrow" pitchFamily="34" charset="0"/>
                <a:ea typeface="楷体_GB2312" pitchFamily="49" charset="-122"/>
              </a:rPr>
              <a:t> i</a:t>
            </a:r>
            <a:r>
              <a:rPr lang="en-US" altLang="zh-CN" sz="2400">
                <a:latin typeface="Arial Narrow" pitchFamily="34" charset="0"/>
                <a:ea typeface="楷体_GB2312" pitchFamily="49" charset="-122"/>
              </a:rPr>
              <a:t> ;</a:t>
            </a:r>
          </a:p>
        </p:txBody>
      </p:sp>
      <p:sp>
        <p:nvSpPr>
          <p:cNvPr id="628744" name="Rectangle 8"/>
          <p:cNvSpPr>
            <a:spLocks noChangeArrowheads="1"/>
          </p:cNvSpPr>
          <p:nvPr/>
        </p:nvSpPr>
        <p:spPr bwMode="auto">
          <a:xfrm>
            <a:off x="1066800" y="4267200"/>
            <a:ext cx="4513312" cy="1752600"/>
          </a:xfrm>
          <a:prstGeom prst="rect">
            <a:avLst/>
          </a:prstGeom>
          <a:noFill/>
          <a:ln w="9525">
            <a:noFill/>
            <a:miter lim="800000"/>
            <a:headEnd/>
            <a:tailEnd/>
          </a:ln>
          <a:effectLst/>
        </p:spPr>
        <p:txBody>
          <a:bodyPr/>
          <a:lstStyle/>
          <a:p>
            <a:pPr marL="279400" indent="-279400" algn="l">
              <a:lnSpc>
                <a:spcPct val="120000"/>
              </a:lnSpc>
              <a:spcBef>
                <a:spcPct val="40000"/>
              </a:spcBef>
              <a:buClr>
                <a:srgbClr val="D60093"/>
              </a:buClr>
              <a:buSzPct val="70000"/>
              <a:buFont typeface="Wingdings" pitchFamily="2" charset="2"/>
              <a:buNone/>
            </a:pPr>
            <a:r>
              <a:rPr lang="en-US" altLang="zh-CN" sz="2400" dirty="0">
                <a:solidFill>
                  <a:srgbClr val="FF0000"/>
                </a:solidFill>
                <a:latin typeface="Arial Narrow" pitchFamily="34" charset="0"/>
                <a:ea typeface="楷体_GB2312" pitchFamily="49" charset="-122"/>
              </a:rPr>
              <a:t>S5</a:t>
            </a:r>
            <a:r>
              <a:rPr lang="zh-CN" altLang="en-US" sz="2400" dirty="0">
                <a:latin typeface="Arial Narrow" pitchFamily="34" charset="0"/>
                <a:ea typeface="楷体_GB2312" pitchFamily="49" charset="-122"/>
              </a:rPr>
              <a:t>：</a:t>
            </a:r>
            <a:r>
              <a:rPr lang="zh-CN" altLang="en-US" sz="2400" dirty="0">
                <a:solidFill>
                  <a:srgbClr val="0000FF"/>
                </a:solidFill>
                <a:latin typeface="Arial Narrow" pitchFamily="34" charset="0"/>
                <a:ea typeface="楷体_GB2312" pitchFamily="49" charset="-122"/>
              </a:rPr>
              <a:t>如果 </a:t>
            </a:r>
            <a:r>
              <a:rPr lang="en-US" altLang="zh-CN" sz="2400" dirty="0" err="1">
                <a:solidFill>
                  <a:srgbClr val="0000FF"/>
                </a:solidFill>
                <a:latin typeface="Arial Narrow" pitchFamily="34" charset="0"/>
                <a:ea typeface="楷体_GB2312" pitchFamily="49" charset="-122"/>
              </a:rPr>
              <a:t>i</a:t>
            </a:r>
            <a:r>
              <a:rPr lang="en-US" altLang="zh-CN" sz="2400" dirty="0">
                <a:solidFill>
                  <a:srgbClr val="0000FF"/>
                </a:solidFill>
                <a:latin typeface="Arial Narrow" pitchFamily="34" charset="0"/>
                <a:ea typeface="楷体_GB2312" pitchFamily="49" charset="-122"/>
              </a:rPr>
              <a:t> </a:t>
            </a:r>
            <a:r>
              <a:rPr lang="zh-CN" altLang="en-US" sz="2400" dirty="0">
                <a:solidFill>
                  <a:srgbClr val="0000FF"/>
                </a:solidFill>
                <a:latin typeface="Arial Narrow" pitchFamily="34" charset="0"/>
                <a:ea typeface="楷体_GB2312" pitchFamily="49" charset="-122"/>
              </a:rPr>
              <a:t>不大于</a:t>
            </a:r>
            <a:r>
              <a:rPr lang="en-US" altLang="zh-CN" sz="2400" dirty="0">
                <a:solidFill>
                  <a:srgbClr val="0000FF"/>
                </a:solidFill>
                <a:latin typeface="Arial Narrow" pitchFamily="34" charset="0"/>
                <a:ea typeface="楷体_GB2312" pitchFamily="49" charset="-122"/>
              </a:rPr>
              <a:t>5</a:t>
            </a:r>
            <a:r>
              <a:rPr lang="zh-CN" altLang="en-US" sz="2400" dirty="0">
                <a:latin typeface="Arial Narrow" pitchFamily="34" charset="0"/>
                <a:ea typeface="楷体_GB2312" pitchFamily="49" charset="-122"/>
              </a:rPr>
              <a:t>，返回重新</a:t>
            </a:r>
            <a:br>
              <a:rPr lang="zh-CN" altLang="en-US" sz="2400" dirty="0">
                <a:latin typeface="Arial Narrow" pitchFamily="34" charset="0"/>
                <a:ea typeface="楷体_GB2312" pitchFamily="49" charset="-122"/>
              </a:rPr>
            </a:br>
            <a:r>
              <a:rPr lang="zh-CN" altLang="en-US" sz="2400" dirty="0">
                <a:latin typeface="Arial Narrow" pitchFamily="34" charset="0"/>
                <a:ea typeface="楷体_GB2312" pitchFamily="49" charset="-122"/>
              </a:rPr>
              <a:t>     执行步骤</a:t>
            </a:r>
            <a:r>
              <a:rPr lang="en-US" altLang="zh-CN" sz="2400" dirty="0">
                <a:latin typeface="Arial Narrow" pitchFamily="34" charset="0"/>
                <a:ea typeface="楷体_GB2312" pitchFamily="49" charset="-122"/>
              </a:rPr>
              <a:t>S3</a:t>
            </a:r>
            <a:r>
              <a:rPr lang="zh-CN" altLang="en-US" sz="2400" dirty="0">
                <a:latin typeface="Arial Narrow" pitchFamily="34" charset="0"/>
                <a:ea typeface="楷体_GB2312" pitchFamily="49" charset="-122"/>
              </a:rPr>
              <a:t>、</a:t>
            </a:r>
            <a:r>
              <a:rPr lang="en-US" altLang="zh-CN" sz="2400" dirty="0">
                <a:latin typeface="Arial Narrow" pitchFamily="34" charset="0"/>
                <a:ea typeface="楷体_GB2312" pitchFamily="49" charset="-122"/>
              </a:rPr>
              <a:t>S4</a:t>
            </a:r>
            <a:r>
              <a:rPr lang="zh-CN" altLang="en-US" sz="2400" dirty="0">
                <a:latin typeface="Arial Narrow" pitchFamily="34" charset="0"/>
                <a:ea typeface="楷体_GB2312" pitchFamily="49" charset="-122"/>
              </a:rPr>
              <a:t>、</a:t>
            </a:r>
            <a:r>
              <a:rPr lang="en-US" altLang="zh-CN" sz="2400" dirty="0">
                <a:latin typeface="Arial Narrow" pitchFamily="34" charset="0"/>
                <a:ea typeface="楷体_GB2312" pitchFamily="49" charset="-122"/>
              </a:rPr>
              <a:t>S5</a:t>
            </a:r>
            <a:r>
              <a:rPr lang="zh-CN" altLang="en-US" sz="2400" dirty="0">
                <a:latin typeface="Arial Narrow" pitchFamily="34" charset="0"/>
                <a:ea typeface="楷体_GB2312" pitchFamily="49" charset="-122"/>
              </a:rPr>
              <a:t>；否</a:t>
            </a:r>
            <a:br>
              <a:rPr lang="zh-CN" altLang="en-US" sz="2400" dirty="0">
                <a:latin typeface="Arial Narrow" pitchFamily="34" charset="0"/>
                <a:ea typeface="楷体_GB2312" pitchFamily="49" charset="-122"/>
              </a:rPr>
            </a:br>
            <a:r>
              <a:rPr lang="zh-CN" altLang="en-US" sz="2400" dirty="0">
                <a:latin typeface="Arial Narrow" pitchFamily="34" charset="0"/>
                <a:ea typeface="楷体_GB2312" pitchFamily="49" charset="-122"/>
              </a:rPr>
              <a:t>     则，算法结束。</a:t>
            </a:r>
          </a:p>
        </p:txBody>
      </p:sp>
      <p:grpSp>
        <p:nvGrpSpPr>
          <p:cNvPr id="2" name="Group 9"/>
          <p:cNvGrpSpPr>
            <a:grpSpLocks/>
          </p:cNvGrpSpPr>
          <p:nvPr/>
        </p:nvGrpSpPr>
        <p:grpSpPr bwMode="auto">
          <a:xfrm>
            <a:off x="6324600" y="714375"/>
            <a:ext cx="1208088" cy="666750"/>
            <a:chOff x="2112" y="1344"/>
            <a:chExt cx="672" cy="336"/>
          </a:xfrm>
        </p:grpSpPr>
        <p:sp>
          <p:nvSpPr>
            <p:cNvPr id="628746" name="AutoShape 10"/>
            <p:cNvSpPr>
              <a:spLocks noChangeArrowheads="1"/>
            </p:cNvSpPr>
            <p:nvPr/>
          </p:nvSpPr>
          <p:spPr bwMode="auto">
            <a:xfrm>
              <a:off x="2112" y="1344"/>
              <a:ext cx="672" cy="192"/>
            </a:xfrm>
            <a:prstGeom prst="flowChartTerminator">
              <a:avLst/>
            </a:prstGeom>
            <a:gradFill rotWithShape="1">
              <a:gsLst>
                <a:gs pos="0">
                  <a:srgbClr val="CCFFFF"/>
                </a:gs>
                <a:gs pos="50000">
                  <a:schemeClr val="bg1"/>
                </a:gs>
                <a:gs pos="100000">
                  <a:srgbClr val="CCFFFF"/>
                </a:gs>
              </a:gsLst>
              <a:lin ang="5400000" scaled="1"/>
            </a:gradFill>
            <a:ln w="9525" algn="ctr">
              <a:solidFill>
                <a:schemeClr val="hlink"/>
              </a:solidFill>
              <a:miter lim="800000"/>
              <a:headEnd/>
              <a:tailEnd/>
            </a:ln>
            <a:effectLst>
              <a:outerShdw dist="56796" dir="3806097" algn="ctr" rotWithShape="0">
                <a:srgbClr val="808080">
                  <a:alpha val="50000"/>
                </a:srgbClr>
              </a:outerShdw>
            </a:effectLst>
          </p:spPr>
          <p:txBody>
            <a:bodyPr wrap="none" anchor="ctr"/>
            <a:lstStyle/>
            <a:p>
              <a:r>
                <a:rPr lang="zh-CN" altLang="en-US" sz="2000">
                  <a:latin typeface="Arial Narrow" pitchFamily="34" charset="0"/>
                  <a:ea typeface="楷体_GB2312" pitchFamily="49" charset="-122"/>
                </a:rPr>
                <a:t> 开始 </a:t>
              </a:r>
            </a:p>
          </p:txBody>
        </p:sp>
        <p:sp>
          <p:nvSpPr>
            <p:cNvPr id="628747" name="Line 11"/>
            <p:cNvSpPr>
              <a:spLocks noChangeShapeType="1"/>
            </p:cNvSpPr>
            <p:nvPr/>
          </p:nvSpPr>
          <p:spPr bwMode="auto">
            <a:xfrm>
              <a:off x="2448" y="1536"/>
              <a:ext cx="0" cy="144"/>
            </a:xfrm>
            <a:prstGeom prst="line">
              <a:avLst/>
            </a:prstGeom>
            <a:noFill/>
            <a:ln w="28575">
              <a:solidFill>
                <a:srgbClr val="0000FF"/>
              </a:solidFill>
              <a:round/>
              <a:headEnd/>
              <a:tailEnd type="stealth" w="med" len="lg"/>
            </a:ln>
            <a:effectLst/>
          </p:spPr>
          <p:txBody>
            <a:bodyPr/>
            <a:lstStyle/>
            <a:p>
              <a:endParaRPr lang="zh-CN" altLang="en-US"/>
            </a:p>
          </p:txBody>
        </p:sp>
      </p:grpSp>
      <p:grpSp>
        <p:nvGrpSpPr>
          <p:cNvPr id="3" name="Group 12"/>
          <p:cNvGrpSpPr>
            <a:grpSpLocks/>
          </p:cNvGrpSpPr>
          <p:nvPr/>
        </p:nvGrpSpPr>
        <p:grpSpPr bwMode="auto">
          <a:xfrm>
            <a:off x="6324600" y="1371600"/>
            <a:ext cx="1295400" cy="666750"/>
            <a:chOff x="2112" y="1680"/>
            <a:chExt cx="720" cy="336"/>
          </a:xfrm>
        </p:grpSpPr>
        <p:sp>
          <p:nvSpPr>
            <p:cNvPr id="628749" name="Rectangle 13"/>
            <p:cNvSpPr>
              <a:spLocks noChangeArrowheads="1"/>
            </p:cNvSpPr>
            <p:nvPr/>
          </p:nvSpPr>
          <p:spPr bwMode="auto">
            <a:xfrm>
              <a:off x="2112" y="1680"/>
              <a:ext cx="720" cy="192"/>
            </a:xfrm>
            <a:prstGeom prst="rect">
              <a:avLst/>
            </a:prstGeom>
            <a:gradFill rotWithShape="1">
              <a:gsLst>
                <a:gs pos="0">
                  <a:srgbClr val="CCFFFF"/>
                </a:gs>
                <a:gs pos="50000">
                  <a:schemeClr val="bg1"/>
                </a:gs>
                <a:gs pos="100000">
                  <a:srgbClr val="CCFFFF"/>
                </a:gs>
              </a:gsLst>
              <a:lin ang="5400000" scaled="1"/>
            </a:gradFill>
            <a:ln w="9525" algn="ctr">
              <a:solidFill>
                <a:schemeClr val="hlink"/>
              </a:solidFill>
              <a:miter lim="800000"/>
              <a:headEnd/>
              <a:tailEnd/>
            </a:ln>
            <a:effectLst>
              <a:outerShdw dist="56796" dir="3806097" algn="ctr" rotWithShape="0">
                <a:srgbClr val="808080">
                  <a:alpha val="50000"/>
                </a:srgbClr>
              </a:outerShdw>
            </a:effectLst>
          </p:spPr>
          <p:txBody>
            <a:bodyPr wrap="none" anchor="ctr"/>
            <a:lstStyle/>
            <a:p>
              <a:r>
                <a:rPr lang="en-US" altLang="zh-CN" sz="2000">
                  <a:latin typeface="Arial Narrow" pitchFamily="34" charset="0"/>
                  <a:ea typeface="楷体_GB2312" pitchFamily="49" charset="-122"/>
                </a:rPr>
                <a:t> 1→p </a:t>
              </a:r>
            </a:p>
          </p:txBody>
        </p:sp>
        <p:sp>
          <p:nvSpPr>
            <p:cNvPr id="628750" name="Line 14"/>
            <p:cNvSpPr>
              <a:spLocks noChangeShapeType="1"/>
            </p:cNvSpPr>
            <p:nvPr/>
          </p:nvSpPr>
          <p:spPr bwMode="auto">
            <a:xfrm>
              <a:off x="2448" y="1872"/>
              <a:ext cx="0" cy="144"/>
            </a:xfrm>
            <a:prstGeom prst="line">
              <a:avLst/>
            </a:prstGeom>
            <a:noFill/>
            <a:ln w="28575">
              <a:solidFill>
                <a:srgbClr val="0000FF"/>
              </a:solidFill>
              <a:round/>
              <a:headEnd/>
              <a:tailEnd type="stealth" w="med" len="lg"/>
            </a:ln>
            <a:effectLst/>
          </p:spPr>
          <p:txBody>
            <a:bodyPr/>
            <a:lstStyle/>
            <a:p>
              <a:endParaRPr lang="zh-CN" altLang="en-US"/>
            </a:p>
          </p:txBody>
        </p:sp>
      </p:grpSp>
      <p:grpSp>
        <p:nvGrpSpPr>
          <p:cNvPr id="4" name="Group 15"/>
          <p:cNvGrpSpPr>
            <a:grpSpLocks/>
          </p:cNvGrpSpPr>
          <p:nvPr/>
        </p:nvGrpSpPr>
        <p:grpSpPr bwMode="auto">
          <a:xfrm>
            <a:off x="6324600" y="2041525"/>
            <a:ext cx="1295400" cy="666750"/>
            <a:chOff x="2112" y="2016"/>
            <a:chExt cx="720" cy="336"/>
          </a:xfrm>
        </p:grpSpPr>
        <p:sp>
          <p:nvSpPr>
            <p:cNvPr id="628752" name="Rectangle 16"/>
            <p:cNvSpPr>
              <a:spLocks noChangeArrowheads="1"/>
            </p:cNvSpPr>
            <p:nvPr/>
          </p:nvSpPr>
          <p:spPr bwMode="auto">
            <a:xfrm>
              <a:off x="2112" y="2016"/>
              <a:ext cx="720" cy="192"/>
            </a:xfrm>
            <a:prstGeom prst="rect">
              <a:avLst/>
            </a:prstGeom>
            <a:gradFill rotWithShape="1">
              <a:gsLst>
                <a:gs pos="0">
                  <a:srgbClr val="CCFFFF"/>
                </a:gs>
                <a:gs pos="50000">
                  <a:schemeClr val="bg1"/>
                </a:gs>
                <a:gs pos="100000">
                  <a:srgbClr val="CCFFFF"/>
                </a:gs>
              </a:gsLst>
              <a:lin ang="5400000" scaled="1"/>
            </a:gradFill>
            <a:ln w="9525" algn="ctr">
              <a:solidFill>
                <a:schemeClr val="hlink"/>
              </a:solidFill>
              <a:miter lim="800000"/>
              <a:headEnd/>
              <a:tailEnd/>
            </a:ln>
            <a:effectLst>
              <a:outerShdw dist="56796" dir="3806097" algn="ctr" rotWithShape="0">
                <a:srgbClr val="808080">
                  <a:alpha val="50000"/>
                </a:srgbClr>
              </a:outerShdw>
            </a:effectLst>
          </p:spPr>
          <p:txBody>
            <a:bodyPr wrap="none" anchor="ctr"/>
            <a:lstStyle/>
            <a:p>
              <a:r>
                <a:rPr lang="en-US" altLang="zh-CN" sz="2000">
                  <a:latin typeface="Arial Narrow" pitchFamily="34" charset="0"/>
                  <a:ea typeface="楷体_GB2312" pitchFamily="49" charset="-122"/>
                </a:rPr>
                <a:t> 2→i </a:t>
              </a:r>
            </a:p>
          </p:txBody>
        </p:sp>
        <p:sp>
          <p:nvSpPr>
            <p:cNvPr id="628753" name="Line 17"/>
            <p:cNvSpPr>
              <a:spLocks noChangeShapeType="1"/>
            </p:cNvSpPr>
            <p:nvPr/>
          </p:nvSpPr>
          <p:spPr bwMode="auto">
            <a:xfrm>
              <a:off x="2448" y="2208"/>
              <a:ext cx="0" cy="144"/>
            </a:xfrm>
            <a:prstGeom prst="line">
              <a:avLst/>
            </a:prstGeom>
            <a:noFill/>
            <a:ln w="28575">
              <a:solidFill>
                <a:srgbClr val="0000FF"/>
              </a:solidFill>
              <a:round/>
              <a:headEnd/>
              <a:tailEnd type="stealth" w="med" len="lg"/>
            </a:ln>
            <a:effectLst/>
          </p:spPr>
          <p:txBody>
            <a:bodyPr/>
            <a:lstStyle/>
            <a:p>
              <a:endParaRPr lang="zh-CN" altLang="en-US"/>
            </a:p>
          </p:txBody>
        </p:sp>
      </p:grpSp>
      <p:grpSp>
        <p:nvGrpSpPr>
          <p:cNvPr id="5" name="Group 18"/>
          <p:cNvGrpSpPr>
            <a:grpSpLocks/>
          </p:cNvGrpSpPr>
          <p:nvPr/>
        </p:nvGrpSpPr>
        <p:grpSpPr bwMode="auto">
          <a:xfrm>
            <a:off x="6324600" y="2695575"/>
            <a:ext cx="1295400" cy="666750"/>
            <a:chOff x="2112" y="2352"/>
            <a:chExt cx="720" cy="336"/>
          </a:xfrm>
        </p:grpSpPr>
        <p:sp>
          <p:nvSpPr>
            <p:cNvPr id="628755" name="Rectangle 19"/>
            <p:cNvSpPr>
              <a:spLocks noChangeArrowheads="1"/>
            </p:cNvSpPr>
            <p:nvPr/>
          </p:nvSpPr>
          <p:spPr bwMode="auto">
            <a:xfrm>
              <a:off x="2112" y="2352"/>
              <a:ext cx="720" cy="192"/>
            </a:xfrm>
            <a:prstGeom prst="rect">
              <a:avLst/>
            </a:prstGeom>
            <a:gradFill rotWithShape="1">
              <a:gsLst>
                <a:gs pos="0">
                  <a:srgbClr val="FFCCFF"/>
                </a:gs>
                <a:gs pos="50000">
                  <a:schemeClr val="bg1"/>
                </a:gs>
                <a:gs pos="100000">
                  <a:srgbClr val="FFCCFF"/>
                </a:gs>
              </a:gsLst>
              <a:lin ang="5400000" scaled="1"/>
            </a:gradFill>
            <a:ln w="9525" algn="ctr">
              <a:solidFill>
                <a:srgbClr val="FF99FF"/>
              </a:solidFill>
              <a:miter lim="800000"/>
              <a:headEnd/>
              <a:tailEnd/>
            </a:ln>
            <a:effectLst>
              <a:outerShdw dist="56796" dir="3806097" algn="ctr" rotWithShape="0">
                <a:srgbClr val="808080">
                  <a:alpha val="50000"/>
                </a:srgbClr>
              </a:outerShdw>
            </a:effectLst>
          </p:spPr>
          <p:txBody>
            <a:bodyPr wrap="none" anchor="ctr"/>
            <a:lstStyle/>
            <a:p>
              <a:r>
                <a:rPr lang="en-US" altLang="zh-CN" sz="2000">
                  <a:latin typeface="Arial Narrow" pitchFamily="34" charset="0"/>
                  <a:ea typeface="楷体_GB2312" pitchFamily="49" charset="-122"/>
                </a:rPr>
                <a:t> p * i→p </a:t>
              </a:r>
            </a:p>
          </p:txBody>
        </p:sp>
        <p:sp>
          <p:nvSpPr>
            <p:cNvPr id="628756" name="Line 20"/>
            <p:cNvSpPr>
              <a:spLocks noChangeShapeType="1"/>
            </p:cNvSpPr>
            <p:nvPr/>
          </p:nvSpPr>
          <p:spPr bwMode="auto">
            <a:xfrm>
              <a:off x="2448" y="2544"/>
              <a:ext cx="0" cy="144"/>
            </a:xfrm>
            <a:prstGeom prst="line">
              <a:avLst/>
            </a:prstGeom>
            <a:noFill/>
            <a:ln w="28575">
              <a:solidFill>
                <a:srgbClr val="0000FF"/>
              </a:solidFill>
              <a:round/>
              <a:headEnd/>
              <a:tailEnd type="stealth" w="med" len="lg"/>
            </a:ln>
            <a:effectLst/>
          </p:spPr>
          <p:txBody>
            <a:bodyPr/>
            <a:lstStyle/>
            <a:p>
              <a:endParaRPr lang="zh-CN" altLang="en-US"/>
            </a:p>
          </p:txBody>
        </p:sp>
      </p:grpSp>
      <p:grpSp>
        <p:nvGrpSpPr>
          <p:cNvPr id="6" name="Group 21"/>
          <p:cNvGrpSpPr>
            <a:grpSpLocks/>
          </p:cNvGrpSpPr>
          <p:nvPr/>
        </p:nvGrpSpPr>
        <p:grpSpPr bwMode="auto">
          <a:xfrm>
            <a:off x="6324600" y="3349625"/>
            <a:ext cx="1295400" cy="666750"/>
            <a:chOff x="2112" y="2688"/>
            <a:chExt cx="720" cy="336"/>
          </a:xfrm>
        </p:grpSpPr>
        <p:sp>
          <p:nvSpPr>
            <p:cNvPr id="628758" name="Rectangle 22"/>
            <p:cNvSpPr>
              <a:spLocks noChangeArrowheads="1"/>
            </p:cNvSpPr>
            <p:nvPr/>
          </p:nvSpPr>
          <p:spPr bwMode="auto">
            <a:xfrm>
              <a:off x="2112" y="2688"/>
              <a:ext cx="720" cy="192"/>
            </a:xfrm>
            <a:prstGeom prst="rect">
              <a:avLst/>
            </a:prstGeom>
            <a:gradFill rotWithShape="1">
              <a:gsLst>
                <a:gs pos="0">
                  <a:srgbClr val="FFCCFF"/>
                </a:gs>
                <a:gs pos="50000">
                  <a:schemeClr val="bg1"/>
                </a:gs>
                <a:gs pos="100000">
                  <a:srgbClr val="FFCCFF"/>
                </a:gs>
              </a:gsLst>
              <a:lin ang="5400000" scaled="1"/>
            </a:gradFill>
            <a:ln w="9525" algn="ctr">
              <a:solidFill>
                <a:srgbClr val="FF99FF"/>
              </a:solidFill>
              <a:miter lim="800000"/>
              <a:headEnd/>
              <a:tailEnd/>
            </a:ln>
            <a:effectLst>
              <a:outerShdw dist="56796" dir="3806097" algn="ctr" rotWithShape="0">
                <a:srgbClr val="808080">
                  <a:alpha val="50000"/>
                </a:srgbClr>
              </a:outerShdw>
            </a:effectLst>
          </p:spPr>
          <p:txBody>
            <a:bodyPr wrap="none" anchor="ctr"/>
            <a:lstStyle/>
            <a:p>
              <a:r>
                <a:rPr lang="en-US" altLang="zh-CN" sz="2000">
                  <a:latin typeface="Arial Narrow" pitchFamily="34" charset="0"/>
                  <a:ea typeface="楷体_GB2312" pitchFamily="49" charset="-122"/>
                </a:rPr>
                <a:t> i +1→i </a:t>
              </a:r>
            </a:p>
          </p:txBody>
        </p:sp>
        <p:sp>
          <p:nvSpPr>
            <p:cNvPr id="628759" name="Line 23"/>
            <p:cNvSpPr>
              <a:spLocks noChangeShapeType="1"/>
            </p:cNvSpPr>
            <p:nvPr/>
          </p:nvSpPr>
          <p:spPr bwMode="auto">
            <a:xfrm>
              <a:off x="2448" y="2880"/>
              <a:ext cx="0" cy="144"/>
            </a:xfrm>
            <a:prstGeom prst="line">
              <a:avLst/>
            </a:prstGeom>
            <a:noFill/>
            <a:ln w="28575">
              <a:solidFill>
                <a:srgbClr val="0000FF"/>
              </a:solidFill>
              <a:round/>
              <a:headEnd/>
              <a:tailEnd type="stealth" w="med" len="lg"/>
            </a:ln>
            <a:effectLst/>
          </p:spPr>
          <p:txBody>
            <a:bodyPr/>
            <a:lstStyle/>
            <a:p>
              <a:endParaRPr lang="zh-CN" altLang="en-US"/>
            </a:p>
          </p:txBody>
        </p:sp>
      </p:grpSp>
      <p:sp>
        <p:nvSpPr>
          <p:cNvPr id="628760" name="AutoShape 24"/>
          <p:cNvSpPr>
            <a:spLocks noChangeArrowheads="1"/>
          </p:cNvSpPr>
          <p:nvPr/>
        </p:nvSpPr>
        <p:spPr bwMode="auto">
          <a:xfrm>
            <a:off x="6248400" y="3990975"/>
            <a:ext cx="1382713" cy="533400"/>
          </a:xfrm>
          <a:prstGeom prst="flowChartDecision">
            <a:avLst/>
          </a:prstGeom>
          <a:gradFill rotWithShape="1">
            <a:gsLst>
              <a:gs pos="0">
                <a:srgbClr val="99CC00"/>
              </a:gs>
              <a:gs pos="50000">
                <a:schemeClr val="bg1"/>
              </a:gs>
              <a:gs pos="100000">
                <a:srgbClr val="99CC00"/>
              </a:gs>
            </a:gsLst>
            <a:lin ang="5400000" scaled="1"/>
          </a:gradFill>
          <a:ln w="9525" algn="ctr">
            <a:solidFill>
              <a:srgbClr val="009900"/>
            </a:solidFill>
            <a:miter lim="800000"/>
            <a:headEnd/>
            <a:tailEnd/>
          </a:ln>
          <a:effectLst>
            <a:outerShdw dist="56796" dir="3806097" algn="ctr" rotWithShape="0">
              <a:srgbClr val="808080">
                <a:alpha val="50000"/>
              </a:srgbClr>
            </a:outerShdw>
          </a:effectLst>
        </p:spPr>
        <p:txBody>
          <a:bodyPr wrap="none" anchor="ctr"/>
          <a:lstStyle/>
          <a:p>
            <a:r>
              <a:rPr lang="en-US" altLang="zh-CN" sz="2000">
                <a:latin typeface="Arial Narrow" pitchFamily="34" charset="0"/>
                <a:ea typeface="楷体_GB2312" pitchFamily="49" charset="-122"/>
              </a:rPr>
              <a:t> i ≤ 5? </a:t>
            </a:r>
          </a:p>
        </p:txBody>
      </p:sp>
      <p:sp>
        <p:nvSpPr>
          <p:cNvPr id="628761" name="Text Box 25"/>
          <p:cNvSpPr txBox="1">
            <a:spLocks noChangeArrowheads="1"/>
          </p:cNvSpPr>
          <p:nvPr/>
        </p:nvSpPr>
        <p:spPr bwMode="auto">
          <a:xfrm>
            <a:off x="7010400" y="4448175"/>
            <a:ext cx="344488" cy="396875"/>
          </a:xfrm>
          <a:prstGeom prst="rect">
            <a:avLst/>
          </a:prstGeom>
          <a:noFill/>
          <a:ln w="9525" algn="ctr">
            <a:noFill/>
            <a:miter lim="800000"/>
            <a:headEnd/>
            <a:tailEnd/>
          </a:ln>
          <a:effectLst/>
        </p:spPr>
        <p:txBody>
          <a:bodyPr>
            <a:spAutoFit/>
          </a:bodyPr>
          <a:lstStyle/>
          <a:p>
            <a:pPr>
              <a:spcBef>
                <a:spcPct val="50000"/>
              </a:spcBef>
            </a:pPr>
            <a:r>
              <a:rPr lang="en-US" altLang="zh-CN" sz="2000">
                <a:solidFill>
                  <a:schemeClr val="accent2"/>
                </a:solidFill>
                <a:latin typeface="Arial Narrow" pitchFamily="34" charset="0"/>
              </a:rPr>
              <a:t>N</a:t>
            </a:r>
          </a:p>
        </p:txBody>
      </p:sp>
      <p:sp>
        <p:nvSpPr>
          <p:cNvPr id="628762" name="Line 26"/>
          <p:cNvSpPr>
            <a:spLocks noChangeShapeType="1"/>
          </p:cNvSpPr>
          <p:nvPr/>
        </p:nvSpPr>
        <p:spPr bwMode="auto">
          <a:xfrm>
            <a:off x="6934200" y="4524375"/>
            <a:ext cx="1588" cy="304800"/>
          </a:xfrm>
          <a:prstGeom prst="line">
            <a:avLst/>
          </a:prstGeom>
          <a:noFill/>
          <a:ln w="28575">
            <a:solidFill>
              <a:srgbClr val="0000FF"/>
            </a:solidFill>
            <a:round/>
            <a:headEnd/>
            <a:tailEnd type="stealth" w="med" len="lg"/>
          </a:ln>
          <a:effectLst/>
        </p:spPr>
        <p:txBody>
          <a:bodyPr/>
          <a:lstStyle/>
          <a:p>
            <a:endParaRPr lang="zh-CN" altLang="en-US"/>
          </a:p>
        </p:txBody>
      </p:sp>
      <p:sp>
        <p:nvSpPr>
          <p:cNvPr id="628763" name="AutoShape 27"/>
          <p:cNvSpPr>
            <a:spLocks noChangeArrowheads="1"/>
          </p:cNvSpPr>
          <p:nvPr/>
        </p:nvSpPr>
        <p:spPr bwMode="auto">
          <a:xfrm>
            <a:off x="6324600" y="5486400"/>
            <a:ext cx="1208088" cy="381000"/>
          </a:xfrm>
          <a:prstGeom prst="flowChartTerminator">
            <a:avLst/>
          </a:prstGeom>
          <a:gradFill rotWithShape="1">
            <a:gsLst>
              <a:gs pos="0">
                <a:srgbClr val="CCFFFF"/>
              </a:gs>
              <a:gs pos="50000">
                <a:schemeClr val="bg1"/>
              </a:gs>
              <a:gs pos="100000">
                <a:srgbClr val="CCFFFF"/>
              </a:gs>
            </a:gsLst>
            <a:lin ang="5400000" scaled="1"/>
          </a:gradFill>
          <a:ln w="9525" algn="ctr">
            <a:solidFill>
              <a:schemeClr val="hlink"/>
            </a:solidFill>
            <a:miter lim="800000"/>
            <a:headEnd/>
            <a:tailEnd/>
          </a:ln>
          <a:effectLst>
            <a:outerShdw dist="56796" dir="3806097" algn="ctr" rotWithShape="0">
              <a:srgbClr val="808080">
                <a:alpha val="50000"/>
              </a:srgbClr>
            </a:outerShdw>
          </a:effectLst>
        </p:spPr>
        <p:txBody>
          <a:bodyPr wrap="none" anchor="ctr"/>
          <a:lstStyle/>
          <a:p>
            <a:r>
              <a:rPr lang="zh-CN" altLang="en-US" sz="2000">
                <a:latin typeface="Arial Narrow" pitchFamily="34" charset="0"/>
                <a:ea typeface="楷体_GB2312" pitchFamily="49" charset="-122"/>
              </a:rPr>
              <a:t> 结束 </a:t>
            </a:r>
          </a:p>
        </p:txBody>
      </p:sp>
      <p:sp>
        <p:nvSpPr>
          <p:cNvPr id="628764" name="Line 28"/>
          <p:cNvSpPr>
            <a:spLocks noChangeShapeType="1"/>
          </p:cNvSpPr>
          <p:nvPr/>
        </p:nvSpPr>
        <p:spPr bwMode="auto">
          <a:xfrm flipH="1">
            <a:off x="5943600" y="4219575"/>
            <a:ext cx="344488" cy="1588"/>
          </a:xfrm>
          <a:prstGeom prst="line">
            <a:avLst/>
          </a:prstGeom>
          <a:noFill/>
          <a:ln w="28575">
            <a:solidFill>
              <a:srgbClr val="0000FF"/>
            </a:solidFill>
            <a:round/>
            <a:headEnd/>
            <a:tailEnd/>
          </a:ln>
          <a:effectLst/>
        </p:spPr>
        <p:txBody>
          <a:bodyPr/>
          <a:lstStyle/>
          <a:p>
            <a:endParaRPr lang="zh-CN" altLang="en-US"/>
          </a:p>
        </p:txBody>
      </p:sp>
      <p:sp>
        <p:nvSpPr>
          <p:cNvPr id="628765" name="Line 29"/>
          <p:cNvSpPr>
            <a:spLocks noChangeShapeType="1"/>
          </p:cNvSpPr>
          <p:nvPr/>
        </p:nvSpPr>
        <p:spPr bwMode="auto">
          <a:xfrm flipV="1">
            <a:off x="5943600" y="2543175"/>
            <a:ext cx="1588" cy="1676400"/>
          </a:xfrm>
          <a:prstGeom prst="line">
            <a:avLst/>
          </a:prstGeom>
          <a:noFill/>
          <a:ln w="28575">
            <a:solidFill>
              <a:srgbClr val="0000FF"/>
            </a:solidFill>
            <a:round/>
            <a:headEnd/>
            <a:tailEnd/>
          </a:ln>
          <a:effectLst/>
        </p:spPr>
        <p:txBody>
          <a:bodyPr/>
          <a:lstStyle/>
          <a:p>
            <a:endParaRPr lang="zh-CN" altLang="en-US"/>
          </a:p>
        </p:txBody>
      </p:sp>
      <p:sp>
        <p:nvSpPr>
          <p:cNvPr id="628766" name="Line 30"/>
          <p:cNvSpPr>
            <a:spLocks noChangeShapeType="1"/>
          </p:cNvSpPr>
          <p:nvPr/>
        </p:nvSpPr>
        <p:spPr bwMode="auto">
          <a:xfrm>
            <a:off x="5943600" y="2543175"/>
            <a:ext cx="914400" cy="0"/>
          </a:xfrm>
          <a:prstGeom prst="line">
            <a:avLst/>
          </a:prstGeom>
          <a:noFill/>
          <a:ln w="28575">
            <a:solidFill>
              <a:srgbClr val="0000FF"/>
            </a:solidFill>
            <a:round/>
            <a:headEnd/>
            <a:tailEnd type="stealth" w="med" len="lg"/>
          </a:ln>
          <a:effectLst/>
        </p:spPr>
        <p:txBody>
          <a:bodyPr/>
          <a:lstStyle/>
          <a:p>
            <a:endParaRPr lang="zh-CN" altLang="en-US"/>
          </a:p>
        </p:txBody>
      </p:sp>
      <p:sp>
        <p:nvSpPr>
          <p:cNvPr id="628767" name="Text Box 31"/>
          <p:cNvSpPr txBox="1">
            <a:spLocks noChangeArrowheads="1"/>
          </p:cNvSpPr>
          <p:nvPr/>
        </p:nvSpPr>
        <p:spPr bwMode="auto">
          <a:xfrm>
            <a:off x="6019800" y="3838575"/>
            <a:ext cx="344488" cy="396875"/>
          </a:xfrm>
          <a:prstGeom prst="rect">
            <a:avLst/>
          </a:prstGeom>
          <a:noFill/>
          <a:ln w="9525" algn="ctr">
            <a:noFill/>
            <a:miter lim="800000"/>
            <a:headEnd/>
            <a:tailEnd/>
          </a:ln>
          <a:effectLst/>
        </p:spPr>
        <p:txBody>
          <a:bodyPr>
            <a:spAutoFit/>
          </a:bodyPr>
          <a:lstStyle/>
          <a:p>
            <a:pPr>
              <a:spcBef>
                <a:spcPct val="50000"/>
              </a:spcBef>
            </a:pPr>
            <a:r>
              <a:rPr lang="en-US" altLang="zh-CN" sz="2000">
                <a:solidFill>
                  <a:schemeClr val="accent2"/>
                </a:solidFill>
                <a:latin typeface="Arial Narrow" pitchFamily="34" charset="0"/>
              </a:rPr>
              <a:t>Y</a:t>
            </a:r>
          </a:p>
        </p:txBody>
      </p:sp>
      <p:grpSp>
        <p:nvGrpSpPr>
          <p:cNvPr id="7" name="Group 32"/>
          <p:cNvGrpSpPr>
            <a:grpSpLocks/>
          </p:cNvGrpSpPr>
          <p:nvPr/>
        </p:nvGrpSpPr>
        <p:grpSpPr bwMode="auto">
          <a:xfrm>
            <a:off x="6324600" y="4829175"/>
            <a:ext cx="1295400" cy="666750"/>
            <a:chOff x="2112" y="2688"/>
            <a:chExt cx="720" cy="336"/>
          </a:xfrm>
        </p:grpSpPr>
        <p:sp>
          <p:nvSpPr>
            <p:cNvPr id="628769" name="Rectangle 33"/>
            <p:cNvSpPr>
              <a:spLocks noChangeArrowheads="1"/>
            </p:cNvSpPr>
            <p:nvPr/>
          </p:nvSpPr>
          <p:spPr bwMode="auto">
            <a:xfrm>
              <a:off x="2112" y="2688"/>
              <a:ext cx="720" cy="192"/>
            </a:xfrm>
            <a:prstGeom prst="rect">
              <a:avLst/>
            </a:prstGeom>
            <a:gradFill rotWithShape="1">
              <a:gsLst>
                <a:gs pos="0">
                  <a:srgbClr val="CCFFFF"/>
                </a:gs>
                <a:gs pos="50000">
                  <a:schemeClr val="bg1"/>
                </a:gs>
                <a:gs pos="100000">
                  <a:srgbClr val="CCFFFF"/>
                </a:gs>
              </a:gsLst>
              <a:lin ang="5400000" scaled="1"/>
            </a:gradFill>
            <a:ln w="9525" algn="ctr">
              <a:solidFill>
                <a:schemeClr val="hlink"/>
              </a:solidFill>
              <a:miter lim="800000"/>
              <a:headEnd/>
              <a:tailEnd/>
            </a:ln>
            <a:effectLst>
              <a:outerShdw dist="56796" dir="3806097" algn="ctr" rotWithShape="0">
                <a:srgbClr val="808080">
                  <a:alpha val="50000"/>
                </a:srgbClr>
              </a:outerShdw>
            </a:effectLst>
          </p:spPr>
          <p:txBody>
            <a:bodyPr wrap="none" anchor="ctr"/>
            <a:lstStyle/>
            <a:p>
              <a:r>
                <a:rPr lang="zh-CN" altLang="en-US" sz="2000">
                  <a:latin typeface="Arial Narrow" pitchFamily="34" charset="0"/>
                  <a:ea typeface="楷体_GB2312" pitchFamily="49" charset="-122"/>
                </a:rPr>
                <a:t> 输出 </a:t>
              </a:r>
              <a:r>
                <a:rPr lang="en-US" altLang="zh-CN" sz="2000">
                  <a:latin typeface="Arial Narrow" pitchFamily="34" charset="0"/>
                  <a:ea typeface="楷体_GB2312" pitchFamily="49" charset="-122"/>
                </a:rPr>
                <a:t>p </a:t>
              </a:r>
            </a:p>
          </p:txBody>
        </p:sp>
        <p:sp>
          <p:nvSpPr>
            <p:cNvPr id="628770" name="Line 34"/>
            <p:cNvSpPr>
              <a:spLocks noChangeShapeType="1"/>
            </p:cNvSpPr>
            <p:nvPr/>
          </p:nvSpPr>
          <p:spPr bwMode="auto">
            <a:xfrm>
              <a:off x="2448" y="2880"/>
              <a:ext cx="0" cy="144"/>
            </a:xfrm>
            <a:prstGeom prst="line">
              <a:avLst/>
            </a:prstGeom>
            <a:noFill/>
            <a:ln w="28575">
              <a:solidFill>
                <a:srgbClr val="0000FF"/>
              </a:solidFill>
              <a:round/>
              <a:headEnd/>
              <a:tailEnd type="stealth" w="med" len="lg"/>
            </a:ln>
            <a:effectLst/>
          </p:spPr>
          <p:txBody>
            <a:bodyPr/>
            <a:lstStyle/>
            <a:p>
              <a:endParaRPr lang="zh-CN" altLang="en-US"/>
            </a:p>
          </p:txBody>
        </p:sp>
      </p:grpSp>
      <p:sp>
        <p:nvSpPr>
          <p:cNvPr id="628771" name="Rectangle 35"/>
          <p:cNvSpPr>
            <a:spLocks noChangeArrowheads="1"/>
          </p:cNvSpPr>
          <p:nvPr/>
        </p:nvSpPr>
        <p:spPr bwMode="auto">
          <a:xfrm>
            <a:off x="5638800" y="2484438"/>
            <a:ext cx="2286000" cy="2163762"/>
          </a:xfrm>
          <a:prstGeom prst="rect">
            <a:avLst/>
          </a:prstGeom>
          <a:noFill/>
          <a:ln w="28575" algn="ctr">
            <a:solidFill>
              <a:srgbClr val="006600"/>
            </a:solidFill>
            <a:prstDash val="lgDashDot"/>
            <a:miter lim="800000"/>
            <a:headEnd/>
            <a:tailEnd/>
          </a:ln>
          <a:effectLst/>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0" presetClass="entr" presetSubtype="0" fill="hold" grpId="0" nodeType="clickEffect">
                                  <p:stCondLst>
                                    <p:cond delay="0"/>
                                  </p:stCondLst>
                                  <p:childTnLst>
                                    <p:set>
                                      <p:cBhvr>
                                        <p:cTn id="6" dur="1" fill="hold">
                                          <p:stCondLst>
                                            <p:cond delay="0"/>
                                          </p:stCondLst>
                                        </p:cTn>
                                        <p:tgtEl>
                                          <p:spTgt spid="628771"/>
                                        </p:tgtEl>
                                        <p:attrNameLst>
                                          <p:attrName>style.visibility</p:attrName>
                                        </p:attrNameLst>
                                      </p:cBhvr>
                                      <p:to>
                                        <p:strVal val="visible"/>
                                      </p:to>
                                    </p:set>
                                    <p:animEffect transition="in" filter="wedge">
                                      <p:cBhvr>
                                        <p:cTn id="7" dur="2000"/>
                                        <p:tgtEl>
                                          <p:spTgt spid="6287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8771"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0787" name="Rectangle 3"/>
          <p:cNvSpPr>
            <a:spLocks noChangeArrowheads="1"/>
          </p:cNvSpPr>
          <p:nvPr/>
        </p:nvSpPr>
        <p:spPr bwMode="auto">
          <a:xfrm>
            <a:off x="990600" y="1371600"/>
            <a:ext cx="6858000" cy="457200"/>
          </a:xfrm>
          <a:prstGeom prst="rect">
            <a:avLst/>
          </a:prstGeom>
          <a:noFill/>
          <a:ln w="9525">
            <a:noFill/>
            <a:miter lim="800000"/>
            <a:headEnd/>
            <a:tailEnd/>
          </a:ln>
          <a:effectLst/>
        </p:spPr>
        <p:txBody>
          <a:bodyPr/>
          <a:lstStyle/>
          <a:p>
            <a:pPr marL="279400" indent="-279400" algn="l">
              <a:spcBef>
                <a:spcPct val="40000"/>
              </a:spcBef>
              <a:buClr>
                <a:srgbClr val="D60093"/>
              </a:buClr>
              <a:buSzPct val="85000"/>
              <a:buFont typeface="Wingdings" pitchFamily="2" charset="2"/>
              <a:buNone/>
            </a:pPr>
            <a:r>
              <a:rPr lang="en-US" altLang="zh-CN" sz="2400" dirty="0">
                <a:solidFill>
                  <a:schemeClr val="accent2"/>
                </a:solidFill>
                <a:latin typeface="Arial Narrow" pitchFamily="34" charset="0"/>
                <a:ea typeface="楷体_GB2312" pitchFamily="49" charset="-122"/>
              </a:rPr>
              <a:t>【</a:t>
            </a:r>
            <a:r>
              <a:rPr lang="zh-CN" altLang="en-US" sz="2400" b="1" dirty="0">
                <a:solidFill>
                  <a:schemeClr val="bg2">
                    <a:lumMod val="25000"/>
                  </a:schemeClr>
                </a:solidFill>
                <a:latin typeface="Arial Narrow" pitchFamily="34" charset="0"/>
                <a:ea typeface="楷体_GB2312" pitchFamily="49" charset="-122"/>
              </a:rPr>
              <a:t>例</a:t>
            </a:r>
            <a:r>
              <a:rPr lang="en-US" altLang="zh-CN" sz="2400" dirty="0">
                <a:solidFill>
                  <a:schemeClr val="accent2"/>
                </a:solidFill>
                <a:latin typeface="Arial Narrow" pitchFamily="34" charset="0"/>
                <a:ea typeface="楷体_GB2312" pitchFamily="49" charset="-122"/>
              </a:rPr>
              <a:t>】 </a:t>
            </a:r>
            <a:r>
              <a:rPr lang="zh-CN" altLang="en-US" sz="2400" dirty="0">
                <a:latin typeface="Arial Narrow" pitchFamily="34" charset="0"/>
                <a:ea typeface="楷体_GB2312" pitchFamily="49" charset="-122"/>
              </a:rPr>
              <a:t>求</a:t>
            </a:r>
            <a:r>
              <a:rPr lang="en-US" altLang="zh-CN" sz="2400" dirty="0">
                <a:latin typeface="Arial Narrow" pitchFamily="34" charset="0"/>
                <a:ea typeface="楷体_GB2312" pitchFamily="49" charset="-122"/>
              </a:rPr>
              <a:t>1</a:t>
            </a:r>
            <a:r>
              <a:rPr lang="zh-CN" altLang="en-US" sz="2400" dirty="0">
                <a:latin typeface="Arial Narrow" pitchFamily="34" charset="0"/>
                <a:ea typeface="楷体_GB2312" pitchFamily="49" charset="-122"/>
              </a:rPr>
              <a:t>＊</a:t>
            </a:r>
            <a:r>
              <a:rPr lang="en-US" altLang="zh-CN" sz="2400" dirty="0">
                <a:latin typeface="Arial Narrow" pitchFamily="34" charset="0"/>
                <a:ea typeface="楷体_GB2312" pitchFamily="49" charset="-122"/>
              </a:rPr>
              <a:t>2</a:t>
            </a:r>
            <a:r>
              <a:rPr lang="zh-CN" altLang="en-US" sz="2400" dirty="0">
                <a:latin typeface="Arial Narrow" pitchFamily="34" charset="0"/>
                <a:ea typeface="楷体_GB2312" pitchFamily="49" charset="-122"/>
              </a:rPr>
              <a:t>＊</a:t>
            </a:r>
            <a:r>
              <a:rPr lang="en-US" altLang="zh-CN" sz="2400" dirty="0">
                <a:latin typeface="Arial Narrow" pitchFamily="34" charset="0"/>
                <a:ea typeface="楷体_GB2312" pitchFamily="49" charset="-122"/>
              </a:rPr>
              <a:t>3</a:t>
            </a:r>
            <a:r>
              <a:rPr lang="zh-CN" altLang="en-US" sz="2400" dirty="0">
                <a:latin typeface="Arial Narrow" pitchFamily="34" charset="0"/>
                <a:ea typeface="楷体_GB2312" pitchFamily="49" charset="-122"/>
              </a:rPr>
              <a:t>＊</a:t>
            </a:r>
            <a:r>
              <a:rPr lang="en-US" altLang="zh-CN" sz="2400" dirty="0">
                <a:latin typeface="Arial Narrow" pitchFamily="34" charset="0"/>
                <a:ea typeface="楷体_GB2312" pitchFamily="49" charset="-122"/>
              </a:rPr>
              <a:t>4</a:t>
            </a:r>
            <a:r>
              <a:rPr lang="zh-CN" altLang="en-US" sz="2400" dirty="0">
                <a:latin typeface="Arial Narrow" pitchFamily="34" charset="0"/>
                <a:ea typeface="楷体_GB2312" pitchFamily="49" charset="-122"/>
              </a:rPr>
              <a:t>＊</a:t>
            </a:r>
            <a:r>
              <a:rPr lang="en-US" altLang="zh-CN" sz="2400" dirty="0">
                <a:latin typeface="Arial Narrow" pitchFamily="34" charset="0"/>
                <a:ea typeface="楷体_GB2312" pitchFamily="49" charset="-122"/>
              </a:rPr>
              <a:t>5</a:t>
            </a:r>
            <a:r>
              <a:rPr lang="zh-CN" altLang="en-US" sz="2400" dirty="0">
                <a:latin typeface="Arial Narrow" pitchFamily="34" charset="0"/>
                <a:ea typeface="楷体_GB2312" pitchFamily="49" charset="-122"/>
              </a:rPr>
              <a:t>（前测试）</a:t>
            </a:r>
            <a:r>
              <a:rPr lang="en-US" altLang="zh-CN" sz="2400" dirty="0">
                <a:latin typeface="Arial Narrow" pitchFamily="34" charset="0"/>
                <a:ea typeface="楷体_GB2312" pitchFamily="49" charset="-122"/>
              </a:rPr>
              <a:t> </a:t>
            </a:r>
            <a:endParaRPr lang="zh-CN" altLang="en-US" sz="2400" dirty="0">
              <a:latin typeface="Arial Narrow" pitchFamily="34" charset="0"/>
              <a:ea typeface="楷体_GB2312" pitchFamily="49" charset="-122"/>
            </a:endParaRPr>
          </a:p>
        </p:txBody>
      </p:sp>
      <p:sp>
        <p:nvSpPr>
          <p:cNvPr id="630788" name="Rectangle 4"/>
          <p:cNvSpPr>
            <a:spLocks noChangeArrowheads="1"/>
          </p:cNvSpPr>
          <p:nvPr/>
        </p:nvSpPr>
        <p:spPr bwMode="auto">
          <a:xfrm>
            <a:off x="1066800" y="1981200"/>
            <a:ext cx="6477000" cy="457200"/>
          </a:xfrm>
          <a:prstGeom prst="rect">
            <a:avLst/>
          </a:prstGeom>
          <a:noFill/>
          <a:ln w="9525">
            <a:noFill/>
            <a:miter lim="800000"/>
            <a:headEnd/>
            <a:tailEnd/>
          </a:ln>
          <a:effectLst/>
        </p:spPr>
        <p:txBody>
          <a:bodyPr/>
          <a:lstStyle/>
          <a:p>
            <a:pPr marL="279400" indent="-279400" algn="l">
              <a:spcBef>
                <a:spcPct val="40000"/>
              </a:spcBef>
              <a:buClr>
                <a:srgbClr val="D60093"/>
              </a:buClr>
              <a:buSzPct val="70000"/>
              <a:buFont typeface="Wingdings" pitchFamily="2" charset="2"/>
              <a:buNone/>
            </a:pPr>
            <a:r>
              <a:rPr lang="en-US" altLang="zh-CN" sz="2400">
                <a:solidFill>
                  <a:srgbClr val="FF0000"/>
                </a:solidFill>
                <a:latin typeface="Arial Narrow" pitchFamily="34" charset="0"/>
                <a:ea typeface="楷体_GB2312" pitchFamily="49" charset="-122"/>
              </a:rPr>
              <a:t>S1</a:t>
            </a:r>
            <a:r>
              <a:rPr lang="zh-CN" altLang="en-US" sz="2400">
                <a:latin typeface="Arial Narrow" pitchFamily="34" charset="0"/>
                <a:ea typeface="楷体_GB2312" pitchFamily="49" charset="-122"/>
              </a:rPr>
              <a:t>：使 </a:t>
            </a:r>
            <a:r>
              <a:rPr lang="en-US" altLang="zh-CN" sz="2400">
                <a:solidFill>
                  <a:srgbClr val="0000FF"/>
                </a:solidFill>
                <a:latin typeface="Arial Narrow" pitchFamily="34" charset="0"/>
                <a:ea typeface="楷体_GB2312" pitchFamily="49" charset="-122"/>
              </a:rPr>
              <a:t>p</a:t>
            </a:r>
            <a:r>
              <a:rPr lang="zh-CN" altLang="en-US" sz="2400">
                <a:solidFill>
                  <a:srgbClr val="0000FF"/>
                </a:solidFill>
                <a:latin typeface="Arial Narrow" pitchFamily="34" charset="0"/>
                <a:ea typeface="楷体_GB2312" pitchFamily="49" charset="-122"/>
              </a:rPr>
              <a:t>＝</a:t>
            </a:r>
            <a:r>
              <a:rPr lang="en-US" altLang="zh-CN" sz="2400">
                <a:solidFill>
                  <a:srgbClr val="0000FF"/>
                </a:solidFill>
                <a:latin typeface="Arial Narrow" pitchFamily="34" charset="0"/>
                <a:ea typeface="楷体_GB2312" pitchFamily="49" charset="-122"/>
              </a:rPr>
              <a:t>1</a:t>
            </a:r>
            <a:r>
              <a:rPr lang="en-US" altLang="zh-CN" sz="2400">
                <a:latin typeface="Arial Narrow" pitchFamily="34" charset="0"/>
                <a:ea typeface="楷体_GB2312" pitchFamily="49" charset="-122"/>
              </a:rPr>
              <a:t> </a:t>
            </a:r>
            <a:r>
              <a:rPr lang="zh-CN" altLang="en-US" sz="2400">
                <a:latin typeface="Arial Narrow" pitchFamily="34" charset="0"/>
                <a:ea typeface="楷体_GB2312" pitchFamily="49" charset="-122"/>
              </a:rPr>
              <a:t>；</a:t>
            </a:r>
          </a:p>
        </p:txBody>
      </p:sp>
      <p:sp>
        <p:nvSpPr>
          <p:cNvPr id="630789" name="Rectangle 5"/>
          <p:cNvSpPr>
            <a:spLocks noChangeArrowheads="1"/>
          </p:cNvSpPr>
          <p:nvPr/>
        </p:nvSpPr>
        <p:spPr bwMode="auto">
          <a:xfrm>
            <a:off x="1066800" y="2438400"/>
            <a:ext cx="2438400" cy="457200"/>
          </a:xfrm>
          <a:prstGeom prst="rect">
            <a:avLst/>
          </a:prstGeom>
          <a:noFill/>
          <a:ln w="9525">
            <a:noFill/>
            <a:miter lim="800000"/>
            <a:headEnd/>
            <a:tailEnd/>
          </a:ln>
          <a:effectLst/>
        </p:spPr>
        <p:txBody>
          <a:bodyPr/>
          <a:lstStyle/>
          <a:p>
            <a:pPr marL="279400" indent="-279400" algn="l">
              <a:spcBef>
                <a:spcPct val="40000"/>
              </a:spcBef>
              <a:buClr>
                <a:srgbClr val="D60093"/>
              </a:buClr>
              <a:buSzPct val="70000"/>
              <a:buFont typeface="Wingdings" pitchFamily="2" charset="2"/>
              <a:buNone/>
            </a:pPr>
            <a:r>
              <a:rPr lang="en-US" altLang="zh-CN" sz="2400">
                <a:solidFill>
                  <a:srgbClr val="FF0000"/>
                </a:solidFill>
                <a:latin typeface="Arial Narrow" pitchFamily="34" charset="0"/>
                <a:ea typeface="楷体_GB2312" pitchFamily="49" charset="-122"/>
              </a:rPr>
              <a:t>S2</a:t>
            </a:r>
            <a:r>
              <a:rPr lang="zh-CN" altLang="en-US" sz="2400">
                <a:latin typeface="Arial Narrow" pitchFamily="34" charset="0"/>
                <a:ea typeface="楷体_GB2312" pitchFamily="49" charset="-122"/>
              </a:rPr>
              <a:t>：使 </a:t>
            </a:r>
            <a:r>
              <a:rPr lang="en-US" altLang="zh-CN" sz="2400">
                <a:solidFill>
                  <a:srgbClr val="0000FF"/>
                </a:solidFill>
                <a:latin typeface="Arial Narrow" pitchFamily="34" charset="0"/>
                <a:ea typeface="楷体_GB2312" pitchFamily="49" charset="-122"/>
              </a:rPr>
              <a:t>i</a:t>
            </a:r>
            <a:r>
              <a:rPr lang="zh-CN" altLang="en-US" sz="2400">
                <a:solidFill>
                  <a:srgbClr val="0000FF"/>
                </a:solidFill>
                <a:latin typeface="Arial Narrow" pitchFamily="34" charset="0"/>
                <a:ea typeface="楷体_GB2312" pitchFamily="49" charset="-122"/>
              </a:rPr>
              <a:t>＝</a:t>
            </a:r>
            <a:r>
              <a:rPr lang="en-US" altLang="zh-CN" sz="2400">
                <a:solidFill>
                  <a:srgbClr val="0000FF"/>
                </a:solidFill>
                <a:latin typeface="Arial Narrow" pitchFamily="34" charset="0"/>
                <a:ea typeface="楷体_GB2312" pitchFamily="49" charset="-122"/>
              </a:rPr>
              <a:t>2</a:t>
            </a:r>
            <a:r>
              <a:rPr lang="en-US" altLang="zh-CN" sz="2400">
                <a:latin typeface="Arial Narrow" pitchFamily="34" charset="0"/>
                <a:ea typeface="楷体_GB2312" pitchFamily="49" charset="-122"/>
              </a:rPr>
              <a:t> </a:t>
            </a:r>
            <a:r>
              <a:rPr lang="zh-CN" altLang="en-US" sz="2400">
                <a:latin typeface="Arial Narrow" pitchFamily="34" charset="0"/>
                <a:ea typeface="楷体_GB2312" pitchFamily="49" charset="-122"/>
              </a:rPr>
              <a:t>；</a:t>
            </a:r>
          </a:p>
        </p:txBody>
      </p:sp>
      <p:sp>
        <p:nvSpPr>
          <p:cNvPr id="630790" name="Rectangle 6"/>
          <p:cNvSpPr>
            <a:spLocks noChangeArrowheads="1"/>
          </p:cNvSpPr>
          <p:nvPr/>
        </p:nvSpPr>
        <p:spPr bwMode="auto">
          <a:xfrm>
            <a:off x="1066800" y="2895600"/>
            <a:ext cx="4441304" cy="1143000"/>
          </a:xfrm>
          <a:prstGeom prst="rect">
            <a:avLst/>
          </a:prstGeom>
          <a:noFill/>
          <a:ln w="9525">
            <a:noFill/>
            <a:miter lim="800000"/>
            <a:headEnd/>
            <a:tailEnd/>
          </a:ln>
          <a:effectLst/>
        </p:spPr>
        <p:txBody>
          <a:bodyPr/>
          <a:lstStyle/>
          <a:p>
            <a:pPr marL="279400" indent="-279400" algn="l">
              <a:spcBef>
                <a:spcPct val="40000"/>
              </a:spcBef>
              <a:buClr>
                <a:srgbClr val="D60093"/>
              </a:buClr>
              <a:buSzPct val="70000"/>
              <a:buFont typeface="Wingdings" pitchFamily="2" charset="2"/>
              <a:buNone/>
            </a:pPr>
            <a:r>
              <a:rPr lang="en-US" altLang="zh-CN" sz="2400" dirty="0">
                <a:solidFill>
                  <a:srgbClr val="FF0000"/>
                </a:solidFill>
                <a:latin typeface="Arial Narrow" pitchFamily="34" charset="0"/>
                <a:ea typeface="楷体_GB2312" pitchFamily="49" charset="-122"/>
              </a:rPr>
              <a:t>S3</a:t>
            </a:r>
            <a:r>
              <a:rPr lang="zh-CN" altLang="en-US" sz="2400" dirty="0">
                <a:latin typeface="Arial Narrow" pitchFamily="34" charset="0"/>
                <a:ea typeface="楷体_GB2312" pitchFamily="49" charset="-122"/>
              </a:rPr>
              <a:t>：使 </a:t>
            </a:r>
            <a:r>
              <a:rPr lang="en-US" altLang="zh-CN" sz="2400" dirty="0">
                <a:latin typeface="Arial Narrow" pitchFamily="34" charset="0"/>
                <a:ea typeface="楷体_GB2312" pitchFamily="49" charset="-122"/>
              </a:rPr>
              <a:t>p * </a:t>
            </a:r>
            <a:r>
              <a:rPr lang="en-US" altLang="zh-CN" sz="2400" dirty="0" err="1">
                <a:latin typeface="Arial Narrow" pitchFamily="34" charset="0"/>
                <a:ea typeface="楷体_GB2312" pitchFamily="49" charset="-122"/>
              </a:rPr>
              <a:t>i</a:t>
            </a:r>
            <a:r>
              <a:rPr lang="zh-CN" altLang="en-US" sz="2400" dirty="0">
                <a:latin typeface="Arial Narrow" pitchFamily="34" charset="0"/>
                <a:ea typeface="楷体_GB2312" pitchFamily="49" charset="-122"/>
              </a:rPr>
              <a:t>，乘积仍放在变量</a:t>
            </a:r>
            <a:br>
              <a:rPr lang="zh-CN" altLang="en-US" sz="2400" dirty="0">
                <a:latin typeface="Arial Narrow" pitchFamily="34" charset="0"/>
                <a:ea typeface="楷体_GB2312" pitchFamily="49" charset="-122"/>
              </a:rPr>
            </a:br>
            <a:r>
              <a:rPr lang="zh-CN" altLang="en-US" sz="2400" dirty="0">
                <a:latin typeface="Arial Narrow" pitchFamily="34" charset="0"/>
                <a:ea typeface="楷体_GB2312" pitchFamily="49" charset="-122"/>
              </a:rPr>
              <a:t>     </a:t>
            </a:r>
            <a:r>
              <a:rPr lang="en-US" altLang="zh-CN" sz="2400" dirty="0">
                <a:latin typeface="Arial Narrow" pitchFamily="34" charset="0"/>
                <a:ea typeface="楷体_GB2312" pitchFamily="49" charset="-122"/>
              </a:rPr>
              <a:t>p </a:t>
            </a:r>
            <a:r>
              <a:rPr lang="zh-CN" altLang="en-US" sz="2400" dirty="0">
                <a:latin typeface="Arial Narrow" pitchFamily="34" charset="0"/>
                <a:ea typeface="楷体_GB2312" pitchFamily="49" charset="-122"/>
              </a:rPr>
              <a:t>中，可表示为</a:t>
            </a:r>
            <a:r>
              <a:rPr lang="en-US" altLang="zh-CN" sz="2400" dirty="0">
                <a:solidFill>
                  <a:srgbClr val="0000FF"/>
                </a:solidFill>
                <a:latin typeface="Arial Narrow" pitchFamily="34" charset="0"/>
                <a:ea typeface="楷体_GB2312" pitchFamily="49" charset="-122"/>
              </a:rPr>
              <a:t>p* </a:t>
            </a:r>
            <a:r>
              <a:rPr lang="en-US" altLang="zh-CN" sz="2400" dirty="0" err="1">
                <a:solidFill>
                  <a:srgbClr val="0000FF"/>
                </a:solidFill>
                <a:latin typeface="Arial Narrow" pitchFamily="34" charset="0"/>
                <a:ea typeface="楷体_GB2312" pitchFamily="49" charset="-122"/>
              </a:rPr>
              <a:t>i</a:t>
            </a:r>
            <a:r>
              <a:rPr lang="en-US" altLang="zh-CN" sz="2400" dirty="0">
                <a:solidFill>
                  <a:srgbClr val="0000FF"/>
                </a:solidFill>
                <a:latin typeface="Arial Narrow" pitchFamily="34" charset="0"/>
                <a:ea typeface="楷体_GB2312" pitchFamily="49" charset="-122"/>
              </a:rPr>
              <a:t> </a:t>
            </a:r>
            <a:r>
              <a:rPr lang="en-US" altLang="zh-CN" sz="2800" dirty="0">
                <a:solidFill>
                  <a:srgbClr val="0000FF"/>
                </a:solidFill>
                <a:latin typeface="Arial Narrow" pitchFamily="34" charset="0"/>
                <a:ea typeface="楷体_GB2312" pitchFamily="49" charset="-122"/>
              </a:rPr>
              <a:t>→</a:t>
            </a:r>
            <a:r>
              <a:rPr lang="en-US" altLang="zh-CN" sz="2400" dirty="0">
                <a:solidFill>
                  <a:srgbClr val="0000FF"/>
                </a:solidFill>
                <a:latin typeface="Arial Narrow" pitchFamily="34" charset="0"/>
                <a:ea typeface="楷体_GB2312" pitchFamily="49" charset="-122"/>
              </a:rPr>
              <a:t>p</a:t>
            </a:r>
            <a:r>
              <a:rPr lang="en-US" altLang="zh-CN" sz="2400" dirty="0">
                <a:latin typeface="Arial Narrow" pitchFamily="34" charset="0"/>
                <a:ea typeface="楷体_GB2312" pitchFamily="49" charset="-122"/>
              </a:rPr>
              <a:t> ;</a:t>
            </a:r>
            <a:endParaRPr lang="zh-CN" altLang="en-US" sz="2400" dirty="0">
              <a:latin typeface="Arial Narrow" pitchFamily="34" charset="0"/>
              <a:ea typeface="楷体_GB2312" pitchFamily="49" charset="-122"/>
            </a:endParaRPr>
          </a:p>
        </p:txBody>
      </p:sp>
      <p:sp>
        <p:nvSpPr>
          <p:cNvPr id="630791" name="Rectangle 7"/>
          <p:cNvSpPr>
            <a:spLocks noChangeArrowheads="1"/>
          </p:cNvSpPr>
          <p:nvPr/>
        </p:nvSpPr>
        <p:spPr bwMode="auto">
          <a:xfrm>
            <a:off x="1066800" y="3733800"/>
            <a:ext cx="4657328" cy="457200"/>
          </a:xfrm>
          <a:prstGeom prst="rect">
            <a:avLst/>
          </a:prstGeom>
          <a:noFill/>
          <a:ln w="9525">
            <a:noFill/>
            <a:miter lim="800000"/>
            <a:headEnd/>
            <a:tailEnd/>
          </a:ln>
          <a:effectLst/>
        </p:spPr>
        <p:txBody>
          <a:bodyPr/>
          <a:lstStyle/>
          <a:p>
            <a:pPr marL="279400" indent="-279400" algn="l">
              <a:spcBef>
                <a:spcPct val="40000"/>
              </a:spcBef>
              <a:buClr>
                <a:srgbClr val="D60093"/>
              </a:buClr>
              <a:buSzPct val="70000"/>
              <a:buFont typeface="Wingdings" pitchFamily="2" charset="2"/>
              <a:buNone/>
            </a:pPr>
            <a:r>
              <a:rPr lang="en-US" altLang="zh-CN" sz="2400" dirty="0">
                <a:solidFill>
                  <a:srgbClr val="FF0000"/>
                </a:solidFill>
                <a:latin typeface="Arial Narrow" pitchFamily="34" charset="0"/>
                <a:ea typeface="楷体_GB2312" pitchFamily="49" charset="-122"/>
              </a:rPr>
              <a:t>S4</a:t>
            </a:r>
            <a:r>
              <a:rPr lang="zh-CN" altLang="en-US" sz="2400" dirty="0">
                <a:latin typeface="Arial Narrow" pitchFamily="34" charset="0"/>
                <a:ea typeface="楷体_GB2312" pitchFamily="49" charset="-122"/>
              </a:rPr>
              <a:t>：使 </a:t>
            </a:r>
            <a:r>
              <a:rPr lang="en-US" altLang="zh-CN" sz="2400" dirty="0" err="1">
                <a:latin typeface="Arial Narrow" pitchFamily="34" charset="0"/>
                <a:ea typeface="楷体_GB2312" pitchFamily="49" charset="-122"/>
              </a:rPr>
              <a:t>i</a:t>
            </a:r>
            <a:r>
              <a:rPr lang="en-US" altLang="zh-CN" sz="2400" dirty="0">
                <a:latin typeface="Arial Narrow" pitchFamily="34" charset="0"/>
                <a:ea typeface="楷体_GB2312" pitchFamily="49" charset="-122"/>
              </a:rPr>
              <a:t> </a:t>
            </a:r>
            <a:r>
              <a:rPr lang="zh-CN" altLang="en-US" sz="2400" dirty="0">
                <a:latin typeface="Arial Narrow" pitchFamily="34" charset="0"/>
                <a:ea typeface="楷体_GB2312" pitchFamily="49" charset="-122"/>
              </a:rPr>
              <a:t>的值加</a:t>
            </a:r>
            <a:r>
              <a:rPr lang="en-US" altLang="zh-CN" sz="2400" dirty="0">
                <a:latin typeface="Arial Narrow" pitchFamily="34" charset="0"/>
                <a:ea typeface="楷体_GB2312" pitchFamily="49" charset="-122"/>
              </a:rPr>
              <a:t>1</a:t>
            </a:r>
            <a:r>
              <a:rPr lang="zh-CN" altLang="en-US" sz="2400" dirty="0">
                <a:latin typeface="Arial Narrow" pitchFamily="34" charset="0"/>
                <a:ea typeface="楷体_GB2312" pitchFamily="49" charset="-122"/>
              </a:rPr>
              <a:t>，即 </a:t>
            </a:r>
            <a:r>
              <a:rPr lang="en-US" altLang="zh-CN" sz="2400" dirty="0" err="1">
                <a:solidFill>
                  <a:srgbClr val="0000FF"/>
                </a:solidFill>
                <a:latin typeface="Arial Narrow" pitchFamily="34" charset="0"/>
                <a:ea typeface="楷体_GB2312" pitchFamily="49" charset="-122"/>
              </a:rPr>
              <a:t>i</a:t>
            </a:r>
            <a:r>
              <a:rPr lang="en-US" altLang="zh-CN" sz="2400" dirty="0">
                <a:solidFill>
                  <a:srgbClr val="0000FF"/>
                </a:solidFill>
                <a:latin typeface="Arial Narrow" pitchFamily="34" charset="0"/>
                <a:ea typeface="楷体_GB2312" pitchFamily="49" charset="-122"/>
              </a:rPr>
              <a:t> </a:t>
            </a:r>
            <a:r>
              <a:rPr lang="zh-CN" altLang="en-US" sz="2400" dirty="0">
                <a:solidFill>
                  <a:srgbClr val="0000FF"/>
                </a:solidFill>
                <a:latin typeface="Arial Narrow" pitchFamily="34" charset="0"/>
                <a:ea typeface="楷体_GB2312" pitchFamily="49" charset="-122"/>
              </a:rPr>
              <a:t>＋</a:t>
            </a:r>
            <a:r>
              <a:rPr lang="en-US" altLang="zh-CN" sz="2400" dirty="0">
                <a:solidFill>
                  <a:srgbClr val="0000FF"/>
                </a:solidFill>
                <a:latin typeface="Arial Narrow" pitchFamily="34" charset="0"/>
                <a:ea typeface="楷体_GB2312" pitchFamily="49" charset="-122"/>
              </a:rPr>
              <a:t>1</a:t>
            </a:r>
            <a:r>
              <a:rPr lang="en-US" altLang="zh-CN" sz="2800" dirty="0">
                <a:solidFill>
                  <a:srgbClr val="0000FF"/>
                </a:solidFill>
                <a:latin typeface="Arial Narrow" pitchFamily="34" charset="0"/>
                <a:ea typeface="楷体_GB2312" pitchFamily="49" charset="-122"/>
              </a:rPr>
              <a:t>→</a:t>
            </a:r>
            <a:r>
              <a:rPr lang="en-US" altLang="zh-CN" sz="2400" dirty="0">
                <a:solidFill>
                  <a:srgbClr val="0000FF"/>
                </a:solidFill>
                <a:latin typeface="Arial Narrow" pitchFamily="34" charset="0"/>
                <a:ea typeface="楷体_GB2312" pitchFamily="49" charset="-122"/>
              </a:rPr>
              <a:t> </a:t>
            </a:r>
            <a:r>
              <a:rPr lang="en-US" altLang="zh-CN" sz="2400" dirty="0" err="1">
                <a:solidFill>
                  <a:srgbClr val="0000FF"/>
                </a:solidFill>
                <a:latin typeface="Arial Narrow" pitchFamily="34" charset="0"/>
                <a:ea typeface="楷体_GB2312" pitchFamily="49" charset="-122"/>
              </a:rPr>
              <a:t>i</a:t>
            </a:r>
            <a:r>
              <a:rPr lang="en-US" altLang="zh-CN" sz="2400" dirty="0">
                <a:latin typeface="Arial Narrow" pitchFamily="34" charset="0"/>
                <a:ea typeface="楷体_GB2312" pitchFamily="49" charset="-122"/>
              </a:rPr>
              <a:t> ;</a:t>
            </a:r>
          </a:p>
        </p:txBody>
      </p:sp>
      <p:sp>
        <p:nvSpPr>
          <p:cNvPr id="630792" name="Rectangle 8"/>
          <p:cNvSpPr>
            <a:spLocks noChangeArrowheads="1"/>
          </p:cNvSpPr>
          <p:nvPr/>
        </p:nvSpPr>
        <p:spPr bwMode="auto">
          <a:xfrm>
            <a:off x="1066800" y="4267200"/>
            <a:ext cx="4657328" cy="1752600"/>
          </a:xfrm>
          <a:prstGeom prst="rect">
            <a:avLst/>
          </a:prstGeom>
          <a:noFill/>
          <a:ln w="9525">
            <a:noFill/>
            <a:miter lim="800000"/>
            <a:headEnd/>
            <a:tailEnd/>
          </a:ln>
          <a:effectLst/>
        </p:spPr>
        <p:txBody>
          <a:bodyPr/>
          <a:lstStyle/>
          <a:p>
            <a:pPr marL="279400" indent="-279400" algn="l">
              <a:lnSpc>
                <a:spcPct val="120000"/>
              </a:lnSpc>
              <a:spcBef>
                <a:spcPct val="40000"/>
              </a:spcBef>
              <a:buClr>
                <a:srgbClr val="D60093"/>
              </a:buClr>
              <a:buSzPct val="70000"/>
              <a:buFont typeface="Wingdings" pitchFamily="2" charset="2"/>
              <a:buNone/>
            </a:pPr>
            <a:r>
              <a:rPr lang="en-US" altLang="zh-CN" sz="2400" dirty="0">
                <a:solidFill>
                  <a:srgbClr val="FF0000"/>
                </a:solidFill>
                <a:latin typeface="Arial Narrow" pitchFamily="34" charset="0"/>
                <a:ea typeface="楷体_GB2312" pitchFamily="49" charset="-122"/>
              </a:rPr>
              <a:t>S5</a:t>
            </a:r>
            <a:r>
              <a:rPr lang="zh-CN" altLang="en-US" sz="2400" dirty="0">
                <a:latin typeface="Arial Narrow" pitchFamily="34" charset="0"/>
                <a:ea typeface="楷体_GB2312" pitchFamily="49" charset="-122"/>
              </a:rPr>
              <a:t>：</a:t>
            </a:r>
            <a:r>
              <a:rPr lang="zh-CN" altLang="en-US" sz="2400" dirty="0">
                <a:solidFill>
                  <a:srgbClr val="0000FF"/>
                </a:solidFill>
                <a:latin typeface="Arial Narrow" pitchFamily="34" charset="0"/>
                <a:ea typeface="楷体_GB2312" pitchFamily="49" charset="-122"/>
              </a:rPr>
              <a:t>如果 </a:t>
            </a:r>
            <a:r>
              <a:rPr lang="en-US" altLang="zh-CN" sz="2400" dirty="0" err="1">
                <a:solidFill>
                  <a:srgbClr val="0000FF"/>
                </a:solidFill>
                <a:latin typeface="Arial Narrow" pitchFamily="34" charset="0"/>
                <a:ea typeface="楷体_GB2312" pitchFamily="49" charset="-122"/>
              </a:rPr>
              <a:t>i</a:t>
            </a:r>
            <a:r>
              <a:rPr lang="en-US" altLang="zh-CN" sz="2400" dirty="0">
                <a:solidFill>
                  <a:srgbClr val="0000FF"/>
                </a:solidFill>
                <a:latin typeface="Arial Narrow" pitchFamily="34" charset="0"/>
                <a:ea typeface="楷体_GB2312" pitchFamily="49" charset="-122"/>
              </a:rPr>
              <a:t> </a:t>
            </a:r>
            <a:r>
              <a:rPr lang="zh-CN" altLang="en-US" sz="2400" dirty="0">
                <a:solidFill>
                  <a:srgbClr val="0000FF"/>
                </a:solidFill>
                <a:latin typeface="Arial Narrow" pitchFamily="34" charset="0"/>
                <a:ea typeface="楷体_GB2312" pitchFamily="49" charset="-122"/>
              </a:rPr>
              <a:t>不大于</a:t>
            </a:r>
            <a:r>
              <a:rPr lang="en-US" altLang="zh-CN" sz="2400" dirty="0">
                <a:solidFill>
                  <a:srgbClr val="0000FF"/>
                </a:solidFill>
                <a:latin typeface="Arial Narrow" pitchFamily="34" charset="0"/>
                <a:ea typeface="楷体_GB2312" pitchFamily="49" charset="-122"/>
              </a:rPr>
              <a:t>5</a:t>
            </a:r>
            <a:r>
              <a:rPr lang="zh-CN" altLang="en-US" sz="2400" dirty="0">
                <a:latin typeface="Arial Narrow" pitchFamily="34" charset="0"/>
                <a:ea typeface="楷体_GB2312" pitchFamily="49" charset="-122"/>
              </a:rPr>
              <a:t>，返回重新</a:t>
            </a:r>
            <a:br>
              <a:rPr lang="zh-CN" altLang="en-US" sz="2400" dirty="0">
                <a:latin typeface="Arial Narrow" pitchFamily="34" charset="0"/>
                <a:ea typeface="楷体_GB2312" pitchFamily="49" charset="-122"/>
              </a:rPr>
            </a:br>
            <a:r>
              <a:rPr lang="zh-CN" altLang="en-US" sz="2400" dirty="0">
                <a:latin typeface="Arial Narrow" pitchFamily="34" charset="0"/>
                <a:ea typeface="楷体_GB2312" pitchFamily="49" charset="-122"/>
              </a:rPr>
              <a:t>     执行步骤</a:t>
            </a:r>
            <a:r>
              <a:rPr lang="en-US" altLang="zh-CN" sz="2400" dirty="0">
                <a:latin typeface="Arial Narrow" pitchFamily="34" charset="0"/>
                <a:ea typeface="楷体_GB2312" pitchFamily="49" charset="-122"/>
              </a:rPr>
              <a:t>S3</a:t>
            </a:r>
            <a:r>
              <a:rPr lang="zh-CN" altLang="en-US" sz="2400" dirty="0">
                <a:latin typeface="Arial Narrow" pitchFamily="34" charset="0"/>
                <a:ea typeface="楷体_GB2312" pitchFamily="49" charset="-122"/>
              </a:rPr>
              <a:t>、</a:t>
            </a:r>
            <a:r>
              <a:rPr lang="en-US" altLang="zh-CN" sz="2400" dirty="0">
                <a:latin typeface="Arial Narrow" pitchFamily="34" charset="0"/>
                <a:ea typeface="楷体_GB2312" pitchFamily="49" charset="-122"/>
              </a:rPr>
              <a:t>S4</a:t>
            </a:r>
            <a:r>
              <a:rPr lang="zh-CN" altLang="en-US" sz="2400" dirty="0">
                <a:latin typeface="Arial Narrow" pitchFamily="34" charset="0"/>
                <a:ea typeface="楷体_GB2312" pitchFamily="49" charset="-122"/>
              </a:rPr>
              <a:t>、</a:t>
            </a:r>
            <a:r>
              <a:rPr lang="en-US" altLang="zh-CN" sz="2400" dirty="0">
                <a:latin typeface="Arial Narrow" pitchFamily="34" charset="0"/>
                <a:ea typeface="楷体_GB2312" pitchFamily="49" charset="-122"/>
              </a:rPr>
              <a:t>S5</a:t>
            </a:r>
            <a:r>
              <a:rPr lang="zh-CN" altLang="en-US" sz="2400" dirty="0">
                <a:latin typeface="Arial Narrow" pitchFamily="34" charset="0"/>
                <a:ea typeface="楷体_GB2312" pitchFamily="49" charset="-122"/>
              </a:rPr>
              <a:t>；否</a:t>
            </a:r>
            <a:br>
              <a:rPr lang="zh-CN" altLang="en-US" sz="2400" dirty="0">
                <a:latin typeface="Arial Narrow" pitchFamily="34" charset="0"/>
                <a:ea typeface="楷体_GB2312" pitchFamily="49" charset="-122"/>
              </a:rPr>
            </a:br>
            <a:r>
              <a:rPr lang="zh-CN" altLang="en-US" sz="2400" dirty="0">
                <a:latin typeface="Arial Narrow" pitchFamily="34" charset="0"/>
                <a:ea typeface="楷体_GB2312" pitchFamily="49" charset="-122"/>
              </a:rPr>
              <a:t>     则，算法结束。</a:t>
            </a:r>
          </a:p>
        </p:txBody>
      </p:sp>
      <p:grpSp>
        <p:nvGrpSpPr>
          <p:cNvPr id="2" name="Group 9"/>
          <p:cNvGrpSpPr>
            <a:grpSpLocks/>
          </p:cNvGrpSpPr>
          <p:nvPr/>
        </p:nvGrpSpPr>
        <p:grpSpPr bwMode="auto">
          <a:xfrm>
            <a:off x="6324600" y="714375"/>
            <a:ext cx="1208088" cy="666750"/>
            <a:chOff x="2112" y="1344"/>
            <a:chExt cx="672" cy="336"/>
          </a:xfrm>
        </p:grpSpPr>
        <p:sp>
          <p:nvSpPr>
            <p:cNvPr id="630794" name="AutoShape 10"/>
            <p:cNvSpPr>
              <a:spLocks noChangeArrowheads="1"/>
            </p:cNvSpPr>
            <p:nvPr/>
          </p:nvSpPr>
          <p:spPr bwMode="auto">
            <a:xfrm>
              <a:off x="2112" y="1344"/>
              <a:ext cx="672" cy="192"/>
            </a:xfrm>
            <a:prstGeom prst="flowChartTerminator">
              <a:avLst/>
            </a:prstGeom>
            <a:gradFill rotWithShape="1">
              <a:gsLst>
                <a:gs pos="0">
                  <a:srgbClr val="CCFFFF"/>
                </a:gs>
                <a:gs pos="50000">
                  <a:schemeClr val="bg1"/>
                </a:gs>
                <a:gs pos="100000">
                  <a:srgbClr val="CCFFFF"/>
                </a:gs>
              </a:gsLst>
              <a:lin ang="5400000" scaled="1"/>
            </a:gradFill>
            <a:ln w="9525" algn="ctr">
              <a:solidFill>
                <a:schemeClr val="hlink"/>
              </a:solidFill>
              <a:miter lim="800000"/>
              <a:headEnd/>
              <a:tailEnd/>
            </a:ln>
            <a:effectLst>
              <a:outerShdw dist="56796" dir="3806097" algn="ctr" rotWithShape="0">
                <a:srgbClr val="808080">
                  <a:alpha val="50000"/>
                </a:srgbClr>
              </a:outerShdw>
            </a:effectLst>
          </p:spPr>
          <p:txBody>
            <a:bodyPr wrap="none" anchor="ctr"/>
            <a:lstStyle/>
            <a:p>
              <a:r>
                <a:rPr lang="zh-CN" altLang="en-US" sz="2000">
                  <a:latin typeface="Arial Narrow" pitchFamily="34" charset="0"/>
                  <a:ea typeface="楷体_GB2312" pitchFamily="49" charset="-122"/>
                </a:rPr>
                <a:t> 开始 </a:t>
              </a:r>
            </a:p>
          </p:txBody>
        </p:sp>
        <p:sp>
          <p:nvSpPr>
            <p:cNvPr id="630795" name="Line 11"/>
            <p:cNvSpPr>
              <a:spLocks noChangeShapeType="1"/>
            </p:cNvSpPr>
            <p:nvPr/>
          </p:nvSpPr>
          <p:spPr bwMode="auto">
            <a:xfrm>
              <a:off x="2448" y="1536"/>
              <a:ext cx="0" cy="144"/>
            </a:xfrm>
            <a:prstGeom prst="line">
              <a:avLst/>
            </a:prstGeom>
            <a:noFill/>
            <a:ln w="28575">
              <a:solidFill>
                <a:srgbClr val="0000FF"/>
              </a:solidFill>
              <a:round/>
              <a:headEnd/>
              <a:tailEnd type="stealth" w="med" len="lg"/>
            </a:ln>
            <a:effectLst/>
          </p:spPr>
          <p:txBody>
            <a:bodyPr/>
            <a:lstStyle/>
            <a:p>
              <a:endParaRPr lang="zh-CN" altLang="en-US"/>
            </a:p>
          </p:txBody>
        </p:sp>
      </p:grpSp>
      <p:grpSp>
        <p:nvGrpSpPr>
          <p:cNvPr id="3" name="Group 12"/>
          <p:cNvGrpSpPr>
            <a:grpSpLocks/>
          </p:cNvGrpSpPr>
          <p:nvPr/>
        </p:nvGrpSpPr>
        <p:grpSpPr bwMode="auto">
          <a:xfrm>
            <a:off x="6324600" y="1371600"/>
            <a:ext cx="1295400" cy="666750"/>
            <a:chOff x="2112" y="1680"/>
            <a:chExt cx="720" cy="336"/>
          </a:xfrm>
        </p:grpSpPr>
        <p:sp>
          <p:nvSpPr>
            <p:cNvPr id="630797" name="Rectangle 13"/>
            <p:cNvSpPr>
              <a:spLocks noChangeArrowheads="1"/>
            </p:cNvSpPr>
            <p:nvPr/>
          </p:nvSpPr>
          <p:spPr bwMode="auto">
            <a:xfrm>
              <a:off x="2112" y="1680"/>
              <a:ext cx="720" cy="192"/>
            </a:xfrm>
            <a:prstGeom prst="rect">
              <a:avLst/>
            </a:prstGeom>
            <a:gradFill rotWithShape="1">
              <a:gsLst>
                <a:gs pos="0">
                  <a:srgbClr val="CCFFFF"/>
                </a:gs>
                <a:gs pos="50000">
                  <a:schemeClr val="bg1"/>
                </a:gs>
                <a:gs pos="100000">
                  <a:srgbClr val="CCFFFF"/>
                </a:gs>
              </a:gsLst>
              <a:lin ang="5400000" scaled="1"/>
            </a:gradFill>
            <a:ln w="9525" algn="ctr">
              <a:solidFill>
                <a:schemeClr val="hlink"/>
              </a:solidFill>
              <a:miter lim="800000"/>
              <a:headEnd/>
              <a:tailEnd/>
            </a:ln>
            <a:effectLst>
              <a:outerShdw dist="56796" dir="3806097" algn="ctr" rotWithShape="0">
                <a:srgbClr val="808080">
                  <a:alpha val="50000"/>
                </a:srgbClr>
              </a:outerShdw>
            </a:effectLst>
          </p:spPr>
          <p:txBody>
            <a:bodyPr wrap="none" anchor="ctr"/>
            <a:lstStyle/>
            <a:p>
              <a:r>
                <a:rPr lang="en-US" altLang="zh-CN" sz="2000">
                  <a:latin typeface="Arial Narrow" pitchFamily="34" charset="0"/>
                  <a:ea typeface="楷体_GB2312" pitchFamily="49" charset="-122"/>
                </a:rPr>
                <a:t> 1→p </a:t>
              </a:r>
            </a:p>
          </p:txBody>
        </p:sp>
        <p:sp>
          <p:nvSpPr>
            <p:cNvPr id="630798" name="Line 14"/>
            <p:cNvSpPr>
              <a:spLocks noChangeShapeType="1"/>
            </p:cNvSpPr>
            <p:nvPr/>
          </p:nvSpPr>
          <p:spPr bwMode="auto">
            <a:xfrm>
              <a:off x="2448" y="1872"/>
              <a:ext cx="0" cy="144"/>
            </a:xfrm>
            <a:prstGeom prst="line">
              <a:avLst/>
            </a:prstGeom>
            <a:noFill/>
            <a:ln w="28575">
              <a:solidFill>
                <a:srgbClr val="0000FF"/>
              </a:solidFill>
              <a:round/>
              <a:headEnd/>
              <a:tailEnd type="stealth" w="med" len="lg"/>
            </a:ln>
            <a:effectLst/>
          </p:spPr>
          <p:txBody>
            <a:bodyPr/>
            <a:lstStyle/>
            <a:p>
              <a:endParaRPr lang="zh-CN" altLang="en-US"/>
            </a:p>
          </p:txBody>
        </p:sp>
      </p:grpSp>
      <p:grpSp>
        <p:nvGrpSpPr>
          <p:cNvPr id="4" name="Group 15"/>
          <p:cNvGrpSpPr>
            <a:grpSpLocks/>
          </p:cNvGrpSpPr>
          <p:nvPr/>
        </p:nvGrpSpPr>
        <p:grpSpPr bwMode="auto">
          <a:xfrm>
            <a:off x="6324600" y="2041525"/>
            <a:ext cx="1295400" cy="666750"/>
            <a:chOff x="2112" y="2016"/>
            <a:chExt cx="720" cy="336"/>
          </a:xfrm>
        </p:grpSpPr>
        <p:sp>
          <p:nvSpPr>
            <p:cNvPr id="630800" name="Rectangle 16"/>
            <p:cNvSpPr>
              <a:spLocks noChangeArrowheads="1"/>
            </p:cNvSpPr>
            <p:nvPr/>
          </p:nvSpPr>
          <p:spPr bwMode="auto">
            <a:xfrm>
              <a:off x="2112" y="2016"/>
              <a:ext cx="720" cy="192"/>
            </a:xfrm>
            <a:prstGeom prst="rect">
              <a:avLst/>
            </a:prstGeom>
            <a:gradFill rotWithShape="1">
              <a:gsLst>
                <a:gs pos="0">
                  <a:srgbClr val="CCFFFF"/>
                </a:gs>
                <a:gs pos="50000">
                  <a:schemeClr val="bg1"/>
                </a:gs>
                <a:gs pos="100000">
                  <a:srgbClr val="CCFFFF"/>
                </a:gs>
              </a:gsLst>
              <a:lin ang="5400000" scaled="1"/>
            </a:gradFill>
            <a:ln w="9525" algn="ctr">
              <a:solidFill>
                <a:schemeClr val="hlink"/>
              </a:solidFill>
              <a:miter lim="800000"/>
              <a:headEnd/>
              <a:tailEnd/>
            </a:ln>
            <a:effectLst>
              <a:outerShdw dist="56796" dir="3806097" algn="ctr" rotWithShape="0">
                <a:srgbClr val="808080">
                  <a:alpha val="50000"/>
                </a:srgbClr>
              </a:outerShdw>
            </a:effectLst>
          </p:spPr>
          <p:txBody>
            <a:bodyPr wrap="none" anchor="ctr"/>
            <a:lstStyle/>
            <a:p>
              <a:r>
                <a:rPr lang="en-US" altLang="zh-CN" sz="2000">
                  <a:latin typeface="Arial Narrow" pitchFamily="34" charset="0"/>
                  <a:ea typeface="楷体_GB2312" pitchFamily="49" charset="-122"/>
                </a:rPr>
                <a:t> 2→i </a:t>
              </a:r>
            </a:p>
          </p:txBody>
        </p:sp>
        <p:sp>
          <p:nvSpPr>
            <p:cNvPr id="630801" name="Line 17"/>
            <p:cNvSpPr>
              <a:spLocks noChangeShapeType="1"/>
            </p:cNvSpPr>
            <p:nvPr/>
          </p:nvSpPr>
          <p:spPr bwMode="auto">
            <a:xfrm>
              <a:off x="2448" y="2208"/>
              <a:ext cx="0" cy="144"/>
            </a:xfrm>
            <a:prstGeom prst="line">
              <a:avLst/>
            </a:prstGeom>
            <a:noFill/>
            <a:ln w="28575">
              <a:solidFill>
                <a:srgbClr val="0000FF"/>
              </a:solidFill>
              <a:round/>
              <a:headEnd/>
              <a:tailEnd type="stealth" w="med" len="lg"/>
            </a:ln>
            <a:effectLst/>
          </p:spPr>
          <p:txBody>
            <a:bodyPr/>
            <a:lstStyle/>
            <a:p>
              <a:endParaRPr lang="zh-CN" altLang="en-US"/>
            </a:p>
          </p:txBody>
        </p:sp>
      </p:grpSp>
      <p:grpSp>
        <p:nvGrpSpPr>
          <p:cNvPr id="5" name="Group 18"/>
          <p:cNvGrpSpPr>
            <a:grpSpLocks/>
          </p:cNvGrpSpPr>
          <p:nvPr/>
        </p:nvGrpSpPr>
        <p:grpSpPr bwMode="auto">
          <a:xfrm>
            <a:off x="6324600" y="3505200"/>
            <a:ext cx="1295400" cy="666750"/>
            <a:chOff x="2112" y="2352"/>
            <a:chExt cx="720" cy="336"/>
          </a:xfrm>
        </p:grpSpPr>
        <p:sp>
          <p:nvSpPr>
            <p:cNvPr id="630803" name="Rectangle 19"/>
            <p:cNvSpPr>
              <a:spLocks noChangeArrowheads="1"/>
            </p:cNvSpPr>
            <p:nvPr/>
          </p:nvSpPr>
          <p:spPr bwMode="auto">
            <a:xfrm>
              <a:off x="2112" y="2352"/>
              <a:ext cx="720" cy="192"/>
            </a:xfrm>
            <a:prstGeom prst="rect">
              <a:avLst/>
            </a:prstGeom>
            <a:gradFill rotWithShape="1">
              <a:gsLst>
                <a:gs pos="0">
                  <a:srgbClr val="FFCCFF"/>
                </a:gs>
                <a:gs pos="50000">
                  <a:schemeClr val="bg1"/>
                </a:gs>
                <a:gs pos="100000">
                  <a:srgbClr val="FFCCFF"/>
                </a:gs>
              </a:gsLst>
              <a:lin ang="5400000" scaled="1"/>
            </a:gradFill>
            <a:ln w="9525" algn="ctr">
              <a:solidFill>
                <a:srgbClr val="FF99FF"/>
              </a:solidFill>
              <a:miter lim="800000"/>
              <a:headEnd/>
              <a:tailEnd/>
            </a:ln>
            <a:effectLst>
              <a:outerShdw dist="56796" dir="3806097" algn="ctr" rotWithShape="0">
                <a:srgbClr val="808080">
                  <a:alpha val="50000"/>
                </a:srgbClr>
              </a:outerShdw>
            </a:effectLst>
          </p:spPr>
          <p:txBody>
            <a:bodyPr wrap="none" anchor="ctr"/>
            <a:lstStyle/>
            <a:p>
              <a:r>
                <a:rPr lang="en-US" altLang="zh-CN" sz="2000">
                  <a:latin typeface="Arial Narrow" pitchFamily="34" charset="0"/>
                  <a:ea typeface="楷体_GB2312" pitchFamily="49" charset="-122"/>
                </a:rPr>
                <a:t> p * i→p </a:t>
              </a:r>
            </a:p>
          </p:txBody>
        </p:sp>
        <p:sp>
          <p:nvSpPr>
            <p:cNvPr id="630804" name="Line 20"/>
            <p:cNvSpPr>
              <a:spLocks noChangeShapeType="1"/>
            </p:cNvSpPr>
            <p:nvPr/>
          </p:nvSpPr>
          <p:spPr bwMode="auto">
            <a:xfrm>
              <a:off x="2448" y="2544"/>
              <a:ext cx="0" cy="144"/>
            </a:xfrm>
            <a:prstGeom prst="line">
              <a:avLst/>
            </a:prstGeom>
            <a:noFill/>
            <a:ln w="28575">
              <a:solidFill>
                <a:srgbClr val="0000FF"/>
              </a:solidFill>
              <a:round/>
              <a:headEnd/>
              <a:tailEnd type="stealth" w="med" len="lg"/>
            </a:ln>
            <a:effectLst/>
          </p:spPr>
          <p:txBody>
            <a:bodyPr/>
            <a:lstStyle/>
            <a:p>
              <a:endParaRPr lang="zh-CN" altLang="en-US"/>
            </a:p>
          </p:txBody>
        </p:sp>
      </p:grpSp>
      <p:sp>
        <p:nvSpPr>
          <p:cNvPr id="630806" name="Rectangle 22"/>
          <p:cNvSpPr>
            <a:spLocks noChangeArrowheads="1"/>
          </p:cNvSpPr>
          <p:nvPr/>
        </p:nvSpPr>
        <p:spPr bwMode="auto">
          <a:xfrm>
            <a:off x="6324600" y="4191000"/>
            <a:ext cx="1295400" cy="381000"/>
          </a:xfrm>
          <a:prstGeom prst="rect">
            <a:avLst/>
          </a:prstGeom>
          <a:gradFill rotWithShape="1">
            <a:gsLst>
              <a:gs pos="0">
                <a:srgbClr val="FFCCFF"/>
              </a:gs>
              <a:gs pos="50000">
                <a:schemeClr val="bg1"/>
              </a:gs>
              <a:gs pos="100000">
                <a:srgbClr val="FFCCFF"/>
              </a:gs>
            </a:gsLst>
            <a:lin ang="5400000" scaled="1"/>
          </a:gradFill>
          <a:ln w="9525" algn="ctr">
            <a:solidFill>
              <a:srgbClr val="FF99FF"/>
            </a:solidFill>
            <a:miter lim="800000"/>
            <a:headEnd/>
            <a:tailEnd/>
          </a:ln>
          <a:effectLst>
            <a:outerShdw dist="56796" dir="3806097" algn="ctr" rotWithShape="0">
              <a:srgbClr val="808080">
                <a:alpha val="50000"/>
              </a:srgbClr>
            </a:outerShdw>
          </a:effectLst>
        </p:spPr>
        <p:txBody>
          <a:bodyPr wrap="none" anchor="ctr"/>
          <a:lstStyle/>
          <a:p>
            <a:r>
              <a:rPr lang="en-US" altLang="zh-CN" sz="2000">
                <a:latin typeface="Arial Narrow" pitchFamily="34" charset="0"/>
                <a:ea typeface="楷体_GB2312" pitchFamily="49" charset="-122"/>
              </a:rPr>
              <a:t> i +1→i </a:t>
            </a:r>
          </a:p>
        </p:txBody>
      </p:sp>
      <p:sp>
        <p:nvSpPr>
          <p:cNvPr id="630807" name="Line 23"/>
          <p:cNvSpPr>
            <a:spLocks noChangeShapeType="1"/>
          </p:cNvSpPr>
          <p:nvPr/>
        </p:nvSpPr>
        <p:spPr bwMode="auto">
          <a:xfrm>
            <a:off x="6934200" y="5029200"/>
            <a:ext cx="0" cy="285750"/>
          </a:xfrm>
          <a:prstGeom prst="line">
            <a:avLst/>
          </a:prstGeom>
          <a:noFill/>
          <a:ln w="28575">
            <a:solidFill>
              <a:srgbClr val="0000FF"/>
            </a:solidFill>
            <a:round/>
            <a:headEnd/>
            <a:tailEnd type="stealth" w="med" len="lg"/>
          </a:ln>
          <a:effectLst/>
        </p:spPr>
        <p:txBody>
          <a:bodyPr/>
          <a:lstStyle/>
          <a:p>
            <a:endParaRPr lang="zh-CN" altLang="en-US"/>
          </a:p>
        </p:txBody>
      </p:sp>
      <p:sp>
        <p:nvSpPr>
          <p:cNvPr id="630808" name="AutoShape 24"/>
          <p:cNvSpPr>
            <a:spLocks noChangeArrowheads="1"/>
          </p:cNvSpPr>
          <p:nvPr/>
        </p:nvSpPr>
        <p:spPr bwMode="auto">
          <a:xfrm>
            <a:off x="6248400" y="2667000"/>
            <a:ext cx="1382713" cy="533400"/>
          </a:xfrm>
          <a:prstGeom prst="flowChartDecision">
            <a:avLst/>
          </a:prstGeom>
          <a:gradFill rotWithShape="1">
            <a:gsLst>
              <a:gs pos="0">
                <a:srgbClr val="99CC00"/>
              </a:gs>
              <a:gs pos="50000">
                <a:schemeClr val="bg1"/>
              </a:gs>
              <a:gs pos="100000">
                <a:srgbClr val="99CC00"/>
              </a:gs>
            </a:gsLst>
            <a:lin ang="5400000" scaled="1"/>
          </a:gradFill>
          <a:ln w="9525" algn="ctr">
            <a:solidFill>
              <a:srgbClr val="009900"/>
            </a:solidFill>
            <a:miter lim="800000"/>
            <a:headEnd/>
            <a:tailEnd/>
          </a:ln>
          <a:effectLst>
            <a:outerShdw dist="56796" dir="3806097" algn="ctr" rotWithShape="0">
              <a:srgbClr val="808080">
                <a:alpha val="50000"/>
              </a:srgbClr>
            </a:outerShdw>
          </a:effectLst>
        </p:spPr>
        <p:txBody>
          <a:bodyPr wrap="none" anchor="ctr"/>
          <a:lstStyle/>
          <a:p>
            <a:r>
              <a:rPr lang="en-US" altLang="zh-CN" sz="2000">
                <a:latin typeface="Arial Narrow" pitchFamily="34" charset="0"/>
                <a:ea typeface="楷体_GB2312" pitchFamily="49" charset="-122"/>
              </a:rPr>
              <a:t> i ≤ 5? </a:t>
            </a:r>
          </a:p>
        </p:txBody>
      </p:sp>
      <p:sp>
        <p:nvSpPr>
          <p:cNvPr id="630809" name="Text Box 25"/>
          <p:cNvSpPr txBox="1">
            <a:spLocks noChangeArrowheads="1"/>
          </p:cNvSpPr>
          <p:nvPr/>
        </p:nvSpPr>
        <p:spPr bwMode="auto">
          <a:xfrm>
            <a:off x="7620000" y="2514600"/>
            <a:ext cx="344488" cy="396875"/>
          </a:xfrm>
          <a:prstGeom prst="rect">
            <a:avLst/>
          </a:prstGeom>
          <a:noFill/>
          <a:ln w="9525" algn="ctr">
            <a:noFill/>
            <a:miter lim="800000"/>
            <a:headEnd/>
            <a:tailEnd/>
          </a:ln>
          <a:effectLst/>
        </p:spPr>
        <p:txBody>
          <a:bodyPr>
            <a:spAutoFit/>
          </a:bodyPr>
          <a:lstStyle/>
          <a:p>
            <a:pPr>
              <a:spcBef>
                <a:spcPct val="50000"/>
              </a:spcBef>
            </a:pPr>
            <a:r>
              <a:rPr lang="en-US" altLang="zh-CN" sz="2000">
                <a:solidFill>
                  <a:schemeClr val="accent2"/>
                </a:solidFill>
                <a:latin typeface="Arial Narrow" pitchFamily="34" charset="0"/>
              </a:rPr>
              <a:t>N</a:t>
            </a:r>
          </a:p>
        </p:txBody>
      </p:sp>
      <p:sp>
        <p:nvSpPr>
          <p:cNvPr id="630810" name="Line 26"/>
          <p:cNvSpPr>
            <a:spLocks noChangeShapeType="1"/>
          </p:cNvSpPr>
          <p:nvPr/>
        </p:nvSpPr>
        <p:spPr bwMode="auto">
          <a:xfrm>
            <a:off x="6934200" y="3200400"/>
            <a:ext cx="1588" cy="304800"/>
          </a:xfrm>
          <a:prstGeom prst="line">
            <a:avLst/>
          </a:prstGeom>
          <a:noFill/>
          <a:ln w="28575">
            <a:solidFill>
              <a:srgbClr val="0000FF"/>
            </a:solidFill>
            <a:round/>
            <a:headEnd/>
            <a:tailEnd type="stealth" w="med" len="lg"/>
          </a:ln>
          <a:effectLst/>
        </p:spPr>
        <p:txBody>
          <a:bodyPr/>
          <a:lstStyle/>
          <a:p>
            <a:endParaRPr lang="zh-CN" altLang="en-US"/>
          </a:p>
        </p:txBody>
      </p:sp>
      <p:sp>
        <p:nvSpPr>
          <p:cNvPr id="630811" name="AutoShape 27"/>
          <p:cNvSpPr>
            <a:spLocks noChangeArrowheads="1"/>
          </p:cNvSpPr>
          <p:nvPr/>
        </p:nvSpPr>
        <p:spPr bwMode="auto">
          <a:xfrm>
            <a:off x="6324600" y="5943600"/>
            <a:ext cx="1208088" cy="381000"/>
          </a:xfrm>
          <a:prstGeom prst="flowChartTerminator">
            <a:avLst/>
          </a:prstGeom>
          <a:gradFill rotWithShape="1">
            <a:gsLst>
              <a:gs pos="0">
                <a:srgbClr val="CCFFFF"/>
              </a:gs>
              <a:gs pos="50000">
                <a:schemeClr val="bg1"/>
              </a:gs>
              <a:gs pos="100000">
                <a:srgbClr val="CCFFFF"/>
              </a:gs>
            </a:gsLst>
            <a:lin ang="5400000" scaled="1"/>
          </a:gradFill>
          <a:ln w="9525" algn="ctr">
            <a:solidFill>
              <a:schemeClr val="hlink"/>
            </a:solidFill>
            <a:miter lim="800000"/>
            <a:headEnd/>
            <a:tailEnd/>
          </a:ln>
          <a:effectLst>
            <a:outerShdw dist="56796" dir="3806097" algn="ctr" rotWithShape="0">
              <a:srgbClr val="808080">
                <a:alpha val="50000"/>
              </a:srgbClr>
            </a:outerShdw>
          </a:effectLst>
        </p:spPr>
        <p:txBody>
          <a:bodyPr wrap="none" anchor="ctr"/>
          <a:lstStyle/>
          <a:p>
            <a:r>
              <a:rPr lang="zh-CN" altLang="en-US" sz="2000">
                <a:latin typeface="Arial Narrow" pitchFamily="34" charset="0"/>
                <a:ea typeface="楷体_GB2312" pitchFamily="49" charset="-122"/>
              </a:rPr>
              <a:t> 结束 </a:t>
            </a:r>
          </a:p>
        </p:txBody>
      </p:sp>
      <p:sp>
        <p:nvSpPr>
          <p:cNvPr id="630812" name="Line 28"/>
          <p:cNvSpPr>
            <a:spLocks noChangeShapeType="1"/>
          </p:cNvSpPr>
          <p:nvPr/>
        </p:nvSpPr>
        <p:spPr bwMode="auto">
          <a:xfrm flipH="1">
            <a:off x="5867400" y="4800600"/>
            <a:ext cx="1066800" cy="1588"/>
          </a:xfrm>
          <a:prstGeom prst="line">
            <a:avLst/>
          </a:prstGeom>
          <a:noFill/>
          <a:ln w="28575">
            <a:solidFill>
              <a:srgbClr val="0000FF"/>
            </a:solidFill>
            <a:round/>
            <a:headEnd/>
            <a:tailEnd/>
          </a:ln>
          <a:effectLst/>
        </p:spPr>
        <p:txBody>
          <a:bodyPr/>
          <a:lstStyle/>
          <a:p>
            <a:endParaRPr lang="zh-CN" altLang="en-US"/>
          </a:p>
        </p:txBody>
      </p:sp>
      <p:sp>
        <p:nvSpPr>
          <p:cNvPr id="630813" name="Line 29"/>
          <p:cNvSpPr>
            <a:spLocks noChangeShapeType="1"/>
          </p:cNvSpPr>
          <p:nvPr/>
        </p:nvSpPr>
        <p:spPr bwMode="auto">
          <a:xfrm flipV="1">
            <a:off x="6934200" y="4572000"/>
            <a:ext cx="1588" cy="228600"/>
          </a:xfrm>
          <a:prstGeom prst="line">
            <a:avLst/>
          </a:prstGeom>
          <a:noFill/>
          <a:ln w="28575">
            <a:solidFill>
              <a:srgbClr val="0000FF"/>
            </a:solidFill>
            <a:round/>
            <a:headEnd/>
            <a:tailEnd/>
          </a:ln>
          <a:effectLst/>
        </p:spPr>
        <p:txBody>
          <a:bodyPr/>
          <a:lstStyle/>
          <a:p>
            <a:endParaRPr lang="zh-CN" altLang="en-US"/>
          </a:p>
        </p:txBody>
      </p:sp>
      <p:sp>
        <p:nvSpPr>
          <p:cNvPr id="630814" name="Line 30"/>
          <p:cNvSpPr>
            <a:spLocks noChangeShapeType="1"/>
          </p:cNvSpPr>
          <p:nvPr/>
        </p:nvSpPr>
        <p:spPr bwMode="auto">
          <a:xfrm>
            <a:off x="5867400" y="2590800"/>
            <a:ext cx="990600" cy="0"/>
          </a:xfrm>
          <a:prstGeom prst="line">
            <a:avLst/>
          </a:prstGeom>
          <a:noFill/>
          <a:ln w="28575">
            <a:solidFill>
              <a:srgbClr val="0000FF"/>
            </a:solidFill>
            <a:round/>
            <a:headEnd/>
            <a:tailEnd type="stealth" w="med" len="lg"/>
          </a:ln>
          <a:effectLst/>
        </p:spPr>
        <p:txBody>
          <a:bodyPr/>
          <a:lstStyle/>
          <a:p>
            <a:endParaRPr lang="zh-CN" altLang="en-US"/>
          </a:p>
        </p:txBody>
      </p:sp>
      <p:sp>
        <p:nvSpPr>
          <p:cNvPr id="630815" name="Text Box 31"/>
          <p:cNvSpPr txBox="1">
            <a:spLocks noChangeArrowheads="1"/>
          </p:cNvSpPr>
          <p:nvPr/>
        </p:nvSpPr>
        <p:spPr bwMode="auto">
          <a:xfrm>
            <a:off x="7010400" y="3124200"/>
            <a:ext cx="344488" cy="396875"/>
          </a:xfrm>
          <a:prstGeom prst="rect">
            <a:avLst/>
          </a:prstGeom>
          <a:noFill/>
          <a:ln w="9525" algn="ctr">
            <a:noFill/>
            <a:miter lim="800000"/>
            <a:headEnd/>
            <a:tailEnd/>
          </a:ln>
          <a:effectLst/>
        </p:spPr>
        <p:txBody>
          <a:bodyPr>
            <a:spAutoFit/>
          </a:bodyPr>
          <a:lstStyle/>
          <a:p>
            <a:pPr>
              <a:spcBef>
                <a:spcPct val="50000"/>
              </a:spcBef>
            </a:pPr>
            <a:r>
              <a:rPr lang="en-US" altLang="zh-CN" sz="2000">
                <a:solidFill>
                  <a:schemeClr val="accent2"/>
                </a:solidFill>
                <a:latin typeface="Arial Narrow" pitchFamily="34" charset="0"/>
              </a:rPr>
              <a:t>Y</a:t>
            </a:r>
          </a:p>
        </p:txBody>
      </p:sp>
      <p:grpSp>
        <p:nvGrpSpPr>
          <p:cNvPr id="6" name="Group 32"/>
          <p:cNvGrpSpPr>
            <a:grpSpLocks/>
          </p:cNvGrpSpPr>
          <p:nvPr/>
        </p:nvGrpSpPr>
        <p:grpSpPr bwMode="auto">
          <a:xfrm>
            <a:off x="6338888" y="5280025"/>
            <a:ext cx="1295400" cy="666750"/>
            <a:chOff x="2112" y="2688"/>
            <a:chExt cx="720" cy="336"/>
          </a:xfrm>
        </p:grpSpPr>
        <p:sp>
          <p:nvSpPr>
            <p:cNvPr id="630817" name="Rectangle 33"/>
            <p:cNvSpPr>
              <a:spLocks noChangeArrowheads="1"/>
            </p:cNvSpPr>
            <p:nvPr/>
          </p:nvSpPr>
          <p:spPr bwMode="auto">
            <a:xfrm>
              <a:off x="2112" y="2688"/>
              <a:ext cx="720" cy="192"/>
            </a:xfrm>
            <a:prstGeom prst="rect">
              <a:avLst/>
            </a:prstGeom>
            <a:gradFill rotWithShape="1">
              <a:gsLst>
                <a:gs pos="0">
                  <a:srgbClr val="CCFFFF"/>
                </a:gs>
                <a:gs pos="50000">
                  <a:schemeClr val="bg1"/>
                </a:gs>
                <a:gs pos="100000">
                  <a:srgbClr val="CCFFFF"/>
                </a:gs>
              </a:gsLst>
              <a:lin ang="5400000" scaled="1"/>
            </a:gradFill>
            <a:ln w="9525" algn="ctr">
              <a:solidFill>
                <a:schemeClr val="hlink"/>
              </a:solidFill>
              <a:miter lim="800000"/>
              <a:headEnd/>
              <a:tailEnd/>
            </a:ln>
            <a:effectLst>
              <a:outerShdw dist="56796" dir="3806097" algn="ctr" rotWithShape="0">
                <a:srgbClr val="808080">
                  <a:alpha val="50000"/>
                </a:srgbClr>
              </a:outerShdw>
            </a:effectLst>
          </p:spPr>
          <p:txBody>
            <a:bodyPr wrap="none" anchor="ctr"/>
            <a:lstStyle/>
            <a:p>
              <a:r>
                <a:rPr lang="zh-CN" altLang="en-US" sz="2000">
                  <a:latin typeface="Arial Narrow" pitchFamily="34" charset="0"/>
                  <a:ea typeface="楷体_GB2312" pitchFamily="49" charset="-122"/>
                </a:rPr>
                <a:t> 输出 </a:t>
              </a:r>
              <a:r>
                <a:rPr lang="en-US" altLang="zh-CN" sz="2000">
                  <a:latin typeface="Arial Narrow" pitchFamily="34" charset="0"/>
                  <a:ea typeface="楷体_GB2312" pitchFamily="49" charset="-122"/>
                </a:rPr>
                <a:t>p </a:t>
              </a:r>
            </a:p>
          </p:txBody>
        </p:sp>
        <p:sp>
          <p:nvSpPr>
            <p:cNvPr id="630818" name="Line 34"/>
            <p:cNvSpPr>
              <a:spLocks noChangeShapeType="1"/>
            </p:cNvSpPr>
            <p:nvPr/>
          </p:nvSpPr>
          <p:spPr bwMode="auto">
            <a:xfrm>
              <a:off x="2448" y="2880"/>
              <a:ext cx="0" cy="144"/>
            </a:xfrm>
            <a:prstGeom prst="line">
              <a:avLst/>
            </a:prstGeom>
            <a:noFill/>
            <a:ln w="28575">
              <a:solidFill>
                <a:srgbClr val="0000FF"/>
              </a:solidFill>
              <a:round/>
              <a:headEnd/>
              <a:tailEnd type="stealth" w="med" len="lg"/>
            </a:ln>
            <a:effectLst/>
          </p:spPr>
          <p:txBody>
            <a:bodyPr/>
            <a:lstStyle/>
            <a:p>
              <a:endParaRPr lang="zh-CN" altLang="en-US"/>
            </a:p>
          </p:txBody>
        </p:sp>
      </p:grpSp>
      <p:sp>
        <p:nvSpPr>
          <p:cNvPr id="630819" name="Rectangle 35"/>
          <p:cNvSpPr>
            <a:spLocks noChangeArrowheads="1"/>
          </p:cNvSpPr>
          <p:nvPr/>
        </p:nvSpPr>
        <p:spPr bwMode="auto">
          <a:xfrm>
            <a:off x="5638800" y="2514600"/>
            <a:ext cx="2133600" cy="2392363"/>
          </a:xfrm>
          <a:prstGeom prst="rect">
            <a:avLst/>
          </a:prstGeom>
          <a:noFill/>
          <a:ln w="28575" algn="ctr">
            <a:solidFill>
              <a:srgbClr val="006600"/>
            </a:solidFill>
            <a:prstDash val="lgDashDot"/>
            <a:miter lim="800000"/>
            <a:headEnd/>
            <a:tailEnd/>
          </a:ln>
          <a:effectLst/>
        </p:spPr>
        <p:txBody>
          <a:bodyPr wrap="none" anchor="ctr"/>
          <a:lstStyle/>
          <a:p>
            <a:endParaRPr lang="zh-CN" altLang="en-US"/>
          </a:p>
        </p:txBody>
      </p:sp>
      <p:sp>
        <p:nvSpPr>
          <p:cNvPr id="630820" name="Line 36"/>
          <p:cNvSpPr>
            <a:spLocks noChangeShapeType="1"/>
          </p:cNvSpPr>
          <p:nvPr/>
        </p:nvSpPr>
        <p:spPr bwMode="auto">
          <a:xfrm flipV="1">
            <a:off x="5867400" y="2590800"/>
            <a:ext cx="0" cy="2209800"/>
          </a:xfrm>
          <a:prstGeom prst="line">
            <a:avLst/>
          </a:prstGeom>
          <a:noFill/>
          <a:ln w="28575">
            <a:solidFill>
              <a:srgbClr val="0000FF"/>
            </a:solidFill>
            <a:round/>
            <a:headEnd/>
            <a:tailEnd/>
          </a:ln>
          <a:effectLst/>
        </p:spPr>
        <p:txBody>
          <a:bodyPr/>
          <a:lstStyle/>
          <a:p>
            <a:endParaRPr lang="zh-CN" altLang="en-US"/>
          </a:p>
        </p:txBody>
      </p:sp>
      <p:sp>
        <p:nvSpPr>
          <p:cNvPr id="630821" name="Line 37"/>
          <p:cNvSpPr>
            <a:spLocks noChangeShapeType="1"/>
          </p:cNvSpPr>
          <p:nvPr/>
        </p:nvSpPr>
        <p:spPr bwMode="auto">
          <a:xfrm flipH="1">
            <a:off x="7543800" y="2971800"/>
            <a:ext cx="457200" cy="1588"/>
          </a:xfrm>
          <a:prstGeom prst="line">
            <a:avLst/>
          </a:prstGeom>
          <a:noFill/>
          <a:ln w="28575">
            <a:solidFill>
              <a:srgbClr val="0000FF"/>
            </a:solidFill>
            <a:round/>
            <a:headEnd/>
            <a:tailEnd/>
          </a:ln>
          <a:effectLst/>
        </p:spPr>
        <p:txBody>
          <a:bodyPr/>
          <a:lstStyle/>
          <a:p>
            <a:endParaRPr lang="zh-CN" altLang="en-US"/>
          </a:p>
        </p:txBody>
      </p:sp>
      <p:sp>
        <p:nvSpPr>
          <p:cNvPr id="630822" name="Line 38"/>
          <p:cNvSpPr>
            <a:spLocks noChangeShapeType="1"/>
          </p:cNvSpPr>
          <p:nvPr/>
        </p:nvSpPr>
        <p:spPr bwMode="auto">
          <a:xfrm flipH="1">
            <a:off x="6934200" y="5029200"/>
            <a:ext cx="1066800" cy="1588"/>
          </a:xfrm>
          <a:prstGeom prst="line">
            <a:avLst/>
          </a:prstGeom>
          <a:noFill/>
          <a:ln w="28575">
            <a:solidFill>
              <a:srgbClr val="0000FF"/>
            </a:solidFill>
            <a:round/>
            <a:headEnd/>
            <a:tailEnd/>
          </a:ln>
          <a:effectLst/>
        </p:spPr>
        <p:txBody>
          <a:bodyPr/>
          <a:lstStyle/>
          <a:p>
            <a:endParaRPr lang="zh-CN" altLang="en-US"/>
          </a:p>
        </p:txBody>
      </p:sp>
      <p:sp>
        <p:nvSpPr>
          <p:cNvPr id="630823" name="Line 39"/>
          <p:cNvSpPr>
            <a:spLocks noChangeShapeType="1"/>
          </p:cNvSpPr>
          <p:nvPr/>
        </p:nvSpPr>
        <p:spPr bwMode="auto">
          <a:xfrm flipV="1">
            <a:off x="8001000" y="2971800"/>
            <a:ext cx="0" cy="2057400"/>
          </a:xfrm>
          <a:prstGeom prst="line">
            <a:avLst/>
          </a:prstGeom>
          <a:noFill/>
          <a:ln w="28575">
            <a:solidFill>
              <a:srgbClr val="0000FF"/>
            </a:solidFill>
            <a:round/>
            <a:headEnd/>
            <a:tailEnd/>
          </a:ln>
          <a:effectLst/>
        </p:spPr>
        <p:txBody>
          <a:bodyPr/>
          <a:lstStyle/>
          <a:p>
            <a:endParaRPr lang="zh-CN" altLang="en-US"/>
          </a:p>
        </p:txBody>
      </p:sp>
      <p:sp>
        <p:nvSpPr>
          <p:cNvPr id="38" name="Rectangle 2"/>
          <p:cNvSpPr>
            <a:spLocks noGrp="1" noChangeArrowheads="1"/>
          </p:cNvSpPr>
          <p:nvPr>
            <p:ph type="title"/>
          </p:nvPr>
        </p:nvSpPr>
        <p:spPr>
          <a:xfrm>
            <a:off x="1619673" y="116632"/>
            <a:ext cx="7128792" cy="614363"/>
          </a:xfrm>
        </p:spPr>
        <p:txBody>
          <a:bodyPr/>
          <a:lstStyle/>
          <a:p>
            <a:pPr>
              <a:buFont typeface="Wingdings" pitchFamily="2" charset="2"/>
              <a:buChar char="u"/>
            </a:pPr>
            <a:r>
              <a:rPr lang="zh-CN" altLang="en-US" dirty="0">
                <a:solidFill>
                  <a:schemeClr val="tx1"/>
                </a:solidFill>
              </a:rPr>
              <a:t>程序的三种基本控制结构</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0" presetClass="entr" presetSubtype="0" fill="hold" grpId="0" nodeType="clickEffect">
                                  <p:stCondLst>
                                    <p:cond delay="0"/>
                                  </p:stCondLst>
                                  <p:childTnLst>
                                    <p:set>
                                      <p:cBhvr>
                                        <p:cTn id="6" dur="1" fill="hold">
                                          <p:stCondLst>
                                            <p:cond delay="0"/>
                                          </p:stCondLst>
                                        </p:cTn>
                                        <p:tgtEl>
                                          <p:spTgt spid="630819"/>
                                        </p:tgtEl>
                                        <p:attrNameLst>
                                          <p:attrName>style.visibility</p:attrName>
                                        </p:attrNameLst>
                                      </p:cBhvr>
                                      <p:to>
                                        <p:strVal val="visible"/>
                                      </p:to>
                                    </p:set>
                                    <p:animEffect transition="in" filter="wedge">
                                      <p:cBhvr>
                                        <p:cTn id="7" dur="2000"/>
                                        <p:tgtEl>
                                          <p:spTgt spid="6308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0819"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0915" name="Rectangle 3"/>
          <p:cNvSpPr>
            <a:spLocks noChangeArrowheads="1"/>
          </p:cNvSpPr>
          <p:nvPr/>
        </p:nvSpPr>
        <p:spPr bwMode="auto">
          <a:xfrm>
            <a:off x="762000" y="1219200"/>
            <a:ext cx="7543800" cy="609600"/>
          </a:xfrm>
          <a:prstGeom prst="rect">
            <a:avLst/>
          </a:prstGeom>
          <a:noFill/>
          <a:ln w="9525">
            <a:noFill/>
            <a:miter lim="800000"/>
            <a:headEnd/>
            <a:tailEnd/>
          </a:ln>
          <a:effectLst/>
        </p:spPr>
        <p:txBody>
          <a:bodyPr/>
          <a:lstStyle/>
          <a:p>
            <a:pPr marL="279400" indent="-279400" algn="l">
              <a:lnSpc>
                <a:spcPct val="120000"/>
              </a:lnSpc>
              <a:spcBef>
                <a:spcPct val="40000"/>
              </a:spcBef>
              <a:buClr>
                <a:srgbClr val="D60093"/>
              </a:buClr>
              <a:buSzPct val="70000"/>
              <a:buFont typeface="Wingdings" pitchFamily="2" charset="2"/>
              <a:buChar char="n"/>
            </a:pPr>
            <a:r>
              <a:rPr lang="zh-CN" altLang="en-US" sz="2800">
                <a:solidFill>
                  <a:srgbClr val="3333FF"/>
                </a:solidFill>
                <a:ea typeface="华文中宋" pitchFamily="2" charset="-122"/>
              </a:rPr>
              <a:t>三种基本结构的共同特点：</a:t>
            </a:r>
          </a:p>
        </p:txBody>
      </p:sp>
      <p:sp>
        <p:nvSpPr>
          <p:cNvPr id="550916" name="Rectangle 4">
            <a:hlinkClick r:id="rId3" action="ppaction://hlinksldjump"/>
          </p:cNvPr>
          <p:cNvSpPr>
            <a:spLocks noChangeArrowheads="1"/>
          </p:cNvSpPr>
          <p:nvPr/>
        </p:nvSpPr>
        <p:spPr bwMode="auto">
          <a:xfrm>
            <a:off x="1143000" y="1905000"/>
            <a:ext cx="6858000" cy="381000"/>
          </a:xfrm>
          <a:prstGeom prst="rect">
            <a:avLst/>
          </a:prstGeom>
          <a:noFill/>
          <a:ln w="9525">
            <a:noFill/>
            <a:miter lim="800000"/>
            <a:headEnd/>
            <a:tailEnd/>
          </a:ln>
          <a:effectLst/>
        </p:spPr>
        <p:txBody>
          <a:bodyPr/>
          <a:lstStyle/>
          <a:p>
            <a:pPr marL="279400" indent="-279400" algn="l">
              <a:spcBef>
                <a:spcPct val="40000"/>
              </a:spcBef>
              <a:buClr>
                <a:srgbClr val="D60093"/>
              </a:buClr>
              <a:buSzPct val="90000"/>
              <a:buFont typeface="Wingdings" pitchFamily="2" charset="2"/>
              <a:buChar char="Ø"/>
            </a:pPr>
            <a:r>
              <a:rPr lang="zh-CN" altLang="en-US" sz="2400" dirty="0">
                <a:ea typeface="华文中宋" pitchFamily="2" charset="-122"/>
              </a:rPr>
              <a:t>只有一个</a:t>
            </a:r>
            <a:r>
              <a:rPr lang="zh-CN" altLang="en-US" sz="2400" b="1" dirty="0">
                <a:solidFill>
                  <a:srgbClr val="FF0000"/>
                </a:solidFill>
                <a:ea typeface="华文中宋" pitchFamily="2" charset="-122"/>
              </a:rPr>
              <a:t>入口</a:t>
            </a:r>
            <a:r>
              <a:rPr lang="zh-CN" altLang="en-US" sz="2400" dirty="0">
                <a:ea typeface="华文中宋" pitchFamily="2" charset="-122"/>
              </a:rPr>
              <a:t>。</a:t>
            </a:r>
          </a:p>
        </p:txBody>
      </p:sp>
      <p:sp>
        <p:nvSpPr>
          <p:cNvPr id="550917" name="Rectangle 5">
            <a:hlinkClick r:id="rId4" action="ppaction://hlinksldjump"/>
          </p:cNvPr>
          <p:cNvSpPr>
            <a:spLocks noChangeArrowheads="1"/>
          </p:cNvSpPr>
          <p:nvPr/>
        </p:nvSpPr>
        <p:spPr bwMode="auto">
          <a:xfrm>
            <a:off x="1143000" y="2514600"/>
            <a:ext cx="6858000" cy="381000"/>
          </a:xfrm>
          <a:prstGeom prst="rect">
            <a:avLst/>
          </a:prstGeom>
          <a:noFill/>
          <a:ln w="9525">
            <a:noFill/>
            <a:miter lim="800000"/>
            <a:headEnd/>
            <a:tailEnd/>
          </a:ln>
          <a:effectLst/>
        </p:spPr>
        <p:txBody>
          <a:bodyPr/>
          <a:lstStyle/>
          <a:p>
            <a:pPr marL="279400" indent="-279400" algn="l">
              <a:spcBef>
                <a:spcPct val="40000"/>
              </a:spcBef>
              <a:buClr>
                <a:srgbClr val="D60093"/>
              </a:buClr>
              <a:buSzPct val="90000"/>
              <a:buFont typeface="Wingdings" pitchFamily="2" charset="2"/>
              <a:buChar char="Ø"/>
            </a:pPr>
            <a:r>
              <a:rPr lang="zh-CN" altLang="en-US" sz="2400" dirty="0">
                <a:ea typeface="华文中宋" pitchFamily="2" charset="-122"/>
              </a:rPr>
              <a:t>只有一个</a:t>
            </a:r>
            <a:r>
              <a:rPr lang="zh-CN" altLang="en-US" sz="2400" b="1" dirty="0">
                <a:solidFill>
                  <a:srgbClr val="FF0000"/>
                </a:solidFill>
                <a:ea typeface="华文中宋" pitchFamily="2" charset="-122"/>
              </a:rPr>
              <a:t>出口</a:t>
            </a:r>
            <a:r>
              <a:rPr lang="zh-CN" altLang="en-US" sz="2400" dirty="0">
                <a:ea typeface="华文中宋" pitchFamily="2" charset="-122"/>
              </a:rPr>
              <a:t>。</a:t>
            </a:r>
          </a:p>
        </p:txBody>
      </p:sp>
      <p:sp>
        <p:nvSpPr>
          <p:cNvPr id="550918" name="Rectangle 6">
            <a:hlinkClick r:id="rId5" action="ppaction://hlinksldjump"/>
          </p:cNvPr>
          <p:cNvSpPr>
            <a:spLocks noChangeArrowheads="1"/>
          </p:cNvSpPr>
          <p:nvPr/>
        </p:nvSpPr>
        <p:spPr bwMode="auto">
          <a:xfrm>
            <a:off x="1143000" y="3048000"/>
            <a:ext cx="6858000" cy="457200"/>
          </a:xfrm>
          <a:prstGeom prst="rect">
            <a:avLst/>
          </a:prstGeom>
          <a:noFill/>
          <a:ln w="9525">
            <a:noFill/>
            <a:miter lim="800000"/>
            <a:headEnd/>
            <a:tailEnd/>
          </a:ln>
          <a:effectLst/>
        </p:spPr>
        <p:txBody>
          <a:bodyPr/>
          <a:lstStyle/>
          <a:p>
            <a:pPr marL="279400" indent="-279400" algn="l">
              <a:spcBef>
                <a:spcPct val="40000"/>
              </a:spcBef>
              <a:buClr>
                <a:srgbClr val="D60093"/>
              </a:buClr>
              <a:buSzPct val="90000"/>
              <a:buFont typeface="Wingdings" pitchFamily="2" charset="2"/>
              <a:buChar char="Ø"/>
            </a:pPr>
            <a:r>
              <a:rPr lang="zh-CN" altLang="en-US" sz="2400" dirty="0">
                <a:ea typeface="华文中宋" pitchFamily="2" charset="-122"/>
              </a:rPr>
              <a:t>结构内的每一部分</a:t>
            </a:r>
            <a:r>
              <a:rPr lang="zh-CN" altLang="en-US" sz="2400" b="1" dirty="0">
                <a:solidFill>
                  <a:srgbClr val="FF0000"/>
                </a:solidFill>
                <a:ea typeface="华文中宋" pitchFamily="2" charset="-122"/>
              </a:rPr>
              <a:t>都有机会被执行到</a:t>
            </a:r>
            <a:r>
              <a:rPr lang="zh-CN" altLang="en-US" sz="2400" dirty="0">
                <a:ea typeface="华文中宋" pitchFamily="2" charset="-122"/>
              </a:rPr>
              <a:t>。</a:t>
            </a:r>
          </a:p>
        </p:txBody>
      </p:sp>
      <p:sp>
        <p:nvSpPr>
          <p:cNvPr id="550919" name="Rectangle 7">
            <a:hlinkClick r:id="rId6" action="ppaction://hlinksldjump"/>
          </p:cNvPr>
          <p:cNvSpPr>
            <a:spLocks noChangeArrowheads="1"/>
          </p:cNvSpPr>
          <p:nvPr/>
        </p:nvSpPr>
        <p:spPr bwMode="auto">
          <a:xfrm>
            <a:off x="1143000" y="3657600"/>
            <a:ext cx="6858000" cy="457200"/>
          </a:xfrm>
          <a:prstGeom prst="rect">
            <a:avLst/>
          </a:prstGeom>
          <a:noFill/>
          <a:ln w="9525">
            <a:noFill/>
            <a:miter lim="800000"/>
            <a:headEnd/>
            <a:tailEnd/>
          </a:ln>
          <a:effectLst/>
        </p:spPr>
        <p:txBody>
          <a:bodyPr/>
          <a:lstStyle/>
          <a:p>
            <a:pPr marL="279400" indent="-279400" algn="l">
              <a:spcBef>
                <a:spcPct val="40000"/>
              </a:spcBef>
              <a:buClr>
                <a:srgbClr val="D60093"/>
              </a:buClr>
              <a:buSzPct val="90000"/>
              <a:buFont typeface="Wingdings" pitchFamily="2" charset="2"/>
              <a:buChar char="Ø"/>
            </a:pPr>
            <a:r>
              <a:rPr lang="zh-CN" altLang="en-US" sz="2400" dirty="0">
                <a:ea typeface="华文中宋" pitchFamily="2" charset="-122"/>
              </a:rPr>
              <a:t>结构内不存在“</a:t>
            </a:r>
            <a:r>
              <a:rPr lang="zh-CN" altLang="en-US" sz="2400" dirty="0">
                <a:solidFill>
                  <a:srgbClr val="FF0000"/>
                </a:solidFill>
                <a:ea typeface="华文中宋" pitchFamily="2" charset="-122"/>
              </a:rPr>
              <a:t>死循环</a:t>
            </a:r>
            <a:r>
              <a:rPr lang="zh-CN" altLang="en-US" sz="2400" dirty="0">
                <a:ea typeface="华文中宋" pitchFamily="2" charset="-122"/>
              </a:rPr>
              <a:t>”（即无终止的循环）。</a:t>
            </a:r>
          </a:p>
        </p:txBody>
      </p:sp>
      <p:sp>
        <p:nvSpPr>
          <p:cNvPr id="550920" name="AutoShape 8"/>
          <p:cNvSpPr>
            <a:spLocks noChangeArrowheads="1"/>
          </p:cNvSpPr>
          <p:nvPr/>
        </p:nvSpPr>
        <p:spPr bwMode="auto">
          <a:xfrm>
            <a:off x="1447800" y="4267200"/>
            <a:ext cx="6019800" cy="1447800"/>
          </a:xfrm>
          <a:prstGeom prst="horizontalScroll">
            <a:avLst>
              <a:gd name="adj" fmla="val 12500"/>
            </a:avLst>
          </a:prstGeom>
          <a:gradFill rotWithShape="1">
            <a:gsLst>
              <a:gs pos="0">
                <a:schemeClr val="hlink"/>
              </a:gs>
              <a:gs pos="50000">
                <a:schemeClr val="bg1"/>
              </a:gs>
              <a:gs pos="100000">
                <a:schemeClr val="hlink"/>
              </a:gs>
            </a:gsLst>
            <a:lin ang="5400000" scaled="1"/>
          </a:gradFill>
          <a:ln w="9525">
            <a:solidFill>
              <a:schemeClr val="hlink"/>
            </a:solidFill>
            <a:round/>
            <a:headEnd/>
            <a:tailEnd/>
          </a:ln>
          <a:effectLst>
            <a:outerShdw dist="71842" dir="2700000" algn="ctr" rotWithShape="0">
              <a:srgbClr val="808080">
                <a:alpha val="50000"/>
              </a:srgbClr>
            </a:outerShdw>
          </a:effectLst>
        </p:spPr>
        <p:txBody>
          <a:bodyPr wrap="none" anchor="ctr"/>
          <a:lstStyle/>
          <a:p>
            <a:pPr algn="l">
              <a:lnSpc>
                <a:spcPct val="120000"/>
              </a:lnSpc>
            </a:pPr>
            <a:r>
              <a:rPr lang="zh-CN" altLang="en-US" sz="2400">
                <a:latin typeface="Arial Narrow" pitchFamily="34" charset="0"/>
                <a:ea typeface="楷体_GB2312" pitchFamily="49" charset="-122"/>
              </a:rPr>
              <a:t>        由以上三种基本结构顺序组成的算法</a:t>
            </a:r>
          </a:p>
          <a:p>
            <a:pPr algn="l">
              <a:lnSpc>
                <a:spcPct val="120000"/>
              </a:lnSpc>
            </a:pPr>
            <a:r>
              <a:rPr lang="zh-CN" altLang="en-US" sz="2400">
                <a:latin typeface="Arial Narrow" pitchFamily="34" charset="0"/>
                <a:ea typeface="楷体_GB2312" pitchFamily="49" charset="-122"/>
              </a:rPr>
              <a:t>结构，可以解决任何复杂的问题。</a:t>
            </a:r>
          </a:p>
        </p:txBody>
      </p:sp>
      <p:sp>
        <p:nvSpPr>
          <p:cNvPr id="10" name="Rectangle 2"/>
          <p:cNvSpPr>
            <a:spLocks noGrp="1" noChangeArrowheads="1"/>
          </p:cNvSpPr>
          <p:nvPr>
            <p:ph type="title"/>
          </p:nvPr>
        </p:nvSpPr>
        <p:spPr/>
        <p:txBody>
          <a:bodyPr/>
          <a:lstStyle/>
          <a:p>
            <a:pPr>
              <a:buFont typeface="Wingdings" pitchFamily="2" charset="2"/>
              <a:buChar char="u"/>
            </a:pPr>
            <a:r>
              <a:rPr lang="zh-CN" altLang="en-US" dirty="0">
                <a:solidFill>
                  <a:schemeClr val="tx1"/>
                </a:solidFill>
              </a:rPr>
              <a:t>程序的三种基本控制结构</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550916"/>
                                        </p:tgtEl>
                                        <p:attrNameLst>
                                          <p:attrName>style.visibility</p:attrName>
                                        </p:attrNameLst>
                                      </p:cBhvr>
                                      <p:to>
                                        <p:strVal val="visible"/>
                                      </p:to>
                                    </p:set>
                                    <p:anim calcmode="lin" valueType="num">
                                      <p:cBhvr additive="base">
                                        <p:cTn id="7" dur="500" fill="hold"/>
                                        <p:tgtEl>
                                          <p:spTgt spid="550916"/>
                                        </p:tgtEl>
                                        <p:attrNameLst>
                                          <p:attrName>ppt_x</p:attrName>
                                        </p:attrNameLst>
                                      </p:cBhvr>
                                      <p:tavLst>
                                        <p:tav tm="0">
                                          <p:val>
                                            <p:strVal val="#ppt_x"/>
                                          </p:val>
                                        </p:tav>
                                        <p:tav tm="100000">
                                          <p:val>
                                            <p:strVal val="#ppt_x"/>
                                          </p:val>
                                        </p:tav>
                                      </p:tavLst>
                                    </p:anim>
                                    <p:anim calcmode="lin" valueType="num">
                                      <p:cBhvr additive="base">
                                        <p:cTn id="8" dur="500" fill="hold"/>
                                        <p:tgtEl>
                                          <p:spTgt spid="550916"/>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12" fill="hold" grpId="0" nodeType="clickEffect">
                                  <p:stCondLst>
                                    <p:cond delay="0"/>
                                  </p:stCondLst>
                                  <p:childTnLst>
                                    <p:set>
                                      <p:cBhvr>
                                        <p:cTn id="12" dur="1" fill="hold">
                                          <p:stCondLst>
                                            <p:cond delay="0"/>
                                          </p:stCondLst>
                                        </p:cTn>
                                        <p:tgtEl>
                                          <p:spTgt spid="550917"/>
                                        </p:tgtEl>
                                        <p:attrNameLst>
                                          <p:attrName>style.visibility</p:attrName>
                                        </p:attrNameLst>
                                      </p:cBhvr>
                                      <p:to>
                                        <p:strVal val="visible"/>
                                      </p:to>
                                    </p:set>
                                    <p:anim calcmode="lin" valueType="num">
                                      <p:cBhvr additive="base">
                                        <p:cTn id="13" dur="500" fill="hold"/>
                                        <p:tgtEl>
                                          <p:spTgt spid="550917"/>
                                        </p:tgtEl>
                                        <p:attrNameLst>
                                          <p:attrName>ppt_x</p:attrName>
                                        </p:attrNameLst>
                                      </p:cBhvr>
                                      <p:tavLst>
                                        <p:tav tm="0">
                                          <p:val>
                                            <p:strVal val="0-#ppt_w/2"/>
                                          </p:val>
                                        </p:tav>
                                        <p:tav tm="100000">
                                          <p:val>
                                            <p:strVal val="#ppt_x"/>
                                          </p:val>
                                        </p:tav>
                                      </p:tavLst>
                                    </p:anim>
                                    <p:anim calcmode="lin" valueType="num">
                                      <p:cBhvr additive="base">
                                        <p:cTn id="14" dur="500" fill="hold"/>
                                        <p:tgtEl>
                                          <p:spTgt spid="55091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6" fill="hold" grpId="0" nodeType="clickEffect">
                                  <p:stCondLst>
                                    <p:cond delay="0"/>
                                  </p:stCondLst>
                                  <p:childTnLst>
                                    <p:set>
                                      <p:cBhvr>
                                        <p:cTn id="18" dur="1" fill="hold">
                                          <p:stCondLst>
                                            <p:cond delay="0"/>
                                          </p:stCondLst>
                                        </p:cTn>
                                        <p:tgtEl>
                                          <p:spTgt spid="550918"/>
                                        </p:tgtEl>
                                        <p:attrNameLst>
                                          <p:attrName>style.visibility</p:attrName>
                                        </p:attrNameLst>
                                      </p:cBhvr>
                                      <p:to>
                                        <p:strVal val="visible"/>
                                      </p:to>
                                    </p:set>
                                    <p:anim calcmode="lin" valueType="num">
                                      <p:cBhvr additive="base">
                                        <p:cTn id="19" dur="500" fill="hold"/>
                                        <p:tgtEl>
                                          <p:spTgt spid="550918"/>
                                        </p:tgtEl>
                                        <p:attrNameLst>
                                          <p:attrName>ppt_x</p:attrName>
                                        </p:attrNameLst>
                                      </p:cBhvr>
                                      <p:tavLst>
                                        <p:tav tm="0">
                                          <p:val>
                                            <p:strVal val="1+#ppt_w/2"/>
                                          </p:val>
                                        </p:tav>
                                        <p:tav tm="100000">
                                          <p:val>
                                            <p:strVal val="#ppt_x"/>
                                          </p:val>
                                        </p:tav>
                                      </p:tavLst>
                                    </p:anim>
                                    <p:anim calcmode="lin" valueType="num">
                                      <p:cBhvr additive="base">
                                        <p:cTn id="20" dur="500" fill="hold"/>
                                        <p:tgtEl>
                                          <p:spTgt spid="55091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6" fill="hold" grpId="0" nodeType="clickEffect">
                                  <p:stCondLst>
                                    <p:cond delay="0"/>
                                  </p:stCondLst>
                                  <p:childTnLst>
                                    <p:set>
                                      <p:cBhvr>
                                        <p:cTn id="24" dur="1" fill="hold">
                                          <p:stCondLst>
                                            <p:cond delay="0"/>
                                          </p:stCondLst>
                                        </p:cTn>
                                        <p:tgtEl>
                                          <p:spTgt spid="550919"/>
                                        </p:tgtEl>
                                        <p:attrNameLst>
                                          <p:attrName>style.visibility</p:attrName>
                                        </p:attrNameLst>
                                      </p:cBhvr>
                                      <p:to>
                                        <p:strVal val="visible"/>
                                      </p:to>
                                    </p:set>
                                    <p:anim calcmode="lin" valueType="num">
                                      <p:cBhvr additive="base">
                                        <p:cTn id="25" dur="500" fill="hold"/>
                                        <p:tgtEl>
                                          <p:spTgt spid="550919"/>
                                        </p:tgtEl>
                                        <p:attrNameLst>
                                          <p:attrName>ppt_x</p:attrName>
                                        </p:attrNameLst>
                                      </p:cBhvr>
                                      <p:tavLst>
                                        <p:tav tm="0">
                                          <p:val>
                                            <p:strVal val="1+#ppt_w/2"/>
                                          </p:val>
                                        </p:tav>
                                        <p:tav tm="100000">
                                          <p:val>
                                            <p:strVal val="#ppt_x"/>
                                          </p:val>
                                        </p:tav>
                                      </p:tavLst>
                                    </p:anim>
                                    <p:anim calcmode="lin" valueType="num">
                                      <p:cBhvr additive="base">
                                        <p:cTn id="26" dur="500" fill="hold"/>
                                        <p:tgtEl>
                                          <p:spTgt spid="550919"/>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7" presetClass="entr" presetSubtype="0" fill="hold" grpId="0" nodeType="clickEffect">
                                  <p:stCondLst>
                                    <p:cond delay="0"/>
                                  </p:stCondLst>
                                  <p:iterate type="lt">
                                    <p:tmPct val="50000"/>
                                  </p:iterate>
                                  <p:childTnLst>
                                    <p:set>
                                      <p:cBhvr>
                                        <p:cTn id="30" dur="1" fill="hold">
                                          <p:stCondLst>
                                            <p:cond delay="0"/>
                                          </p:stCondLst>
                                        </p:cTn>
                                        <p:tgtEl>
                                          <p:spTgt spid="550920"/>
                                        </p:tgtEl>
                                        <p:attrNameLst>
                                          <p:attrName>style.visibility</p:attrName>
                                        </p:attrNameLst>
                                      </p:cBhvr>
                                      <p:to>
                                        <p:strVal val="visible"/>
                                      </p:to>
                                    </p:set>
                                    <p:anim calcmode="discrete" valueType="clr">
                                      <p:cBhvr override="childStyle">
                                        <p:cTn id="31" dur="80"/>
                                        <p:tgtEl>
                                          <p:spTgt spid="550920"/>
                                        </p:tgtEl>
                                        <p:attrNameLst>
                                          <p:attrName>style.color</p:attrName>
                                        </p:attrNameLst>
                                      </p:cBhvr>
                                      <p:tavLst>
                                        <p:tav tm="0">
                                          <p:val>
                                            <p:clrVal>
                                              <a:schemeClr val="accent2"/>
                                            </p:clrVal>
                                          </p:val>
                                        </p:tav>
                                        <p:tav tm="50000">
                                          <p:val>
                                            <p:clrVal>
                                              <a:schemeClr val="hlink"/>
                                            </p:clrVal>
                                          </p:val>
                                        </p:tav>
                                      </p:tavLst>
                                    </p:anim>
                                    <p:anim calcmode="discrete" valueType="clr">
                                      <p:cBhvr>
                                        <p:cTn id="32" dur="80"/>
                                        <p:tgtEl>
                                          <p:spTgt spid="550920"/>
                                        </p:tgtEl>
                                        <p:attrNameLst>
                                          <p:attrName>fillcolor</p:attrName>
                                        </p:attrNameLst>
                                      </p:cBhvr>
                                      <p:tavLst>
                                        <p:tav tm="0">
                                          <p:val>
                                            <p:clrVal>
                                              <a:schemeClr val="accent2"/>
                                            </p:clrVal>
                                          </p:val>
                                        </p:tav>
                                        <p:tav tm="50000">
                                          <p:val>
                                            <p:clrVal>
                                              <a:schemeClr val="hlink"/>
                                            </p:clrVal>
                                          </p:val>
                                        </p:tav>
                                      </p:tavLst>
                                    </p:anim>
                                    <p:set>
                                      <p:cBhvr>
                                        <p:cTn id="33" dur="80"/>
                                        <p:tgtEl>
                                          <p:spTgt spid="550920"/>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0916" grpId="0" autoUpdateAnimBg="0"/>
      <p:bldP spid="550917" grpId="0" autoUpdateAnimBg="0"/>
      <p:bldP spid="550918" grpId="0" autoUpdateAnimBg="0"/>
      <p:bldP spid="550919" grpId="0" autoUpdateAnimBg="0"/>
      <p:bldP spid="550920"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62" name="Rectangle 2"/>
          <p:cNvSpPr>
            <a:spLocks noGrp="1" noChangeArrowheads="1"/>
          </p:cNvSpPr>
          <p:nvPr>
            <p:ph type="title"/>
          </p:nvPr>
        </p:nvSpPr>
        <p:spPr>
          <a:xfrm>
            <a:off x="1835696" y="188640"/>
            <a:ext cx="7001917" cy="614363"/>
          </a:xfrm>
        </p:spPr>
        <p:txBody>
          <a:bodyPr/>
          <a:lstStyle/>
          <a:p>
            <a:pPr>
              <a:buFont typeface="Wingdings" pitchFamily="2" charset="2"/>
              <a:buChar char="u"/>
            </a:pPr>
            <a:r>
              <a:rPr lang="zh-CN" altLang="en-US" sz="3000" dirty="0">
                <a:solidFill>
                  <a:schemeClr val="tx1"/>
                </a:solidFill>
              </a:rPr>
              <a:t>示范实例</a:t>
            </a:r>
            <a:endParaRPr lang="en-US" altLang="zh-CN" sz="3000" dirty="0">
              <a:solidFill>
                <a:schemeClr val="tx1"/>
              </a:solidFill>
            </a:endParaRPr>
          </a:p>
        </p:txBody>
      </p:sp>
      <p:sp>
        <p:nvSpPr>
          <p:cNvPr id="552963" name="Rectangle 3"/>
          <p:cNvSpPr>
            <a:spLocks noGrp="1" noChangeArrowheads="1"/>
          </p:cNvSpPr>
          <p:nvPr>
            <p:ph type="body" idx="1"/>
          </p:nvPr>
        </p:nvSpPr>
        <p:spPr>
          <a:xfrm>
            <a:off x="762000" y="1219200"/>
            <a:ext cx="7543800" cy="1752600"/>
          </a:xfrm>
        </p:spPr>
        <p:txBody>
          <a:bodyPr/>
          <a:lstStyle/>
          <a:p>
            <a:pPr>
              <a:lnSpc>
                <a:spcPct val="110000"/>
              </a:lnSpc>
              <a:buFont typeface="Wingdings" pitchFamily="2" charset="2"/>
              <a:buNone/>
            </a:pPr>
            <a:r>
              <a:rPr lang="en-US" altLang="zh-CN" sz="2400" dirty="0">
                <a:solidFill>
                  <a:schemeClr val="accent2"/>
                </a:solidFill>
                <a:latin typeface="Arial Narrow" pitchFamily="34" charset="0"/>
                <a:ea typeface="楷体_GB2312" pitchFamily="49" charset="-122"/>
              </a:rPr>
              <a:t>【</a:t>
            </a:r>
            <a:r>
              <a:rPr lang="zh-CN" altLang="en-US" sz="2400" b="1" dirty="0">
                <a:solidFill>
                  <a:schemeClr val="tx2">
                    <a:lumMod val="50000"/>
                  </a:schemeClr>
                </a:solidFill>
                <a:latin typeface="Arial Narrow" pitchFamily="34" charset="0"/>
                <a:ea typeface="楷体_GB2312" pitchFamily="49" charset="-122"/>
              </a:rPr>
              <a:t>例</a:t>
            </a:r>
            <a:r>
              <a:rPr lang="en-US" altLang="zh-CN" sz="2400" dirty="0">
                <a:solidFill>
                  <a:schemeClr val="accent2"/>
                </a:solidFill>
                <a:latin typeface="Arial Narrow" pitchFamily="34" charset="0"/>
                <a:ea typeface="楷体_GB2312" pitchFamily="49" charset="-122"/>
              </a:rPr>
              <a:t>】</a:t>
            </a:r>
            <a:r>
              <a:rPr lang="zh-CN" altLang="en-US" sz="2400" dirty="0">
                <a:solidFill>
                  <a:schemeClr val="tx2">
                    <a:lumMod val="50000"/>
                  </a:schemeClr>
                </a:solidFill>
                <a:latin typeface="Arial Narrow" pitchFamily="34" charset="0"/>
                <a:ea typeface="楷体_GB2312" pitchFamily="49" charset="-122"/>
              </a:rPr>
              <a:t>某班共有</a:t>
            </a:r>
            <a:r>
              <a:rPr lang="en-US" altLang="zh-CN" sz="2400" dirty="0">
                <a:solidFill>
                  <a:schemeClr val="tx2">
                    <a:lumMod val="50000"/>
                  </a:schemeClr>
                </a:solidFill>
                <a:latin typeface="Arial Narrow" pitchFamily="34" charset="0"/>
                <a:ea typeface="楷体_GB2312" pitchFamily="49" charset="-122"/>
              </a:rPr>
              <a:t>30</a:t>
            </a:r>
            <a:r>
              <a:rPr lang="zh-CN" altLang="en-US" sz="2400" dirty="0">
                <a:solidFill>
                  <a:schemeClr val="tx2">
                    <a:lumMod val="50000"/>
                  </a:schemeClr>
                </a:solidFill>
                <a:latin typeface="Arial Narrow" pitchFamily="34" charset="0"/>
                <a:ea typeface="楷体_GB2312" pitchFamily="49" charset="-122"/>
              </a:rPr>
              <a:t>名学生参加一次考试，从键盘输入每个人的成绩，如果高于</a:t>
            </a:r>
            <a:r>
              <a:rPr lang="en-US" altLang="zh-CN" sz="2400" dirty="0">
                <a:solidFill>
                  <a:schemeClr val="tx2">
                    <a:lumMod val="50000"/>
                  </a:schemeClr>
                </a:solidFill>
                <a:latin typeface="Arial Narrow" pitchFamily="34" charset="0"/>
                <a:ea typeface="楷体_GB2312" pitchFamily="49" charset="-122"/>
              </a:rPr>
              <a:t>60</a:t>
            </a:r>
            <a:r>
              <a:rPr lang="zh-CN" altLang="en-US" sz="2400" dirty="0">
                <a:solidFill>
                  <a:schemeClr val="tx2">
                    <a:lumMod val="50000"/>
                  </a:schemeClr>
                </a:solidFill>
                <a:latin typeface="Arial Narrow" pitchFamily="34" charset="0"/>
                <a:ea typeface="楷体_GB2312" pitchFamily="49" charset="-122"/>
              </a:rPr>
              <a:t>分，则显示器输出为</a:t>
            </a:r>
            <a:r>
              <a:rPr lang="en-US" altLang="zh-CN" sz="2400" dirty="0">
                <a:solidFill>
                  <a:schemeClr val="tx2">
                    <a:lumMod val="50000"/>
                  </a:schemeClr>
                </a:solidFill>
                <a:latin typeface="Arial Narrow" pitchFamily="34" charset="0"/>
                <a:ea typeface="楷体_GB2312" pitchFamily="49" charset="-122"/>
              </a:rPr>
              <a:t>Passed</a:t>
            </a:r>
            <a:r>
              <a:rPr lang="zh-CN" altLang="en-US" sz="2400" dirty="0">
                <a:solidFill>
                  <a:schemeClr val="tx2">
                    <a:lumMod val="50000"/>
                  </a:schemeClr>
                </a:solidFill>
                <a:latin typeface="Arial Narrow" pitchFamily="34" charset="0"/>
                <a:ea typeface="楷体_GB2312" pitchFamily="49" charset="-122"/>
              </a:rPr>
              <a:t>；否则，输出</a:t>
            </a:r>
            <a:r>
              <a:rPr lang="en-US" altLang="zh-CN" sz="2400" dirty="0">
                <a:solidFill>
                  <a:schemeClr val="tx2">
                    <a:lumMod val="50000"/>
                  </a:schemeClr>
                </a:solidFill>
                <a:latin typeface="Arial Narrow" pitchFamily="34" charset="0"/>
                <a:ea typeface="楷体_GB2312" pitchFamily="49" charset="-122"/>
              </a:rPr>
              <a:t>Failed</a:t>
            </a:r>
            <a:r>
              <a:rPr lang="zh-CN" altLang="en-US" sz="2400" dirty="0">
                <a:solidFill>
                  <a:schemeClr val="tx2">
                    <a:lumMod val="50000"/>
                  </a:schemeClr>
                </a:solidFill>
                <a:latin typeface="Arial Narrow" pitchFamily="34" charset="0"/>
                <a:ea typeface="楷体_GB2312" pitchFamily="49" charset="-122"/>
              </a:rPr>
              <a:t>。另外，还要统计全班此次考试的平均成绩。</a:t>
            </a:r>
            <a:endParaRPr lang="en-US" altLang="zh-CN" sz="2400" dirty="0">
              <a:solidFill>
                <a:schemeClr val="tx2">
                  <a:lumMod val="50000"/>
                </a:schemeClr>
              </a:solidFill>
              <a:latin typeface="Arial Narrow" pitchFamily="34" charset="0"/>
              <a:ea typeface="楷体_GB2312" pitchFamily="49" charset="-122"/>
            </a:endParaRPr>
          </a:p>
        </p:txBody>
      </p:sp>
      <p:sp>
        <p:nvSpPr>
          <p:cNvPr id="552964" name="Rectangle 4"/>
          <p:cNvSpPr>
            <a:spLocks noChangeArrowheads="1"/>
          </p:cNvSpPr>
          <p:nvPr/>
        </p:nvSpPr>
        <p:spPr bwMode="auto">
          <a:xfrm>
            <a:off x="1371600" y="3124200"/>
            <a:ext cx="5562600" cy="2743200"/>
          </a:xfrm>
          <a:prstGeom prst="rect">
            <a:avLst/>
          </a:prstGeom>
          <a:solidFill>
            <a:srgbClr val="CCFFCC"/>
          </a:solidFill>
          <a:ln w="9525">
            <a:solidFill>
              <a:schemeClr val="hlink"/>
            </a:solidFill>
            <a:miter lim="800000"/>
            <a:headEnd/>
            <a:tailEnd/>
          </a:ln>
          <a:effectLst/>
        </p:spPr>
        <p:txBody>
          <a:bodyPr/>
          <a:lstStyle/>
          <a:p>
            <a:pPr marL="279400" indent="-279400" algn="l">
              <a:lnSpc>
                <a:spcPct val="110000"/>
              </a:lnSpc>
              <a:spcBef>
                <a:spcPct val="40000"/>
              </a:spcBef>
              <a:buClr>
                <a:srgbClr val="D60093"/>
              </a:buClr>
              <a:buSzPct val="70000"/>
              <a:buFont typeface="Wingdings" pitchFamily="2" charset="2"/>
              <a:buNone/>
            </a:pPr>
            <a:r>
              <a:rPr lang="en-US" altLang="zh-CN" sz="2400" dirty="0">
                <a:solidFill>
                  <a:schemeClr val="accent2"/>
                </a:solidFill>
                <a:ea typeface="楷体_GB2312" pitchFamily="49" charset="-122"/>
              </a:rPr>
              <a:t>[ </a:t>
            </a:r>
            <a:r>
              <a:rPr lang="zh-CN" altLang="en-US" sz="2400" dirty="0">
                <a:solidFill>
                  <a:schemeClr val="tx2">
                    <a:lumMod val="50000"/>
                  </a:schemeClr>
                </a:solidFill>
                <a:ea typeface="楷体_GB2312" pitchFamily="49" charset="-122"/>
              </a:rPr>
              <a:t>分析 </a:t>
            </a:r>
            <a:r>
              <a:rPr lang="en-US" altLang="zh-CN" sz="2400" dirty="0">
                <a:solidFill>
                  <a:schemeClr val="accent2"/>
                </a:solidFill>
                <a:ea typeface="楷体_GB2312" pitchFamily="49" charset="-122"/>
              </a:rPr>
              <a:t>]</a:t>
            </a:r>
            <a:r>
              <a:rPr lang="en-US" altLang="zh-CN" sz="2400" dirty="0">
                <a:ea typeface="楷体_GB2312" pitchFamily="49" charset="-122"/>
              </a:rPr>
              <a:t>  </a:t>
            </a:r>
            <a:r>
              <a:rPr lang="zh-CN" altLang="en-US" sz="2400" dirty="0">
                <a:ea typeface="楷体_GB2312" pitchFamily="49" charset="-122"/>
              </a:rPr>
              <a:t>使用的变量（数据）统计：</a:t>
            </a:r>
          </a:p>
          <a:p>
            <a:pPr marL="688975" lvl="1" indent="-295275" algn="l">
              <a:spcBef>
                <a:spcPct val="20000"/>
              </a:spcBef>
              <a:buClr>
                <a:srgbClr val="D60093"/>
              </a:buClr>
              <a:buSzPct val="65000"/>
              <a:buFont typeface="Wingdings" pitchFamily="2" charset="2"/>
              <a:buNone/>
            </a:pPr>
            <a:r>
              <a:rPr lang="en-US" altLang="zh-CN" sz="2400" dirty="0">
                <a:ea typeface="华文中宋" pitchFamily="2" charset="-122"/>
              </a:rPr>
              <a:t>1</a:t>
            </a:r>
            <a:r>
              <a:rPr lang="zh-CN" altLang="en-US" sz="2400" dirty="0">
                <a:ea typeface="华文中宋" pitchFamily="2" charset="-122"/>
              </a:rPr>
              <a:t>）每个学生的成绩：	</a:t>
            </a:r>
            <a:r>
              <a:rPr lang="en-US" altLang="zh-CN" sz="2400" dirty="0">
                <a:solidFill>
                  <a:srgbClr val="0000FF"/>
                </a:solidFill>
                <a:ea typeface="华文中宋" pitchFamily="2" charset="-122"/>
              </a:rPr>
              <a:t>score</a:t>
            </a:r>
          </a:p>
          <a:p>
            <a:pPr marL="688975" lvl="1" indent="-295275" algn="l">
              <a:spcBef>
                <a:spcPct val="20000"/>
              </a:spcBef>
              <a:buClr>
                <a:srgbClr val="D60093"/>
              </a:buClr>
              <a:buSzPct val="65000"/>
              <a:buFont typeface="Wingdings" pitchFamily="2" charset="2"/>
              <a:buNone/>
            </a:pPr>
            <a:r>
              <a:rPr lang="en-US" altLang="zh-CN" sz="2400" dirty="0">
                <a:ea typeface="华文中宋" pitchFamily="2" charset="-122"/>
              </a:rPr>
              <a:t>2</a:t>
            </a:r>
            <a:r>
              <a:rPr lang="zh-CN" altLang="en-US" sz="2400" dirty="0">
                <a:ea typeface="华文中宋" pitchFamily="2" charset="-122"/>
              </a:rPr>
              <a:t>）总成绩：	   	</a:t>
            </a:r>
            <a:r>
              <a:rPr lang="en-US" altLang="zh-CN" sz="2400" dirty="0">
                <a:solidFill>
                  <a:srgbClr val="0000FF"/>
                </a:solidFill>
                <a:ea typeface="华文中宋" pitchFamily="2" charset="-122"/>
              </a:rPr>
              <a:t>total</a:t>
            </a:r>
          </a:p>
          <a:p>
            <a:pPr marL="688975" lvl="1" indent="-295275" algn="l">
              <a:spcBef>
                <a:spcPct val="20000"/>
              </a:spcBef>
              <a:buClr>
                <a:srgbClr val="D60093"/>
              </a:buClr>
              <a:buSzPct val="65000"/>
              <a:buFont typeface="Wingdings" pitchFamily="2" charset="2"/>
              <a:buNone/>
            </a:pPr>
            <a:r>
              <a:rPr lang="en-US" altLang="zh-CN" sz="2400" dirty="0">
                <a:ea typeface="华文中宋" pitchFamily="2" charset="-122"/>
              </a:rPr>
              <a:t>3</a:t>
            </a:r>
            <a:r>
              <a:rPr lang="zh-CN" altLang="en-US" sz="2400" dirty="0">
                <a:ea typeface="华文中宋" pitchFamily="2" charset="-122"/>
              </a:rPr>
              <a:t>）平均成绩：	   	</a:t>
            </a:r>
            <a:r>
              <a:rPr lang="en-US" altLang="zh-CN" sz="2400" dirty="0">
                <a:solidFill>
                  <a:srgbClr val="0000FF"/>
                </a:solidFill>
                <a:ea typeface="华文中宋" pitchFamily="2" charset="-122"/>
              </a:rPr>
              <a:t>average</a:t>
            </a:r>
          </a:p>
          <a:p>
            <a:pPr marL="688975" lvl="1" indent="-295275" algn="l">
              <a:spcBef>
                <a:spcPct val="20000"/>
              </a:spcBef>
              <a:buClr>
                <a:srgbClr val="D60093"/>
              </a:buClr>
              <a:buSzPct val="65000"/>
              <a:buFont typeface="Wingdings" pitchFamily="2" charset="2"/>
              <a:buNone/>
            </a:pPr>
            <a:r>
              <a:rPr lang="en-US" altLang="zh-CN" sz="2400" dirty="0">
                <a:ea typeface="华文中宋" pitchFamily="2" charset="-122"/>
              </a:rPr>
              <a:t>4</a:t>
            </a:r>
            <a:r>
              <a:rPr lang="zh-CN" altLang="en-US" sz="2400" dirty="0">
                <a:ea typeface="华文中宋" pitchFamily="2" charset="-122"/>
              </a:rPr>
              <a:t>）人数：		  	</a:t>
            </a:r>
            <a:r>
              <a:rPr lang="en-US" altLang="zh-CN" sz="2400" dirty="0">
                <a:solidFill>
                  <a:srgbClr val="0000FF"/>
                </a:solidFill>
                <a:ea typeface="华文中宋" pitchFamily="2" charset="-122"/>
              </a:rPr>
              <a:t>num</a:t>
            </a:r>
          </a:p>
          <a:p>
            <a:pPr marL="688975" lvl="1" indent="-295275" algn="l">
              <a:spcBef>
                <a:spcPct val="20000"/>
              </a:spcBef>
              <a:buClr>
                <a:srgbClr val="D60093"/>
              </a:buClr>
              <a:buSzPct val="65000"/>
              <a:buFont typeface="Wingdings" pitchFamily="2" charset="2"/>
              <a:buNone/>
            </a:pPr>
            <a:r>
              <a:rPr lang="en-US" altLang="zh-CN" sz="2400" dirty="0">
                <a:ea typeface="华文中宋" pitchFamily="2" charset="-122"/>
              </a:rPr>
              <a:t>5</a:t>
            </a:r>
            <a:r>
              <a:rPr lang="zh-CN" altLang="en-US" sz="2400" dirty="0">
                <a:ea typeface="华文中宋" pitchFamily="2" charset="-122"/>
              </a:rPr>
              <a:t>）循环控制变量：	</a:t>
            </a:r>
            <a:r>
              <a:rPr lang="en-US" altLang="zh-CN" sz="2400" dirty="0" err="1">
                <a:solidFill>
                  <a:srgbClr val="0000FF"/>
                </a:solidFill>
                <a:ea typeface="华文中宋" pitchFamily="2" charset="-122"/>
              </a:rPr>
              <a:t>i</a:t>
            </a:r>
            <a:endParaRPr lang="en-US" altLang="zh-CN" sz="2400" dirty="0">
              <a:solidFill>
                <a:srgbClr val="0000FF"/>
              </a:solidFill>
              <a:ea typeface="华文中宋"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52964"/>
                                        </p:tgtEl>
                                        <p:attrNameLst>
                                          <p:attrName>style.visibility</p:attrName>
                                        </p:attrNameLst>
                                      </p:cBhvr>
                                      <p:to>
                                        <p:strVal val="visible"/>
                                      </p:to>
                                    </p:set>
                                    <p:animEffect transition="in" filter="blinds(horizontal)">
                                      <p:cBhvr>
                                        <p:cTn id="7" dur="500"/>
                                        <p:tgtEl>
                                          <p:spTgt spid="5529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2964"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
          <p:cNvGrpSpPr>
            <a:grpSpLocks/>
          </p:cNvGrpSpPr>
          <p:nvPr/>
        </p:nvGrpSpPr>
        <p:grpSpPr bwMode="auto">
          <a:xfrm>
            <a:off x="252412" y="1295400"/>
            <a:ext cx="2318147" cy="1608138"/>
            <a:chOff x="216" y="816"/>
            <a:chExt cx="1298" cy="1013"/>
          </a:xfrm>
        </p:grpSpPr>
        <p:sp>
          <p:nvSpPr>
            <p:cNvPr id="553988" name="Rectangle 4"/>
            <p:cNvSpPr>
              <a:spLocks noChangeArrowheads="1"/>
            </p:cNvSpPr>
            <p:nvPr/>
          </p:nvSpPr>
          <p:spPr bwMode="auto">
            <a:xfrm>
              <a:off x="216" y="1253"/>
              <a:ext cx="1298" cy="576"/>
            </a:xfrm>
            <a:prstGeom prst="rect">
              <a:avLst/>
            </a:prstGeom>
            <a:gradFill rotWithShape="1">
              <a:gsLst>
                <a:gs pos="0">
                  <a:srgbClr val="CCFFFF"/>
                </a:gs>
                <a:gs pos="50000">
                  <a:schemeClr val="bg1"/>
                </a:gs>
                <a:gs pos="100000">
                  <a:srgbClr val="CCFFFF"/>
                </a:gs>
              </a:gsLst>
              <a:lin ang="5400000" scaled="1"/>
            </a:gradFill>
            <a:ln w="9525" algn="ctr">
              <a:solidFill>
                <a:schemeClr val="hlink"/>
              </a:solidFill>
              <a:miter lim="800000"/>
              <a:headEnd/>
              <a:tailEnd/>
            </a:ln>
            <a:effectLst>
              <a:outerShdw dist="56796" dir="3806097" algn="ctr" rotWithShape="0">
                <a:srgbClr val="808080">
                  <a:alpha val="50000"/>
                </a:srgbClr>
              </a:outerShdw>
            </a:effectLst>
          </p:spPr>
          <p:txBody>
            <a:bodyPr wrap="none" anchor="ctr"/>
            <a:lstStyle/>
            <a:p>
              <a:r>
                <a:rPr lang="zh-CN" altLang="en-US" sz="2000" dirty="0">
                  <a:latin typeface="Arial Narrow" pitchFamily="34" charset="0"/>
                  <a:ea typeface="楷体_GB2312" pitchFamily="49" charset="-122"/>
                </a:rPr>
                <a:t> 定义变量 </a:t>
              </a:r>
            </a:p>
            <a:p>
              <a:r>
                <a:rPr lang="en-US" altLang="zh-CN" sz="2000" dirty="0">
                  <a:latin typeface="Arial Narrow" pitchFamily="34" charset="0"/>
                  <a:ea typeface="楷体_GB2312" pitchFamily="49" charset="-122"/>
                </a:rPr>
                <a:t> score</a:t>
              </a:r>
              <a:r>
                <a:rPr lang="zh-CN" altLang="en-US" sz="2000" dirty="0">
                  <a:latin typeface="Arial Narrow" pitchFamily="34" charset="0"/>
                  <a:ea typeface="楷体_GB2312" pitchFamily="49" charset="-122"/>
                </a:rPr>
                <a:t>、</a:t>
              </a:r>
              <a:r>
                <a:rPr lang="en-US" altLang="zh-CN" sz="2000" dirty="0">
                  <a:latin typeface="Arial Narrow" pitchFamily="34" charset="0"/>
                  <a:ea typeface="楷体_GB2312" pitchFamily="49" charset="-122"/>
                </a:rPr>
                <a:t>total</a:t>
              </a:r>
              <a:r>
                <a:rPr lang="zh-CN" altLang="en-US" sz="2000" dirty="0">
                  <a:latin typeface="Arial Narrow" pitchFamily="34" charset="0"/>
                  <a:ea typeface="楷体_GB2312" pitchFamily="49" charset="-122"/>
                </a:rPr>
                <a:t>、</a:t>
              </a:r>
              <a:br>
                <a:rPr lang="zh-CN" altLang="en-US" sz="2000" dirty="0">
                  <a:latin typeface="Arial Narrow" pitchFamily="34" charset="0"/>
                  <a:ea typeface="楷体_GB2312" pitchFamily="49" charset="-122"/>
                </a:rPr>
              </a:br>
              <a:r>
                <a:rPr lang="en-US" altLang="zh-CN" sz="2000" dirty="0">
                  <a:latin typeface="Arial Narrow" pitchFamily="34" charset="0"/>
                  <a:ea typeface="楷体_GB2312" pitchFamily="49" charset="-122"/>
                </a:rPr>
                <a:t>average</a:t>
              </a:r>
              <a:r>
                <a:rPr lang="zh-CN" altLang="en-US" sz="2000" dirty="0">
                  <a:latin typeface="Arial Narrow" pitchFamily="34" charset="0"/>
                  <a:ea typeface="楷体_GB2312" pitchFamily="49" charset="-122"/>
                </a:rPr>
                <a:t>、</a:t>
              </a:r>
              <a:r>
                <a:rPr lang="en-US" altLang="zh-CN" sz="2000" dirty="0">
                  <a:latin typeface="Arial Narrow" pitchFamily="34" charset="0"/>
                  <a:ea typeface="楷体_GB2312" pitchFamily="49" charset="-122"/>
                </a:rPr>
                <a:t>num</a:t>
              </a:r>
              <a:r>
                <a:rPr lang="zh-CN" altLang="en-US" sz="2000" dirty="0">
                  <a:latin typeface="Arial Narrow" pitchFamily="34" charset="0"/>
                  <a:ea typeface="楷体_GB2312" pitchFamily="49" charset="-122"/>
                </a:rPr>
                <a:t>、</a:t>
              </a:r>
              <a:r>
                <a:rPr lang="en-US" altLang="zh-CN" sz="2000" dirty="0" err="1">
                  <a:latin typeface="Arial Narrow" pitchFamily="34" charset="0"/>
                  <a:ea typeface="楷体_GB2312" pitchFamily="49" charset="-122"/>
                </a:rPr>
                <a:t>i</a:t>
              </a:r>
              <a:r>
                <a:rPr lang="en-US" altLang="zh-CN" sz="2000" dirty="0">
                  <a:latin typeface="Arial Narrow" pitchFamily="34" charset="0"/>
                  <a:ea typeface="楷体_GB2312" pitchFamily="49" charset="-122"/>
                </a:rPr>
                <a:t> </a:t>
              </a:r>
            </a:p>
          </p:txBody>
        </p:sp>
        <p:grpSp>
          <p:nvGrpSpPr>
            <p:cNvPr id="3" name="Group 5"/>
            <p:cNvGrpSpPr>
              <a:grpSpLocks/>
            </p:cNvGrpSpPr>
            <p:nvPr/>
          </p:nvGrpSpPr>
          <p:grpSpPr bwMode="auto">
            <a:xfrm>
              <a:off x="528" y="816"/>
              <a:ext cx="672" cy="432"/>
              <a:chOff x="528" y="816"/>
              <a:chExt cx="672" cy="432"/>
            </a:xfrm>
          </p:grpSpPr>
          <p:sp>
            <p:nvSpPr>
              <p:cNvPr id="553990" name="AutoShape 6"/>
              <p:cNvSpPr>
                <a:spLocks noChangeArrowheads="1"/>
              </p:cNvSpPr>
              <p:nvPr/>
            </p:nvSpPr>
            <p:spPr bwMode="auto">
              <a:xfrm>
                <a:off x="528" y="816"/>
                <a:ext cx="672" cy="240"/>
              </a:xfrm>
              <a:prstGeom prst="flowChartTerminator">
                <a:avLst/>
              </a:prstGeom>
              <a:gradFill rotWithShape="1">
                <a:gsLst>
                  <a:gs pos="0">
                    <a:srgbClr val="CCFFFF"/>
                  </a:gs>
                  <a:gs pos="50000">
                    <a:schemeClr val="bg1"/>
                  </a:gs>
                  <a:gs pos="100000">
                    <a:srgbClr val="CCFFFF"/>
                  </a:gs>
                </a:gsLst>
                <a:lin ang="5400000" scaled="1"/>
              </a:gradFill>
              <a:ln w="9525" algn="ctr">
                <a:solidFill>
                  <a:schemeClr val="hlink"/>
                </a:solidFill>
                <a:miter lim="800000"/>
                <a:headEnd/>
                <a:tailEnd/>
              </a:ln>
              <a:effectLst>
                <a:outerShdw dist="56796" dir="3806097" algn="ctr" rotWithShape="0">
                  <a:srgbClr val="808080">
                    <a:alpha val="50000"/>
                  </a:srgbClr>
                </a:outerShdw>
              </a:effectLst>
            </p:spPr>
            <p:txBody>
              <a:bodyPr wrap="none" anchor="ctr"/>
              <a:lstStyle/>
              <a:p>
                <a:r>
                  <a:rPr lang="zh-CN" altLang="en-US" sz="2000">
                    <a:latin typeface="Arial Narrow" pitchFamily="34" charset="0"/>
                    <a:ea typeface="楷体_GB2312" pitchFamily="49" charset="-122"/>
                  </a:rPr>
                  <a:t> 开始 </a:t>
                </a:r>
              </a:p>
            </p:txBody>
          </p:sp>
          <p:sp>
            <p:nvSpPr>
              <p:cNvPr id="553991" name="Line 7"/>
              <p:cNvSpPr>
                <a:spLocks noChangeShapeType="1"/>
              </p:cNvSpPr>
              <p:nvPr/>
            </p:nvSpPr>
            <p:spPr bwMode="auto">
              <a:xfrm>
                <a:off x="864" y="1056"/>
                <a:ext cx="0" cy="192"/>
              </a:xfrm>
              <a:prstGeom prst="line">
                <a:avLst/>
              </a:prstGeom>
              <a:noFill/>
              <a:ln w="28575">
                <a:solidFill>
                  <a:srgbClr val="0000FF"/>
                </a:solidFill>
                <a:round/>
                <a:headEnd/>
                <a:tailEnd type="stealth" w="med" len="lg"/>
              </a:ln>
              <a:effectLst/>
            </p:spPr>
            <p:txBody>
              <a:bodyPr/>
              <a:lstStyle/>
              <a:p>
                <a:endParaRPr lang="zh-CN" altLang="en-US"/>
              </a:p>
            </p:txBody>
          </p:sp>
        </p:grpSp>
      </p:grpSp>
      <p:grpSp>
        <p:nvGrpSpPr>
          <p:cNvPr id="4" name="Group 8"/>
          <p:cNvGrpSpPr>
            <a:grpSpLocks/>
          </p:cNvGrpSpPr>
          <p:nvPr/>
        </p:nvGrpSpPr>
        <p:grpSpPr bwMode="auto">
          <a:xfrm>
            <a:off x="457200" y="2895600"/>
            <a:ext cx="1828800" cy="1219200"/>
            <a:chOff x="288" y="1824"/>
            <a:chExt cx="1152" cy="768"/>
          </a:xfrm>
        </p:grpSpPr>
        <p:sp>
          <p:nvSpPr>
            <p:cNvPr id="553993" name="Rectangle 9"/>
            <p:cNvSpPr>
              <a:spLocks noChangeArrowheads="1"/>
            </p:cNvSpPr>
            <p:nvPr/>
          </p:nvSpPr>
          <p:spPr bwMode="auto">
            <a:xfrm>
              <a:off x="288" y="2016"/>
              <a:ext cx="1152" cy="576"/>
            </a:xfrm>
            <a:prstGeom prst="rect">
              <a:avLst/>
            </a:prstGeom>
            <a:gradFill rotWithShape="1">
              <a:gsLst>
                <a:gs pos="0">
                  <a:srgbClr val="CCFFFF"/>
                </a:gs>
                <a:gs pos="50000">
                  <a:schemeClr val="bg1"/>
                </a:gs>
                <a:gs pos="100000">
                  <a:srgbClr val="CCFFFF"/>
                </a:gs>
              </a:gsLst>
              <a:lin ang="5400000" scaled="1"/>
            </a:gradFill>
            <a:ln w="9525" algn="ctr">
              <a:solidFill>
                <a:schemeClr val="hlink"/>
              </a:solidFill>
              <a:miter lim="800000"/>
              <a:headEnd/>
              <a:tailEnd/>
            </a:ln>
            <a:effectLst>
              <a:outerShdw dist="56796" dir="3806097" algn="ctr" rotWithShape="0">
                <a:srgbClr val="808080">
                  <a:alpha val="50000"/>
                </a:srgbClr>
              </a:outerShdw>
            </a:effectLst>
          </p:spPr>
          <p:txBody>
            <a:bodyPr wrap="none" anchor="ctr"/>
            <a:lstStyle/>
            <a:p>
              <a:r>
                <a:rPr lang="en-US" altLang="zh-CN" sz="2000">
                  <a:latin typeface="Arial Narrow" pitchFamily="34" charset="0"/>
                  <a:ea typeface="楷体_GB2312" pitchFamily="49" charset="-122"/>
                </a:rPr>
                <a:t> i = 1 </a:t>
              </a:r>
            </a:p>
            <a:p>
              <a:r>
                <a:rPr lang="en-US" altLang="zh-CN" sz="2000">
                  <a:latin typeface="Arial Narrow" pitchFamily="34" charset="0"/>
                  <a:ea typeface="楷体_GB2312" pitchFamily="49" charset="-122"/>
                </a:rPr>
                <a:t> total = 0 </a:t>
              </a:r>
            </a:p>
            <a:p>
              <a:r>
                <a:rPr lang="en-US" altLang="zh-CN" sz="2000">
                  <a:latin typeface="Arial Narrow" pitchFamily="34" charset="0"/>
                  <a:ea typeface="楷体_GB2312" pitchFamily="49" charset="-122"/>
                </a:rPr>
                <a:t> num = 30 </a:t>
              </a:r>
            </a:p>
          </p:txBody>
        </p:sp>
        <p:sp>
          <p:nvSpPr>
            <p:cNvPr id="553994" name="Line 10"/>
            <p:cNvSpPr>
              <a:spLocks noChangeShapeType="1"/>
            </p:cNvSpPr>
            <p:nvPr/>
          </p:nvSpPr>
          <p:spPr bwMode="auto">
            <a:xfrm>
              <a:off x="864" y="1824"/>
              <a:ext cx="0" cy="192"/>
            </a:xfrm>
            <a:prstGeom prst="line">
              <a:avLst/>
            </a:prstGeom>
            <a:noFill/>
            <a:ln w="28575">
              <a:solidFill>
                <a:srgbClr val="0000FF"/>
              </a:solidFill>
              <a:round/>
              <a:headEnd/>
              <a:tailEnd type="stealth" w="med" len="lg"/>
            </a:ln>
            <a:effectLst/>
          </p:spPr>
          <p:txBody>
            <a:bodyPr/>
            <a:lstStyle/>
            <a:p>
              <a:endParaRPr lang="zh-CN" altLang="en-US"/>
            </a:p>
          </p:txBody>
        </p:sp>
      </p:grpSp>
      <p:grpSp>
        <p:nvGrpSpPr>
          <p:cNvPr id="5" name="Group 11"/>
          <p:cNvGrpSpPr>
            <a:grpSpLocks/>
          </p:cNvGrpSpPr>
          <p:nvPr/>
        </p:nvGrpSpPr>
        <p:grpSpPr bwMode="auto">
          <a:xfrm>
            <a:off x="1187450" y="4114800"/>
            <a:ext cx="381000" cy="671513"/>
            <a:chOff x="748" y="2592"/>
            <a:chExt cx="240" cy="423"/>
          </a:xfrm>
        </p:grpSpPr>
        <p:sp>
          <p:nvSpPr>
            <p:cNvPr id="553996" name="Line 12"/>
            <p:cNvSpPr>
              <a:spLocks noChangeShapeType="1"/>
            </p:cNvSpPr>
            <p:nvPr/>
          </p:nvSpPr>
          <p:spPr bwMode="auto">
            <a:xfrm>
              <a:off x="864" y="2592"/>
              <a:ext cx="0" cy="192"/>
            </a:xfrm>
            <a:prstGeom prst="line">
              <a:avLst/>
            </a:prstGeom>
            <a:noFill/>
            <a:ln w="28575">
              <a:solidFill>
                <a:srgbClr val="0000FF"/>
              </a:solidFill>
              <a:round/>
              <a:headEnd/>
              <a:tailEnd type="stealth" w="med" len="lg"/>
            </a:ln>
            <a:effectLst/>
          </p:spPr>
          <p:txBody>
            <a:bodyPr/>
            <a:lstStyle/>
            <a:p>
              <a:endParaRPr lang="zh-CN" altLang="en-US"/>
            </a:p>
          </p:txBody>
        </p:sp>
        <p:sp>
          <p:nvSpPr>
            <p:cNvPr id="553997" name="Oval 13"/>
            <p:cNvSpPr>
              <a:spLocks noChangeArrowheads="1"/>
            </p:cNvSpPr>
            <p:nvPr/>
          </p:nvSpPr>
          <p:spPr bwMode="auto">
            <a:xfrm>
              <a:off x="748" y="2775"/>
              <a:ext cx="240" cy="240"/>
            </a:xfrm>
            <a:prstGeom prst="ellipse">
              <a:avLst/>
            </a:prstGeom>
            <a:gradFill rotWithShape="1">
              <a:gsLst>
                <a:gs pos="0">
                  <a:srgbClr val="CCFFFF"/>
                </a:gs>
                <a:gs pos="50000">
                  <a:schemeClr val="bg1"/>
                </a:gs>
                <a:gs pos="100000">
                  <a:srgbClr val="CCFFFF"/>
                </a:gs>
              </a:gsLst>
              <a:lin ang="5400000" scaled="1"/>
            </a:gradFill>
            <a:ln w="9525" algn="ctr">
              <a:solidFill>
                <a:schemeClr val="hlink"/>
              </a:solidFill>
              <a:round/>
              <a:headEnd/>
              <a:tailEnd/>
            </a:ln>
            <a:effectLst>
              <a:outerShdw dist="56796" dir="3806097" algn="ctr" rotWithShape="0">
                <a:srgbClr val="808080">
                  <a:alpha val="50000"/>
                </a:srgbClr>
              </a:outerShdw>
            </a:effectLst>
          </p:spPr>
          <p:txBody>
            <a:bodyPr wrap="none" anchor="ctr"/>
            <a:lstStyle/>
            <a:p>
              <a:r>
                <a:rPr lang="en-US" altLang="zh-CN" sz="2000"/>
                <a:t>1</a:t>
              </a:r>
            </a:p>
          </p:txBody>
        </p:sp>
      </p:grpSp>
      <p:grpSp>
        <p:nvGrpSpPr>
          <p:cNvPr id="6" name="Group 14"/>
          <p:cNvGrpSpPr>
            <a:grpSpLocks/>
          </p:cNvGrpSpPr>
          <p:nvPr/>
        </p:nvGrpSpPr>
        <p:grpSpPr bwMode="auto">
          <a:xfrm>
            <a:off x="3635375" y="1143000"/>
            <a:ext cx="1828800" cy="1163638"/>
            <a:chOff x="2290" y="720"/>
            <a:chExt cx="1152" cy="733"/>
          </a:xfrm>
        </p:grpSpPr>
        <p:sp>
          <p:nvSpPr>
            <p:cNvPr id="553999" name="AutoShape 15"/>
            <p:cNvSpPr>
              <a:spLocks noChangeArrowheads="1"/>
            </p:cNvSpPr>
            <p:nvPr/>
          </p:nvSpPr>
          <p:spPr bwMode="auto">
            <a:xfrm>
              <a:off x="2290" y="1117"/>
              <a:ext cx="1152" cy="336"/>
            </a:xfrm>
            <a:prstGeom prst="flowChartDecision">
              <a:avLst/>
            </a:prstGeom>
            <a:gradFill rotWithShape="1">
              <a:gsLst>
                <a:gs pos="0">
                  <a:srgbClr val="33CC33"/>
                </a:gs>
                <a:gs pos="50000">
                  <a:schemeClr val="bg1"/>
                </a:gs>
                <a:gs pos="100000">
                  <a:srgbClr val="33CC33"/>
                </a:gs>
              </a:gsLst>
              <a:lin ang="5400000" scaled="1"/>
            </a:gradFill>
            <a:ln w="9525" algn="ctr">
              <a:solidFill>
                <a:schemeClr val="bg2"/>
              </a:solidFill>
              <a:miter lim="800000"/>
              <a:headEnd/>
              <a:tailEnd/>
            </a:ln>
            <a:effectLst>
              <a:outerShdw dist="56796" dir="3806097" algn="ctr" rotWithShape="0">
                <a:srgbClr val="808080">
                  <a:alpha val="50000"/>
                </a:srgbClr>
              </a:outerShdw>
            </a:effectLst>
          </p:spPr>
          <p:txBody>
            <a:bodyPr wrap="none" anchor="ctr"/>
            <a:lstStyle/>
            <a:p>
              <a:r>
                <a:rPr lang="en-US" altLang="zh-CN" sz="2000" dirty="0">
                  <a:latin typeface="Arial Narrow" pitchFamily="34" charset="0"/>
                  <a:ea typeface="Arial Unicode MS" pitchFamily="34" charset="-122"/>
                </a:rPr>
                <a:t> </a:t>
              </a:r>
              <a:r>
                <a:rPr lang="en-US" altLang="zh-CN" sz="2000" dirty="0" err="1">
                  <a:latin typeface="Arial Narrow" pitchFamily="34" charset="0"/>
                  <a:ea typeface="Arial Unicode MS" pitchFamily="34" charset="-122"/>
                </a:rPr>
                <a:t>i≤num</a:t>
              </a:r>
              <a:r>
                <a:rPr lang="en-US" altLang="zh-CN" sz="2000" dirty="0">
                  <a:latin typeface="Arial Narrow" pitchFamily="34" charset="0"/>
                  <a:ea typeface="Arial Unicode MS" pitchFamily="34" charset="-122"/>
                </a:rPr>
                <a:t>? </a:t>
              </a:r>
            </a:p>
          </p:txBody>
        </p:sp>
        <p:sp>
          <p:nvSpPr>
            <p:cNvPr id="554000" name="Oval 16"/>
            <p:cNvSpPr>
              <a:spLocks noChangeArrowheads="1"/>
            </p:cNvSpPr>
            <p:nvPr/>
          </p:nvSpPr>
          <p:spPr bwMode="auto">
            <a:xfrm>
              <a:off x="2754" y="720"/>
              <a:ext cx="240" cy="240"/>
            </a:xfrm>
            <a:prstGeom prst="ellipse">
              <a:avLst/>
            </a:prstGeom>
            <a:gradFill rotWithShape="1">
              <a:gsLst>
                <a:gs pos="0">
                  <a:srgbClr val="CCFFFF"/>
                </a:gs>
                <a:gs pos="50000">
                  <a:schemeClr val="bg1"/>
                </a:gs>
                <a:gs pos="100000">
                  <a:srgbClr val="CCFFFF"/>
                </a:gs>
              </a:gsLst>
              <a:lin ang="5400000" scaled="1"/>
            </a:gradFill>
            <a:ln w="9525" algn="ctr">
              <a:solidFill>
                <a:schemeClr val="hlink"/>
              </a:solidFill>
              <a:round/>
              <a:headEnd/>
              <a:tailEnd/>
            </a:ln>
            <a:effectLst>
              <a:outerShdw dist="56796" dir="3806097" algn="ctr" rotWithShape="0">
                <a:srgbClr val="808080">
                  <a:alpha val="50000"/>
                </a:srgbClr>
              </a:outerShdw>
            </a:effectLst>
          </p:spPr>
          <p:txBody>
            <a:bodyPr wrap="none" anchor="ctr"/>
            <a:lstStyle/>
            <a:p>
              <a:r>
                <a:rPr lang="en-US" altLang="zh-CN" sz="2000"/>
                <a:t>1</a:t>
              </a:r>
            </a:p>
          </p:txBody>
        </p:sp>
        <p:sp>
          <p:nvSpPr>
            <p:cNvPr id="554001" name="Line 17"/>
            <p:cNvSpPr>
              <a:spLocks noChangeShapeType="1"/>
            </p:cNvSpPr>
            <p:nvPr/>
          </p:nvSpPr>
          <p:spPr bwMode="auto">
            <a:xfrm>
              <a:off x="2880" y="960"/>
              <a:ext cx="0" cy="192"/>
            </a:xfrm>
            <a:prstGeom prst="line">
              <a:avLst/>
            </a:prstGeom>
            <a:noFill/>
            <a:ln w="28575">
              <a:solidFill>
                <a:srgbClr val="0000FF"/>
              </a:solidFill>
              <a:round/>
              <a:headEnd/>
              <a:tailEnd type="stealth" w="med" len="lg"/>
            </a:ln>
            <a:effectLst/>
          </p:spPr>
          <p:txBody>
            <a:bodyPr/>
            <a:lstStyle/>
            <a:p>
              <a:endParaRPr lang="zh-CN" altLang="en-US"/>
            </a:p>
          </p:txBody>
        </p:sp>
      </p:grpSp>
      <p:grpSp>
        <p:nvGrpSpPr>
          <p:cNvPr id="7" name="Group 18"/>
          <p:cNvGrpSpPr>
            <a:grpSpLocks/>
          </p:cNvGrpSpPr>
          <p:nvPr/>
        </p:nvGrpSpPr>
        <p:grpSpPr bwMode="auto">
          <a:xfrm>
            <a:off x="3657602" y="3048000"/>
            <a:ext cx="1828800" cy="838200"/>
            <a:chOff x="2304" y="1920"/>
            <a:chExt cx="1152" cy="528"/>
          </a:xfrm>
        </p:grpSpPr>
        <p:sp>
          <p:nvSpPr>
            <p:cNvPr id="554003" name="AutoShape 19"/>
            <p:cNvSpPr>
              <a:spLocks noChangeArrowheads="1"/>
            </p:cNvSpPr>
            <p:nvPr/>
          </p:nvSpPr>
          <p:spPr bwMode="auto">
            <a:xfrm>
              <a:off x="2304" y="2112"/>
              <a:ext cx="1152" cy="336"/>
            </a:xfrm>
            <a:prstGeom prst="flowChartDecision">
              <a:avLst/>
            </a:prstGeom>
            <a:gradFill rotWithShape="1">
              <a:gsLst>
                <a:gs pos="0">
                  <a:srgbClr val="CCFFFF"/>
                </a:gs>
                <a:gs pos="50000">
                  <a:schemeClr val="bg1"/>
                </a:gs>
                <a:gs pos="100000">
                  <a:srgbClr val="CCFFFF"/>
                </a:gs>
              </a:gsLst>
              <a:lin ang="5400000" scaled="1"/>
            </a:gradFill>
            <a:ln w="9525" algn="ctr">
              <a:solidFill>
                <a:schemeClr val="hlink"/>
              </a:solidFill>
              <a:miter lim="800000"/>
              <a:headEnd/>
              <a:tailEnd/>
            </a:ln>
            <a:effectLst>
              <a:outerShdw dist="56796" dir="3806097" algn="ctr" rotWithShape="0">
                <a:srgbClr val="808080">
                  <a:alpha val="50000"/>
                </a:srgbClr>
              </a:outerShdw>
            </a:effectLst>
          </p:spPr>
          <p:txBody>
            <a:bodyPr wrap="none" anchor="ctr"/>
            <a:lstStyle/>
            <a:p>
              <a:r>
                <a:rPr lang="en-US" altLang="zh-CN" sz="2000" dirty="0">
                  <a:latin typeface="Arial Narrow" pitchFamily="34" charset="0"/>
                  <a:ea typeface="Arial Unicode MS" pitchFamily="34" charset="-122"/>
                </a:rPr>
                <a:t> score≥60? </a:t>
              </a:r>
            </a:p>
          </p:txBody>
        </p:sp>
        <p:sp>
          <p:nvSpPr>
            <p:cNvPr id="554004" name="Line 20"/>
            <p:cNvSpPr>
              <a:spLocks noChangeShapeType="1"/>
            </p:cNvSpPr>
            <p:nvPr/>
          </p:nvSpPr>
          <p:spPr bwMode="auto">
            <a:xfrm>
              <a:off x="2880" y="1920"/>
              <a:ext cx="0" cy="192"/>
            </a:xfrm>
            <a:prstGeom prst="line">
              <a:avLst/>
            </a:prstGeom>
            <a:noFill/>
            <a:ln w="28575">
              <a:solidFill>
                <a:srgbClr val="0000FF"/>
              </a:solidFill>
              <a:round/>
              <a:headEnd/>
              <a:tailEnd type="stealth" w="med" len="lg"/>
            </a:ln>
            <a:effectLst/>
          </p:spPr>
          <p:txBody>
            <a:bodyPr/>
            <a:lstStyle/>
            <a:p>
              <a:endParaRPr lang="zh-CN" altLang="en-US"/>
            </a:p>
          </p:txBody>
        </p:sp>
      </p:grpSp>
      <p:grpSp>
        <p:nvGrpSpPr>
          <p:cNvPr id="8" name="Group 21"/>
          <p:cNvGrpSpPr>
            <a:grpSpLocks/>
          </p:cNvGrpSpPr>
          <p:nvPr/>
        </p:nvGrpSpPr>
        <p:grpSpPr bwMode="auto">
          <a:xfrm>
            <a:off x="2628180" y="3657602"/>
            <a:ext cx="1925205" cy="944563"/>
            <a:chOff x="1678" y="2304"/>
            <a:chExt cx="1160" cy="595"/>
          </a:xfrm>
        </p:grpSpPr>
        <p:sp>
          <p:nvSpPr>
            <p:cNvPr id="554006" name="Rectangle 22"/>
            <p:cNvSpPr>
              <a:spLocks noChangeArrowheads="1"/>
            </p:cNvSpPr>
            <p:nvPr/>
          </p:nvSpPr>
          <p:spPr bwMode="auto">
            <a:xfrm>
              <a:off x="1678" y="2659"/>
              <a:ext cx="1160" cy="240"/>
            </a:xfrm>
            <a:prstGeom prst="rect">
              <a:avLst/>
            </a:prstGeom>
            <a:gradFill rotWithShape="1">
              <a:gsLst>
                <a:gs pos="0">
                  <a:srgbClr val="CCFFFF"/>
                </a:gs>
                <a:gs pos="50000">
                  <a:schemeClr val="bg1"/>
                </a:gs>
                <a:gs pos="100000">
                  <a:srgbClr val="CCFFFF"/>
                </a:gs>
              </a:gsLst>
              <a:lin ang="5400000" scaled="1"/>
            </a:gradFill>
            <a:ln w="9525" algn="ctr">
              <a:solidFill>
                <a:schemeClr val="hlink"/>
              </a:solidFill>
              <a:miter lim="800000"/>
              <a:headEnd/>
              <a:tailEnd/>
            </a:ln>
            <a:effectLst>
              <a:outerShdw dist="56796" dir="3806097" algn="ctr" rotWithShape="0">
                <a:srgbClr val="808080">
                  <a:alpha val="50000"/>
                </a:srgbClr>
              </a:outerShdw>
            </a:effectLst>
          </p:spPr>
          <p:txBody>
            <a:bodyPr wrap="none" anchor="ctr"/>
            <a:lstStyle/>
            <a:p>
              <a:r>
                <a:rPr lang="zh-CN" altLang="en-US" sz="2000" dirty="0">
                  <a:latin typeface="Arial Narrow" pitchFamily="34" charset="0"/>
                  <a:ea typeface="楷体_GB2312" pitchFamily="49" charset="-122"/>
                </a:rPr>
                <a:t> 输出“</a:t>
              </a:r>
              <a:r>
                <a:rPr lang="en-US" altLang="zh-CN" sz="2000" dirty="0">
                  <a:latin typeface="Arial Narrow" pitchFamily="34" charset="0"/>
                  <a:ea typeface="楷体_GB2312" pitchFamily="49" charset="-122"/>
                </a:rPr>
                <a:t>Passed” </a:t>
              </a:r>
            </a:p>
          </p:txBody>
        </p:sp>
        <p:sp>
          <p:nvSpPr>
            <p:cNvPr id="554007" name="Line 23"/>
            <p:cNvSpPr>
              <a:spLocks noChangeShapeType="1"/>
            </p:cNvSpPr>
            <p:nvPr/>
          </p:nvSpPr>
          <p:spPr bwMode="auto">
            <a:xfrm>
              <a:off x="2160" y="2304"/>
              <a:ext cx="0" cy="336"/>
            </a:xfrm>
            <a:prstGeom prst="line">
              <a:avLst/>
            </a:prstGeom>
            <a:noFill/>
            <a:ln w="28575">
              <a:solidFill>
                <a:srgbClr val="0000FF"/>
              </a:solidFill>
              <a:round/>
              <a:headEnd/>
              <a:tailEnd type="stealth" w="med" len="lg"/>
            </a:ln>
            <a:effectLst/>
          </p:spPr>
          <p:txBody>
            <a:bodyPr/>
            <a:lstStyle/>
            <a:p>
              <a:endParaRPr lang="zh-CN" altLang="en-US"/>
            </a:p>
          </p:txBody>
        </p:sp>
      </p:grpSp>
      <p:grpSp>
        <p:nvGrpSpPr>
          <p:cNvPr id="9" name="Group 24"/>
          <p:cNvGrpSpPr>
            <a:grpSpLocks/>
          </p:cNvGrpSpPr>
          <p:nvPr/>
        </p:nvGrpSpPr>
        <p:grpSpPr bwMode="auto">
          <a:xfrm>
            <a:off x="4859564" y="3657602"/>
            <a:ext cx="1799469" cy="944563"/>
            <a:chOff x="3078" y="2304"/>
            <a:chExt cx="1082" cy="595"/>
          </a:xfrm>
        </p:grpSpPr>
        <p:sp>
          <p:nvSpPr>
            <p:cNvPr id="554009" name="Rectangle 25"/>
            <p:cNvSpPr>
              <a:spLocks noChangeArrowheads="1"/>
            </p:cNvSpPr>
            <p:nvPr/>
          </p:nvSpPr>
          <p:spPr bwMode="auto">
            <a:xfrm>
              <a:off x="3078" y="2659"/>
              <a:ext cx="1082" cy="240"/>
            </a:xfrm>
            <a:prstGeom prst="rect">
              <a:avLst/>
            </a:prstGeom>
            <a:gradFill rotWithShape="1">
              <a:gsLst>
                <a:gs pos="0">
                  <a:srgbClr val="CCFFFF"/>
                </a:gs>
                <a:gs pos="50000">
                  <a:schemeClr val="bg1"/>
                </a:gs>
                <a:gs pos="100000">
                  <a:srgbClr val="CCFFFF"/>
                </a:gs>
              </a:gsLst>
              <a:lin ang="5400000" scaled="1"/>
            </a:gradFill>
            <a:ln w="9525" algn="ctr">
              <a:solidFill>
                <a:schemeClr val="hlink"/>
              </a:solidFill>
              <a:miter lim="800000"/>
              <a:headEnd/>
              <a:tailEnd/>
            </a:ln>
            <a:effectLst>
              <a:outerShdw dist="56796" dir="3806097" algn="ctr" rotWithShape="0">
                <a:srgbClr val="808080">
                  <a:alpha val="50000"/>
                </a:srgbClr>
              </a:outerShdw>
            </a:effectLst>
          </p:spPr>
          <p:txBody>
            <a:bodyPr wrap="none" anchor="ctr"/>
            <a:lstStyle/>
            <a:p>
              <a:r>
                <a:rPr lang="zh-CN" altLang="en-US" sz="2000" dirty="0">
                  <a:latin typeface="Arial Narrow" pitchFamily="34" charset="0"/>
                  <a:ea typeface="楷体_GB2312" pitchFamily="49" charset="-122"/>
                </a:rPr>
                <a:t> 输出“</a:t>
              </a:r>
              <a:r>
                <a:rPr lang="en-US" altLang="zh-CN" sz="2000" dirty="0">
                  <a:latin typeface="Arial Narrow" pitchFamily="34" charset="0"/>
                  <a:ea typeface="楷体_GB2312" pitchFamily="49" charset="-122"/>
                </a:rPr>
                <a:t>Failed” </a:t>
              </a:r>
              <a:endParaRPr lang="zh-CN" altLang="en-US" sz="2000" dirty="0">
                <a:latin typeface="Arial Narrow" pitchFamily="34" charset="0"/>
                <a:ea typeface="楷体_GB2312" pitchFamily="49" charset="-122"/>
              </a:endParaRPr>
            </a:p>
          </p:txBody>
        </p:sp>
        <p:sp>
          <p:nvSpPr>
            <p:cNvPr id="554010" name="Line 26"/>
            <p:cNvSpPr>
              <a:spLocks noChangeShapeType="1"/>
            </p:cNvSpPr>
            <p:nvPr/>
          </p:nvSpPr>
          <p:spPr bwMode="auto">
            <a:xfrm>
              <a:off x="3600" y="2304"/>
              <a:ext cx="0" cy="336"/>
            </a:xfrm>
            <a:prstGeom prst="line">
              <a:avLst/>
            </a:prstGeom>
            <a:noFill/>
            <a:ln w="28575">
              <a:solidFill>
                <a:srgbClr val="0000FF"/>
              </a:solidFill>
              <a:round/>
              <a:headEnd/>
              <a:tailEnd type="stealth" w="med" len="lg"/>
            </a:ln>
            <a:effectLst/>
          </p:spPr>
          <p:txBody>
            <a:bodyPr/>
            <a:lstStyle/>
            <a:p>
              <a:endParaRPr lang="zh-CN" altLang="en-US"/>
            </a:p>
          </p:txBody>
        </p:sp>
      </p:grpSp>
      <p:sp>
        <p:nvSpPr>
          <p:cNvPr id="554011" name="Line 27"/>
          <p:cNvSpPr>
            <a:spLocks noChangeShapeType="1"/>
          </p:cNvSpPr>
          <p:nvPr/>
        </p:nvSpPr>
        <p:spPr bwMode="auto">
          <a:xfrm>
            <a:off x="3429000" y="4572000"/>
            <a:ext cx="0" cy="228600"/>
          </a:xfrm>
          <a:prstGeom prst="line">
            <a:avLst/>
          </a:prstGeom>
          <a:noFill/>
          <a:ln w="28575">
            <a:solidFill>
              <a:srgbClr val="0000FF"/>
            </a:solidFill>
            <a:round/>
            <a:headEnd/>
            <a:tailEnd/>
          </a:ln>
          <a:effectLst/>
        </p:spPr>
        <p:txBody>
          <a:bodyPr/>
          <a:lstStyle/>
          <a:p>
            <a:endParaRPr lang="zh-CN" altLang="en-US"/>
          </a:p>
        </p:txBody>
      </p:sp>
      <p:sp>
        <p:nvSpPr>
          <p:cNvPr id="554012" name="Line 28"/>
          <p:cNvSpPr>
            <a:spLocks noChangeShapeType="1"/>
          </p:cNvSpPr>
          <p:nvPr/>
        </p:nvSpPr>
        <p:spPr bwMode="auto">
          <a:xfrm>
            <a:off x="5715000" y="4572000"/>
            <a:ext cx="0" cy="228600"/>
          </a:xfrm>
          <a:prstGeom prst="line">
            <a:avLst/>
          </a:prstGeom>
          <a:noFill/>
          <a:ln w="28575">
            <a:solidFill>
              <a:srgbClr val="0000FF"/>
            </a:solidFill>
            <a:round/>
            <a:headEnd/>
            <a:tailEnd/>
          </a:ln>
          <a:effectLst/>
        </p:spPr>
        <p:txBody>
          <a:bodyPr/>
          <a:lstStyle/>
          <a:p>
            <a:endParaRPr lang="zh-CN" altLang="en-US"/>
          </a:p>
        </p:txBody>
      </p:sp>
      <p:sp>
        <p:nvSpPr>
          <p:cNvPr id="554013" name="Line 29"/>
          <p:cNvSpPr>
            <a:spLocks noChangeShapeType="1"/>
          </p:cNvSpPr>
          <p:nvPr/>
        </p:nvSpPr>
        <p:spPr bwMode="auto">
          <a:xfrm flipH="1">
            <a:off x="3429000" y="4800600"/>
            <a:ext cx="1143000" cy="0"/>
          </a:xfrm>
          <a:prstGeom prst="line">
            <a:avLst/>
          </a:prstGeom>
          <a:noFill/>
          <a:ln w="28575">
            <a:solidFill>
              <a:srgbClr val="0000FF"/>
            </a:solidFill>
            <a:round/>
            <a:headEnd/>
            <a:tailEnd/>
          </a:ln>
          <a:effectLst/>
        </p:spPr>
        <p:txBody>
          <a:bodyPr/>
          <a:lstStyle/>
          <a:p>
            <a:endParaRPr lang="zh-CN" altLang="en-US"/>
          </a:p>
        </p:txBody>
      </p:sp>
      <p:sp>
        <p:nvSpPr>
          <p:cNvPr id="554014" name="Line 30"/>
          <p:cNvSpPr>
            <a:spLocks noChangeShapeType="1"/>
          </p:cNvSpPr>
          <p:nvPr/>
        </p:nvSpPr>
        <p:spPr bwMode="auto">
          <a:xfrm>
            <a:off x="4572000" y="4800600"/>
            <a:ext cx="0" cy="304800"/>
          </a:xfrm>
          <a:prstGeom prst="line">
            <a:avLst/>
          </a:prstGeom>
          <a:noFill/>
          <a:ln w="28575">
            <a:solidFill>
              <a:srgbClr val="0000FF"/>
            </a:solidFill>
            <a:round/>
            <a:headEnd/>
            <a:tailEnd type="stealth" w="med" len="lg"/>
          </a:ln>
          <a:effectLst/>
        </p:spPr>
        <p:txBody>
          <a:bodyPr/>
          <a:lstStyle/>
          <a:p>
            <a:endParaRPr lang="zh-CN" altLang="en-US"/>
          </a:p>
        </p:txBody>
      </p:sp>
      <p:sp>
        <p:nvSpPr>
          <p:cNvPr id="554015" name="Rectangle 31"/>
          <p:cNvSpPr>
            <a:spLocks noChangeArrowheads="1"/>
          </p:cNvSpPr>
          <p:nvPr/>
        </p:nvSpPr>
        <p:spPr bwMode="auto">
          <a:xfrm>
            <a:off x="3275856" y="5085184"/>
            <a:ext cx="2650976" cy="381000"/>
          </a:xfrm>
          <a:prstGeom prst="rect">
            <a:avLst/>
          </a:prstGeom>
          <a:gradFill rotWithShape="1">
            <a:gsLst>
              <a:gs pos="0">
                <a:srgbClr val="CCFFFF"/>
              </a:gs>
              <a:gs pos="50000">
                <a:schemeClr val="bg1"/>
              </a:gs>
              <a:gs pos="100000">
                <a:srgbClr val="CCFFFF"/>
              </a:gs>
            </a:gsLst>
            <a:lin ang="5400000" scaled="1"/>
          </a:gradFill>
          <a:ln w="9525" algn="ctr">
            <a:solidFill>
              <a:schemeClr val="hlink"/>
            </a:solidFill>
            <a:miter lim="800000"/>
            <a:headEnd/>
            <a:tailEnd/>
          </a:ln>
          <a:effectLst>
            <a:outerShdw dist="56796" dir="3806097" algn="ctr" rotWithShape="0">
              <a:srgbClr val="808080">
                <a:alpha val="50000"/>
              </a:srgbClr>
            </a:outerShdw>
          </a:effectLst>
        </p:spPr>
        <p:txBody>
          <a:bodyPr wrap="none" anchor="ctr"/>
          <a:lstStyle/>
          <a:p>
            <a:r>
              <a:rPr lang="en-US" altLang="zh-CN" sz="2000" dirty="0">
                <a:latin typeface="Arial Narrow" pitchFamily="34" charset="0"/>
                <a:ea typeface="楷体_GB2312" pitchFamily="49" charset="-122"/>
              </a:rPr>
              <a:t> total = </a:t>
            </a:r>
            <a:r>
              <a:rPr lang="en-US" altLang="zh-CN" sz="2000" dirty="0" err="1">
                <a:latin typeface="Arial Narrow" pitchFamily="34" charset="0"/>
                <a:ea typeface="楷体_GB2312" pitchFamily="49" charset="-122"/>
              </a:rPr>
              <a:t>total</a:t>
            </a:r>
            <a:r>
              <a:rPr lang="en-US" altLang="zh-CN" sz="2000" dirty="0">
                <a:latin typeface="Arial Narrow" pitchFamily="34" charset="0"/>
                <a:ea typeface="楷体_GB2312" pitchFamily="49" charset="-122"/>
              </a:rPr>
              <a:t> + score </a:t>
            </a:r>
          </a:p>
        </p:txBody>
      </p:sp>
      <p:grpSp>
        <p:nvGrpSpPr>
          <p:cNvPr id="10" name="Group 32"/>
          <p:cNvGrpSpPr>
            <a:grpSpLocks/>
          </p:cNvGrpSpPr>
          <p:nvPr/>
        </p:nvGrpSpPr>
        <p:grpSpPr bwMode="auto">
          <a:xfrm>
            <a:off x="3995738" y="5486404"/>
            <a:ext cx="1177925" cy="627063"/>
            <a:chOff x="2517" y="3456"/>
            <a:chExt cx="742" cy="395"/>
          </a:xfrm>
        </p:grpSpPr>
        <p:sp>
          <p:nvSpPr>
            <p:cNvPr id="554017" name="Rectangle 33"/>
            <p:cNvSpPr>
              <a:spLocks noChangeArrowheads="1"/>
            </p:cNvSpPr>
            <p:nvPr/>
          </p:nvSpPr>
          <p:spPr bwMode="auto">
            <a:xfrm>
              <a:off x="2517" y="3611"/>
              <a:ext cx="742" cy="240"/>
            </a:xfrm>
            <a:prstGeom prst="rect">
              <a:avLst/>
            </a:prstGeom>
            <a:gradFill rotWithShape="1">
              <a:gsLst>
                <a:gs pos="0">
                  <a:srgbClr val="CCFFFF"/>
                </a:gs>
                <a:gs pos="50000">
                  <a:schemeClr val="bg1"/>
                </a:gs>
                <a:gs pos="100000">
                  <a:srgbClr val="CCFFFF"/>
                </a:gs>
              </a:gsLst>
              <a:lin ang="5400000" scaled="1"/>
            </a:gradFill>
            <a:ln w="9525" algn="ctr">
              <a:solidFill>
                <a:schemeClr val="hlink"/>
              </a:solidFill>
              <a:miter lim="800000"/>
              <a:headEnd/>
              <a:tailEnd/>
            </a:ln>
            <a:effectLst>
              <a:outerShdw dist="56796" dir="3806097" algn="ctr" rotWithShape="0">
                <a:srgbClr val="808080">
                  <a:alpha val="50000"/>
                </a:srgbClr>
              </a:outerShdw>
            </a:effectLst>
          </p:spPr>
          <p:txBody>
            <a:bodyPr wrap="none" anchor="ctr"/>
            <a:lstStyle/>
            <a:p>
              <a:r>
                <a:rPr lang="en-US" altLang="zh-CN" sz="2000" dirty="0">
                  <a:latin typeface="Arial Narrow" pitchFamily="34" charset="0"/>
                  <a:ea typeface="楷体_GB2312" pitchFamily="49" charset="-122"/>
                </a:rPr>
                <a:t> </a:t>
              </a:r>
              <a:r>
                <a:rPr lang="en-US" altLang="zh-CN" sz="2000" dirty="0" err="1">
                  <a:latin typeface="Arial Narrow" pitchFamily="34" charset="0"/>
                  <a:ea typeface="楷体_GB2312" pitchFamily="49" charset="-122"/>
                </a:rPr>
                <a:t>i</a:t>
              </a:r>
              <a:r>
                <a:rPr lang="en-US" altLang="zh-CN" sz="2000" dirty="0">
                  <a:latin typeface="Arial Narrow" pitchFamily="34" charset="0"/>
                  <a:ea typeface="楷体_GB2312" pitchFamily="49" charset="-122"/>
                </a:rPr>
                <a:t> = </a:t>
              </a:r>
              <a:r>
                <a:rPr lang="en-US" altLang="zh-CN" sz="2000" dirty="0" err="1">
                  <a:latin typeface="Arial Narrow" pitchFamily="34" charset="0"/>
                  <a:ea typeface="楷体_GB2312" pitchFamily="49" charset="-122"/>
                </a:rPr>
                <a:t>i</a:t>
              </a:r>
              <a:r>
                <a:rPr lang="en-US" altLang="zh-CN" sz="2000" dirty="0">
                  <a:latin typeface="Arial Narrow" pitchFamily="34" charset="0"/>
                  <a:ea typeface="楷体_GB2312" pitchFamily="49" charset="-122"/>
                </a:rPr>
                <a:t> + 1 </a:t>
              </a:r>
            </a:p>
          </p:txBody>
        </p:sp>
        <p:sp>
          <p:nvSpPr>
            <p:cNvPr id="554018" name="Line 34"/>
            <p:cNvSpPr>
              <a:spLocks noChangeShapeType="1"/>
            </p:cNvSpPr>
            <p:nvPr/>
          </p:nvSpPr>
          <p:spPr bwMode="auto">
            <a:xfrm>
              <a:off x="2880" y="3456"/>
              <a:ext cx="0" cy="144"/>
            </a:xfrm>
            <a:prstGeom prst="line">
              <a:avLst/>
            </a:prstGeom>
            <a:noFill/>
            <a:ln w="28575">
              <a:solidFill>
                <a:srgbClr val="0000FF"/>
              </a:solidFill>
              <a:round/>
              <a:headEnd/>
              <a:tailEnd type="stealth" w="med" len="lg"/>
            </a:ln>
            <a:effectLst/>
          </p:spPr>
          <p:txBody>
            <a:bodyPr/>
            <a:lstStyle/>
            <a:p>
              <a:endParaRPr lang="zh-CN" altLang="en-US"/>
            </a:p>
          </p:txBody>
        </p:sp>
      </p:grpSp>
      <p:sp>
        <p:nvSpPr>
          <p:cNvPr id="554019" name="Line 35"/>
          <p:cNvSpPr>
            <a:spLocks noChangeShapeType="1"/>
          </p:cNvSpPr>
          <p:nvPr/>
        </p:nvSpPr>
        <p:spPr bwMode="auto">
          <a:xfrm>
            <a:off x="4572000" y="6096000"/>
            <a:ext cx="0" cy="228600"/>
          </a:xfrm>
          <a:prstGeom prst="line">
            <a:avLst/>
          </a:prstGeom>
          <a:noFill/>
          <a:ln w="28575">
            <a:solidFill>
              <a:srgbClr val="0000FF"/>
            </a:solidFill>
            <a:round/>
            <a:headEnd/>
            <a:tailEnd/>
          </a:ln>
          <a:effectLst/>
        </p:spPr>
        <p:txBody>
          <a:bodyPr/>
          <a:lstStyle/>
          <a:p>
            <a:endParaRPr lang="zh-CN" altLang="en-US"/>
          </a:p>
        </p:txBody>
      </p:sp>
      <p:sp>
        <p:nvSpPr>
          <p:cNvPr id="554020" name="Line 36"/>
          <p:cNvSpPr>
            <a:spLocks noChangeShapeType="1"/>
          </p:cNvSpPr>
          <p:nvPr/>
        </p:nvSpPr>
        <p:spPr bwMode="auto">
          <a:xfrm flipH="1">
            <a:off x="2667000" y="6324600"/>
            <a:ext cx="1905000" cy="0"/>
          </a:xfrm>
          <a:prstGeom prst="line">
            <a:avLst/>
          </a:prstGeom>
          <a:noFill/>
          <a:ln w="28575">
            <a:solidFill>
              <a:srgbClr val="0000FF"/>
            </a:solidFill>
            <a:round/>
            <a:headEnd/>
            <a:tailEnd/>
          </a:ln>
          <a:effectLst/>
        </p:spPr>
        <p:txBody>
          <a:bodyPr/>
          <a:lstStyle/>
          <a:p>
            <a:endParaRPr lang="zh-CN" altLang="en-US"/>
          </a:p>
        </p:txBody>
      </p:sp>
      <p:sp>
        <p:nvSpPr>
          <p:cNvPr id="554021" name="Line 37"/>
          <p:cNvSpPr>
            <a:spLocks noChangeShapeType="1"/>
          </p:cNvSpPr>
          <p:nvPr/>
        </p:nvSpPr>
        <p:spPr bwMode="auto">
          <a:xfrm>
            <a:off x="2667000" y="1676400"/>
            <a:ext cx="0" cy="4648200"/>
          </a:xfrm>
          <a:prstGeom prst="line">
            <a:avLst/>
          </a:prstGeom>
          <a:noFill/>
          <a:ln w="28575">
            <a:solidFill>
              <a:srgbClr val="0000FF"/>
            </a:solidFill>
            <a:round/>
            <a:headEnd/>
            <a:tailEnd/>
          </a:ln>
          <a:effectLst/>
        </p:spPr>
        <p:txBody>
          <a:bodyPr/>
          <a:lstStyle/>
          <a:p>
            <a:endParaRPr lang="zh-CN" altLang="en-US"/>
          </a:p>
        </p:txBody>
      </p:sp>
      <p:sp>
        <p:nvSpPr>
          <p:cNvPr id="554022" name="Line 38"/>
          <p:cNvSpPr>
            <a:spLocks noChangeShapeType="1"/>
          </p:cNvSpPr>
          <p:nvPr/>
        </p:nvSpPr>
        <p:spPr bwMode="auto">
          <a:xfrm>
            <a:off x="2667000" y="1676400"/>
            <a:ext cx="1828800" cy="0"/>
          </a:xfrm>
          <a:prstGeom prst="line">
            <a:avLst/>
          </a:prstGeom>
          <a:noFill/>
          <a:ln w="28575">
            <a:solidFill>
              <a:srgbClr val="0000FF"/>
            </a:solidFill>
            <a:round/>
            <a:headEnd/>
            <a:tailEnd type="stealth" w="med" len="lg"/>
          </a:ln>
          <a:effectLst/>
        </p:spPr>
        <p:txBody>
          <a:bodyPr/>
          <a:lstStyle/>
          <a:p>
            <a:endParaRPr lang="zh-CN" altLang="en-US"/>
          </a:p>
        </p:txBody>
      </p:sp>
      <p:grpSp>
        <p:nvGrpSpPr>
          <p:cNvPr id="11" name="Group 39"/>
          <p:cNvGrpSpPr>
            <a:grpSpLocks/>
          </p:cNvGrpSpPr>
          <p:nvPr/>
        </p:nvGrpSpPr>
        <p:grpSpPr bwMode="auto">
          <a:xfrm>
            <a:off x="6084434" y="2057400"/>
            <a:ext cx="2915330" cy="1536700"/>
            <a:chOff x="3894" y="1296"/>
            <a:chExt cx="1714" cy="968"/>
          </a:xfrm>
        </p:grpSpPr>
        <p:sp>
          <p:nvSpPr>
            <p:cNvPr id="554024" name="Line 40"/>
            <p:cNvSpPr>
              <a:spLocks noChangeShapeType="1"/>
            </p:cNvSpPr>
            <p:nvPr/>
          </p:nvSpPr>
          <p:spPr bwMode="auto">
            <a:xfrm>
              <a:off x="4752" y="1296"/>
              <a:ext cx="0" cy="720"/>
            </a:xfrm>
            <a:prstGeom prst="line">
              <a:avLst/>
            </a:prstGeom>
            <a:noFill/>
            <a:ln w="28575">
              <a:solidFill>
                <a:srgbClr val="0000FF"/>
              </a:solidFill>
              <a:round/>
              <a:headEnd/>
              <a:tailEnd type="stealth" w="med" len="lg"/>
            </a:ln>
            <a:effectLst/>
          </p:spPr>
          <p:txBody>
            <a:bodyPr/>
            <a:lstStyle/>
            <a:p>
              <a:endParaRPr lang="zh-CN" altLang="en-US"/>
            </a:p>
          </p:txBody>
        </p:sp>
        <p:sp>
          <p:nvSpPr>
            <p:cNvPr id="554025" name="Rectangle 41"/>
            <p:cNvSpPr>
              <a:spLocks noChangeArrowheads="1"/>
            </p:cNvSpPr>
            <p:nvPr/>
          </p:nvSpPr>
          <p:spPr bwMode="auto">
            <a:xfrm>
              <a:off x="3894" y="2024"/>
              <a:ext cx="1714" cy="240"/>
            </a:xfrm>
            <a:prstGeom prst="rect">
              <a:avLst/>
            </a:prstGeom>
            <a:gradFill rotWithShape="1">
              <a:gsLst>
                <a:gs pos="0">
                  <a:srgbClr val="CCFFFF"/>
                </a:gs>
                <a:gs pos="50000">
                  <a:schemeClr val="bg1"/>
                </a:gs>
                <a:gs pos="100000">
                  <a:srgbClr val="CCFFFF"/>
                </a:gs>
              </a:gsLst>
              <a:lin ang="5400000" scaled="1"/>
            </a:gradFill>
            <a:ln w="9525" algn="ctr">
              <a:solidFill>
                <a:schemeClr val="hlink"/>
              </a:solidFill>
              <a:miter lim="800000"/>
              <a:headEnd/>
              <a:tailEnd/>
            </a:ln>
            <a:effectLst>
              <a:outerShdw dist="56796" dir="3806097" algn="ctr" rotWithShape="0">
                <a:srgbClr val="808080">
                  <a:alpha val="50000"/>
                </a:srgbClr>
              </a:outerShdw>
            </a:effectLst>
          </p:spPr>
          <p:txBody>
            <a:bodyPr wrap="none" anchor="ctr"/>
            <a:lstStyle/>
            <a:p>
              <a:r>
                <a:rPr lang="en-US" altLang="zh-CN" sz="2000" dirty="0">
                  <a:latin typeface="Arial Narrow" pitchFamily="34" charset="0"/>
                  <a:ea typeface="楷体_GB2312" pitchFamily="49" charset="-122"/>
                </a:rPr>
                <a:t> average = total / num </a:t>
              </a:r>
            </a:p>
          </p:txBody>
        </p:sp>
      </p:grpSp>
      <p:grpSp>
        <p:nvGrpSpPr>
          <p:cNvPr id="12" name="Group 42"/>
          <p:cNvGrpSpPr>
            <a:grpSpLocks/>
          </p:cNvGrpSpPr>
          <p:nvPr/>
        </p:nvGrpSpPr>
        <p:grpSpPr bwMode="auto">
          <a:xfrm>
            <a:off x="6705600" y="3581400"/>
            <a:ext cx="1752600" cy="685800"/>
            <a:chOff x="4224" y="2256"/>
            <a:chExt cx="1056" cy="432"/>
          </a:xfrm>
        </p:grpSpPr>
        <p:sp>
          <p:nvSpPr>
            <p:cNvPr id="554027" name="Rectangle 43"/>
            <p:cNvSpPr>
              <a:spLocks noChangeArrowheads="1"/>
            </p:cNvSpPr>
            <p:nvPr/>
          </p:nvSpPr>
          <p:spPr bwMode="auto">
            <a:xfrm>
              <a:off x="4224" y="2448"/>
              <a:ext cx="1056" cy="240"/>
            </a:xfrm>
            <a:prstGeom prst="rect">
              <a:avLst/>
            </a:prstGeom>
            <a:gradFill rotWithShape="1">
              <a:gsLst>
                <a:gs pos="0">
                  <a:srgbClr val="CCFFFF"/>
                </a:gs>
                <a:gs pos="50000">
                  <a:schemeClr val="bg1"/>
                </a:gs>
                <a:gs pos="100000">
                  <a:srgbClr val="CCFFFF"/>
                </a:gs>
              </a:gsLst>
              <a:lin ang="5400000" scaled="1"/>
            </a:gradFill>
            <a:ln w="9525" algn="ctr">
              <a:solidFill>
                <a:schemeClr val="hlink"/>
              </a:solidFill>
              <a:miter lim="800000"/>
              <a:headEnd/>
              <a:tailEnd/>
            </a:ln>
            <a:effectLst>
              <a:outerShdw dist="56796" dir="3806097" algn="ctr" rotWithShape="0">
                <a:srgbClr val="808080">
                  <a:alpha val="50000"/>
                </a:srgbClr>
              </a:outerShdw>
            </a:effectLst>
          </p:spPr>
          <p:txBody>
            <a:bodyPr wrap="none" anchor="ctr"/>
            <a:lstStyle/>
            <a:p>
              <a:r>
                <a:rPr lang="zh-CN" altLang="en-US" sz="2000">
                  <a:latin typeface="Arial Narrow" pitchFamily="34" charset="0"/>
                  <a:ea typeface="楷体_GB2312" pitchFamily="49" charset="-122"/>
                </a:rPr>
                <a:t> 输出</a:t>
              </a:r>
              <a:r>
                <a:rPr lang="en-US" altLang="zh-CN" sz="2000">
                  <a:latin typeface="Arial Narrow" pitchFamily="34" charset="0"/>
                  <a:ea typeface="楷体_GB2312" pitchFamily="49" charset="-122"/>
                </a:rPr>
                <a:t>average </a:t>
              </a:r>
            </a:p>
          </p:txBody>
        </p:sp>
        <p:sp>
          <p:nvSpPr>
            <p:cNvPr id="554028" name="Line 44"/>
            <p:cNvSpPr>
              <a:spLocks noChangeShapeType="1"/>
            </p:cNvSpPr>
            <p:nvPr/>
          </p:nvSpPr>
          <p:spPr bwMode="auto">
            <a:xfrm>
              <a:off x="4752" y="2256"/>
              <a:ext cx="0" cy="192"/>
            </a:xfrm>
            <a:prstGeom prst="line">
              <a:avLst/>
            </a:prstGeom>
            <a:noFill/>
            <a:ln w="28575">
              <a:solidFill>
                <a:srgbClr val="0000FF"/>
              </a:solidFill>
              <a:round/>
              <a:headEnd/>
              <a:tailEnd type="stealth" w="med" len="lg"/>
            </a:ln>
            <a:effectLst/>
          </p:spPr>
          <p:txBody>
            <a:bodyPr/>
            <a:lstStyle/>
            <a:p>
              <a:endParaRPr lang="zh-CN" altLang="en-US"/>
            </a:p>
          </p:txBody>
        </p:sp>
      </p:grpSp>
      <p:grpSp>
        <p:nvGrpSpPr>
          <p:cNvPr id="13" name="Group 45"/>
          <p:cNvGrpSpPr>
            <a:grpSpLocks/>
          </p:cNvGrpSpPr>
          <p:nvPr/>
        </p:nvGrpSpPr>
        <p:grpSpPr bwMode="auto">
          <a:xfrm>
            <a:off x="7010400" y="4267200"/>
            <a:ext cx="990600" cy="685800"/>
            <a:chOff x="4416" y="2688"/>
            <a:chExt cx="576" cy="432"/>
          </a:xfrm>
        </p:grpSpPr>
        <p:sp>
          <p:nvSpPr>
            <p:cNvPr id="554030" name="AutoShape 46"/>
            <p:cNvSpPr>
              <a:spLocks noChangeArrowheads="1"/>
            </p:cNvSpPr>
            <p:nvPr/>
          </p:nvSpPr>
          <p:spPr bwMode="auto">
            <a:xfrm>
              <a:off x="4416" y="2880"/>
              <a:ext cx="576" cy="240"/>
            </a:xfrm>
            <a:prstGeom prst="flowChartTerminator">
              <a:avLst/>
            </a:prstGeom>
            <a:gradFill rotWithShape="1">
              <a:gsLst>
                <a:gs pos="0">
                  <a:srgbClr val="CCFFFF"/>
                </a:gs>
                <a:gs pos="50000">
                  <a:schemeClr val="bg1"/>
                </a:gs>
                <a:gs pos="100000">
                  <a:srgbClr val="CCFFFF"/>
                </a:gs>
              </a:gsLst>
              <a:lin ang="5400000" scaled="1"/>
            </a:gradFill>
            <a:ln w="9525" algn="ctr">
              <a:solidFill>
                <a:schemeClr val="hlink"/>
              </a:solidFill>
              <a:miter lim="800000"/>
              <a:headEnd/>
              <a:tailEnd/>
            </a:ln>
            <a:effectLst>
              <a:outerShdw dist="56796" dir="3806097" algn="ctr" rotWithShape="0">
                <a:srgbClr val="808080">
                  <a:alpha val="50000"/>
                </a:srgbClr>
              </a:outerShdw>
            </a:effectLst>
          </p:spPr>
          <p:txBody>
            <a:bodyPr wrap="none" anchor="ctr"/>
            <a:lstStyle/>
            <a:p>
              <a:r>
                <a:rPr lang="zh-CN" altLang="en-US" sz="2000">
                  <a:latin typeface="Arial Narrow" pitchFamily="34" charset="0"/>
                  <a:ea typeface="楷体_GB2312" pitchFamily="49" charset="-122"/>
                </a:rPr>
                <a:t> 结束 </a:t>
              </a:r>
            </a:p>
          </p:txBody>
        </p:sp>
        <p:sp>
          <p:nvSpPr>
            <p:cNvPr id="554031" name="Line 47"/>
            <p:cNvSpPr>
              <a:spLocks noChangeShapeType="1"/>
            </p:cNvSpPr>
            <p:nvPr/>
          </p:nvSpPr>
          <p:spPr bwMode="auto">
            <a:xfrm>
              <a:off x="4752" y="2688"/>
              <a:ext cx="0" cy="192"/>
            </a:xfrm>
            <a:prstGeom prst="line">
              <a:avLst/>
            </a:prstGeom>
            <a:noFill/>
            <a:ln w="28575">
              <a:solidFill>
                <a:srgbClr val="0000FF"/>
              </a:solidFill>
              <a:round/>
              <a:headEnd/>
              <a:tailEnd type="stealth" w="med" len="lg"/>
            </a:ln>
            <a:effectLst/>
          </p:spPr>
          <p:txBody>
            <a:bodyPr/>
            <a:lstStyle/>
            <a:p>
              <a:endParaRPr lang="zh-CN" altLang="en-US"/>
            </a:p>
          </p:txBody>
        </p:sp>
      </p:grpSp>
      <p:grpSp>
        <p:nvGrpSpPr>
          <p:cNvPr id="14" name="Group 48"/>
          <p:cNvGrpSpPr>
            <a:grpSpLocks/>
          </p:cNvGrpSpPr>
          <p:nvPr/>
        </p:nvGrpSpPr>
        <p:grpSpPr bwMode="auto">
          <a:xfrm>
            <a:off x="5410200" y="1676400"/>
            <a:ext cx="2133600" cy="396875"/>
            <a:chOff x="3408" y="1056"/>
            <a:chExt cx="1344" cy="250"/>
          </a:xfrm>
        </p:grpSpPr>
        <p:sp>
          <p:nvSpPr>
            <p:cNvPr id="554033" name="Line 49"/>
            <p:cNvSpPr>
              <a:spLocks noChangeShapeType="1"/>
            </p:cNvSpPr>
            <p:nvPr/>
          </p:nvSpPr>
          <p:spPr bwMode="auto">
            <a:xfrm flipH="1">
              <a:off x="3408" y="1296"/>
              <a:ext cx="1344" cy="0"/>
            </a:xfrm>
            <a:prstGeom prst="line">
              <a:avLst/>
            </a:prstGeom>
            <a:noFill/>
            <a:ln w="28575">
              <a:solidFill>
                <a:srgbClr val="0000FF"/>
              </a:solidFill>
              <a:round/>
              <a:headEnd/>
              <a:tailEnd/>
            </a:ln>
            <a:effectLst/>
          </p:spPr>
          <p:txBody>
            <a:bodyPr/>
            <a:lstStyle/>
            <a:p>
              <a:endParaRPr lang="zh-CN" altLang="en-US"/>
            </a:p>
          </p:txBody>
        </p:sp>
        <p:sp>
          <p:nvSpPr>
            <p:cNvPr id="554034" name="Text Box 50"/>
            <p:cNvSpPr txBox="1">
              <a:spLocks noChangeArrowheads="1"/>
            </p:cNvSpPr>
            <p:nvPr/>
          </p:nvSpPr>
          <p:spPr bwMode="auto">
            <a:xfrm>
              <a:off x="3408" y="1056"/>
              <a:ext cx="336" cy="250"/>
            </a:xfrm>
            <a:prstGeom prst="rect">
              <a:avLst/>
            </a:prstGeom>
            <a:noFill/>
            <a:ln w="9525" algn="ctr">
              <a:noFill/>
              <a:miter lim="800000"/>
              <a:headEnd/>
              <a:tailEnd/>
            </a:ln>
            <a:effectLst/>
          </p:spPr>
          <p:txBody>
            <a:bodyPr>
              <a:spAutoFit/>
            </a:bodyPr>
            <a:lstStyle/>
            <a:p>
              <a:pPr>
                <a:spcBef>
                  <a:spcPct val="50000"/>
                </a:spcBef>
              </a:pPr>
              <a:r>
                <a:rPr lang="en-US" altLang="zh-CN" sz="2000">
                  <a:solidFill>
                    <a:schemeClr val="accent2"/>
                  </a:solidFill>
                  <a:latin typeface="Arial Narrow" pitchFamily="34" charset="0"/>
                </a:rPr>
                <a:t>F</a:t>
              </a:r>
            </a:p>
          </p:txBody>
        </p:sp>
      </p:grpSp>
      <p:grpSp>
        <p:nvGrpSpPr>
          <p:cNvPr id="15" name="Group 51"/>
          <p:cNvGrpSpPr>
            <a:grpSpLocks/>
          </p:cNvGrpSpPr>
          <p:nvPr/>
        </p:nvGrpSpPr>
        <p:grpSpPr bwMode="auto">
          <a:xfrm>
            <a:off x="3352800" y="2286000"/>
            <a:ext cx="2667000" cy="762000"/>
            <a:chOff x="2160" y="1440"/>
            <a:chExt cx="1536" cy="480"/>
          </a:xfrm>
        </p:grpSpPr>
        <p:sp>
          <p:nvSpPr>
            <p:cNvPr id="554036" name="Rectangle 52"/>
            <p:cNvSpPr>
              <a:spLocks noChangeArrowheads="1"/>
            </p:cNvSpPr>
            <p:nvPr/>
          </p:nvSpPr>
          <p:spPr bwMode="auto">
            <a:xfrm>
              <a:off x="2160" y="1680"/>
              <a:ext cx="1536" cy="240"/>
            </a:xfrm>
            <a:prstGeom prst="rect">
              <a:avLst/>
            </a:prstGeom>
            <a:gradFill rotWithShape="1">
              <a:gsLst>
                <a:gs pos="0">
                  <a:srgbClr val="CCFFFF"/>
                </a:gs>
                <a:gs pos="50000">
                  <a:schemeClr val="bg1"/>
                </a:gs>
                <a:gs pos="100000">
                  <a:srgbClr val="CCFFFF"/>
                </a:gs>
              </a:gsLst>
              <a:lin ang="5400000" scaled="1"/>
            </a:gradFill>
            <a:ln w="9525" algn="ctr">
              <a:solidFill>
                <a:schemeClr val="hlink"/>
              </a:solidFill>
              <a:miter lim="800000"/>
              <a:headEnd/>
              <a:tailEnd/>
            </a:ln>
            <a:effectLst>
              <a:outerShdw dist="56796" dir="3806097" algn="ctr" rotWithShape="0">
                <a:srgbClr val="808080">
                  <a:alpha val="50000"/>
                </a:srgbClr>
              </a:outerShdw>
            </a:effectLst>
          </p:spPr>
          <p:txBody>
            <a:bodyPr wrap="none" anchor="ctr"/>
            <a:lstStyle/>
            <a:p>
              <a:r>
                <a:rPr lang="zh-CN" altLang="en-US" sz="2000">
                  <a:latin typeface="Arial Narrow" pitchFamily="34" charset="0"/>
                  <a:ea typeface="楷体_GB2312" pitchFamily="49" charset="-122"/>
                </a:rPr>
                <a:t> 输入一个成绩给 </a:t>
              </a:r>
              <a:r>
                <a:rPr lang="en-US" altLang="zh-CN" sz="2000">
                  <a:latin typeface="Arial Narrow" pitchFamily="34" charset="0"/>
                  <a:ea typeface="楷体_GB2312" pitchFamily="49" charset="-122"/>
                </a:rPr>
                <a:t>score </a:t>
              </a:r>
            </a:p>
          </p:txBody>
        </p:sp>
        <p:grpSp>
          <p:nvGrpSpPr>
            <p:cNvPr id="16" name="Group 53"/>
            <p:cNvGrpSpPr>
              <a:grpSpLocks/>
            </p:cNvGrpSpPr>
            <p:nvPr/>
          </p:nvGrpSpPr>
          <p:grpSpPr bwMode="auto">
            <a:xfrm>
              <a:off x="2832" y="1440"/>
              <a:ext cx="336" cy="250"/>
              <a:chOff x="2832" y="1440"/>
              <a:chExt cx="336" cy="250"/>
            </a:xfrm>
          </p:grpSpPr>
          <p:sp>
            <p:nvSpPr>
              <p:cNvPr id="554038" name="Line 54"/>
              <p:cNvSpPr>
                <a:spLocks noChangeShapeType="1"/>
              </p:cNvSpPr>
              <p:nvPr/>
            </p:nvSpPr>
            <p:spPr bwMode="auto">
              <a:xfrm>
                <a:off x="2880" y="1488"/>
                <a:ext cx="0" cy="192"/>
              </a:xfrm>
              <a:prstGeom prst="line">
                <a:avLst/>
              </a:prstGeom>
              <a:noFill/>
              <a:ln w="28575">
                <a:solidFill>
                  <a:srgbClr val="0000FF"/>
                </a:solidFill>
                <a:round/>
                <a:headEnd/>
                <a:tailEnd type="stealth" w="med" len="lg"/>
              </a:ln>
              <a:effectLst/>
            </p:spPr>
            <p:txBody>
              <a:bodyPr/>
              <a:lstStyle/>
              <a:p>
                <a:endParaRPr lang="zh-CN" altLang="en-US"/>
              </a:p>
            </p:txBody>
          </p:sp>
          <p:sp>
            <p:nvSpPr>
              <p:cNvPr id="554039" name="Text Box 55"/>
              <p:cNvSpPr txBox="1">
                <a:spLocks noChangeArrowheads="1"/>
              </p:cNvSpPr>
              <p:nvPr/>
            </p:nvSpPr>
            <p:spPr bwMode="auto">
              <a:xfrm>
                <a:off x="2832" y="1440"/>
                <a:ext cx="336" cy="250"/>
              </a:xfrm>
              <a:prstGeom prst="rect">
                <a:avLst/>
              </a:prstGeom>
              <a:noFill/>
              <a:ln w="9525" algn="ctr">
                <a:noFill/>
                <a:miter lim="800000"/>
                <a:headEnd/>
                <a:tailEnd/>
              </a:ln>
              <a:effectLst/>
            </p:spPr>
            <p:txBody>
              <a:bodyPr>
                <a:spAutoFit/>
              </a:bodyPr>
              <a:lstStyle/>
              <a:p>
                <a:pPr>
                  <a:spcBef>
                    <a:spcPct val="50000"/>
                  </a:spcBef>
                </a:pPr>
                <a:r>
                  <a:rPr lang="en-US" altLang="zh-CN" sz="2000">
                    <a:solidFill>
                      <a:schemeClr val="accent2"/>
                    </a:solidFill>
                    <a:latin typeface="Arial Narrow" pitchFamily="34" charset="0"/>
                  </a:rPr>
                  <a:t>T</a:t>
                </a:r>
              </a:p>
            </p:txBody>
          </p:sp>
        </p:grpSp>
      </p:grpSp>
      <p:grpSp>
        <p:nvGrpSpPr>
          <p:cNvPr id="17" name="Group 56"/>
          <p:cNvGrpSpPr>
            <a:grpSpLocks/>
          </p:cNvGrpSpPr>
          <p:nvPr/>
        </p:nvGrpSpPr>
        <p:grpSpPr bwMode="auto">
          <a:xfrm>
            <a:off x="5486400" y="3213100"/>
            <a:ext cx="555625" cy="444500"/>
            <a:chOff x="3456" y="2024"/>
            <a:chExt cx="350" cy="280"/>
          </a:xfrm>
        </p:grpSpPr>
        <p:sp>
          <p:nvSpPr>
            <p:cNvPr id="554041" name="Line 57"/>
            <p:cNvSpPr>
              <a:spLocks noChangeShapeType="1"/>
            </p:cNvSpPr>
            <p:nvPr/>
          </p:nvSpPr>
          <p:spPr bwMode="auto">
            <a:xfrm flipH="1">
              <a:off x="3456" y="2304"/>
              <a:ext cx="144" cy="0"/>
            </a:xfrm>
            <a:prstGeom prst="line">
              <a:avLst/>
            </a:prstGeom>
            <a:noFill/>
            <a:ln w="28575">
              <a:solidFill>
                <a:srgbClr val="0000FF"/>
              </a:solidFill>
              <a:round/>
              <a:headEnd/>
              <a:tailEnd/>
            </a:ln>
            <a:effectLst/>
          </p:spPr>
          <p:txBody>
            <a:bodyPr/>
            <a:lstStyle/>
            <a:p>
              <a:endParaRPr lang="zh-CN" altLang="en-US"/>
            </a:p>
          </p:txBody>
        </p:sp>
        <p:sp>
          <p:nvSpPr>
            <p:cNvPr id="554042" name="Text Box 58"/>
            <p:cNvSpPr txBox="1">
              <a:spLocks noChangeArrowheads="1"/>
            </p:cNvSpPr>
            <p:nvPr/>
          </p:nvSpPr>
          <p:spPr bwMode="auto">
            <a:xfrm>
              <a:off x="3470" y="2024"/>
              <a:ext cx="336" cy="250"/>
            </a:xfrm>
            <a:prstGeom prst="rect">
              <a:avLst/>
            </a:prstGeom>
            <a:noFill/>
            <a:ln w="9525" algn="ctr">
              <a:noFill/>
              <a:miter lim="800000"/>
              <a:headEnd/>
              <a:tailEnd/>
            </a:ln>
            <a:effectLst/>
          </p:spPr>
          <p:txBody>
            <a:bodyPr>
              <a:spAutoFit/>
            </a:bodyPr>
            <a:lstStyle/>
            <a:p>
              <a:pPr>
                <a:spcBef>
                  <a:spcPct val="50000"/>
                </a:spcBef>
              </a:pPr>
              <a:r>
                <a:rPr lang="en-US" altLang="zh-CN" sz="2000" dirty="0">
                  <a:solidFill>
                    <a:schemeClr val="accent2"/>
                  </a:solidFill>
                  <a:latin typeface="Arial Narrow" pitchFamily="34" charset="0"/>
                </a:rPr>
                <a:t>F</a:t>
              </a:r>
            </a:p>
          </p:txBody>
        </p:sp>
      </p:grpSp>
      <p:grpSp>
        <p:nvGrpSpPr>
          <p:cNvPr id="18" name="Group 59"/>
          <p:cNvGrpSpPr>
            <a:grpSpLocks/>
          </p:cNvGrpSpPr>
          <p:nvPr/>
        </p:nvGrpSpPr>
        <p:grpSpPr bwMode="auto">
          <a:xfrm>
            <a:off x="3200400" y="3352800"/>
            <a:ext cx="533400" cy="396875"/>
            <a:chOff x="2016" y="2112"/>
            <a:chExt cx="336" cy="250"/>
          </a:xfrm>
        </p:grpSpPr>
        <p:sp>
          <p:nvSpPr>
            <p:cNvPr id="554044" name="Line 60"/>
            <p:cNvSpPr>
              <a:spLocks noChangeShapeType="1"/>
            </p:cNvSpPr>
            <p:nvPr/>
          </p:nvSpPr>
          <p:spPr bwMode="auto">
            <a:xfrm flipH="1">
              <a:off x="2160" y="2304"/>
              <a:ext cx="144" cy="0"/>
            </a:xfrm>
            <a:prstGeom prst="line">
              <a:avLst/>
            </a:prstGeom>
            <a:noFill/>
            <a:ln w="28575">
              <a:solidFill>
                <a:srgbClr val="0000FF"/>
              </a:solidFill>
              <a:round/>
              <a:headEnd/>
              <a:tailEnd/>
            </a:ln>
            <a:effectLst/>
          </p:spPr>
          <p:txBody>
            <a:bodyPr/>
            <a:lstStyle/>
            <a:p>
              <a:endParaRPr lang="zh-CN" altLang="en-US"/>
            </a:p>
          </p:txBody>
        </p:sp>
        <p:sp>
          <p:nvSpPr>
            <p:cNvPr id="554045" name="Text Box 61"/>
            <p:cNvSpPr txBox="1">
              <a:spLocks noChangeArrowheads="1"/>
            </p:cNvSpPr>
            <p:nvPr/>
          </p:nvSpPr>
          <p:spPr bwMode="auto">
            <a:xfrm>
              <a:off x="2016" y="2112"/>
              <a:ext cx="336" cy="250"/>
            </a:xfrm>
            <a:prstGeom prst="rect">
              <a:avLst/>
            </a:prstGeom>
            <a:noFill/>
            <a:ln w="9525" algn="ctr">
              <a:noFill/>
              <a:miter lim="800000"/>
              <a:headEnd/>
              <a:tailEnd/>
            </a:ln>
            <a:effectLst/>
          </p:spPr>
          <p:txBody>
            <a:bodyPr>
              <a:spAutoFit/>
            </a:bodyPr>
            <a:lstStyle/>
            <a:p>
              <a:pPr>
                <a:spcBef>
                  <a:spcPct val="50000"/>
                </a:spcBef>
              </a:pPr>
              <a:r>
                <a:rPr lang="en-US" altLang="zh-CN" sz="2000">
                  <a:solidFill>
                    <a:schemeClr val="accent2"/>
                  </a:solidFill>
                  <a:latin typeface="Arial Narrow" pitchFamily="34" charset="0"/>
                </a:rPr>
                <a:t>T</a:t>
              </a:r>
            </a:p>
          </p:txBody>
        </p:sp>
      </p:grpSp>
      <p:sp>
        <p:nvSpPr>
          <p:cNvPr id="554046" name="Text Box 62"/>
          <p:cNvSpPr txBox="1">
            <a:spLocks noChangeArrowheads="1"/>
          </p:cNvSpPr>
          <p:nvPr/>
        </p:nvSpPr>
        <p:spPr bwMode="auto">
          <a:xfrm>
            <a:off x="6300192" y="188640"/>
            <a:ext cx="2448272" cy="1474788"/>
          </a:xfrm>
          <a:prstGeom prst="rect">
            <a:avLst/>
          </a:prstGeom>
          <a:solidFill>
            <a:schemeClr val="accent1"/>
          </a:solidFill>
          <a:ln w="9525" algn="ctr">
            <a:solidFill>
              <a:srgbClr val="99CCFF"/>
            </a:solidFill>
            <a:miter lim="800000"/>
            <a:headEnd/>
            <a:tailEnd/>
          </a:ln>
          <a:effectLst>
            <a:outerShdw dist="71842" dir="2700000" algn="ctr" rotWithShape="0">
              <a:srgbClr val="808080">
                <a:alpha val="50000"/>
              </a:srgbClr>
            </a:outerShdw>
          </a:effectLst>
        </p:spPr>
        <p:txBody>
          <a:bodyPr wrap="square">
            <a:spAutoFit/>
          </a:bodyPr>
          <a:lstStyle/>
          <a:p>
            <a:pPr algn="l"/>
            <a:r>
              <a:rPr lang="en-US" altLang="zh-CN" dirty="0">
                <a:solidFill>
                  <a:srgbClr val="0000FF"/>
                </a:solidFill>
                <a:latin typeface="Arial Narrow" pitchFamily="34" charset="0"/>
                <a:ea typeface="楷体_GB2312" pitchFamily="49" charset="-122"/>
              </a:rPr>
              <a:t> score  </a:t>
            </a:r>
            <a:r>
              <a:rPr lang="zh-CN" altLang="en-US" dirty="0">
                <a:latin typeface="Arial Narrow" pitchFamily="34" charset="0"/>
                <a:ea typeface="楷体_GB2312" pitchFamily="49" charset="-122"/>
              </a:rPr>
              <a:t>学生成绩 	</a:t>
            </a:r>
            <a:endParaRPr lang="en-US" altLang="zh-CN" dirty="0">
              <a:solidFill>
                <a:srgbClr val="0000FF"/>
              </a:solidFill>
              <a:latin typeface="Arial Narrow" pitchFamily="34" charset="0"/>
              <a:ea typeface="楷体_GB2312" pitchFamily="49" charset="-122"/>
            </a:endParaRPr>
          </a:p>
          <a:p>
            <a:pPr algn="l"/>
            <a:r>
              <a:rPr lang="en-US" altLang="zh-CN" dirty="0">
                <a:solidFill>
                  <a:srgbClr val="0000FF"/>
                </a:solidFill>
                <a:latin typeface="Arial Narrow" pitchFamily="34" charset="0"/>
                <a:ea typeface="楷体_GB2312" pitchFamily="49" charset="-122"/>
              </a:rPr>
              <a:t> total  </a:t>
            </a:r>
            <a:r>
              <a:rPr lang="zh-CN" altLang="en-US" dirty="0">
                <a:latin typeface="Arial Narrow" pitchFamily="34" charset="0"/>
                <a:ea typeface="楷体_GB2312" pitchFamily="49" charset="-122"/>
              </a:rPr>
              <a:t>总成绩 	</a:t>
            </a:r>
            <a:endParaRPr lang="en-US" altLang="zh-CN" dirty="0">
              <a:solidFill>
                <a:srgbClr val="0000FF"/>
              </a:solidFill>
              <a:latin typeface="Arial Narrow" pitchFamily="34" charset="0"/>
              <a:ea typeface="楷体_GB2312" pitchFamily="49" charset="-122"/>
            </a:endParaRPr>
          </a:p>
          <a:p>
            <a:pPr algn="l"/>
            <a:r>
              <a:rPr lang="en-US" altLang="zh-CN" dirty="0">
                <a:solidFill>
                  <a:srgbClr val="0000FF"/>
                </a:solidFill>
                <a:latin typeface="Arial Narrow" pitchFamily="34" charset="0"/>
                <a:ea typeface="楷体_GB2312" pitchFamily="49" charset="-122"/>
              </a:rPr>
              <a:t> average  </a:t>
            </a:r>
            <a:r>
              <a:rPr lang="zh-CN" altLang="en-US" dirty="0">
                <a:latin typeface="Arial Narrow" pitchFamily="34" charset="0"/>
                <a:ea typeface="楷体_GB2312" pitchFamily="49" charset="-122"/>
              </a:rPr>
              <a:t>平均成绩 </a:t>
            </a:r>
            <a:endParaRPr lang="en-US" altLang="zh-CN" dirty="0">
              <a:solidFill>
                <a:srgbClr val="0000FF"/>
              </a:solidFill>
              <a:latin typeface="Arial Narrow" pitchFamily="34" charset="0"/>
              <a:ea typeface="楷体_GB2312" pitchFamily="49" charset="-122"/>
            </a:endParaRPr>
          </a:p>
          <a:p>
            <a:pPr algn="l"/>
            <a:r>
              <a:rPr lang="en-US" altLang="zh-CN" dirty="0">
                <a:solidFill>
                  <a:srgbClr val="0000FF"/>
                </a:solidFill>
                <a:latin typeface="Arial Narrow" pitchFamily="34" charset="0"/>
                <a:ea typeface="楷体_GB2312" pitchFamily="49" charset="-122"/>
              </a:rPr>
              <a:t> num  </a:t>
            </a:r>
            <a:r>
              <a:rPr lang="zh-CN" altLang="en-US" dirty="0">
                <a:latin typeface="Arial Narrow" pitchFamily="34" charset="0"/>
                <a:ea typeface="楷体_GB2312" pitchFamily="49" charset="-122"/>
              </a:rPr>
              <a:t>人数 	</a:t>
            </a:r>
            <a:endParaRPr lang="en-US" altLang="zh-CN" dirty="0">
              <a:solidFill>
                <a:srgbClr val="0000FF"/>
              </a:solidFill>
              <a:latin typeface="Arial Narrow" pitchFamily="34" charset="0"/>
              <a:ea typeface="楷体_GB2312" pitchFamily="49" charset="-122"/>
            </a:endParaRPr>
          </a:p>
          <a:p>
            <a:pPr algn="l"/>
            <a:r>
              <a:rPr lang="en-US" altLang="zh-CN" dirty="0">
                <a:solidFill>
                  <a:srgbClr val="0000FF"/>
                </a:solidFill>
                <a:latin typeface="Arial Narrow" pitchFamily="34" charset="0"/>
                <a:ea typeface="楷体_GB2312" pitchFamily="49" charset="-122"/>
              </a:rPr>
              <a:t> </a:t>
            </a:r>
            <a:r>
              <a:rPr lang="en-US" altLang="zh-CN" dirty="0" err="1">
                <a:solidFill>
                  <a:srgbClr val="0000FF"/>
                </a:solidFill>
                <a:latin typeface="Arial Narrow" pitchFamily="34" charset="0"/>
                <a:ea typeface="楷体_GB2312" pitchFamily="49" charset="-122"/>
              </a:rPr>
              <a:t>i</a:t>
            </a:r>
            <a:r>
              <a:rPr lang="en-US" altLang="zh-CN" dirty="0">
                <a:solidFill>
                  <a:srgbClr val="0000FF"/>
                </a:solidFill>
                <a:latin typeface="Arial Narrow" pitchFamily="34" charset="0"/>
                <a:ea typeface="楷体_GB2312" pitchFamily="49" charset="-122"/>
              </a:rPr>
              <a:t>  </a:t>
            </a:r>
            <a:r>
              <a:rPr lang="zh-CN" altLang="en-US" dirty="0">
                <a:latin typeface="Arial Narrow" pitchFamily="34" charset="0"/>
                <a:ea typeface="楷体_GB2312" pitchFamily="49" charset="-122"/>
              </a:rPr>
              <a:t>循环控制变量 </a:t>
            </a:r>
          </a:p>
        </p:txBody>
      </p:sp>
      <p:sp>
        <p:nvSpPr>
          <p:cNvPr id="554047" name="Line 63"/>
          <p:cNvSpPr>
            <a:spLocks noChangeShapeType="1"/>
          </p:cNvSpPr>
          <p:nvPr/>
        </p:nvSpPr>
        <p:spPr bwMode="auto">
          <a:xfrm flipH="1">
            <a:off x="4572000" y="4800600"/>
            <a:ext cx="1143000" cy="0"/>
          </a:xfrm>
          <a:prstGeom prst="line">
            <a:avLst/>
          </a:prstGeom>
          <a:noFill/>
          <a:ln w="28575">
            <a:solidFill>
              <a:srgbClr val="0000FF"/>
            </a:solidFill>
            <a:round/>
            <a:headEnd/>
            <a:tailEnd/>
          </a:ln>
          <a:effectLst/>
        </p:spPr>
        <p:txBody>
          <a:bodyPr/>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up)">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up)">
                                      <p:cBhvr>
                                        <p:cTn id="17" dur="500"/>
                                        <p:tgtEl>
                                          <p:spTgt spid="5"/>
                                        </p:tgtEl>
                                      </p:cBhvr>
                                    </p:animEffect>
                                  </p:childTnLst>
                                </p:cTn>
                              </p:par>
                            </p:childTnLst>
                          </p:cTn>
                        </p:par>
                        <p:par>
                          <p:cTn id="18" fill="hold">
                            <p:stCondLst>
                              <p:cond delay="500"/>
                            </p:stCondLst>
                            <p:childTnLst>
                              <p:par>
                                <p:cTn id="19" presetID="22" presetClass="entr" presetSubtype="1" fill="hold" nodeType="after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wipe(up)">
                                      <p:cBhvr>
                                        <p:cTn id="21" dur="500"/>
                                        <p:tgtEl>
                                          <p:spTgt spid="6"/>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1" fill="hold" nodeType="click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wipe(up)">
                                      <p:cBhvr>
                                        <p:cTn id="26" dur="500"/>
                                        <p:tgtEl>
                                          <p:spTgt spid="15"/>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nodeType="click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wipe(up)">
                                      <p:cBhvr>
                                        <p:cTn id="31" dur="500"/>
                                        <p:tgtEl>
                                          <p:spTgt spid="7"/>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2" fill="hold" nodeType="clickEffect">
                                  <p:stCondLst>
                                    <p:cond delay="0"/>
                                  </p:stCondLst>
                                  <p:childTnLst>
                                    <p:set>
                                      <p:cBhvr>
                                        <p:cTn id="35" dur="1" fill="hold">
                                          <p:stCondLst>
                                            <p:cond delay="0"/>
                                          </p:stCondLst>
                                        </p:cTn>
                                        <p:tgtEl>
                                          <p:spTgt spid="18"/>
                                        </p:tgtEl>
                                        <p:attrNameLst>
                                          <p:attrName>style.visibility</p:attrName>
                                        </p:attrNameLst>
                                      </p:cBhvr>
                                      <p:to>
                                        <p:strVal val="visible"/>
                                      </p:to>
                                    </p:set>
                                    <p:animEffect transition="in" filter="wipe(right)">
                                      <p:cBhvr>
                                        <p:cTn id="36" dur="500"/>
                                        <p:tgtEl>
                                          <p:spTgt spid="18"/>
                                        </p:tgtEl>
                                      </p:cBhvr>
                                    </p:animEffect>
                                  </p:childTnLst>
                                </p:cTn>
                              </p:par>
                            </p:childTnLst>
                          </p:cTn>
                        </p:par>
                        <p:par>
                          <p:cTn id="37" fill="hold">
                            <p:stCondLst>
                              <p:cond delay="500"/>
                            </p:stCondLst>
                            <p:childTnLst>
                              <p:par>
                                <p:cTn id="38" presetID="22" presetClass="entr" presetSubtype="1" fill="hold" nodeType="afterEffect">
                                  <p:stCondLst>
                                    <p:cond delay="0"/>
                                  </p:stCondLst>
                                  <p:childTnLst>
                                    <p:set>
                                      <p:cBhvr>
                                        <p:cTn id="39" dur="1" fill="hold">
                                          <p:stCondLst>
                                            <p:cond delay="0"/>
                                          </p:stCondLst>
                                        </p:cTn>
                                        <p:tgtEl>
                                          <p:spTgt spid="8"/>
                                        </p:tgtEl>
                                        <p:attrNameLst>
                                          <p:attrName>style.visibility</p:attrName>
                                        </p:attrNameLst>
                                      </p:cBhvr>
                                      <p:to>
                                        <p:strVal val="visible"/>
                                      </p:to>
                                    </p:set>
                                    <p:animEffect transition="in" filter="wipe(up)">
                                      <p:cBhvr>
                                        <p:cTn id="40" dur="500"/>
                                        <p:tgtEl>
                                          <p:spTgt spid="8"/>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1" fill="hold" grpId="0" nodeType="clickEffect">
                                  <p:stCondLst>
                                    <p:cond delay="0"/>
                                  </p:stCondLst>
                                  <p:childTnLst>
                                    <p:set>
                                      <p:cBhvr>
                                        <p:cTn id="44" dur="1" fill="hold">
                                          <p:stCondLst>
                                            <p:cond delay="0"/>
                                          </p:stCondLst>
                                        </p:cTn>
                                        <p:tgtEl>
                                          <p:spTgt spid="554011"/>
                                        </p:tgtEl>
                                        <p:attrNameLst>
                                          <p:attrName>style.visibility</p:attrName>
                                        </p:attrNameLst>
                                      </p:cBhvr>
                                      <p:to>
                                        <p:strVal val="visible"/>
                                      </p:to>
                                    </p:set>
                                    <p:animEffect transition="in" filter="wipe(up)">
                                      <p:cBhvr>
                                        <p:cTn id="45" dur="500"/>
                                        <p:tgtEl>
                                          <p:spTgt spid="554011"/>
                                        </p:tgtEl>
                                      </p:cBhvr>
                                    </p:animEffect>
                                  </p:childTnLst>
                                </p:cTn>
                              </p:par>
                            </p:childTnLst>
                          </p:cTn>
                        </p:par>
                        <p:par>
                          <p:cTn id="46" fill="hold">
                            <p:stCondLst>
                              <p:cond delay="500"/>
                            </p:stCondLst>
                            <p:childTnLst>
                              <p:par>
                                <p:cTn id="47" presetID="22" presetClass="entr" presetSubtype="8" fill="hold" grpId="0" nodeType="afterEffect">
                                  <p:stCondLst>
                                    <p:cond delay="0"/>
                                  </p:stCondLst>
                                  <p:childTnLst>
                                    <p:set>
                                      <p:cBhvr>
                                        <p:cTn id="48" dur="1" fill="hold">
                                          <p:stCondLst>
                                            <p:cond delay="0"/>
                                          </p:stCondLst>
                                        </p:cTn>
                                        <p:tgtEl>
                                          <p:spTgt spid="554013"/>
                                        </p:tgtEl>
                                        <p:attrNameLst>
                                          <p:attrName>style.visibility</p:attrName>
                                        </p:attrNameLst>
                                      </p:cBhvr>
                                      <p:to>
                                        <p:strVal val="visible"/>
                                      </p:to>
                                    </p:set>
                                    <p:animEffect transition="in" filter="wipe(left)">
                                      <p:cBhvr>
                                        <p:cTn id="49" dur="500"/>
                                        <p:tgtEl>
                                          <p:spTgt spid="554013"/>
                                        </p:tgtEl>
                                      </p:cBhvr>
                                    </p:animEffect>
                                  </p:childTnLst>
                                </p:cTn>
                              </p:par>
                            </p:childTnLst>
                          </p:cTn>
                        </p:par>
                        <p:par>
                          <p:cTn id="50" fill="hold">
                            <p:stCondLst>
                              <p:cond delay="1000"/>
                            </p:stCondLst>
                            <p:childTnLst>
                              <p:par>
                                <p:cTn id="51" presetID="22" presetClass="entr" presetSubtype="1" fill="hold" grpId="0" nodeType="afterEffect">
                                  <p:stCondLst>
                                    <p:cond delay="0"/>
                                  </p:stCondLst>
                                  <p:childTnLst>
                                    <p:set>
                                      <p:cBhvr>
                                        <p:cTn id="52" dur="1" fill="hold">
                                          <p:stCondLst>
                                            <p:cond delay="0"/>
                                          </p:stCondLst>
                                        </p:cTn>
                                        <p:tgtEl>
                                          <p:spTgt spid="554014"/>
                                        </p:tgtEl>
                                        <p:attrNameLst>
                                          <p:attrName>style.visibility</p:attrName>
                                        </p:attrNameLst>
                                      </p:cBhvr>
                                      <p:to>
                                        <p:strVal val="visible"/>
                                      </p:to>
                                    </p:set>
                                    <p:animEffect transition="in" filter="wipe(up)">
                                      <p:cBhvr>
                                        <p:cTn id="53" dur="500"/>
                                        <p:tgtEl>
                                          <p:spTgt spid="554014"/>
                                        </p:tgtEl>
                                      </p:cBhvr>
                                    </p:animEffect>
                                  </p:childTnLst>
                                </p:cTn>
                              </p:par>
                            </p:childTnLst>
                          </p:cTn>
                        </p:par>
                        <p:par>
                          <p:cTn id="54" fill="hold">
                            <p:stCondLst>
                              <p:cond delay="1500"/>
                            </p:stCondLst>
                            <p:childTnLst>
                              <p:par>
                                <p:cTn id="55" presetID="22" presetClass="entr" presetSubtype="1" fill="hold" grpId="1" nodeType="afterEffect">
                                  <p:stCondLst>
                                    <p:cond delay="0"/>
                                  </p:stCondLst>
                                  <p:childTnLst>
                                    <p:set>
                                      <p:cBhvr>
                                        <p:cTn id="56" dur="1" fill="hold">
                                          <p:stCondLst>
                                            <p:cond delay="0"/>
                                          </p:stCondLst>
                                        </p:cTn>
                                        <p:tgtEl>
                                          <p:spTgt spid="554015"/>
                                        </p:tgtEl>
                                        <p:attrNameLst>
                                          <p:attrName>style.visibility</p:attrName>
                                        </p:attrNameLst>
                                      </p:cBhvr>
                                      <p:to>
                                        <p:strVal val="visible"/>
                                      </p:to>
                                    </p:set>
                                    <p:animEffect transition="in" filter="wipe(up)">
                                      <p:cBhvr>
                                        <p:cTn id="57" dur="500"/>
                                        <p:tgtEl>
                                          <p:spTgt spid="554015"/>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nodeType="clickEffect">
                                  <p:stCondLst>
                                    <p:cond delay="0"/>
                                  </p:stCondLst>
                                  <p:childTnLst>
                                    <p:set>
                                      <p:cBhvr>
                                        <p:cTn id="61" dur="1" fill="hold">
                                          <p:stCondLst>
                                            <p:cond delay="0"/>
                                          </p:stCondLst>
                                        </p:cTn>
                                        <p:tgtEl>
                                          <p:spTgt spid="17"/>
                                        </p:tgtEl>
                                        <p:attrNameLst>
                                          <p:attrName>style.visibility</p:attrName>
                                        </p:attrNameLst>
                                      </p:cBhvr>
                                      <p:to>
                                        <p:strVal val="visible"/>
                                      </p:to>
                                    </p:set>
                                    <p:animEffect transition="in" filter="wipe(left)">
                                      <p:cBhvr>
                                        <p:cTn id="62" dur="500"/>
                                        <p:tgtEl>
                                          <p:spTgt spid="17"/>
                                        </p:tgtEl>
                                      </p:cBhvr>
                                    </p:animEffect>
                                  </p:childTnLst>
                                </p:cTn>
                              </p:par>
                            </p:childTnLst>
                          </p:cTn>
                        </p:par>
                        <p:par>
                          <p:cTn id="63" fill="hold">
                            <p:stCondLst>
                              <p:cond delay="500"/>
                            </p:stCondLst>
                            <p:childTnLst>
                              <p:par>
                                <p:cTn id="64" presetID="22" presetClass="entr" presetSubtype="1" fill="hold" nodeType="afterEffect">
                                  <p:stCondLst>
                                    <p:cond delay="0"/>
                                  </p:stCondLst>
                                  <p:childTnLst>
                                    <p:set>
                                      <p:cBhvr>
                                        <p:cTn id="65" dur="1" fill="hold">
                                          <p:stCondLst>
                                            <p:cond delay="0"/>
                                          </p:stCondLst>
                                        </p:cTn>
                                        <p:tgtEl>
                                          <p:spTgt spid="9"/>
                                        </p:tgtEl>
                                        <p:attrNameLst>
                                          <p:attrName>style.visibility</p:attrName>
                                        </p:attrNameLst>
                                      </p:cBhvr>
                                      <p:to>
                                        <p:strVal val="visible"/>
                                      </p:to>
                                    </p:set>
                                    <p:animEffect transition="in" filter="wipe(up)">
                                      <p:cBhvr>
                                        <p:cTn id="66" dur="500"/>
                                        <p:tgtEl>
                                          <p:spTgt spid="9"/>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1" fill="hold" grpId="0" nodeType="clickEffect">
                                  <p:stCondLst>
                                    <p:cond delay="0"/>
                                  </p:stCondLst>
                                  <p:childTnLst>
                                    <p:set>
                                      <p:cBhvr>
                                        <p:cTn id="70" dur="1" fill="hold">
                                          <p:stCondLst>
                                            <p:cond delay="0"/>
                                          </p:stCondLst>
                                        </p:cTn>
                                        <p:tgtEl>
                                          <p:spTgt spid="554012"/>
                                        </p:tgtEl>
                                        <p:attrNameLst>
                                          <p:attrName>style.visibility</p:attrName>
                                        </p:attrNameLst>
                                      </p:cBhvr>
                                      <p:to>
                                        <p:strVal val="visible"/>
                                      </p:to>
                                    </p:set>
                                    <p:animEffect transition="in" filter="wipe(up)">
                                      <p:cBhvr>
                                        <p:cTn id="71" dur="500"/>
                                        <p:tgtEl>
                                          <p:spTgt spid="554012"/>
                                        </p:tgtEl>
                                      </p:cBhvr>
                                    </p:animEffect>
                                  </p:childTnLst>
                                  <p:subTnLst>
                                    <p:animClr clrSpc="rgb" dir="cw">
                                      <p:cBhvr override="childStyle">
                                        <p:cTn dur="1" fill="hold" display="0" masterRel="nextClick" afterEffect="1"/>
                                        <p:tgtEl>
                                          <p:spTgt spid="554012"/>
                                        </p:tgtEl>
                                        <p:attrNameLst>
                                          <p:attrName>ppt_c</p:attrName>
                                        </p:attrNameLst>
                                      </p:cBhvr>
                                      <p:to>
                                        <a:srgbClr val="FF3300"/>
                                      </p:to>
                                    </p:animClr>
                                  </p:subTnLst>
                                </p:cTn>
                              </p:par>
                            </p:childTnLst>
                          </p:cTn>
                        </p:par>
                        <p:par>
                          <p:cTn id="72" fill="hold">
                            <p:stCondLst>
                              <p:cond delay="500"/>
                            </p:stCondLst>
                            <p:childTnLst>
                              <p:par>
                                <p:cTn id="73" presetID="22" presetClass="entr" presetSubtype="2" fill="hold" grpId="0" nodeType="afterEffect">
                                  <p:stCondLst>
                                    <p:cond delay="0"/>
                                  </p:stCondLst>
                                  <p:childTnLst>
                                    <p:set>
                                      <p:cBhvr>
                                        <p:cTn id="74" dur="1" fill="hold">
                                          <p:stCondLst>
                                            <p:cond delay="0"/>
                                          </p:stCondLst>
                                        </p:cTn>
                                        <p:tgtEl>
                                          <p:spTgt spid="554047"/>
                                        </p:tgtEl>
                                        <p:attrNameLst>
                                          <p:attrName>style.visibility</p:attrName>
                                        </p:attrNameLst>
                                      </p:cBhvr>
                                      <p:to>
                                        <p:strVal val="visible"/>
                                      </p:to>
                                    </p:set>
                                    <p:animEffect transition="in" filter="wipe(right)">
                                      <p:cBhvr>
                                        <p:cTn id="75" dur="500"/>
                                        <p:tgtEl>
                                          <p:spTgt spid="554047"/>
                                        </p:tgtEl>
                                      </p:cBhvr>
                                    </p:animEffect>
                                  </p:childTnLst>
                                  <p:subTnLst>
                                    <p:animClr clrSpc="rgb" dir="cw">
                                      <p:cBhvr override="childStyle">
                                        <p:cTn dur="1" fill="hold" display="0" masterRel="nextClick" afterEffect="1"/>
                                        <p:tgtEl>
                                          <p:spTgt spid="554047"/>
                                        </p:tgtEl>
                                        <p:attrNameLst>
                                          <p:attrName>ppt_c</p:attrName>
                                        </p:attrNameLst>
                                      </p:cBhvr>
                                      <p:to>
                                        <a:srgbClr val="FF3300"/>
                                      </p:to>
                                    </p:animClr>
                                  </p:subTnLst>
                                </p:cTn>
                              </p:par>
                            </p:childTnLst>
                          </p:cTn>
                        </p:par>
                        <p:par>
                          <p:cTn id="76" fill="hold">
                            <p:stCondLst>
                              <p:cond delay="1000"/>
                            </p:stCondLst>
                            <p:childTnLst>
                              <p:par>
                                <p:cTn id="77" presetID="22" presetClass="entr" presetSubtype="1" fill="hold" grpId="1" nodeType="afterEffect">
                                  <p:stCondLst>
                                    <p:cond delay="0"/>
                                  </p:stCondLst>
                                  <p:childTnLst>
                                    <p:set>
                                      <p:cBhvr>
                                        <p:cTn id="78" dur="1" fill="hold">
                                          <p:stCondLst>
                                            <p:cond delay="0"/>
                                          </p:stCondLst>
                                        </p:cTn>
                                        <p:tgtEl>
                                          <p:spTgt spid="554014"/>
                                        </p:tgtEl>
                                        <p:attrNameLst>
                                          <p:attrName>style.visibility</p:attrName>
                                        </p:attrNameLst>
                                      </p:cBhvr>
                                      <p:to>
                                        <p:strVal val="visible"/>
                                      </p:to>
                                    </p:set>
                                    <p:animEffect transition="in" filter="wipe(up)">
                                      <p:cBhvr>
                                        <p:cTn id="79" dur="500"/>
                                        <p:tgtEl>
                                          <p:spTgt spid="554014"/>
                                        </p:tgtEl>
                                      </p:cBhvr>
                                    </p:animEffect>
                                  </p:childTnLst>
                                  <p:subTnLst>
                                    <p:animClr clrSpc="rgb" dir="cw">
                                      <p:cBhvr override="childStyle">
                                        <p:cTn dur="1" fill="hold" display="0" masterRel="nextClick" afterEffect="1"/>
                                        <p:tgtEl>
                                          <p:spTgt spid="554014"/>
                                        </p:tgtEl>
                                        <p:attrNameLst>
                                          <p:attrName>ppt_c</p:attrName>
                                        </p:attrNameLst>
                                      </p:cBhvr>
                                      <p:to>
                                        <a:srgbClr val="FF3300"/>
                                      </p:to>
                                    </p:animClr>
                                  </p:subTnLst>
                                </p:cTn>
                              </p:par>
                            </p:childTnLst>
                          </p:cTn>
                        </p:par>
                        <p:par>
                          <p:cTn id="80" fill="hold">
                            <p:stCondLst>
                              <p:cond delay="1500"/>
                            </p:stCondLst>
                            <p:childTnLst>
                              <p:par>
                                <p:cTn id="81" presetID="17" presetClass="entr" presetSubtype="10" fill="hold" grpId="0" nodeType="afterEffect">
                                  <p:stCondLst>
                                    <p:cond delay="0"/>
                                  </p:stCondLst>
                                  <p:childTnLst>
                                    <p:set>
                                      <p:cBhvr>
                                        <p:cTn id="82" dur="1" fill="hold">
                                          <p:stCondLst>
                                            <p:cond delay="0"/>
                                          </p:stCondLst>
                                        </p:cTn>
                                        <p:tgtEl>
                                          <p:spTgt spid="554015"/>
                                        </p:tgtEl>
                                        <p:attrNameLst>
                                          <p:attrName>style.visibility</p:attrName>
                                        </p:attrNameLst>
                                      </p:cBhvr>
                                      <p:to>
                                        <p:strVal val="visible"/>
                                      </p:to>
                                    </p:set>
                                    <p:anim calcmode="lin" valueType="num">
                                      <p:cBhvr>
                                        <p:cTn id="83" dur="1000" fill="hold"/>
                                        <p:tgtEl>
                                          <p:spTgt spid="554015"/>
                                        </p:tgtEl>
                                        <p:attrNameLst>
                                          <p:attrName>ppt_w</p:attrName>
                                        </p:attrNameLst>
                                      </p:cBhvr>
                                      <p:tavLst>
                                        <p:tav tm="0">
                                          <p:val>
                                            <p:fltVal val="0"/>
                                          </p:val>
                                        </p:tav>
                                        <p:tav tm="100000">
                                          <p:val>
                                            <p:strVal val="#ppt_w"/>
                                          </p:val>
                                        </p:tav>
                                      </p:tavLst>
                                    </p:anim>
                                    <p:anim calcmode="lin" valueType="num">
                                      <p:cBhvr>
                                        <p:cTn id="84" dur="1000" fill="hold"/>
                                        <p:tgtEl>
                                          <p:spTgt spid="554015"/>
                                        </p:tgtEl>
                                        <p:attrNameLst>
                                          <p:attrName>ppt_h</p:attrName>
                                        </p:attrNameLst>
                                      </p:cBhvr>
                                      <p:tavLst>
                                        <p:tav tm="0">
                                          <p:val>
                                            <p:strVal val="#ppt_h"/>
                                          </p:val>
                                        </p:tav>
                                        <p:tav tm="100000">
                                          <p:val>
                                            <p:strVal val="#ppt_h"/>
                                          </p:val>
                                        </p:tav>
                                      </p:tavLst>
                                    </p:anim>
                                  </p:childTnLst>
                                </p:cTn>
                              </p:par>
                            </p:childTnLst>
                          </p:cTn>
                        </p:par>
                      </p:childTnLst>
                    </p:cTn>
                  </p:par>
                  <p:par>
                    <p:cTn id="85" fill="hold">
                      <p:stCondLst>
                        <p:cond delay="indefinite"/>
                      </p:stCondLst>
                      <p:childTnLst>
                        <p:par>
                          <p:cTn id="86" fill="hold">
                            <p:stCondLst>
                              <p:cond delay="0"/>
                            </p:stCondLst>
                            <p:childTnLst>
                              <p:par>
                                <p:cTn id="87" presetID="22" presetClass="entr" presetSubtype="1" fill="hold" nodeType="clickEffect">
                                  <p:stCondLst>
                                    <p:cond delay="0"/>
                                  </p:stCondLst>
                                  <p:childTnLst>
                                    <p:set>
                                      <p:cBhvr>
                                        <p:cTn id="88" dur="1" fill="hold">
                                          <p:stCondLst>
                                            <p:cond delay="0"/>
                                          </p:stCondLst>
                                        </p:cTn>
                                        <p:tgtEl>
                                          <p:spTgt spid="10"/>
                                        </p:tgtEl>
                                        <p:attrNameLst>
                                          <p:attrName>style.visibility</p:attrName>
                                        </p:attrNameLst>
                                      </p:cBhvr>
                                      <p:to>
                                        <p:strVal val="visible"/>
                                      </p:to>
                                    </p:set>
                                    <p:animEffect transition="in" filter="wipe(up)">
                                      <p:cBhvr>
                                        <p:cTn id="89" dur="500"/>
                                        <p:tgtEl>
                                          <p:spTgt spid="10"/>
                                        </p:tgtEl>
                                      </p:cBhvr>
                                    </p:animEffect>
                                  </p:childTnLst>
                                </p:cTn>
                              </p:par>
                            </p:childTnLst>
                          </p:cTn>
                        </p:par>
                      </p:childTnLst>
                    </p:cTn>
                  </p:par>
                  <p:par>
                    <p:cTn id="90" fill="hold">
                      <p:stCondLst>
                        <p:cond delay="indefinite"/>
                      </p:stCondLst>
                      <p:childTnLst>
                        <p:par>
                          <p:cTn id="91" fill="hold">
                            <p:stCondLst>
                              <p:cond delay="0"/>
                            </p:stCondLst>
                            <p:childTnLst>
                              <p:par>
                                <p:cTn id="92" presetID="22" presetClass="entr" presetSubtype="1" fill="hold" grpId="0" nodeType="clickEffect">
                                  <p:stCondLst>
                                    <p:cond delay="0"/>
                                  </p:stCondLst>
                                  <p:childTnLst>
                                    <p:set>
                                      <p:cBhvr>
                                        <p:cTn id="93" dur="1" fill="hold">
                                          <p:stCondLst>
                                            <p:cond delay="0"/>
                                          </p:stCondLst>
                                        </p:cTn>
                                        <p:tgtEl>
                                          <p:spTgt spid="554019"/>
                                        </p:tgtEl>
                                        <p:attrNameLst>
                                          <p:attrName>style.visibility</p:attrName>
                                        </p:attrNameLst>
                                      </p:cBhvr>
                                      <p:to>
                                        <p:strVal val="visible"/>
                                      </p:to>
                                    </p:set>
                                    <p:animEffect transition="in" filter="wipe(up)">
                                      <p:cBhvr>
                                        <p:cTn id="94" dur="500"/>
                                        <p:tgtEl>
                                          <p:spTgt spid="554019"/>
                                        </p:tgtEl>
                                      </p:cBhvr>
                                    </p:animEffect>
                                  </p:childTnLst>
                                </p:cTn>
                              </p:par>
                            </p:childTnLst>
                          </p:cTn>
                        </p:par>
                        <p:par>
                          <p:cTn id="95" fill="hold">
                            <p:stCondLst>
                              <p:cond delay="500"/>
                            </p:stCondLst>
                            <p:childTnLst>
                              <p:par>
                                <p:cTn id="96" presetID="22" presetClass="entr" presetSubtype="2" fill="hold" grpId="0" nodeType="afterEffect">
                                  <p:stCondLst>
                                    <p:cond delay="0"/>
                                  </p:stCondLst>
                                  <p:childTnLst>
                                    <p:set>
                                      <p:cBhvr>
                                        <p:cTn id="97" dur="1" fill="hold">
                                          <p:stCondLst>
                                            <p:cond delay="0"/>
                                          </p:stCondLst>
                                        </p:cTn>
                                        <p:tgtEl>
                                          <p:spTgt spid="554020"/>
                                        </p:tgtEl>
                                        <p:attrNameLst>
                                          <p:attrName>style.visibility</p:attrName>
                                        </p:attrNameLst>
                                      </p:cBhvr>
                                      <p:to>
                                        <p:strVal val="visible"/>
                                      </p:to>
                                    </p:set>
                                    <p:animEffect transition="in" filter="wipe(right)">
                                      <p:cBhvr>
                                        <p:cTn id="98" dur="500"/>
                                        <p:tgtEl>
                                          <p:spTgt spid="554020"/>
                                        </p:tgtEl>
                                      </p:cBhvr>
                                    </p:animEffect>
                                  </p:childTnLst>
                                </p:cTn>
                              </p:par>
                            </p:childTnLst>
                          </p:cTn>
                        </p:par>
                        <p:par>
                          <p:cTn id="99" fill="hold">
                            <p:stCondLst>
                              <p:cond delay="1000"/>
                            </p:stCondLst>
                            <p:childTnLst>
                              <p:par>
                                <p:cTn id="100" presetID="22" presetClass="entr" presetSubtype="4" fill="hold" grpId="0" nodeType="afterEffect">
                                  <p:stCondLst>
                                    <p:cond delay="0"/>
                                  </p:stCondLst>
                                  <p:childTnLst>
                                    <p:set>
                                      <p:cBhvr>
                                        <p:cTn id="101" dur="1" fill="hold">
                                          <p:stCondLst>
                                            <p:cond delay="0"/>
                                          </p:stCondLst>
                                        </p:cTn>
                                        <p:tgtEl>
                                          <p:spTgt spid="554021"/>
                                        </p:tgtEl>
                                        <p:attrNameLst>
                                          <p:attrName>style.visibility</p:attrName>
                                        </p:attrNameLst>
                                      </p:cBhvr>
                                      <p:to>
                                        <p:strVal val="visible"/>
                                      </p:to>
                                    </p:set>
                                    <p:animEffect transition="in" filter="wipe(down)">
                                      <p:cBhvr>
                                        <p:cTn id="102" dur="500"/>
                                        <p:tgtEl>
                                          <p:spTgt spid="554021"/>
                                        </p:tgtEl>
                                      </p:cBhvr>
                                    </p:animEffect>
                                  </p:childTnLst>
                                </p:cTn>
                              </p:par>
                            </p:childTnLst>
                          </p:cTn>
                        </p:par>
                        <p:par>
                          <p:cTn id="103" fill="hold">
                            <p:stCondLst>
                              <p:cond delay="1500"/>
                            </p:stCondLst>
                            <p:childTnLst>
                              <p:par>
                                <p:cTn id="104" presetID="22" presetClass="entr" presetSubtype="8" fill="hold" grpId="0" nodeType="afterEffect">
                                  <p:stCondLst>
                                    <p:cond delay="0"/>
                                  </p:stCondLst>
                                  <p:childTnLst>
                                    <p:set>
                                      <p:cBhvr>
                                        <p:cTn id="105" dur="1" fill="hold">
                                          <p:stCondLst>
                                            <p:cond delay="0"/>
                                          </p:stCondLst>
                                        </p:cTn>
                                        <p:tgtEl>
                                          <p:spTgt spid="554022"/>
                                        </p:tgtEl>
                                        <p:attrNameLst>
                                          <p:attrName>style.visibility</p:attrName>
                                        </p:attrNameLst>
                                      </p:cBhvr>
                                      <p:to>
                                        <p:strVal val="visible"/>
                                      </p:to>
                                    </p:set>
                                    <p:animEffect transition="in" filter="wipe(left)">
                                      <p:cBhvr>
                                        <p:cTn id="106" dur="500"/>
                                        <p:tgtEl>
                                          <p:spTgt spid="554022"/>
                                        </p:tgtEl>
                                      </p:cBhvr>
                                    </p:animEffect>
                                  </p:childTnLst>
                                </p:cTn>
                              </p:par>
                            </p:childTnLst>
                          </p:cTn>
                        </p:par>
                      </p:childTnLst>
                    </p:cTn>
                  </p:par>
                  <p:par>
                    <p:cTn id="107" fill="hold">
                      <p:stCondLst>
                        <p:cond delay="indefinite"/>
                      </p:stCondLst>
                      <p:childTnLst>
                        <p:par>
                          <p:cTn id="108" fill="hold">
                            <p:stCondLst>
                              <p:cond delay="0"/>
                            </p:stCondLst>
                            <p:childTnLst>
                              <p:par>
                                <p:cTn id="109" presetID="22" presetClass="entr" presetSubtype="8" fill="hold" nodeType="clickEffect">
                                  <p:stCondLst>
                                    <p:cond delay="0"/>
                                  </p:stCondLst>
                                  <p:childTnLst>
                                    <p:set>
                                      <p:cBhvr>
                                        <p:cTn id="110" dur="1" fill="hold">
                                          <p:stCondLst>
                                            <p:cond delay="0"/>
                                          </p:stCondLst>
                                        </p:cTn>
                                        <p:tgtEl>
                                          <p:spTgt spid="14"/>
                                        </p:tgtEl>
                                        <p:attrNameLst>
                                          <p:attrName>style.visibility</p:attrName>
                                        </p:attrNameLst>
                                      </p:cBhvr>
                                      <p:to>
                                        <p:strVal val="visible"/>
                                      </p:to>
                                    </p:set>
                                    <p:animEffect transition="in" filter="wipe(left)">
                                      <p:cBhvr>
                                        <p:cTn id="111" dur="500"/>
                                        <p:tgtEl>
                                          <p:spTgt spid="14"/>
                                        </p:tgtEl>
                                      </p:cBhvr>
                                    </p:animEffect>
                                  </p:childTnLst>
                                </p:cTn>
                              </p:par>
                            </p:childTnLst>
                          </p:cTn>
                        </p:par>
                        <p:par>
                          <p:cTn id="112" fill="hold">
                            <p:stCondLst>
                              <p:cond delay="500"/>
                            </p:stCondLst>
                            <p:childTnLst>
                              <p:par>
                                <p:cTn id="113" presetID="22" presetClass="entr" presetSubtype="1" fill="hold" nodeType="afterEffect">
                                  <p:stCondLst>
                                    <p:cond delay="0"/>
                                  </p:stCondLst>
                                  <p:childTnLst>
                                    <p:set>
                                      <p:cBhvr>
                                        <p:cTn id="114" dur="1" fill="hold">
                                          <p:stCondLst>
                                            <p:cond delay="0"/>
                                          </p:stCondLst>
                                        </p:cTn>
                                        <p:tgtEl>
                                          <p:spTgt spid="11"/>
                                        </p:tgtEl>
                                        <p:attrNameLst>
                                          <p:attrName>style.visibility</p:attrName>
                                        </p:attrNameLst>
                                      </p:cBhvr>
                                      <p:to>
                                        <p:strVal val="visible"/>
                                      </p:to>
                                    </p:set>
                                    <p:animEffect transition="in" filter="wipe(up)">
                                      <p:cBhvr>
                                        <p:cTn id="115" dur="500"/>
                                        <p:tgtEl>
                                          <p:spTgt spid="11"/>
                                        </p:tgtEl>
                                      </p:cBhvr>
                                    </p:animEffect>
                                  </p:childTnLst>
                                </p:cTn>
                              </p:par>
                            </p:childTnLst>
                          </p:cTn>
                        </p:par>
                      </p:childTnLst>
                    </p:cTn>
                  </p:par>
                  <p:par>
                    <p:cTn id="116" fill="hold">
                      <p:stCondLst>
                        <p:cond delay="indefinite"/>
                      </p:stCondLst>
                      <p:childTnLst>
                        <p:par>
                          <p:cTn id="117" fill="hold">
                            <p:stCondLst>
                              <p:cond delay="0"/>
                            </p:stCondLst>
                            <p:childTnLst>
                              <p:par>
                                <p:cTn id="118" presetID="22" presetClass="entr" presetSubtype="1" fill="hold" nodeType="clickEffect">
                                  <p:stCondLst>
                                    <p:cond delay="0"/>
                                  </p:stCondLst>
                                  <p:childTnLst>
                                    <p:set>
                                      <p:cBhvr>
                                        <p:cTn id="119" dur="1" fill="hold">
                                          <p:stCondLst>
                                            <p:cond delay="0"/>
                                          </p:stCondLst>
                                        </p:cTn>
                                        <p:tgtEl>
                                          <p:spTgt spid="12"/>
                                        </p:tgtEl>
                                        <p:attrNameLst>
                                          <p:attrName>style.visibility</p:attrName>
                                        </p:attrNameLst>
                                      </p:cBhvr>
                                      <p:to>
                                        <p:strVal val="visible"/>
                                      </p:to>
                                    </p:set>
                                    <p:animEffect transition="in" filter="wipe(up)">
                                      <p:cBhvr>
                                        <p:cTn id="120" dur="500"/>
                                        <p:tgtEl>
                                          <p:spTgt spid="12"/>
                                        </p:tgtEl>
                                      </p:cBhvr>
                                    </p:animEffect>
                                  </p:childTnLst>
                                </p:cTn>
                              </p:par>
                            </p:childTnLst>
                          </p:cTn>
                        </p:par>
                      </p:childTnLst>
                    </p:cTn>
                  </p:par>
                  <p:par>
                    <p:cTn id="121" fill="hold">
                      <p:stCondLst>
                        <p:cond delay="indefinite"/>
                      </p:stCondLst>
                      <p:childTnLst>
                        <p:par>
                          <p:cTn id="122" fill="hold">
                            <p:stCondLst>
                              <p:cond delay="0"/>
                            </p:stCondLst>
                            <p:childTnLst>
                              <p:par>
                                <p:cTn id="123" presetID="22" presetClass="entr" presetSubtype="1" fill="hold" nodeType="clickEffect">
                                  <p:stCondLst>
                                    <p:cond delay="0"/>
                                  </p:stCondLst>
                                  <p:childTnLst>
                                    <p:set>
                                      <p:cBhvr>
                                        <p:cTn id="124" dur="1" fill="hold">
                                          <p:stCondLst>
                                            <p:cond delay="0"/>
                                          </p:stCondLst>
                                        </p:cTn>
                                        <p:tgtEl>
                                          <p:spTgt spid="13"/>
                                        </p:tgtEl>
                                        <p:attrNameLst>
                                          <p:attrName>style.visibility</p:attrName>
                                        </p:attrNameLst>
                                      </p:cBhvr>
                                      <p:to>
                                        <p:strVal val="visible"/>
                                      </p:to>
                                    </p:set>
                                    <p:animEffect transition="in" filter="wipe(up)">
                                      <p:cBhvr>
                                        <p:cTn id="125"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4011" grpId="0" animBg="1"/>
      <p:bldP spid="554012" grpId="0" animBg="1"/>
      <p:bldP spid="554013" grpId="0" animBg="1"/>
      <p:bldP spid="554014" grpId="0" animBg="1"/>
      <p:bldP spid="554014" grpId="1" animBg="1"/>
      <p:bldP spid="554015" grpId="0" animBg="1"/>
      <p:bldP spid="554015" grpId="1" animBg="1"/>
      <p:bldP spid="554019" grpId="0" animBg="1"/>
      <p:bldP spid="554020" grpId="0" animBg="1"/>
      <p:bldP spid="554021" grpId="0" animBg="1"/>
      <p:bldP spid="554022" grpId="0" animBg="1"/>
      <p:bldP spid="554047" grpId="0" animBg="1"/>
    </p:bld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20" name="Rectangle 2"/>
          <p:cNvSpPr>
            <a:spLocks noGrp="1" noChangeArrowheads="1"/>
          </p:cNvSpPr>
          <p:nvPr>
            <p:ph type="title"/>
          </p:nvPr>
        </p:nvSpPr>
        <p:spPr/>
        <p:txBody>
          <a:bodyPr/>
          <a:lstStyle/>
          <a:p>
            <a:pPr eaLnBrk="1" hangingPunct="1"/>
            <a:r>
              <a:rPr lang="en-US" altLang="zh-CN"/>
              <a:t>1.</a:t>
            </a:r>
            <a:r>
              <a:rPr lang="zh-CN" altLang="en-US"/>
              <a:t>计算</a:t>
            </a:r>
          </a:p>
        </p:txBody>
      </p:sp>
      <p:sp>
        <p:nvSpPr>
          <p:cNvPr id="8197" name="Rectangle 3"/>
          <p:cNvSpPr>
            <a:spLocks noGrp="1" noChangeArrowheads="1"/>
          </p:cNvSpPr>
          <p:nvPr>
            <p:ph idx="1"/>
          </p:nvPr>
        </p:nvSpPr>
        <p:spPr>
          <a:xfrm>
            <a:off x="533400" y="1219200"/>
            <a:ext cx="7315200" cy="609600"/>
          </a:xfrm>
        </p:spPr>
        <p:txBody>
          <a:bodyPr/>
          <a:lstStyle/>
          <a:p>
            <a:pPr eaLnBrk="1" hangingPunct="1"/>
            <a:r>
              <a:rPr lang="zh-CN" altLang="en-US">
                <a:solidFill>
                  <a:srgbClr val="FF0000"/>
                </a:solidFill>
              </a:rPr>
              <a:t>计算</a:t>
            </a:r>
            <a:r>
              <a:rPr lang="zh-CN" altLang="en-US"/>
              <a:t>（</a:t>
            </a:r>
            <a:r>
              <a:rPr lang="en-US" altLang="zh-CN"/>
              <a:t>computation</a:t>
            </a:r>
            <a:r>
              <a:rPr lang="zh-CN" altLang="en-US"/>
              <a:t>）是</a:t>
            </a:r>
            <a:r>
              <a:rPr lang="zh-CN" altLang="en-US">
                <a:solidFill>
                  <a:srgbClr val="D60093"/>
                </a:solidFill>
              </a:rPr>
              <a:t>算法</a:t>
            </a:r>
            <a:r>
              <a:rPr lang="zh-CN" altLang="en-US"/>
              <a:t>的执行，</a:t>
            </a:r>
          </a:p>
        </p:txBody>
      </p:sp>
      <p:sp>
        <p:nvSpPr>
          <p:cNvPr id="8" name="灯片编号占位符 5"/>
          <p:cNvSpPr txBox="1">
            <a:spLocks noGrp="1"/>
          </p:cNvSpPr>
          <p:nvPr/>
        </p:nvSpPr>
        <p:spPr bwMode="auto">
          <a:xfrm>
            <a:off x="6553200" y="6243638"/>
            <a:ext cx="2133600" cy="457200"/>
          </a:xfrm>
          <a:prstGeom prst="rect">
            <a:avLst/>
          </a:prstGeom>
          <a:noFill/>
          <a:ln>
            <a:miter lim="800000"/>
            <a:headEnd/>
            <a:tailEnd/>
          </a:ln>
        </p:spPr>
        <p:txBody>
          <a:bodyPr anchor="b"/>
          <a:lstStyle/>
          <a:p>
            <a:pPr algn="r">
              <a:defRPr/>
            </a:pPr>
            <a:fld id="{4932A2CE-8EA2-4B5F-BDCF-DAF6F0668A3F}" type="slidenum">
              <a:rPr lang="en-US" altLang="zh-CN" sz="1200">
                <a:latin typeface="+mj-lt"/>
              </a:rPr>
              <a:pPr algn="r">
                <a:defRPr/>
              </a:pPr>
              <a:t>4</a:t>
            </a:fld>
            <a:endParaRPr lang="en-US" altLang="zh-CN" sz="1200">
              <a:latin typeface="+mj-lt"/>
            </a:endParaRPr>
          </a:p>
        </p:txBody>
      </p:sp>
      <p:pic>
        <p:nvPicPr>
          <p:cNvPr id="191494" name="Picture 6" descr="碎石制沙机"/>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9600" y="3429000"/>
            <a:ext cx="4876800" cy="2951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1495" name="Rectangle 7"/>
          <p:cNvSpPr>
            <a:spLocks noChangeArrowheads="1"/>
          </p:cNvSpPr>
          <p:nvPr/>
        </p:nvSpPr>
        <p:spPr bwMode="auto">
          <a:xfrm>
            <a:off x="533400" y="1905000"/>
            <a:ext cx="8229600"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buClr>
                <a:schemeClr val="accent1"/>
              </a:buClr>
              <a:buSzPct val="65000"/>
              <a:buFont typeface="Wingdings" pitchFamily="2" charset="2"/>
              <a:buChar char="n"/>
            </a:pPr>
            <a:r>
              <a:rPr lang="zh-CN" altLang="en-US" sz="2600">
                <a:solidFill>
                  <a:srgbClr val="0000CC"/>
                </a:solidFill>
                <a:ea typeface="黑体" pitchFamily="49" charset="-122"/>
              </a:rPr>
              <a:t>从包含算法和输入数据的初始状态开始，经过一系列的中间状态，直到达到最终的目标状态的过程。</a:t>
            </a:r>
          </a:p>
          <a:p>
            <a:pPr marL="342900" indent="-342900">
              <a:spcBef>
                <a:spcPct val="20000"/>
              </a:spcBef>
              <a:buClr>
                <a:schemeClr val="accent1"/>
              </a:buClr>
              <a:buSzPct val="65000"/>
              <a:buFont typeface="Wingdings" pitchFamily="2" charset="2"/>
              <a:buChar char="n"/>
            </a:pPr>
            <a:r>
              <a:rPr lang="zh-CN" altLang="en-US" sz="2600">
                <a:solidFill>
                  <a:srgbClr val="FF0000"/>
                </a:solidFill>
                <a:ea typeface="黑体" pitchFamily="49" charset="-122"/>
              </a:rPr>
              <a:t>算法</a:t>
            </a:r>
            <a:r>
              <a:rPr lang="zh-CN" altLang="en-US" sz="2600">
                <a:solidFill>
                  <a:srgbClr val="0000CC"/>
                </a:solidFill>
                <a:ea typeface="黑体" pitchFamily="49" charset="-122"/>
              </a:rPr>
              <a:t>（</a:t>
            </a:r>
            <a:r>
              <a:rPr lang="en-US" altLang="zh-CN" sz="2600">
                <a:solidFill>
                  <a:srgbClr val="0000CC"/>
                </a:solidFill>
                <a:ea typeface="黑体" pitchFamily="49" charset="-122"/>
              </a:rPr>
              <a:t>algorithm</a:t>
            </a:r>
            <a:r>
              <a:rPr lang="zh-CN" altLang="en-US" sz="2600">
                <a:solidFill>
                  <a:srgbClr val="0000CC"/>
                </a:solidFill>
                <a:ea typeface="黑体" pitchFamily="49" charset="-122"/>
              </a:rPr>
              <a:t>）是由若干条指令组成的有穷序列。</a:t>
            </a:r>
          </a:p>
        </p:txBody>
      </p:sp>
      <p:pic>
        <p:nvPicPr>
          <p:cNvPr id="8201" name="Picture 9"/>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791200" y="3581400"/>
            <a:ext cx="2819400" cy="2543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灯片编号占位符 9"/>
          <p:cNvSpPr>
            <a:spLocks noGrp="1"/>
          </p:cNvSpPr>
          <p:nvPr>
            <p:ph type="sldNum" sz="quarter" idx="4294967295"/>
          </p:nvPr>
        </p:nvSpPr>
        <p:spPr>
          <a:xfrm>
            <a:off x="8229600" y="6473952"/>
            <a:ext cx="758952" cy="246888"/>
          </a:xfrm>
          <a:prstGeom prst="rect">
            <a:avLst/>
          </a:prstGeom>
        </p:spPr>
        <p:txBody>
          <a:bodyPr/>
          <a:lstStyle/>
          <a:p>
            <a:pPr>
              <a:defRPr/>
            </a:pPr>
            <a:fld id="{5729275F-49CB-4DD6-A547-A7660FF3A79D}" type="slidenum">
              <a:rPr lang="en-US" altLang="zh-CN" smtClean="0"/>
              <a:pPr>
                <a:defRPr/>
              </a:pPr>
              <a:t>4</a:t>
            </a:fld>
            <a:endParaRPr lang="en-US" altLang="zh-CN"/>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197">
                                            <p:txEl>
                                              <p:pRg st="0" end="0"/>
                                            </p:txEl>
                                          </p:spTgt>
                                        </p:tgtEl>
                                        <p:attrNameLst>
                                          <p:attrName>style.visibility</p:attrName>
                                        </p:attrNameLst>
                                      </p:cBhvr>
                                      <p:to>
                                        <p:strVal val="visible"/>
                                      </p:to>
                                    </p:set>
                                    <p:animEffect transition="in" filter="fade">
                                      <p:cBhvr>
                                        <p:cTn id="7" dur="1000">
                                          <p:stCondLst>
                                            <p:cond delay="0"/>
                                          </p:stCondLst>
                                        </p:cTn>
                                        <p:tgtEl>
                                          <p:spTgt spid="819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91495">
                                            <p:txEl>
                                              <p:pRg st="0" end="0"/>
                                            </p:txEl>
                                          </p:spTgt>
                                        </p:tgtEl>
                                        <p:attrNameLst>
                                          <p:attrName>style.visibility</p:attrName>
                                        </p:attrNameLst>
                                      </p:cBhvr>
                                      <p:to>
                                        <p:strVal val="visible"/>
                                      </p:to>
                                    </p:set>
                                    <p:animEffect transition="in" filter="dissolve">
                                      <p:cBhvr>
                                        <p:cTn id="12" dur="500"/>
                                        <p:tgtEl>
                                          <p:spTgt spid="191495">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91495">
                                            <p:txEl>
                                              <p:pRg st="1" end="1"/>
                                            </p:txEl>
                                          </p:spTgt>
                                        </p:tgtEl>
                                        <p:attrNameLst>
                                          <p:attrName>style.visibility</p:attrName>
                                        </p:attrNameLst>
                                      </p:cBhvr>
                                      <p:to>
                                        <p:strVal val="visible"/>
                                      </p:to>
                                    </p:set>
                                    <p:animEffect transition="in" filter="dissolve">
                                      <p:cBhvr>
                                        <p:cTn id="17" dur="500"/>
                                        <p:tgtEl>
                                          <p:spTgt spid="191495">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191494"/>
                                        </p:tgtEl>
                                        <p:attrNameLst>
                                          <p:attrName>style.visibility</p:attrName>
                                        </p:attrNameLst>
                                      </p:cBhvr>
                                      <p:to>
                                        <p:strVal val="visible"/>
                                      </p:to>
                                    </p:set>
                                    <p:animEffect transition="in" filter="dissolve">
                                      <p:cBhvr>
                                        <p:cTn id="22" dur="500"/>
                                        <p:tgtEl>
                                          <p:spTgt spid="19149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nodeType="clickEffect">
                                  <p:stCondLst>
                                    <p:cond delay="0"/>
                                  </p:stCondLst>
                                  <p:childTnLst>
                                    <p:set>
                                      <p:cBhvr>
                                        <p:cTn id="26" dur="1" fill="hold">
                                          <p:stCondLst>
                                            <p:cond delay="0"/>
                                          </p:stCondLst>
                                        </p:cTn>
                                        <p:tgtEl>
                                          <p:spTgt spid="8201"/>
                                        </p:tgtEl>
                                        <p:attrNameLst>
                                          <p:attrName>style.visibility</p:attrName>
                                        </p:attrNameLst>
                                      </p:cBhvr>
                                      <p:to>
                                        <p:strVal val="visible"/>
                                      </p:to>
                                    </p:set>
                                    <p:animEffect transition="in" filter="dissolve">
                                      <p:cBhvr>
                                        <p:cTn id="27" dur="500"/>
                                        <p:tgtEl>
                                          <p:spTgt spid="82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7" grpId="0" build="p"/>
      <p:bldP spid="191495"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什么是结构化程序设计？</a:t>
            </a:r>
          </a:p>
        </p:txBody>
      </p:sp>
      <p:sp>
        <p:nvSpPr>
          <p:cNvPr id="5" name="Rectangle 3"/>
          <p:cNvSpPr txBox="1">
            <a:spLocks noChangeArrowheads="1"/>
          </p:cNvSpPr>
          <p:nvPr/>
        </p:nvSpPr>
        <p:spPr bwMode="auto">
          <a:xfrm>
            <a:off x="762000" y="1219200"/>
            <a:ext cx="754380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100000"/>
              </a:lnSpc>
              <a:spcBef>
                <a:spcPct val="20000"/>
              </a:spcBef>
              <a:spcAft>
                <a:spcPct val="0"/>
              </a:spcAft>
              <a:buClr>
                <a:schemeClr val="tx1"/>
              </a:buClr>
              <a:buSzTx/>
              <a:buFont typeface="Wingdings" pitchFamily="2" charset="2"/>
              <a:buChar char="u"/>
              <a:tabLst/>
              <a:defRPr/>
            </a:pPr>
            <a:r>
              <a:rPr kumimoji="0" lang="zh-CN" altLang="en-US" sz="2400" b="1" i="0" u="none" strike="noStrike" kern="0" cap="none" spc="0" normalizeH="0" baseline="0" noProof="0" dirty="0">
                <a:ln>
                  <a:noFill/>
                </a:ln>
                <a:solidFill>
                  <a:srgbClr val="0000FF"/>
                </a:solidFill>
                <a:effectLst/>
                <a:uLnTx/>
                <a:uFillTx/>
                <a:latin typeface="+mn-lt"/>
                <a:ea typeface="+mn-ea"/>
                <a:cs typeface="+mn-cs"/>
              </a:rPr>
              <a:t>什么是结构化程序设计？</a:t>
            </a:r>
          </a:p>
          <a:p>
            <a:pPr marL="742950" marR="0" lvl="1" indent="-285750" algn="l" defTabSz="914400" rtl="0" eaLnBrk="0" fontAlgn="base" latinLnBrk="0" hangingPunct="0">
              <a:lnSpc>
                <a:spcPct val="150000"/>
              </a:lnSpc>
              <a:spcBef>
                <a:spcPct val="20000"/>
              </a:spcBef>
              <a:spcAft>
                <a:spcPct val="0"/>
              </a:spcAft>
              <a:buClr>
                <a:schemeClr val="tx2"/>
              </a:buClr>
              <a:buSzPct val="60000"/>
              <a:buFont typeface="Wingdings" panose="05000000000000000000" pitchFamily="2" charset="2"/>
              <a:buChar char="n"/>
              <a:tabLst/>
              <a:defRPr/>
            </a:pPr>
            <a:r>
              <a:rPr kumimoji="0" lang="zh-CN" altLang="en-US" sz="2400" b="0" i="0" u="none" strike="noStrike" kern="0" cap="none" spc="0" normalizeH="0" baseline="0" noProof="0" dirty="0">
                <a:ln>
                  <a:noFill/>
                </a:ln>
                <a:effectLst/>
                <a:uLnTx/>
                <a:uFillTx/>
                <a:latin typeface="+mn-lt"/>
              </a:rPr>
              <a:t>结构化程序设计的概念是由荷兰学者迪克斯特拉</a:t>
            </a:r>
            <a:r>
              <a:rPr kumimoji="0" lang="en-US" altLang="zh-CN" sz="2400" b="0" i="0" u="none" strike="noStrike" kern="0" cap="none" spc="0" normalizeH="0" baseline="0" noProof="0" dirty="0">
                <a:ln>
                  <a:noFill/>
                </a:ln>
                <a:effectLst/>
                <a:uLnTx/>
                <a:uFillTx/>
                <a:latin typeface="+mn-lt"/>
              </a:rPr>
              <a:t>( </a:t>
            </a:r>
            <a:r>
              <a:rPr kumimoji="0" lang="en-US" altLang="zh-CN" sz="2400" b="0" i="0" u="none" strike="noStrike" kern="0" cap="none" spc="0" normalizeH="0" baseline="0" noProof="0" dirty="0" err="1">
                <a:ln>
                  <a:noFill/>
                </a:ln>
                <a:effectLst/>
                <a:uLnTx/>
                <a:uFillTx/>
                <a:latin typeface="+mn-lt"/>
              </a:rPr>
              <a:t>E.W.dijkstra</a:t>
            </a:r>
            <a:r>
              <a:rPr kumimoji="0" lang="en-US" altLang="zh-CN" sz="2400" b="0" i="0" u="none" strike="noStrike" kern="0" cap="none" spc="0" normalizeH="0" baseline="0" noProof="0" dirty="0">
                <a:ln>
                  <a:noFill/>
                </a:ln>
                <a:effectLst/>
                <a:uLnTx/>
                <a:uFillTx/>
                <a:latin typeface="+mn-lt"/>
              </a:rPr>
              <a:t> )</a:t>
            </a:r>
            <a:r>
              <a:rPr kumimoji="0" lang="zh-CN" altLang="en-US" sz="2400" b="0" i="0" u="none" strike="noStrike" kern="0" cap="none" spc="0" normalizeH="0" baseline="0" noProof="0" dirty="0">
                <a:ln>
                  <a:noFill/>
                </a:ln>
                <a:effectLst/>
                <a:uLnTx/>
                <a:uFillTx/>
                <a:latin typeface="+mn-lt"/>
              </a:rPr>
              <a:t>于</a:t>
            </a:r>
            <a:r>
              <a:rPr kumimoji="0" lang="en-US" altLang="zh-CN" sz="2400" b="0" i="0" u="none" strike="noStrike" kern="0" cap="none" spc="0" normalizeH="0" baseline="0" noProof="0" dirty="0">
                <a:ln>
                  <a:noFill/>
                </a:ln>
                <a:effectLst/>
                <a:uLnTx/>
                <a:uFillTx/>
                <a:latin typeface="+mn-lt"/>
              </a:rPr>
              <a:t>1969</a:t>
            </a:r>
            <a:r>
              <a:rPr kumimoji="0" lang="zh-CN" altLang="en-US" sz="2400" b="0" i="0" u="none" strike="noStrike" kern="0" cap="none" spc="0" normalizeH="0" baseline="0" noProof="0" dirty="0">
                <a:ln>
                  <a:noFill/>
                </a:ln>
                <a:effectLst/>
                <a:uLnTx/>
                <a:uFillTx/>
                <a:latin typeface="+mn-lt"/>
              </a:rPr>
              <a:t>年提出的，他强调从</a:t>
            </a:r>
            <a:r>
              <a:rPr kumimoji="0" lang="zh-CN" altLang="en-US" sz="2400" b="1" i="0" u="none" strike="noStrike" kern="0" cap="none" spc="0" normalizeH="0" baseline="0" noProof="0" dirty="0">
                <a:ln>
                  <a:noFill/>
                </a:ln>
                <a:solidFill>
                  <a:srgbClr val="FF0000"/>
                </a:solidFill>
                <a:effectLst/>
                <a:uLnTx/>
                <a:uFillTx/>
                <a:latin typeface="+mn-lt"/>
              </a:rPr>
              <a:t>程序结构和风格</a:t>
            </a:r>
            <a:r>
              <a:rPr kumimoji="0" lang="zh-CN" altLang="en-US" sz="2400" b="0" i="0" u="none" strike="noStrike" kern="0" cap="none" spc="0" normalizeH="0" baseline="0" noProof="0" dirty="0">
                <a:ln>
                  <a:noFill/>
                </a:ln>
                <a:effectLst/>
                <a:uLnTx/>
                <a:uFillTx/>
                <a:latin typeface="+mn-lt"/>
              </a:rPr>
              <a:t>来研究程序设计。</a:t>
            </a:r>
          </a:p>
          <a:p>
            <a:pPr marL="742950" marR="0" lvl="1" indent="-285750" algn="l" defTabSz="914400" rtl="0" eaLnBrk="0" fontAlgn="base" latinLnBrk="0" hangingPunct="0">
              <a:lnSpc>
                <a:spcPct val="150000"/>
              </a:lnSpc>
              <a:spcBef>
                <a:spcPct val="20000"/>
              </a:spcBef>
              <a:spcAft>
                <a:spcPct val="0"/>
              </a:spcAft>
              <a:buClr>
                <a:schemeClr val="tx2"/>
              </a:buClr>
              <a:buSzPct val="60000"/>
              <a:buFont typeface="Wingdings" panose="05000000000000000000" pitchFamily="2" charset="2"/>
              <a:buChar char="n"/>
              <a:tabLst/>
              <a:defRPr/>
            </a:pPr>
            <a:r>
              <a:rPr kumimoji="0" lang="zh-CN" altLang="en-US" sz="2400" b="0" i="0" u="none" strike="noStrike" kern="0" cap="none" spc="0" normalizeH="0" baseline="0" noProof="0" dirty="0">
                <a:ln>
                  <a:noFill/>
                </a:ln>
                <a:effectLst/>
                <a:uLnTx/>
                <a:uFillTx/>
                <a:latin typeface="+mn-lt"/>
              </a:rPr>
              <a:t>结构化程序设计是一种进行程序设计的原则和方法，按照这种原则和方法可设计出</a:t>
            </a:r>
            <a:r>
              <a:rPr kumimoji="0" lang="zh-CN" altLang="en-US" sz="2400" b="1" i="0" u="none" strike="noStrike" kern="0" cap="none" spc="0" normalizeH="0" baseline="0" noProof="0" dirty="0">
                <a:ln>
                  <a:noFill/>
                </a:ln>
                <a:solidFill>
                  <a:srgbClr val="FF0000"/>
                </a:solidFill>
                <a:effectLst/>
                <a:uLnTx/>
                <a:uFillTx/>
                <a:latin typeface="+mn-lt"/>
              </a:rPr>
              <a:t>结构清晰、容易理解、容易修改、容易验证</a:t>
            </a:r>
            <a:r>
              <a:rPr kumimoji="0" lang="zh-CN" altLang="en-US" sz="2400" b="0" i="0" u="none" strike="noStrike" kern="0" cap="none" spc="0" normalizeH="0" baseline="0" noProof="0" dirty="0">
                <a:ln>
                  <a:noFill/>
                </a:ln>
                <a:effectLst/>
                <a:uLnTx/>
                <a:uFillTx/>
                <a:latin typeface="+mn-lt"/>
              </a:rPr>
              <a:t>的程序。即：结构化程序设计是按照一定的原则与原理，组织和编写正确且易读的程序的软件技术。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blinds(horizontal)">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5"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blinds(vertical)">
                                      <p:cBhvr>
                                        <p:cTn id="12"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8018" name="Rectangle 2"/>
          <p:cNvSpPr>
            <a:spLocks noGrp="1" noChangeArrowheads="1"/>
          </p:cNvSpPr>
          <p:nvPr>
            <p:ph type="title"/>
          </p:nvPr>
        </p:nvSpPr>
        <p:spPr/>
        <p:txBody>
          <a:bodyPr/>
          <a:lstStyle/>
          <a:p>
            <a:r>
              <a:rPr lang="zh-CN" altLang="en-US" dirty="0"/>
              <a:t>什么是结构化程序设计？</a:t>
            </a:r>
          </a:p>
        </p:txBody>
      </p:sp>
      <p:sp>
        <p:nvSpPr>
          <p:cNvPr id="598019" name="Rectangle 3"/>
          <p:cNvSpPr>
            <a:spLocks noGrp="1" noChangeArrowheads="1"/>
          </p:cNvSpPr>
          <p:nvPr>
            <p:ph type="body" idx="1"/>
          </p:nvPr>
        </p:nvSpPr>
        <p:spPr/>
        <p:txBody>
          <a:bodyPr/>
          <a:lstStyle/>
          <a:p>
            <a:r>
              <a:rPr lang="zh-CN" altLang="en-US" dirty="0">
                <a:solidFill>
                  <a:srgbClr val="0000FF"/>
                </a:solidFill>
              </a:rPr>
              <a:t>结构化程序设计的特征与风格</a:t>
            </a:r>
            <a:r>
              <a:rPr lang="zh-CN" altLang="en-US" dirty="0"/>
              <a:t> </a:t>
            </a:r>
            <a:endParaRPr lang="zh-CN" altLang="en-US" dirty="0">
              <a:solidFill>
                <a:srgbClr val="0000FF"/>
              </a:solidFill>
            </a:endParaRPr>
          </a:p>
          <a:p>
            <a:pPr>
              <a:lnSpc>
                <a:spcPct val="150000"/>
              </a:lnSpc>
              <a:buFont typeface="Wingdings" pitchFamily="2" charset="2"/>
              <a:buNone/>
            </a:pPr>
            <a:r>
              <a:rPr lang="zh-CN" altLang="en-US" sz="2400" dirty="0">
                <a:solidFill>
                  <a:schemeClr val="tx1"/>
                </a:solidFill>
              </a:rPr>
              <a:t>（</a:t>
            </a:r>
            <a:r>
              <a:rPr lang="en-US" altLang="zh-CN" sz="2400" dirty="0">
                <a:solidFill>
                  <a:schemeClr val="tx1"/>
                </a:solidFill>
              </a:rPr>
              <a:t>1</a:t>
            </a:r>
            <a:r>
              <a:rPr lang="zh-CN" altLang="en-US" sz="2400" dirty="0">
                <a:solidFill>
                  <a:schemeClr val="tx1"/>
                </a:solidFill>
              </a:rPr>
              <a:t>）按结构化程序设计方式构造的程序是一个结构化程序，即由</a:t>
            </a:r>
            <a:r>
              <a:rPr lang="zh-CN" altLang="en-US" sz="2400" b="1" dirty="0">
                <a:solidFill>
                  <a:schemeClr val="tx1"/>
                </a:solidFill>
              </a:rPr>
              <a:t>三种基本控制结构</a:t>
            </a:r>
            <a:r>
              <a:rPr lang="zh-CN" altLang="en-US" sz="2400" dirty="0">
                <a:solidFill>
                  <a:schemeClr val="tx1"/>
                </a:solidFill>
              </a:rPr>
              <a:t>：</a:t>
            </a:r>
            <a:r>
              <a:rPr lang="zh-CN" altLang="en-US" sz="2400" b="1" dirty="0">
                <a:solidFill>
                  <a:srgbClr val="FF0000"/>
                </a:solidFill>
              </a:rPr>
              <a:t>顺序结构、选择结构和循环结构</a:t>
            </a:r>
            <a:r>
              <a:rPr lang="zh-CN" altLang="en-US" sz="2400" dirty="0">
                <a:solidFill>
                  <a:schemeClr val="tx1"/>
                </a:solidFill>
              </a:rPr>
              <a:t>构成。</a:t>
            </a:r>
          </a:p>
          <a:p>
            <a:pPr>
              <a:lnSpc>
                <a:spcPct val="150000"/>
              </a:lnSpc>
              <a:buFont typeface="Wingdings" pitchFamily="2" charset="2"/>
              <a:buNone/>
            </a:pPr>
            <a:r>
              <a:rPr lang="zh-CN" altLang="en-US" sz="2400" dirty="0">
                <a:solidFill>
                  <a:schemeClr val="tx1"/>
                </a:solidFill>
              </a:rPr>
              <a:t>（</a:t>
            </a:r>
            <a:r>
              <a:rPr lang="en-US" altLang="zh-CN" sz="2400" dirty="0">
                <a:solidFill>
                  <a:schemeClr val="tx1"/>
                </a:solidFill>
              </a:rPr>
              <a:t>2</a:t>
            </a:r>
            <a:r>
              <a:rPr lang="zh-CN" altLang="en-US" sz="2400" dirty="0">
                <a:solidFill>
                  <a:schemeClr val="tx1"/>
                </a:solidFill>
              </a:rPr>
              <a:t>）有限制地使用</a:t>
            </a:r>
            <a:r>
              <a:rPr lang="en-US" altLang="zh-CN" sz="2400" dirty="0" err="1">
                <a:solidFill>
                  <a:schemeClr val="tx1"/>
                </a:solidFill>
              </a:rPr>
              <a:t>goto</a:t>
            </a:r>
            <a:r>
              <a:rPr lang="zh-CN" altLang="en-US" sz="2400" dirty="0">
                <a:solidFill>
                  <a:schemeClr val="tx1"/>
                </a:solidFill>
              </a:rPr>
              <a:t>语句。  </a:t>
            </a:r>
          </a:p>
          <a:p>
            <a:pPr>
              <a:lnSpc>
                <a:spcPct val="150000"/>
              </a:lnSpc>
              <a:buFont typeface="Wingdings" pitchFamily="2" charset="2"/>
              <a:buNone/>
            </a:pPr>
            <a:r>
              <a:rPr lang="zh-CN" altLang="en-US" sz="2400" dirty="0">
                <a:solidFill>
                  <a:schemeClr val="tx1"/>
                </a:solidFill>
              </a:rPr>
              <a:t>（</a:t>
            </a:r>
            <a:r>
              <a:rPr lang="en-US" altLang="zh-CN" sz="2400" dirty="0">
                <a:solidFill>
                  <a:schemeClr val="tx1"/>
                </a:solidFill>
              </a:rPr>
              <a:t>3</a:t>
            </a:r>
            <a:r>
              <a:rPr lang="zh-CN" altLang="en-US" sz="2400" dirty="0">
                <a:solidFill>
                  <a:schemeClr val="tx1"/>
                </a:solidFill>
              </a:rPr>
              <a:t>）借助于体现结构化程序设计思想的所谓</a:t>
            </a:r>
            <a:r>
              <a:rPr lang="zh-CN" altLang="en-US" sz="2400" b="1" dirty="0">
                <a:solidFill>
                  <a:srgbClr val="FF0000"/>
                </a:solidFill>
              </a:rPr>
              <a:t>结构化程序设计语言</a:t>
            </a:r>
            <a:r>
              <a:rPr lang="zh-CN" altLang="en-US" sz="2400" dirty="0">
                <a:solidFill>
                  <a:schemeClr val="tx1"/>
                </a:solidFill>
              </a:rPr>
              <a:t>来书写结构化程序，并采用一定的书写格式以提高程序结构的</a:t>
            </a:r>
            <a:r>
              <a:rPr lang="zh-CN" altLang="en-US" sz="2400" dirty="0">
                <a:solidFill>
                  <a:srgbClr val="FF0000"/>
                </a:solidFill>
              </a:rPr>
              <a:t>清晰性</a:t>
            </a:r>
            <a:r>
              <a:rPr lang="zh-CN" altLang="en-US" sz="2400" dirty="0">
                <a:solidFill>
                  <a:schemeClr val="tx1"/>
                </a:solidFill>
              </a:rPr>
              <a:t>，增进程序的</a:t>
            </a:r>
            <a:r>
              <a:rPr lang="zh-CN" altLang="en-US" sz="2400" dirty="0">
                <a:solidFill>
                  <a:srgbClr val="FF0000"/>
                </a:solidFill>
              </a:rPr>
              <a:t>易读性</a:t>
            </a:r>
            <a:r>
              <a:rPr lang="zh-CN" altLang="en-US" sz="2400" dirty="0">
                <a:solidFill>
                  <a:schemeClr val="tx1"/>
                </a:solidFill>
              </a:rPr>
              <a:t>。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98019">
                                            <p:txEl>
                                              <p:pRg st="1" end="1"/>
                                            </p:txEl>
                                          </p:spTgt>
                                        </p:tgtEl>
                                        <p:attrNameLst>
                                          <p:attrName>style.visibility</p:attrName>
                                        </p:attrNameLst>
                                      </p:cBhvr>
                                      <p:to>
                                        <p:strVal val="visible"/>
                                      </p:to>
                                    </p:set>
                                    <p:animEffect transition="in" filter="blinds(horizontal)">
                                      <p:cBhvr>
                                        <p:cTn id="7" dur="500"/>
                                        <p:tgtEl>
                                          <p:spTgt spid="598019">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98019">
                                            <p:txEl>
                                              <p:pRg st="2" end="2"/>
                                            </p:txEl>
                                          </p:spTgt>
                                        </p:tgtEl>
                                        <p:attrNameLst>
                                          <p:attrName>style.visibility</p:attrName>
                                        </p:attrNameLst>
                                      </p:cBhvr>
                                      <p:to>
                                        <p:strVal val="visible"/>
                                      </p:to>
                                    </p:set>
                                    <p:animEffect transition="in" filter="blinds(horizontal)">
                                      <p:cBhvr>
                                        <p:cTn id="12" dur="500"/>
                                        <p:tgtEl>
                                          <p:spTgt spid="598019">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98019">
                                            <p:txEl>
                                              <p:pRg st="3" end="3"/>
                                            </p:txEl>
                                          </p:spTgt>
                                        </p:tgtEl>
                                        <p:attrNameLst>
                                          <p:attrName>style.visibility</p:attrName>
                                        </p:attrNameLst>
                                      </p:cBhvr>
                                      <p:to>
                                        <p:strVal val="visible"/>
                                      </p:to>
                                    </p:set>
                                    <p:animEffect transition="in" filter="blinds(horizontal)">
                                      <p:cBhvr>
                                        <p:cTn id="17" dur="500"/>
                                        <p:tgtEl>
                                          <p:spTgt spid="59801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9042" name="Rectangle 2"/>
          <p:cNvSpPr>
            <a:spLocks noGrp="1" noChangeArrowheads="1"/>
          </p:cNvSpPr>
          <p:nvPr>
            <p:ph type="title"/>
          </p:nvPr>
        </p:nvSpPr>
        <p:spPr/>
        <p:txBody>
          <a:bodyPr/>
          <a:lstStyle/>
          <a:p>
            <a:r>
              <a:rPr lang="zh-CN" altLang="en-US" dirty="0"/>
              <a:t>什么是结构化程序设计？</a:t>
            </a:r>
          </a:p>
        </p:txBody>
      </p:sp>
      <p:sp>
        <p:nvSpPr>
          <p:cNvPr id="599043" name="Rectangle 3"/>
          <p:cNvSpPr>
            <a:spLocks noGrp="1" noChangeArrowheads="1"/>
          </p:cNvSpPr>
          <p:nvPr>
            <p:ph type="body" idx="1"/>
          </p:nvPr>
        </p:nvSpPr>
        <p:spPr>
          <a:xfrm>
            <a:off x="395536" y="1339850"/>
            <a:ext cx="8640960" cy="5113486"/>
          </a:xfrm>
        </p:spPr>
        <p:txBody>
          <a:bodyPr/>
          <a:lstStyle/>
          <a:p>
            <a:r>
              <a:rPr lang="zh-CN" altLang="en-US" dirty="0">
                <a:solidFill>
                  <a:srgbClr val="0000FF"/>
                </a:solidFill>
              </a:rPr>
              <a:t>结构化程序设计的特征与风格（续）</a:t>
            </a:r>
            <a:r>
              <a:rPr lang="zh-CN" altLang="en-US" dirty="0"/>
              <a:t> </a:t>
            </a:r>
            <a:endParaRPr lang="zh-CN" altLang="en-US" dirty="0">
              <a:solidFill>
                <a:srgbClr val="0000FF"/>
              </a:solidFill>
            </a:endParaRPr>
          </a:p>
          <a:p>
            <a:pPr>
              <a:lnSpc>
                <a:spcPct val="150000"/>
              </a:lnSpc>
              <a:buFont typeface="Wingdings" pitchFamily="2" charset="2"/>
              <a:buNone/>
            </a:pPr>
            <a:r>
              <a:rPr lang="zh-CN" altLang="en-US" sz="2400" dirty="0"/>
              <a:t>（</a:t>
            </a:r>
            <a:r>
              <a:rPr lang="en-US" altLang="zh-CN" sz="2400" dirty="0">
                <a:solidFill>
                  <a:schemeClr val="tx1"/>
                </a:solidFill>
              </a:rPr>
              <a:t>4</a:t>
            </a:r>
            <a:r>
              <a:rPr lang="zh-CN" altLang="en-US" sz="2400" dirty="0">
                <a:solidFill>
                  <a:schemeClr val="tx1"/>
                </a:solidFill>
              </a:rPr>
              <a:t>）强调程序设计过程中人的思维方式与规律，是一种</a:t>
            </a:r>
            <a:r>
              <a:rPr lang="zh-CN" altLang="en-US" sz="2400" b="1" dirty="0">
                <a:solidFill>
                  <a:srgbClr val="FF0000"/>
                </a:solidFill>
              </a:rPr>
              <a:t>自顶向下</a:t>
            </a:r>
            <a:r>
              <a:rPr lang="zh-CN" altLang="en-US" sz="2400" dirty="0">
                <a:solidFill>
                  <a:schemeClr val="tx1"/>
                </a:solidFill>
              </a:rPr>
              <a:t>的程序设计策略，它通过一组规则、规律与特有的风格对程序设计细分和组织。</a:t>
            </a:r>
          </a:p>
          <a:p>
            <a:pPr lvl="1">
              <a:lnSpc>
                <a:spcPct val="150000"/>
              </a:lnSpc>
            </a:pPr>
            <a:r>
              <a:rPr lang="zh-CN" altLang="en-US" dirty="0">
                <a:solidFill>
                  <a:schemeClr val="tx1"/>
                </a:solidFill>
              </a:rPr>
              <a:t>对于小规模程序设计，它与</a:t>
            </a:r>
            <a:r>
              <a:rPr lang="zh-CN" altLang="en-US" b="1" dirty="0">
                <a:solidFill>
                  <a:srgbClr val="FF0000"/>
                </a:solidFill>
              </a:rPr>
              <a:t>逐步精化</a:t>
            </a:r>
            <a:r>
              <a:rPr lang="zh-CN" altLang="en-US" dirty="0">
                <a:solidFill>
                  <a:schemeClr val="tx1"/>
                </a:solidFill>
              </a:rPr>
              <a:t>的设计策略相联系，即采用</a:t>
            </a:r>
            <a:r>
              <a:rPr lang="zh-CN" altLang="en-US" b="1" dirty="0">
                <a:solidFill>
                  <a:srgbClr val="FF0000"/>
                </a:solidFill>
              </a:rPr>
              <a:t>自顶向下、逐步求精</a:t>
            </a:r>
            <a:r>
              <a:rPr lang="zh-CN" altLang="en-US" dirty="0">
                <a:solidFill>
                  <a:schemeClr val="tx1"/>
                </a:solidFill>
              </a:rPr>
              <a:t>的方法对其进行分析和设计；</a:t>
            </a:r>
          </a:p>
          <a:p>
            <a:pPr lvl="1">
              <a:lnSpc>
                <a:spcPct val="150000"/>
              </a:lnSpc>
            </a:pPr>
            <a:r>
              <a:rPr lang="zh-CN" altLang="en-US" dirty="0">
                <a:solidFill>
                  <a:schemeClr val="tx1"/>
                </a:solidFill>
              </a:rPr>
              <a:t>对于大规模程序设计，它则与</a:t>
            </a:r>
            <a:r>
              <a:rPr lang="zh-CN" altLang="en-US" b="1" dirty="0">
                <a:solidFill>
                  <a:srgbClr val="FF0000"/>
                </a:solidFill>
              </a:rPr>
              <a:t>模块化</a:t>
            </a:r>
            <a:r>
              <a:rPr lang="zh-CN" altLang="en-US" dirty="0">
                <a:solidFill>
                  <a:schemeClr val="tx1"/>
                </a:solidFill>
              </a:rPr>
              <a:t>程序设计策略相结合，即将一个大规模的问题划分为几个模块，每一个模块完成一定的功能。</a:t>
            </a:r>
            <a:r>
              <a:rPr lang="zh-CN" altLang="en-US" dirty="0"/>
              <a:t>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599043">
                                            <p:txEl>
                                              <p:pRg st="2" end="2"/>
                                            </p:txEl>
                                          </p:spTgt>
                                        </p:tgtEl>
                                        <p:attrNameLst>
                                          <p:attrName>style.visibility</p:attrName>
                                        </p:attrNameLst>
                                      </p:cBhvr>
                                      <p:to>
                                        <p:strVal val="visible"/>
                                      </p:to>
                                    </p:set>
                                    <p:animEffect transition="in" filter="diamond(in)">
                                      <p:cBhvr>
                                        <p:cTn id="7" dur="1000"/>
                                        <p:tgtEl>
                                          <p:spTgt spid="59904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32" fill="hold" nodeType="clickEffect">
                                  <p:stCondLst>
                                    <p:cond delay="0"/>
                                  </p:stCondLst>
                                  <p:childTnLst>
                                    <p:set>
                                      <p:cBhvr>
                                        <p:cTn id="11" dur="1" fill="hold">
                                          <p:stCondLst>
                                            <p:cond delay="0"/>
                                          </p:stCondLst>
                                        </p:cTn>
                                        <p:tgtEl>
                                          <p:spTgt spid="599043">
                                            <p:txEl>
                                              <p:pRg st="3" end="3"/>
                                            </p:txEl>
                                          </p:spTgt>
                                        </p:tgtEl>
                                        <p:attrNameLst>
                                          <p:attrName>style.visibility</p:attrName>
                                        </p:attrNameLst>
                                      </p:cBhvr>
                                      <p:to>
                                        <p:strVal val="visible"/>
                                      </p:to>
                                    </p:set>
                                    <p:animEffect transition="in" filter="diamond(out)">
                                      <p:cBhvr>
                                        <p:cTn id="12" dur="1000"/>
                                        <p:tgtEl>
                                          <p:spTgt spid="59904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0066" name="Rectangle 2"/>
          <p:cNvSpPr>
            <a:spLocks noGrp="1" noChangeArrowheads="1"/>
          </p:cNvSpPr>
          <p:nvPr>
            <p:ph type="title"/>
          </p:nvPr>
        </p:nvSpPr>
        <p:spPr/>
        <p:txBody>
          <a:bodyPr/>
          <a:lstStyle/>
          <a:p>
            <a:r>
              <a:rPr lang="zh-CN" altLang="en-US" dirty="0"/>
              <a:t>什么是结构化程序设计？</a:t>
            </a:r>
          </a:p>
        </p:txBody>
      </p:sp>
      <p:grpSp>
        <p:nvGrpSpPr>
          <p:cNvPr id="2" name="Group 3"/>
          <p:cNvGrpSpPr>
            <a:grpSpLocks/>
          </p:cNvGrpSpPr>
          <p:nvPr/>
        </p:nvGrpSpPr>
        <p:grpSpPr bwMode="auto">
          <a:xfrm>
            <a:off x="685800" y="1066800"/>
            <a:ext cx="7620000" cy="5029200"/>
            <a:chOff x="336" y="528"/>
            <a:chExt cx="5232" cy="3168"/>
          </a:xfrm>
        </p:grpSpPr>
        <p:sp>
          <p:nvSpPr>
            <p:cNvPr id="600068" name="Rectangle 4" descr="粉色面巾纸"/>
            <p:cNvSpPr>
              <a:spLocks noChangeArrowheads="1"/>
            </p:cNvSpPr>
            <p:nvPr/>
          </p:nvSpPr>
          <p:spPr bwMode="auto">
            <a:xfrm>
              <a:off x="336" y="528"/>
              <a:ext cx="5232" cy="3168"/>
            </a:xfrm>
            <a:prstGeom prst="rect">
              <a:avLst/>
            </a:prstGeom>
            <a:blipFill dpi="0" rotWithShape="1">
              <a:blip r:embed="rId2" cstate="print"/>
              <a:srcRect/>
              <a:tile tx="0" ty="0" sx="100000" sy="100000" flip="none" algn="tl"/>
            </a:blipFill>
            <a:ln w="9525" algn="ctr">
              <a:noFill/>
              <a:miter lim="800000"/>
              <a:headEnd/>
              <a:tailEnd/>
            </a:ln>
            <a:effectLst>
              <a:outerShdw dist="107763" dir="2700000" algn="ctr" rotWithShape="0">
                <a:srgbClr val="808080">
                  <a:alpha val="50000"/>
                </a:srgbClr>
              </a:outerShdw>
            </a:effectLst>
          </p:spPr>
          <p:txBody>
            <a:bodyPr wrap="none" anchor="ctr"/>
            <a:lstStyle/>
            <a:p>
              <a:endParaRPr lang="zh-CN" altLang="en-US"/>
            </a:p>
          </p:txBody>
        </p:sp>
        <p:sp>
          <p:nvSpPr>
            <p:cNvPr id="600069" name="Rectangle 5"/>
            <p:cNvSpPr>
              <a:spLocks noChangeArrowheads="1"/>
            </p:cNvSpPr>
            <p:nvPr/>
          </p:nvSpPr>
          <p:spPr bwMode="auto">
            <a:xfrm>
              <a:off x="432" y="624"/>
              <a:ext cx="5040" cy="2976"/>
            </a:xfrm>
            <a:prstGeom prst="rect">
              <a:avLst/>
            </a:prstGeom>
            <a:solidFill>
              <a:schemeClr val="bg1"/>
            </a:solidFill>
            <a:ln w="9525" algn="ctr">
              <a:solidFill>
                <a:schemeClr val="accent1"/>
              </a:solidFill>
              <a:miter lim="800000"/>
              <a:headEnd/>
              <a:tailEnd/>
            </a:ln>
            <a:effectLst/>
          </p:spPr>
          <p:txBody>
            <a:bodyPr wrap="none" anchor="ctr"/>
            <a:lstStyle/>
            <a:p>
              <a:endParaRPr lang="zh-CN" altLang="en-US"/>
            </a:p>
          </p:txBody>
        </p:sp>
      </p:grpSp>
      <p:sp>
        <p:nvSpPr>
          <p:cNvPr id="600070" name="Text Box 6"/>
          <p:cNvSpPr txBox="1">
            <a:spLocks noChangeArrowheads="1"/>
          </p:cNvSpPr>
          <p:nvPr/>
        </p:nvSpPr>
        <p:spPr bwMode="auto">
          <a:xfrm>
            <a:off x="762000" y="1295400"/>
            <a:ext cx="4800600" cy="457200"/>
          </a:xfrm>
          <a:prstGeom prst="rect">
            <a:avLst/>
          </a:prstGeom>
          <a:noFill/>
          <a:ln w="9525" algn="ctr">
            <a:noFill/>
            <a:miter lim="800000"/>
            <a:headEnd/>
            <a:tailEnd/>
          </a:ln>
          <a:effectLst/>
        </p:spPr>
        <p:txBody>
          <a:bodyPr>
            <a:spAutoFit/>
          </a:bodyPr>
          <a:lstStyle/>
          <a:p>
            <a:pPr algn="l">
              <a:spcBef>
                <a:spcPct val="50000"/>
              </a:spcBef>
            </a:pPr>
            <a:r>
              <a:rPr lang="en-US" altLang="en-US" sz="2400" dirty="0"/>
              <a:t>【</a:t>
            </a:r>
            <a:r>
              <a:rPr lang="zh-CN" altLang="en-US" sz="2400" dirty="0"/>
              <a:t>例</a:t>
            </a:r>
            <a:r>
              <a:rPr lang="en-US" altLang="en-US" sz="2400" dirty="0"/>
              <a:t>】</a:t>
            </a:r>
            <a:r>
              <a:rPr lang="zh-CN" altLang="en-US" sz="2400" dirty="0"/>
              <a:t>编写程序，打印九九表</a:t>
            </a:r>
          </a:p>
        </p:txBody>
      </p:sp>
      <p:sp>
        <p:nvSpPr>
          <p:cNvPr id="600071" name="Text Box 7"/>
          <p:cNvSpPr txBox="1">
            <a:spLocks noChangeArrowheads="1"/>
          </p:cNvSpPr>
          <p:nvPr/>
        </p:nvSpPr>
        <p:spPr bwMode="auto">
          <a:xfrm>
            <a:off x="1981200" y="1828800"/>
            <a:ext cx="5334000" cy="3581400"/>
          </a:xfrm>
          <a:prstGeom prst="rect">
            <a:avLst/>
          </a:prstGeom>
          <a:noFill/>
          <a:ln w="9525" algn="ctr">
            <a:noFill/>
            <a:miter lim="800000"/>
            <a:headEnd/>
            <a:tailEnd/>
          </a:ln>
          <a:effectLst/>
        </p:spPr>
        <p:txBody>
          <a:bodyPr>
            <a:spAutoFit/>
          </a:bodyPr>
          <a:lstStyle/>
          <a:p>
            <a:pPr algn="l">
              <a:spcBef>
                <a:spcPct val="30000"/>
              </a:spcBef>
            </a:pPr>
            <a:r>
              <a:rPr lang="en-US" altLang="zh-CN" sz="1800">
                <a:solidFill>
                  <a:srgbClr val="0000FF"/>
                </a:solidFill>
                <a:latin typeface="Times New Roman" pitchFamily="18" charset="0"/>
                <a:ea typeface="宋体" charset="-122"/>
              </a:rPr>
              <a:t>1</a:t>
            </a:r>
            <a:r>
              <a:rPr lang="en-US" altLang="zh-CN" sz="1800">
                <a:latin typeface="Times New Roman" pitchFamily="18" charset="0"/>
                <a:ea typeface="宋体" charset="-122"/>
              </a:rPr>
              <a:t>    1</a:t>
            </a:r>
          </a:p>
          <a:p>
            <a:pPr algn="l">
              <a:spcBef>
                <a:spcPct val="30000"/>
              </a:spcBef>
            </a:pPr>
            <a:r>
              <a:rPr lang="en-US" altLang="zh-CN" sz="1800">
                <a:solidFill>
                  <a:srgbClr val="0000FF"/>
                </a:solidFill>
                <a:latin typeface="Times New Roman" pitchFamily="18" charset="0"/>
                <a:ea typeface="宋体" charset="-122"/>
              </a:rPr>
              <a:t>2</a:t>
            </a:r>
            <a:r>
              <a:rPr lang="en-US" altLang="zh-CN" sz="1800">
                <a:latin typeface="Times New Roman" pitchFamily="18" charset="0"/>
                <a:ea typeface="宋体" charset="-122"/>
              </a:rPr>
              <a:t>    2    4</a:t>
            </a:r>
          </a:p>
          <a:p>
            <a:pPr algn="l">
              <a:spcBef>
                <a:spcPct val="30000"/>
              </a:spcBef>
            </a:pPr>
            <a:r>
              <a:rPr lang="en-US" altLang="zh-CN" sz="1800">
                <a:solidFill>
                  <a:srgbClr val="0000FF"/>
                </a:solidFill>
                <a:latin typeface="Times New Roman" pitchFamily="18" charset="0"/>
                <a:ea typeface="宋体" charset="-122"/>
              </a:rPr>
              <a:t>3</a:t>
            </a:r>
            <a:r>
              <a:rPr lang="en-US" altLang="zh-CN" sz="1800">
                <a:latin typeface="Times New Roman" pitchFamily="18" charset="0"/>
                <a:ea typeface="宋体" charset="-122"/>
              </a:rPr>
              <a:t>    3    6     9</a:t>
            </a:r>
          </a:p>
          <a:p>
            <a:pPr algn="l">
              <a:spcBef>
                <a:spcPct val="30000"/>
              </a:spcBef>
            </a:pPr>
            <a:r>
              <a:rPr lang="en-US" altLang="zh-CN" sz="1800">
                <a:solidFill>
                  <a:srgbClr val="0000FF"/>
                </a:solidFill>
                <a:latin typeface="Times New Roman" pitchFamily="18" charset="0"/>
                <a:ea typeface="宋体" charset="-122"/>
              </a:rPr>
              <a:t>4</a:t>
            </a:r>
            <a:r>
              <a:rPr lang="en-US" altLang="zh-CN" sz="1800">
                <a:latin typeface="Times New Roman" pitchFamily="18" charset="0"/>
                <a:ea typeface="宋体" charset="-122"/>
              </a:rPr>
              <a:t>    4    8     12   16</a:t>
            </a:r>
          </a:p>
          <a:p>
            <a:pPr algn="l">
              <a:spcBef>
                <a:spcPct val="30000"/>
              </a:spcBef>
            </a:pPr>
            <a:r>
              <a:rPr lang="en-US" altLang="zh-CN" sz="1800">
                <a:solidFill>
                  <a:srgbClr val="0000FF"/>
                </a:solidFill>
                <a:latin typeface="Times New Roman" pitchFamily="18" charset="0"/>
                <a:ea typeface="宋体" charset="-122"/>
              </a:rPr>
              <a:t>5</a:t>
            </a:r>
            <a:r>
              <a:rPr lang="en-US" altLang="zh-CN" sz="1800">
                <a:latin typeface="Times New Roman" pitchFamily="18" charset="0"/>
                <a:ea typeface="宋体" charset="-122"/>
              </a:rPr>
              <a:t>    5    10   15   20   25</a:t>
            </a:r>
          </a:p>
          <a:p>
            <a:pPr algn="l">
              <a:spcBef>
                <a:spcPct val="30000"/>
              </a:spcBef>
            </a:pPr>
            <a:r>
              <a:rPr lang="en-US" altLang="zh-CN" sz="1800">
                <a:solidFill>
                  <a:srgbClr val="0000FF"/>
                </a:solidFill>
                <a:latin typeface="Times New Roman" pitchFamily="18" charset="0"/>
                <a:ea typeface="宋体" charset="-122"/>
              </a:rPr>
              <a:t>6</a:t>
            </a:r>
            <a:r>
              <a:rPr lang="en-US" altLang="zh-CN" sz="1800">
                <a:latin typeface="Times New Roman" pitchFamily="18" charset="0"/>
                <a:ea typeface="宋体" charset="-122"/>
              </a:rPr>
              <a:t>    6    12   18   24   30   36</a:t>
            </a:r>
          </a:p>
          <a:p>
            <a:pPr algn="l">
              <a:spcBef>
                <a:spcPct val="30000"/>
              </a:spcBef>
            </a:pPr>
            <a:r>
              <a:rPr lang="en-US" altLang="zh-CN" sz="1800">
                <a:solidFill>
                  <a:srgbClr val="0000FF"/>
                </a:solidFill>
                <a:latin typeface="Times New Roman" pitchFamily="18" charset="0"/>
                <a:ea typeface="宋体" charset="-122"/>
              </a:rPr>
              <a:t>7</a:t>
            </a:r>
            <a:r>
              <a:rPr lang="en-US" altLang="zh-CN" sz="1800">
                <a:latin typeface="Times New Roman" pitchFamily="18" charset="0"/>
                <a:ea typeface="宋体" charset="-122"/>
              </a:rPr>
              <a:t>    7    14   21   28   35   42   49</a:t>
            </a:r>
          </a:p>
          <a:p>
            <a:pPr algn="l">
              <a:spcBef>
                <a:spcPct val="30000"/>
              </a:spcBef>
            </a:pPr>
            <a:r>
              <a:rPr lang="en-US" altLang="zh-CN" sz="1800">
                <a:solidFill>
                  <a:srgbClr val="0000FF"/>
                </a:solidFill>
                <a:latin typeface="Times New Roman" pitchFamily="18" charset="0"/>
                <a:ea typeface="宋体" charset="-122"/>
              </a:rPr>
              <a:t>8</a:t>
            </a:r>
            <a:r>
              <a:rPr lang="en-US" altLang="zh-CN" sz="1800">
                <a:latin typeface="Times New Roman" pitchFamily="18" charset="0"/>
                <a:ea typeface="宋体" charset="-122"/>
              </a:rPr>
              <a:t>    8    16   24   32   40   48   56   64</a:t>
            </a:r>
          </a:p>
          <a:p>
            <a:pPr algn="l">
              <a:spcBef>
                <a:spcPct val="30000"/>
              </a:spcBef>
            </a:pPr>
            <a:r>
              <a:rPr lang="en-US" altLang="zh-CN" sz="1800">
                <a:solidFill>
                  <a:srgbClr val="0000FF"/>
                </a:solidFill>
                <a:latin typeface="Times New Roman" pitchFamily="18" charset="0"/>
                <a:ea typeface="宋体" charset="-122"/>
              </a:rPr>
              <a:t>9</a:t>
            </a:r>
            <a:r>
              <a:rPr lang="en-US" altLang="zh-CN" sz="1800">
                <a:latin typeface="Times New Roman" pitchFamily="18" charset="0"/>
                <a:ea typeface="宋体" charset="-122"/>
              </a:rPr>
              <a:t>    9    18   27   36   45   54   63   72   81</a:t>
            </a:r>
          </a:p>
          <a:p>
            <a:pPr algn="l">
              <a:spcBef>
                <a:spcPct val="30000"/>
              </a:spcBef>
            </a:pPr>
            <a:r>
              <a:rPr lang="en-US" altLang="zh-CN" sz="1800">
                <a:solidFill>
                  <a:srgbClr val="0000FF"/>
                </a:solidFill>
                <a:latin typeface="Times New Roman" pitchFamily="18" charset="0"/>
                <a:ea typeface="宋体" charset="-122"/>
              </a:rPr>
              <a:t>*    1     2     3     4     5     6     7     8     9</a:t>
            </a:r>
          </a:p>
        </p:txBody>
      </p:sp>
      <p:sp>
        <p:nvSpPr>
          <p:cNvPr id="600072" name="AutoShape 8"/>
          <p:cNvSpPr>
            <a:spLocks noChangeArrowheads="1"/>
          </p:cNvSpPr>
          <p:nvPr/>
        </p:nvSpPr>
        <p:spPr bwMode="auto">
          <a:xfrm>
            <a:off x="4724400" y="1066800"/>
            <a:ext cx="4038600" cy="2057400"/>
          </a:xfrm>
          <a:prstGeom prst="irregularSeal2">
            <a:avLst/>
          </a:prstGeom>
          <a:solidFill>
            <a:schemeClr val="accent1"/>
          </a:solidFill>
          <a:ln w="9525" algn="ctr">
            <a:solidFill>
              <a:schemeClr val="tx1"/>
            </a:solidFill>
            <a:miter lim="800000"/>
            <a:headEnd/>
            <a:tailEnd/>
          </a:ln>
          <a:effectLst/>
        </p:spPr>
        <p:txBody>
          <a:bodyPr wrap="none" anchor="ctr"/>
          <a:lstStyle/>
          <a:p>
            <a:r>
              <a:rPr lang="zh-CN" altLang="en-US" sz="2400"/>
              <a:t> 小规模程序设计 </a:t>
            </a:r>
          </a:p>
        </p:txBody>
      </p:sp>
      <p:sp>
        <p:nvSpPr>
          <p:cNvPr id="600073" name="AutoShape 9"/>
          <p:cNvSpPr>
            <a:spLocks noChangeArrowheads="1"/>
          </p:cNvSpPr>
          <p:nvPr/>
        </p:nvSpPr>
        <p:spPr bwMode="auto">
          <a:xfrm>
            <a:off x="5334000" y="3352800"/>
            <a:ext cx="3352800" cy="762000"/>
          </a:xfrm>
          <a:prstGeom prst="horizontalScroll">
            <a:avLst>
              <a:gd name="adj" fmla="val 12500"/>
            </a:avLst>
          </a:prstGeom>
          <a:gradFill rotWithShape="1">
            <a:gsLst>
              <a:gs pos="0">
                <a:srgbClr val="FF99FF"/>
              </a:gs>
              <a:gs pos="50000">
                <a:schemeClr val="bg1"/>
              </a:gs>
              <a:gs pos="100000">
                <a:srgbClr val="FF99FF"/>
              </a:gs>
            </a:gsLst>
            <a:lin ang="5400000" scaled="1"/>
          </a:gradFill>
          <a:ln w="9525">
            <a:solidFill>
              <a:srgbClr val="FF99FF"/>
            </a:solidFill>
            <a:round/>
            <a:headEnd/>
            <a:tailEnd/>
          </a:ln>
          <a:effectLst/>
        </p:spPr>
        <p:txBody>
          <a:bodyPr wrap="none" anchor="ctr"/>
          <a:lstStyle/>
          <a:p>
            <a:r>
              <a:rPr lang="zh-CN" altLang="en-US" sz="2400">
                <a:solidFill>
                  <a:srgbClr val="0000FF"/>
                </a:solidFill>
              </a:rPr>
              <a:t> 自顶向下、逐步求精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600072"/>
                                        </p:tgtEl>
                                        <p:attrNameLst>
                                          <p:attrName>style.visibility</p:attrName>
                                        </p:attrNameLst>
                                      </p:cBhvr>
                                      <p:to>
                                        <p:strVal val="visible"/>
                                      </p:to>
                                    </p:set>
                                    <p:animEffect transition="in" filter="box(in)">
                                      <p:cBhvr>
                                        <p:cTn id="7" dur="500"/>
                                        <p:tgtEl>
                                          <p:spTgt spid="60007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00073"/>
                                        </p:tgtEl>
                                        <p:attrNameLst>
                                          <p:attrName>style.visibility</p:attrName>
                                        </p:attrNameLst>
                                      </p:cBhvr>
                                      <p:to>
                                        <p:strVal val="visible"/>
                                      </p:to>
                                    </p:set>
                                    <p:animEffect transition="in" filter="wipe(left)">
                                      <p:cBhvr>
                                        <p:cTn id="12" dur="500"/>
                                        <p:tgtEl>
                                          <p:spTgt spid="6000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0072" grpId="0" animBg="1"/>
      <p:bldP spid="600073"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3414713" y="1219200"/>
            <a:ext cx="2605087" cy="1600200"/>
            <a:chOff x="2448" y="768"/>
            <a:chExt cx="1584" cy="1008"/>
          </a:xfrm>
        </p:grpSpPr>
        <p:sp>
          <p:nvSpPr>
            <p:cNvPr id="601091" name="Rectangle 3"/>
            <p:cNvSpPr>
              <a:spLocks noChangeArrowheads="1"/>
            </p:cNvSpPr>
            <p:nvPr/>
          </p:nvSpPr>
          <p:spPr bwMode="auto">
            <a:xfrm>
              <a:off x="2448" y="768"/>
              <a:ext cx="1584" cy="1008"/>
            </a:xfrm>
            <a:prstGeom prst="rect">
              <a:avLst/>
            </a:prstGeom>
            <a:solidFill>
              <a:schemeClr val="bg1"/>
            </a:solidFill>
            <a:ln w="9525" algn="ctr">
              <a:solidFill>
                <a:srgbClr val="FF3300"/>
              </a:solidFill>
              <a:miter lim="800000"/>
              <a:headEnd/>
              <a:tailEnd/>
            </a:ln>
            <a:effectLst/>
          </p:spPr>
          <p:txBody>
            <a:bodyPr wrap="none" anchor="ctr"/>
            <a:lstStyle/>
            <a:p>
              <a:endParaRPr lang="zh-CN" altLang="en-US"/>
            </a:p>
          </p:txBody>
        </p:sp>
        <p:sp>
          <p:nvSpPr>
            <p:cNvPr id="601092" name="Text Box 4"/>
            <p:cNvSpPr txBox="1">
              <a:spLocks noChangeArrowheads="1"/>
            </p:cNvSpPr>
            <p:nvPr/>
          </p:nvSpPr>
          <p:spPr bwMode="auto">
            <a:xfrm>
              <a:off x="2784" y="1536"/>
              <a:ext cx="912" cy="231"/>
            </a:xfrm>
            <a:prstGeom prst="rect">
              <a:avLst/>
            </a:prstGeom>
            <a:noFill/>
            <a:ln w="9525" algn="ctr">
              <a:noFill/>
              <a:miter lim="800000"/>
              <a:headEnd/>
              <a:tailEnd/>
            </a:ln>
            <a:effectLst/>
          </p:spPr>
          <p:txBody>
            <a:bodyPr>
              <a:spAutoFit/>
            </a:bodyPr>
            <a:lstStyle/>
            <a:p>
              <a:pPr>
                <a:spcBef>
                  <a:spcPct val="50000"/>
                </a:spcBef>
              </a:pPr>
              <a:r>
                <a:rPr lang="zh-CN" altLang="en-US" sz="1800">
                  <a:solidFill>
                    <a:srgbClr val="FF0000"/>
                  </a:solidFill>
                  <a:latin typeface="Times New Roman" pitchFamily="18" charset="0"/>
                  <a:ea typeface="宋体" charset="-122"/>
                </a:rPr>
                <a:t>打印前 </a:t>
              </a:r>
              <a:r>
                <a:rPr lang="en-US" altLang="zh-CN" sz="1800">
                  <a:solidFill>
                    <a:srgbClr val="FF0000"/>
                  </a:solidFill>
                  <a:latin typeface="Times New Roman" pitchFamily="18" charset="0"/>
                  <a:ea typeface="宋体" charset="-122"/>
                </a:rPr>
                <a:t>9 </a:t>
              </a:r>
              <a:r>
                <a:rPr lang="zh-CN" altLang="en-US" sz="1800">
                  <a:solidFill>
                    <a:srgbClr val="FF0000"/>
                  </a:solidFill>
                  <a:latin typeface="Times New Roman" pitchFamily="18" charset="0"/>
                  <a:ea typeface="宋体" charset="-122"/>
                </a:rPr>
                <a:t>行</a:t>
              </a:r>
            </a:p>
          </p:txBody>
        </p:sp>
      </p:grpSp>
      <p:grpSp>
        <p:nvGrpSpPr>
          <p:cNvPr id="3" name="Group 5"/>
          <p:cNvGrpSpPr>
            <a:grpSpLocks/>
          </p:cNvGrpSpPr>
          <p:nvPr/>
        </p:nvGrpSpPr>
        <p:grpSpPr bwMode="auto">
          <a:xfrm>
            <a:off x="685800" y="1143000"/>
            <a:ext cx="2209800" cy="4114800"/>
            <a:chOff x="480" y="720"/>
            <a:chExt cx="1344" cy="2592"/>
          </a:xfrm>
        </p:grpSpPr>
        <p:sp>
          <p:nvSpPr>
            <p:cNvPr id="601094" name="Rectangle 6"/>
            <p:cNvSpPr>
              <a:spLocks noChangeArrowheads="1"/>
            </p:cNvSpPr>
            <p:nvPr/>
          </p:nvSpPr>
          <p:spPr bwMode="auto">
            <a:xfrm>
              <a:off x="480" y="720"/>
              <a:ext cx="1344" cy="2592"/>
            </a:xfrm>
            <a:prstGeom prst="rect">
              <a:avLst/>
            </a:prstGeom>
            <a:solidFill>
              <a:schemeClr val="bg1"/>
            </a:solidFill>
            <a:ln w="9525" algn="ctr">
              <a:solidFill>
                <a:srgbClr val="FF3300"/>
              </a:solidFill>
              <a:miter lim="800000"/>
              <a:headEnd/>
              <a:tailEnd/>
            </a:ln>
            <a:effectLst/>
          </p:spPr>
          <p:txBody>
            <a:bodyPr wrap="none" anchor="ctr"/>
            <a:lstStyle/>
            <a:p>
              <a:endParaRPr lang="zh-CN" altLang="en-US"/>
            </a:p>
          </p:txBody>
        </p:sp>
        <p:sp>
          <p:nvSpPr>
            <p:cNvPr id="601095" name="Text Box 7"/>
            <p:cNvSpPr txBox="1">
              <a:spLocks noChangeArrowheads="1"/>
            </p:cNvSpPr>
            <p:nvPr/>
          </p:nvSpPr>
          <p:spPr bwMode="auto">
            <a:xfrm>
              <a:off x="672" y="3024"/>
              <a:ext cx="960" cy="231"/>
            </a:xfrm>
            <a:prstGeom prst="rect">
              <a:avLst/>
            </a:prstGeom>
            <a:noFill/>
            <a:ln w="9525" algn="ctr">
              <a:noFill/>
              <a:miter lim="800000"/>
              <a:headEnd/>
              <a:tailEnd/>
            </a:ln>
            <a:effectLst/>
          </p:spPr>
          <p:txBody>
            <a:bodyPr>
              <a:spAutoFit/>
            </a:bodyPr>
            <a:lstStyle/>
            <a:p>
              <a:pPr>
                <a:spcBef>
                  <a:spcPct val="50000"/>
                </a:spcBef>
              </a:pPr>
              <a:r>
                <a:rPr lang="zh-CN" altLang="en-US" sz="1800">
                  <a:solidFill>
                    <a:srgbClr val="FF0000"/>
                  </a:solidFill>
                  <a:latin typeface="Times New Roman" pitchFamily="18" charset="0"/>
                  <a:ea typeface="宋体" charset="-122"/>
                </a:rPr>
                <a:t>打印九九表</a:t>
              </a:r>
            </a:p>
          </p:txBody>
        </p:sp>
      </p:grpSp>
      <p:sp>
        <p:nvSpPr>
          <p:cNvPr id="601096" name="Rectangle 8"/>
          <p:cNvSpPr>
            <a:spLocks noGrp="1" noChangeArrowheads="1"/>
          </p:cNvSpPr>
          <p:nvPr>
            <p:ph type="title"/>
          </p:nvPr>
        </p:nvSpPr>
        <p:spPr/>
        <p:txBody>
          <a:bodyPr/>
          <a:lstStyle/>
          <a:p>
            <a:r>
              <a:rPr lang="zh-CN" altLang="en-US" dirty="0"/>
              <a:t>什么是结构化程序设计？</a:t>
            </a:r>
          </a:p>
        </p:txBody>
      </p:sp>
      <p:sp>
        <p:nvSpPr>
          <p:cNvPr id="601097" name="Rectangle 9"/>
          <p:cNvSpPr>
            <a:spLocks noChangeArrowheads="1"/>
          </p:cNvSpPr>
          <p:nvPr/>
        </p:nvSpPr>
        <p:spPr bwMode="auto">
          <a:xfrm>
            <a:off x="1012825" y="2209800"/>
            <a:ext cx="1577975" cy="457200"/>
          </a:xfrm>
          <a:prstGeom prst="rect">
            <a:avLst/>
          </a:prstGeom>
          <a:gradFill rotWithShape="1">
            <a:gsLst>
              <a:gs pos="0">
                <a:schemeClr val="hlink"/>
              </a:gs>
              <a:gs pos="50000">
                <a:schemeClr val="bg1"/>
              </a:gs>
              <a:gs pos="100000">
                <a:schemeClr val="hlink"/>
              </a:gs>
            </a:gsLst>
            <a:lin ang="5400000" scaled="1"/>
          </a:gradFill>
          <a:ln w="9525" algn="ctr">
            <a:solidFill>
              <a:schemeClr val="hlink"/>
            </a:solidFill>
            <a:miter lim="800000"/>
            <a:headEnd/>
            <a:tailEnd/>
          </a:ln>
          <a:effectLst>
            <a:outerShdw dist="107763" dir="2700000" algn="ctr" rotWithShape="0">
              <a:srgbClr val="808080">
                <a:alpha val="50000"/>
              </a:srgbClr>
            </a:outerShdw>
          </a:effectLst>
        </p:spPr>
        <p:txBody>
          <a:bodyPr wrap="none" anchor="ctr"/>
          <a:lstStyle/>
          <a:p>
            <a:r>
              <a:rPr lang="zh-CN" altLang="en-US"/>
              <a:t> 打印前 </a:t>
            </a:r>
            <a:r>
              <a:rPr lang="en-US" altLang="zh-CN"/>
              <a:t>9 </a:t>
            </a:r>
            <a:r>
              <a:rPr lang="zh-CN" altLang="en-US"/>
              <a:t>行 </a:t>
            </a:r>
          </a:p>
        </p:txBody>
      </p:sp>
      <p:sp>
        <p:nvSpPr>
          <p:cNvPr id="601098" name="Rectangle 10"/>
          <p:cNvSpPr>
            <a:spLocks noChangeArrowheads="1"/>
          </p:cNvSpPr>
          <p:nvPr/>
        </p:nvSpPr>
        <p:spPr bwMode="auto">
          <a:xfrm>
            <a:off x="1012825" y="3048000"/>
            <a:ext cx="1577975" cy="457200"/>
          </a:xfrm>
          <a:prstGeom prst="rect">
            <a:avLst/>
          </a:prstGeom>
          <a:gradFill rotWithShape="1">
            <a:gsLst>
              <a:gs pos="0">
                <a:schemeClr val="hlink"/>
              </a:gs>
              <a:gs pos="50000">
                <a:schemeClr val="bg1"/>
              </a:gs>
              <a:gs pos="100000">
                <a:schemeClr val="hlink"/>
              </a:gs>
            </a:gsLst>
            <a:lin ang="5400000" scaled="1"/>
          </a:gradFill>
          <a:ln w="9525" algn="ctr">
            <a:solidFill>
              <a:schemeClr val="hlink"/>
            </a:solidFill>
            <a:miter lim="800000"/>
            <a:headEnd/>
            <a:tailEnd/>
          </a:ln>
          <a:effectLst>
            <a:outerShdw dist="107763" dir="2700000" algn="ctr" rotWithShape="0">
              <a:srgbClr val="808080">
                <a:alpha val="50000"/>
              </a:srgbClr>
            </a:outerShdw>
          </a:effectLst>
        </p:spPr>
        <p:txBody>
          <a:bodyPr wrap="none" anchor="ctr"/>
          <a:lstStyle/>
          <a:p>
            <a:r>
              <a:rPr lang="zh-CN" altLang="en-US"/>
              <a:t> 打印底行 </a:t>
            </a:r>
          </a:p>
        </p:txBody>
      </p:sp>
      <p:grpSp>
        <p:nvGrpSpPr>
          <p:cNvPr id="4" name="Group 11"/>
          <p:cNvGrpSpPr>
            <a:grpSpLocks/>
          </p:cNvGrpSpPr>
          <p:nvPr/>
        </p:nvGrpSpPr>
        <p:grpSpPr bwMode="auto">
          <a:xfrm>
            <a:off x="1177925" y="1371600"/>
            <a:ext cx="1184275" cy="838200"/>
            <a:chOff x="768" y="864"/>
            <a:chExt cx="720" cy="528"/>
          </a:xfrm>
        </p:grpSpPr>
        <p:sp>
          <p:nvSpPr>
            <p:cNvPr id="601100" name="AutoShape 12"/>
            <p:cNvSpPr>
              <a:spLocks noChangeArrowheads="1"/>
            </p:cNvSpPr>
            <p:nvPr/>
          </p:nvSpPr>
          <p:spPr bwMode="auto">
            <a:xfrm>
              <a:off x="768" y="864"/>
              <a:ext cx="720" cy="288"/>
            </a:xfrm>
            <a:prstGeom prst="flowChartTerminator">
              <a:avLst/>
            </a:prstGeom>
            <a:gradFill rotWithShape="1">
              <a:gsLst>
                <a:gs pos="0">
                  <a:schemeClr val="hlink"/>
                </a:gs>
                <a:gs pos="50000">
                  <a:schemeClr val="bg1"/>
                </a:gs>
                <a:gs pos="100000">
                  <a:schemeClr val="hlink"/>
                </a:gs>
              </a:gsLst>
              <a:lin ang="5400000" scaled="1"/>
            </a:gradFill>
            <a:ln w="9525" algn="ctr">
              <a:solidFill>
                <a:schemeClr val="hlink"/>
              </a:solidFill>
              <a:miter lim="800000"/>
              <a:headEnd/>
              <a:tailEnd/>
            </a:ln>
            <a:effectLst>
              <a:outerShdw dist="107763" dir="2700000" algn="ctr" rotWithShape="0">
                <a:srgbClr val="808080">
                  <a:alpha val="50000"/>
                </a:srgbClr>
              </a:outerShdw>
            </a:effectLst>
          </p:spPr>
          <p:txBody>
            <a:bodyPr wrap="none" anchor="ctr"/>
            <a:lstStyle/>
            <a:p>
              <a:r>
                <a:rPr lang="zh-CN" altLang="en-US"/>
                <a:t> 开始  </a:t>
              </a:r>
            </a:p>
          </p:txBody>
        </p:sp>
        <p:sp>
          <p:nvSpPr>
            <p:cNvPr id="601101" name="Line 13"/>
            <p:cNvSpPr>
              <a:spLocks noChangeShapeType="1"/>
            </p:cNvSpPr>
            <p:nvPr/>
          </p:nvSpPr>
          <p:spPr bwMode="auto">
            <a:xfrm>
              <a:off x="1104" y="1152"/>
              <a:ext cx="0" cy="240"/>
            </a:xfrm>
            <a:prstGeom prst="line">
              <a:avLst/>
            </a:prstGeom>
            <a:noFill/>
            <a:ln w="28575">
              <a:solidFill>
                <a:srgbClr val="FF3300"/>
              </a:solidFill>
              <a:round/>
              <a:headEnd/>
              <a:tailEnd type="stealth" w="med" len="lg"/>
            </a:ln>
            <a:effectLst/>
          </p:spPr>
          <p:txBody>
            <a:bodyPr/>
            <a:lstStyle/>
            <a:p>
              <a:endParaRPr lang="zh-CN" altLang="en-US"/>
            </a:p>
          </p:txBody>
        </p:sp>
      </p:grpSp>
      <p:sp>
        <p:nvSpPr>
          <p:cNvPr id="601102" name="Line 14"/>
          <p:cNvSpPr>
            <a:spLocks noChangeShapeType="1"/>
          </p:cNvSpPr>
          <p:nvPr/>
        </p:nvSpPr>
        <p:spPr bwMode="auto">
          <a:xfrm>
            <a:off x="1752600" y="2667000"/>
            <a:ext cx="0" cy="381000"/>
          </a:xfrm>
          <a:prstGeom prst="line">
            <a:avLst/>
          </a:prstGeom>
          <a:noFill/>
          <a:ln w="28575">
            <a:solidFill>
              <a:srgbClr val="FF3300"/>
            </a:solidFill>
            <a:round/>
            <a:headEnd/>
            <a:tailEnd type="stealth" w="med" len="lg"/>
          </a:ln>
          <a:effectLst/>
        </p:spPr>
        <p:txBody>
          <a:bodyPr/>
          <a:lstStyle/>
          <a:p>
            <a:endParaRPr lang="zh-CN" altLang="en-US"/>
          </a:p>
        </p:txBody>
      </p:sp>
      <p:grpSp>
        <p:nvGrpSpPr>
          <p:cNvPr id="5" name="Group 15"/>
          <p:cNvGrpSpPr>
            <a:grpSpLocks/>
          </p:cNvGrpSpPr>
          <p:nvPr/>
        </p:nvGrpSpPr>
        <p:grpSpPr bwMode="auto">
          <a:xfrm>
            <a:off x="1177925" y="3505200"/>
            <a:ext cx="1184275" cy="838200"/>
            <a:chOff x="768" y="2208"/>
            <a:chExt cx="720" cy="528"/>
          </a:xfrm>
        </p:grpSpPr>
        <p:sp>
          <p:nvSpPr>
            <p:cNvPr id="601104" name="AutoShape 16"/>
            <p:cNvSpPr>
              <a:spLocks noChangeArrowheads="1"/>
            </p:cNvSpPr>
            <p:nvPr/>
          </p:nvSpPr>
          <p:spPr bwMode="auto">
            <a:xfrm>
              <a:off x="768" y="2448"/>
              <a:ext cx="720" cy="288"/>
            </a:xfrm>
            <a:prstGeom prst="flowChartTerminator">
              <a:avLst/>
            </a:prstGeom>
            <a:gradFill rotWithShape="1">
              <a:gsLst>
                <a:gs pos="0">
                  <a:schemeClr val="hlink"/>
                </a:gs>
                <a:gs pos="50000">
                  <a:schemeClr val="bg1"/>
                </a:gs>
                <a:gs pos="100000">
                  <a:schemeClr val="hlink"/>
                </a:gs>
              </a:gsLst>
              <a:lin ang="5400000" scaled="1"/>
            </a:gradFill>
            <a:ln w="9525" algn="ctr">
              <a:solidFill>
                <a:schemeClr val="hlink"/>
              </a:solidFill>
              <a:miter lim="800000"/>
              <a:headEnd/>
              <a:tailEnd/>
            </a:ln>
            <a:effectLst>
              <a:outerShdw dist="107763" dir="2700000" algn="ctr" rotWithShape="0">
                <a:srgbClr val="808080">
                  <a:alpha val="50000"/>
                </a:srgbClr>
              </a:outerShdw>
            </a:effectLst>
          </p:spPr>
          <p:txBody>
            <a:bodyPr wrap="none" anchor="ctr"/>
            <a:lstStyle/>
            <a:p>
              <a:r>
                <a:rPr lang="zh-CN" altLang="en-US"/>
                <a:t> 结束  </a:t>
              </a:r>
            </a:p>
          </p:txBody>
        </p:sp>
        <p:sp>
          <p:nvSpPr>
            <p:cNvPr id="601105" name="Line 17"/>
            <p:cNvSpPr>
              <a:spLocks noChangeShapeType="1"/>
            </p:cNvSpPr>
            <p:nvPr/>
          </p:nvSpPr>
          <p:spPr bwMode="auto">
            <a:xfrm>
              <a:off x="1104" y="2208"/>
              <a:ext cx="0" cy="240"/>
            </a:xfrm>
            <a:prstGeom prst="line">
              <a:avLst/>
            </a:prstGeom>
            <a:noFill/>
            <a:ln w="28575">
              <a:solidFill>
                <a:srgbClr val="FF3300"/>
              </a:solidFill>
              <a:round/>
              <a:headEnd/>
              <a:tailEnd type="stealth" w="med" len="lg"/>
            </a:ln>
            <a:effectLst/>
          </p:spPr>
          <p:txBody>
            <a:bodyPr/>
            <a:lstStyle/>
            <a:p>
              <a:endParaRPr lang="zh-CN" altLang="en-US"/>
            </a:p>
          </p:txBody>
        </p:sp>
      </p:grpSp>
      <p:sp>
        <p:nvSpPr>
          <p:cNvPr id="601106" name="AutoShape 18"/>
          <p:cNvSpPr>
            <a:spLocks noChangeArrowheads="1"/>
          </p:cNvSpPr>
          <p:nvPr/>
        </p:nvSpPr>
        <p:spPr bwMode="auto">
          <a:xfrm rot="-1498875">
            <a:off x="2632075" y="2143125"/>
            <a:ext cx="1027113" cy="222250"/>
          </a:xfrm>
          <a:prstGeom prst="notchedRightArrow">
            <a:avLst>
              <a:gd name="adj1" fmla="val 40000"/>
              <a:gd name="adj2" fmla="val 127089"/>
            </a:avLst>
          </a:prstGeom>
          <a:solidFill>
            <a:srgbClr val="009900"/>
          </a:solidFill>
          <a:ln w="9525" algn="ctr">
            <a:solidFill>
              <a:srgbClr val="009900"/>
            </a:solidFill>
            <a:miter lim="800000"/>
            <a:headEnd/>
            <a:tailEnd/>
          </a:ln>
          <a:effectLst/>
        </p:spPr>
        <p:txBody>
          <a:bodyPr wrap="none" anchor="ctr"/>
          <a:lstStyle/>
          <a:p>
            <a:endParaRPr lang="zh-CN" altLang="en-US"/>
          </a:p>
        </p:txBody>
      </p:sp>
      <p:sp>
        <p:nvSpPr>
          <p:cNvPr id="601107" name="Rectangle 19"/>
          <p:cNvSpPr>
            <a:spLocks noChangeArrowheads="1"/>
          </p:cNvSpPr>
          <p:nvPr/>
        </p:nvSpPr>
        <p:spPr bwMode="auto">
          <a:xfrm>
            <a:off x="3660775" y="1371600"/>
            <a:ext cx="2130425" cy="838200"/>
          </a:xfrm>
          <a:prstGeom prst="rect">
            <a:avLst/>
          </a:prstGeom>
          <a:gradFill rotWithShape="1">
            <a:gsLst>
              <a:gs pos="0">
                <a:schemeClr val="hlink"/>
              </a:gs>
              <a:gs pos="50000">
                <a:schemeClr val="bg1"/>
              </a:gs>
              <a:gs pos="100000">
                <a:schemeClr val="hlink"/>
              </a:gs>
            </a:gsLst>
            <a:lin ang="5400000" scaled="1"/>
          </a:gradFill>
          <a:ln w="9525" algn="ctr">
            <a:solidFill>
              <a:schemeClr val="hlink"/>
            </a:solidFill>
            <a:miter lim="800000"/>
            <a:headEnd/>
            <a:tailEnd/>
          </a:ln>
          <a:effectLst>
            <a:outerShdw dist="107763" dir="2700000" algn="ctr" rotWithShape="0">
              <a:srgbClr val="808080">
                <a:alpha val="50000"/>
              </a:srgbClr>
            </a:outerShdw>
          </a:effectLst>
        </p:spPr>
        <p:txBody>
          <a:bodyPr wrap="none" anchor="ctr"/>
          <a:lstStyle/>
          <a:p>
            <a:pPr>
              <a:spcBef>
                <a:spcPct val="20000"/>
              </a:spcBef>
            </a:pPr>
            <a:r>
              <a:rPr lang="en-US" altLang="zh-CN"/>
              <a:t> i = 1 </a:t>
            </a:r>
            <a:r>
              <a:rPr lang="zh-CN" altLang="en-US"/>
              <a:t>～ </a:t>
            </a:r>
            <a:r>
              <a:rPr lang="en-US" altLang="zh-CN"/>
              <a:t>9    </a:t>
            </a:r>
            <a:r>
              <a:rPr lang="zh-CN" altLang="en-US"/>
              <a:t>循环 </a:t>
            </a:r>
            <a:endParaRPr lang="en-US" altLang="zh-CN"/>
          </a:p>
          <a:p>
            <a:pPr>
              <a:spcBef>
                <a:spcPct val="20000"/>
              </a:spcBef>
            </a:pPr>
            <a:r>
              <a:rPr lang="zh-CN" altLang="en-US"/>
              <a:t> 打印第 </a:t>
            </a:r>
            <a:r>
              <a:rPr lang="en-US" altLang="zh-CN"/>
              <a:t>i  </a:t>
            </a:r>
            <a:r>
              <a:rPr lang="zh-CN" altLang="en-US"/>
              <a:t>行 </a:t>
            </a:r>
          </a:p>
        </p:txBody>
      </p:sp>
      <p:sp>
        <p:nvSpPr>
          <p:cNvPr id="601108" name="AutoShape 20"/>
          <p:cNvSpPr>
            <a:spLocks noChangeArrowheads="1"/>
          </p:cNvSpPr>
          <p:nvPr/>
        </p:nvSpPr>
        <p:spPr bwMode="auto">
          <a:xfrm rot="5400000">
            <a:off x="4339432" y="3120231"/>
            <a:ext cx="685800" cy="236537"/>
          </a:xfrm>
          <a:prstGeom prst="notchedRightArrow">
            <a:avLst>
              <a:gd name="adj1" fmla="val 40000"/>
              <a:gd name="adj2" fmla="val 79732"/>
            </a:avLst>
          </a:prstGeom>
          <a:solidFill>
            <a:srgbClr val="009900"/>
          </a:solidFill>
          <a:ln w="9525" algn="ctr">
            <a:solidFill>
              <a:srgbClr val="009900"/>
            </a:solidFill>
            <a:miter lim="800000"/>
            <a:headEnd/>
            <a:tailEnd/>
          </a:ln>
          <a:effectLst/>
        </p:spPr>
        <p:txBody>
          <a:bodyPr wrap="none" anchor="ctr"/>
          <a:lstStyle/>
          <a:p>
            <a:endParaRPr lang="zh-CN" altLang="en-US"/>
          </a:p>
        </p:txBody>
      </p:sp>
      <p:grpSp>
        <p:nvGrpSpPr>
          <p:cNvPr id="6" name="Group 21"/>
          <p:cNvGrpSpPr>
            <a:grpSpLocks/>
          </p:cNvGrpSpPr>
          <p:nvPr/>
        </p:nvGrpSpPr>
        <p:grpSpPr bwMode="auto">
          <a:xfrm>
            <a:off x="3417888" y="3581400"/>
            <a:ext cx="2525712" cy="2133600"/>
            <a:chOff x="2448" y="2256"/>
            <a:chExt cx="1536" cy="1344"/>
          </a:xfrm>
        </p:grpSpPr>
        <p:sp>
          <p:nvSpPr>
            <p:cNvPr id="601110" name="Rectangle 22"/>
            <p:cNvSpPr>
              <a:spLocks noChangeArrowheads="1"/>
            </p:cNvSpPr>
            <p:nvPr/>
          </p:nvSpPr>
          <p:spPr bwMode="auto">
            <a:xfrm>
              <a:off x="2448" y="2256"/>
              <a:ext cx="1536" cy="1344"/>
            </a:xfrm>
            <a:prstGeom prst="rect">
              <a:avLst/>
            </a:prstGeom>
            <a:solidFill>
              <a:schemeClr val="bg1"/>
            </a:solidFill>
            <a:ln w="9525" algn="ctr">
              <a:solidFill>
                <a:srgbClr val="FF3300"/>
              </a:solidFill>
              <a:miter lim="800000"/>
              <a:headEnd/>
              <a:tailEnd/>
            </a:ln>
            <a:effectLst/>
          </p:spPr>
          <p:txBody>
            <a:bodyPr wrap="none" anchor="ctr"/>
            <a:lstStyle/>
            <a:p>
              <a:endParaRPr lang="zh-CN" altLang="en-US"/>
            </a:p>
          </p:txBody>
        </p:sp>
        <p:sp>
          <p:nvSpPr>
            <p:cNvPr id="601111" name="Text Box 23"/>
            <p:cNvSpPr txBox="1">
              <a:spLocks noChangeArrowheads="1"/>
            </p:cNvSpPr>
            <p:nvPr/>
          </p:nvSpPr>
          <p:spPr bwMode="auto">
            <a:xfrm>
              <a:off x="2592" y="3360"/>
              <a:ext cx="1200" cy="231"/>
            </a:xfrm>
            <a:prstGeom prst="rect">
              <a:avLst/>
            </a:prstGeom>
            <a:noFill/>
            <a:ln w="9525" algn="ctr">
              <a:noFill/>
              <a:miter lim="800000"/>
              <a:headEnd/>
              <a:tailEnd/>
            </a:ln>
            <a:effectLst/>
          </p:spPr>
          <p:txBody>
            <a:bodyPr>
              <a:spAutoFit/>
            </a:bodyPr>
            <a:lstStyle/>
            <a:p>
              <a:pPr>
                <a:spcBef>
                  <a:spcPct val="50000"/>
                </a:spcBef>
              </a:pPr>
              <a:r>
                <a:rPr lang="zh-CN" altLang="en-US" sz="1800">
                  <a:solidFill>
                    <a:srgbClr val="FF0000"/>
                  </a:solidFill>
                  <a:latin typeface="Times New Roman" pitchFamily="18" charset="0"/>
                  <a:ea typeface="宋体" charset="-122"/>
                </a:rPr>
                <a:t>打印第 </a:t>
              </a:r>
              <a:r>
                <a:rPr lang="en-US" altLang="zh-CN" sz="1800">
                  <a:solidFill>
                    <a:srgbClr val="FF0000"/>
                  </a:solidFill>
                  <a:latin typeface="Times New Roman" pitchFamily="18" charset="0"/>
                  <a:ea typeface="宋体" charset="-122"/>
                </a:rPr>
                <a:t>i </a:t>
              </a:r>
              <a:r>
                <a:rPr lang="zh-CN" altLang="en-US" sz="1800">
                  <a:solidFill>
                    <a:srgbClr val="FF0000"/>
                  </a:solidFill>
                  <a:latin typeface="Times New Roman" pitchFamily="18" charset="0"/>
                  <a:ea typeface="宋体" charset="-122"/>
                </a:rPr>
                <a:t>行</a:t>
              </a:r>
            </a:p>
          </p:txBody>
        </p:sp>
      </p:grpSp>
      <p:sp>
        <p:nvSpPr>
          <p:cNvPr id="601112" name="Rectangle 24"/>
          <p:cNvSpPr>
            <a:spLocks noChangeArrowheads="1"/>
          </p:cNvSpPr>
          <p:nvPr/>
        </p:nvSpPr>
        <p:spPr bwMode="auto">
          <a:xfrm>
            <a:off x="3832225" y="3810000"/>
            <a:ext cx="1577975" cy="457200"/>
          </a:xfrm>
          <a:prstGeom prst="rect">
            <a:avLst/>
          </a:prstGeom>
          <a:gradFill rotWithShape="1">
            <a:gsLst>
              <a:gs pos="0">
                <a:schemeClr val="hlink"/>
              </a:gs>
              <a:gs pos="50000">
                <a:schemeClr val="bg1"/>
              </a:gs>
              <a:gs pos="100000">
                <a:schemeClr val="hlink"/>
              </a:gs>
            </a:gsLst>
            <a:lin ang="5400000" scaled="1"/>
          </a:gradFill>
          <a:ln w="9525" algn="ctr">
            <a:solidFill>
              <a:schemeClr val="hlink"/>
            </a:solidFill>
            <a:miter lim="800000"/>
            <a:headEnd/>
            <a:tailEnd/>
          </a:ln>
          <a:effectLst>
            <a:outerShdw dist="107763" dir="2700000" algn="ctr" rotWithShape="0">
              <a:srgbClr val="808080">
                <a:alpha val="50000"/>
              </a:srgbClr>
            </a:outerShdw>
          </a:effectLst>
        </p:spPr>
        <p:txBody>
          <a:bodyPr wrap="none" anchor="ctr"/>
          <a:lstStyle/>
          <a:p>
            <a:r>
              <a:rPr lang="zh-CN" altLang="en-US"/>
              <a:t> 打印行标 </a:t>
            </a:r>
            <a:r>
              <a:rPr lang="en-US" altLang="zh-CN"/>
              <a:t>i </a:t>
            </a:r>
          </a:p>
        </p:txBody>
      </p:sp>
      <p:sp>
        <p:nvSpPr>
          <p:cNvPr id="601113" name="Line 25"/>
          <p:cNvSpPr>
            <a:spLocks noChangeShapeType="1"/>
          </p:cNvSpPr>
          <p:nvPr/>
        </p:nvSpPr>
        <p:spPr bwMode="auto">
          <a:xfrm>
            <a:off x="4648200" y="4267200"/>
            <a:ext cx="0" cy="381000"/>
          </a:xfrm>
          <a:prstGeom prst="line">
            <a:avLst/>
          </a:prstGeom>
          <a:noFill/>
          <a:ln w="28575">
            <a:solidFill>
              <a:srgbClr val="FF3300"/>
            </a:solidFill>
            <a:round/>
            <a:headEnd/>
            <a:tailEnd type="stealth" w="med" len="lg"/>
          </a:ln>
          <a:effectLst/>
        </p:spPr>
        <p:txBody>
          <a:bodyPr/>
          <a:lstStyle/>
          <a:p>
            <a:endParaRPr lang="zh-CN" altLang="en-US"/>
          </a:p>
        </p:txBody>
      </p:sp>
      <p:sp>
        <p:nvSpPr>
          <p:cNvPr id="601114" name="Rectangle 26"/>
          <p:cNvSpPr>
            <a:spLocks noChangeArrowheads="1"/>
          </p:cNvSpPr>
          <p:nvPr/>
        </p:nvSpPr>
        <p:spPr bwMode="auto">
          <a:xfrm>
            <a:off x="3665538" y="4648200"/>
            <a:ext cx="1973262" cy="457200"/>
          </a:xfrm>
          <a:prstGeom prst="rect">
            <a:avLst/>
          </a:prstGeom>
          <a:gradFill rotWithShape="1">
            <a:gsLst>
              <a:gs pos="0">
                <a:schemeClr val="hlink"/>
              </a:gs>
              <a:gs pos="50000">
                <a:schemeClr val="bg1"/>
              </a:gs>
              <a:gs pos="100000">
                <a:schemeClr val="hlink"/>
              </a:gs>
            </a:gsLst>
            <a:lin ang="5400000" scaled="1"/>
          </a:gradFill>
          <a:ln w="9525" algn="ctr">
            <a:solidFill>
              <a:schemeClr val="hlink"/>
            </a:solidFill>
            <a:miter lim="800000"/>
            <a:headEnd/>
            <a:tailEnd/>
          </a:ln>
          <a:effectLst>
            <a:outerShdw dist="107763" dir="2700000" algn="ctr" rotWithShape="0">
              <a:srgbClr val="808080">
                <a:alpha val="50000"/>
              </a:srgbClr>
            </a:outerShdw>
          </a:effectLst>
        </p:spPr>
        <p:txBody>
          <a:bodyPr wrap="none" anchor="ctr"/>
          <a:lstStyle/>
          <a:p>
            <a:r>
              <a:rPr lang="zh-CN" altLang="en-US"/>
              <a:t> 打印第 </a:t>
            </a:r>
            <a:r>
              <a:rPr lang="en-US" altLang="zh-CN"/>
              <a:t>i </a:t>
            </a:r>
            <a:r>
              <a:rPr lang="zh-CN" altLang="en-US"/>
              <a:t>行数值 </a:t>
            </a:r>
          </a:p>
        </p:txBody>
      </p:sp>
      <p:grpSp>
        <p:nvGrpSpPr>
          <p:cNvPr id="7" name="Group 27"/>
          <p:cNvGrpSpPr>
            <a:grpSpLocks/>
          </p:cNvGrpSpPr>
          <p:nvPr/>
        </p:nvGrpSpPr>
        <p:grpSpPr bwMode="auto">
          <a:xfrm>
            <a:off x="6313488" y="2895600"/>
            <a:ext cx="2525712" cy="1828800"/>
            <a:chOff x="4032" y="1440"/>
            <a:chExt cx="1536" cy="1152"/>
          </a:xfrm>
        </p:grpSpPr>
        <p:sp>
          <p:nvSpPr>
            <p:cNvPr id="601116" name="Rectangle 28"/>
            <p:cNvSpPr>
              <a:spLocks noChangeArrowheads="1"/>
            </p:cNvSpPr>
            <p:nvPr/>
          </p:nvSpPr>
          <p:spPr bwMode="auto">
            <a:xfrm>
              <a:off x="4032" y="1440"/>
              <a:ext cx="1536" cy="1152"/>
            </a:xfrm>
            <a:prstGeom prst="rect">
              <a:avLst/>
            </a:prstGeom>
            <a:solidFill>
              <a:schemeClr val="bg1"/>
            </a:solidFill>
            <a:ln w="9525" algn="ctr">
              <a:solidFill>
                <a:srgbClr val="FF3300"/>
              </a:solidFill>
              <a:miter lim="800000"/>
              <a:headEnd/>
              <a:tailEnd/>
            </a:ln>
            <a:effectLst/>
          </p:spPr>
          <p:txBody>
            <a:bodyPr wrap="none" anchor="ctr"/>
            <a:lstStyle/>
            <a:p>
              <a:endParaRPr lang="zh-CN" altLang="en-US"/>
            </a:p>
          </p:txBody>
        </p:sp>
        <p:sp>
          <p:nvSpPr>
            <p:cNvPr id="601117" name="Text Box 29"/>
            <p:cNvSpPr txBox="1">
              <a:spLocks noChangeArrowheads="1"/>
            </p:cNvSpPr>
            <p:nvPr/>
          </p:nvSpPr>
          <p:spPr bwMode="auto">
            <a:xfrm>
              <a:off x="4224" y="2352"/>
              <a:ext cx="1200" cy="231"/>
            </a:xfrm>
            <a:prstGeom prst="rect">
              <a:avLst/>
            </a:prstGeom>
            <a:noFill/>
            <a:ln w="9525" algn="ctr">
              <a:noFill/>
              <a:miter lim="800000"/>
              <a:headEnd/>
              <a:tailEnd/>
            </a:ln>
            <a:effectLst/>
          </p:spPr>
          <p:txBody>
            <a:bodyPr>
              <a:spAutoFit/>
            </a:bodyPr>
            <a:lstStyle/>
            <a:p>
              <a:pPr>
                <a:spcBef>
                  <a:spcPct val="50000"/>
                </a:spcBef>
              </a:pPr>
              <a:r>
                <a:rPr lang="zh-CN" altLang="en-US" sz="1800">
                  <a:solidFill>
                    <a:srgbClr val="FF0000"/>
                  </a:solidFill>
                  <a:latin typeface="Times New Roman" pitchFamily="18" charset="0"/>
                  <a:ea typeface="宋体" charset="-122"/>
                </a:rPr>
                <a:t>打印第 </a:t>
              </a:r>
              <a:r>
                <a:rPr lang="en-US" altLang="zh-CN" sz="1800">
                  <a:solidFill>
                    <a:srgbClr val="FF0000"/>
                  </a:solidFill>
                  <a:latin typeface="Times New Roman" pitchFamily="18" charset="0"/>
                  <a:ea typeface="宋体" charset="-122"/>
                </a:rPr>
                <a:t>i </a:t>
              </a:r>
              <a:r>
                <a:rPr lang="zh-CN" altLang="en-US" sz="1800">
                  <a:solidFill>
                    <a:srgbClr val="FF0000"/>
                  </a:solidFill>
                  <a:latin typeface="Times New Roman" pitchFamily="18" charset="0"/>
                  <a:ea typeface="宋体" charset="-122"/>
                </a:rPr>
                <a:t>行数值</a:t>
              </a:r>
            </a:p>
          </p:txBody>
        </p:sp>
      </p:grpSp>
      <p:sp>
        <p:nvSpPr>
          <p:cNvPr id="601118" name="AutoShape 30"/>
          <p:cNvSpPr>
            <a:spLocks noChangeArrowheads="1"/>
          </p:cNvSpPr>
          <p:nvPr/>
        </p:nvSpPr>
        <p:spPr bwMode="auto">
          <a:xfrm rot="19099170" flipV="1">
            <a:off x="5568950" y="4251325"/>
            <a:ext cx="1122363" cy="219075"/>
          </a:xfrm>
          <a:prstGeom prst="notchedRightArrow">
            <a:avLst>
              <a:gd name="adj1" fmla="val 40000"/>
              <a:gd name="adj2" fmla="val 140888"/>
            </a:avLst>
          </a:prstGeom>
          <a:solidFill>
            <a:srgbClr val="009900"/>
          </a:solidFill>
          <a:ln w="9525" algn="ctr">
            <a:solidFill>
              <a:srgbClr val="009900"/>
            </a:solidFill>
            <a:miter lim="800000"/>
            <a:headEnd/>
            <a:tailEnd/>
          </a:ln>
          <a:effectLst/>
        </p:spPr>
        <p:txBody>
          <a:bodyPr wrap="none" anchor="ctr"/>
          <a:lstStyle/>
          <a:p>
            <a:endParaRPr lang="zh-CN" altLang="en-US"/>
          </a:p>
        </p:txBody>
      </p:sp>
      <p:sp>
        <p:nvSpPr>
          <p:cNvPr id="601119" name="Rectangle 31"/>
          <p:cNvSpPr>
            <a:spLocks noChangeArrowheads="1"/>
          </p:cNvSpPr>
          <p:nvPr/>
        </p:nvSpPr>
        <p:spPr bwMode="auto">
          <a:xfrm>
            <a:off x="6556375" y="3124200"/>
            <a:ext cx="2130425" cy="838200"/>
          </a:xfrm>
          <a:prstGeom prst="rect">
            <a:avLst/>
          </a:prstGeom>
          <a:gradFill rotWithShape="1">
            <a:gsLst>
              <a:gs pos="0">
                <a:schemeClr val="hlink"/>
              </a:gs>
              <a:gs pos="50000">
                <a:schemeClr val="bg1"/>
              </a:gs>
              <a:gs pos="100000">
                <a:schemeClr val="hlink"/>
              </a:gs>
            </a:gsLst>
            <a:lin ang="5400000" scaled="1"/>
          </a:gradFill>
          <a:ln w="9525" algn="ctr">
            <a:solidFill>
              <a:schemeClr val="hlink"/>
            </a:solidFill>
            <a:miter lim="800000"/>
            <a:headEnd/>
            <a:tailEnd/>
          </a:ln>
          <a:effectLst>
            <a:outerShdw dist="107763" dir="2700000" algn="ctr" rotWithShape="0">
              <a:srgbClr val="808080">
                <a:alpha val="50000"/>
              </a:srgbClr>
            </a:outerShdw>
          </a:effectLst>
        </p:spPr>
        <p:txBody>
          <a:bodyPr wrap="none" anchor="ctr"/>
          <a:lstStyle/>
          <a:p>
            <a:pPr>
              <a:spcBef>
                <a:spcPct val="20000"/>
              </a:spcBef>
            </a:pPr>
            <a:r>
              <a:rPr lang="en-US" altLang="zh-CN" dirty="0"/>
              <a:t> j = 1 —</a:t>
            </a:r>
            <a:r>
              <a:rPr lang="zh-CN" altLang="en-US" dirty="0"/>
              <a:t> </a:t>
            </a:r>
            <a:r>
              <a:rPr lang="en-US" altLang="zh-CN" dirty="0" err="1"/>
              <a:t>i</a:t>
            </a:r>
            <a:r>
              <a:rPr lang="en-US" altLang="zh-CN" dirty="0"/>
              <a:t>    </a:t>
            </a:r>
            <a:r>
              <a:rPr lang="zh-CN" altLang="en-US" dirty="0"/>
              <a:t>循环 </a:t>
            </a:r>
            <a:endParaRPr lang="en-US" altLang="zh-CN" dirty="0"/>
          </a:p>
          <a:p>
            <a:pPr>
              <a:spcBef>
                <a:spcPct val="20000"/>
              </a:spcBef>
            </a:pPr>
            <a:r>
              <a:rPr lang="zh-CN" altLang="en-US" dirty="0"/>
              <a:t> 打印第 </a:t>
            </a:r>
            <a:r>
              <a:rPr lang="en-US" altLang="zh-CN" dirty="0" err="1"/>
              <a:t>i</a:t>
            </a:r>
            <a:r>
              <a:rPr lang="en-US" altLang="zh-CN" dirty="0"/>
              <a:t> * j </a:t>
            </a:r>
            <a:endParaRPr lang="zh-CN" altLang="en-US" dirty="0"/>
          </a:p>
        </p:txBody>
      </p:sp>
      <p:sp>
        <p:nvSpPr>
          <p:cNvPr id="601120" name="Text Box 32"/>
          <p:cNvSpPr txBox="1">
            <a:spLocks noChangeArrowheads="1"/>
          </p:cNvSpPr>
          <p:nvPr/>
        </p:nvSpPr>
        <p:spPr bwMode="auto">
          <a:xfrm>
            <a:off x="6400800" y="0"/>
            <a:ext cx="2743200" cy="2427288"/>
          </a:xfrm>
          <a:prstGeom prst="rect">
            <a:avLst/>
          </a:prstGeom>
          <a:solidFill>
            <a:srgbClr val="CCFFCC"/>
          </a:solidFill>
          <a:ln w="9525" algn="ctr">
            <a:solidFill>
              <a:schemeClr val="hlink"/>
            </a:solidFill>
            <a:miter lim="800000"/>
            <a:headEnd/>
            <a:tailEnd/>
          </a:ln>
          <a:effectLst/>
        </p:spPr>
        <p:txBody>
          <a:bodyPr>
            <a:spAutoFit/>
          </a:bodyPr>
          <a:lstStyle/>
          <a:p>
            <a:pPr algn="l">
              <a:spcBef>
                <a:spcPct val="30000"/>
              </a:spcBef>
            </a:pPr>
            <a:r>
              <a:rPr lang="en-US" altLang="zh-CN" sz="1200">
                <a:solidFill>
                  <a:srgbClr val="0000FF"/>
                </a:solidFill>
                <a:latin typeface="Times New Roman" pitchFamily="18" charset="0"/>
                <a:ea typeface="宋体" charset="-122"/>
              </a:rPr>
              <a:t>1</a:t>
            </a:r>
            <a:r>
              <a:rPr lang="en-US" altLang="zh-CN" sz="1200">
                <a:latin typeface="Times New Roman" pitchFamily="18" charset="0"/>
                <a:ea typeface="宋体" charset="-122"/>
              </a:rPr>
              <a:t>    1</a:t>
            </a:r>
          </a:p>
          <a:p>
            <a:pPr algn="l">
              <a:spcBef>
                <a:spcPct val="30000"/>
              </a:spcBef>
            </a:pPr>
            <a:r>
              <a:rPr lang="en-US" altLang="zh-CN" sz="1200">
                <a:solidFill>
                  <a:srgbClr val="0000FF"/>
                </a:solidFill>
                <a:latin typeface="Times New Roman" pitchFamily="18" charset="0"/>
                <a:ea typeface="宋体" charset="-122"/>
              </a:rPr>
              <a:t>2</a:t>
            </a:r>
            <a:r>
              <a:rPr lang="en-US" altLang="zh-CN" sz="1200">
                <a:latin typeface="Times New Roman" pitchFamily="18" charset="0"/>
                <a:ea typeface="宋体" charset="-122"/>
              </a:rPr>
              <a:t>    2    4</a:t>
            </a:r>
          </a:p>
          <a:p>
            <a:pPr algn="l">
              <a:spcBef>
                <a:spcPct val="30000"/>
              </a:spcBef>
            </a:pPr>
            <a:r>
              <a:rPr lang="en-US" altLang="zh-CN" sz="1200">
                <a:solidFill>
                  <a:srgbClr val="0000FF"/>
                </a:solidFill>
                <a:latin typeface="Times New Roman" pitchFamily="18" charset="0"/>
                <a:ea typeface="宋体" charset="-122"/>
              </a:rPr>
              <a:t>3</a:t>
            </a:r>
            <a:r>
              <a:rPr lang="en-US" altLang="zh-CN" sz="1200">
                <a:latin typeface="Times New Roman" pitchFamily="18" charset="0"/>
                <a:ea typeface="宋体" charset="-122"/>
              </a:rPr>
              <a:t>    3    6     9</a:t>
            </a:r>
          </a:p>
          <a:p>
            <a:pPr algn="l">
              <a:spcBef>
                <a:spcPct val="30000"/>
              </a:spcBef>
            </a:pPr>
            <a:r>
              <a:rPr lang="en-US" altLang="zh-CN" sz="1200">
                <a:solidFill>
                  <a:srgbClr val="0000FF"/>
                </a:solidFill>
                <a:latin typeface="Times New Roman" pitchFamily="18" charset="0"/>
                <a:ea typeface="宋体" charset="-122"/>
              </a:rPr>
              <a:t>4</a:t>
            </a:r>
            <a:r>
              <a:rPr lang="en-US" altLang="zh-CN" sz="1200">
                <a:latin typeface="Times New Roman" pitchFamily="18" charset="0"/>
                <a:ea typeface="宋体" charset="-122"/>
              </a:rPr>
              <a:t>    4    8     12   16</a:t>
            </a:r>
          </a:p>
          <a:p>
            <a:pPr algn="l">
              <a:spcBef>
                <a:spcPct val="30000"/>
              </a:spcBef>
            </a:pPr>
            <a:r>
              <a:rPr lang="en-US" altLang="zh-CN" sz="1200">
                <a:solidFill>
                  <a:srgbClr val="0000FF"/>
                </a:solidFill>
                <a:latin typeface="Times New Roman" pitchFamily="18" charset="0"/>
                <a:ea typeface="宋体" charset="-122"/>
              </a:rPr>
              <a:t>5</a:t>
            </a:r>
            <a:r>
              <a:rPr lang="en-US" altLang="zh-CN" sz="1200">
                <a:latin typeface="Times New Roman" pitchFamily="18" charset="0"/>
                <a:ea typeface="宋体" charset="-122"/>
              </a:rPr>
              <a:t>    5    10   15   20   25</a:t>
            </a:r>
          </a:p>
          <a:p>
            <a:pPr algn="l">
              <a:spcBef>
                <a:spcPct val="30000"/>
              </a:spcBef>
            </a:pPr>
            <a:r>
              <a:rPr lang="en-US" altLang="zh-CN" sz="1200">
                <a:solidFill>
                  <a:srgbClr val="0000FF"/>
                </a:solidFill>
                <a:latin typeface="Times New Roman" pitchFamily="18" charset="0"/>
                <a:ea typeface="宋体" charset="-122"/>
              </a:rPr>
              <a:t>6</a:t>
            </a:r>
            <a:r>
              <a:rPr lang="en-US" altLang="zh-CN" sz="1200">
                <a:latin typeface="Times New Roman" pitchFamily="18" charset="0"/>
                <a:ea typeface="宋体" charset="-122"/>
              </a:rPr>
              <a:t>    6    12   18   24   30   36</a:t>
            </a:r>
          </a:p>
          <a:p>
            <a:pPr algn="l">
              <a:spcBef>
                <a:spcPct val="30000"/>
              </a:spcBef>
            </a:pPr>
            <a:r>
              <a:rPr lang="en-US" altLang="zh-CN" sz="1200">
                <a:solidFill>
                  <a:srgbClr val="0000FF"/>
                </a:solidFill>
                <a:latin typeface="Times New Roman" pitchFamily="18" charset="0"/>
                <a:ea typeface="宋体" charset="-122"/>
              </a:rPr>
              <a:t>7</a:t>
            </a:r>
            <a:r>
              <a:rPr lang="en-US" altLang="zh-CN" sz="1200">
                <a:latin typeface="Times New Roman" pitchFamily="18" charset="0"/>
                <a:ea typeface="宋体" charset="-122"/>
              </a:rPr>
              <a:t>    7    14   21   28   35   42   49</a:t>
            </a:r>
          </a:p>
          <a:p>
            <a:pPr algn="l">
              <a:spcBef>
                <a:spcPct val="30000"/>
              </a:spcBef>
            </a:pPr>
            <a:r>
              <a:rPr lang="en-US" altLang="zh-CN" sz="1200">
                <a:solidFill>
                  <a:srgbClr val="0000FF"/>
                </a:solidFill>
                <a:latin typeface="Times New Roman" pitchFamily="18" charset="0"/>
                <a:ea typeface="宋体" charset="-122"/>
              </a:rPr>
              <a:t>8</a:t>
            </a:r>
            <a:r>
              <a:rPr lang="en-US" altLang="zh-CN" sz="1200">
                <a:latin typeface="Times New Roman" pitchFamily="18" charset="0"/>
                <a:ea typeface="宋体" charset="-122"/>
              </a:rPr>
              <a:t>    8    16   24   32   40   48   56   64</a:t>
            </a:r>
          </a:p>
          <a:p>
            <a:pPr algn="l">
              <a:spcBef>
                <a:spcPct val="30000"/>
              </a:spcBef>
            </a:pPr>
            <a:r>
              <a:rPr lang="en-US" altLang="zh-CN" sz="1200">
                <a:solidFill>
                  <a:srgbClr val="0000FF"/>
                </a:solidFill>
                <a:latin typeface="Times New Roman" pitchFamily="18" charset="0"/>
                <a:ea typeface="宋体" charset="-122"/>
              </a:rPr>
              <a:t>9</a:t>
            </a:r>
            <a:r>
              <a:rPr lang="en-US" altLang="zh-CN" sz="1200">
                <a:latin typeface="Times New Roman" pitchFamily="18" charset="0"/>
                <a:ea typeface="宋体" charset="-122"/>
              </a:rPr>
              <a:t>    9    18   27   36   45   54   63   72   81</a:t>
            </a:r>
          </a:p>
          <a:p>
            <a:pPr algn="l">
              <a:spcBef>
                <a:spcPct val="30000"/>
              </a:spcBef>
            </a:pPr>
            <a:r>
              <a:rPr lang="en-US" altLang="zh-CN" sz="1200">
                <a:solidFill>
                  <a:srgbClr val="0000FF"/>
                </a:solidFill>
                <a:latin typeface="Times New Roman" pitchFamily="18" charset="0"/>
                <a:ea typeface="宋体" charset="-122"/>
              </a:rPr>
              <a:t>*    1     2     3     4     5     6     7     8     9</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up)">
                                      <p:cBhvr>
                                        <p:cTn id="12" dur="500"/>
                                        <p:tgtEl>
                                          <p:spTgt spid="4"/>
                                        </p:tgtEl>
                                      </p:cBhvr>
                                    </p:animEffect>
                                  </p:childTnLst>
                                </p:cTn>
                              </p:par>
                            </p:childTnLst>
                          </p:cTn>
                        </p:par>
                        <p:par>
                          <p:cTn id="13" fill="hold">
                            <p:stCondLst>
                              <p:cond delay="500"/>
                            </p:stCondLst>
                            <p:childTnLst>
                              <p:par>
                                <p:cTn id="14" presetID="22" presetClass="entr" presetSubtype="1" fill="hold" grpId="0" nodeType="afterEffect">
                                  <p:stCondLst>
                                    <p:cond delay="0"/>
                                  </p:stCondLst>
                                  <p:iterate type="lt">
                                    <p:tmPct val="0"/>
                                  </p:iterate>
                                  <p:childTnLst>
                                    <p:set>
                                      <p:cBhvr>
                                        <p:cTn id="15" dur="1" fill="hold">
                                          <p:stCondLst>
                                            <p:cond delay="0"/>
                                          </p:stCondLst>
                                        </p:cTn>
                                        <p:tgtEl>
                                          <p:spTgt spid="601097"/>
                                        </p:tgtEl>
                                        <p:attrNameLst>
                                          <p:attrName>style.visibility</p:attrName>
                                        </p:attrNameLst>
                                      </p:cBhvr>
                                      <p:to>
                                        <p:strVal val="visible"/>
                                      </p:to>
                                    </p:set>
                                    <p:animEffect transition="in" filter="wipe(up)">
                                      <p:cBhvr>
                                        <p:cTn id="16" dur="500"/>
                                        <p:tgtEl>
                                          <p:spTgt spid="601097"/>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grpId="0" nodeType="clickEffect">
                                  <p:stCondLst>
                                    <p:cond delay="0"/>
                                  </p:stCondLst>
                                  <p:childTnLst>
                                    <p:set>
                                      <p:cBhvr>
                                        <p:cTn id="20" dur="1" fill="hold">
                                          <p:stCondLst>
                                            <p:cond delay="0"/>
                                          </p:stCondLst>
                                        </p:cTn>
                                        <p:tgtEl>
                                          <p:spTgt spid="601102"/>
                                        </p:tgtEl>
                                        <p:attrNameLst>
                                          <p:attrName>style.visibility</p:attrName>
                                        </p:attrNameLst>
                                      </p:cBhvr>
                                      <p:to>
                                        <p:strVal val="visible"/>
                                      </p:to>
                                    </p:set>
                                    <p:animEffect transition="in" filter="wipe(up)">
                                      <p:cBhvr>
                                        <p:cTn id="21" dur="500"/>
                                        <p:tgtEl>
                                          <p:spTgt spid="601102"/>
                                        </p:tgtEl>
                                      </p:cBhvr>
                                    </p:animEffect>
                                  </p:childTnLst>
                                </p:cTn>
                              </p:par>
                            </p:childTnLst>
                          </p:cTn>
                        </p:par>
                        <p:par>
                          <p:cTn id="22" fill="hold">
                            <p:stCondLst>
                              <p:cond delay="500"/>
                            </p:stCondLst>
                            <p:childTnLst>
                              <p:par>
                                <p:cTn id="23" presetID="22" presetClass="entr" presetSubtype="1" fill="hold" grpId="0" nodeType="afterEffect">
                                  <p:stCondLst>
                                    <p:cond delay="0"/>
                                  </p:stCondLst>
                                  <p:childTnLst>
                                    <p:set>
                                      <p:cBhvr>
                                        <p:cTn id="24" dur="1" fill="hold">
                                          <p:stCondLst>
                                            <p:cond delay="0"/>
                                          </p:stCondLst>
                                        </p:cTn>
                                        <p:tgtEl>
                                          <p:spTgt spid="601098"/>
                                        </p:tgtEl>
                                        <p:attrNameLst>
                                          <p:attrName>style.visibility</p:attrName>
                                        </p:attrNameLst>
                                      </p:cBhvr>
                                      <p:to>
                                        <p:strVal val="visible"/>
                                      </p:to>
                                    </p:set>
                                    <p:animEffect transition="in" filter="wipe(up)">
                                      <p:cBhvr>
                                        <p:cTn id="25" dur="500"/>
                                        <p:tgtEl>
                                          <p:spTgt spid="601098"/>
                                        </p:tgtEl>
                                      </p:cBhvr>
                                    </p:animEffect>
                                  </p:childTnLst>
                                </p:cTn>
                              </p:par>
                            </p:childTnLst>
                          </p:cTn>
                        </p:par>
                        <p:par>
                          <p:cTn id="26" fill="hold">
                            <p:stCondLst>
                              <p:cond delay="1000"/>
                            </p:stCondLst>
                            <p:childTnLst>
                              <p:par>
                                <p:cTn id="27" presetID="22" presetClass="entr" presetSubtype="1" fill="hold" nodeType="afterEffect">
                                  <p:stCondLst>
                                    <p:cond delay="0"/>
                                  </p:stCondLst>
                                  <p:childTnLst>
                                    <p:set>
                                      <p:cBhvr>
                                        <p:cTn id="28" dur="1" fill="hold">
                                          <p:stCondLst>
                                            <p:cond delay="0"/>
                                          </p:stCondLst>
                                        </p:cTn>
                                        <p:tgtEl>
                                          <p:spTgt spid="5"/>
                                        </p:tgtEl>
                                        <p:attrNameLst>
                                          <p:attrName>style.visibility</p:attrName>
                                        </p:attrNameLst>
                                      </p:cBhvr>
                                      <p:to>
                                        <p:strVal val="visible"/>
                                      </p:to>
                                    </p:set>
                                    <p:animEffect transition="in" filter="wipe(up)">
                                      <p:cBhvr>
                                        <p:cTn id="29" dur="500"/>
                                        <p:tgtEl>
                                          <p:spTgt spid="5"/>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mph" presetSubtype="0" fill="hold" grpId="1" nodeType="clickEffect">
                                  <p:stCondLst>
                                    <p:cond delay="0"/>
                                  </p:stCondLst>
                                  <p:iterate type="lt">
                                    <p:tmPct val="0"/>
                                  </p:iterate>
                                  <p:childTnLst>
                                    <p:animClr clrSpc="hsl" dir="cw">
                                      <p:cBhvr override="childStyle">
                                        <p:cTn id="33" dur="500" fill="hold"/>
                                        <p:tgtEl>
                                          <p:spTgt spid="601097"/>
                                        </p:tgtEl>
                                        <p:attrNameLst>
                                          <p:attrName>style.color</p:attrName>
                                        </p:attrNameLst>
                                      </p:cBhvr>
                                      <p:by>
                                        <p:hsl h="-7200000" s="0" l="0"/>
                                      </p:by>
                                    </p:animClr>
                                    <p:animClr clrSpc="hsl" dir="cw">
                                      <p:cBhvr>
                                        <p:cTn id="34" dur="500" fill="hold"/>
                                        <p:tgtEl>
                                          <p:spTgt spid="601097"/>
                                        </p:tgtEl>
                                        <p:attrNameLst>
                                          <p:attrName>fillcolor</p:attrName>
                                        </p:attrNameLst>
                                      </p:cBhvr>
                                      <p:by>
                                        <p:hsl h="-7200000" s="0" l="0"/>
                                      </p:by>
                                    </p:animClr>
                                    <p:animClr clrSpc="hsl" dir="cw">
                                      <p:cBhvr>
                                        <p:cTn id="35" dur="500" fill="hold"/>
                                        <p:tgtEl>
                                          <p:spTgt spid="601097"/>
                                        </p:tgtEl>
                                        <p:attrNameLst>
                                          <p:attrName>stroke.color</p:attrName>
                                        </p:attrNameLst>
                                      </p:cBhvr>
                                      <p:by>
                                        <p:hsl h="-7200000" s="0" l="0"/>
                                      </p:by>
                                    </p:animClr>
                                    <p:set>
                                      <p:cBhvr>
                                        <p:cTn id="36" dur="500" fill="hold"/>
                                        <p:tgtEl>
                                          <p:spTgt spid="601097"/>
                                        </p:tgtEl>
                                        <p:attrNameLst>
                                          <p:attrName>fill.type</p:attrName>
                                        </p:attrNameLst>
                                      </p:cBhvr>
                                      <p:to>
                                        <p:strVal val="solid"/>
                                      </p:to>
                                    </p:set>
                                  </p:childTnLst>
                                </p:cTn>
                              </p:par>
                            </p:childTnLst>
                          </p:cTn>
                        </p:par>
                        <p:par>
                          <p:cTn id="37" fill="hold">
                            <p:stCondLst>
                              <p:cond delay="500"/>
                            </p:stCondLst>
                            <p:childTnLst>
                              <p:par>
                                <p:cTn id="38" presetID="22" presetClass="entr" presetSubtype="8" fill="hold" grpId="0" nodeType="afterEffect">
                                  <p:stCondLst>
                                    <p:cond delay="0"/>
                                  </p:stCondLst>
                                  <p:childTnLst>
                                    <p:set>
                                      <p:cBhvr>
                                        <p:cTn id="39" dur="1" fill="hold">
                                          <p:stCondLst>
                                            <p:cond delay="0"/>
                                          </p:stCondLst>
                                        </p:cTn>
                                        <p:tgtEl>
                                          <p:spTgt spid="601106"/>
                                        </p:tgtEl>
                                        <p:attrNameLst>
                                          <p:attrName>style.visibility</p:attrName>
                                        </p:attrNameLst>
                                      </p:cBhvr>
                                      <p:to>
                                        <p:strVal val="visible"/>
                                      </p:to>
                                    </p:set>
                                    <p:animEffect transition="in" filter="wipe(left)">
                                      <p:cBhvr>
                                        <p:cTn id="40" dur="500"/>
                                        <p:tgtEl>
                                          <p:spTgt spid="601106"/>
                                        </p:tgtEl>
                                      </p:cBhvr>
                                    </p:animEffect>
                                  </p:childTnLst>
                                </p:cTn>
                              </p:par>
                            </p:childTnLst>
                          </p:cTn>
                        </p:par>
                        <p:par>
                          <p:cTn id="41" fill="hold">
                            <p:stCondLst>
                              <p:cond delay="1000"/>
                            </p:stCondLst>
                            <p:childTnLst>
                              <p:par>
                                <p:cTn id="42" presetID="22" presetClass="entr" presetSubtype="1" fill="hold" nodeType="afterEffect">
                                  <p:stCondLst>
                                    <p:cond delay="0"/>
                                  </p:stCondLst>
                                  <p:childTnLst>
                                    <p:set>
                                      <p:cBhvr>
                                        <p:cTn id="43" dur="1" fill="hold">
                                          <p:stCondLst>
                                            <p:cond delay="0"/>
                                          </p:stCondLst>
                                        </p:cTn>
                                        <p:tgtEl>
                                          <p:spTgt spid="2"/>
                                        </p:tgtEl>
                                        <p:attrNameLst>
                                          <p:attrName>style.visibility</p:attrName>
                                        </p:attrNameLst>
                                      </p:cBhvr>
                                      <p:to>
                                        <p:strVal val="visible"/>
                                      </p:to>
                                    </p:set>
                                    <p:animEffect transition="in" filter="wipe(up)">
                                      <p:cBhvr>
                                        <p:cTn id="44" dur="500"/>
                                        <p:tgtEl>
                                          <p:spTgt spid="2"/>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grpId="0" nodeType="clickEffect">
                                  <p:stCondLst>
                                    <p:cond delay="0"/>
                                  </p:stCondLst>
                                  <p:childTnLst>
                                    <p:set>
                                      <p:cBhvr>
                                        <p:cTn id="48" dur="1" fill="hold">
                                          <p:stCondLst>
                                            <p:cond delay="0"/>
                                          </p:stCondLst>
                                        </p:cTn>
                                        <p:tgtEl>
                                          <p:spTgt spid="601107"/>
                                        </p:tgtEl>
                                        <p:attrNameLst>
                                          <p:attrName>style.visibility</p:attrName>
                                        </p:attrNameLst>
                                      </p:cBhvr>
                                      <p:to>
                                        <p:strVal val="visible"/>
                                      </p:to>
                                    </p:set>
                                    <p:animEffect transition="in" filter="wipe(left)">
                                      <p:cBhvr>
                                        <p:cTn id="49" dur="500"/>
                                        <p:tgtEl>
                                          <p:spTgt spid="601107"/>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1" fill="hold" grpId="0" nodeType="clickEffect">
                                  <p:stCondLst>
                                    <p:cond delay="0"/>
                                  </p:stCondLst>
                                  <p:childTnLst>
                                    <p:set>
                                      <p:cBhvr>
                                        <p:cTn id="53" dur="1" fill="hold">
                                          <p:stCondLst>
                                            <p:cond delay="0"/>
                                          </p:stCondLst>
                                        </p:cTn>
                                        <p:tgtEl>
                                          <p:spTgt spid="601108"/>
                                        </p:tgtEl>
                                        <p:attrNameLst>
                                          <p:attrName>style.visibility</p:attrName>
                                        </p:attrNameLst>
                                      </p:cBhvr>
                                      <p:to>
                                        <p:strVal val="visible"/>
                                      </p:to>
                                    </p:set>
                                    <p:animEffect transition="in" filter="wipe(up)">
                                      <p:cBhvr>
                                        <p:cTn id="54" dur="500"/>
                                        <p:tgtEl>
                                          <p:spTgt spid="601108"/>
                                        </p:tgtEl>
                                      </p:cBhvr>
                                    </p:animEffect>
                                  </p:childTnLst>
                                </p:cTn>
                              </p:par>
                            </p:childTnLst>
                          </p:cTn>
                        </p:par>
                        <p:par>
                          <p:cTn id="55" fill="hold">
                            <p:stCondLst>
                              <p:cond delay="500"/>
                            </p:stCondLst>
                            <p:childTnLst>
                              <p:par>
                                <p:cTn id="56" presetID="22" presetClass="entr" presetSubtype="1" fill="hold" nodeType="afterEffect">
                                  <p:stCondLst>
                                    <p:cond delay="0"/>
                                  </p:stCondLst>
                                  <p:childTnLst>
                                    <p:set>
                                      <p:cBhvr>
                                        <p:cTn id="57" dur="1" fill="hold">
                                          <p:stCondLst>
                                            <p:cond delay="0"/>
                                          </p:stCondLst>
                                        </p:cTn>
                                        <p:tgtEl>
                                          <p:spTgt spid="6"/>
                                        </p:tgtEl>
                                        <p:attrNameLst>
                                          <p:attrName>style.visibility</p:attrName>
                                        </p:attrNameLst>
                                      </p:cBhvr>
                                      <p:to>
                                        <p:strVal val="visible"/>
                                      </p:to>
                                    </p:set>
                                    <p:animEffect transition="in" filter="wipe(up)">
                                      <p:cBhvr>
                                        <p:cTn id="58" dur="500"/>
                                        <p:tgtEl>
                                          <p:spTgt spid="6"/>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1" fill="hold" grpId="0" nodeType="clickEffect">
                                  <p:stCondLst>
                                    <p:cond delay="0"/>
                                  </p:stCondLst>
                                  <p:iterate type="lt">
                                    <p:tmPct val="0"/>
                                  </p:iterate>
                                  <p:childTnLst>
                                    <p:set>
                                      <p:cBhvr>
                                        <p:cTn id="62" dur="1" fill="hold">
                                          <p:stCondLst>
                                            <p:cond delay="0"/>
                                          </p:stCondLst>
                                        </p:cTn>
                                        <p:tgtEl>
                                          <p:spTgt spid="601112"/>
                                        </p:tgtEl>
                                        <p:attrNameLst>
                                          <p:attrName>style.visibility</p:attrName>
                                        </p:attrNameLst>
                                      </p:cBhvr>
                                      <p:to>
                                        <p:strVal val="visible"/>
                                      </p:to>
                                    </p:set>
                                    <p:animEffect transition="in" filter="wipe(up)">
                                      <p:cBhvr>
                                        <p:cTn id="63" dur="500"/>
                                        <p:tgtEl>
                                          <p:spTgt spid="601112"/>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1" fill="hold" grpId="0" nodeType="clickEffect">
                                  <p:stCondLst>
                                    <p:cond delay="0"/>
                                  </p:stCondLst>
                                  <p:childTnLst>
                                    <p:set>
                                      <p:cBhvr>
                                        <p:cTn id="67" dur="1" fill="hold">
                                          <p:stCondLst>
                                            <p:cond delay="0"/>
                                          </p:stCondLst>
                                        </p:cTn>
                                        <p:tgtEl>
                                          <p:spTgt spid="601113"/>
                                        </p:tgtEl>
                                        <p:attrNameLst>
                                          <p:attrName>style.visibility</p:attrName>
                                        </p:attrNameLst>
                                      </p:cBhvr>
                                      <p:to>
                                        <p:strVal val="visible"/>
                                      </p:to>
                                    </p:set>
                                    <p:animEffect transition="in" filter="wipe(up)">
                                      <p:cBhvr>
                                        <p:cTn id="68" dur="500"/>
                                        <p:tgtEl>
                                          <p:spTgt spid="601113"/>
                                        </p:tgtEl>
                                      </p:cBhvr>
                                    </p:animEffect>
                                  </p:childTnLst>
                                </p:cTn>
                              </p:par>
                            </p:childTnLst>
                          </p:cTn>
                        </p:par>
                        <p:par>
                          <p:cTn id="69" fill="hold">
                            <p:stCondLst>
                              <p:cond delay="500"/>
                            </p:stCondLst>
                            <p:childTnLst>
                              <p:par>
                                <p:cTn id="70" presetID="22" presetClass="entr" presetSubtype="1" fill="hold" grpId="0" nodeType="afterEffect">
                                  <p:stCondLst>
                                    <p:cond delay="0"/>
                                  </p:stCondLst>
                                  <p:childTnLst>
                                    <p:set>
                                      <p:cBhvr>
                                        <p:cTn id="71" dur="1" fill="hold">
                                          <p:stCondLst>
                                            <p:cond delay="0"/>
                                          </p:stCondLst>
                                        </p:cTn>
                                        <p:tgtEl>
                                          <p:spTgt spid="601114"/>
                                        </p:tgtEl>
                                        <p:attrNameLst>
                                          <p:attrName>style.visibility</p:attrName>
                                        </p:attrNameLst>
                                      </p:cBhvr>
                                      <p:to>
                                        <p:strVal val="visible"/>
                                      </p:to>
                                    </p:set>
                                    <p:animEffect transition="in" filter="wipe(up)">
                                      <p:cBhvr>
                                        <p:cTn id="72" dur="500"/>
                                        <p:tgtEl>
                                          <p:spTgt spid="601114"/>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mph" presetSubtype="0" fill="hold" grpId="1" nodeType="clickEffect">
                                  <p:stCondLst>
                                    <p:cond delay="0"/>
                                  </p:stCondLst>
                                  <p:childTnLst>
                                    <p:animClr clrSpc="hsl" dir="cw">
                                      <p:cBhvr override="childStyle">
                                        <p:cTn id="76" dur="500" fill="hold"/>
                                        <p:tgtEl>
                                          <p:spTgt spid="601114"/>
                                        </p:tgtEl>
                                        <p:attrNameLst>
                                          <p:attrName>style.color</p:attrName>
                                        </p:attrNameLst>
                                      </p:cBhvr>
                                      <p:by>
                                        <p:hsl h="-7200000" s="0" l="0"/>
                                      </p:by>
                                    </p:animClr>
                                    <p:animClr clrSpc="hsl" dir="cw">
                                      <p:cBhvr>
                                        <p:cTn id="77" dur="500" fill="hold"/>
                                        <p:tgtEl>
                                          <p:spTgt spid="601114"/>
                                        </p:tgtEl>
                                        <p:attrNameLst>
                                          <p:attrName>fillcolor</p:attrName>
                                        </p:attrNameLst>
                                      </p:cBhvr>
                                      <p:by>
                                        <p:hsl h="-7200000" s="0" l="0"/>
                                      </p:by>
                                    </p:animClr>
                                    <p:animClr clrSpc="hsl" dir="cw">
                                      <p:cBhvr>
                                        <p:cTn id="78" dur="500" fill="hold"/>
                                        <p:tgtEl>
                                          <p:spTgt spid="601114"/>
                                        </p:tgtEl>
                                        <p:attrNameLst>
                                          <p:attrName>stroke.color</p:attrName>
                                        </p:attrNameLst>
                                      </p:cBhvr>
                                      <p:by>
                                        <p:hsl h="-7200000" s="0" l="0"/>
                                      </p:by>
                                    </p:animClr>
                                    <p:set>
                                      <p:cBhvr>
                                        <p:cTn id="79" dur="500" fill="hold"/>
                                        <p:tgtEl>
                                          <p:spTgt spid="601114"/>
                                        </p:tgtEl>
                                        <p:attrNameLst>
                                          <p:attrName>fill.type</p:attrName>
                                        </p:attrNameLst>
                                      </p:cBhvr>
                                      <p:to>
                                        <p:strVal val="solid"/>
                                      </p:to>
                                    </p:set>
                                  </p:childTnLst>
                                </p:cTn>
                              </p:par>
                            </p:childTnLst>
                          </p:cTn>
                        </p:par>
                        <p:par>
                          <p:cTn id="80" fill="hold">
                            <p:stCondLst>
                              <p:cond delay="500"/>
                            </p:stCondLst>
                            <p:childTnLst>
                              <p:par>
                                <p:cTn id="81" presetID="22" presetClass="entr" presetSubtype="8" fill="hold" grpId="0" nodeType="afterEffect">
                                  <p:stCondLst>
                                    <p:cond delay="0"/>
                                  </p:stCondLst>
                                  <p:childTnLst>
                                    <p:set>
                                      <p:cBhvr>
                                        <p:cTn id="82" dur="1" fill="hold">
                                          <p:stCondLst>
                                            <p:cond delay="0"/>
                                          </p:stCondLst>
                                        </p:cTn>
                                        <p:tgtEl>
                                          <p:spTgt spid="601118"/>
                                        </p:tgtEl>
                                        <p:attrNameLst>
                                          <p:attrName>style.visibility</p:attrName>
                                        </p:attrNameLst>
                                      </p:cBhvr>
                                      <p:to>
                                        <p:strVal val="visible"/>
                                      </p:to>
                                    </p:set>
                                    <p:animEffect transition="in" filter="wipe(left)">
                                      <p:cBhvr>
                                        <p:cTn id="83" dur="500"/>
                                        <p:tgtEl>
                                          <p:spTgt spid="601118"/>
                                        </p:tgtEl>
                                      </p:cBhvr>
                                    </p:animEffect>
                                  </p:childTnLst>
                                </p:cTn>
                              </p:par>
                            </p:childTnLst>
                          </p:cTn>
                        </p:par>
                        <p:par>
                          <p:cTn id="84" fill="hold">
                            <p:stCondLst>
                              <p:cond delay="1000"/>
                            </p:stCondLst>
                            <p:childTnLst>
                              <p:par>
                                <p:cTn id="85" presetID="22" presetClass="entr" presetSubtype="1" fill="hold" nodeType="afterEffect">
                                  <p:stCondLst>
                                    <p:cond delay="0"/>
                                  </p:stCondLst>
                                  <p:childTnLst>
                                    <p:set>
                                      <p:cBhvr>
                                        <p:cTn id="86" dur="1" fill="hold">
                                          <p:stCondLst>
                                            <p:cond delay="0"/>
                                          </p:stCondLst>
                                        </p:cTn>
                                        <p:tgtEl>
                                          <p:spTgt spid="7"/>
                                        </p:tgtEl>
                                        <p:attrNameLst>
                                          <p:attrName>style.visibility</p:attrName>
                                        </p:attrNameLst>
                                      </p:cBhvr>
                                      <p:to>
                                        <p:strVal val="visible"/>
                                      </p:to>
                                    </p:set>
                                    <p:animEffect transition="in" filter="wipe(up)">
                                      <p:cBhvr>
                                        <p:cTn id="87" dur="500"/>
                                        <p:tgtEl>
                                          <p:spTgt spid="7"/>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8" fill="hold" grpId="0" nodeType="clickEffect">
                                  <p:stCondLst>
                                    <p:cond delay="0"/>
                                  </p:stCondLst>
                                  <p:childTnLst>
                                    <p:set>
                                      <p:cBhvr>
                                        <p:cTn id="91" dur="1" fill="hold">
                                          <p:stCondLst>
                                            <p:cond delay="0"/>
                                          </p:stCondLst>
                                        </p:cTn>
                                        <p:tgtEl>
                                          <p:spTgt spid="601119"/>
                                        </p:tgtEl>
                                        <p:attrNameLst>
                                          <p:attrName>style.visibility</p:attrName>
                                        </p:attrNameLst>
                                      </p:cBhvr>
                                      <p:to>
                                        <p:strVal val="visible"/>
                                      </p:to>
                                    </p:set>
                                    <p:animEffect transition="in" filter="wipe(left)">
                                      <p:cBhvr>
                                        <p:cTn id="92" dur="500"/>
                                        <p:tgtEl>
                                          <p:spTgt spid="6011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1097" grpId="0" animBg="1"/>
      <p:bldP spid="601097" grpId="1" animBg="1"/>
      <p:bldP spid="601098" grpId="0" animBg="1"/>
      <p:bldP spid="601102" grpId="0" animBg="1"/>
      <p:bldP spid="601106" grpId="0" animBg="1"/>
      <p:bldP spid="601107" grpId="0" animBg="1"/>
      <p:bldP spid="601108" grpId="0" animBg="1"/>
      <p:bldP spid="601112" grpId="0" animBg="1"/>
      <p:bldP spid="601113" grpId="0" animBg="1"/>
      <p:bldP spid="601114" grpId="0" animBg="1"/>
      <p:bldP spid="601114" grpId="1" animBg="1"/>
      <p:bldP spid="601118" grpId="0" animBg="1"/>
      <p:bldP spid="601119"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762000" y="1143000"/>
            <a:ext cx="2400300" cy="4114800"/>
            <a:chOff x="480" y="720"/>
            <a:chExt cx="1344" cy="2592"/>
          </a:xfrm>
        </p:grpSpPr>
        <p:sp>
          <p:nvSpPr>
            <p:cNvPr id="602115" name="Rectangle 3"/>
            <p:cNvSpPr>
              <a:spLocks noChangeArrowheads="1"/>
            </p:cNvSpPr>
            <p:nvPr/>
          </p:nvSpPr>
          <p:spPr bwMode="auto">
            <a:xfrm>
              <a:off x="480" y="720"/>
              <a:ext cx="1344" cy="2592"/>
            </a:xfrm>
            <a:prstGeom prst="rect">
              <a:avLst/>
            </a:prstGeom>
            <a:solidFill>
              <a:schemeClr val="bg1"/>
            </a:solidFill>
            <a:ln w="9525" algn="ctr">
              <a:solidFill>
                <a:srgbClr val="FF3300"/>
              </a:solidFill>
              <a:miter lim="800000"/>
              <a:headEnd/>
              <a:tailEnd/>
            </a:ln>
            <a:effectLst/>
          </p:spPr>
          <p:txBody>
            <a:bodyPr wrap="none" anchor="ctr"/>
            <a:lstStyle/>
            <a:p>
              <a:endParaRPr lang="zh-CN" altLang="en-US"/>
            </a:p>
          </p:txBody>
        </p:sp>
        <p:sp>
          <p:nvSpPr>
            <p:cNvPr id="602116" name="Text Box 4"/>
            <p:cNvSpPr txBox="1">
              <a:spLocks noChangeArrowheads="1"/>
            </p:cNvSpPr>
            <p:nvPr/>
          </p:nvSpPr>
          <p:spPr bwMode="auto">
            <a:xfrm>
              <a:off x="672" y="3024"/>
              <a:ext cx="960" cy="231"/>
            </a:xfrm>
            <a:prstGeom prst="rect">
              <a:avLst/>
            </a:prstGeom>
            <a:noFill/>
            <a:ln w="9525" algn="ctr">
              <a:noFill/>
              <a:miter lim="800000"/>
              <a:headEnd/>
              <a:tailEnd/>
            </a:ln>
            <a:effectLst/>
          </p:spPr>
          <p:txBody>
            <a:bodyPr>
              <a:spAutoFit/>
            </a:bodyPr>
            <a:lstStyle/>
            <a:p>
              <a:pPr>
                <a:spcBef>
                  <a:spcPct val="50000"/>
                </a:spcBef>
              </a:pPr>
              <a:r>
                <a:rPr lang="zh-CN" altLang="en-US" sz="1800">
                  <a:solidFill>
                    <a:srgbClr val="FF0000"/>
                  </a:solidFill>
                  <a:latin typeface="Times New Roman" pitchFamily="18" charset="0"/>
                  <a:ea typeface="宋体" charset="-122"/>
                </a:rPr>
                <a:t>打印九九表</a:t>
              </a:r>
            </a:p>
          </p:txBody>
        </p:sp>
      </p:grpSp>
      <p:sp>
        <p:nvSpPr>
          <p:cNvPr id="602117" name="Rectangle 5"/>
          <p:cNvSpPr>
            <a:spLocks noGrp="1" noChangeArrowheads="1"/>
          </p:cNvSpPr>
          <p:nvPr>
            <p:ph type="title"/>
          </p:nvPr>
        </p:nvSpPr>
        <p:spPr/>
        <p:txBody>
          <a:bodyPr/>
          <a:lstStyle/>
          <a:p>
            <a:r>
              <a:rPr lang="zh-CN" altLang="en-US" dirty="0"/>
              <a:t>什么是结构化程序设计？</a:t>
            </a:r>
          </a:p>
        </p:txBody>
      </p:sp>
      <p:sp>
        <p:nvSpPr>
          <p:cNvPr id="602118" name="Rectangle 6"/>
          <p:cNvSpPr>
            <a:spLocks noChangeArrowheads="1"/>
          </p:cNvSpPr>
          <p:nvPr/>
        </p:nvSpPr>
        <p:spPr bwMode="auto">
          <a:xfrm>
            <a:off x="1066800" y="2209800"/>
            <a:ext cx="1714500" cy="457200"/>
          </a:xfrm>
          <a:prstGeom prst="rect">
            <a:avLst/>
          </a:prstGeom>
          <a:gradFill rotWithShape="1">
            <a:gsLst>
              <a:gs pos="0">
                <a:schemeClr val="hlink"/>
              </a:gs>
              <a:gs pos="50000">
                <a:schemeClr val="bg1"/>
              </a:gs>
              <a:gs pos="100000">
                <a:schemeClr val="hlink"/>
              </a:gs>
            </a:gsLst>
            <a:lin ang="5400000" scaled="1"/>
          </a:gradFill>
          <a:ln w="9525" algn="ctr">
            <a:solidFill>
              <a:schemeClr val="hlink"/>
            </a:solidFill>
            <a:miter lim="800000"/>
            <a:headEnd/>
            <a:tailEnd/>
          </a:ln>
          <a:effectLst>
            <a:outerShdw dist="107763" dir="2700000" algn="ctr" rotWithShape="0">
              <a:srgbClr val="808080">
                <a:alpha val="50000"/>
              </a:srgbClr>
            </a:outerShdw>
          </a:effectLst>
        </p:spPr>
        <p:txBody>
          <a:bodyPr wrap="none" anchor="ctr"/>
          <a:lstStyle/>
          <a:p>
            <a:r>
              <a:rPr lang="zh-CN" altLang="en-US"/>
              <a:t> 打印前 </a:t>
            </a:r>
            <a:r>
              <a:rPr lang="en-US" altLang="zh-CN"/>
              <a:t>9 </a:t>
            </a:r>
            <a:r>
              <a:rPr lang="zh-CN" altLang="en-US"/>
              <a:t>行 </a:t>
            </a:r>
          </a:p>
        </p:txBody>
      </p:sp>
      <p:sp>
        <p:nvSpPr>
          <p:cNvPr id="602119" name="Rectangle 7"/>
          <p:cNvSpPr>
            <a:spLocks noChangeArrowheads="1"/>
          </p:cNvSpPr>
          <p:nvPr/>
        </p:nvSpPr>
        <p:spPr bwMode="auto">
          <a:xfrm>
            <a:off x="1066800" y="3048000"/>
            <a:ext cx="1714500" cy="457200"/>
          </a:xfrm>
          <a:prstGeom prst="rect">
            <a:avLst/>
          </a:prstGeom>
          <a:gradFill rotWithShape="1">
            <a:gsLst>
              <a:gs pos="0">
                <a:schemeClr val="hlink"/>
              </a:gs>
              <a:gs pos="50000">
                <a:schemeClr val="bg1"/>
              </a:gs>
              <a:gs pos="100000">
                <a:schemeClr val="hlink"/>
              </a:gs>
            </a:gsLst>
            <a:lin ang="5400000" scaled="1"/>
          </a:gradFill>
          <a:ln w="9525" algn="ctr">
            <a:solidFill>
              <a:schemeClr val="hlink"/>
            </a:solidFill>
            <a:miter lim="800000"/>
            <a:headEnd/>
            <a:tailEnd/>
          </a:ln>
          <a:effectLst>
            <a:outerShdw dist="107763" dir="2700000" algn="ctr" rotWithShape="0">
              <a:srgbClr val="808080">
                <a:alpha val="50000"/>
              </a:srgbClr>
            </a:outerShdw>
          </a:effectLst>
        </p:spPr>
        <p:txBody>
          <a:bodyPr wrap="none" anchor="ctr"/>
          <a:lstStyle/>
          <a:p>
            <a:r>
              <a:rPr lang="zh-CN" altLang="en-US"/>
              <a:t> 打印底行 </a:t>
            </a:r>
          </a:p>
        </p:txBody>
      </p:sp>
      <p:grpSp>
        <p:nvGrpSpPr>
          <p:cNvPr id="3" name="Group 8"/>
          <p:cNvGrpSpPr>
            <a:grpSpLocks/>
          </p:cNvGrpSpPr>
          <p:nvPr/>
        </p:nvGrpSpPr>
        <p:grpSpPr bwMode="auto">
          <a:xfrm>
            <a:off x="1219200" y="1371600"/>
            <a:ext cx="1285875" cy="838200"/>
            <a:chOff x="768" y="864"/>
            <a:chExt cx="720" cy="528"/>
          </a:xfrm>
        </p:grpSpPr>
        <p:sp>
          <p:nvSpPr>
            <p:cNvPr id="602121" name="AutoShape 9"/>
            <p:cNvSpPr>
              <a:spLocks noChangeArrowheads="1"/>
            </p:cNvSpPr>
            <p:nvPr/>
          </p:nvSpPr>
          <p:spPr bwMode="auto">
            <a:xfrm>
              <a:off x="768" y="864"/>
              <a:ext cx="720" cy="288"/>
            </a:xfrm>
            <a:prstGeom prst="flowChartTerminator">
              <a:avLst/>
            </a:prstGeom>
            <a:gradFill rotWithShape="1">
              <a:gsLst>
                <a:gs pos="0">
                  <a:schemeClr val="hlink"/>
                </a:gs>
                <a:gs pos="50000">
                  <a:schemeClr val="bg1"/>
                </a:gs>
                <a:gs pos="100000">
                  <a:schemeClr val="hlink"/>
                </a:gs>
              </a:gsLst>
              <a:lin ang="5400000" scaled="1"/>
            </a:gradFill>
            <a:ln w="9525" algn="ctr">
              <a:solidFill>
                <a:schemeClr val="hlink"/>
              </a:solidFill>
              <a:miter lim="800000"/>
              <a:headEnd/>
              <a:tailEnd/>
            </a:ln>
            <a:effectLst>
              <a:outerShdw dist="107763" dir="2700000" algn="ctr" rotWithShape="0">
                <a:srgbClr val="808080">
                  <a:alpha val="50000"/>
                </a:srgbClr>
              </a:outerShdw>
            </a:effectLst>
          </p:spPr>
          <p:txBody>
            <a:bodyPr wrap="none" anchor="ctr"/>
            <a:lstStyle/>
            <a:p>
              <a:r>
                <a:rPr lang="zh-CN" altLang="en-US"/>
                <a:t> 开始  </a:t>
              </a:r>
            </a:p>
          </p:txBody>
        </p:sp>
        <p:sp>
          <p:nvSpPr>
            <p:cNvPr id="602122" name="Line 10"/>
            <p:cNvSpPr>
              <a:spLocks noChangeShapeType="1"/>
            </p:cNvSpPr>
            <p:nvPr/>
          </p:nvSpPr>
          <p:spPr bwMode="auto">
            <a:xfrm>
              <a:off x="1104" y="1152"/>
              <a:ext cx="0" cy="240"/>
            </a:xfrm>
            <a:prstGeom prst="line">
              <a:avLst/>
            </a:prstGeom>
            <a:noFill/>
            <a:ln w="28575">
              <a:solidFill>
                <a:srgbClr val="FF3300"/>
              </a:solidFill>
              <a:round/>
              <a:headEnd/>
              <a:tailEnd type="stealth" w="med" len="lg"/>
            </a:ln>
            <a:effectLst/>
          </p:spPr>
          <p:txBody>
            <a:bodyPr/>
            <a:lstStyle/>
            <a:p>
              <a:endParaRPr lang="zh-CN" altLang="en-US"/>
            </a:p>
          </p:txBody>
        </p:sp>
      </p:grpSp>
      <p:sp>
        <p:nvSpPr>
          <p:cNvPr id="602123" name="Line 11"/>
          <p:cNvSpPr>
            <a:spLocks noChangeShapeType="1"/>
          </p:cNvSpPr>
          <p:nvPr/>
        </p:nvSpPr>
        <p:spPr bwMode="auto">
          <a:xfrm>
            <a:off x="1752600" y="2667000"/>
            <a:ext cx="0" cy="381000"/>
          </a:xfrm>
          <a:prstGeom prst="line">
            <a:avLst/>
          </a:prstGeom>
          <a:noFill/>
          <a:ln w="28575">
            <a:solidFill>
              <a:srgbClr val="FF3300"/>
            </a:solidFill>
            <a:round/>
            <a:headEnd/>
            <a:tailEnd type="stealth" w="med" len="lg"/>
          </a:ln>
          <a:effectLst/>
        </p:spPr>
        <p:txBody>
          <a:bodyPr/>
          <a:lstStyle/>
          <a:p>
            <a:endParaRPr lang="zh-CN" altLang="en-US"/>
          </a:p>
        </p:txBody>
      </p:sp>
      <p:grpSp>
        <p:nvGrpSpPr>
          <p:cNvPr id="4" name="Group 12"/>
          <p:cNvGrpSpPr>
            <a:grpSpLocks/>
          </p:cNvGrpSpPr>
          <p:nvPr/>
        </p:nvGrpSpPr>
        <p:grpSpPr bwMode="auto">
          <a:xfrm>
            <a:off x="1219200" y="3505200"/>
            <a:ext cx="1285875" cy="838200"/>
            <a:chOff x="768" y="2208"/>
            <a:chExt cx="720" cy="528"/>
          </a:xfrm>
        </p:grpSpPr>
        <p:sp>
          <p:nvSpPr>
            <p:cNvPr id="602125" name="AutoShape 13"/>
            <p:cNvSpPr>
              <a:spLocks noChangeArrowheads="1"/>
            </p:cNvSpPr>
            <p:nvPr/>
          </p:nvSpPr>
          <p:spPr bwMode="auto">
            <a:xfrm>
              <a:off x="768" y="2448"/>
              <a:ext cx="720" cy="288"/>
            </a:xfrm>
            <a:prstGeom prst="flowChartTerminator">
              <a:avLst/>
            </a:prstGeom>
            <a:gradFill rotWithShape="1">
              <a:gsLst>
                <a:gs pos="0">
                  <a:schemeClr val="hlink"/>
                </a:gs>
                <a:gs pos="50000">
                  <a:schemeClr val="bg1"/>
                </a:gs>
                <a:gs pos="100000">
                  <a:schemeClr val="hlink"/>
                </a:gs>
              </a:gsLst>
              <a:lin ang="5400000" scaled="1"/>
            </a:gradFill>
            <a:ln w="9525" algn="ctr">
              <a:solidFill>
                <a:schemeClr val="hlink"/>
              </a:solidFill>
              <a:miter lim="800000"/>
              <a:headEnd/>
              <a:tailEnd/>
            </a:ln>
            <a:effectLst>
              <a:outerShdw dist="107763" dir="2700000" algn="ctr" rotWithShape="0">
                <a:srgbClr val="808080">
                  <a:alpha val="50000"/>
                </a:srgbClr>
              </a:outerShdw>
            </a:effectLst>
          </p:spPr>
          <p:txBody>
            <a:bodyPr wrap="none" anchor="ctr"/>
            <a:lstStyle/>
            <a:p>
              <a:r>
                <a:rPr lang="zh-CN" altLang="en-US"/>
                <a:t> 结束  </a:t>
              </a:r>
            </a:p>
          </p:txBody>
        </p:sp>
        <p:sp>
          <p:nvSpPr>
            <p:cNvPr id="602126" name="Line 14"/>
            <p:cNvSpPr>
              <a:spLocks noChangeShapeType="1"/>
            </p:cNvSpPr>
            <p:nvPr/>
          </p:nvSpPr>
          <p:spPr bwMode="auto">
            <a:xfrm>
              <a:off x="1104" y="2208"/>
              <a:ext cx="0" cy="240"/>
            </a:xfrm>
            <a:prstGeom prst="line">
              <a:avLst/>
            </a:prstGeom>
            <a:noFill/>
            <a:ln w="28575">
              <a:solidFill>
                <a:srgbClr val="FF3300"/>
              </a:solidFill>
              <a:round/>
              <a:headEnd/>
              <a:tailEnd type="stealth" w="med" len="lg"/>
            </a:ln>
            <a:effectLst/>
          </p:spPr>
          <p:txBody>
            <a:bodyPr/>
            <a:lstStyle/>
            <a:p>
              <a:endParaRPr lang="zh-CN" altLang="en-US"/>
            </a:p>
          </p:txBody>
        </p:sp>
      </p:grpSp>
      <p:grpSp>
        <p:nvGrpSpPr>
          <p:cNvPr id="5" name="Group 15"/>
          <p:cNvGrpSpPr>
            <a:grpSpLocks/>
          </p:cNvGrpSpPr>
          <p:nvPr/>
        </p:nvGrpSpPr>
        <p:grpSpPr bwMode="auto">
          <a:xfrm>
            <a:off x="3810000" y="1295400"/>
            <a:ext cx="2743200" cy="2133600"/>
            <a:chOff x="2448" y="2256"/>
            <a:chExt cx="1536" cy="1344"/>
          </a:xfrm>
        </p:grpSpPr>
        <p:sp>
          <p:nvSpPr>
            <p:cNvPr id="602128" name="Rectangle 16"/>
            <p:cNvSpPr>
              <a:spLocks noChangeArrowheads="1"/>
            </p:cNvSpPr>
            <p:nvPr/>
          </p:nvSpPr>
          <p:spPr bwMode="auto">
            <a:xfrm>
              <a:off x="2448" y="2256"/>
              <a:ext cx="1536" cy="1344"/>
            </a:xfrm>
            <a:prstGeom prst="rect">
              <a:avLst/>
            </a:prstGeom>
            <a:solidFill>
              <a:schemeClr val="bg1"/>
            </a:solidFill>
            <a:ln w="9525" algn="ctr">
              <a:solidFill>
                <a:srgbClr val="FF3300"/>
              </a:solidFill>
              <a:miter lim="800000"/>
              <a:headEnd/>
              <a:tailEnd/>
            </a:ln>
            <a:effectLst/>
          </p:spPr>
          <p:txBody>
            <a:bodyPr wrap="none" anchor="ctr"/>
            <a:lstStyle/>
            <a:p>
              <a:endParaRPr lang="zh-CN" altLang="en-US"/>
            </a:p>
          </p:txBody>
        </p:sp>
        <p:sp>
          <p:nvSpPr>
            <p:cNvPr id="602129" name="Text Box 17"/>
            <p:cNvSpPr txBox="1">
              <a:spLocks noChangeArrowheads="1"/>
            </p:cNvSpPr>
            <p:nvPr/>
          </p:nvSpPr>
          <p:spPr bwMode="auto">
            <a:xfrm>
              <a:off x="2592" y="3360"/>
              <a:ext cx="1200" cy="231"/>
            </a:xfrm>
            <a:prstGeom prst="rect">
              <a:avLst/>
            </a:prstGeom>
            <a:noFill/>
            <a:ln w="9525" algn="ctr">
              <a:noFill/>
              <a:miter lim="800000"/>
              <a:headEnd/>
              <a:tailEnd/>
            </a:ln>
            <a:effectLst/>
          </p:spPr>
          <p:txBody>
            <a:bodyPr>
              <a:spAutoFit/>
            </a:bodyPr>
            <a:lstStyle/>
            <a:p>
              <a:pPr>
                <a:spcBef>
                  <a:spcPct val="50000"/>
                </a:spcBef>
              </a:pPr>
              <a:r>
                <a:rPr lang="zh-CN" altLang="en-US" sz="1800">
                  <a:solidFill>
                    <a:srgbClr val="FF0000"/>
                  </a:solidFill>
                  <a:latin typeface="Times New Roman" pitchFamily="18" charset="0"/>
                  <a:ea typeface="宋体" charset="-122"/>
                </a:rPr>
                <a:t>打印底行</a:t>
              </a:r>
            </a:p>
          </p:txBody>
        </p:sp>
      </p:grpSp>
      <p:sp>
        <p:nvSpPr>
          <p:cNvPr id="602130" name="Rectangle 18"/>
          <p:cNvSpPr>
            <a:spLocks noChangeArrowheads="1"/>
          </p:cNvSpPr>
          <p:nvPr/>
        </p:nvSpPr>
        <p:spPr bwMode="auto">
          <a:xfrm>
            <a:off x="4191000" y="1524000"/>
            <a:ext cx="1714500" cy="457200"/>
          </a:xfrm>
          <a:prstGeom prst="rect">
            <a:avLst/>
          </a:prstGeom>
          <a:gradFill rotWithShape="1">
            <a:gsLst>
              <a:gs pos="0">
                <a:schemeClr val="hlink"/>
              </a:gs>
              <a:gs pos="50000">
                <a:schemeClr val="bg1"/>
              </a:gs>
              <a:gs pos="100000">
                <a:schemeClr val="hlink"/>
              </a:gs>
            </a:gsLst>
            <a:lin ang="5400000" scaled="1"/>
          </a:gradFill>
          <a:ln w="9525" algn="ctr">
            <a:solidFill>
              <a:schemeClr val="hlink"/>
            </a:solidFill>
            <a:miter lim="800000"/>
            <a:headEnd/>
            <a:tailEnd/>
          </a:ln>
          <a:effectLst>
            <a:outerShdw dist="107763" dir="2700000" algn="ctr" rotWithShape="0">
              <a:srgbClr val="808080">
                <a:alpha val="50000"/>
              </a:srgbClr>
            </a:outerShdw>
          </a:effectLst>
        </p:spPr>
        <p:txBody>
          <a:bodyPr wrap="none" anchor="ctr"/>
          <a:lstStyle/>
          <a:p>
            <a:r>
              <a:rPr lang="zh-CN" altLang="en-US"/>
              <a:t> 打印“ </a:t>
            </a:r>
            <a:r>
              <a:rPr lang="zh-CN" altLang="en-US">
                <a:solidFill>
                  <a:srgbClr val="FF0000"/>
                </a:solidFill>
              </a:rPr>
              <a:t>*</a:t>
            </a:r>
            <a:r>
              <a:rPr lang="zh-CN" altLang="en-US"/>
              <a:t> ”字 </a:t>
            </a:r>
            <a:endParaRPr lang="en-US" altLang="zh-CN"/>
          </a:p>
        </p:txBody>
      </p:sp>
      <p:sp>
        <p:nvSpPr>
          <p:cNvPr id="602131" name="Line 19"/>
          <p:cNvSpPr>
            <a:spLocks noChangeShapeType="1"/>
          </p:cNvSpPr>
          <p:nvPr/>
        </p:nvSpPr>
        <p:spPr bwMode="auto">
          <a:xfrm>
            <a:off x="4953000" y="1981200"/>
            <a:ext cx="0" cy="381000"/>
          </a:xfrm>
          <a:prstGeom prst="line">
            <a:avLst/>
          </a:prstGeom>
          <a:noFill/>
          <a:ln w="28575">
            <a:solidFill>
              <a:srgbClr val="FF3300"/>
            </a:solidFill>
            <a:round/>
            <a:headEnd/>
            <a:tailEnd type="stealth" w="med" len="lg"/>
          </a:ln>
          <a:effectLst/>
        </p:spPr>
        <p:txBody>
          <a:bodyPr/>
          <a:lstStyle/>
          <a:p>
            <a:endParaRPr lang="zh-CN" altLang="en-US"/>
          </a:p>
        </p:txBody>
      </p:sp>
      <p:sp>
        <p:nvSpPr>
          <p:cNvPr id="602132" name="Rectangle 20"/>
          <p:cNvSpPr>
            <a:spLocks noChangeArrowheads="1"/>
          </p:cNvSpPr>
          <p:nvPr/>
        </p:nvSpPr>
        <p:spPr bwMode="auto">
          <a:xfrm>
            <a:off x="4038600" y="2362200"/>
            <a:ext cx="2143125" cy="457200"/>
          </a:xfrm>
          <a:prstGeom prst="rect">
            <a:avLst/>
          </a:prstGeom>
          <a:gradFill rotWithShape="1">
            <a:gsLst>
              <a:gs pos="0">
                <a:schemeClr val="hlink"/>
              </a:gs>
              <a:gs pos="50000">
                <a:schemeClr val="bg1"/>
              </a:gs>
              <a:gs pos="100000">
                <a:schemeClr val="hlink"/>
              </a:gs>
            </a:gsLst>
            <a:lin ang="5400000" scaled="1"/>
          </a:gradFill>
          <a:ln w="9525" algn="ctr">
            <a:solidFill>
              <a:schemeClr val="hlink"/>
            </a:solidFill>
            <a:miter lim="800000"/>
            <a:headEnd/>
            <a:tailEnd/>
          </a:ln>
          <a:effectLst>
            <a:outerShdw dist="107763" dir="2700000" algn="ctr" rotWithShape="0">
              <a:srgbClr val="808080">
                <a:alpha val="50000"/>
              </a:srgbClr>
            </a:outerShdw>
          </a:effectLst>
        </p:spPr>
        <p:txBody>
          <a:bodyPr wrap="none" anchor="ctr"/>
          <a:lstStyle/>
          <a:p>
            <a:r>
              <a:rPr lang="zh-CN" altLang="en-US"/>
              <a:t> 打印底行数值 </a:t>
            </a:r>
          </a:p>
        </p:txBody>
      </p:sp>
      <p:grpSp>
        <p:nvGrpSpPr>
          <p:cNvPr id="6" name="Group 21"/>
          <p:cNvGrpSpPr>
            <a:grpSpLocks/>
          </p:cNvGrpSpPr>
          <p:nvPr/>
        </p:nvGrpSpPr>
        <p:grpSpPr bwMode="auto">
          <a:xfrm>
            <a:off x="3810000" y="4114800"/>
            <a:ext cx="2743200" cy="1828800"/>
            <a:chOff x="4032" y="1440"/>
            <a:chExt cx="1536" cy="1152"/>
          </a:xfrm>
        </p:grpSpPr>
        <p:sp>
          <p:nvSpPr>
            <p:cNvPr id="602134" name="Rectangle 22"/>
            <p:cNvSpPr>
              <a:spLocks noChangeArrowheads="1"/>
            </p:cNvSpPr>
            <p:nvPr/>
          </p:nvSpPr>
          <p:spPr bwMode="auto">
            <a:xfrm>
              <a:off x="4032" y="1440"/>
              <a:ext cx="1536" cy="1152"/>
            </a:xfrm>
            <a:prstGeom prst="rect">
              <a:avLst/>
            </a:prstGeom>
            <a:solidFill>
              <a:schemeClr val="bg1"/>
            </a:solidFill>
            <a:ln w="9525" algn="ctr">
              <a:solidFill>
                <a:srgbClr val="FF3300"/>
              </a:solidFill>
              <a:miter lim="800000"/>
              <a:headEnd/>
              <a:tailEnd/>
            </a:ln>
            <a:effectLst/>
          </p:spPr>
          <p:txBody>
            <a:bodyPr wrap="none" anchor="ctr"/>
            <a:lstStyle/>
            <a:p>
              <a:endParaRPr lang="zh-CN" altLang="en-US"/>
            </a:p>
          </p:txBody>
        </p:sp>
        <p:sp>
          <p:nvSpPr>
            <p:cNvPr id="602135" name="Text Box 23"/>
            <p:cNvSpPr txBox="1">
              <a:spLocks noChangeArrowheads="1"/>
            </p:cNvSpPr>
            <p:nvPr/>
          </p:nvSpPr>
          <p:spPr bwMode="auto">
            <a:xfrm>
              <a:off x="4224" y="2352"/>
              <a:ext cx="1200" cy="231"/>
            </a:xfrm>
            <a:prstGeom prst="rect">
              <a:avLst/>
            </a:prstGeom>
            <a:noFill/>
            <a:ln w="9525" algn="ctr">
              <a:noFill/>
              <a:miter lim="800000"/>
              <a:headEnd/>
              <a:tailEnd/>
            </a:ln>
            <a:effectLst/>
          </p:spPr>
          <p:txBody>
            <a:bodyPr>
              <a:spAutoFit/>
            </a:bodyPr>
            <a:lstStyle/>
            <a:p>
              <a:pPr>
                <a:spcBef>
                  <a:spcPct val="50000"/>
                </a:spcBef>
              </a:pPr>
              <a:r>
                <a:rPr lang="zh-CN" altLang="en-US" sz="1800">
                  <a:solidFill>
                    <a:srgbClr val="FF0000"/>
                  </a:solidFill>
                  <a:latin typeface="Times New Roman" pitchFamily="18" charset="0"/>
                  <a:ea typeface="宋体" charset="-122"/>
                </a:rPr>
                <a:t>打印底行数值</a:t>
              </a:r>
            </a:p>
          </p:txBody>
        </p:sp>
      </p:grpSp>
      <p:sp>
        <p:nvSpPr>
          <p:cNvPr id="602136" name="AutoShape 24"/>
          <p:cNvSpPr>
            <a:spLocks noChangeArrowheads="1"/>
          </p:cNvSpPr>
          <p:nvPr/>
        </p:nvSpPr>
        <p:spPr bwMode="auto">
          <a:xfrm rot="5442708" flipV="1">
            <a:off x="4430713" y="3416300"/>
            <a:ext cx="1143000" cy="254000"/>
          </a:xfrm>
          <a:prstGeom prst="notchedRightArrow">
            <a:avLst>
              <a:gd name="adj1" fmla="val 40000"/>
              <a:gd name="adj2" fmla="val 123750"/>
            </a:avLst>
          </a:prstGeom>
          <a:solidFill>
            <a:srgbClr val="009900"/>
          </a:solidFill>
          <a:ln w="9525" algn="ctr">
            <a:solidFill>
              <a:srgbClr val="009900"/>
            </a:solidFill>
            <a:miter lim="800000"/>
            <a:headEnd/>
            <a:tailEnd/>
          </a:ln>
          <a:effectLst/>
        </p:spPr>
        <p:txBody>
          <a:bodyPr wrap="none" anchor="ctr"/>
          <a:lstStyle/>
          <a:p>
            <a:endParaRPr lang="zh-CN" altLang="en-US"/>
          </a:p>
        </p:txBody>
      </p:sp>
      <p:sp>
        <p:nvSpPr>
          <p:cNvPr id="602137" name="Rectangle 25"/>
          <p:cNvSpPr>
            <a:spLocks noChangeArrowheads="1"/>
          </p:cNvSpPr>
          <p:nvPr/>
        </p:nvSpPr>
        <p:spPr bwMode="auto">
          <a:xfrm>
            <a:off x="3962400" y="4343400"/>
            <a:ext cx="2314575" cy="838200"/>
          </a:xfrm>
          <a:prstGeom prst="rect">
            <a:avLst/>
          </a:prstGeom>
          <a:gradFill rotWithShape="1">
            <a:gsLst>
              <a:gs pos="0">
                <a:schemeClr val="hlink"/>
              </a:gs>
              <a:gs pos="50000">
                <a:schemeClr val="bg1"/>
              </a:gs>
              <a:gs pos="100000">
                <a:schemeClr val="hlink"/>
              </a:gs>
            </a:gsLst>
            <a:lin ang="5400000" scaled="1"/>
          </a:gradFill>
          <a:ln w="9525" algn="ctr">
            <a:solidFill>
              <a:schemeClr val="hlink"/>
            </a:solidFill>
            <a:miter lim="800000"/>
            <a:headEnd/>
            <a:tailEnd/>
          </a:ln>
          <a:effectLst>
            <a:outerShdw dist="107763" dir="2700000" algn="ctr" rotWithShape="0">
              <a:srgbClr val="808080">
                <a:alpha val="50000"/>
              </a:srgbClr>
            </a:outerShdw>
          </a:effectLst>
        </p:spPr>
        <p:txBody>
          <a:bodyPr wrap="none" anchor="ctr"/>
          <a:lstStyle/>
          <a:p>
            <a:pPr>
              <a:spcBef>
                <a:spcPct val="20000"/>
              </a:spcBef>
            </a:pPr>
            <a:r>
              <a:rPr lang="en-US" altLang="zh-CN"/>
              <a:t> j = 1 </a:t>
            </a:r>
            <a:r>
              <a:rPr lang="zh-CN" altLang="en-US"/>
              <a:t>～ </a:t>
            </a:r>
            <a:r>
              <a:rPr lang="en-US" altLang="zh-CN"/>
              <a:t>9    </a:t>
            </a:r>
            <a:r>
              <a:rPr lang="zh-CN" altLang="en-US"/>
              <a:t>循环 </a:t>
            </a:r>
            <a:endParaRPr lang="en-US" altLang="zh-CN"/>
          </a:p>
          <a:p>
            <a:pPr>
              <a:spcBef>
                <a:spcPct val="20000"/>
              </a:spcBef>
            </a:pPr>
            <a:r>
              <a:rPr lang="zh-CN" altLang="en-US"/>
              <a:t> 打印 </a:t>
            </a:r>
            <a:r>
              <a:rPr lang="en-US" altLang="zh-CN"/>
              <a:t>j </a:t>
            </a:r>
          </a:p>
        </p:txBody>
      </p:sp>
      <p:sp>
        <p:nvSpPr>
          <p:cNvPr id="602138" name="AutoShape 26"/>
          <p:cNvSpPr>
            <a:spLocks noChangeArrowheads="1"/>
          </p:cNvSpPr>
          <p:nvPr/>
        </p:nvSpPr>
        <p:spPr bwMode="auto">
          <a:xfrm rot="-1498875">
            <a:off x="2563813" y="2711450"/>
            <a:ext cx="1609725" cy="304800"/>
          </a:xfrm>
          <a:prstGeom prst="notchedRightArrow">
            <a:avLst>
              <a:gd name="adj1" fmla="val 40000"/>
              <a:gd name="adj2" fmla="val 145234"/>
            </a:avLst>
          </a:prstGeom>
          <a:solidFill>
            <a:srgbClr val="009900"/>
          </a:solidFill>
          <a:ln w="9525" algn="ctr">
            <a:solidFill>
              <a:srgbClr val="009900"/>
            </a:solidFill>
            <a:miter lim="800000"/>
            <a:headEnd/>
            <a:tailEnd/>
          </a:ln>
          <a:effectLst/>
        </p:spPr>
        <p:txBody>
          <a:bodyPr wrap="none" anchor="ctr"/>
          <a:lstStyle/>
          <a:p>
            <a:endParaRPr lang="zh-CN" altLang="en-US"/>
          </a:p>
        </p:txBody>
      </p:sp>
      <p:sp>
        <p:nvSpPr>
          <p:cNvPr id="602139" name="Text Box 27"/>
          <p:cNvSpPr txBox="1">
            <a:spLocks noChangeArrowheads="1"/>
          </p:cNvSpPr>
          <p:nvPr/>
        </p:nvSpPr>
        <p:spPr bwMode="auto">
          <a:xfrm>
            <a:off x="6400800" y="0"/>
            <a:ext cx="2743200" cy="2427288"/>
          </a:xfrm>
          <a:prstGeom prst="rect">
            <a:avLst/>
          </a:prstGeom>
          <a:solidFill>
            <a:srgbClr val="CCFFCC"/>
          </a:solidFill>
          <a:ln w="9525" algn="ctr">
            <a:solidFill>
              <a:schemeClr val="hlink"/>
            </a:solidFill>
            <a:miter lim="800000"/>
            <a:headEnd/>
            <a:tailEnd/>
          </a:ln>
          <a:effectLst/>
        </p:spPr>
        <p:txBody>
          <a:bodyPr>
            <a:spAutoFit/>
          </a:bodyPr>
          <a:lstStyle/>
          <a:p>
            <a:pPr algn="l">
              <a:spcBef>
                <a:spcPct val="30000"/>
              </a:spcBef>
            </a:pPr>
            <a:r>
              <a:rPr lang="en-US" altLang="zh-CN" sz="1200">
                <a:solidFill>
                  <a:srgbClr val="0000FF"/>
                </a:solidFill>
                <a:latin typeface="Times New Roman" pitchFamily="18" charset="0"/>
                <a:ea typeface="宋体" charset="-122"/>
              </a:rPr>
              <a:t>1</a:t>
            </a:r>
            <a:r>
              <a:rPr lang="en-US" altLang="zh-CN" sz="1200">
                <a:latin typeface="Times New Roman" pitchFamily="18" charset="0"/>
                <a:ea typeface="宋体" charset="-122"/>
              </a:rPr>
              <a:t>    1</a:t>
            </a:r>
          </a:p>
          <a:p>
            <a:pPr algn="l">
              <a:spcBef>
                <a:spcPct val="30000"/>
              </a:spcBef>
            </a:pPr>
            <a:r>
              <a:rPr lang="en-US" altLang="zh-CN" sz="1200">
                <a:solidFill>
                  <a:srgbClr val="0000FF"/>
                </a:solidFill>
                <a:latin typeface="Times New Roman" pitchFamily="18" charset="0"/>
                <a:ea typeface="宋体" charset="-122"/>
              </a:rPr>
              <a:t>2</a:t>
            </a:r>
            <a:r>
              <a:rPr lang="en-US" altLang="zh-CN" sz="1200">
                <a:latin typeface="Times New Roman" pitchFamily="18" charset="0"/>
                <a:ea typeface="宋体" charset="-122"/>
              </a:rPr>
              <a:t>    2    4</a:t>
            </a:r>
          </a:p>
          <a:p>
            <a:pPr algn="l">
              <a:spcBef>
                <a:spcPct val="30000"/>
              </a:spcBef>
            </a:pPr>
            <a:r>
              <a:rPr lang="en-US" altLang="zh-CN" sz="1200">
                <a:solidFill>
                  <a:srgbClr val="0000FF"/>
                </a:solidFill>
                <a:latin typeface="Times New Roman" pitchFamily="18" charset="0"/>
                <a:ea typeface="宋体" charset="-122"/>
              </a:rPr>
              <a:t>3</a:t>
            </a:r>
            <a:r>
              <a:rPr lang="en-US" altLang="zh-CN" sz="1200">
                <a:latin typeface="Times New Roman" pitchFamily="18" charset="0"/>
                <a:ea typeface="宋体" charset="-122"/>
              </a:rPr>
              <a:t>    3    6     9</a:t>
            </a:r>
          </a:p>
          <a:p>
            <a:pPr algn="l">
              <a:spcBef>
                <a:spcPct val="30000"/>
              </a:spcBef>
            </a:pPr>
            <a:r>
              <a:rPr lang="en-US" altLang="zh-CN" sz="1200">
                <a:solidFill>
                  <a:srgbClr val="0000FF"/>
                </a:solidFill>
                <a:latin typeface="Times New Roman" pitchFamily="18" charset="0"/>
                <a:ea typeface="宋体" charset="-122"/>
              </a:rPr>
              <a:t>4</a:t>
            </a:r>
            <a:r>
              <a:rPr lang="en-US" altLang="zh-CN" sz="1200">
                <a:latin typeface="Times New Roman" pitchFamily="18" charset="0"/>
                <a:ea typeface="宋体" charset="-122"/>
              </a:rPr>
              <a:t>    4    8     12   16</a:t>
            </a:r>
          </a:p>
          <a:p>
            <a:pPr algn="l">
              <a:spcBef>
                <a:spcPct val="30000"/>
              </a:spcBef>
            </a:pPr>
            <a:r>
              <a:rPr lang="en-US" altLang="zh-CN" sz="1200">
                <a:solidFill>
                  <a:srgbClr val="0000FF"/>
                </a:solidFill>
                <a:latin typeface="Times New Roman" pitchFamily="18" charset="0"/>
                <a:ea typeface="宋体" charset="-122"/>
              </a:rPr>
              <a:t>5</a:t>
            </a:r>
            <a:r>
              <a:rPr lang="en-US" altLang="zh-CN" sz="1200">
                <a:latin typeface="Times New Roman" pitchFamily="18" charset="0"/>
                <a:ea typeface="宋体" charset="-122"/>
              </a:rPr>
              <a:t>    5    10   15   20   25</a:t>
            </a:r>
          </a:p>
          <a:p>
            <a:pPr algn="l">
              <a:spcBef>
                <a:spcPct val="30000"/>
              </a:spcBef>
            </a:pPr>
            <a:r>
              <a:rPr lang="en-US" altLang="zh-CN" sz="1200">
                <a:solidFill>
                  <a:srgbClr val="0000FF"/>
                </a:solidFill>
                <a:latin typeface="Times New Roman" pitchFamily="18" charset="0"/>
                <a:ea typeface="宋体" charset="-122"/>
              </a:rPr>
              <a:t>6</a:t>
            </a:r>
            <a:r>
              <a:rPr lang="en-US" altLang="zh-CN" sz="1200">
                <a:latin typeface="Times New Roman" pitchFamily="18" charset="0"/>
                <a:ea typeface="宋体" charset="-122"/>
              </a:rPr>
              <a:t>    6    12   18   24   30   36</a:t>
            </a:r>
          </a:p>
          <a:p>
            <a:pPr algn="l">
              <a:spcBef>
                <a:spcPct val="30000"/>
              </a:spcBef>
            </a:pPr>
            <a:r>
              <a:rPr lang="en-US" altLang="zh-CN" sz="1200">
                <a:solidFill>
                  <a:srgbClr val="0000FF"/>
                </a:solidFill>
                <a:latin typeface="Times New Roman" pitchFamily="18" charset="0"/>
                <a:ea typeface="宋体" charset="-122"/>
              </a:rPr>
              <a:t>7</a:t>
            </a:r>
            <a:r>
              <a:rPr lang="en-US" altLang="zh-CN" sz="1200">
                <a:latin typeface="Times New Roman" pitchFamily="18" charset="0"/>
                <a:ea typeface="宋体" charset="-122"/>
              </a:rPr>
              <a:t>    7    14   21   28   35   42   49</a:t>
            </a:r>
          </a:p>
          <a:p>
            <a:pPr algn="l">
              <a:spcBef>
                <a:spcPct val="30000"/>
              </a:spcBef>
            </a:pPr>
            <a:r>
              <a:rPr lang="en-US" altLang="zh-CN" sz="1200">
                <a:solidFill>
                  <a:srgbClr val="0000FF"/>
                </a:solidFill>
                <a:latin typeface="Times New Roman" pitchFamily="18" charset="0"/>
                <a:ea typeface="宋体" charset="-122"/>
              </a:rPr>
              <a:t>8</a:t>
            </a:r>
            <a:r>
              <a:rPr lang="en-US" altLang="zh-CN" sz="1200">
                <a:latin typeface="Times New Roman" pitchFamily="18" charset="0"/>
                <a:ea typeface="宋体" charset="-122"/>
              </a:rPr>
              <a:t>    8    16   24   32   40   48   56   64</a:t>
            </a:r>
          </a:p>
          <a:p>
            <a:pPr algn="l">
              <a:spcBef>
                <a:spcPct val="30000"/>
              </a:spcBef>
            </a:pPr>
            <a:r>
              <a:rPr lang="en-US" altLang="zh-CN" sz="1200">
                <a:solidFill>
                  <a:srgbClr val="0000FF"/>
                </a:solidFill>
                <a:latin typeface="Times New Roman" pitchFamily="18" charset="0"/>
                <a:ea typeface="宋体" charset="-122"/>
              </a:rPr>
              <a:t>9</a:t>
            </a:r>
            <a:r>
              <a:rPr lang="en-US" altLang="zh-CN" sz="1200">
                <a:latin typeface="Times New Roman" pitchFamily="18" charset="0"/>
                <a:ea typeface="宋体" charset="-122"/>
              </a:rPr>
              <a:t>    9    18   27   36   45   54   63   72   81</a:t>
            </a:r>
          </a:p>
          <a:p>
            <a:pPr algn="l">
              <a:spcBef>
                <a:spcPct val="30000"/>
              </a:spcBef>
            </a:pPr>
            <a:r>
              <a:rPr lang="en-US" altLang="zh-CN" sz="1200">
                <a:solidFill>
                  <a:srgbClr val="0000FF"/>
                </a:solidFill>
                <a:latin typeface="Times New Roman" pitchFamily="18" charset="0"/>
                <a:ea typeface="宋体" charset="-122"/>
              </a:rPr>
              <a:t>*    1     2     3     4     5     6     7     8     9</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mph" presetSubtype="0" fill="hold" grpId="0" nodeType="clickEffect">
                                  <p:stCondLst>
                                    <p:cond delay="0"/>
                                  </p:stCondLst>
                                  <p:childTnLst>
                                    <p:animClr clrSpc="hsl" dir="cw">
                                      <p:cBhvr override="childStyle">
                                        <p:cTn id="6" dur="500" fill="hold"/>
                                        <p:tgtEl>
                                          <p:spTgt spid="602119"/>
                                        </p:tgtEl>
                                        <p:attrNameLst>
                                          <p:attrName>style.color</p:attrName>
                                        </p:attrNameLst>
                                      </p:cBhvr>
                                      <p:by>
                                        <p:hsl h="-7200000" s="0" l="0"/>
                                      </p:by>
                                    </p:animClr>
                                    <p:animClr clrSpc="hsl" dir="cw">
                                      <p:cBhvr>
                                        <p:cTn id="7" dur="500" fill="hold"/>
                                        <p:tgtEl>
                                          <p:spTgt spid="602119"/>
                                        </p:tgtEl>
                                        <p:attrNameLst>
                                          <p:attrName>fillcolor</p:attrName>
                                        </p:attrNameLst>
                                      </p:cBhvr>
                                      <p:by>
                                        <p:hsl h="-7200000" s="0" l="0"/>
                                      </p:by>
                                    </p:animClr>
                                    <p:animClr clrSpc="hsl" dir="cw">
                                      <p:cBhvr>
                                        <p:cTn id="8" dur="500" fill="hold"/>
                                        <p:tgtEl>
                                          <p:spTgt spid="602119"/>
                                        </p:tgtEl>
                                        <p:attrNameLst>
                                          <p:attrName>stroke.color</p:attrName>
                                        </p:attrNameLst>
                                      </p:cBhvr>
                                      <p:by>
                                        <p:hsl h="-7200000" s="0" l="0"/>
                                      </p:by>
                                    </p:animClr>
                                    <p:set>
                                      <p:cBhvr>
                                        <p:cTn id="9" dur="500" fill="hold"/>
                                        <p:tgtEl>
                                          <p:spTgt spid="602119"/>
                                        </p:tgtEl>
                                        <p:attrNameLst>
                                          <p:attrName>fill.type</p:attrName>
                                        </p:attrNameLst>
                                      </p:cBhvr>
                                      <p:to>
                                        <p:strVal val="solid"/>
                                      </p:to>
                                    </p:se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602138"/>
                                        </p:tgtEl>
                                        <p:attrNameLst>
                                          <p:attrName>style.visibility</p:attrName>
                                        </p:attrNameLst>
                                      </p:cBhvr>
                                      <p:to>
                                        <p:strVal val="visible"/>
                                      </p:to>
                                    </p:set>
                                    <p:animEffect transition="in" filter="wipe(left)">
                                      <p:cBhvr>
                                        <p:cTn id="13" dur="500"/>
                                        <p:tgtEl>
                                          <p:spTgt spid="602138"/>
                                        </p:tgtEl>
                                      </p:cBhvr>
                                    </p:animEffect>
                                  </p:childTnLst>
                                </p:cTn>
                              </p:par>
                            </p:childTnLst>
                          </p:cTn>
                        </p:par>
                        <p:par>
                          <p:cTn id="14" fill="hold">
                            <p:stCondLst>
                              <p:cond delay="1000"/>
                            </p:stCondLst>
                            <p:childTnLst>
                              <p:par>
                                <p:cTn id="15" presetID="22" presetClass="entr" presetSubtype="1" fill="hold" nodeType="after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up)">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iterate type="lt">
                                    <p:tmPct val="0"/>
                                  </p:iterate>
                                  <p:childTnLst>
                                    <p:set>
                                      <p:cBhvr>
                                        <p:cTn id="21" dur="1" fill="hold">
                                          <p:stCondLst>
                                            <p:cond delay="0"/>
                                          </p:stCondLst>
                                        </p:cTn>
                                        <p:tgtEl>
                                          <p:spTgt spid="602130"/>
                                        </p:tgtEl>
                                        <p:attrNameLst>
                                          <p:attrName>style.visibility</p:attrName>
                                        </p:attrNameLst>
                                      </p:cBhvr>
                                      <p:to>
                                        <p:strVal val="visible"/>
                                      </p:to>
                                    </p:set>
                                    <p:animEffect transition="in" filter="wipe(up)">
                                      <p:cBhvr>
                                        <p:cTn id="22" dur="500"/>
                                        <p:tgtEl>
                                          <p:spTgt spid="60213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602131"/>
                                        </p:tgtEl>
                                        <p:attrNameLst>
                                          <p:attrName>style.visibility</p:attrName>
                                        </p:attrNameLst>
                                      </p:cBhvr>
                                      <p:to>
                                        <p:strVal val="visible"/>
                                      </p:to>
                                    </p:set>
                                    <p:animEffect transition="in" filter="wipe(up)">
                                      <p:cBhvr>
                                        <p:cTn id="27" dur="500"/>
                                        <p:tgtEl>
                                          <p:spTgt spid="602131"/>
                                        </p:tgtEl>
                                      </p:cBhvr>
                                    </p:animEffect>
                                  </p:childTnLst>
                                </p:cTn>
                              </p:par>
                            </p:childTnLst>
                          </p:cTn>
                        </p:par>
                        <p:par>
                          <p:cTn id="28" fill="hold">
                            <p:stCondLst>
                              <p:cond delay="500"/>
                            </p:stCondLst>
                            <p:childTnLst>
                              <p:par>
                                <p:cTn id="29" presetID="22" presetClass="entr" presetSubtype="1" fill="hold" grpId="0" nodeType="afterEffect">
                                  <p:stCondLst>
                                    <p:cond delay="0"/>
                                  </p:stCondLst>
                                  <p:childTnLst>
                                    <p:set>
                                      <p:cBhvr>
                                        <p:cTn id="30" dur="1" fill="hold">
                                          <p:stCondLst>
                                            <p:cond delay="0"/>
                                          </p:stCondLst>
                                        </p:cTn>
                                        <p:tgtEl>
                                          <p:spTgt spid="602132"/>
                                        </p:tgtEl>
                                        <p:attrNameLst>
                                          <p:attrName>style.visibility</p:attrName>
                                        </p:attrNameLst>
                                      </p:cBhvr>
                                      <p:to>
                                        <p:strVal val="visible"/>
                                      </p:to>
                                    </p:set>
                                    <p:animEffect transition="in" filter="wipe(up)">
                                      <p:cBhvr>
                                        <p:cTn id="31" dur="500"/>
                                        <p:tgtEl>
                                          <p:spTgt spid="602132"/>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mph" presetSubtype="0" fill="hold" grpId="1" nodeType="clickEffect">
                                  <p:stCondLst>
                                    <p:cond delay="0"/>
                                  </p:stCondLst>
                                  <p:childTnLst>
                                    <p:animClr clrSpc="hsl" dir="cw">
                                      <p:cBhvr override="childStyle">
                                        <p:cTn id="35" dur="500" fill="hold"/>
                                        <p:tgtEl>
                                          <p:spTgt spid="602132"/>
                                        </p:tgtEl>
                                        <p:attrNameLst>
                                          <p:attrName>style.color</p:attrName>
                                        </p:attrNameLst>
                                      </p:cBhvr>
                                      <p:by>
                                        <p:hsl h="-7200000" s="0" l="0"/>
                                      </p:by>
                                    </p:animClr>
                                    <p:animClr clrSpc="hsl" dir="cw">
                                      <p:cBhvr>
                                        <p:cTn id="36" dur="500" fill="hold"/>
                                        <p:tgtEl>
                                          <p:spTgt spid="602132"/>
                                        </p:tgtEl>
                                        <p:attrNameLst>
                                          <p:attrName>fillcolor</p:attrName>
                                        </p:attrNameLst>
                                      </p:cBhvr>
                                      <p:by>
                                        <p:hsl h="-7200000" s="0" l="0"/>
                                      </p:by>
                                    </p:animClr>
                                    <p:animClr clrSpc="hsl" dir="cw">
                                      <p:cBhvr>
                                        <p:cTn id="37" dur="500" fill="hold"/>
                                        <p:tgtEl>
                                          <p:spTgt spid="602132"/>
                                        </p:tgtEl>
                                        <p:attrNameLst>
                                          <p:attrName>stroke.color</p:attrName>
                                        </p:attrNameLst>
                                      </p:cBhvr>
                                      <p:by>
                                        <p:hsl h="-7200000" s="0" l="0"/>
                                      </p:by>
                                    </p:animClr>
                                    <p:set>
                                      <p:cBhvr>
                                        <p:cTn id="38" dur="500" fill="hold"/>
                                        <p:tgtEl>
                                          <p:spTgt spid="602132"/>
                                        </p:tgtEl>
                                        <p:attrNameLst>
                                          <p:attrName>fill.type</p:attrName>
                                        </p:attrNameLst>
                                      </p:cBhvr>
                                      <p:to>
                                        <p:strVal val="solid"/>
                                      </p:to>
                                    </p:set>
                                  </p:childTnLst>
                                </p:cTn>
                              </p:par>
                            </p:childTnLst>
                          </p:cTn>
                        </p:par>
                        <p:par>
                          <p:cTn id="39" fill="hold">
                            <p:stCondLst>
                              <p:cond delay="500"/>
                            </p:stCondLst>
                            <p:childTnLst>
                              <p:par>
                                <p:cTn id="40" presetID="22" presetClass="entr" presetSubtype="1" fill="hold" grpId="0" nodeType="afterEffect">
                                  <p:stCondLst>
                                    <p:cond delay="0"/>
                                  </p:stCondLst>
                                  <p:childTnLst>
                                    <p:set>
                                      <p:cBhvr>
                                        <p:cTn id="41" dur="1" fill="hold">
                                          <p:stCondLst>
                                            <p:cond delay="0"/>
                                          </p:stCondLst>
                                        </p:cTn>
                                        <p:tgtEl>
                                          <p:spTgt spid="602136"/>
                                        </p:tgtEl>
                                        <p:attrNameLst>
                                          <p:attrName>style.visibility</p:attrName>
                                        </p:attrNameLst>
                                      </p:cBhvr>
                                      <p:to>
                                        <p:strVal val="visible"/>
                                      </p:to>
                                    </p:set>
                                    <p:animEffect transition="in" filter="wipe(up)">
                                      <p:cBhvr>
                                        <p:cTn id="42" dur="500"/>
                                        <p:tgtEl>
                                          <p:spTgt spid="602136"/>
                                        </p:tgtEl>
                                      </p:cBhvr>
                                    </p:animEffect>
                                  </p:childTnLst>
                                </p:cTn>
                              </p:par>
                            </p:childTnLst>
                          </p:cTn>
                        </p:par>
                        <p:par>
                          <p:cTn id="43" fill="hold">
                            <p:stCondLst>
                              <p:cond delay="1000"/>
                            </p:stCondLst>
                            <p:childTnLst>
                              <p:par>
                                <p:cTn id="44" presetID="22" presetClass="entr" presetSubtype="1" fill="hold" nodeType="afterEffect">
                                  <p:stCondLst>
                                    <p:cond delay="0"/>
                                  </p:stCondLst>
                                  <p:childTnLst>
                                    <p:set>
                                      <p:cBhvr>
                                        <p:cTn id="45" dur="1" fill="hold">
                                          <p:stCondLst>
                                            <p:cond delay="0"/>
                                          </p:stCondLst>
                                        </p:cTn>
                                        <p:tgtEl>
                                          <p:spTgt spid="6"/>
                                        </p:tgtEl>
                                        <p:attrNameLst>
                                          <p:attrName>style.visibility</p:attrName>
                                        </p:attrNameLst>
                                      </p:cBhvr>
                                      <p:to>
                                        <p:strVal val="visible"/>
                                      </p:to>
                                    </p:set>
                                    <p:animEffect transition="in" filter="wipe(up)">
                                      <p:cBhvr>
                                        <p:cTn id="46" dur="500"/>
                                        <p:tgtEl>
                                          <p:spTgt spid="6"/>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grpId="0" nodeType="clickEffect">
                                  <p:stCondLst>
                                    <p:cond delay="0"/>
                                  </p:stCondLst>
                                  <p:childTnLst>
                                    <p:set>
                                      <p:cBhvr>
                                        <p:cTn id="50" dur="1" fill="hold">
                                          <p:stCondLst>
                                            <p:cond delay="0"/>
                                          </p:stCondLst>
                                        </p:cTn>
                                        <p:tgtEl>
                                          <p:spTgt spid="602137"/>
                                        </p:tgtEl>
                                        <p:attrNameLst>
                                          <p:attrName>style.visibility</p:attrName>
                                        </p:attrNameLst>
                                      </p:cBhvr>
                                      <p:to>
                                        <p:strVal val="visible"/>
                                      </p:to>
                                    </p:set>
                                    <p:animEffect transition="in" filter="wipe(left)">
                                      <p:cBhvr>
                                        <p:cTn id="51" dur="500"/>
                                        <p:tgtEl>
                                          <p:spTgt spid="6021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2119" grpId="0" animBg="1"/>
      <p:bldP spid="602130" grpId="0" animBg="1"/>
      <p:bldP spid="602131" grpId="0" animBg="1"/>
      <p:bldP spid="602132" grpId="0" animBg="1"/>
      <p:bldP spid="602132" grpId="1" animBg="1"/>
      <p:bldP spid="602136" grpId="0" animBg="1"/>
      <p:bldP spid="602137" grpId="0" animBg="1"/>
      <p:bldP spid="602138"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3138" name="Rectangle 2"/>
          <p:cNvSpPr>
            <a:spLocks noGrp="1" noChangeArrowheads="1"/>
          </p:cNvSpPr>
          <p:nvPr>
            <p:ph type="title"/>
          </p:nvPr>
        </p:nvSpPr>
        <p:spPr/>
        <p:txBody>
          <a:bodyPr/>
          <a:lstStyle/>
          <a:p>
            <a:r>
              <a:rPr lang="zh-CN" altLang="en-US" dirty="0"/>
              <a:t>什么是结构化程序设计？</a:t>
            </a:r>
          </a:p>
        </p:txBody>
      </p:sp>
      <p:grpSp>
        <p:nvGrpSpPr>
          <p:cNvPr id="2" name="Group 3"/>
          <p:cNvGrpSpPr>
            <a:grpSpLocks/>
          </p:cNvGrpSpPr>
          <p:nvPr/>
        </p:nvGrpSpPr>
        <p:grpSpPr bwMode="auto">
          <a:xfrm>
            <a:off x="1905000" y="914400"/>
            <a:ext cx="4419600" cy="5638800"/>
            <a:chOff x="1296" y="576"/>
            <a:chExt cx="2544" cy="3552"/>
          </a:xfrm>
        </p:grpSpPr>
        <p:sp>
          <p:nvSpPr>
            <p:cNvPr id="603140" name="Rectangle 4"/>
            <p:cNvSpPr>
              <a:spLocks noChangeArrowheads="1"/>
            </p:cNvSpPr>
            <p:nvPr/>
          </p:nvSpPr>
          <p:spPr bwMode="auto">
            <a:xfrm>
              <a:off x="1296" y="576"/>
              <a:ext cx="2544" cy="3552"/>
            </a:xfrm>
            <a:prstGeom prst="rect">
              <a:avLst/>
            </a:prstGeom>
            <a:solidFill>
              <a:schemeClr val="bg1"/>
            </a:solidFill>
            <a:ln w="9525" algn="ctr">
              <a:solidFill>
                <a:srgbClr val="FF3300"/>
              </a:solidFill>
              <a:miter lim="800000"/>
              <a:headEnd/>
              <a:tailEnd/>
            </a:ln>
            <a:effectLst/>
          </p:spPr>
          <p:txBody>
            <a:bodyPr wrap="none" anchor="ctr"/>
            <a:lstStyle/>
            <a:p>
              <a:endParaRPr lang="zh-CN" altLang="en-US"/>
            </a:p>
          </p:txBody>
        </p:sp>
        <p:sp>
          <p:nvSpPr>
            <p:cNvPr id="603141" name="Rectangle 5"/>
            <p:cNvSpPr>
              <a:spLocks noChangeArrowheads="1"/>
            </p:cNvSpPr>
            <p:nvPr/>
          </p:nvSpPr>
          <p:spPr bwMode="auto">
            <a:xfrm>
              <a:off x="1776" y="2496"/>
              <a:ext cx="1536" cy="1104"/>
            </a:xfrm>
            <a:prstGeom prst="rect">
              <a:avLst/>
            </a:prstGeom>
            <a:gradFill rotWithShape="1">
              <a:gsLst>
                <a:gs pos="0">
                  <a:schemeClr val="hlink"/>
                </a:gs>
                <a:gs pos="50000">
                  <a:schemeClr val="bg1"/>
                </a:gs>
                <a:gs pos="100000">
                  <a:schemeClr val="hlink"/>
                </a:gs>
              </a:gsLst>
              <a:lin ang="5400000" scaled="1"/>
            </a:gradFill>
            <a:ln w="9525" algn="ctr">
              <a:solidFill>
                <a:schemeClr val="hlink"/>
              </a:solidFill>
              <a:miter lim="800000"/>
              <a:headEnd/>
              <a:tailEnd/>
            </a:ln>
            <a:effectLst>
              <a:outerShdw dist="107763" dir="2700000" algn="ctr" rotWithShape="0">
                <a:srgbClr val="808080">
                  <a:alpha val="50000"/>
                </a:srgbClr>
              </a:outerShdw>
            </a:effectLst>
          </p:spPr>
          <p:txBody>
            <a:bodyPr wrap="none" anchor="ctr"/>
            <a:lstStyle/>
            <a:p>
              <a:endParaRPr lang="zh-CN" altLang="en-US"/>
            </a:p>
          </p:txBody>
        </p:sp>
        <p:sp>
          <p:nvSpPr>
            <p:cNvPr id="603142" name="AutoShape 6"/>
            <p:cNvSpPr>
              <a:spLocks noChangeArrowheads="1"/>
            </p:cNvSpPr>
            <p:nvPr/>
          </p:nvSpPr>
          <p:spPr bwMode="auto">
            <a:xfrm>
              <a:off x="2208" y="672"/>
              <a:ext cx="720" cy="240"/>
            </a:xfrm>
            <a:prstGeom prst="flowChartTerminator">
              <a:avLst/>
            </a:prstGeom>
            <a:gradFill rotWithShape="1">
              <a:gsLst>
                <a:gs pos="0">
                  <a:schemeClr val="hlink"/>
                </a:gs>
                <a:gs pos="50000">
                  <a:schemeClr val="bg1"/>
                </a:gs>
                <a:gs pos="100000">
                  <a:schemeClr val="hlink"/>
                </a:gs>
              </a:gsLst>
              <a:lin ang="5400000" scaled="1"/>
            </a:gradFill>
            <a:ln w="9525" algn="ctr">
              <a:solidFill>
                <a:schemeClr val="hlink"/>
              </a:solidFill>
              <a:miter lim="800000"/>
              <a:headEnd/>
              <a:tailEnd/>
            </a:ln>
            <a:effectLst>
              <a:outerShdw dist="107763" dir="2700000" algn="ctr" rotWithShape="0">
                <a:srgbClr val="808080">
                  <a:alpha val="50000"/>
                </a:srgbClr>
              </a:outerShdw>
            </a:effectLst>
          </p:spPr>
          <p:txBody>
            <a:bodyPr wrap="none" anchor="ctr"/>
            <a:lstStyle/>
            <a:p>
              <a:r>
                <a:rPr lang="zh-CN" altLang="en-US"/>
                <a:t> 开始 </a:t>
              </a:r>
            </a:p>
          </p:txBody>
        </p:sp>
        <p:sp>
          <p:nvSpPr>
            <p:cNvPr id="603143" name="Line 7"/>
            <p:cNvSpPr>
              <a:spLocks noChangeShapeType="1"/>
            </p:cNvSpPr>
            <p:nvPr/>
          </p:nvSpPr>
          <p:spPr bwMode="auto">
            <a:xfrm>
              <a:off x="2544" y="912"/>
              <a:ext cx="0" cy="192"/>
            </a:xfrm>
            <a:prstGeom prst="line">
              <a:avLst/>
            </a:prstGeom>
            <a:noFill/>
            <a:ln w="28575">
              <a:solidFill>
                <a:srgbClr val="FF3300"/>
              </a:solidFill>
              <a:round/>
              <a:headEnd/>
              <a:tailEnd type="stealth" w="med" len="lg"/>
            </a:ln>
            <a:effectLst/>
          </p:spPr>
          <p:txBody>
            <a:bodyPr/>
            <a:lstStyle/>
            <a:p>
              <a:endParaRPr lang="zh-CN" altLang="en-US"/>
            </a:p>
          </p:txBody>
        </p:sp>
        <p:sp>
          <p:nvSpPr>
            <p:cNvPr id="603144" name="Line 8"/>
            <p:cNvSpPr>
              <a:spLocks noChangeShapeType="1"/>
            </p:cNvSpPr>
            <p:nvPr/>
          </p:nvSpPr>
          <p:spPr bwMode="auto">
            <a:xfrm>
              <a:off x="2544" y="2304"/>
              <a:ext cx="0" cy="240"/>
            </a:xfrm>
            <a:prstGeom prst="line">
              <a:avLst/>
            </a:prstGeom>
            <a:noFill/>
            <a:ln w="28575">
              <a:solidFill>
                <a:srgbClr val="FF3300"/>
              </a:solidFill>
              <a:round/>
              <a:headEnd/>
              <a:tailEnd type="stealth" w="med" len="lg"/>
            </a:ln>
            <a:effectLst/>
          </p:spPr>
          <p:txBody>
            <a:bodyPr/>
            <a:lstStyle/>
            <a:p>
              <a:endParaRPr lang="zh-CN" altLang="en-US"/>
            </a:p>
          </p:txBody>
        </p:sp>
        <p:sp>
          <p:nvSpPr>
            <p:cNvPr id="603145" name="AutoShape 9"/>
            <p:cNvSpPr>
              <a:spLocks noChangeArrowheads="1"/>
            </p:cNvSpPr>
            <p:nvPr/>
          </p:nvSpPr>
          <p:spPr bwMode="auto">
            <a:xfrm>
              <a:off x="2208" y="3792"/>
              <a:ext cx="720" cy="240"/>
            </a:xfrm>
            <a:prstGeom prst="flowChartTerminator">
              <a:avLst/>
            </a:prstGeom>
            <a:gradFill rotWithShape="1">
              <a:gsLst>
                <a:gs pos="0">
                  <a:schemeClr val="hlink"/>
                </a:gs>
                <a:gs pos="50000">
                  <a:schemeClr val="bg1"/>
                </a:gs>
                <a:gs pos="100000">
                  <a:schemeClr val="hlink"/>
                </a:gs>
              </a:gsLst>
              <a:lin ang="5400000" scaled="1"/>
            </a:gradFill>
            <a:ln w="9525" algn="ctr">
              <a:solidFill>
                <a:schemeClr val="hlink"/>
              </a:solidFill>
              <a:miter lim="800000"/>
              <a:headEnd/>
              <a:tailEnd/>
            </a:ln>
            <a:effectLst>
              <a:outerShdw dist="107763" dir="2700000" algn="ctr" rotWithShape="0">
                <a:srgbClr val="808080">
                  <a:alpha val="50000"/>
                </a:srgbClr>
              </a:outerShdw>
            </a:effectLst>
          </p:spPr>
          <p:txBody>
            <a:bodyPr wrap="none" anchor="ctr"/>
            <a:lstStyle/>
            <a:p>
              <a:r>
                <a:rPr lang="zh-CN" altLang="en-US"/>
                <a:t> 结束 </a:t>
              </a:r>
            </a:p>
          </p:txBody>
        </p:sp>
        <p:sp>
          <p:nvSpPr>
            <p:cNvPr id="603146" name="Line 10"/>
            <p:cNvSpPr>
              <a:spLocks noChangeShapeType="1"/>
            </p:cNvSpPr>
            <p:nvPr/>
          </p:nvSpPr>
          <p:spPr bwMode="auto">
            <a:xfrm>
              <a:off x="2544" y="3600"/>
              <a:ext cx="0" cy="192"/>
            </a:xfrm>
            <a:prstGeom prst="line">
              <a:avLst/>
            </a:prstGeom>
            <a:noFill/>
            <a:ln w="28575">
              <a:solidFill>
                <a:srgbClr val="FF3300"/>
              </a:solidFill>
              <a:round/>
              <a:headEnd/>
              <a:tailEnd type="stealth" w="med" len="lg"/>
            </a:ln>
            <a:effectLst/>
          </p:spPr>
          <p:txBody>
            <a:bodyPr/>
            <a:lstStyle/>
            <a:p>
              <a:endParaRPr lang="zh-CN" altLang="en-US"/>
            </a:p>
          </p:txBody>
        </p:sp>
        <p:sp>
          <p:nvSpPr>
            <p:cNvPr id="603147" name="Rectangle 11"/>
            <p:cNvSpPr>
              <a:spLocks noChangeArrowheads="1"/>
            </p:cNvSpPr>
            <p:nvPr/>
          </p:nvSpPr>
          <p:spPr bwMode="auto">
            <a:xfrm>
              <a:off x="1776" y="1056"/>
              <a:ext cx="1536" cy="1248"/>
            </a:xfrm>
            <a:prstGeom prst="rect">
              <a:avLst/>
            </a:prstGeom>
            <a:gradFill rotWithShape="1">
              <a:gsLst>
                <a:gs pos="0">
                  <a:schemeClr val="hlink"/>
                </a:gs>
                <a:gs pos="50000">
                  <a:schemeClr val="bg1"/>
                </a:gs>
                <a:gs pos="100000">
                  <a:schemeClr val="hlink"/>
                </a:gs>
              </a:gsLst>
              <a:lin ang="5400000" scaled="1"/>
            </a:gradFill>
            <a:ln w="9525" algn="ctr">
              <a:solidFill>
                <a:schemeClr val="hlink"/>
              </a:solidFill>
              <a:miter lim="800000"/>
              <a:headEnd/>
              <a:tailEnd/>
            </a:ln>
            <a:effectLst>
              <a:outerShdw dist="107763" dir="2700000" algn="ctr" rotWithShape="0">
                <a:srgbClr val="808080">
                  <a:alpha val="50000"/>
                </a:srgbClr>
              </a:outerShdw>
            </a:effectLst>
          </p:spPr>
          <p:txBody>
            <a:bodyPr wrap="none" anchor="ctr"/>
            <a:lstStyle/>
            <a:p>
              <a:pPr>
                <a:spcBef>
                  <a:spcPct val="20000"/>
                </a:spcBef>
              </a:pPr>
              <a:endParaRPr lang="zh-CN" altLang="en-US" dirty="0"/>
            </a:p>
            <a:p>
              <a:pPr>
                <a:spcBef>
                  <a:spcPct val="20000"/>
                </a:spcBef>
              </a:pPr>
              <a:endParaRPr lang="zh-CN" altLang="en-US" dirty="0"/>
            </a:p>
            <a:p>
              <a:pPr>
                <a:spcBef>
                  <a:spcPct val="20000"/>
                </a:spcBef>
              </a:pPr>
              <a:endParaRPr lang="zh-CN" altLang="en-US" dirty="0"/>
            </a:p>
            <a:p>
              <a:pPr>
                <a:spcBef>
                  <a:spcPct val="20000"/>
                </a:spcBef>
              </a:pPr>
              <a:endParaRPr lang="zh-CN" altLang="en-US" dirty="0"/>
            </a:p>
          </p:txBody>
        </p:sp>
        <p:sp>
          <p:nvSpPr>
            <p:cNvPr id="603148" name="Rectangle 12"/>
            <p:cNvSpPr>
              <a:spLocks noChangeArrowheads="1"/>
            </p:cNvSpPr>
            <p:nvPr/>
          </p:nvSpPr>
          <p:spPr bwMode="auto">
            <a:xfrm>
              <a:off x="2002" y="1071"/>
              <a:ext cx="1078" cy="513"/>
            </a:xfrm>
            <a:prstGeom prst="rect">
              <a:avLst/>
            </a:prstGeom>
            <a:gradFill rotWithShape="1">
              <a:gsLst>
                <a:gs pos="0">
                  <a:srgbClr val="FFCCFF"/>
                </a:gs>
                <a:gs pos="50000">
                  <a:schemeClr val="bg1"/>
                </a:gs>
                <a:gs pos="100000">
                  <a:srgbClr val="FFCCFF"/>
                </a:gs>
              </a:gsLst>
              <a:lin ang="5400000" scaled="1"/>
            </a:gradFill>
            <a:ln w="9525" algn="ctr">
              <a:solidFill>
                <a:srgbClr val="009900"/>
              </a:solidFill>
              <a:miter lim="800000"/>
              <a:headEnd/>
              <a:tailEnd/>
            </a:ln>
            <a:effectLst>
              <a:outerShdw dist="107763" dir="2700000" algn="ctr" rotWithShape="0">
                <a:srgbClr val="808080">
                  <a:alpha val="50000"/>
                </a:srgbClr>
              </a:outerShdw>
            </a:effectLst>
          </p:spPr>
          <p:txBody>
            <a:bodyPr wrap="none" anchor="ctr"/>
            <a:lstStyle/>
            <a:p>
              <a:r>
                <a:rPr lang="zh-CN" altLang="en-US" dirty="0"/>
                <a:t> </a:t>
              </a:r>
              <a:r>
                <a:rPr lang="en-US" altLang="zh-CN" dirty="0" err="1"/>
                <a:t>i</a:t>
              </a:r>
              <a:r>
                <a:rPr lang="en-US" altLang="zh-CN" dirty="0"/>
                <a:t> = 1 </a:t>
              </a:r>
              <a:r>
                <a:rPr lang="zh-CN" altLang="en-US" dirty="0"/>
                <a:t>～ </a:t>
              </a:r>
              <a:r>
                <a:rPr lang="en-US" altLang="zh-CN" dirty="0"/>
                <a:t>9 </a:t>
              </a:r>
              <a:r>
                <a:rPr lang="zh-CN" altLang="en-US" dirty="0"/>
                <a:t>循环 </a:t>
              </a:r>
              <a:endParaRPr lang="en-US" altLang="zh-CN" dirty="0"/>
            </a:p>
            <a:p>
              <a:r>
                <a:rPr lang="zh-CN" altLang="en-US" dirty="0"/>
                <a:t>    打印行标 </a:t>
              </a:r>
              <a:r>
                <a:rPr lang="en-US" altLang="zh-CN" dirty="0" err="1"/>
                <a:t>i</a:t>
              </a:r>
              <a:r>
                <a:rPr lang="en-US" altLang="zh-CN" dirty="0"/>
                <a:t> </a:t>
              </a:r>
            </a:p>
          </p:txBody>
        </p:sp>
        <p:sp>
          <p:nvSpPr>
            <p:cNvPr id="603149" name="Line 13"/>
            <p:cNvSpPr>
              <a:spLocks noChangeShapeType="1"/>
            </p:cNvSpPr>
            <p:nvPr/>
          </p:nvSpPr>
          <p:spPr bwMode="auto">
            <a:xfrm>
              <a:off x="2544" y="1584"/>
              <a:ext cx="0" cy="192"/>
            </a:xfrm>
            <a:prstGeom prst="line">
              <a:avLst/>
            </a:prstGeom>
            <a:noFill/>
            <a:ln w="28575">
              <a:solidFill>
                <a:srgbClr val="FF3300"/>
              </a:solidFill>
              <a:round/>
              <a:headEnd/>
              <a:tailEnd type="stealth" w="med" len="lg"/>
            </a:ln>
            <a:effectLst/>
          </p:spPr>
          <p:txBody>
            <a:bodyPr/>
            <a:lstStyle/>
            <a:p>
              <a:endParaRPr lang="zh-CN" altLang="en-US"/>
            </a:p>
          </p:txBody>
        </p:sp>
        <p:sp>
          <p:nvSpPr>
            <p:cNvPr id="603150" name="Rectangle 14"/>
            <p:cNvSpPr>
              <a:spLocks noChangeArrowheads="1"/>
            </p:cNvSpPr>
            <p:nvPr/>
          </p:nvSpPr>
          <p:spPr bwMode="auto">
            <a:xfrm>
              <a:off x="1919" y="1797"/>
              <a:ext cx="1296" cy="432"/>
            </a:xfrm>
            <a:prstGeom prst="rect">
              <a:avLst/>
            </a:prstGeom>
            <a:gradFill rotWithShape="1">
              <a:gsLst>
                <a:gs pos="0">
                  <a:srgbClr val="FFCCFF"/>
                </a:gs>
                <a:gs pos="50000">
                  <a:schemeClr val="bg1"/>
                </a:gs>
                <a:gs pos="100000">
                  <a:srgbClr val="FFCCFF"/>
                </a:gs>
              </a:gsLst>
              <a:lin ang="5400000" scaled="1"/>
            </a:gradFill>
            <a:ln w="9525" algn="ctr">
              <a:solidFill>
                <a:srgbClr val="FF66FF"/>
              </a:solidFill>
              <a:miter lim="800000"/>
              <a:headEnd/>
              <a:tailEnd/>
            </a:ln>
            <a:effectLst>
              <a:outerShdw dist="107763" dir="2700000" algn="ctr" rotWithShape="0">
                <a:srgbClr val="808080">
                  <a:alpha val="50000"/>
                </a:srgbClr>
              </a:outerShdw>
            </a:effectLst>
          </p:spPr>
          <p:txBody>
            <a:bodyPr wrap="none" anchor="ctr"/>
            <a:lstStyle/>
            <a:p>
              <a:r>
                <a:rPr lang="en-US" altLang="zh-CN" dirty="0"/>
                <a:t> j = 1 </a:t>
              </a:r>
              <a:r>
                <a:rPr lang="zh-CN" altLang="en-US" dirty="0"/>
                <a:t>～ </a:t>
              </a:r>
              <a:r>
                <a:rPr lang="en-US" altLang="zh-CN" dirty="0" err="1"/>
                <a:t>i</a:t>
              </a:r>
              <a:r>
                <a:rPr lang="en-US" altLang="zh-CN" dirty="0"/>
                <a:t>    </a:t>
              </a:r>
              <a:r>
                <a:rPr lang="zh-CN" altLang="en-US" dirty="0"/>
                <a:t>循环 </a:t>
              </a:r>
              <a:endParaRPr lang="en-US" altLang="zh-CN" dirty="0"/>
            </a:p>
            <a:p>
              <a:r>
                <a:rPr lang="zh-CN" altLang="en-US" dirty="0"/>
                <a:t>    打印第 </a:t>
              </a:r>
              <a:r>
                <a:rPr lang="en-US" altLang="zh-CN" dirty="0" err="1"/>
                <a:t>i</a:t>
              </a:r>
              <a:r>
                <a:rPr lang="en-US" altLang="zh-CN" dirty="0"/>
                <a:t> * j </a:t>
              </a:r>
              <a:endParaRPr lang="zh-CN" altLang="en-US" dirty="0"/>
            </a:p>
          </p:txBody>
        </p:sp>
        <p:sp>
          <p:nvSpPr>
            <p:cNvPr id="603151" name="Rectangle 15"/>
            <p:cNvSpPr>
              <a:spLocks noChangeArrowheads="1"/>
            </p:cNvSpPr>
            <p:nvPr/>
          </p:nvSpPr>
          <p:spPr bwMode="auto">
            <a:xfrm>
              <a:off x="2064" y="2592"/>
              <a:ext cx="960" cy="288"/>
            </a:xfrm>
            <a:prstGeom prst="rect">
              <a:avLst/>
            </a:prstGeom>
            <a:gradFill rotWithShape="1">
              <a:gsLst>
                <a:gs pos="0">
                  <a:srgbClr val="FFCCFF"/>
                </a:gs>
                <a:gs pos="50000">
                  <a:schemeClr val="bg1"/>
                </a:gs>
                <a:gs pos="100000">
                  <a:srgbClr val="FFCCFF"/>
                </a:gs>
              </a:gsLst>
              <a:lin ang="5400000" scaled="1"/>
            </a:gradFill>
            <a:ln w="9525" algn="ctr">
              <a:solidFill>
                <a:srgbClr val="009900"/>
              </a:solidFill>
              <a:miter lim="800000"/>
              <a:headEnd/>
              <a:tailEnd/>
            </a:ln>
            <a:effectLst>
              <a:outerShdw dist="107763" dir="2700000" algn="ctr" rotWithShape="0">
                <a:srgbClr val="808080">
                  <a:alpha val="50000"/>
                </a:srgbClr>
              </a:outerShdw>
            </a:effectLst>
          </p:spPr>
          <p:txBody>
            <a:bodyPr wrap="none" anchor="ctr"/>
            <a:lstStyle/>
            <a:p>
              <a:r>
                <a:rPr lang="zh-CN" altLang="en-US"/>
                <a:t> 打印“</a:t>
              </a:r>
              <a:r>
                <a:rPr lang="zh-CN" altLang="en-US">
                  <a:solidFill>
                    <a:srgbClr val="FF0000"/>
                  </a:solidFill>
                </a:rPr>
                <a:t> *</a:t>
              </a:r>
              <a:r>
                <a:rPr lang="zh-CN" altLang="en-US"/>
                <a:t> ”字 </a:t>
              </a:r>
              <a:endParaRPr lang="en-US" altLang="zh-CN"/>
            </a:p>
          </p:txBody>
        </p:sp>
        <p:sp>
          <p:nvSpPr>
            <p:cNvPr id="603152" name="Line 16"/>
            <p:cNvSpPr>
              <a:spLocks noChangeShapeType="1"/>
            </p:cNvSpPr>
            <p:nvPr/>
          </p:nvSpPr>
          <p:spPr bwMode="auto">
            <a:xfrm>
              <a:off x="2544" y="2880"/>
              <a:ext cx="0" cy="192"/>
            </a:xfrm>
            <a:prstGeom prst="line">
              <a:avLst/>
            </a:prstGeom>
            <a:noFill/>
            <a:ln w="28575">
              <a:solidFill>
                <a:srgbClr val="FF3300"/>
              </a:solidFill>
              <a:round/>
              <a:headEnd/>
              <a:tailEnd type="stealth" w="med" len="lg"/>
            </a:ln>
            <a:effectLst/>
          </p:spPr>
          <p:txBody>
            <a:bodyPr/>
            <a:lstStyle/>
            <a:p>
              <a:endParaRPr lang="zh-CN" altLang="en-US"/>
            </a:p>
          </p:txBody>
        </p:sp>
        <p:sp>
          <p:nvSpPr>
            <p:cNvPr id="603153" name="Rectangle 17"/>
            <p:cNvSpPr>
              <a:spLocks noChangeArrowheads="1"/>
            </p:cNvSpPr>
            <p:nvPr/>
          </p:nvSpPr>
          <p:spPr bwMode="auto">
            <a:xfrm>
              <a:off x="1872" y="3072"/>
              <a:ext cx="1296" cy="432"/>
            </a:xfrm>
            <a:prstGeom prst="rect">
              <a:avLst/>
            </a:prstGeom>
            <a:gradFill rotWithShape="1">
              <a:gsLst>
                <a:gs pos="0">
                  <a:srgbClr val="FFCCFF"/>
                </a:gs>
                <a:gs pos="50000">
                  <a:schemeClr val="bg1"/>
                </a:gs>
                <a:gs pos="100000">
                  <a:srgbClr val="FFCCFF"/>
                </a:gs>
              </a:gsLst>
              <a:lin ang="5400000" scaled="1"/>
            </a:gradFill>
            <a:ln w="9525" algn="ctr">
              <a:solidFill>
                <a:srgbClr val="FF66FF"/>
              </a:solidFill>
              <a:miter lim="800000"/>
              <a:headEnd/>
              <a:tailEnd/>
            </a:ln>
            <a:effectLst>
              <a:outerShdw dist="107763" dir="2700000" algn="ctr" rotWithShape="0">
                <a:srgbClr val="808080">
                  <a:alpha val="50000"/>
                </a:srgbClr>
              </a:outerShdw>
            </a:effectLst>
          </p:spPr>
          <p:txBody>
            <a:bodyPr wrap="none" anchor="ctr"/>
            <a:lstStyle/>
            <a:p>
              <a:r>
                <a:rPr lang="en-US" altLang="zh-CN" dirty="0"/>
                <a:t> j = 1 </a:t>
              </a:r>
              <a:r>
                <a:rPr lang="zh-CN" altLang="en-US" dirty="0"/>
                <a:t>～ </a:t>
              </a:r>
              <a:r>
                <a:rPr lang="en-US" altLang="zh-CN" dirty="0"/>
                <a:t>9    </a:t>
              </a:r>
              <a:r>
                <a:rPr lang="zh-CN" altLang="en-US" dirty="0"/>
                <a:t>循环 </a:t>
              </a:r>
              <a:endParaRPr lang="en-US" altLang="zh-CN" dirty="0"/>
            </a:p>
            <a:p>
              <a:r>
                <a:rPr lang="zh-CN" altLang="en-US" dirty="0"/>
                <a:t>        打印 </a:t>
              </a:r>
              <a:r>
                <a:rPr lang="en-US" altLang="zh-CN" dirty="0"/>
                <a:t>j </a:t>
              </a:r>
            </a:p>
          </p:txBody>
        </p:sp>
      </p:grpSp>
      <p:sp>
        <p:nvSpPr>
          <p:cNvPr id="603154" name="Text Box 18"/>
          <p:cNvSpPr txBox="1">
            <a:spLocks noChangeArrowheads="1"/>
          </p:cNvSpPr>
          <p:nvPr/>
        </p:nvSpPr>
        <p:spPr bwMode="auto">
          <a:xfrm>
            <a:off x="6400800" y="0"/>
            <a:ext cx="2743200" cy="2427288"/>
          </a:xfrm>
          <a:prstGeom prst="rect">
            <a:avLst/>
          </a:prstGeom>
          <a:solidFill>
            <a:srgbClr val="CCFFCC"/>
          </a:solidFill>
          <a:ln w="9525" algn="ctr">
            <a:solidFill>
              <a:schemeClr val="hlink"/>
            </a:solidFill>
            <a:miter lim="800000"/>
            <a:headEnd/>
            <a:tailEnd/>
          </a:ln>
          <a:effectLst/>
        </p:spPr>
        <p:txBody>
          <a:bodyPr>
            <a:spAutoFit/>
          </a:bodyPr>
          <a:lstStyle/>
          <a:p>
            <a:pPr algn="l">
              <a:spcBef>
                <a:spcPct val="30000"/>
              </a:spcBef>
            </a:pPr>
            <a:r>
              <a:rPr lang="en-US" altLang="zh-CN" sz="1200">
                <a:solidFill>
                  <a:srgbClr val="0000FF"/>
                </a:solidFill>
                <a:latin typeface="Times New Roman" pitchFamily="18" charset="0"/>
                <a:ea typeface="宋体" charset="-122"/>
              </a:rPr>
              <a:t>1</a:t>
            </a:r>
            <a:r>
              <a:rPr lang="en-US" altLang="zh-CN" sz="1200">
                <a:latin typeface="Times New Roman" pitchFamily="18" charset="0"/>
                <a:ea typeface="宋体" charset="-122"/>
              </a:rPr>
              <a:t>    1</a:t>
            </a:r>
          </a:p>
          <a:p>
            <a:pPr algn="l">
              <a:spcBef>
                <a:spcPct val="30000"/>
              </a:spcBef>
            </a:pPr>
            <a:r>
              <a:rPr lang="en-US" altLang="zh-CN" sz="1200">
                <a:solidFill>
                  <a:srgbClr val="0000FF"/>
                </a:solidFill>
                <a:latin typeface="Times New Roman" pitchFamily="18" charset="0"/>
                <a:ea typeface="宋体" charset="-122"/>
              </a:rPr>
              <a:t>2</a:t>
            </a:r>
            <a:r>
              <a:rPr lang="en-US" altLang="zh-CN" sz="1200">
                <a:latin typeface="Times New Roman" pitchFamily="18" charset="0"/>
                <a:ea typeface="宋体" charset="-122"/>
              </a:rPr>
              <a:t>    2    4</a:t>
            </a:r>
          </a:p>
          <a:p>
            <a:pPr algn="l">
              <a:spcBef>
                <a:spcPct val="30000"/>
              </a:spcBef>
            </a:pPr>
            <a:r>
              <a:rPr lang="en-US" altLang="zh-CN" sz="1200">
                <a:solidFill>
                  <a:srgbClr val="0000FF"/>
                </a:solidFill>
                <a:latin typeface="Times New Roman" pitchFamily="18" charset="0"/>
                <a:ea typeface="宋体" charset="-122"/>
              </a:rPr>
              <a:t>3</a:t>
            </a:r>
            <a:r>
              <a:rPr lang="en-US" altLang="zh-CN" sz="1200">
                <a:latin typeface="Times New Roman" pitchFamily="18" charset="0"/>
                <a:ea typeface="宋体" charset="-122"/>
              </a:rPr>
              <a:t>    3    6     9</a:t>
            </a:r>
          </a:p>
          <a:p>
            <a:pPr algn="l">
              <a:spcBef>
                <a:spcPct val="30000"/>
              </a:spcBef>
            </a:pPr>
            <a:r>
              <a:rPr lang="en-US" altLang="zh-CN" sz="1200">
                <a:solidFill>
                  <a:srgbClr val="0000FF"/>
                </a:solidFill>
                <a:latin typeface="Times New Roman" pitchFamily="18" charset="0"/>
                <a:ea typeface="宋体" charset="-122"/>
              </a:rPr>
              <a:t>4</a:t>
            </a:r>
            <a:r>
              <a:rPr lang="en-US" altLang="zh-CN" sz="1200">
                <a:latin typeface="Times New Roman" pitchFamily="18" charset="0"/>
                <a:ea typeface="宋体" charset="-122"/>
              </a:rPr>
              <a:t>    4    8     12   16</a:t>
            </a:r>
          </a:p>
          <a:p>
            <a:pPr algn="l">
              <a:spcBef>
                <a:spcPct val="30000"/>
              </a:spcBef>
            </a:pPr>
            <a:r>
              <a:rPr lang="en-US" altLang="zh-CN" sz="1200">
                <a:solidFill>
                  <a:srgbClr val="0000FF"/>
                </a:solidFill>
                <a:latin typeface="Times New Roman" pitchFamily="18" charset="0"/>
                <a:ea typeface="宋体" charset="-122"/>
              </a:rPr>
              <a:t>5</a:t>
            </a:r>
            <a:r>
              <a:rPr lang="en-US" altLang="zh-CN" sz="1200">
                <a:latin typeface="Times New Roman" pitchFamily="18" charset="0"/>
                <a:ea typeface="宋体" charset="-122"/>
              </a:rPr>
              <a:t>    5    10   15   20   25</a:t>
            </a:r>
          </a:p>
          <a:p>
            <a:pPr algn="l">
              <a:spcBef>
                <a:spcPct val="30000"/>
              </a:spcBef>
            </a:pPr>
            <a:r>
              <a:rPr lang="en-US" altLang="zh-CN" sz="1200">
                <a:solidFill>
                  <a:srgbClr val="0000FF"/>
                </a:solidFill>
                <a:latin typeface="Times New Roman" pitchFamily="18" charset="0"/>
                <a:ea typeface="宋体" charset="-122"/>
              </a:rPr>
              <a:t>6</a:t>
            </a:r>
            <a:r>
              <a:rPr lang="en-US" altLang="zh-CN" sz="1200">
                <a:latin typeface="Times New Roman" pitchFamily="18" charset="0"/>
                <a:ea typeface="宋体" charset="-122"/>
              </a:rPr>
              <a:t>    6    12   18   24   30   36</a:t>
            </a:r>
          </a:p>
          <a:p>
            <a:pPr algn="l">
              <a:spcBef>
                <a:spcPct val="30000"/>
              </a:spcBef>
            </a:pPr>
            <a:r>
              <a:rPr lang="en-US" altLang="zh-CN" sz="1200">
                <a:solidFill>
                  <a:srgbClr val="0000FF"/>
                </a:solidFill>
                <a:latin typeface="Times New Roman" pitchFamily="18" charset="0"/>
                <a:ea typeface="宋体" charset="-122"/>
              </a:rPr>
              <a:t>7</a:t>
            </a:r>
            <a:r>
              <a:rPr lang="en-US" altLang="zh-CN" sz="1200">
                <a:latin typeface="Times New Roman" pitchFamily="18" charset="0"/>
                <a:ea typeface="宋体" charset="-122"/>
              </a:rPr>
              <a:t>    7    14   21   28   35   42   49</a:t>
            </a:r>
          </a:p>
          <a:p>
            <a:pPr algn="l">
              <a:spcBef>
                <a:spcPct val="30000"/>
              </a:spcBef>
            </a:pPr>
            <a:r>
              <a:rPr lang="en-US" altLang="zh-CN" sz="1200">
                <a:solidFill>
                  <a:srgbClr val="0000FF"/>
                </a:solidFill>
                <a:latin typeface="Times New Roman" pitchFamily="18" charset="0"/>
                <a:ea typeface="宋体" charset="-122"/>
              </a:rPr>
              <a:t>8</a:t>
            </a:r>
            <a:r>
              <a:rPr lang="en-US" altLang="zh-CN" sz="1200">
                <a:latin typeface="Times New Roman" pitchFamily="18" charset="0"/>
                <a:ea typeface="宋体" charset="-122"/>
              </a:rPr>
              <a:t>    8    16   24   32   40   48   56   64</a:t>
            </a:r>
          </a:p>
          <a:p>
            <a:pPr algn="l">
              <a:spcBef>
                <a:spcPct val="30000"/>
              </a:spcBef>
            </a:pPr>
            <a:r>
              <a:rPr lang="en-US" altLang="zh-CN" sz="1200">
                <a:solidFill>
                  <a:srgbClr val="0000FF"/>
                </a:solidFill>
                <a:latin typeface="Times New Roman" pitchFamily="18" charset="0"/>
                <a:ea typeface="宋体" charset="-122"/>
              </a:rPr>
              <a:t>9</a:t>
            </a:r>
            <a:r>
              <a:rPr lang="en-US" altLang="zh-CN" sz="1200">
                <a:latin typeface="Times New Roman" pitchFamily="18" charset="0"/>
                <a:ea typeface="宋体" charset="-122"/>
              </a:rPr>
              <a:t>    9    18   27   36   45   54   63   72   81</a:t>
            </a:r>
          </a:p>
          <a:p>
            <a:pPr algn="l">
              <a:spcBef>
                <a:spcPct val="30000"/>
              </a:spcBef>
            </a:pPr>
            <a:r>
              <a:rPr lang="en-US" altLang="zh-CN" sz="1200">
                <a:solidFill>
                  <a:srgbClr val="0000FF"/>
                </a:solidFill>
                <a:latin typeface="Times New Roman" pitchFamily="18" charset="0"/>
                <a:ea typeface="宋体" charset="-122"/>
              </a:rPr>
              <a:t>*    1     2     3     4     5     6     7     8     9</a:t>
            </a:r>
          </a:p>
        </p:txBody>
      </p:sp>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66" name="Rectangle 6"/>
          <p:cNvSpPr>
            <a:spLocks noGrp="1" noChangeArrowheads="1"/>
          </p:cNvSpPr>
          <p:nvPr>
            <p:ph type="title"/>
          </p:nvPr>
        </p:nvSpPr>
        <p:spPr/>
        <p:txBody>
          <a:bodyPr/>
          <a:lstStyle/>
          <a:p>
            <a:r>
              <a:rPr lang="zh-CN" altLang="en-US" dirty="0"/>
              <a:t>什么是结构化程序设计？</a:t>
            </a:r>
          </a:p>
        </p:txBody>
      </p:sp>
      <p:sp>
        <p:nvSpPr>
          <p:cNvPr id="604167" name="Rectangle 7"/>
          <p:cNvSpPr>
            <a:spLocks noGrp="1" noChangeArrowheads="1"/>
          </p:cNvSpPr>
          <p:nvPr>
            <p:ph type="body" idx="1"/>
          </p:nvPr>
        </p:nvSpPr>
        <p:spPr/>
        <p:txBody>
          <a:bodyPr/>
          <a:lstStyle/>
          <a:p>
            <a:pPr>
              <a:buFont typeface="Wingdings" pitchFamily="2" charset="2"/>
              <a:buNone/>
            </a:pPr>
            <a:r>
              <a:rPr lang="en-US" altLang="zh-CN" dirty="0"/>
              <a:t>【</a:t>
            </a:r>
            <a:r>
              <a:rPr lang="zh-CN" altLang="en-US" b="1" dirty="0">
                <a:solidFill>
                  <a:schemeClr val="tx2">
                    <a:lumMod val="50000"/>
                  </a:schemeClr>
                </a:solidFill>
              </a:rPr>
              <a:t>例</a:t>
            </a:r>
            <a:r>
              <a:rPr lang="en-US" altLang="zh-CN" dirty="0"/>
              <a:t>】</a:t>
            </a:r>
            <a:r>
              <a:rPr lang="zh-CN" altLang="en-US" dirty="0"/>
              <a:t>学生管理信息系统</a:t>
            </a:r>
          </a:p>
          <a:p>
            <a:pPr>
              <a:buFont typeface="Wingdings" pitchFamily="2" charset="2"/>
              <a:buNone/>
            </a:pPr>
            <a:r>
              <a:rPr lang="zh-CN" altLang="en-US" dirty="0"/>
              <a:t>功能需求：</a:t>
            </a:r>
          </a:p>
          <a:p>
            <a:pPr lvl="1">
              <a:lnSpc>
                <a:spcPct val="110000"/>
              </a:lnSpc>
              <a:spcBef>
                <a:spcPct val="20000"/>
              </a:spcBef>
              <a:buFont typeface="Wingdings" pitchFamily="2" charset="2"/>
              <a:buNone/>
            </a:pPr>
            <a:r>
              <a:rPr lang="zh-CN" altLang="en-US" dirty="0"/>
              <a:t>（</a:t>
            </a:r>
            <a:r>
              <a:rPr lang="en-US" altLang="zh-CN" dirty="0"/>
              <a:t>1</a:t>
            </a:r>
            <a:r>
              <a:rPr lang="zh-CN" altLang="en-US" dirty="0"/>
              <a:t>）用户管理：包括设置操作人员的口令和权限等</a:t>
            </a:r>
          </a:p>
          <a:p>
            <a:pPr lvl="1">
              <a:lnSpc>
                <a:spcPct val="110000"/>
              </a:lnSpc>
              <a:spcBef>
                <a:spcPct val="20000"/>
              </a:spcBef>
              <a:buFont typeface="Wingdings" pitchFamily="2" charset="2"/>
              <a:buNone/>
            </a:pPr>
            <a:r>
              <a:rPr lang="zh-CN" altLang="en-US" dirty="0"/>
              <a:t>（</a:t>
            </a:r>
            <a:r>
              <a:rPr lang="en-US" altLang="zh-CN" dirty="0"/>
              <a:t>2</a:t>
            </a:r>
            <a:r>
              <a:rPr lang="zh-CN" altLang="en-US" dirty="0"/>
              <a:t>）基础数据管理：包括系别、专业、班级等</a:t>
            </a:r>
          </a:p>
          <a:p>
            <a:pPr lvl="1">
              <a:lnSpc>
                <a:spcPct val="110000"/>
              </a:lnSpc>
              <a:spcBef>
                <a:spcPct val="20000"/>
              </a:spcBef>
              <a:buFont typeface="Wingdings" pitchFamily="2" charset="2"/>
              <a:buNone/>
            </a:pPr>
            <a:r>
              <a:rPr lang="zh-CN" altLang="en-US" dirty="0"/>
              <a:t>（</a:t>
            </a:r>
            <a:r>
              <a:rPr lang="en-US" altLang="zh-CN" dirty="0"/>
              <a:t>3</a:t>
            </a:r>
            <a:r>
              <a:rPr lang="zh-CN" altLang="en-US" dirty="0"/>
              <a:t>）学生档案管理：包括学籍档案、奖学金、奖惩记录等</a:t>
            </a:r>
          </a:p>
          <a:p>
            <a:pPr lvl="1">
              <a:lnSpc>
                <a:spcPct val="110000"/>
              </a:lnSpc>
              <a:spcBef>
                <a:spcPct val="20000"/>
              </a:spcBef>
              <a:buFont typeface="Wingdings" pitchFamily="2" charset="2"/>
              <a:buNone/>
            </a:pPr>
            <a:r>
              <a:rPr lang="zh-CN" altLang="en-US" dirty="0"/>
              <a:t>（</a:t>
            </a:r>
            <a:r>
              <a:rPr lang="en-US" altLang="zh-CN" dirty="0"/>
              <a:t>4</a:t>
            </a:r>
            <a:r>
              <a:rPr lang="zh-CN" altLang="en-US" dirty="0"/>
              <a:t>）学籍变动管理：包括转专业、转系、退学、休学、转学、留级等</a:t>
            </a:r>
          </a:p>
          <a:p>
            <a:pPr lvl="1">
              <a:lnSpc>
                <a:spcPct val="110000"/>
              </a:lnSpc>
              <a:spcBef>
                <a:spcPct val="20000"/>
              </a:spcBef>
              <a:buFont typeface="Wingdings" pitchFamily="2" charset="2"/>
              <a:buNone/>
            </a:pPr>
            <a:r>
              <a:rPr lang="zh-CN" altLang="en-US" dirty="0"/>
              <a:t>（</a:t>
            </a:r>
            <a:r>
              <a:rPr lang="en-US" altLang="zh-CN" dirty="0"/>
              <a:t>5</a:t>
            </a:r>
            <a:r>
              <a:rPr lang="zh-CN" altLang="en-US" dirty="0"/>
              <a:t>）成绩管理：包括考试安排、成绩、排名等</a:t>
            </a:r>
          </a:p>
          <a:p>
            <a:pPr lvl="1">
              <a:lnSpc>
                <a:spcPct val="110000"/>
              </a:lnSpc>
              <a:spcBef>
                <a:spcPct val="20000"/>
              </a:spcBef>
              <a:buFont typeface="Wingdings" pitchFamily="2" charset="2"/>
              <a:buNone/>
            </a:pPr>
            <a:r>
              <a:rPr lang="zh-CN" altLang="en-US" dirty="0"/>
              <a:t>（</a:t>
            </a:r>
            <a:r>
              <a:rPr lang="en-US" altLang="zh-CN" dirty="0"/>
              <a:t>6</a:t>
            </a:r>
            <a:r>
              <a:rPr lang="zh-CN" altLang="en-US" dirty="0"/>
              <a:t>）数据库管理：数据的备份和恢复</a:t>
            </a:r>
          </a:p>
        </p:txBody>
      </p:sp>
      <p:sp>
        <p:nvSpPr>
          <p:cNvPr id="604164" name="AutoShape 4"/>
          <p:cNvSpPr>
            <a:spLocks noChangeArrowheads="1"/>
          </p:cNvSpPr>
          <p:nvPr/>
        </p:nvSpPr>
        <p:spPr bwMode="auto">
          <a:xfrm>
            <a:off x="4648200" y="990600"/>
            <a:ext cx="4038600" cy="2057400"/>
          </a:xfrm>
          <a:prstGeom prst="irregularSeal2">
            <a:avLst/>
          </a:prstGeom>
          <a:solidFill>
            <a:schemeClr val="accent1"/>
          </a:solidFill>
          <a:ln w="9525" algn="ctr">
            <a:solidFill>
              <a:schemeClr val="tx1"/>
            </a:solidFill>
            <a:miter lim="800000"/>
            <a:headEnd/>
            <a:tailEnd/>
          </a:ln>
          <a:effectLst/>
        </p:spPr>
        <p:txBody>
          <a:bodyPr wrap="none" anchor="ctr"/>
          <a:lstStyle/>
          <a:p>
            <a:r>
              <a:rPr lang="zh-CN" altLang="en-US" sz="2400"/>
              <a:t> 大规模程序设计 </a:t>
            </a:r>
          </a:p>
        </p:txBody>
      </p:sp>
      <p:sp>
        <p:nvSpPr>
          <p:cNvPr id="604165" name="AutoShape 5"/>
          <p:cNvSpPr>
            <a:spLocks noChangeArrowheads="1"/>
          </p:cNvSpPr>
          <p:nvPr/>
        </p:nvSpPr>
        <p:spPr bwMode="auto">
          <a:xfrm>
            <a:off x="5791200" y="3048000"/>
            <a:ext cx="1676400" cy="762000"/>
          </a:xfrm>
          <a:prstGeom prst="horizontalScroll">
            <a:avLst>
              <a:gd name="adj" fmla="val 12500"/>
            </a:avLst>
          </a:prstGeom>
          <a:gradFill rotWithShape="1">
            <a:gsLst>
              <a:gs pos="0">
                <a:srgbClr val="FF99FF"/>
              </a:gs>
              <a:gs pos="50000">
                <a:schemeClr val="bg1"/>
              </a:gs>
              <a:gs pos="100000">
                <a:srgbClr val="FF99FF"/>
              </a:gs>
            </a:gsLst>
            <a:lin ang="5400000" scaled="1"/>
          </a:gradFill>
          <a:ln w="9525">
            <a:solidFill>
              <a:srgbClr val="FF99FF"/>
            </a:solidFill>
            <a:round/>
            <a:headEnd/>
            <a:tailEnd/>
          </a:ln>
          <a:effectLst/>
        </p:spPr>
        <p:txBody>
          <a:bodyPr wrap="none" anchor="ctr"/>
          <a:lstStyle/>
          <a:p>
            <a:r>
              <a:rPr lang="zh-CN" altLang="en-US" sz="2400">
                <a:solidFill>
                  <a:srgbClr val="0000FF"/>
                </a:solidFill>
              </a:rPr>
              <a:t> 模块化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604164"/>
                                        </p:tgtEl>
                                        <p:attrNameLst>
                                          <p:attrName>style.visibility</p:attrName>
                                        </p:attrNameLst>
                                      </p:cBhvr>
                                      <p:to>
                                        <p:strVal val="visible"/>
                                      </p:to>
                                    </p:set>
                                    <p:animEffect transition="in" filter="box(in)">
                                      <p:cBhvr>
                                        <p:cTn id="7" dur="500"/>
                                        <p:tgtEl>
                                          <p:spTgt spid="60416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04165"/>
                                        </p:tgtEl>
                                        <p:attrNameLst>
                                          <p:attrName>style.visibility</p:attrName>
                                        </p:attrNameLst>
                                      </p:cBhvr>
                                      <p:to>
                                        <p:strVal val="visible"/>
                                      </p:to>
                                    </p:set>
                                    <p:animEffect transition="in" filter="wipe(left)">
                                      <p:cBhvr>
                                        <p:cTn id="12" dur="500"/>
                                        <p:tgtEl>
                                          <p:spTgt spid="6041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164" grpId="0" animBg="1"/>
      <p:bldP spid="604165"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5186" name="Rectangle 2"/>
          <p:cNvSpPr>
            <a:spLocks noGrp="1" noChangeArrowheads="1"/>
          </p:cNvSpPr>
          <p:nvPr>
            <p:ph type="title"/>
          </p:nvPr>
        </p:nvSpPr>
        <p:spPr/>
        <p:txBody>
          <a:bodyPr/>
          <a:lstStyle/>
          <a:p>
            <a:r>
              <a:rPr lang="zh-CN" altLang="en-US" dirty="0"/>
              <a:t>结构化程序设计的基本概念</a:t>
            </a:r>
          </a:p>
        </p:txBody>
      </p:sp>
      <p:grpSp>
        <p:nvGrpSpPr>
          <p:cNvPr id="2" name="Group 3"/>
          <p:cNvGrpSpPr>
            <a:grpSpLocks/>
          </p:cNvGrpSpPr>
          <p:nvPr/>
        </p:nvGrpSpPr>
        <p:grpSpPr bwMode="auto">
          <a:xfrm>
            <a:off x="1066800" y="1447800"/>
            <a:ext cx="6248400" cy="4572000"/>
            <a:chOff x="528" y="912"/>
            <a:chExt cx="3936" cy="2880"/>
          </a:xfrm>
        </p:grpSpPr>
        <p:sp>
          <p:nvSpPr>
            <p:cNvPr id="605188" name="Rectangle 4"/>
            <p:cNvSpPr>
              <a:spLocks noChangeArrowheads="1"/>
            </p:cNvSpPr>
            <p:nvPr/>
          </p:nvSpPr>
          <p:spPr bwMode="auto">
            <a:xfrm>
              <a:off x="528" y="2160"/>
              <a:ext cx="1776" cy="336"/>
            </a:xfrm>
            <a:prstGeom prst="rect">
              <a:avLst/>
            </a:prstGeom>
            <a:solidFill>
              <a:schemeClr val="accent1"/>
            </a:solidFill>
            <a:ln w="9525" algn="ctr">
              <a:solidFill>
                <a:schemeClr val="tx1"/>
              </a:solidFill>
              <a:miter lim="800000"/>
              <a:headEnd/>
              <a:tailEnd/>
            </a:ln>
            <a:effectLst/>
          </p:spPr>
          <p:txBody>
            <a:bodyPr wrap="none" anchor="ctr"/>
            <a:lstStyle/>
            <a:p>
              <a:r>
                <a:rPr lang="zh-CN" altLang="en-US" sz="2400" dirty="0"/>
                <a:t> </a:t>
              </a:r>
              <a:r>
                <a:rPr lang="zh-CN" altLang="en-US" sz="2400" b="1" dirty="0">
                  <a:solidFill>
                    <a:schemeClr val="tx2">
                      <a:lumMod val="50000"/>
                    </a:schemeClr>
                  </a:solidFill>
                </a:rPr>
                <a:t>学</a:t>
              </a:r>
              <a:r>
                <a:rPr lang="zh-CN" altLang="en-US" sz="2400" dirty="0"/>
                <a:t>生管理信息系统 </a:t>
              </a:r>
            </a:p>
          </p:txBody>
        </p:sp>
        <p:sp>
          <p:nvSpPr>
            <p:cNvPr id="605189" name="Rectangle 5"/>
            <p:cNvSpPr>
              <a:spLocks noChangeArrowheads="1"/>
            </p:cNvSpPr>
            <p:nvPr/>
          </p:nvSpPr>
          <p:spPr bwMode="auto">
            <a:xfrm>
              <a:off x="3072" y="912"/>
              <a:ext cx="1392" cy="288"/>
            </a:xfrm>
            <a:prstGeom prst="rect">
              <a:avLst/>
            </a:prstGeom>
            <a:solidFill>
              <a:schemeClr val="accent1"/>
            </a:solidFill>
            <a:ln w="9525" algn="ctr">
              <a:solidFill>
                <a:schemeClr val="tx1"/>
              </a:solidFill>
              <a:miter lim="800000"/>
              <a:headEnd/>
              <a:tailEnd/>
            </a:ln>
            <a:effectLst/>
          </p:spPr>
          <p:txBody>
            <a:bodyPr wrap="none" anchor="ctr"/>
            <a:lstStyle/>
            <a:p>
              <a:r>
                <a:rPr lang="zh-CN" altLang="en-US" sz="2400"/>
                <a:t> 权限验证 </a:t>
              </a:r>
            </a:p>
          </p:txBody>
        </p:sp>
        <p:sp>
          <p:nvSpPr>
            <p:cNvPr id="605190" name="Rectangle 6"/>
            <p:cNvSpPr>
              <a:spLocks noChangeArrowheads="1"/>
            </p:cNvSpPr>
            <p:nvPr/>
          </p:nvSpPr>
          <p:spPr bwMode="auto">
            <a:xfrm>
              <a:off x="3072" y="1344"/>
              <a:ext cx="1392" cy="288"/>
            </a:xfrm>
            <a:prstGeom prst="rect">
              <a:avLst/>
            </a:prstGeom>
            <a:solidFill>
              <a:schemeClr val="accent1"/>
            </a:solidFill>
            <a:ln w="9525" algn="ctr">
              <a:solidFill>
                <a:schemeClr val="tx1"/>
              </a:solidFill>
              <a:miter lim="800000"/>
              <a:headEnd/>
              <a:tailEnd/>
            </a:ln>
            <a:effectLst/>
          </p:spPr>
          <p:txBody>
            <a:bodyPr wrap="none" anchor="ctr"/>
            <a:lstStyle/>
            <a:p>
              <a:r>
                <a:rPr lang="zh-CN" altLang="en-US" sz="2400"/>
                <a:t> 用户管理 </a:t>
              </a:r>
            </a:p>
          </p:txBody>
        </p:sp>
        <p:sp>
          <p:nvSpPr>
            <p:cNvPr id="605191" name="Rectangle 7"/>
            <p:cNvSpPr>
              <a:spLocks noChangeArrowheads="1"/>
            </p:cNvSpPr>
            <p:nvPr/>
          </p:nvSpPr>
          <p:spPr bwMode="auto">
            <a:xfrm>
              <a:off x="3072" y="1776"/>
              <a:ext cx="1392" cy="288"/>
            </a:xfrm>
            <a:prstGeom prst="rect">
              <a:avLst/>
            </a:prstGeom>
            <a:solidFill>
              <a:schemeClr val="accent1"/>
            </a:solidFill>
            <a:ln w="9525" algn="ctr">
              <a:solidFill>
                <a:schemeClr val="tx1"/>
              </a:solidFill>
              <a:miter lim="800000"/>
              <a:headEnd/>
              <a:tailEnd/>
            </a:ln>
            <a:effectLst/>
          </p:spPr>
          <p:txBody>
            <a:bodyPr wrap="none" anchor="ctr"/>
            <a:lstStyle/>
            <a:p>
              <a:r>
                <a:rPr lang="zh-CN" altLang="en-US" sz="2400"/>
                <a:t> 基础数据管理 </a:t>
              </a:r>
            </a:p>
          </p:txBody>
        </p:sp>
        <p:sp>
          <p:nvSpPr>
            <p:cNvPr id="605192" name="Rectangle 8"/>
            <p:cNvSpPr>
              <a:spLocks noChangeArrowheads="1"/>
            </p:cNvSpPr>
            <p:nvPr/>
          </p:nvSpPr>
          <p:spPr bwMode="auto">
            <a:xfrm>
              <a:off x="3072" y="2208"/>
              <a:ext cx="1392" cy="288"/>
            </a:xfrm>
            <a:prstGeom prst="rect">
              <a:avLst/>
            </a:prstGeom>
            <a:solidFill>
              <a:schemeClr val="accent1"/>
            </a:solidFill>
            <a:ln w="9525" algn="ctr">
              <a:solidFill>
                <a:schemeClr val="tx1"/>
              </a:solidFill>
              <a:miter lim="800000"/>
              <a:headEnd/>
              <a:tailEnd/>
            </a:ln>
            <a:effectLst/>
          </p:spPr>
          <p:txBody>
            <a:bodyPr wrap="none" anchor="ctr"/>
            <a:lstStyle/>
            <a:p>
              <a:r>
                <a:rPr lang="zh-CN" altLang="en-US" sz="2400"/>
                <a:t> 学生管理 </a:t>
              </a:r>
            </a:p>
          </p:txBody>
        </p:sp>
        <p:sp>
          <p:nvSpPr>
            <p:cNvPr id="605193" name="Rectangle 9"/>
            <p:cNvSpPr>
              <a:spLocks noChangeArrowheads="1"/>
            </p:cNvSpPr>
            <p:nvPr/>
          </p:nvSpPr>
          <p:spPr bwMode="auto">
            <a:xfrm>
              <a:off x="3072" y="2640"/>
              <a:ext cx="1392" cy="288"/>
            </a:xfrm>
            <a:prstGeom prst="rect">
              <a:avLst/>
            </a:prstGeom>
            <a:solidFill>
              <a:schemeClr val="accent1"/>
            </a:solidFill>
            <a:ln w="9525" algn="ctr">
              <a:solidFill>
                <a:schemeClr val="tx1"/>
              </a:solidFill>
              <a:miter lim="800000"/>
              <a:headEnd/>
              <a:tailEnd/>
            </a:ln>
            <a:effectLst/>
          </p:spPr>
          <p:txBody>
            <a:bodyPr wrap="none" anchor="ctr"/>
            <a:lstStyle/>
            <a:p>
              <a:r>
                <a:rPr lang="zh-CN" altLang="en-US" sz="2400"/>
                <a:t> 学生成绩管理 </a:t>
              </a:r>
            </a:p>
          </p:txBody>
        </p:sp>
        <p:sp>
          <p:nvSpPr>
            <p:cNvPr id="605194" name="Rectangle 10"/>
            <p:cNvSpPr>
              <a:spLocks noChangeArrowheads="1"/>
            </p:cNvSpPr>
            <p:nvPr/>
          </p:nvSpPr>
          <p:spPr bwMode="auto">
            <a:xfrm>
              <a:off x="3072" y="3072"/>
              <a:ext cx="1392" cy="288"/>
            </a:xfrm>
            <a:prstGeom prst="rect">
              <a:avLst/>
            </a:prstGeom>
            <a:solidFill>
              <a:schemeClr val="accent1"/>
            </a:solidFill>
            <a:ln w="9525" algn="ctr">
              <a:solidFill>
                <a:schemeClr val="tx1"/>
              </a:solidFill>
              <a:miter lim="800000"/>
              <a:headEnd/>
              <a:tailEnd/>
            </a:ln>
            <a:effectLst/>
          </p:spPr>
          <p:txBody>
            <a:bodyPr wrap="none" anchor="ctr"/>
            <a:lstStyle/>
            <a:p>
              <a:r>
                <a:rPr lang="zh-CN" altLang="en-US" sz="2400"/>
                <a:t> 学籍变动管理 </a:t>
              </a:r>
            </a:p>
          </p:txBody>
        </p:sp>
        <p:sp>
          <p:nvSpPr>
            <p:cNvPr id="605195" name="Rectangle 11"/>
            <p:cNvSpPr>
              <a:spLocks noChangeArrowheads="1"/>
            </p:cNvSpPr>
            <p:nvPr/>
          </p:nvSpPr>
          <p:spPr bwMode="auto">
            <a:xfrm>
              <a:off x="3072" y="3504"/>
              <a:ext cx="1392" cy="288"/>
            </a:xfrm>
            <a:prstGeom prst="rect">
              <a:avLst/>
            </a:prstGeom>
            <a:solidFill>
              <a:schemeClr val="accent1"/>
            </a:solidFill>
            <a:ln w="9525" algn="ctr">
              <a:solidFill>
                <a:schemeClr val="tx1"/>
              </a:solidFill>
              <a:miter lim="800000"/>
              <a:headEnd/>
              <a:tailEnd/>
            </a:ln>
            <a:effectLst/>
          </p:spPr>
          <p:txBody>
            <a:bodyPr wrap="none" anchor="ctr"/>
            <a:lstStyle/>
            <a:p>
              <a:r>
                <a:rPr lang="zh-CN" altLang="en-US" sz="2400"/>
                <a:t> 数据库管理 </a:t>
              </a:r>
            </a:p>
          </p:txBody>
        </p:sp>
        <p:sp>
          <p:nvSpPr>
            <p:cNvPr id="605196" name="Line 12"/>
            <p:cNvSpPr>
              <a:spLocks noChangeShapeType="1"/>
            </p:cNvSpPr>
            <p:nvPr/>
          </p:nvSpPr>
          <p:spPr bwMode="auto">
            <a:xfrm>
              <a:off x="2304" y="2352"/>
              <a:ext cx="768" cy="0"/>
            </a:xfrm>
            <a:prstGeom prst="line">
              <a:avLst/>
            </a:prstGeom>
            <a:noFill/>
            <a:ln w="19050">
              <a:solidFill>
                <a:schemeClr val="tx1"/>
              </a:solidFill>
              <a:round/>
              <a:headEnd/>
              <a:tailEnd/>
            </a:ln>
            <a:effectLst/>
          </p:spPr>
          <p:txBody>
            <a:bodyPr/>
            <a:lstStyle/>
            <a:p>
              <a:endParaRPr lang="zh-CN" altLang="en-US"/>
            </a:p>
          </p:txBody>
        </p:sp>
        <p:sp>
          <p:nvSpPr>
            <p:cNvPr id="605197" name="Line 13"/>
            <p:cNvSpPr>
              <a:spLocks noChangeShapeType="1"/>
            </p:cNvSpPr>
            <p:nvPr/>
          </p:nvSpPr>
          <p:spPr bwMode="auto">
            <a:xfrm>
              <a:off x="2592" y="1056"/>
              <a:ext cx="0" cy="2592"/>
            </a:xfrm>
            <a:prstGeom prst="line">
              <a:avLst/>
            </a:prstGeom>
            <a:noFill/>
            <a:ln w="19050">
              <a:solidFill>
                <a:schemeClr val="tx1"/>
              </a:solidFill>
              <a:round/>
              <a:headEnd/>
              <a:tailEnd/>
            </a:ln>
            <a:effectLst/>
          </p:spPr>
          <p:txBody>
            <a:bodyPr/>
            <a:lstStyle/>
            <a:p>
              <a:endParaRPr lang="zh-CN" altLang="en-US"/>
            </a:p>
          </p:txBody>
        </p:sp>
        <p:sp>
          <p:nvSpPr>
            <p:cNvPr id="605198" name="Line 14"/>
            <p:cNvSpPr>
              <a:spLocks noChangeShapeType="1"/>
            </p:cNvSpPr>
            <p:nvPr/>
          </p:nvSpPr>
          <p:spPr bwMode="auto">
            <a:xfrm>
              <a:off x="2592" y="1056"/>
              <a:ext cx="480" cy="0"/>
            </a:xfrm>
            <a:prstGeom prst="line">
              <a:avLst/>
            </a:prstGeom>
            <a:noFill/>
            <a:ln w="19050">
              <a:solidFill>
                <a:schemeClr val="tx1"/>
              </a:solidFill>
              <a:round/>
              <a:headEnd/>
              <a:tailEnd/>
            </a:ln>
            <a:effectLst/>
          </p:spPr>
          <p:txBody>
            <a:bodyPr/>
            <a:lstStyle/>
            <a:p>
              <a:endParaRPr lang="zh-CN" altLang="en-US"/>
            </a:p>
          </p:txBody>
        </p:sp>
        <p:sp>
          <p:nvSpPr>
            <p:cNvPr id="605199" name="Line 15"/>
            <p:cNvSpPr>
              <a:spLocks noChangeShapeType="1"/>
            </p:cNvSpPr>
            <p:nvPr/>
          </p:nvSpPr>
          <p:spPr bwMode="auto">
            <a:xfrm>
              <a:off x="2592" y="1488"/>
              <a:ext cx="480" cy="0"/>
            </a:xfrm>
            <a:prstGeom prst="line">
              <a:avLst/>
            </a:prstGeom>
            <a:noFill/>
            <a:ln w="19050">
              <a:solidFill>
                <a:schemeClr val="tx1"/>
              </a:solidFill>
              <a:round/>
              <a:headEnd/>
              <a:tailEnd/>
            </a:ln>
            <a:effectLst/>
          </p:spPr>
          <p:txBody>
            <a:bodyPr/>
            <a:lstStyle/>
            <a:p>
              <a:endParaRPr lang="zh-CN" altLang="en-US"/>
            </a:p>
          </p:txBody>
        </p:sp>
        <p:sp>
          <p:nvSpPr>
            <p:cNvPr id="605200" name="Line 16"/>
            <p:cNvSpPr>
              <a:spLocks noChangeShapeType="1"/>
            </p:cNvSpPr>
            <p:nvPr/>
          </p:nvSpPr>
          <p:spPr bwMode="auto">
            <a:xfrm>
              <a:off x="2592" y="1920"/>
              <a:ext cx="480" cy="0"/>
            </a:xfrm>
            <a:prstGeom prst="line">
              <a:avLst/>
            </a:prstGeom>
            <a:noFill/>
            <a:ln w="19050">
              <a:solidFill>
                <a:schemeClr val="tx1"/>
              </a:solidFill>
              <a:round/>
              <a:headEnd/>
              <a:tailEnd/>
            </a:ln>
            <a:effectLst/>
          </p:spPr>
          <p:txBody>
            <a:bodyPr/>
            <a:lstStyle/>
            <a:p>
              <a:endParaRPr lang="zh-CN" altLang="en-US"/>
            </a:p>
          </p:txBody>
        </p:sp>
        <p:sp>
          <p:nvSpPr>
            <p:cNvPr id="605201" name="Line 17"/>
            <p:cNvSpPr>
              <a:spLocks noChangeShapeType="1"/>
            </p:cNvSpPr>
            <p:nvPr/>
          </p:nvSpPr>
          <p:spPr bwMode="auto">
            <a:xfrm>
              <a:off x="2592" y="2784"/>
              <a:ext cx="480" cy="0"/>
            </a:xfrm>
            <a:prstGeom prst="line">
              <a:avLst/>
            </a:prstGeom>
            <a:noFill/>
            <a:ln w="19050">
              <a:solidFill>
                <a:schemeClr val="tx1"/>
              </a:solidFill>
              <a:round/>
              <a:headEnd/>
              <a:tailEnd/>
            </a:ln>
            <a:effectLst/>
          </p:spPr>
          <p:txBody>
            <a:bodyPr/>
            <a:lstStyle/>
            <a:p>
              <a:endParaRPr lang="zh-CN" altLang="en-US"/>
            </a:p>
          </p:txBody>
        </p:sp>
        <p:sp>
          <p:nvSpPr>
            <p:cNvPr id="605202" name="Line 18"/>
            <p:cNvSpPr>
              <a:spLocks noChangeShapeType="1"/>
            </p:cNvSpPr>
            <p:nvPr/>
          </p:nvSpPr>
          <p:spPr bwMode="auto">
            <a:xfrm>
              <a:off x="2592" y="3216"/>
              <a:ext cx="480" cy="0"/>
            </a:xfrm>
            <a:prstGeom prst="line">
              <a:avLst/>
            </a:prstGeom>
            <a:noFill/>
            <a:ln w="19050">
              <a:solidFill>
                <a:schemeClr val="tx1"/>
              </a:solidFill>
              <a:round/>
              <a:headEnd/>
              <a:tailEnd/>
            </a:ln>
            <a:effectLst/>
          </p:spPr>
          <p:txBody>
            <a:bodyPr/>
            <a:lstStyle/>
            <a:p>
              <a:endParaRPr lang="zh-CN" altLang="en-US"/>
            </a:p>
          </p:txBody>
        </p:sp>
        <p:sp>
          <p:nvSpPr>
            <p:cNvPr id="605203" name="Line 19"/>
            <p:cNvSpPr>
              <a:spLocks noChangeShapeType="1"/>
            </p:cNvSpPr>
            <p:nvPr/>
          </p:nvSpPr>
          <p:spPr bwMode="auto">
            <a:xfrm>
              <a:off x="2592" y="3648"/>
              <a:ext cx="480" cy="0"/>
            </a:xfrm>
            <a:prstGeom prst="line">
              <a:avLst/>
            </a:prstGeom>
            <a:noFill/>
            <a:ln w="19050">
              <a:solidFill>
                <a:schemeClr val="tx1"/>
              </a:solidFill>
              <a:round/>
              <a:headEnd/>
              <a:tailEnd/>
            </a:ln>
            <a:effectLst/>
          </p:spPr>
          <p:txBody>
            <a:bodyPr/>
            <a:lstStyle/>
            <a:p>
              <a:endParaRPr lang="zh-CN" altLang="en-US"/>
            </a:p>
          </p:txBody>
        </p:sp>
      </p:grpSp>
      <p:sp>
        <p:nvSpPr>
          <p:cNvPr id="605204" name="Rectangle 20"/>
          <p:cNvSpPr>
            <a:spLocks noGrp="1" noChangeArrowheads="1"/>
          </p:cNvSpPr>
          <p:nvPr>
            <p:ph type="body" idx="1"/>
          </p:nvPr>
        </p:nvSpPr>
        <p:spPr>
          <a:xfrm>
            <a:off x="762000" y="1219200"/>
            <a:ext cx="7543800" cy="533400"/>
          </a:xfrm>
        </p:spPr>
        <p:txBody>
          <a:bodyPr/>
          <a:lstStyle/>
          <a:p>
            <a:pPr>
              <a:buFont typeface="Wingdings" pitchFamily="2" charset="2"/>
              <a:buNone/>
            </a:pPr>
            <a:r>
              <a:rPr lang="zh-CN" altLang="en-US">
                <a:solidFill>
                  <a:srgbClr val="0000FF"/>
                </a:solidFill>
              </a:rPr>
              <a:t>系统层次模块图：</a:t>
            </a:r>
          </a:p>
        </p:txBody>
      </p:sp>
    </p:spTree>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63" name="Rectangle 43"/>
          <p:cNvSpPr>
            <a:spLocks noGrp="1" noChangeArrowheads="1"/>
          </p:cNvSpPr>
          <p:nvPr>
            <p:ph type="title"/>
          </p:nvPr>
        </p:nvSpPr>
        <p:spPr/>
        <p:txBody>
          <a:bodyPr/>
          <a:lstStyle/>
          <a:p>
            <a:endParaRPr lang="zh-CN" altLang="en-US" dirty="0"/>
          </a:p>
        </p:txBody>
      </p:sp>
      <p:sp>
        <p:nvSpPr>
          <p:cNvPr id="645164" name="Rectangle 44"/>
          <p:cNvSpPr>
            <a:spLocks noGrp="1" noChangeArrowheads="1"/>
          </p:cNvSpPr>
          <p:nvPr>
            <p:ph type="body" idx="1"/>
          </p:nvPr>
        </p:nvSpPr>
        <p:spPr/>
        <p:txBody>
          <a:bodyPr/>
          <a:lstStyle/>
          <a:p>
            <a:pPr>
              <a:buNone/>
            </a:pPr>
            <a:r>
              <a:rPr lang="en-US" altLang="zh-CN" dirty="0"/>
              <a:t>【</a:t>
            </a:r>
            <a:r>
              <a:rPr lang="zh-CN" altLang="en-US" b="1" dirty="0">
                <a:solidFill>
                  <a:schemeClr val="tx2">
                    <a:lumMod val="50000"/>
                  </a:schemeClr>
                </a:solidFill>
              </a:rPr>
              <a:t>例</a:t>
            </a:r>
            <a:r>
              <a:rPr lang="en-US" altLang="zh-CN" dirty="0"/>
              <a:t>】</a:t>
            </a:r>
            <a:r>
              <a:rPr lang="zh-CN" altLang="en-US" dirty="0">
                <a:solidFill>
                  <a:schemeClr val="tx2">
                    <a:lumMod val="50000"/>
                  </a:schemeClr>
                </a:solidFill>
              </a:rPr>
              <a:t>用传统流程图分别表示下列问题的算法：</a:t>
            </a:r>
            <a:endParaRPr lang="en-US" altLang="zh-CN" dirty="0">
              <a:solidFill>
                <a:schemeClr val="tx2">
                  <a:lumMod val="50000"/>
                </a:schemeClr>
              </a:solidFill>
            </a:endParaRPr>
          </a:p>
          <a:p>
            <a:pPr lvl="1">
              <a:buFont typeface="Wingdings" pitchFamily="2" charset="2"/>
              <a:buNone/>
            </a:pPr>
            <a:r>
              <a:rPr lang="en-US" altLang="zh-CN" dirty="0"/>
              <a:t>1</a:t>
            </a:r>
            <a:r>
              <a:rPr lang="zh-CN" altLang="en-US" dirty="0"/>
              <a:t>、将</a:t>
            </a:r>
            <a:r>
              <a:rPr lang="en-US" altLang="zh-CN" dirty="0"/>
              <a:t>100</a:t>
            </a:r>
            <a:r>
              <a:rPr lang="zh-CN" altLang="en-US" dirty="0"/>
              <a:t>～</a:t>
            </a:r>
            <a:r>
              <a:rPr lang="en-US" altLang="zh-CN" dirty="0"/>
              <a:t>200</a:t>
            </a:r>
            <a:r>
              <a:rPr lang="zh-CN" altLang="en-US" dirty="0"/>
              <a:t>之间的素数打印出来。</a:t>
            </a: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2"/>
          <p:cNvSpPr>
            <a:spLocks noGrp="1" noChangeArrowheads="1"/>
          </p:cNvSpPr>
          <p:nvPr>
            <p:ph type="title"/>
          </p:nvPr>
        </p:nvSpPr>
        <p:spPr/>
        <p:txBody>
          <a:bodyPr/>
          <a:lstStyle/>
          <a:p>
            <a:pPr eaLnBrk="1" hangingPunct="1"/>
            <a:endParaRPr lang="zh-CN" altLang="zh-CN"/>
          </a:p>
        </p:txBody>
      </p:sp>
      <p:sp>
        <p:nvSpPr>
          <p:cNvPr id="10245" name="Rectangle 3"/>
          <p:cNvSpPr>
            <a:spLocks noGrp="1" noChangeArrowheads="1"/>
          </p:cNvSpPr>
          <p:nvPr>
            <p:ph idx="1"/>
          </p:nvPr>
        </p:nvSpPr>
        <p:spPr/>
        <p:txBody>
          <a:bodyPr/>
          <a:lstStyle/>
          <a:p>
            <a:pPr eaLnBrk="1" hangingPunct="1"/>
            <a:r>
              <a:rPr lang="zh-CN" altLang="en-US" sz="2600"/>
              <a:t>计算与产品的加工</a:t>
            </a:r>
            <a:r>
              <a:rPr lang="en-US" altLang="zh-CN" sz="2600"/>
              <a:t>/</a:t>
            </a:r>
            <a:r>
              <a:rPr lang="zh-CN" altLang="en-US" sz="2600"/>
              <a:t>生产过程有什么可比之处？</a:t>
            </a:r>
          </a:p>
          <a:p>
            <a:pPr eaLnBrk="1" hangingPunct="1"/>
            <a:r>
              <a:rPr lang="zh-CN" altLang="en-US" sz="2600"/>
              <a:t>一组可能的输入值和一组可能的输出值之间的映射关系称为</a:t>
            </a:r>
            <a:r>
              <a:rPr lang="zh-CN" altLang="en-US" sz="2600">
                <a:solidFill>
                  <a:srgbClr val="FF0000"/>
                </a:solidFill>
              </a:rPr>
              <a:t>函数</a:t>
            </a:r>
            <a:r>
              <a:rPr lang="zh-CN" altLang="en-US" sz="2600"/>
              <a:t>（</a:t>
            </a:r>
            <a:r>
              <a:rPr lang="en-US" altLang="zh-CN" sz="2600"/>
              <a:t>function</a:t>
            </a:r>
            <a:r>
              <a:rPr lang="zh-CN" altLang="en-US" sz="2600"/>
              <a:t>）。</a:t>
            </a:r>
          </a:p>
          <a:p>
            <a:pPr lvl="1" eaLnBrk="1" hangingPunct="1"/>
            <a:r>
              <a:rPr lang="zh-CN" altLang="en-US" sz="2200"/>
              <a:t>它使每个可能的输入被赋予单一的输出。</a:t>
            </a:r>
          </a:p>
          <a:p>
            <a:pPr lvl="1" eaLnBrk="1" hangingPunct="1"/>
            <a:r>
              <a:rPr lang="zh-CN" altLang="en-US" sz="2200"/>
              <a:t>对于一个给定的输入，确定其具体输出的值，这一过程称为</a:t>
            </a:r>
            <a:r>
              <a:rPr lang="zh-CN" altLang="en-US" sz="2200">
                <a:solidFill>
                  <a:srgbClr val="FF0000"/>
                </a:solidFill>
              </a:rPr>
              <a:t>函数的计算</a:t>
            </a:r>
            <a:r>
              <a:rPr lang="zh-CN" altLang="en-US" sz="2200"/>
              <a:t>。</a:t>
            </a:r>
          </a:p>
          <a:p>
            <a:pPr lvl="1" eaLnBrk="1" hangingPunct="1"/>
            <a:r>
              <a:rPr lang="zh-CN" altLang="en-US" sz="2200"/>
              <a:t>通过对函数的计算，解决问题。</a:t>
            </a:r>
          </a:p>
          <a:p>
            <a:pPr lvl="1" eaLnBrk="1" hangingPunct="1"/>
            <a:r>
              <a:rPr lang="zh-CN" altLang="en-US" sz="2200"/>
              <a:t>计算机科学的一个基本问题就是找到一种技术，并用其来计算用于求解问题的函数。</a:t>
            </a:r>
          </a:p>
          <a:p>
            <a:pPr lvl="1" algn="ctr" eaLnBrk="1" hangingPunct="1">
              <a:buFont typeface="Wingdings" pitchFamily="2" charset="2"/>
              <a:buNone/>
            </a:pPr>
            <a:r>
              <a:rPr lang="en-US" altLang="zh-CN" sz="2200"/>
              <a:t>y=f(x)</a:t>
            </a:r>
          </a:p>
          <a:p>
            <a:pPr eaLnBrk="1" hangingPunct="1"/>
            <a:r>
              <a:rPr lang="zh-CN" altLang="en-US" sz="2600"/>
              <a:t>能不能确定，怎样确定加工过程，如何实现加工过程</a:t>
            </a:r>
            <a:r>
              <a:rPr lang="en-US" altLang="zh-CN" sz="2600"/>
              <a:t>?</a:t>
            </a:r>
          </a:p>
          <a:p>
            <a:pPr eaLnBrk="1" hangingPunct="1"/>
            <a:endParaRPr lang="en-US" altLang="zh-CN"/>
          </a:p>
        </p:txBody>
      </p:sp>
      <p:sp>
        <p:nvSpPr>
          <p:cNvPr id="6" name="灯片编号占位符 5"/>
          <p:cNvSpPr txBox="1">
            <a:spLocks noGrp="1"/>
          </p:cNvSpPr>
          <p:nvPr/>
        </p:nvSpPr>
        <p:spPr bwMode="auto">
          <a:xfrm>
            <a:off x="6553200" y="6243638"/>
            <a:ext cx="2133600" cy="457200"/>
          </a:xfrm>
          <a:prstGeom prst="rect">
            <a:avLst/>
          </a:prstGeom>
          <a:noFill/>
          <a:ln>
            <a:miter lim="800000"/>
            <a:headEnd/>
            <a:tailEnd/>
          </a:ln>
        </p:spPr>
        <p:txBody>
          <a:bodyPr anchor="b"/>
          <a:lstStyle/>
          <a:p>
            <a:pPr algn="r">
              <a:defRPr/>
            </a:pPr>
            <a:fld id="{53F148EE-4DB4-43ED-977F-5D99DB1BE28E}" type="slidenum">
              <a:rPr lang="en-US" altLang="zh-CN" sz="1200">
                <a:latin typeface="+mj-lt"/>
              </a:rPr>
              <a:pPr algn="r">
                <a:defRPr/>
              </a:pPr>
              <a:t>5</a:t>
            </a:fld>
            <a:endParaRPr lang="en-US" altLang="zh-CN" sz="1200">
              <a:latin typeface="+mj-lt"/>
            </a:endParaRPr>
          </a:p>
        </p:txBody>
      </p:sp>
      <p:sp>
        <p:nvSpPr>
          <p:cNvPr id="8" name="灯片编号占位符 7"/>
          <p:cNvSpPr>
            <a:spLocks noGrp="1"/>
          </p:cNvSpPr>
          <p:nvPr>
            <p:ph type="sldNum" sz="quarter" idx="4294967295"/>
          </p:nvPr>
        </p:nvSpPr>
        <p:spPr>
          <a:xfrm>
            <a:off x="8229600" y="6473952"/>
            <a:ext cx="758952" cy="246888"/>
          </a:xfrm>
          <a:prstGeom prst="rect">
            <a:avLst/>
          </a:prstGeom>
        </p:spPr>
        <p:txBody>
          <a:bodyPr/>
          <a:lstStyle/>
          <a:p>
            <a:pPr>
              <a:defRPr/>
            </a:pPr>
            <a:fld id="{5729275F-49CB-4DD6-A547-A7660FF3A79D}" type="slidenum">
              <a:rPr lang="en-US" altLang="zh-CN" smtClean="0"/>
              <a:pPr>
                <a:defRPr/>
              </a:pPr>
              <a:t>5</a:t>
            </a:fld>
            <a:endParaRPr lang="en-US" altLang="zh-CN"/>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0243" name="Rectangle 3"/>
          <p:cNvSpPr>
            <a:spLocks noChangeArrowheads="1"/>
          </p:cNvSpPr>
          <p:nvPr/>
        </p:nvSpPr>
        <p:spPr bwMode="auto">
          <a:xfrm>
            <a:off x="1447800" y="762000"/>
            <a:ext cx="2057400" cy="381000"/>
          </a:xfrm>
          <a:prstGeom prst="rect">
            <a:avLst/>
          </a:prstGeom>
          <a:gradFill rotWithShape="1">
            <a:gsLst>
              <a:gs pos="0">
                <a:srgbClr val="CCFFFF"/>
              </a:gs>
              <a:gs pos="50000">
                <a:schemeClr val="bg1"/>
              </a:gs>
              <a:gs pos="100000">
                <a:srgbClr val="CCFFFF"/>
              </a:gs>
            </a:gsLst>
            <a:lin ang="5400000" scaled="1"/>
          </a:gradFill>
          <a:ln w="9525" algn="ctr">
            <a:solidFill>
              <a:schemeClr val="hlink"/>
            </a:solidFill>
            <a:miter lim="800000"/>
            <a:headEnd/>
            <a:tailEnd/>
          </a:ln>
          <a:effectLst/>
        </p:spPr>
        <p:txBody>
          <a:bodyPr wrap="none" anchor="ctr"/>
          <a:lstStyle/>
          <a:p>
            <a:r>
              <a:rPr lang="zh-CN" altLang="en-US"/>
              <a:t> 声明变量 </a:t>
            </a:r>
            <a:r>
              <a:rPr lang="en-US" altLang="zh-CN"/>
              <a:t>n </a:t>
            </a:r>
            <a:r>
              <a:rPr lang="zh-CN" altLang="en-US"/>
              <a:t>、</a:t>
            </a:r>
            <a:r>
              <a:rPr lang="en-US" altLang="zh-CN"/>
              <a:t>i  </a:t>
            </a:r>
          </a:p>
        </p:txBody>
      </p:sp>
      <p:grpSp>
        <p:nvGrpSpPr>
          <p:cNvPr id="2" name="Group 4"/>
          <p:cNvGrpSpPr>
            <a:grpSpLocks/>
          </p:cNvGrpSpPr>
          <p:nvPr/>
        </p:nvGrpSpPr>
        <p:grpSpPr bwMode="auto">
          <a:xfrm>
            <a:off x="1828800" y="152400"/>
            <a:ext cx="1219200" cy="609600"/>
            <a:chOff x="3936" y="384"/>
            <a:chExt cx="768" cy="384"/>
          </a:xfrm>
        </p:grpSpPr>
        <p:sp>
          <p:nvSpPr>
            <p:cNvPr id="650245" name="AutoShape 5"/>
            <p:cNvSpPr>
              <a:spLocks noChangeArrowheads="1"/>
            </p:cNvSpPr>
            <p:nvPr/>
          </p:nvSpPr>
          <p:spPr bwMode="auto">
            <a:xfrm>
              <a:off x="3936" y="384"/>
              <a:ext cx="768" cy="240"/>
            </a:xfrm>
            <a:prstGeom prst="flowChartTerminator">
              <a:avLst/>
            </a:prstGeom>
            <a:gradFill rotWithShape="1">
              <a:gsLst>
                <a:gs pos="0">
                  <a:srgbClr val="CCFFFF"/>
                </a:gs>
                <a:gs pos="50000">
                  <a:schemeClr val="bg1"/>
                </a:gs>
                <a:gs pos="100000">
                  <a:srgbClr val="CCFFFF"/>
                </a:gs>
              </a:gsLst>
              <a:lin ang="5400000" scaled="1"/>
            </a:gradFill>
            <a:ln w="9525" algn="ctr">
              <a:solidFill>
                <a:schemeClr val="hlink"/>
              </a:solidFill>
              <a:miter lim="800000"/>
              <a:headEnd/>
              <a:tailEnd/>
            </a:ln>
            <a:effectLst/>
          </p:spPr>
          <p:txBody>
            <a:bodyPr wrap="none" anchor="ctr"/>
            <a:lstStyle/>
            <a:p>
              <a:r>
                <a:rPr lang="zh-CN" altLang="en-US"/>
                <a:t> 开始 </a:t>
              </a:r>
            </a:p>
          </p:txBody>
        </p:sp>
        <p:sp>
          <p:nvSpPr>
            <p:cNvPr id="650246" name="Line 6"/>
            <p:cNvSpPr>
              <a:spLocks noChangeShapeType="1"/>
            </p:cNvSpPr>
            <p:nvPr/>
          </p:nvSpPr>
          <p:spPr bwMode="auto">
            <a:xfrm>
              <a:off x="4320" y="624"/>
              <a:ext cx="0" cy="144"/>
            </a:xfrm>
            <a:prstGeom prst="line">
              <a:avLst/>
            </a:prstGeom>
            <a:noFill/>
            <a:ln w="28575">
              <a:solidFill>
                <a:srgbClr val="0000FF"/>
              </a:solidFill>
              <a:round/>
              <a:headEnd/>
              <a:tailEnd type="stealth" w="med" len="lg"/>
            </a:ln>
            <a:effectLst/>
          </p:spPr>
          <p:txBody>
            <a:bodyPr/>
            <a:lstStyle/>
            <a:p>
              <a:endParaRPr lang="zh-CN" altLang="en-US"/>
            </a:p>
          </p:txBody>
        </p:sp>
      </p:grpSp>
      <p:grpSp>
        <p:nvGrpSpPr>
          <p:cNvPr id="3" name="Group 102"/>
          <p:cNvGrpSpPr>
            <a:grpSpLocks/>
          </p:cNvGrpSpPr>
          <p:nvPr/>
        </p:nvGrpSpPr>
        <p:grpSpPr bwMode="auto">
          <a:xfrm>
            <a:off x="1447800" y="1143000"/>
            <a:ext cx="2057400" cy="609600"/>
            <a:chOff x="912" y="720"/>
            <a:chExt cx="1296" cy="384"/>
          </a:xfrm>
        </p:grpSpPr>
        <p:sp>
          <p:nvSpPr>
            <p:cNvPr id="650248" name="Rectangle 8"/>
            <p:cNvSpPr>
              <a:spLocks noChangeArrowheads="1"/>
            </p:cNvSpPr>
            <p:nvPr/>
          </p:nvSpPr>
          <p:spPr bwMode="auto">
            <a:xfrm>
              <a:off x="912" y="864"/>
              <a:ext cx="1296" cy="240"/>
            </a:xfrm>
            <a:prstGeom prst="rect">
              <a:avLst/>
            </a:prstGeom>
            <a:gradFill rotWithShape="1">
              <a:gsLst>
                <a:gs pos="0">
                  <a:srgbClr val="CCFFFF"/>
                </a:gs>
                <a:gs pos="50000">
                  <a:schemeClr val="bg1"/>
                </a:gs>
                <a:gs pos="100000">
                  <a:srgbClr val="CCFFFF"/>
                </a:gs>
              </a:gsLst>
              <a:lin ang="5400000" scaled="1"/>
            </a:gradFill>
            <a:ln w="9525" algn="ctr">
              <a:solidFill>
                <a:schemeClr val="hlink"/>
              </a:solidFill>
              <a:miter lim="800000"/>
              <a:headEnd/>
              <a:tailEnd/>
            </a:ln>
            <a:effectLst/>
          </p:spPr>
          <p:txBody>
            <a:bodyPr wrap="none" anchor="ctr"/>
            <a:lstStyle/>
            <a:p>
              <a:r>
                <a:rPr lang="zh-CN" altLang="en-US"/>
                <a:t> </a:t>
              </a:r>
              <a:r>
                <a:rPr lang="en-US" altLang="zh-CN"/>
                <a:t>100 → n </a:t>
              </a:r>
              <a:r>
                <a:rPr lang="zh-CN" altLang="en-US"/>
                <a:t> </a:t>
              </a:r>
            </a:p>
          </p:txBody>
        </p:sp>
        <p:sp>
          <p:nvSpPr>
            <p:cNvPr id="650249" name="Line 9"/>
            <p:cNvSpPr>
              <a:spLocks noChangeShapeType="1"/>
            </p:cNvSpPr>
            <p:nvPr/>
          </p:nvSpPr>
          <p:spPr bwMode="auto">
            <a:xfrm>
              <a:off x="1536" y="720"/>
              <a:ext cx="0" cy="162"/>
            </a:xfrm>
            <a:prstGeom prst="line">
              <a:avLst/>
            </a:prstGeom>
            <a:noFill/>
            <a:ln w="28575">
              <a:solidFill>
                <a:srgbClr val="0000FF"/>
              </a:solidFill>
              <a:round/>
              <a:headEnd/>
              <a:tailEnd type="stealth" w="med" len="lg"/>
            </a:ln>
            <a:effectLst/>
          </p:spPr>
          <p:txBody>
            <a:bodyPr/>
            <a:lstStyle/>
            <a:p>
              <a:endParaRPr lang="zh-CN" altLang="en-US"/>
            </a:p>
          </p:txBody>
        </p:sp>
      </p:grpSp>
      <p:sp>
        <p:nvSpPr>
          <p:cNvPr id="650250" name="Line 10"/>
          <p:cNvSpPr>
            <a:spLocks noChangeShapeType="1"/>
          </p:cNvSpPr>
          <p:nvPr/>
        </p:nvSpPr>
        <p:spPr bwMode="auto">
          <a:xfrm flipV="1">
            <a:off x="2438400" y="5638800"/>
            <a:ext cx="0" cy="228600"/>
          </a:xfrm>
          <a:prstGeom prst="line">
            <a:avLst/>
          </a:prstGeom>
          <a:noFill/>
          <a:ln w="28575">
            <a:solidFill>
              <a:srgbClr val="0000FF"/>
            </a:solidFill>
            <a:round/>
            <a:headEnd/>
            <a:tailEnd/>
          </a:ln>
          <a:effectLst/>
        </p:spPr>
        <p:txBody>
          <a:bodyPr/>
          <a:lstStyle/>
          <a:p>
            <a:endParaRPr lang="zh-CN" altLang="en-US"/>
          </a:p>
        </p:txBody>
      </p:sp>
      <p:sp>
        <p:nvSpPr>
          <p:cNvPr id="650251" name="Line 11"/>
          <p:cNvSpPr>
            <a:spLocks noChangeShapeType="1"/>
          </p:cNvSpPr>
          <p:nvPr/>
        </p:nvSpPr>
        <p:spPr bwMode="auto">
          <a:xfrm flipH="1">
            <a:off x="990600" y="5867400"/>
            <a:ext cx="1447800" cy="1588"/>
          </a:xfrm>
          <a:prstGeom prst="line">
            <a:avLst/>
          </a:prstGeom>
          <a:noFill/>
          <a:ln w="28575">
            <a:solidFill>
              <a:srgbClr val="0000FF"/>
            </a:solidFill>
            <a:round/>
            <a:headEnd/>
            <a:tailEnd type="none" w="med" len="lg"/>
          </a:ln>
          <a:effectLst/>
        </p:spPr>
        <p:txBody>
          <a:bodyPr/>
          <a:lstStyle/>
          <a:p>
            <a:endParaRPr lang="zh-CN" altLang="en-US"/>
          </a:p>
        </p:txBody>
      </p:sp>
      <p:grpSp>
        <p:nvGrpSpPr>
          <p:cNvPr id="4" name="Group 12"/>
          <p:cNvGrpSpPr>
            <a:grpSpLocks/>
          </p:cNvGrpSpPr>
          <p:nvPr/>
        </p:nvGrpSpPr>
        <p:grpSpPr bwMode="auto">
          <a:xfrm>
            <a:off x="1219200" y="1752600"/>
            <a:ext cx="2514600" cy="838200"/>
            <a:chOff x="3552" y="1488"/>
            <a:chExt cx="1584" cy="528"/>
          </a:xfrm>
        </p:grpSpPr>
        <p:sp>
          <p:nvSpPr>
            <p:cNvPr id="650253" name="Line 13"/>
            <p:cNvSpPr>
              <a:spLocks noChangeShapeType="1"/>
            </p:cNvSpPr>
            <p:nvPr/>
          </p:nvSpPr>
          <p:spPr bwMode="auto">
            <a:xfrm flipH="1">
              <a:off x="4320" y="1488"/>
              <a:ext cx="0" cy="192"/>
            </a:xfrm>
            <a:prstGeom prst="line">
              <a:avLst/>
            </a:prstGeom>
            <a:noFill/>
            <a:ln w="28575">
              <a:solidFill>
                <a:srgbClr val="0000FF"/>
              </a:solidFill>
              <a:round/>
              <a:headEnd/>
              <a:tailEnd type="stealth" w="med" len="lg"/>
            </a:ln>
            <a:effectLst/>
          </p:spPr>
          <p:txBody>
            <a:bodyPr/>
            <a:lstStyle/>
            <a:p>
              <a:endParaRPr lang="zh-CN" altLang="en-US"/>
            </a:p>
          </p:txBody>
        </p:sp>
        <p:sp>
          <p:nvSpPr>
            <p:cNvPr id="650254" name="AutoShape 14"/>
            <p:cNvSpPr>
              <a:spLocks noChangeArrowheads="1"/>
            </p:cNvSpPr>
            <p:nvPr/>
          </p:nvSpPr>
          <p:spPr bwMode="auto">
            <a:xfrm>
              <a:off x="3552" y="1680"/>
              <a:ext cx="1584" cy="336"/>
            </a:xfrm>
            <a:prstGeom prst="diamond">
              <a:avLst/>
            </a:prstGeom>
            <a:solidFill>
              <a:srgbClr val="CCFF66"/>
            </a:solidFill>
            <a:ln w="9525" algn="ctr">
              <a:solidFill>
                <a:srgbClr val="99CC00"/>
              </a:solidFill>
              <a:miter lim="800000"/>
              <a:headEnd/>
              <a:tailEnd/>
            </a:ln>
            <a:effectLst/>
          </p:spPr>
          <p:txBody>
            <a:bodyPr wrap="none" anchor="ctr"/>
            <a:lstStyle/>
            <a:p>
              <a:r>
                <a:rPr lang="en-US" altLang="zh-CN"/>
                <a:t> n &lt;= 200? </a:t>
              </a:r>
              <a:r>
                <a:rPr lang="zh-CN" altLang="en-US"/>
                <a:t> </a:t>
              </a:r>
            </a:p>
          </p:txBody>
        </p:sp>
      </p:grpSp>
      <p:sp>
        <p:nvSpPr>
          <p:cNvPr id="650255" name="Line 15"/>
          <p:cNvSpPr>
            <a:spLocks noChangeShapeType="1"/>
          </p:cNvSpPr>
          <p:nvPr/>
        </p:nvSpPr>
        <p:spPr bwMode="auto">
          <a:xfrm flipH="1" flipV="1">
            <a:off x="990600" y="1905000"/>
            <a:ext cx="0" cy="3962400"/>
          </a:xfrm>
          <a:prstGeom prst="line">
            <a:avLst/>
          </a:prstGeom>
          <a:noFill/>
          <a:ln w="28575">
            <a:solidFill>
              <a:srgbClr val="0000FF"/>
            </a:solidFill>
            <a:round/>
            <a:headEnd/>
            <a:tailEnd/>
          </a:ln>
          <a:effectLst/>
        </p:spPr>
        <p:txBody>
          <a:bodyPr/>
          <a:lstStyle/>
          <a:p>
            <a:endParaRPr lang="zh-CN" altLang="en-US"/>
          </a:p>
        </p:txBody>
      </p:sp>
      <p:sp>
        <p:nvSpPr>
          <p:cNvPr id="650256" name="Line 16"/>
          <p:cNvSpPr>
            <a:spLocks noChangeShapeType="1"/>
          </p:cNvSpPr>
          <p:nvPr/>
        </p:nvSpPr>
        <p:spPr bwMode="auto">
          <a:xfrm flipV="1">
            <a:off x="990600" y="1905000"/>
            <a:ext cx="1371600" cy="0"/>
          </a:xfrm>
          <a:prstGeom prst="line">
            <a:avLst/>
          </a:prstGeom>
          <a:noFill/>
          <a:ln w="28575">
            <a:solidFill>
              <a:srgbClr val="0000FF"/>
            </a:solidFill>
            <a:round/>
            <a:headEnd/>
            <a:tailEnd type="stealth" w="med" len="lg"/>
          </a:ln>
          <a:effectLst/>
        </p:spPr>
        <p:txBody>
          <a:bodyPr/>
          <a:lstStyle/>
          <a:p>
            <a:endParaRPr lang="zh-CN" altLang="en-US"/>
          </a:p>
        </p:txBody>
      </p:sp>
      <p:grpSp>
        <p:nvGrpSpPr>
          <p:cNvPr id="5" name="Group 17"/>
          <p:cNvGrpSpPr>
            <a:grpSpLocks/>
          </p:cNvGrpSpPr>
          <p:nvPr/>
        </p:nvGrpSpPr>
        <p:grpSpPr bwMode="auto">
          <a:xfrm>
            <a:off x="3733800" y="1905000"/>
            <a:ext cx="533400" cy="396875"/>
            <a:chOff x="5136" y="1584"/>
            <a:chExt cx="336" cy="250"/>
          </a:xfrm>
        </p:grpSpPr>
        <p:sp>
          <p:nvSpPr>
            <p:cNvPr id="650258" name="Text Box 18"/>
            <p:cNvSpPr txBox="1">
              <a:spLocks noChangeArrowheads="1"/>
            </p:cNvSpPr>
            <p:nvPr/>
          </p:nvSpPr>
          <p:spPr bwMode="auto">
            <a:xfrm>
              <a:off x="5136" y="1584"/>
              <a:ext cx="288" cy="250"/>
            </a:xfrm>
            <a:prstGeom prst="rect">
              <a:avLst/>
            </a:prstGeom>
            <a:noFill/>
            <a:ln w="9525" algn="ctr">
              <a:noFill/>
              <a:miter lim="800000"/>
              <a:headEnd/>
              <a:tailEnd/>
            </a:ln>
            <a:effectLst/>
          </p:spPr>
          <p:txBody>
            <a:bodyPr>
              <a:spAutoFit/>
            </a:bodyPr>
            <a:lstStyle/>
            <a:p>
              <a:pPr>
                <a:spcBef>
                  <a:spcPct val="50000"/>
                </a:spcBef>
              </a:pPr>
              <a:r>
                <a:rPr lang="en-US" altLang="zh-CN">
                  <a:solidFill>
                    <a:srgbClr val="0000FF"/>
                  </a:solidFill>
                </a:rPr>
                <a:t>F</a:t>
              </a:r>
            </a:p>
          </p:txBody>
        </p:sp>
        <p:sp>
          <p:nvSpPr>
            <p:cNvPr id="650259" name="Line 19"/>
            <p:cNvSpPr>
              <a:spLocks noChangeShapeType="1"/>
            </p:cNvSpPr>
            <p:nvPr/>
          </p:nvSpPr>
          <p:spPr bwMode="auto">
            <a:xfrm flipH="1" flipV="1">
              <a:off x="5136" y="1824"/>
              <a:ext cx="336" cy="0"/>
            </a:xfrm>
            <a:prstGeom prst="line">
              <a:avLst/>
            </a:prstGeom>
            <a:noFill/>
            <a:ln w="28575">
              <a:solidFill>
                <a:srgbClr val="0000FF"/>
              </a:solidFill>
              <a:round/>
              <a:headEnd/>
              <a:tailEnd type="none" w="med" len="lg"/>
            </a:ln>
            <a:effectLst/>
          </p:spPr>
          <p:txBody>
            <a:bodyPr/>
            <a:lstStyle/>
            <a:p>
              <a:endParaRPr lang="zh-CN" altLang="en-US"/>
            </a:p>
          </p:txBody>
        </p:sp>
      </p:grpSp>
      <p:sp>
        <p:nvSpPr>
          <p:cNvPr id="650260" name="Rectangle 20"/>
          <p:cNvSpPr>
            <a:spLocks noChangeArrowheads="1"/>
          </p:cNvSpPr>
          <p:nvPr/>
        </p:nvSpPr>
        <p:spPr bwMode="auto">
          <a:xfrm>
            <a:off x="1828800" y="4572000"/>
            <a:ext cx="1295400" cy="400050"/>
          </a:xfrm>
          <a:prstGeom prst="rect">
            <a:avLst/>
          </a:prstGeom>
          <a:gradFill rotWithShape="1">
            <a:gsLst>
              <a:gs pos="0">
                <a:srgbClr val="CCFFFF"/>
              </a:gs>
              <a:gs pos="50000">
                <a:schemeClr val="bg1"/>
              </a:gs>
              <a:gs pos="100000">
                <a:srgbClr val="CCFFFF"/>
              </a:gs>
            </a:gsLst>
            <a:lin ang="5400000" scaled="1"/>
          </a:gradFill>
          <a:ln w="9525" algn="ctr">
            <a:solidFill>
              <a:schemeClr val="hlink"/>
            </a:solidFill>
            <a:miter lim="800000"/>
            <a:headEnd/>
            <a:tailEnd/>
          </a:ln>
          <a:effectLst/>
        </p:spPr>
        <p:txBody>
          <a:bodyPr wrap="none" anchor="ctr"/>
          <a:lstStyle/>
          <a:p>
            <a:r>
              <a:rPr lang="zh-CN" altLang="en-US"/>
              <a:t> 输出</a:t>
            </a:r>
            <a:r>
              <a:rPr lang="en-US" altLang="zh-CN"/>
              <a:t>n </a:t>
            </a:r>
          </a:p>
        </p:txBody>
      </p:sp>
      <p:grpSp>
        <p:nvGrpSpPr>
          <p:cNvPr id="6" name="Group 21"/>
          <p:cNvGrpSpPr>
            <a:grpSpLocks/>
          </p:cNvGrpSpPr>
          <p:nvPr/>
        </p:nvGrpSpPr>
        <p:grpSpPr bwMode="auto">
          <a:xfrm>
            <a:off x="1828800" y="6019800"/>
            <a:ext cx="1219200" cy="685800"/>
            <a:chOff x="3936" y="3744"/>
            <a:chExt cx="768" cy="432"/>
          </a:xfrm>
        </p:grpSpPr>
        <p:sp>
          <p:nvSpPr>
            <p:cNvPr id="650262" name="AutoShape 22"/>
            <p:cNvSpPr>
              <a:spLocks noChangeArrowheads="1"/>
            </p:cNvSpPr>
            <p:nvPr/>
          </p:nvSpPr>
          <p:spPr bwMode="auto">
            <a:xfrm>
              <a:off x="3936" y="3936"/>
              <a:ext cx="768" cy="240"/>
            </a:xfrm>
            <a:prstGeom prst="flowChartTerminator">
              <a:avLst/>
            </a:prstGeom>
            <a:gradFill rotWithShape="1">
              <a:gsLst>
                <a:gs pos="0">
                  <a:srgbClr val="CCFFFF"/>
                </a:gs>
                <a:gs pos="50000">
                  <a:schemeClr val="bg1"/>
                </a:gs>
                <a:gs pos="100000">
                  <a:srgbClr val="CCFFFF"/>
                </a:gs>
              </a:gsLst>
              <a:lin ang="5400000" scaled="1"/>
            </a:gradFill>
            <a:ln w="9525" algn="ctr">
              <a:solidFill>
                <a:schemeClr val="hlink"/>
              </a:solidFill>
              <a:miter lim="800000"/>
              <a:headEnd/>
              <a:tailEnd/>
            </a:ln>
            <a:effectLst/>
          </p:spPr>
          <p:txBody>
            <a:bodyPr wrap="none" anchor="ctr"/>
            <a:lstStyle/>
            <a:p>
              <a:r>
                <a:rPr lang="zh-CN" altLang="en-US"/>
                <a:t> 结束 </a:t>
              </a:r>
            </a:p>
          </p:txBody>
        </p:sp>
        <p:sp>
          <p:nvSpPr>
            <p:cNvPr id="650263" name="Line 23"/>
            <p:cNvSpPr>
              <a:spLocks noChangeShapeType="1"/>
            </p:cNvSpPr>
            <p:nvPr/>
          </p:nvSpPr>
          <p:spPr bwMode="auto">
            <a:xfrm flipH="1">
              <a:off x="4320" y="3744"/>
              <a:ext cx="0" cy="192"/>
            </a:xfrm>
            <a:prstGeom prst="line">
              <a:avLst/>
            </a:prstGeom>
            <a:noFill/>
            <a:ln w="28575">
              <a:solidFill>
                <a:srgbClr val="0000FF"/>
              </a:solidFill>
              <a:round/>
              <a:headEnd/>
              <a:tailEnd type="stealth" w="med" len="lg"/>
            </a:ln>
            <a:effectLst/>
          </p:spPr>
          <p:txBody>
            <a:bodyPr/>
            <a:lstStyle/>
            <a:p>
              <a:endParaRPr lang="zh-CN" altLang="en-US"/>
            </a:p>
          </p:txBody>
        </p:sp>
      </p:grpSp>
      <p:sp>
        <p:nvSpPr>
          <p:cNvPr id="650264" name="Line 24"/>
          <p:cNvSpPr>
            <a:spLocks noChangeShapeType="1"/>
          </p:cNvSpPr>
          <p:nvPr/>
        </p:nvSpPr>
        <p:spPr bwMode="auto">
          <a:xfrm flipH="1">
            <a:off x="4267200" y="2286000"/>
            <a:ext cx="0" cy="3733800"/>
          </a:xfrm>
          <a:prstGeom prst="line">
            <a:avLst/>
          </a:prstGeom>
          <a:noFill/>
          <a:ln w="28575">
            <a:solidFill>
              <a:srgbClr val="0000FF"/>
            </a:solidFill>
            <a:round/>
            <a:headEnd/>
            <a:tailEnd/>
          </a:ln>
          <a:effectLst/>
        </p:spPr>
        <p:txBody>
          <a:bodyPr/>
          <a:lstStyle/>
          <a:p>
            <a:endParaRPr lang="zh-CN" altLang="en-US"/>
          </a:p>
        </p:txBody>
      </p:sp>
      <p:sp>
        <p:nvSpPr>
          <p:cNvPr id="650265" name="Line 25"/>
          <p:cNvSpPr>
            <a:spLocks noChangeShapeType="1"/>
          </p:cNvSpPr>
          <p:nvPr/>
        </p:nvSpPr>
        <p:spPr bwMode="auto">
          <a:xfrm flipH="1" flipV="1">
            <a:off x="2438400" y="6019800"/>
            <a:ext cx="1828800" cy="0"/>
          </a:xfrm>
          <a:prstGeom prst="line">
            <a:avLst/>
          </a:prstGeom>
          <a:noFill/>
          <a:ln w="28575">
            <a:solidFill>
              <a:srgbClr val="0000FF"/>
            </a:solidFill>
            <a:round/>
            <a:headEnd/>
            <a:tailEnd type="none" w="med" len="lg"/>
          </a:ln>
          <a:effectLst/>
        </p:spPr>
        <p:txBody>
          <a:bodyPr/>
          <a:lstStyle/>
          <a:p>
            <a:endParaRPr lang="zh-CN" altLang="en-US"/>
          </a:p>
        </p:txBody>
      </p:sp>
      <p:grpSp>
        <p:nvGrpSpPr>
          <p:cNvPr id="7" name="Group 103"/>
          <p:cNvGrpSpPr>
            <a:grpSpLocks/>
          </p:cNvGrpSpPr>
          <p:nvPr/>
        </p:nvGrpSpPr>
        <p:grpSpPr bwMode="auto">
          <a:xfrm>
            <a:off x="1828800" y="4953000"/>
            <a:ext cx="1295400" cy="685800"/>
            <a:chOff x="1152" y="3120"/>
            <a:chExt cx="816" cy="432"/>
          </a:xfrm>
        </p:grpSpPr>
        <p:sp>
          <p:nvSpPr>
            <p:cNvPr id="650266" name="Line 26"/>
            <p:cNvSpPr>
              <a:spLocks noChangeShapeType="1"/>
            </p:cNvSpPr>
            <p:nvPr/>
          </p:nvSpPr>
          <p:spPr bwMode="auto">
            <a:xfrm>
              <a:off x="1536" y="3120"/>
              <a:ext cx="0" cy="192"/>
            </a:xfrm>
            <a:prstGeom prst="line">
              <a:avLst/>
            </a:prstGeom>
            <a:noFill/>
            <a:ln w="28575">
              <a:solidFill>
                <a:srgbClr val="0000FF"/>
              </a:solidFill>
              <a:round/>
              <a:headEnd/>
              <a:tailEnd type="stealth" w="med" len="lg"/>
            </a:ln>
            <a:effectLst/>
          </p:spPr>
          <p:txBody>
            <a:bodyPr/>
            <a:lstStyle/>
            <a:p>
              <a:endParaRPr lang="zh-CN" altLang="en-US"/>
            </a:p>
          </p:txBody>
        </p:sp>
        <p:sp>
          <p:nvSpPr>
            <p:cNvPr id="650267" name="Rectangle 27"/>
            <p:cNvSpPr>
              <a:spLocks noChangeArrowheads="1"/>
            </p:cNvSpPr>
            <p:nvPr/>
          </p:nvSpPr>
          <p:spPr bwMode="auto">
            <a:xfrm>
              <a:off x="1152" y="3312"/>
              <a:ext cx="816" cy="240"/>
            </a:xfrm>
            <a:prstGeom prst="rect">
              <a:avLst/>
            </a:prstGeom>
            <a:gradFill rotWithShape="1">
              <a:gsLst>
                <a:gs pos="0">
                  <a:srgbClr val="CCFFFF"/>
                </a:gs>
                <a:gs pos="50000">
                  <a:schemeClr val="bg1"/>
                </a:gs>
                <a:gs pos="100000">
                  <a:srgbClr val="CCFFFF"/>
                </a:gs>
              </a:gsLst>
              <a:lin ang="5400000" scaled="1"/>
            </a:gradFill>
            <a:ln w="9525" algn="ctr">
              <a:solidFill>
                <a:schemeClr val="hlink"/>
              </a:solidFill>
              <a:miter lim="800000"/>
              <a:headEnd/>
              <a:tailEnd/>
            </a:ln>
            <a:effectLst/>
          </p:spPr>
          <p:txBody>
            <a:bodyPr wrap="none" anchor="ctr"/>
            <a:lstStyle/>
            <a:p>
              <a:r>
                <a:rPr lang="zh-CN" altLang="en-US"/>
                <a:t> </a:t>
              </a:r>
              <a:r>
                <a:rPr lang="en-US" altLang="zh-CN"/>
                <a:t>n=n+1 </a:t>
              </a:r>
            </a:p>
          </p:txBody>
        </p:sp>
      </p:grpSp>
      <p:sp>
        <p:nvSpPr>
          <p:cNvPr id="650268" name="Line 28"/>
          <p:cNvSpPr>
            <a:spLocks noChangeShapeType="1"/>
          </p:cNvSpPr>
          <p:nvPr/>
        </p:nvSpPr>
        <p:spPr bwMode="auto">
          <a:xfrm flipH="1" flipV="1">
            <a:off x="2438400" y="5105400"/>
            <a:ext cx="1447800" cy="0"/>
          </a:xfrm>
          <a:prstGeom prst="line">
            <a:avLst/>
          </a:prstGeom>
          <a:noFill/>
          <a:ln w="28575">
            <a:solidFill>
              <a:srgbClr val="0000FF"/>
            </a:solidFill>
            <a:round/>
            <a:headEnd/>
            <a:tailEnd type="stealth" w="med" len="lg"/>
          </a:ln>
          <a:effectLst/>
        </p:spPr>
        <p:txBody>
          <a:bodyPr/>
          <a:lstStyle/>
          <a:p>
            <a:endParaRPr lang="zh-CN" altLang="en-US"/>
          </a:p>
        </p:txBody>
      </p:sp>
      <p:grpSp>
        <p:nvGrpSpPr>
          <p:cNvPr id="8" name="Group 98"/>
          <p:cNvGrpSpPr>
            <a:grpSpLocks/>
          </p:cNvGrpSpPr>
          <p:nvPr/>
        </p:nvGrpSpPr>
        <p:grpSpPr bwMode="auto">
          <a:xfrm>
            <a:off x="4648200" y="914400"/>
            <a:ext cx="4267200" cy="4876800"/>
            <a:chOff x="2928" y="576"/>
            <a:chExt cx="2688" cy="3072"/>
          </a:xfrm>
        </p:grpSpPr>
        <p:sp>
          <p:nvSpPr>
            <p:cNvPr id="650242" name="Rectangle 2"/>
            <p:cNvSpPr>
              <a:spLocks noChangeArrowheads="1"/>
            </p:cNvSpPr>
            <p:nvPr/>
          </p:nvSpPr>
          <p:spPr bwMode="auto">
            <a:xfrm>
              <a:off x="2928" y="576"/>
              <a:ext cx="2640" cy="3072"/>
            </a:xfrm>
            <a:prstGeom prst="rect">
              <a:avLst/>
            </a:prstGeom>
            <a:solidFill>
              <a:schemeClr val="bg1"/>
            </a:solidFill>
            <a:ln w="19050" algn="ctr">
              <a:solidFill>
                <a:schemeClr val="hlink"/>
              </a:solidFill>
              <a:miter lim="800000"/>
              <a:headEnd/>
              <a:tailEnd/>
            </a:ln>
            <a:effectLst/>
          </p:spPr>
          <p:txBody>
            <a:bodyPr wrap="none" anchor="ctr"/>
            <a:lstStyle/>
            <a:p>
              <a:endParaRPr lang="zh-CN" altLang="en-US"/>
            </a:p>
          </p:txBody>
        </p:sp>
        <p:sp>
          <p:nvSpPr>
            <p:cNvPr id="650283" name="Line 43"/>
            <p:cNvSpPr>
              <a:spLocks noChangeShapeType="1"/>
            </p:cNvSpPr>
            <p:nvPr/>
          </p:nvSpPr>
          <p:spPr bwMode="auto">
            <a:xfrm>
              <a:off x="3984" y="912"/>
              <a:ext cx="0" cy="195"/>
            </a:xfrm>
            <a:prstGeom prst="line">
              <a:avLst/>
            </a:prstGeom>
            <a:noFill/>
            <a:ln w="28575">
              <a:solidFill>
                <a:srgbClr val="0000FF"/>
              </a:solidFill>
              <a:round/>
              <a:headEnd/>
              <a:tailEnd type="stealth" w="med" len="lg"/>
            </a:ln>
            <a:effectLst/>
          </p:spPr>
          <p:txBody>
            <a:bodyPr/>
            <a:lstStyle/>
            <a:p>
              <a:endParaRPr lang="zh-CN" altLang="en-US"/>
            </a:p>
          </p:txBody>
        </p:sp>
        <p:sp>
          <p:nvSpPr>
            <p:cNvPr id="650288" name="Oval 48"/>
            <p:cNvSpPr>
              <a:spLocks noChangeArrowheads="1"/>
            </p:cNvSpPr>
            <p:nvPr/>
          </p:nvSpPr>
          <p:spPr bwMode="auto">
            <a:xfrm>
              <a:off x="3840" y="624"/>
              <a:ext cx="288" cy="288"/>
            </a:xfrm>
            <a:prstGeom prst="ellipse">
              <a:avLst/>
            </a:prstGeom>
            <a:solidFill>
              <a:srgbClr val="FFFF00"/>
            </a:solidFill>
            <a:ln w="19050" algn="ctr">
              <a:solidFill>
                <a:srgbClr val="FF9933"/>
              </a:solidFill>
              <a:round/>
              <a:headEnd/>
              <a:tailEnd/>
            </a:ln>
            <a:effectLst/>
          </p:spPr>
          <p:txBody>
            <a:bodyPr wrap="none" anchor="ctr"/>
            <a:lstStyle/>
            <a:p>
              <a:r>
                <a:rPr lang="en-US" altLang="zh-CN"/>
                <a:t>a</a:t>
              </a:r>
            </a:p>
          </p:txBody>
        </p:sp>
        <p:sp>
          <p:nvSpPr>
            <p:cNvPr id="650290" name="Oval 50"/>
            <p:cNvSpPr>
              <a:spLocks noChangeArrowheads="1"/>
            </p:cNvSpPr>
            <p:nvPr/>
          </p:nvSpPr>
          <p:spPr bwMode="auto">
            <a:xfrm>
              <a:off x="5040" y="3024"/>
              <a:ext cx="288" cy="288"/>
            </a:xfrm>
            <a:prstGeom prst="ellipse">
              <a:avLst/>
            </a:prstGeom>
            <a:solidFill>
              <a:srgbClr val="FFCCFF"/>
            </a:solidFill>
            <a:ln w="19050" algn="ctr">
              <a:solidFill>
                <a:srgbClr val="FF99CC"/>
              </a:solidFill>
              <a:round/>
              <a:headEnd/>
              <a:tailEnd/>
            </a:ln>
            <a:effectLst/>
          </p:spPr>
          <p:txBody>
            <a:bodyPr wrap="none" anchor="ctr"/>
            <a:lstStyle/>
            <a:p>
              <a:r>
                <a:rPr lang="en-US" altLang="zh-CN"/>
                <a:t>b</a:t>
              </a:r>
            </a:p>
          </p:txBody>
        </p:sp>
        <p:sp>
          <p:nvSpPr>
            <p:cNvPr id="650291" name="Oval 51"/>
            <p:cNvSpPr>
              <a:spLocks noChangeArrowheads="1"/>
            </p:cNvSpPr>
            <p:nvPr/>
          </p:nvSpPr>
          <p:spPr bwMode="auto">
            <a:xfrm>
              <a:off x="3840" y="3024"/>
              <a:ext cx="288" cy="288"/>
            </a:xfrm>
            <a:prstGeom prst="ellipse">
              <a:avLst/>
            </a:prstGeom>
            <a:solidFill>
              <a:srgbClr val="99CC00"/>
            </a:solidFill>
            <a:ln w="19050" algn="ctr">
              <a:solidFill>
                <a:srgbClr val="003300"/>
              </a:solidFill>
              <a:round/>
              <a:headEnd/>
              <a:tailEnd/>
            </a:ln>
            <a:effectLst/>
          </p:spPr>
          <p:txBody>
            <a:bodyPr wrap="none" anchor="ctr"/>
            <a:lstStyle/>
            <a:p>
              <a:r>
                <a:rPr lang="en-US" altLang="zh-CN"/>
                <a:t>c</a:t>
              </a:r>
            </a:p>
          </p:txBody>
        </p:sp>
        <p:sp>
          <p:nvSpPr>
            <p:cNvPr id="650297" name="Text Box 57"/>
            <p:cNvSpPr txBox="1">
              <a:spLocks noChangeArrowheads="1"/>
            </p:cNvSpPr>
            <p:nvPr/>
          </p:nvSpPr>
          <p:spPr bwMode="auto">
            <a:xfrm>
              <a:off x="3600" y="3312"/>
              <a:ext cx="816" cy="231"/>
            </a:xfrm>
            <a:prstGeom prst="rect">
              <a:avLst/>
            </a:prstGeom>
            <a:noFill/>
            <a:ln w="19050" algn="ctr">
              <a:noFill/>
              <a:miter lim="800000"/>
              <a:headEnd/>
              <a:tailEnd/>
            </a:ln>
            <a:effectLst/>
          </p:spPr>
          <p:txBody>
            <a:bodyPr>
              <a:spAutoFit/>
            </a:bodyPr>
            <a:lstStyle/>
            <a:p>
              <a:pPr>
                <a:spcBef>
                  <a:spcPct val="50000"/>
                </a:spcBef>
              </a:pPr>
              <a:r>
                <a:rPr lang="en-US" altLang="zh-CN" sz="1800">
                  <a:solidFill>
                    <a:schemeClr val="accent2"/>
                  </a:solidFill>
                </a:rPr>
                <a:t>n</a:t>
              </a:r>
              <a:r>
                <a:rPr lang="zh-CN" altLang="en-US" sz="1800">
                  <a:solidFill>
                    <a:schemeClr val="accent2"/>
                  </a:solidFill>
                </a:rPr>
                <a:t>不是素数</a:t>
              </a:r>
            </a:p>
          </p:txBody>
        </p:sp>
        <p:sp>
          <p:nvSpPr>
            <p:cNvPr id="650298" name="Text Box 58"/>
            <p:cNvSpPr txBox="1">
              <a:spLocks noChangeArrowheads="1"/>
            </p:cNvSpPr>
            <p:nvPr/>
          </p:nvSpPr>
          <p:spPr bwMode="auto">
            <a:xfrm>
              <a:off x="4800" y="3312"/>
              <a:ext cx="816" cy="231"/>
            </a:xfrm>
            <a:prstGeom prst="rect">
              <a:avLst/>
            </a:prstGeom>
            <a:noFill/>
            <a:ln w="19050" algn="ctr">
              <a:noFill/>
              <a:miter lim="800000"/>
              <a:headEnd/>
              <a:tailEnd/>
            </a:ln>
            <a:effectLst/>
          </p:spPr>
          <p:txBody>
            <a:bodyPr>
              <a:spAutoFit/>
            </a:bodyPr>
            <a:lstStyle/>
            <a:p>
              <a:pPr>
                <a:spcBef>
                  <a:spcPct val="50000"/>
                </a:spcBef>
              </a:pPr>
              <a:r>
                <a:rPr lang="en-US" altLang="zh-CN" sz="1800">
                  <a:solidFill>
                    <a:schemeClr val="accent2"/>
                  </a:solidFill>
                </a:rPr>
                <a:t>n</a:t>
              </a:r>
              <a:r>
                <a:rPr lang="zh-CN" altLang="en-US" sz="1800">
                  <a:solidFill>
                    <a:schemeClr val="accent2"/>
                  </a:solidFill>
                </a:rPr>
                <a:t>是素数</a:t>
              </a:r>
            </a:p>
          </p:txBody>
        </p:sp>
        <p:sp>
          <p:nvSpPr>
            <p:cNvPr id="650299" name="Line 59"/>
            <p:cNvSpPr>
              <a:spLocks noChangeShapeType="1"/>
            </p:cNvSpPr>
            <p:nvPr/>
          </p:nvSpPr>
          <p:spPr bwMode="auto">
            <a:xfrm>
              <a:off x="3984" y="1776"/>
              <a:ext cx="0" cy="146"/>
            </a:xfrm>
            <a:prstGeom prst="line">
              <a:avLst/>
            </a:prstGeom>
            <a:noFill/>
            <a:ln w="28575">
              <a:solidFill>
                <a:srgbClr val="0000FF"/>
              </a:solidFill>
              <a:round/>
              <a:headEnd/>
              <a:tailEnd type="stealth" w="med" len="lg"/>
            </a:ln>
            <a:effectLst/>
          </p:spPr>
          <p:txBody>
            <a:bodyPr/>
            <a:lstStyle/>
            <a:p>
              <a:endParaRPr lang="zh-CN" altLang="en-US"/>
            </a:p>
          </p:txBody>
        </p:sp>
        <p:sp>
          <p:nvSpPr>
            <p:cNvPr id="650300" name="AutoShape 60"/>
            <p:cNvSpPr>
              <a:spLocks noChangeArrowheads="1"/>
            </p:cNvSpPr>
            <p:nvPr/>
          </p:nvSpPr>
          <p:spPr bwMode="auto">
            <a:xfrm>
              <a:off x="3216" y="1920"/>
              <a:ext cx="1584" cy="322"/>
            </a:xfrm>
            <a:prstGeom prst="flowChartDecision">
              <a:avLst/>
            </a:prstGeom>
            <a:gradFill rotWithShape="1">
              <a:gsLst>
                <a:gs pos="0">
                  <a:srgbClr val="99CC00"/>
                </a:gs>
                <a:gs pos="50000">
                  <a:schemeClr val="bg1"/>
                </a:gs>
                <a:gs pos="100000">
                  <a:srgbClr val="99CC00"/>
                </a:gs>
              </a:gsLst>
              <a:lin ang="5400000" scaled="1"/>
            </a:gradFill>
            <a:ln w="9525" algn="ctr">
              <a:solidFill>
                <a:srgbClr val="009900"/>
              </a:solidFill>
              <a:miter lim="800000"/>
              <a:headEnd/>
              <a:tailEnd/>
            </a:ln>
            <a:effectLst>
              <a:outerShdw dist="56796" dir="3806097" algn="ctr" rotWithShape="0">
                <a:srgbClr val="808080">
                  <a:alpha val="50000"/>
                </a:srgbClr>
              </a:outerShdw>
            </a:effectLst>
          </p:spPr>
          <p:txBody>
            <a:bodyPr wrap="none" anchor="ctr"/>
            <a:lstStyle/>
            <a:p>
              <a:r>
                <a:rPr lang="en-US" altLang="zh-CN"/>
                <a:t>  n</a:t>
              </a:r>
              <a:r>
                <a:rPr lang="zh-CN" altLang="en-US"/>
                <a:t>被</a:t>
              </a:r>
              <a:r>
                <a:rPr lang="en-US" altLang="zh-CN"/>
                <a:t>i</a:t>
              </a:r>
              <a:r>
                <a:rPr lang="zh-CN" altLang="en-US"/>
                <a:t>整除  </a:t>
              </a:r>
            </a:p>
          </p:txBody>
        </p:sp>
        <p:sp>
          <p:nvSpPr>
            <p:cNvPr id="650301" name="Text Box 61"/>
            <p:cNvSpPr txBox="1">
              <a:spLocks noChangeArrowheads="1"/>
            </p:cNvSpPr>
            <p:nvPr/>
          </p:nvSpPr>
          <p:spPr bwMode="auto">
            <a:xfrm>
              <a:off x="4656" y="1776"/>
              <a:ext cx="200" cy="250"/>
            </a:xfrm>
            <a:prstGeom prst="rect">
              <a:avLst/>
            </a:prstGeom>
            <a:noFill/>
            <a:ln w="9525" algn="ctr">
              <a:noFill/>
              <a:miter lim="800000"/>
              <a:headEnd/>
              <a:tailEnd/>
            </a:ln>
            <a:effectLst/>
          </p:spPr>
          <p:txBody>
            <a:bodyPr>
              <a:spAutoFit/>
            </a:bodyPr>
            <a:lstStyle/>
            <a:p>
              <a:pPr>
                <a:spcBef>
                  <a:spcPct val="50000"/>
                </a:spcBef>
              </a:pPr>
              <a:r>
                <a:rPr lang="en-US" altLang="zh-CN">
                  <a:solidFill>
                    <a:schemeClr val="accent2"/>
                  </a:solidFill>
                </a:rPr>
                <a:t>Y</a:t>
              </a:r>
            </a:p>
          </p:txBody>
        </p:sp>
        <p:sp>
          <p:nvSpPr>
            <p:cNvPr id="650302" name="Line 62"/>
            <p:cNvSpPr>
              <a:spLocks noChangeShapeType="1"/>
            </p:cNvSpPr>
            <p:nvPr/>
          </p:nvSpPr>
          <p:spPr bwMode="auto">
            <a:xfrm>
              <a:off x="3984" y="2880"/>
              <a:ext cx="0" cy="144"/>
            </a:xfrm>
            <a:prstGeom prst="line">
              <a:avLst/>
            </a:prstGeom>
            <a:noFill/>
            <a:ln w="28575">
              <a:solidFill>
                <a:srgbClr val="0000FF"/>
              </a:solidFill>
              <a:round/>
              <a:headEnd/>
              <a:tailEnd type="stealth" w="med" len="lg"/>
            </a:ln>
            <a:effectLst/>
          </p:spPr>
          <p:txBody>
            <a:bodyPr/>
            <a:lstStyle/>
            <a:p>
              <a:endParaRPr lang="zh-CN" altLang="en-US"/>
            </a:p>
          </p:txBody>
        </p:sp>
        <p:sp>
          <p:nvSpPr>
            <p:cNvPr id="650303" name="Text Box 63"/>
            <p:cNvSpPr txBox="1">
              <a:spLocks noChangeArrowheads="1"/>
            </p:cNvSpPr>
            <p:nvPr/>
          </p:nvSpPr>
          <p:spPr bwMode="auto">
            <a:xfrm>
              <a:off x="3744" y="2208"/>
              <a:ext cx="199" cy="250"/>
            </a:xfrm>
            <a:prstGeom prst="rect">
              <a:avLst/>
            </a:prstGeom>
            <a:noFill/>
            <a:ln w="9525" algn="ctr">
              <a:noFill/>
              <a:miter lim="800000"/>
              <a:headEnd/>
              <a:tailEnd/>
            </a:ln>
            <a:effectLst/>
          </p:spPr>
          <p:txBody>
            <a:bodyPr>
              <a:spAutoFit/>
            </a:bodyPr>
            <a:lstStyle/>
            <a:p>
              <a:pPr>
                <a:spcBef>
                  <a:spcPct val="50000"/>
                </a:spcBef>
              </a:pPr>
              <a:r>
                <a:rPr lang="en-US" altLang="zh-CN">
                  <a:solidFill>
                    <a:schemeClr val="accent2"/>
                  </a:solidFill>
                </a:rPr>
                <a:t>N</a:t>
              </a:r>
            </a:p>
          </p:txBody>
        </p:sp>
        <p:sp>
          <p:nvSpPr>
            <p:cNvPr id="650305" name="Line 65"/>
            <p:cNvSpPr>
              <a:spLocks noChangeShapeType="1"/>
            </p:cNvSpPr>
            <p:nvPr/>
          </p:nvSpPr>
          <p:spPr bwMode="auto">
            <a:xfrm>
              <a:off x="3984" y="1344"/>
              <a:ext cx="0" cy="147"/>
            </a:xfrm>
            <a:prstGeom prst="line">
              <a:avLst/>
            </a:prstGeom>
            <a:noFill/>
            <a:ln w="28575">
              <a:solidFill>
                <a:srgbClr val="0000FF"/>
              </a:solidFill>
              <a:round/>
              <a:headEnd/>
              <a:tailEnd type="stealth" w="med" len="lg"/>
            </a:ln>
            <a:effectLst/>
          </p:spPr>
          <p:txBody>
            <a:bodyPr/>
            <a:lstStyle/>
            <a:p>
              <a:endParaRPr lang="zh-CN" altLang="en-US"/>
            </a:p>
          </p:txBody>
        </p:sp>
        <p:sp>
          <p:nvSpPr>
            <p:cNvPr id="650306" name="Line 66"/>
            <p:cNvSpPr>
              <a:spLocks noChangeShapeType="1"/>
            </p:cNvSpPr>
            <p:nvPr/>
          </p:nvSpPr>
          <p:spPr bwMode="auto">
            <a:xfrm>
              <a:off x="5184" y="1632"/>
              <a:ext cx="0" cy="1392"/>
            </a:xfrm>
            <a:prstGeom prst="line">
              <a:avLst/>
            </a:prstGeom>
            <a:noFill/>
            <a:ln w="28575">
              <a:solidFill>
                <a:srgbClr val="3333FF"/>
              </a:solidFill>
              <a:round/>
              <a:headEnd/>
              <a:tailEnd type="stealth" w="med" len="lg"/>
            </a:ln>
            <a:effectLst/>
          </p:spPr>
          <p:txBody>
            <a:bodyPr/>
            <a:lstStyle/>
            <a:p>
              <a:endParaRPr lang="zh-CN" altLang="en-US"/>
            </a:p>
          </p:txBody>
        </p:sp>
        <p:sp>
          <p:nvSpPr>
            <p:cNvPr id="650307" name="Line 67"/>
            <p:cNvSpPr>
              <a:spLocks noChangeShapeType="1"/>
            </p:cNvSpPr>
            <p:nvPr/>
          </p:nvSpPr>
          <p:spPr bwMode="auto">
            <a:xfrm>
              <a:off x="3984" y="2256"/>
              <a:ext cx="0" cy="192"/>
            </a:xfrm>
            <a:prstGeom prst="line">
              <a:avLst/>
            </a:prstGeom>
            <a:noFill/>
            <a:ln w="28575">
              <a:solidFill>
                <a:srgbClr val="3333FF"/>
              </a:solidFill>
              <a:round/>
              <a:headEnd/>
              <a:tailEnd type="stealth" w="med" len="lg"/>
            </a:ln>
            <a:effectLst/>
          </p:spPr>
          <p:txBody>
            <a:bodyPr/>
            <a:lstStyle/>
            <a:p>
              <a:endParaRPr lang="zh-CN" altLang="en-US"/>
            </a:p>
          </p:txBody>
        </p:sp>
        <p:sp>
          <p:nvSpPr>
            <p:cNvPr id="650308" name="AutoShape 68"/>
            <p:cNvSpPr>
              <a:spLocks noChangeArrowheads="1"/>
            </p:cNvSpPr>
            <p:nvPr/>
          </p:nvSpPr>
          <p:spPr bwMode="auto">
            <a:xfrm>
              <a:off x="3264" y="1488"/>
              <a:ext cx="1440" cy="288"/>
            </a:xfrm>
            <a:prstGeom prst="flowChartDecision">
              <a:avLst/>
            </a:prstGeom>
            <a:gradFill rotWithShape="1">
              <a:gsLst>
                <a:gs pos="0">
                  <a:srgbClr val="99CC00"/>
                </a:gs>
                <a:gs pos="50000">
                  <a:schemeClr val="bg1"/>
                </a:gs>
                <a:gs pos="100000">
                  <a:srgbClr val="99CC00"/>
                </a:gs>
              </a:gsLst>
              <a:lin ang="5400000" scaled="1"/>
            </a:gradFill>
            <a:ln w="9525" algn="ctr">
              <a:solidFill>
                <a:srgbClr val="009900"/>
              </a:solidFill>
              <a:miter lim="800000"/>
              <a:headEnd/>
              <a:tailEnd/>
            </a:ln>
            <a:effectLst>
              <a:outerShdw dist="56796" dir="3806097" algn="ctr" rotWithShape="0">
                <a:srgbClr val="808080">
                  <a:alpha val="50000"/>
                </a:srgbClr>
              </a:outerShdw>
            </a:effectLst>
          </p:spPr>
          <p:txBody>
            <a:bodyPr wrap="none" anchor="ctr"/>
            <a:lstStyle/>
            <a:p>
              <a:r>
                <a:rPr lang="en-US" altLang="zh-CN"/>
                <a:t> i ≤    </a:t>
              </a:r>
            </a:p>
          </p:txBody>
        </p:sp>
        <p:sp>
          <p:nvSpPr>
            <p:cNvPr id="650309" name="Text Box 69"/>
            <p:cNvSpPr txBox="1">
              <a:spLocks noChangeArrowheads="1"/>
            </p:cNvSpPr>
            <p:nvPr/>
          </p:nvSpPr>
          <p:spPr bwMode="auto">
            <a:xfrm>
              <a:off x="4656" y="1392"/>
              <a:ext cx="200" cy="250"/>
            </a:xfrm>
            <a:prstGeom prst="rect">
              <a:avLst/>
            </a:prstGeom>
            <a:noFill/>
            <a:ln w="9525" algn="ctr">
              <a:noFill/>
              <a:miter lim="800000"/>
              <a:headEnd/>
              <a:tailEnd/>
            </a:ln>
            <a:effectLst/>
          </p:spPr>
          <p:txBody>
            <a:bodyPr>
              <a:spAutoFit/>
            </a:bodyPr>
            <a:lstStyle/>
            <a:p>
              <a:pPr>
                <a:spcBef>
                  <a:spcPct val="50000"/>
                </a:spcBef>
              </a:pPr>
              <a:r>
                <a:rPr lang="en-US" altLang="zh-CN">
                  <a:solidFill>
                    <a:schemeClr val="accent2"/>
                  </a:solidFill>
                </a:rPr>
                <a:t>N</a:t>
              </a:r>
            </a:p>
          </p:txBody>
        </p:sp>
        <p:sp>
          <p:nvSpPr>
            <p:cNvPr id="650310" name="Line 70"/>
            <p:cNvSpPr>
              <a:spLocks noChangeShapeType="1"/>
            </p:cNvSpPr>
            <p:nvPr/>
          </p:nvSpPr>
          <p:spPr bwMode="auto">
            <a:xfrm>
              <a:off x="4704" y="1632"/>
              <a:ext cx="480" cy="0"/>
            </a:xfrm>
            <a:prstGeom prst="line">
              <a:avLst/>
            </a:prstGeom>
            <a:noFill/>
            <a:ln w="28575">
              <a:solidFill>
                <a:srgbClr val="3333FF"/>
              </a:solidFill>
              <a:round/>
              <a:headEnd/>
              <a:tailEnd/>
            </a:ln>
            <a:effectLst/>
          </p:spPr>
          <p:txBody>
            <a:bodyPr/>
            <a:lstStyle/>
            <a:p>
              <a:endParaRPr lang="zh-CN" altLang="en-US"/>
            </a:p>
          </p:txBody>
        </p:sp>
        <p:sp>
          <p:nvSpPr>
            <p:cNvPr id="650311" name="Text Box 71"/>
            <p:cNvSpPr txBox="1">
              <a:spLocks noChangeArrowheads="1"/>
            </p:cNvSpPr>
            <p:nvPr/>
          </p:nvSpPr>
          <p:spPr bwMode="auto">
            <a:xfrm>
              <a:off x="3744" y="1728"/>
              <a:ext cx="192" cy="250"/>
            </a:xfrm>
            <a:prstGeom prst="rect">
              <a:avLst/>
            </a:prstGeom>
            <a:noFill/>
            <a:ln w="9525" algn="ctr">
              <a:noFill/>
              <a:miter lim="800000"/>
              <a:headEnd/>
              <a:tailEnd/>
            </a:ln>
            <a:effectLst/>
          </p:spPr>
          <p:txBody>
            <a:bodyPr>
              <a:spAutoFit/>
            </a:bodyPr>
            <a:lstStyle/>
            <a:p>
              <a:pPr>
                <a:spcBef>
                  <a:spcPct val="50000"/>
                </a:spcBef>
              </a:pPr>
              <a:r>
                <a:rPr lang="en-US" altLang="zh-CN">
                  <a:solidFill>
                    <a:schemeClr val="accent2"/>
                  </a:solidFill>
                </a:rPr>
                <a:t>Y</a:t>
              </a:r>
            </a:p>
          </p:txBody>
        </p:sp>
        <p:sp>
          <p:nvSpPr>
            <p:cNvPr id="650312" name="Line 72"/>
            <p:cNvSpPr>
              <a:spLocks noChangeShapeType="1"/>
            </p:cNvSpPr>
            <p:nvPr/>
          </p:nvSpPr>
          <p:spPr bwMode="auto">
            <a:xfrm>
              <a:off x="3072" y="1440"/>
              <a:ext cx="0" cy="1344"/>
            </a:xfrm>
            <a:prstGeom prst="line">
              <a:avLst/>
            </a:prstGeom>
            <a:noFill/>
            <a:ln w="28575">
              <a:solidFill>
                <a:srgbClr val="3333FF"/>
              </a:solidFill>
              <a:round/>
              <a:headEnd/>
              <a:tailEnd/>
            </a:ln>
            <a:effectLst/>
          </p:spPr>
          <p:txBody>
            <a:bodyPr/>
            <a:lstStyle/>
            <a:p>
              <a:endParaRPr lang="zh-CN" altLang="en-US"/>
            </a:p>
          </p:txBody>
        </p:sp>
        <p:sp>
          <p:nvSpPr>
            <p:cNvPr id="650313" name="Line 73"/>
            <p:cNvSpPr>
              <a:spLocks noChangeShapeType="1"/>
            </p:cNvSpPr>
            <p:nvPr/>
          </p:nvSpPr>
          <p:spPr bwMode="auto">
            <a:xfrm>
              <a:off x="4800" y="2064"/>
              <a:ext cx="192" cy="0"/>
            </a:xfrm>
            <a:prstGeom prst="line">
              <a:avLst/>
            </a:prstGeom>
            <a:noFill/>
            <a:ln w="28575">
              <a:solidFill>
                <a:srgbClr val="3333FF"/>
              </a:solidFill>
              <a:round/>
              <a:headEnd/>
              <a:tailEnd/>
            </a:ln>
            <a:effectLst/>
          </p:spPr>
          <p:txBody>
            <a:bodyPr/>
            <a:lstStyle/>
            <a:p>
              <a:endParaRPr lang="zh-CN" altLang="en-US"/>
            </a:p>
          </p:txBody>
        </p:sp>
        <p:sp>
          <p:nvSpPr>
            <p:cNvPr id="650314" name="Rectangle 74"/>
            <p:cNvSpPr>
              <a:spLocks noChangeArrowheads="1"/>
            </p:cNvSpPr>
            <p:nvPr/>
          </p:nvSpPr>
          <p:spPr bwMode="auto">
            <a:xfrm>
              <a:off x="3600" y="2448"/>
              <a:ext cx="768" cy="240"/>
            </a:xfrm>
            <a:prstGeom prst="rect">
              <a:avLst/>
            </a:prstGeom>
            <a:gradFill rotWithShape="1">
              <a:gsLst>
                <a:gs pos="0">
                  <a:srgbClr val="CCFFFF"/>
                </a:gs>
                <a:gs pos="50000">
                  <a:schemeClr val="bg1"/>
                </a:gs>
                <a:gs pos="100000">
                  <a:srgbClr val="CCFFFF"/>
                </a:gs>
              </a:gsLst>
              <a:lin ang="5400000" scaled="1"/>
            </a:gradFill>
            <a:ln w="9525" algn="ctr">
              <a:solidFill>
                <a:schemeClr val="hlink"/>
              </a:solidFill>
              <a:miter lim="800000"/>
              <a:headEnd/>
              <a:tailEnd/>
            </a:ln>
            <a:effectLst>
              <a:outerShdw dist="56796" dir="3806097" algn="ctr" rotWithShape="0">
                <a:srgbClr val="808080">
                  <a:alpha val="50000"/>
                </a:srgbClr>
              </a:outerShdw>
            </a:effectLst>
          </p:spPr>
          <p:txBody>
            <a:bodyPr wrap="none" anchor="ctr"/>
            <a:lstStyle/>
            <a:p>
              <a:pPr>
                <a:lnSpc>
                  <a:spcPct val="80000"/>
                </a:lnSpc>
              </a:pPr>
              <a:r>
                <a:rPr lang="en-US" altLang="zh-CN"/>
                <a:t> i + 1 → i </a:t>
              </a:r>
            </a:p>
          </p:txBody>
        </p:sp>
        <p:sp>
          <p:nvSpPr>
            <p:cNvPr id="650315" name="Line 75"/>
            <p:cNvSpPr>
              <a:spLocks noChangeShapeType="1"/>
            </p:cNvSpPr>
            <p:nvPr/>
          </p:nvSpPr>
          <p:spPr bwMode="auto">
            <a:xfrm>
              <a:off x="3072" y="2784"/>
              <a:ext cx="912" cy="0"/>
            </a:xfrm>
            <a:prstGeom prst="line">
              <a:avLst/>
            </a:prstGeom>
            <a:noFill/>
            <a:ln w="28575">
              <a:solidFill>
                <a:srgbClr val="3333FF"/>
              </a:solidFill>
              <a:round/>
              <a:headEnd/>
              <a:tailEnd/>
            </a:ln>
            <a:effectLst/>
          </p:spPr>
          <p:txBody>
            <a:bodyPr/>
            <a:lstStyle/>
            <a:p>
              <a:endParaRPr lang="zh-CN" altLang="en-US"/>
            </a:p>
          </p:txBody>
        </p:sp>
        <p:sp>
          <p:nvSpPr>
            <p:cNvPr id="650316" name="Line 76"/>
            <p:cNvSpPr>
              <a:spLocks noChangeShapeType="1"/>
            </p:cNvSpPr>
            <p:nvPr/>
          </p:nvSpPr>
          <p:spPr bwMode="auto">
            <a:xfrm>
              <a:off x="3984" y="2688"/>
              <a:ext cx="0" cy="96"/>
            </a:xfrm>
            <a:prstGeom prst="line">
              <a:avLst/>
            </a:prstGeom>
            <a:noFill/>
            <a:ln w="28575">
              <a:solidFill>
                <a:srgbClr val="3333FF"/>
              </a:solidFill>
              <a:round/>
              <a:headEnd/>
              <a:tailEnd/>
            </a:ln>
            <a:effectLst/>
          </p:spPr>
          <p:txBody>
            <a:bodyPr/>
            <a:lstStyle/>
            <a:p>
              <a:endParaRPr lang="zh-CN" altLang="en-US"/>
            </a:p>
          </p:txBody>
        </p:sp>
        <p:sp>
          <p:nvSpPr>
            <p:cNvPr id="650317" name="Rectangle 77"/>
            <p:cNvSpPr>
              <a:spLocks noChangeArrowheads="1"/>
            </p:cNvSpPr>
            <p:nvPr/>
          </p:nvSpPr>
          <p:spPr bwMode="auto">
            <a:xfrm>
              <a:off x="3552" y="1104"/>
              <a:ext cx="816" cy="240"/>
            </a:xfrm>
            <a:prstGeom prst="rect">
              <a:avLst/>
            </a:prstGeom>
            <a:gradFill rotWithShape="1">
              <a:gsLst>
                <a:gs pos="0">
                  <a:srgbClr val="CCFFFF"/>
                </a:gs>
                <a:gs pos="50000">
                  <a:schemeClr val="bg1"/>
                </a:gs>
                <a:gs pos="100000">
                  <a:srgbClr val="CCFFFF"/>
                </a:gs>
              </a:gsLst>
              <a:lin ang="5400000" scaled="1"/>
            </a:gradFill>
            <a:ln w="9525" algn="ctr">
              <a:solidFill>
                <a:schemeClr val="hlink"/>
              </a:solidFill>
              <a:miter lim="800000"/>
              <a:headEnd/>
              <a:tailEnd/>
            </a:ln>
            <a:effectLst>
              <a:outerShdw dist="56796" dir="3806097" algn="ctr" rotWithShape="0">
                <a:srgbClr val="808080">
                  <a:alpha val="50000"/>
                </a:srgbClr>
              </a:outerShdw>
            </a:effectLst>
          </p:spPr>
          <p:txBody>
            <a:bodyPr wrap="none" anchor="ctr"/>
            <a:lstStyle/>
            <a:p>
              <a:r>
                <a:rPr lang="en-US" altLang="zh-CN"/>
                <a:t> 2 → i </a:t>
              </a:r>
            </a:p>
          </p:txBody>
        </p:sp>
        <p:graphicFrame>
          <p:nvGraphicFramePr>
            <p:cNvPr id="650318" name="Object 78"/>
            <p:cNvGraphicFramePr>
              <a:graphicFrameLocks noChangeAspect="1"/>
            </p:cNvGraphicFramePr>
            <p:nvPr/>
          </p:nvGraphicFramePr>
          <p:xfrm>
            <a:off x="4023" y="1502"/>
            <a:ext cx="257" cy="243"/>
          </p:xfrm>
          <a:graphic>
            <a:graphicData uri="http://schemas.openxmlformats.org/presentationml/2006/ole">
              <mc:AlternateContent xmlns:mc="http://schemas.openxmlformats.org/markup-compatibility/2006">
                <mc:Choice xmlns:v="urn:schemas-microsoft-com:vml" Requires="v">
                  <p:oleObj spid="_x0000_s89093" name="公式" r:id="rId3" imgW="241200" imgH="228600" progId="Equations">
                    <p:embed/>
                  </p:oleObj>
                </mc:Choice>
                <mc:Fallback>
                  <p:oleObj name="公式" r:id="rId3" imgW="241200" imgH="228600" progId="Equations">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23" y="1502"/>
                          <a:ext cx="257" cy="24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50319" name="Line 79"/>
            <p:cNvSpPr>
              <a:spLocks noChangeShapeType="1"/>
            </p:cNvSpPr>
            <p:nvPr/>
          </p:nvSpPr>
          <p:spPr bwMode="auto">
            <a:xfrm>
              <a:off x="3072" y="1440"/>
              <a:ext cx="864" cy="0"/>
            </a:xfrm>
            <a:prstGeom prst="line">
              <a:avLst/>
            </a:prstGeom>
            <a:noFill/>
            <a:ln w="28575">
              <a:solidFill>
                <a:srgbClr val="3333FF"/>
              </a:solidFill>
              <a:round/>
              <a:headEnd/>
              <a:tailEnd type="stealth" w="med" len="lg"/>
            </a:ln>
            <a:effectLst/>
          </p:spPr>
          <p:txBody>
            <a:bodyPr/>
            <a:lstStyle/>
            <a:p>
              <a:endParaRPr lang="zh-CN" altLang="en-US"/>
            </a:p>
          </p:txBody>
        </p:sp>
        <p:sp>
          <p:nvSpPr>
            <p:cNvPr id="650322" name="Line 82"/>
            <p:cNvSpPr>
              <a:spLocks noChangeShapeType="1"/>
            </p:cNvSpPr>
            <p:nvPr/>
          </p:nvSpPr>
          <p:spPr bwMode="auto">
            <a:xfrm>
              <a:off x="3984" y="2880"/>
              <a:ext cx="1008" cy="0"/>
            </a:xfrm>
            <a:prstGeom prst="line">
              <a:avLst/>
            </a:prstGeom>
            <a:noFill/>
            <a:ln w="28575">
              <a:solidFill>
                <a:srgbClr val="3333FF"/>
              </a:solidFill>
              <a:round/>
              <a:headEnd/>
              <a:tailEnd/>
            </a:ln>
            <a:effectLst/>
          </p:spPr>
          <p:txBody>
            <a:bodyPr/>
            <a:lstStyle/>
            <a:p>
              <a:endParaRPr lang="zh-CN" altLang="en-US"/>
            </a:p>
          </p:txBody>
        </p:sp>
        <p:sp>
          <p:nvSpPr>
            <p:cNvPr id="650323" name="Line 83"/>
            <p:cNvSpPr>
              <a:spLocks noChangeShapeType="1"/>
            </p:cNvSpPr>
            <p:nvPr/>
          </p:nvSpPr>
          <p:spPr bwMode="auto">
            <a:xfrm>
              <a:off x="4992" y="2064"/>
              <a:ext cx="0" cy="816"/>
            </a:xfrm>
            <a:prstGeom prst="line">
              <a:avLst/>
            </a:prstGeom>
            <a:noFill/>
            <a:ln w="28575">
              <a:solidFill>
                <a:srgbClr val="3333FF"/>
              </a:solidFill>
              <a:round/>
              <a:headEnd/>
              <a:tailEnd/>
            </a:ln>
            <a:effectLst/>
          </p:spPr>
          <p:txBody>
            <a:bodyPr/>
            <a:lstStyle/>
            <a:p>
              <a:endParaRPr lang="zh-CN" altLang="en-US"/>
            </a:p>
          </p:txBody>
        </p:sp>
      </p:grpSp>
      <p:sp>
        <p:nvSpPr>
          <p:cNvPr id="650327" name="Line 87"/>
          <p:cNvSpPr>
            <a:spLocks noChangeShapeType="1"/>
          </p:cNvSpPr>
          <p:nvPr/>
        </p:nvSpPr>
        <p:spPr bwMode="auto">
          <a:xfrm flipH="1">
            <a:off x="3886200" y="3733800"/>
            <a:ext cx="0" cy="1371600"/>
          </a:xfrm>
          <a:prstGeom prst="line">
            <a:avLst/>
          </a:prstGeom>
          <a:noFill/>
          <a:ln w="28575">
            <a:solidFill>
              <a:srgbClr val="0000FF"/>
            </a:solidFill>
            <a:round/>
            <a:headEnd/>
            <a:tailEnd/>
          </a:ln>
          <a:effectLst/>
        </p:spPr>
        <p:txBody>
          <a:bodyPr/>
          <a:lstStyle/>
          <a:p>
            <a:endParaRPr lang="zh-CN" altLang="en-US"/>
          </a:p>
        </p:txBody>
      </p:sp>
      <p:sp>
        <p:nvSpPr>
          <p:cNvPr id="650332" name="AutoShape 92"/>
          <p:cNvSpPr>
            <a:spLocks noChangeArrowheads="1"/>
          </p:cNvSpPr>
          <p:nvPr/>
        </p:nvSpPr>
        <p:spPr bwMode="auto">
          <a:xfrm>
            <a:off x="1336675" y="3311525"/>
            <a:ext cx="2209800" cy="609600"/>
          </a:xfrm>
          <a:prstGeom prst="diamond">
            <a:avLst/>
          </a:prstGeom>
          <a:solidFill>
            <a:schemeClr val="bg1"/>
          </a:solidFill>
          <a:ln w="9525" algn="ctr">
            <a:solidFill>
              <a:schemeClr val="hlink"/>
            </a:solidFill>
            <a:miter lim="800000"/>
            <a:headEnd/>
            <a:tailEnd/>
          </a:ln>
          <a:effectLst/>
        </p:spPr>
        <p:txBody>
          <a:bodyPr wrap="none" anchor="ctr"/>
          <a:lstStyle/>
          <a:p>
            <a:r>
              <a:rPr lang="en-US" altLang="zh-CN">
                <a:solidFill>
                  <a:srgbClr val="FF3300"/>
                </a:solidFill>
              </a:rPr>
              <a:t> n</a:t>
            </a:r>
            <a:r>
              <a:rPr lang="zh-CN" altLang="en-US">
                <a:solidFill>
                  <a:srgbClr val="FF3300"/>
                </a:solidFill>
              </a:rPr>
              <a:t>是素数</a:t>
            </a:r>
            <a:r>
              <a:rPr lang="en-US" altLang="zh-CN">
                <a:solidFill>
                  <a:srgbClr val="FF3300"/>
                </a:solidFill>
              </a:rPr>
              <a:t>? </a:t>
            </a:r>
          </a:p>
        </p:txBody>
      </p:sp>
      <p:grpSp>
        <p:nvGrpSpPr>
          <p:cNvPr id="9" name="Group 101"/>
          <p:cNvGrpSpPr>
            <a:grpSpLocks/>
          </p:cNvGrpSpPr>
          <p:nvPr/>
        </p:nvGrpSpPr>
        <p:grpSpPr bwMode="auto">
          <a:xfrm>
            <a:off x="3352800" y="3200400"/>
            <a:ext cx="685800" cy="533400"/>
            <a:chOff x="2112" y="2016"/>
            <a:chExt cx="432" cy="336"/>
          </a:xfrm>
        </p:grpSpPr>
        <p:sp>
          <p:nvSpPr>
            <p:cNvPr id="650292" name="Oval 52"/>
            <p:cNvSpPr>
              <a:spLocks noChangeArrowheads="1"/>
            </p:cNvSpPr>
            <p:nvPr/>
          </p:nvSpPr>
          <p:spPr bwMode="auto">
            <a:xfrm>
              <a:off x="2352" y="2160"/>
              <a:ext cx="192" cy="192"/>
            </a:xfrm>
            <a:prstGeom prst="ellipse">
              <a:avLst/>
            </a:prstGeom>
            <a:solidFill>
              <a:srgbClr val="99CC00"/>
            </a:solidFill>
            <a:ln w="19050" algn="ctr">
              <a:solidFill>
                <a:srgbClr val="003300"/>
              </a:solidFill>
              <a:round/>
              <a:headEnd/>
              <a:tailEnd/>
            </a:ln>
            <a:effectLst/>
          </p:spPr>
          <p:txBody>
            <a:bodyPr wrap="none" anchor="ctr"/>
            <a:lstStyle/>
            <a:p>
              <a:r>
                <a:rPr lang="en-US" altLang="zh-CN" sz="1600"/>
                <a:t>c</a:t>
              </a:r>
            </a:p>
          </p:txBody>
        </p:sp>
        <p:sp>
          <p:nvSpPr>
            <p:cNvPr id="650333" name="Line 93"/>
            <p:cNvSpPr>
              <a:spLocks noChangeShapeType="1"/>
            </p:cNvSpPr>
            <p:nvPr/>
          </p:nvSpPr>
          <p:spPr bwMode="auto">
            <a:xfrm>
              <a:off x="2208" y="2256"/>
              <a:ext cx="144" cy="0"/>
            </a:xfrm>
            <a:prstGeom prst="line">
              <a:avLst/>
            </a:prstGeom>
            <a:noFill/>
            <a:ln w="28575">
              <a:solidFill>
                <a:srgbClr val="0000FF"/>
              </a:solidFill>
              <a:round/>
              <a:headEnd/>
              <a:tailEnd/>
            </a:ln>
            <a:effectLst/>
          </p:spPr>
          <p:txBody>
            <a:bodyPr/>
            <a:lstStyle/>
            <a:p>
              <a:endParaRPr lang="zh-CN" altLang="en-US"/>
            </a:p>
          </p:txBody>
        </p:sp>
        <p:sp>
          <p:nvSpPr>
            <p:cNvPr id="650334" name="Text Box 94"/>
            <p:cNvSpPr txBox="1">
              <a:spLocks noChangeArrowheads="1"/>
            </p:cNvSpPr>
            <p:nvPr/>
          </p:nvSpPr>
          <p:spPr bwMode="auto">
            <a:xfrm>
              <a:off x="2112" y="2016"/>
              <a:ext cx="336" cy="250"/>
            </a:xfrm>
            <a:prstGeom prst="rect">
              <a:avLst/>
            </a:prstGeom>
            <a:noFill/>
            <a:ln w="19050" algn="ctr">
              <a:noFill/>
              <a:miter lim="800000"/>
              <a:headEnd/>
              <a:tailEnd/>
            </a:ln>
            <a:effectLst/>
          </p:spPr>
          <p:txBody>
            <a:bodyPr>
              <a:spAutoFit/>
            </a:bodyPr>
            <a:lstStyle/>
            <a:p>
              <a:pPr>
                <a:spcBef>
                  <a:spcPct val="50000"/>
                </a:spcBef>
              </a:pPr>
              <a:r>
                <a:rPr lang="en-US" altLang="zh-CN">
                  <a:solidFill>
                    <a:srgbClr val="0000FF"/>
                  </a:solidFill>
                </a:rPr>
                <a:t>T</a:t>
              </a:r>
            </a:p>
          </p:txBody>
        </p:sp>
      </p:grpSp>
      <p:grpSp>
        <p:nvGrpSpPr>
          <p:cNvPr id="10" name="Group 100"/>
          <p:cNvGrpSpPr>
            <a:grpSpLocks/>
          </p:cNvGrpSpPr>
          <p:nvPr/>
        </p:nvGrpSpPr>
        <p:grpSpPr bwMode="auto">
          <a:xfrm>
            <a:off x="2286000" y="3810000"/>
            <a:ext cx="685800" cy="762000"/>
            <a:chOff x="1440" y="2400"/>
            <a:chExt cx="432" cy="480"/>
          </a:xfrm>
        </p:grpSpPr>
        <p:sp>
          <p:nvSpPr>
            <p:cNvPr id="650289" name="Oval 49"/>
            <p:cNvSpPr>
              <a:spLocks noChangeArrowheads="1"/>
            </p:cNvSpPr>
            <p:nvPr/>
          </p:nvSpPr>
          <p:spPr bwMode="auto">
            <a:xfrm>
              <a:off x="1440" y="2544"/>
              <a:ext cx="192" cy="192"/>
            </a:xfrm>
            <a:prstGeom prst="ellipse">
              <a:avLst/>
            </a:prstGeom>
            <a:solidFill>
              <a:srgbClr val="FFCCFF"/>
            </a:solidFill>
            <a:ln w="19050" algn="ctr">
              <a:solidFill>
                <a:srgbClr val="FF99CC"/>
              </a:solidFill>
              <a:round/>
              <a:headEnd/>
              <a:tailEnd/>
            </a:ln>
            <a:effectLst/>
          </p:spPr>
          <p:txBody>
            <a:bodyPr wrap="none" anchor="ctr"/>
            <a:lstStyle/>
            <a:p>
              <a:r>
                <a:rPr lang="en-US" altLang="zh-CN" sz="1600"/>
                <a:t>b</a:t>
              </a:r>
            </a:p>
          </p:txBody>
        </p:sp>
        <p:sp>
          <p:nvSpPr>
            <p:cNvPr id="650293" name="Line 53"/>
            <p:cNvSpPr>
              <a:spLocks noChangeShapeType="1"/>
            </p:cNvSpPr>
            <p:nvPr/>
          </p:nvSpPr>
          <p:spPr bwMode="auto">
            <a:xfrm>
              <a:off x="1536" y="2736"/>
              <a:ext cx="0" cy="144"/>
            </a:xfrm>
            <a:prstGeom prst="line">
              <a:avLst/>
            </a:prstGeom>
            <a:noFill/>
            <a:ln w="28575">
              <a:solidFill>
                <a:srgbClr val="0000FF"/>
              </a:solidFill>
              <a:round/>
              <a:headEnd/>
              <a:tailEnd type="stealth" w="med" len="lg"/>
            </a:ln>
            <a:effectLst/>
          </p:spPr>
          <p:txBody>
            <a:bodyPr/>
            <a:lstStyle/>
            <a:p>
              <a:endParaRPr lang="zh-CN" altLang="en-US"/>
            </a:p>
          </p:txBody>
        </p:sp>
        <p:sp>
          <p:nvSpPr>
            <p:cNvPr id="650335" name="Text Box 95"/>
            <p:cNvSpPr txBox="1">
              <a:spLocks noChangeArrowheads="1"/>
            </p:cNvSpPr>
            <p:nvPr/>
          </p:nvSpPr>
          <p:spPr bwMode="auto">
            <a:xfrm>
              <a:off x="1536" y="2400"/>
              <a:ext cx="336" cy="250"/>
            </a:xfrm>
            <a:prstGeom prst="rect">
              <a:avLst/>
            </a:prstGeom>
            <a:noFill/>
            <a:ln w="19050" algn="ctr">
              <a:noFill/>
              <a:miter lim="800000"/>
              <a:headEnd/>
              <a:tailEnd/>
            </a:ln>
            <a:effectLst/>
          </p:spPr>
          <p:txBody>
            <a:bodyPr>
              <a:spAutoFit/>
            </a:bodyPr>
            <a:lstStyle/>
            <a:p>
              <a:pPr>
                <a:spcBef>
                  <a:spcPct val="50000"/>
                </a:spcBef>
              </a:pPr>
              <a:r>
                <a:rPr lang="en-US" altLang="zh-CN">
                  <a:solidFill>
                    <a:srgbClr val="0000FF"/>
                  </a:solidFill>
                </a:rPr>
                <a:t>F</a:t>
              </a:r>
            </a:p>
          </p:txBody>
        </p:sp>
        <p:sp>
          <p:nvSpPr>
            <p:cNvPr id="650336" name="Line 96"/>
            <p:cNvSpPr>
              <a:spLocks noChangeShapeType="1"/>
            </p:cNvSpPr>
            <p:nvPr/>
          </p:nvSpPr>
          <p:spPr bwMode="auto">
            <a:xfrm>
              <a:off x="1536" y="2448"/>
              <a:ext cx="0" cy="96"/>
            </a:xfrm>
            <a:prstGeom prst="line">
              <a:avLst/>
            </a:prstGeom>
            <a:noFill/>
            <a:ln w="28575">
              <a:solidFill>
                <a:srgbClr val="0000FF"/>
              </a:solidFill>
              <a:round/>
              <a:headEnd/>
              <a:tailEnd/>
            </a:ln>
            <a:effectLst/>
          </p:spPr>
          <p:txBody>
            <a:bodyPr/>
            <a:lstStyle/>
            <a:p>
              <a:endParaRPr lang="zh-CN" altLang="en-US"/>
            </a:p>
          </p:txBody>
        </p:sp>
      </p:grpSp>
      <p:grpSp>
        <p:nvGrpSpPr>
          <p:cNvPr id="11" name="Group 99"/>
          <p:cNvGrpSpPr>
            <a:grpSpLocks/>
          </p:cNvGrpSpPr>
          <p:nvPr/>
        </p:nvGrpSpPr>
        <p:grpSpPr bwMode="auto">
          <a:xfrm>
            <a:off x="2286000" y="2514600"/>
            <a:ext cx="685800" cy="838200"/>
            <a:chOff x="1440" y="1584"/>
            <a:chExt cx="432" cy="528"/>
          </a:xfrm>
        </p:grpSpPr>
        <p:sp>
          <p:nvSpPr>
            <p:cNvPr id="650287" name="Oval 47"/>
            <p:cNvSpPr>
              <a:spLocks noChangeArrowheads="1"/>
            </p:cNvSpPr>
            <p:nvPr/>
          </p:nvSpPr>
          <p:spPr bwMode="auto">
            <a:xfrm>
              <a:off x="1440" y="1776"/>
              <a:ext cx="192" cy="192"/>
            </a:xfrm>
            <a:prstGeom prst="ellipse">
              <a:avLst/>
            </a:prstGeom>
            <a:solidFill>
              <a:srgbClr val="FFFF00"/>
            </a:solidFill>
            <a:ln w="19050" algn="ctr">
              <a:solidFill>
                <a:srgbClr val="FF9933"/>
              </a:solidFill>
              <a:round/>
              <a:headEnd/>
              <a:tailEnd/>
            </a:ln>
            <a:effectLst/>
          </p:spPr>
          <p:txBody>
            <a:bodyPr wrap="none" anchor="ctr"/>
            <a:lstStyle/>
            <a:p>
              <a:r>
                <a:rPr lang="en-US" altLang="zh-CN" sz="1600"/>
                <a:t>a</a:t>
              </a:r>
            </a:p>
          </p:txBody>
        </p:sp>
        <p:grpSp>
          <p:nvGrpSpPr>
            <p:cNvPr id="12" name="Group 86"/>
            <p:cNvGrpSpPr>
              <a:grpSpLocks/>
            </p:cNvGrpSpPr>
            <p:nvPr/>
          </p:nvGrpSpPr>
          <p:grpSpPr bwMode="auto">
            <a:xfrm>
              <a:off x="1488" y="1584"/>
              <a:ext cx="384" cy="250"/>
              <a:chOff x="1488" y="1680"/>
              <a:chExt cx="384" cy="250"/>
            </a:xfrm>
          </p:grpSpPr>
          <p:sp>
            <p:nvSpPr>
              <p:cNvPr id="650295" name="Text Box 55"/>
              <p:cNvSpPr txBox="1">
                <a:spLocks noChangeArrowheads="1"/>
              </p:cNvSpPr>
              <p:nvPr/>
            </p:nvSpPr>
            <p:spPr bwMode="auto">
              <a:xfrm>
                <a:off x="1488" y="1680"/>
                <a:ext cx="384" cy="250"/>
              </a:xfrm>
              <a:prstGeom prst="rect">
                <a:avLst/>
              </a:prstGeom>
              <a:noFill/>
              <a:ln w="9525" algn="ctr">
                <a:noFill/>
                <a:miter lim="800000"/>
                <a:headEnd/>
                <a:tailEnd/>
              </a:ln>
              <a:effectLst/>
            </p:spPr>
            <p:txBody>
              <a:bodyPr>
                <a:spAutoFit/>
              </a:bodyPr>
              <a:lstStyle/>
              <a:p>
                <a:pPr>
                  <a:spcBef>
                    <a:spcPct val="50000"/>
                  </a:spcBef>
                </a:pPr>
                <a:r>
                  <a:rPr lang="en-US" altLang="zh-CN">
                    <a:solidFill>
                      <a:srgbClr val="0000FF"/>
                    </a:solidFill>
                  </a:rPr>
                  <a:t>T</a:t>
                </a:r>
              </a:p>
            </p:txBody>
          </p:sp>
          <p:sp>
            <p:nvSpPr>
              <p:cNvPr id="650296" name="Line 56"/>
              <p:cNvSpPr>
                <a:spLocks noChangeShapeType="1"/>
              </p:cNvSpPr>
              <p:nvPr/>
            </p:nvSpPr>
            <p:spPr bwMode="auto">
              <a:xfrm flipH="1">
                <a:off x="1536" y="1728"/>
                <a:ext cx="0" cy="144"/>
              </a:xfrm>
              <a:prstGeom prst="line">
                <a:avLst/>
              </a:prstGeom>
              <a:noFill/>
              <a:ln w="28575">
                <a:solidFill>
                  <a:srgbClr val="0000FF"/>
                </a:solidFill>
                <a:round/>
                <a:headEnd/>
                <a:tailEnd type="none" w="med" len="lg"/>
              </a:ln>
              <a:effectLst/>
            </p:spPr>
            <p:txBody>
              <a:bodyPr/>
              <a:lstStyle/>
              <a:p>
                <a:endParaRPr lang="zh-CN" altLang="en-US"/>
              </a:p>
            </p:txBody>
          </p:sp>
        </p:grpSp>
        <p:sp>
          <p:nvSpPr>
            <p:cNvPr id="650337" name="Line 97"/>
            <p:cNvSpPr>
              <a:spLocks noChangeShapeType="1"/>
            </p:cNvSpPr>
            <p:nvPr/>
          </p:nvSpPr>
          <p:spPr bwMode="auto">
            <a:xfrm>
              <a:off x="1536" y="1968"/>
              <a:ext cx="0" cy="144"/>
            </a:xfrm>
            <a:prstGeom prst="line">
              <a:avLst/>
            </a:prstGeom>
            <a:noFill/>
            <a:ln w="28575">
              <a:solidFill>
                <a:srgbClr val="0000FF"/>
              </a:solidFill>
              <a:round/>
              <a:headEnd/>
              <a:tailEnd type="stealth" w="med" len="lg"/>
            </a:ln>
            <a:effectLst/>
          </p:spPr>
          <p:txBody>
            <a:bodyPr/>
            <a:lstStyle/>
            <a:p>
              <a:endParaRPr lang="zh-CN" alt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650243"/>
                                        </p:tgtEl>
                                        <p:attrNameLst>
                                          <p:attrName>style.visibility</p:attrName>
                                        </p:attrNameLst>
                                      </p:cBhvr>
                                      <p:to>
                                        <p:strVal val="visible"/>
                                      </p:to>
                                    </p:set>
                                    <p:animEffect transition="in" filter="wipe(up)">
                                      <p:cBhvr>
                                        <p:cTn id="12" dur="500"/>
                                        <p:tgtEl>
                                          <p:spTgt spid="65024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up)">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wipe(up)">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wipe(up)">
                                      <p:cBhvr>
                                        <p:cTn id="27" dur="500"/>
                                        <p:tgtEl>
                                          <p:spTgt spid="11"/>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650332"/>
                                        </p:tgtEl>
                                        <p:attrNameLst>
                                          <p:attrName>style.visibility</p:attrName>
                                        </p:attrNameLst>
                                      </p:cBhvr>
                                      <p:to>
                                        <p:strVal val="visible"/>
                                      </p:to>
                                    </p:set>
                                    <p:animEffect transition="in" filter="wipe(up)">
                                      <p:cBhvr>
                                        <p:cTn id="32" dur="500"/>
                                        <p:tgtEl>
                                          <p:spTgt spid="650332"/>
                                        </p:tgtEl>
                                      </p:cBhvr>
                                    </p:animEffect>
                                  </p:childTnLst>
                                </p:cTn>
                              </p:par>
                            </p:childTnLst>
                          </p:cTn>
                        </p:par>
                      </p:childTnLst>
                    </p:cTn>
                  </p:par>
                  <p:par>
                    <p:cTn id="33" fill="hold">
                      <p:stCondLst>
                        <p:cond delay="indefinite"/>
                      </p:stCondLst>
                      <p:childTnLst>
                        <p:par>
                          <p:cTn id="34" fill="hold">
                            <p:stCondLst>
                              <p:cond delay="0"/>
                            </p:stCondLst>
                            <p:childTnLst>
                              <p:par>
                                <p:cTn id="35" presetID="8" presetClass="entr" presetSubtype="16" fill="hold" nodeType="click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diamond(in)">
                                      <p:cBhvr>
                                        <p:cTn id="37" dur="1000"/>
                                        <p:tgtEl>
                                          <p:spTgt spid="8"/>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nodeType="clickEffect">
                                  <p:stCondLst>
                                    <p:cond delay="0"/>
                                  </p:stCondLst>
                                  <p:childTnLst>
                                    <p:set>
                                      <p:cBhvr>
                                        <p:cTn id="41" dur="1" fill="hold">
                                          <p:stCondLst>
                                            <p:cond delay="0"/>
                                          </p:stCondLst>
                                        </p:cTn>
                                        <p:tgtEl>
                                          <p:spTgt spid="10"/>
                                        </p:tgtEl>
                                        <p:attrNameLst>
                                          <p:attrName>style.visibility</p:attrName>
                                        </p:attrNameLst>
                                      </p:cBhvr>
                                      <p:to>
                                        <p:strVal val="visible"/>
                                      </p:to>
                                    </p:set>
                                    <p:animEffect transition="in" filter="wipe(up)">
                                      <p:cBhvr>
                                        <p:cTn id="42" dur="500"/>
                                        <p:tgtEl>
                                          <p:spTgt spid="10"/>
                                        </p:tgtEl>
                                      </p:cBhvr>
                                    </p:animEffect>
                                  </p:childTnLst>
                                </p:cTn>
                              </p:par>
                            </p:childTnLst>
                          </p:cTn>
                        </p:par>
                        <p:par>
                          <p:cTn id="43" fill="hold">
                            <p:stCondLst>
                              <p:cond delay="500"/>
                            </p:stCondLst>
                            <p:childTnLst>
                              <p:par>
                                <p:cTn id="44" presetID="22" presetClass="entr" presetSubtype="1" fill="hold" grpId="0" nodeType="afterEffect">
                                  <p:stCondLst>
                                    <p:cond delay="0"/>
                                  </p:stCondLst>
                                  <p:childTnLst>
                                    <p:set>
                                      <p:cBhvr>
                                        <p:cTn id="45" dur="1" fill="hold">
                                          <p:stCondLst>
                                            <p:cond delay="0"/>
                                          </p:stCondLst>
                                        </p:cTn>
                                        <p:tgtEl>
                                          <p:spTgt spid="650260"/>
                                        </p:tgtEl>
                                        <p:attrNameLst>
                                          <p:attrName>style.visibility</p:attrName>
                                        </p:attrNameLst>
                                      </p:cBhvr>
                                      <p:to>
                                        <p:strVal val="visible"/>
                                      </p:to>
                                    </p:set>
                                    <p:animEffect transition="in" filter="wipe(up)">
                                      <p:cBhvr>
                                        <p:cTn id="46" dur="500"/>
                                        <p:tgtEl>
                                          <p:spTgt spid="650260"/>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1" fill="hold" nodeType="clickEffect">
                                  <p:stCondLst>
                                    <p:cond delay="0"/>
                                  </p:stCondLst>
                                  <p:childTnLst>
                                    <p:set>
                                      <p:cBhvr>
                                        <p:cTn id="50" dur="1" fill="hold">
                                          <p:stCondLst>
                                            <p:cond delay="0"/>
                                          </p:stCondLst>
                                        </p:cTn>
                                        <p:tgtEl>
                                          <p:spTgt spid="7"/>
                                        </p:tgtEl>
                                        <p:attrNameLst>
                                          <p:attrName>style.visibility</p:attrName>
                                        </p:attrNameLst>
                                      </p:cBhvr>
                                      <p:to>
                                        <p:strVal val="visible"/>
                                      </p:to>
                                    </p:set>
                                    <p:animEffect transition="in" filter="wipe(up)">
                                      <p:cBhvr>
                                        <p:cTn id="51" dur="500"/>
                                        <p:tgtEl>
                                          <p:spTgt spid="7"/>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1" fill="hold" grpId="0" nodeType="clickEffect">
                                  <p:stCondLst>
                                    <p:cond delay="0"/>
                                  </p:stCondLst>
                                  <p:childTnLst>
                                    <p:set>
                                      <p:cBhvr>
                                        <p:cTn id="55" dur="1" fill="hold">
                                          <p:stCondLst>
                                            <p:cond delay="0"/>
                                          </p:stCondLst>
                                        </p:cTn>
                                        <p:tgtEl>
                                          <p:spTgt spid="650250"/>
                                        </p:tgtEl>
                                        <p:attrNameLst>
                                          <p:attrName>style.visibility</p:attrName>
                                        </p:attrNameLst>
                                      </p:cBhvr>
                                      <p:to>
                                        <p:strVal val="visible"/>
                                      </p:to>
                                    </p:set>
                                    <p:animEffect transition="in" filter="wipe(up)">
                                      <p:cBhvr>
                                        <p:cTn id="56" dur="500"/>
                                        <p:tgtEl>
                                          <p:spTgt spid="650250"/>
                                        </p:tgtEl>
                                      </p:cBhvr>
                                    </p:animEffect>
                                  </p:childTnLst>
                                </p:cTn>
                              </p:par>
                            </p:childTnLst>
                          </p:cTn>
                        </p:par>
                        <p:par>
                          <p:cTn id="57" fill="hold">
                            <p:stCondLst>
                              <p:cond delay="500"/>
                            </p:stCondLst>
                            <p:childTnLst>
                              <p:par>
                                <p:cTn id="58" presetID="22" presetClass="entr" presetSubtype="2" fill="hold" grpId="0" nodeType="afterEffect">
                                  <p:stCondLst>
                                    <p:cond delay="0"/>
                                  </p:stCondLst>
                                  <p:childTnLst>
                                    <p:set>
                                      <p:cBhvr>
                                        <p:cTn id="59" dur="1" fill="hold">
                                          <p:stCondLst>
                                            <p:cond delay="0"/>
                                          </p:stCondLst>
                                        </p:cTn>
                                        <p:tgtEl>
                                          <p:spTgt spid="650251"/>
                                        </p:tgtEl>
                                        <p:attrNameLst>
                                          <p:attrName>style.visibility</p:attrName>
                                        </p:attrNameLst>
                                      </p:cBhvr>
                                      <p:to>
                                        <p:strVal val="visible"/>
                                      </p:to>
                                    </p:set>
                                    <p:animEffect transition="in" filter="wipe(right)">
                                      <p:cBhvr>
                                        <p:cTn id="60" dur="500"/>
                                        <p:tgtEl>
                                          <p:spTgt spid="650251"/>
                                        </p:tgtEl>
                                      </p:cBhvr>
                                    </p:animEffect>
                                  </p:childTnLst>
                                </p:cTn>
                              </p:par>
                            </p:childTnLst>
                          </p:cTn>
                        </p:par>
                        <p:par>
                          <p:cTn id="61" fill="hold">
                            <p:stCondLst>
                              <p:cond delay="1000"/>
                            </p:stCondLst>
                            <p:childTnLst>
                              <p:par>
                                <p:cTn id="62" presetID="22" presetClass="entr" presetSubtype="4" fill="hold" grpId="0" nodeType="afterEffect">
                                  <p:stCondLst>
                                    <p:cond delay="0"/>
                                  </p:stCondLst>
                                  <p:childTnLst>
                                    <p:set>
                                      <p:cBhvr>
                                        <p:cTn id="63" dur="1" fill="hold">
                                          <p:stCondLst>
                                            <p:cond delay="0"/>
                                          </p:stCondLst>
                                        </p:cTn>
                                        <p:tgtEl>
                                          <p:spTgt spid="650255"/>
                                        </p:tgtEl>
                                        <p:attrNameLst>
                                          <p:attrName>style.visibility</p:attrName>
                                        </p:attrNameLst>
                                      </p:cBhvr>
                                      <p:to>
                                        <p:strVal val="visible"/>
                                      </p:to>
                                    </p:set>
                                    <p:animEffect transition="in" filter="wipe(down)">
                                      <p:cBhvr>
                                        <p:cTn id="64" dur="500"/>
                                        <p:tgtEl>
                                          <p:spTgt spid="650255"/>
                                        </p:tgtEl>
                                      </p:cBhvr>
                                    </p:animEffect>
                                  </p:childTnLst>
                                </p:cTn>
                              </p:par>
                            </p:childTnLst>
                          </p:cTn>
                        </p:par>
                        <p:par>
                          <p:cTn id="65" fill="hold">
                            <p:stCondLst>
                              <p:cond delay="1500"/>
                            </p:stCondLst>
                            <p:childTnLst>
                              <p:par>
                                <p:cTn id="66" presetID="22" presetClass="entr" presetSubtype="8" fill="hold" grpId="0" nodeType="afterEffect">
                                  <p:stCondLst>
                                    <p:cond delay="0"/>
                                  </p:stCondLst>
                                  <p:childTnLst>
                                    <p:set>
                                      <p:cBhvr>
                                        <p:cTn id="67" dur="1" fill="hold">
                                          <p:stCondLst>
                                            <p:cond delay="0"/>
                                          </p:stCondLst>
                                        </p:cTn>
                                        <p:tgtEl>
                                          <p:spTgt spid="650256"/>
                                        </p:tgtEl>
                                        <p:attrNameLst>
                                          <p:attrName>style.visibility</p:attrName>
                                        </p:attrNameLst>
                                      </p:cBhvr>
                                      <p:to>
                                        <p:strVal val="visible"/>
                                      </p:to>
                                    </p:set>
                                    <p:animEffect transition="in" filter="wipe(left)">
                                      <p:cBhvr>
                                        <p:cTn id="68" dur="500"/>
                                        <p:tgtEl>
                                          <p:spTgt spid="650256"/>
                                        </p:tgtEl>
                                      </p:cBhvr>
                                    </p:animEffect>
                                  </p:childTnLst>
                                </p:cTn>
                              </p:par>
                            </p:childTnLst>
                          </p:cTn>
                        </p:par>
                      </p:childTnLst>
                    </p:cTn>
                  </p:par>
                  <p:par>
                    <p:cTn id="69" fill="hold">
                      <p:stCondLst>
                        <p:cond delay="indefinite"/>
                      </p:stCondLst>
                      <p:childTnLst>
                        <p:par>
                          <p:cTn id="70" fill="hold">
                            <p:stCondLst>
                              <p:cond delay="0"/>
                            </p:stCondLst>
                            <p:childTnLst>
                              <p:par>
                                <p:cTn id="71" presetID="22" presetClass="entr" presetSubtype="8" fill="hold" nodeType="clickEffect">
                                  <p:stCondLst>
                                    <p:cond delay="0"/>
                                  </p:stCondLst>
                                  <p:childTnLst>
                                    <p:set>
                                      <p:cBhvr>
                                        <p:cTn id="72" dur="1" fill="hold">
                                          <p:stCondLst>
                                            <p:cond delay="0"/>
                                          </p:stCondLst>
                                        </p:cTn>
                                        <p:tgtEl>
                                          <p:spTgt spid="9"/>
                                        </p:tgtEl>
                                        <p:attrNameLst>
                                          <p:attrName>style.visibility</p:attrName>
                                        </p:attrNameLst>
                                      </p:cBhvr>
                                      <p:to>
                                        <p:strVal val="visible"/>
                                      </p:to>
                                    </p:set>
                                    <p:animEffect transition="in" filter="wipe(left)">
                                      <p:cBhvr>
                                        <p:cTn id="73" dur="500"/>
                                        <p:tgtEl>
                                          <p:spTgt spid="9"/>
                                        </p:tgtEl>
                                      </p:cBhvr>
                                    </p:animEffect>
                                  </p:childTnLst>
                                </p:cTn>
                              </p:par>
                            </p:childTnLst>
                          </p:cTn>
                        </p:par>
                        <p:par>
                          <p:cTn id="74" fill="hold">
                            <p:stCondLst>
                              <p:cond delay="500"/>
                            </p:stCondLst>
                            <p:childTnLst>
                              <p:par>
                                <p:cTn id="75" presetID="22" presetClass="entr" presetSubtype="1" fill="hold" grpId="0" nodeType="afterEffect">
                                  <p:stCondLst>
                                    <p:cond delay="0"/>
                                  </p:stCondLst>
                                  <p:childTnLst>
                                    <p:set>
                                      <p:cBhvr>
                                        <p:cTn id="76" dur="1" fill="hold">
                                          <p:stCondLst>
                                            <p:cond delay="0"/>
                                          </p:stCondLst>
                                        </p:cTn>
                                        <p:tgtEl>
                                          <p:spTgt spid="650327"/>
                                        </p:tgtEl>
                                        <p:attrNameLst>
                                          <p:attrName>style.visibility</p:attrName>
                                        </p:attrNameLst>
                                      </p:cBhvr>
                                      <p:to>
                                        <p:strVal val="visible"/>
                                      </p:to>
                                    </p:set>
                                    <p:animEffect transition="in" filter="wipe(up)">
                                      <p:cBhvr>
                                        <p:cTn id="77" dur="500"/>
                                        <p:tgtEl>
                                          <p:spTgt spid="650327"/>
                                        </p:tgtEl>
                                      </p:cBhvr>
                                    </p:animEffect>
                                  </p:childTnLst>
                                </p:cTn>
                              </p:par>
                            </p:childTnLst>
                          </p:cTn>
                        </p:par>
                        <p:par>
                          <p:cTn id="78" fill="hold">
                            <p:stCondLst>
                              <p:cond delay="1000"/>
                            </p:stCondLst>
                            <p:childTnLst>
                              <p:par>
                                <p:cTn id="79" presetID="22" presetClass="entr" presetSubtype="2" fill="hold" grpId="0" nodeType="afterEffect">
                                  <p:stCondLst>
                                    <p:cond delay="0"/>
                                  </p:stCondLst>
                                  <p:childTnLst>
                                    <p:set>
                                      <p:cBhvr>
                                        <p:cTn id="80" dur="1" fill="hold">
                                          <p:stCondLst>
                                            <p:cond delay="0"/>
                                          </p:stCondLst>
                                        </p:cTn>
                                        <p:tgtEl>
                                          <p:spTgt spid="650268"/>
                                        </p:tgtEl>
                                        <p:attrNameLst>
                                          <p:attrName>style.visibility</p:attrName>
                                        </p:attrNameLst>
                                      </p:cBhvr>
                                      <p:to>
                                        <p:strVal val="visible"/>
                                      </p:to>
                                    </p:set>
                                    <p:animEffect transition="in" filter="wipe(right)">
                                      <p:cBhvr>
                                        <p:cTn id="81" dur="500"/>
                                        <p:tgtEl>
                                          <p:spTgt spid="650268"/>
                                        </p:tgtEl>
                                      </p:cBhvr>
                                    </p:animEffect>
                                  </p:childTnLst>
                                </p:cTn>
                              </p:par>
                            </p:childTnLst>
                          </p:cTn>
                        </p:par>
                      </p:childTnLst>
                    </p:cTn>
                  </p:par>
                  <p:par>
                    <p:cTn id="82" fill="hold">
                      <p:stCondLst>
                        <p:cond delay="indefinite"/>
                      </p:stCondLst>
                      <p:childTnLst>
                        <p:par>
                          <p:cTn id="83" fill="hold">
                            <p:stCondLst>
                              <p:cond delay="0"/>
                            </p:stCondLst>
                            <p:childTnLst>
                              <p:par>
                                <p:cTn id="84" presetID="22" presetClass="entr" presetSubtype="8" fill="hold" nodeType="clickEffect">
                                  <p:stCondLst>
                                    <p:cond delay="0"/>
                                  </p:stCondLst>
                                  <p:childTnLst>
                                    <p:set>
                                      <p:cBhvr>
                                        <p:cTn id="85" dur="1" fill="hold">
                                          <p:stCondLst>
                                            <p:cond delay="0"/>
                                          </p:stCondLst>
                                        </p:cTn>
                                        <p:tgtEl>
                                          <p:spTgt spid="5"/>
                                        </p:tgtEl>
                                        <p:attrNameLst>
                                          <p:attrName>style.visibility</p:attrName>
                                        </p:attrNameLst>
                                      </p:cBhvr>
                                      <p:to>
                                        <p:strVal val="visible"/>
                                      </p:to>
                                    </p:set>
                                    <p:animEffect transition="in" filter="wipe(left)">
                                      <p:cBhvr>
                                        <p:cTn id="86" dur="500"/>
                                        <p:tgtEl>
                                          <p:spTgt spid="5"/>
                                        </p:tgtEl>
                                      </p:cBhvr>
                                    </p:animEffect>
                                  </p:childTnLst>
                                </p:cTn>
                              </p:par>
                            </p:childTnLst>
                          </p:cTn>
                        </p:par>
                        <p:par>
                          <p:cTn id="87" fill="hold">
                            <p:stCondLst>
                              <p:cond delay="500"/>
                            </p:stCondLst>
                            <p:childTnLst>
                              <p:par>
                                <p:cTn id="88" presetID="22" presetClass="entr" presetSubtype="1" fill="hold" grpId="0" nodeType="afterEffect">
                                  <p:stCondLst>
                                    <p:cond delay="0"/>
                                  </p:stCondLst>
                                  <p:childTnLst>
                                    <p:set>
                                      <p:cBhvr>
                                        <p:cTn id="89" dur="1" fill="hold">
                                          <p:stCondLst>
                                            <p:cond delay="0"/>
                                          </p:stCondLst>
                                        </p:cTn>
                                        <p:tgtEl>
                                          <p:spTgt spid="650264"/>
                                        </p:tgtEl>
                                        <p:attrNameLst>
                                          <p:attrName>style.visibility</p:attrName>
                                        </p:attrNameLst>
                                      </p:cBhvr>
                                      <p:to>
                                        <p:strVal val="visible"/>
                                      </p:to>
                                    </p:set>
                                    <p:animEffect transition="in" filter="wipe(up)">
                                      <p:cBhvr>
                                        <p:cTn id="90" dur="500"/>
                                        <p:tgtEl>
                                          <p:spTgt spid="650264"/>
                                        </p:tgtEl>
                                      </p:cBhvr>
                                    </p:animEffect>
                                  </p:childTnLst>
                                </p:cTn>
                              </p:par>
                            </p:childTnLst>
                          </p:cTn>
                        </p:par>
                        <p:par>
                          <p:cTn id="91" fill="hold">
                            <p:stCondLst>
                              <p:cond delay="1000"/>
                            </p:stCondLst>
                            <p:childTnLst>
                              <p:par>
                                <p:cTn id="92" presetID="22" presetClass="entr" presetSubtype="2" fill="hold" grpId="0" nodeType="afterEffect">
                                  <p:stCondLst>
                                    <p:cond delay="0"/>
                                  </p:stCondLst>
                                  <p:childTnLst>
                                    <p:set>
                                      <p:cBhvr>
                                        <p:cTn id="93" dur="1" fill="hold">
                                          <p:stCondLst>
                                            <p:cond delay="0"/>
                                          </p:stCondLst>
                                        </p:cTn>
                                        <p:tgtEl>
                                          <p:spTgt spid="650265"/>
                                        </p:tgtEl>
                                        <p:attrNameLst>
                                          <p:attrName>style.visibility</p:attrName>
                                        </p:attrNameLst>
                                      </p:cBhvr>
                                      <p:to>
                                        <p:strVal val="visible"/>
                                      </p:to>
                                    </p:set>
                                    <p:animEffect transition="in" filter="wipe(right)">
                                      <p:cBhvr>
                                        <p:cTn id="94" dur="500"/>
                                        <p:tgtEl>
                                          <p:spTgt spid="650265"/>
                                        </p:tgtEl>
                                      </p:cBhvr>
                                    </p:animEffect>
                                  </p:childTnLst>
                                </p:cTn>
                              </p:par>
                            </p:childTnLst>
                          </p:cTn>
                        </p:par>
                        <p:par>
                          <p:cTn id="95" fill="hold">
                            <p:stCondLst>
                              <p:cond delay="1500"/>
                            </p:stCondLst>
                            <p:childTnLst>
                              <p:par>
                                <p:cTn id="96" presetID="22" presetClass="entr" presetSubtype="1" fill="hold" nodeType="afterEffect">
                                  <p:stCondLst>
                                    <p:cond delay="0"/>
                                  </p:stCondLst>
                                  <p:childTnLst>
                                    <p:set>
                                      <p:cBhvr>
                                        <p:cTn id="97" dur="1" fill="hold">
                                          <p:stCondLst>
                                            <p:cond delay="0"/>
                                          </p:stCondLst>
                                        </p:cTn>
                                        <p:tgtEl>
                                          <p:spTgt spid="6"/>
                                        </p:tgtEl>
                                        <p:attrNameLst>
                                          <p:attrName>style.visibility</p:attrName>
                                        </p:attrNameLst>
                                      </p:cBhvr>
                                      <p:to>
                                        <p:strVal val="visible"/>
                                      </p:to>
                                    </p:set>
                                    <p:animEffect transition="in" filter="wipe(up)">
                                      <p:cBhvr>
                                        <p:cTn id="9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0243" grpId="0" animBg="1"/>
      <p:bldP spid="650250" grpId="0" animBg="1"/>
      <p:bldP spid="650251" grpId="0" animBg="1"/>
      <p:bldP spid="650255" grpId="0" animBg="1"/>
      <p:bldP spid="650256" grpId="0" animBg="1"/>
      <p:bldP spid="650260" grpId="0" animBg="1"/>
      <p:bldP spid="650264" grpId="0" animBg="1"/>
      <p:bldP spid="650265" grpId="0" animBg="1"/>
      <p:bldP spid="650268" grpId="0" animBg="1"/>
      <p:bldP spid="650327" grpId="0" animBg="1"/>
      <p:bldP spid="650332"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3076" name="Rectangle 4"/>
          <p:cNvSpPr>
            <a:spLocks noGrp="1" noChangeArrowheads="1"/>
          </p:cNvSpPr>
          <p:nvPr>
            <p:ph type="title"/>
          </p:nvPr>
        </p:nvSpPr>
        <p:spPr/>
        <p:txBody>
          <a:bodyPr/>
          <a:lstStyle/>
          <a:p>
            <a:endParaRPr lang="zh-CN" altLang="en-US" dirty="0"/>
          </a:p>
        </p:txBody>
      </p:sp>
      <p:sp>
        <p:nvSpPr>
          <p:cNvPr id="643077" name="Rectangle 5"/>
          <p:cNvSpPr>
            <a:spLocks noGrp="1" noChangeArrowheads="1"/>
          </p:cNvSpPr>
          <p:nvPr>
            <p:ph type="body" idx="1"/>
          </p:nvPr>
        </p:nvSpPr>
        <p:spPr/>
        <p:txBody>
          <a:bodyPr/>
          <a:lstStyle/>
          <a:p>
            <a:pPr>
              <a:buNone/>
            </a:pPr>
            <a:r>
              <a:rPr lang="en-US" altLang="zh-CN" dirty="0"/>
              <a:t>【</a:t>
            </a:r>
            <a:r>
              <a:rPr lang="zh-CN" altLang="en-US" b="1" dirty="0">
                <a:solidFill>
                  <a:schemeClr val="tx2">
                    <a:lumMod val="50000"/>
                  </a:schemeClr>
                </a:solidFill>
              </a:rPr>
              <a:t>例</a:t>
            </a:r>
            <a:r>
              <a:rPr lang="en-US" altLang="zh-CN" dirty="0"/>
              <a:t>】</a:t>
            </a:r>
            <a:r>
              <a:rPr lang="zh-CN" altLang="en-US" dirty="0">
                <a:solidFill>
                  <a:schemeClr val="tx2">
                    <a:lumMod val="50000"/>
                  </a:schemeClr>
                </a:solidFill>
              </a:rPr>
              <a:t>用传统流程图分别表示下列问题的算法：</a:t>
            </a:r>
            <a:endParaRPr lang="en-US" altLang="zh-CN" dirty="0">
              <a:solidFill>
                <a:schemeClr val="tx2">
                  <a:lumMod val="50000"/>
                </a:schemeClr>
              </a:solidFill>
            </a:endParaRPr>
          </a:p>
          <a:p>
            <a:pPr lvl="1">
              <a:buFont typeface="Wingdings" pitchFamily="2" charset="2"/>
              <a:buNone/>
            </a:pPr>
            <a:r>
              <a:rPr lang="en-US" altLang="zh-CN" dirty="0"/>
              <a:t>2</a:t>
            </a:r>
            <a:r>
              <a:rPr lang="zh-CN" altLang="en-US" dirty="0"/>
              <a:t>、请给出标准体重计算程序的算法流程。</a:t>
            </a:r>
          </a:p>
          <a:p>
            <a:pPr lvl="1">
              <a:buFont typeface="Wingdings" pitchFamily="2" charset="2"/>
              <a:buNone/>
            </a:pPr>
            <a:r>
              <a:rPr lang="zh-CN" altLang="en-US" dirty="0"/>
              <a:t>计算标准（理想）体重的方法：　</a:t>
            </a:r>
          </a:p>
          <a:p>
            <a:pPr lvl="1">
              <a:buFont typeface="Wingdings" pitchFamily="2" charset="2"/>
              <a:buNone/>
            </a:pPr>
            <a:r>
              <a:rPr lang="zh-CN" altLang="en-US" dirty="0"/>
              <a:t>北方人理想体重＝</a:t>
            </a:r>
            <a:r>
              <a:rPr lang="en-US" altLang="zh-CN" dirty="0"/>
              <a:t>〔</a:t>
            </a:r>
            <a:r>
              <a:rPr lang="zh-CN" altLang="en-US" dirty="0"/>
              <a:t>身高</a:t>
            </a:r>
            <a:r>
              <a:rPr lang="en-US" altLang="zh-CN" dirty="0"/>
              <a:t>cm—150〕x0.6</a:t>
            </a:r>
            <a:r>
              <a:rPr lang="zh-CN" altLang="en-US" dirty="0"/>
              <a:t>十</a:t>
            </a:r>
            <a:r>
              <a:rPr lang="en-US" altLang="zh-CN" dirty="0"/>
              <a:t>50(kg)</a:t>
            </a:r>
          </a:p>
          <a:p>
            <a:pPr lvl="1">
              <a:buFont typeface="Wingdings" pitchFamily="2" charset="2"/>
              <a:buNone/>
            </a:pPr>
            <a:r>
              <a:rPr lang="zh-CN" altLang="en-US" dirty="0"/>
              <a:t>南方人理想体重＝</a:t>
            </a:r>
            <a:r>
              <a:rPr lang="en-US" altLang="zh-CN" dirty="0"/>
              <a:t>〔</a:t>
            </a:r>
            <a:r>
              <a:rPr lang="zh-CN" altLang="en-US" dirty="0"/>
              <a:t>身高</a:t>
            </a:r>
            <a:r>
              <a:rPr lang="en-US" altLang="zh-CN" dirty="0"/>
              <a:t>cm—150〕x0.6</a:t>
            </a:r>
            <a:r>
              <a:rPr lang="zh-CN" altLang="en-US" dirty="0"/>
              <a:t>十</a:t>
            </a:r>
            <a:r>
              <a:rPr lang="en-US" altLang="zh-CN" dirty="0"/>
              <a:t>48(kg)</a:t>
            </a:r>
          </a:p>
          <a:p>
            <a:pPr lvl="1">
              <a:buFont typeface="Wingdings" pitchFamily="2" charset="2"/>
              <a:buNone/>
            </a:pPr>
            <a:r>
              <a:rPr lang="zh-CN" altLang="en-US" dirty="0"/>
              <a:t>如果是女性，还需要将标准体重减去</a:t>
            </a:r>
            <a:r>
              <a:rPr lang="en-US" altLang="zh-CN" dirty="0"/>
              <a:t>2 </a:t>
            </a:r>
            <a:r>
              <a:rPr lang="zh-CN" altLang="en-US" dirty="0"/>
              <a:t>公斤。</a:t>
            </a:r>
          </a:p>
        </p:txBody>
      </p:sp>
    </p:spTree>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2052" name="AutoShape 4"/>
          <p:cNvSpPr>
            <a:spLocks noChangeArrowheads="1"/>
          </p:cNvSpPr>
          <p:nvPr/>
        </p:nvSpPr>
        <p:spPr bwMode="auto">
          <a:xfrm>
            <a:off x="3581400" y="304800"/>
            <a:ext cx="1219200" cy="381000"/>
          </a:xfrm>
          <a:prstGeom prst="flowChartTerminator">
            <a:avLst/>
          </a:prstGeom>
          <a:gradFill rotWithShape="1">
            <a:gsLst>
              <a:gs pos="0">
                <a:schemeClr val="accent1"/>
              </a:gs>
              <a:gs pos="50000">
                <a:schemeClr val="bg1"/>
              </a:gs>
              <a:gs pos="100000">
                <a:schemeClr val="accent1"/>
              </a:gs>
            </a:gsLst>
            <a:lin ang="5400000" scaled="1"/>
          </a:gradFill>
          <a:ln w="9525" algn="ctr">
            <a:solidFill>
              <a:schemeClr val="hlink"/>
            </a:solidFill>
            <a:miter lim="800000"/>
            <a:headEnd/>
            <a:tailEnd/>
          </a:ln>
          <a:effectLst/>
        </p:spPr>
        <p:txBody>
          <a:bodyPr wrap="none" anchor="ctr"/>
          <a:lstStyle/>
          <a:p>
            <a:r>
              <a:rPr lang="zh-CN" altLang="en-US"/>
              <a:t> 开始  </a:t>
            </a:r>
          </a:p>
        </p:txBody>
      </p:sp>
      <p:grpSp>
        <p:nvGrpSpPr>
          <p:cNvPr id="2" name="Group 39"/>
          <p:cNvGrpSpPr>
            <a:grpSpLocks/>
          </p:cNvGrpSpPr>
          <p:nvPr/>
        </p:nvGrpSpPr>
        <p:grpSpPr bwMode="auto">
          <a:xfrm>
            <a:off x="1981200" y="685800"/>
            <a:ext cx="4648200" cy="685800"/>
            <a:chOff x="1248" y="432"/>
            <a:chExt cx="2928" cy="432"/>
          </a:xfrm>
        </p:grpSpPr>
        <p:sp>
          <p:nvSpPr>
            <p:cNvPr id="642054" name="Rectangle 6"/>
            <p:cNvSpPr>
              <a:spLocks noChangeArrowheads="1"/>
            </p:cNvSpPr>
            <p:nvPr/>
          </p:nvSpPr>
          <p:spPr bwMode="auto">
            <a:xfrm>
              <a:off x="1248" y="576"/>
              <a:ext cx="2928" cy="288"/>
            </a:xfrm>
            <a:prstGeom prst="rect">
              <a:avLst/>
            </a:prstGeom>
            <a:gradFill rotWithShape="1">
              <a:gsLst>
                <a:gs pos="0">
                  <a:schemeClr val="accent1"/>
                </a:gs>
                <a:gs pos="50000">
                  <a:schemeClr val="bg1"/>
                </a:gs>
                <a:gs pos="100000">
                  <a:schemeClr val="accent1"/>
                </a:gs>
              </a:gsLst>
              <a:lin ang="5400000" scaled="1"/>
            </a:gradFill>
            <a:ln w="9525" algn="ctr">
              <a:solidFill>
                <a:schemeClr val="hlink"/>
              </a:solidFill>
              <a:miter lim="800000"/>
              <a:headEnd/>
              <a:tailEnd/>
            </a:ln>
            <a:effectLst/>
          </p:spPr>
          <p:txBody>
            <a:bodyPr wrap="none" anchor="ctr"/>
            <a:lstStyle/>
            <a:p>
              <a:r>
                <a:rPr lang="zh-CN" altLang="en-US"/>
                <a:t> 声明变量</a:t>
              </a:r>
              <a:r>
                <a:rPr lang="en-US" altLang="zh-CN"/>
                <a:t>height,weight,address,sex </a:t>
              </a:r>
            </a:p>
          </p:txBody>
        </p:sp>
        <p:sp>
          <p:nvSpPr>
            <p:cNvPr id="642055" name="Line 7"/>
            <p:cNvSpPr>
              <a:spLocks noChangeShapeType="1"/>
            </p:cNvSpPr>
            <p:nvPr/>
          </p:nvSpPr>
          <p:spPr bwMode="auto">
            <a:xfrm>
              <a:off x="2640" y="432"/>
              <a:ext cx="0" cy="144"/>
            </a:xfrm>
            <a:prstGeom prst="line">
              <a:avLst/>
            </a:prstGeom>
            <a:noFill/>
            <a:ln w="19050">
              <a:solidFill>
                <a:schemeClr val="tx1"/>
              </a:solidFill>
              <a:round/>
              <a:headEnd/>
              <a:tailEnd type="stealth" w="med" len="lg"/>
            </a:ln>
            <a:effectLst/>
          </p:spPr>
          <p:txBody>
            <a:bodyPr/>
            <a:lstStyle/>
            <a:p>
              <a:endParaRPr lang="zh-CN" altLang="en-US"/>
            </a:p>
          </p:txBody>
        </p:sp>
      </p:grpSp>
      <p:grpSp>
        <p:nvGrpSpPr>
          <p:cNvPr id="3" name="Group 40"/>
          <p:cNvGrpSpPr>
            <a:grpSpLocks/>
          </p:cNvGrpSpPr>
          <p:nvPr/>
        </p:nvGrpSpPr>
        <p:grpSpPr bwMode="auto">
          <a:xfrm>
            <a:off x="1981200" y="1371600"/>
            <a:ext cx="4724400" cy="685800"/>
            <a:chOff x="1248" y="864"/>
            <a:chExt cx="2976" cy="432"/>
          </a:xfrm>
        </p:grpSpPr>
        <p:sp>
          <p:nvSpPr>
            <p:cNvPr id="642056" name="Rectangle 8"/>
            <p:cNvSpPr>
              <a:spLocks noChangeArrowheads="1"/>
            </p:cNvSpPr>
            <p:nvPr/>
          </p:nvSpPr>
          <p:spPr bwMode="auto">
            <a:xfrm>
              <a:off x="1248" y="1008"/>
              <a:ext cx="2976" cy="288"/>
            </a:xfrm>
            <a:prstGeom prst="rect">
              <a:avLst/>
            </a:prstGeom>
            <a:gradFill rotWithShape="1">
              <a:gsLst>
                <a:gs pos="0">
                  <a:schemeClr val="accent1"/>
                </a:gs>
                <a:gs pos="50000">
                  <a:schemeClr val="bg1"/>
                </a:gs>
                <a:gs pos="100000">
                  <a:schemeClr val="accent1"/>
                </a:gs>
              </a:gsLst>
              <a:lin ang="5400000" scaled="1"/>
            </a:gradFill>
            <a:ln w="9525" algn="ctr">
              <a:solidFill>
                <a:schemeClr val="hlink"/>
              </a:solidFill>
              <a:miter lim="800000"/>
              <a:headEnd/>
              <a:tailEnd/>
            </a:ln>
            <a:effectLst/>
          </p:spPr>
          <p:txBody>
            <a:bodyPr wrap="none" anchor="ctr"/>
            <a:lstStyle/>
            <a:p>
              <a:r>
                <a:rPr lang="zh-CN" altLang="en-US" sz="1800"/>
                <a:t> 输入身高</a:t>
              </a:r>
              <a:r>
                <a:rPr lang="en-US" altLang="zh-CN" sz="1800"/>
                <a:t>,</a:t>
              </a:r>
              <a:r>
                <a:rPr lang="zh-CN" altLang="en-US" sz="1800"/>
                <a:t>地域</a:t>
              </a:r>
              <a:r>
                <a:rPr lang="en-US" altLang="zh-CN" sz="1800"/>
                <a:t>,</a:t>
              </a:r>
              <a:r>
                <a:rPr lang="zh-CN" altLang="en-US" sz="1800"/>
                <a:t>性别→</a:t>
              </a:r>
              <a:r>
                <a:rPr lang="en-US" altLang="zh-CN" sz="1800"/>
                <a:t>height,address,sex </a:t>
              </a:r>
            </a:p>
          </p:txBody>
        </p:sp>
        <p:sp>
          <p:nvSpPr>
            <p:cNvPr id="642057" name="Line 9"/>
            <p:cNvSpPr>
              <a:spLocks noChangeShapeType="1"/>
            </p:cNvSpPr>
            <p:nvPr/>
          </p:nvSpPr>
          <p:spPr bwMode="auto">
            <a:xfrm>
              <a:off x="2640" y="864"/>
              <a:ext cx="0" cy="144"/>
            </a:xfrm>
            <a:prstGeom prst="line">
              <a:avLst/>
            </a:prstGeom>
            <a:noFill/>
            <a:ln w="19050">
              <a:solidFill>
                <a:schemeClr val="tx1"/>
              </a:solidFill>
              <a:round/>
              <a:headEnd/>
              <a:tailEnd type="stealth" w="med" len="lg"/>
            </a:ln>
            <a:effectLst/>
          </p:spPr>
          <p:txBody>
            <a:bodyPr/>
            <a:lstStyle/>
            <a:p>
              <a:endParaRPr lang="zh-CN" altLang="en-US"/>
            </a:p>
          </p:txBody>
        </p:sp>
      </p:grpSp>
      <p:grpSp>
        <p:nvGrpSpPr>
          <p:cNvPr id="4" name="Group 10"/>
          <p:cNvGrpSpPr>
            <a:grpSpLocks/>
          </p:cNvGrpSpPr>
          <p:nvPr/>
        </p:nvGrpSpPr>
        <p:grpSpPr bwMode="auto">
          <a:xfrm>
            <a:off x="2743200" y="2057400"/>
            <a:ext cx="2895600" cy="914400"/>
            <a:chOff x="1728" y="1392"/>
            <a:chExt cx="1824" cy="576"/>
          </a:xfrm>
        </p:grpSpPr>
        <p:sp>
          <p:nvSpPr>
            <p:cNvPr id="642059" name="AutoShape 11"/>
            <p:cNvSpPr>
              <a:spLocks noChangeArrowheads="1"/>
            </p:cNvSpPr>
            <p:nvPr/>
          </p:nvSpPr>
          <p:spPr bwMode="auto">
            <a:xfrm>
              <a:off x="1728" y="1584"/>
              <a:ext cx="1824" cy="384"/>
            </a:xfrm>
            <a:prstGeom prst="diamond">
              <a:avLst/>
            </a:prstGeom>
            <a:gradFill rotWithShape="1">
              <a:gsLst>
                <a:gs pos="0">
                  <a:srgbClr val="99CC00"/>
                </a:gs>
                <a:gs pos="50000">
                  <a:schemeClr val="bg1"/>
                </a:gs>
                <a:gs pos="100000">
                  <a:srgbClr val="99CC00"/>
                </a:gs>
              </a:gsLst>
              <a:lin ang="5400000" scaled="1"/>
            </a:gradFill>
            <a:ln w="9525" algn="ctr">
              <a:solidFill>
                <a:srgbClr val="006600"/>
              </a:solidFill>
              <a:miter lim="800000"/>
              <a:headEnd/>
              <a:tailEnd/>
            </a:ln>
            <a:effectLst/>
          </p:spPr>
          <p:txBody>
            <a:bodyPr wrap="none" anchor="ctr"/>
            <a:lstStyle/>
            <a:p>
              <a:r>
                <a:rPr lang="zh-CN" altLang="en-US"/>
                <a:t> 是南方人吗</a:t>
              </a:r>
              <a:r>
                <a:rPr lang="en-US" altLang="zh-CN"/>
                <a:t>? </a:t>
              </a:r>
            </a:p>
          </p:txBody>
        </p:sp>
        <p:sp>
          <p:nvSpPr>
            <p:cNvPr id="642060" name="Line 12"/>
            <p:cNvSpPr>
              <a:spLocks noChangeShapeType="1"/>
            </p:cNvSpPr>
            <p:nvPr/>
          </p:nvSpPr>
          <p:spPr bwMode="auto">
            <a:xfrm>
              <a:off x="2640" y="1392"/>
              <a:ext cx="0" cy="192"/>
            </a:xfrm>
            <a:prstGeom prst="line">
              <a:avLst/>
            </a:prstGeom>
            <a:noFill/>
            <a:ln w="19050">
              <a:solidFill>
                <a:schemeClr val="tx1"/>
              </a:solidFill>
              <a:round/>
              <a:headEnd/>
              <a:tailEnd type="stealth" w="med" len="lg"/>
            </a:ln>
            <a:effectLst/>
          </p:spPr>
          <p:txBody>
            <a:bodyPr/>
            <a:lstStyle/>
            <a:p>
              <a:endParaRPr lang="zh-CN" altLang="en-US"/>
            </a:p>
          </p:txBody>
        </p:sp>
      </p:grpSp>
      <p:grpSp>
        <p:nvGrpSpPr>
          <p:cNvPr id="5" name="Group 43"/>
          <p:cNvGrpSpPr>
            <a:grpSpLocks/>
          </p:cNvGrpSpPr>
          <p:nvPr/>
        </p:nvGrpSpPr>
        <p:grpSpPr bwMode="auto">
          <a:xfrm>
            <a:off x="533400" y="2667000"/>
            <a:ext cx="3733800" cy="914400"/>
            <a:chOff x="336" y="1680"/>
            <a:chExt cx="2352" cy="576"/>
          </a:xfrm>
        </p:grpSpPr>
        <p:sp>
          <p:nvSpPr>
            <p:cNvPr id="642061" name="Line 13"/>
            <p:cNvSpPr>
              <a:spLocks noChangeShapeType="1"/>
            </p:cNvSpPr>
            <p:nvPr/>
          </p:nvSpPr>
          <p:spPr bwMode="auto">
            <a:xfrm>
              <a:off x="1440" y="1680"/>
              <a:ext cx="0" cy="288"/>
            </a:xfrm>
            <a:prstGeom prst="line">
              <a:avLst/>
            </a:prstGeom>
            <a:noFill/>
            <a:ln w="19050">
              <a:solidFill>
                <a:schemeClr val="tx1"/>
              </a:solidFill>
              <a:round/>
              <a:headEnd/>
              <a:tailEnd type="stealth" w="med" len="lg"/>
            </a:ln>
            <a:effectLst/>
          </p:spPr>
          <p:txBody>
            <a:bodyPr/>
            <a:lstStyle/>
            <a:p>
              <a:endParaRPr lang="zh-CN" altLang="en-US"/>
            </a:p>
          </p:txBody>
        </p:sp>
        <p:sp>
          <p:nvSpPr>
            <p:cNvPr id="642065" name="Rectangle 17"/>
            <p:cNvSpPr>
              <a:spLocks noChangeArrowheads="1"/>
            </p:cNvSpPr>
            <p:nvPr/>
          </p:nvSpPr>
          <p:spPr bwMode="auto">
            <a:xfrm>
              <a:off x="336" y="1968"/>
              <a:ext cx="2352" cy="288"/>
            </a:xfrm>
            <a:prstGeom prst="rect">
              <a:avLst/>
            </a:prstGeom>
            <a:gradFill rotWithShape="1">
              <a:gsLst>
                <a:gs pos="0">
                  <a:schemeClr val="accent1"/>
                </a:gs>
                <a:gs pos="50000">
                  <a:schemeClr val="bg1"/>
                </a:gs>
                <a:gs pos="100000">
                  <a:schemeClr val="accent1"/>
                </a:gs>
              </a:gsLst>
              <a:lin ang="5400000" scaled="1"/>
            </a:gradFill>
            <a:ln w="9525" algn="ctr">
              <a:solidFill>
                <a:schemeClr val="hlink"/>
              </a:solidFill>
              <a:miter lim="800000"/>
              <a:headEnd/>
              <a:tailEnd/>
            </a:ln>
            <a:effectLst/>
          </p:spPr>
          <p:txBody>
            <a:bodyPr wrap="none" anchor="ctr"/>
            <a:lstStyle/>
            <a:p>
              <a:r>
                <a:rPr lang="en-US" altLang="zh-CN"/>
                <a:t> weight=(height-150)*0.6+50 </a:t>
              </a:r>
            </a:p>
          </p:txBody>
        </p:sp>
      </p:grpSp>
      <p:grpSp>
        <p:nvGrpSpPr>
          <p:cNvPr id="6" name="Group 44"/>
          <p:cNvGrpSpPr>
            <a:grpSpLocks/>
          </p:cNvGrpSpPr>
          <p:nvPr/>
        </p:nvGrpSpPr>
        <p:grpSpPr bwMode="auto">
          <a:xfrm>
            <a:off x="4572000" y="2667000"/>
            <a:ext cx="3733800" cy="914400"/>
            <a:chOff x="2880" y="1680"/>
            <a:chExt cx="2352" cy="576"/>
          </a:xfrm>
        </p:grpSpPr>
        <p:sp>
          <p:nvSpPr>
            <p:cNvPr id="642064" name="Line 16"/>
            <p:cNvSpPr>
              <a:spLocks noChangeShapeType="1"/>
            </p:cNvSpPr>
            <p:nvPr/>
          </p:nvSpPr>
          <p:spPr bwMode="auto">
            <a:xfrm>
              <a:off x="4128" y="1680"/>
              <a:ext cx="0" cy="288"/>
            </a:xfrm>
            <a:prstGeom prst="line">
              <a:avLst/>
            </a:prstGeom>
            <a:noFill/>
            <a:ln w="19050">
              <a:solidFill>
                <a:schemeClr val="tx1"/>
              </a:solidFill>
              <a:round/>
              <a:headEnd/>
              <a:tailEnd type="stealth" w="med" len="lg"/>
            </a:ln>
            <a:effectLst/>
          </p:spPr>
          <p:txBody>
            <a:bodyPr/>
            <a:lstStyle/>
            <a:p>
              <a:endParaRPr lang="zh-CN" altLang="en-US"/>
            </a:p>
          </p:txBody>
        </p:sp>
        <p:sp>
          <p:nvSpPr>
            <p:cNvPr id="642066" name="Rectangle 18"/>
            <p:cNvSpPr>
              <a:spLocks noChangeArrowheads="1"/>
            </p:cNvSpPr>
            <p:nvPr/>
          </p:nvSpPr>
          <p:spPr bwMode="auto">
            <a:xfrm>
              <a:off x="2880" y="1968"/>
              <a:ext cx="2352" cy="288"/>
            </a:xfrm>
            <a:prstGeom prst="rect">
              <a:avLst/>
            </a:prstGeom>
            <a:gradFill rotWithShape="1">
              <a:gsLst>
                <a:gs pos="0">
                  <a:schemeClr val="accent1"/>
                </a:gs>
                <a:gs pos="50000">
                  <a:schemeClr val="bg1"/>
                </a:gs>
                <a:gs pos="100000">
                  <a:schemeClr val="accent1"/>
                </a:gs>
              </a:gsLst>
              <a:lin ang="5400000" scaled="1"/>
            </a:gradFill>
            <a:ln w="9525" algn="ctr">
              <a:solidFill>
                <a:schemeClr val="hlink"/>
              </a:solidFill>
              <a:miter lim="800000"/>
              <a:headEnd/>
              <a:tailEnd/>
            </a:ln>
            <a:effectLst/>
          </p:spPr>
          <p:txBody>
            <a:bodyPr wrap="none" anchor="ctr"/>
            <a:lstStyle/>
            <a:p>
              <a:r>
                <a:rPr lang="en-US" altLang="zh-CN"/>
                <a:t> weight=(height-150)*0.6+48 </a:t>
              </a:r>
            </a:p>
          </p:txBody>
        </p:sp>
      </p:grpSp>
      <p:grpSp>
        <p:nvGrpSpPr>
          <p:cNvPr id="7" name="Group 42"/>
          <p:cNvGrpSpPr>
            <a:grpSpLocks/>
          </p:cNvGrpSpPr>
          <p:nvPr/>
        </p:nvGrpSpPr>
        <p:grpSpPr bwMode="auto">
          <a:xfrm>
            <a:off x="5562600" y="2286000"/>
            <a:ext cx="990600" cy="396875"/>
            <a:chOff x="3504" y="1440"/>
            <a:chExt cx="624" cy="250"/>
          </a:xfrm>
        </p:grpSpPr>
        <p:sp>
          <p:nvSpPr>
            <p:cNvPr id="642063" name="Line 15"/>
            <p:cNvSpPr>
              <a:spLocks noChangeShapeType="1"/>
            </p:cNvSpPr>
            <p:nvPr/>
          </p:nvSpPr>
          <p:spPr bwMode="auto">
            <a:xfrm>
              <a:off x="3504" y="1680"/>
              <a:ext cx="624" cy="0"/>
            </a:xfrm>
            <a:prstGeom prst="line">
              <a:avLst/>
            </a:prstGeom>
            <a:noFill/>
            <a:ln w="19050">
              <a:solidFill>
                <a:schemeClr val="tx1"/>
              </a:solidFill>
              <a:round/>
              <a:headEnd/>
              <a:tailEnd/>
            </a:ln>
            <a:effectLst/>
          </p:spPr>
          <p:txBody>
            <a:bodyPr/>
            <a:lstStyle/>
            <a:p>
              <a:endParaRPr lang="zh-CN" altLang="en-US"/>
            </a:p>
          </p:txBody>
        </p:sp>
        <p:sp>
          <p:nvSpPr>
            <p:cNvPr id="642067" name="Text Box 19"/>
            <p:cNvSpPr txBox="1">
              <a:spLocks noChangeArrowheads="1"/>
            </p:cNvSpPr>
            <p:nvPr/>
          </p:nvSpPr>
          <p:spPr bwMode="auto">
            <a:xfrm>
              <a:off x="3504" y="1440"/>
              <a:ext cx="432" cy="250"/>
            </a:xfrm>
            <a:prstGeom prst="rect">
              <a:avLst/>
            </a:prstGeom>
            <a:noFill/>
            <a:ln w="9525" algn="ctr">
              <a:noFill/>
              <a:miter lim="800000"/>
              <a:headEnd/>
              <a:tailEnd/>
            </a:ln>
            <a:effectLst/>
          </p:spPr>
          <p:txBody>
            <a:bodyPr>
              <a:spAutoFit/>
            </a:bodyPr>
            <a:lstStyle/>
            <a:p>
              <a:pPr>
                <a:spcBef>
                  <a:spcPct val="50000"/>
                </a:spcBef>
              </a:pPr>
              <a:r>
                <a:rPr lang="en-US" altLang="zh-CN"/>
                <a:t>Y</a:t>
              </a:r>
            </a:p>
          </p:txBody>
        </p:sp>
      </p:grpSp>
      <p:grpSp>
        <p:nvGrpSpPr>
          <p:cNvPr id="8" name="Group 41"/>
          <p:cNvGrpSpPr>
            <a:grpSpLocks/>
          </p:cNvGrpSpPr>
          <p:nvPr/>
        </p:nvGrpSpPr>
        <p:grpSpPr bwMode="auto">
          <a:xfrm>
            <a:off x="2209800" y="2286000"/>
            <a:ext cx="685800" cy="396875"/>
            <a:chOff x="1392" y="1440"/>
            <a:chExt cx="432" cy="250"/>
          </a:xfrm>
        </p:grpSpPr>
        <p:sp>
          <p:nvSpPr>
            <p:cNvPr id="642062" name="Line 14"/>
            <p:cNvSpPr>
              <a:spLocks noChangeShapeType="1"/>
            </p:cNvSpPr>
            <p:nvPr/>
          </p:nvSpPr>
          <p:spPr bwMode="auto">
            <a:xfrm flipH="1">
              <a:off x="1440" y="1680"/>
              <a:ext cx="288" cy="0"/>
            </a:xfrm>
            <a:prstGeom prst="line">
              <a:avLst/>
            </a:prstGeom>
            <a:noFill/>
            <a:ln w="19050">
              <a:solidFill>
                <a:schemeClr val="tx1"/>
              </a:solidFill>
              <a:round/>
              <a:headEnd/>
              <a:tailEnd/>
            </a:ln>
            <a:effectLst/>
          </p:spPr>
          <p:txBody>
            <a:bodyPr/>
            <a:lstStyle/>
            <a:p>
              <a:endParaRPr lang="zh-CN" altLang="en-US"/>
            </a:p>
          </p:txBody>
        </p:sp>
        <p:sp>
          <p:nvSpPr>
            <p:cNvPr id="642068" name="Text Box 20"/>
            <p:cNvSpPr txBox="1">
              <a:spLocks noChangeArrowheads="1"/>
            </p:cNvSpPr>
            <p:nvPr/>
          </p:nvSpPr>
          <p:spPr bwMode="auto">
            <a:xfrm>
              <a:off x="1392" y="1440"/>
              <a:ext cx="432" cy="250"/>
            </a:xfrm>
            <a:prstGeom prst="rect">
              <a:avLst/>
            </a:prstGeom>
            <a:noFill/>
            <a:ln w="9525" algn="ctr">
              <a:noFill/>
              <a:miter lim="800000"/>
              <a:headEnd/>
              <a:tailEnd/>
            </a:ln>
            <a:effectLst/>
          </p:spPr>
          <p:txBody>
            <a:bodyPr>
              <a:spAutoFit/>
            </a:bodyPr>
            <a:lstStyle/>
            <a:p>
              <a:pPr>
                <a:spcBef>
                  <a:spcPct val="50000"/>
                </a:spcBef>
              </a:pPr>
              <a:r>
                <a:rPr lang="en-US" altLang="zh-CN"/>
                <a:t>N</a:t>
              </a:r>
            </a:p>
          </p:txBody>
        </p:sp>
      </p:grpSp>
      <p:grpSp>
        <p:nvGrpSpPr>
          <p:cNvPr id="9" name="Group 45"/>
          <p:cNvGrpSpPr>
            <a:grpSpLocks/>
          </p:cNvGrpSpPr>
          <p:nvPr/>
        </p:nvGrpSpPr>
        <p:grpSpPr bwMode="auto">
          <a:xfrm>
            <a:off x="2286000" y="3581400"/>
            <a:ext cx="4267200" cy="152400"/>
            <a:chOff x="1440" y="2256"/>
            <a:chExt cx="2688" cy="96"/>
          </a:xfrm>
        </p:grpSpPr>
        <p:sp>
          <p:nvSpPr>
            <p:cNvPr id="642069" name="Line 21"/>
            <p:cNvSpPr>
              <a:spLocks noChangeShapeType="1"/>
            </p:cNvSpPr>
            <p:nvPr/>
          </p:nvSpPr>
          <p:spPr bwMode="auto">
            <a:xfrm>
              <a:off x="1440" y="2256"/>
              <a:ext cx="0" cy="96"/>
            </a:xfrm>
            <a:prstGeom prst="line">
              <a:avLst/>
            </a:prstGeom>
            <a:noFill/>
            <a:ln w="19050">
              <a:solidFill>
                <a:schemeClr val="tx1"/>
              </a:solidFill>
              <a:round/>
              <a:headEnd/>
              <a:tailEnd/>
            </a:ln>
            <a:effectLst/>
          </p:spPr>
          <p:txBody>
            <a:bodyPr/>
            <a:lstStyle/>
            <a:p>
              <a:endParaRPr lang="zh-CN" altLang="en-US"/>
            </a:p>
          </p:txBody>
        </p:sp>
        <p:sp>
          <p:nvSpPr>
            <p:cNvPr id="642070" name="Line 22"/>
            <p:cNvSpPr>
              <a:spLocks noChangeShapeType="1"/>
            </p:cNvSpPr>
            <p:nvPr/>
          </p:nvSpPr>
          <p:spPr bwMode="auto">
            <a:xfrm>
              <a:off x="4128" y="2256"/>
              <a:ext cx="0" cy="96"/>
            </a:xfrm>
            <a:prstGeom prst="line">
              <a:avLst/>
            </a:prstGeom>
            <a:noFill/>
            <a:ln w="19050">
              <a:solidFill>
                <a:schemeClr val="tx1"/>
              </a:solidFill>
              <a:round/>
              <a:headEnd/>
              <a:tailEnd/>
            </a:ln>
            <a:effectLst/>
          </p:spPr>
          <p:txBody>
            <a:bodyPr/>
            <a:lstStyle/>
            <a:p>
              <a:endParaRPr lang="zh-CN" altLang="en-US"/>
            </a:p>
          </p:txBody>
        </p:sp>
        <p:sp>
          <p:nvSpPr>
            <p:cNvPr id="642071" name="Line 23"/>
            <p:cNvSpPr>
              <a:spLocks noChangeShapeType="1"/>
            </p:cNvSpPr>
            <p:nvPr/>
          </p:nvSpPr>
          <p:spPr bwMode="auto">
            <a:xfrm>
              <a:off x="1440" y="2352"/>
              <a:ext cx="2688" cy="0"/>
            </a:xfrm>
            <a:prstGeom prst="line">
              <a:avLst/>
            </a:prstGeom>
            <a:noFill/>
            <a:ln w="19050">
              <a:solidFill>
                <a:schemeClr val="tx1"/>
              </a:solidFill>
              <a:round/>
              <a:headEnd/>
              <a:tailEnd/>
            </a:ln>
            <a:effectLst/>
          </p:spPr>
          <p:txBody>
            <a:bodyPr/>
            <a:lstStyle/>
            <a:p>
              <a:endParaRPr lang="zh-CN" altLang="en-US"/>
            </a:p>
          </p:txBody>
        </p:sp>
      </p:grpSp>
      <p:grpSp>
        <p:nvGrpSpPr>
          <p:cNvPr id="10" name="Group 46"/>
          <p:cNvGrpSpPr>
            <a:grpSpLocks/>
          </p:cNvGrpSpPr>
          <p:nvPr/>
        </p:nvGrpSpPr>
        <p:grpSpPr bwMode="auto">
          <a:xfrm>
            <a:off x="2819400" y="3733800"/>
            <a:ext cx="2895600" cy="914400"/>
            <a:chOff x="1776" y="2352"/>
            <a:chExt cx="1824" cy="576"/>
          </a:xfrm>
        </p:grpSpPr>
        <p:sp>
          <p:nvSpPr>
            <p:cNvPr id="642074" name="AutoShape 26"/>
            <p:cNvSpPr>
              <a:spLocks noChangeArrowheads="1"/>
            </p:cNvSpPr>
            <p:nvPr/>
          </p:nvSpPr>
          <p:spPr bwMode="auto">
            <a:xfrm>
              <a:off x="1776" y="2544"/>
              <a:ext cx="1824" cy="384"/>
            </a:xfrm>
            <a:prstGeom prst="diamond">
              <a:avLst/>
            </a:prstGeom>
            <a:gradFill rotWithShape="1">
              <a:gsLst>
                <a:gs pos="0">
                  <a:srgbClr val="99CC00"/>
                </a:gs>
                <a:gs pos="50000">
                  <a:schemeClr val="bg1"/>
                </a:gs>
                <a:gs pos="100000">
                  <a:srgbClr val="99CC00"/>
                </a:gs>
              </a:gsLst>
              <a:lin ang="5400000" scaled="1"/>
            </a:gradFill>
            <a:ln w="9525" algn="ctr">
              <a:solidFill>
                <a:srgbClr val="006600"/>
              </a:solidFill>
              <a:miter lim="800000"/>
              <a:headEnd/>
              <a:tailEnd/>
            </a:ln>
            <a:effectLst/>
          </p:spPr>
          <p:txBody>
            <a:bodyPr wrap="none" anchor="ctr"/>
            <a:lstStyle/>
            <a:p>
              <a:r>
                <a:rPr lang="zh-CN" altLang="en-US"/>
                <a:t> 是女人吗</a:t>
              </a:r>
              <a:r>
                <a:rPr lang="en-US" altLang="zh-CN"/>
                <a:t>? </a:t>
              </a:r>
            </a:p>
          </p:txBody>
        </p:sp>
        <p:sp>
          <p:nvSpPr>
            <p:cNvPr id="642075" name="Line 27"/>
            <p:cNvSpPr>
              <a:spLocks noChangeShapeType="1"/>
            </p:cNvSpPr>
            <p:nvPr/>
          </p:nvSpPr>
          <p:spPr bwMode="auto">
            <a:xfrm>
              <a:off x="2688" y="2352"/>
              <a:ext cx="0" cy="192"/>
            </a:xfrm>
            <a:prstGeom prst="line">
              <a:avLst/>
            </a:prstGeom>
            <a:noFill/>
            <a:ln w="19050">
              <a:solidFill>
                <a:schemeClr val="tx1"/>
              </a:solidFill>
              <a:round/>
              <a:headEnd/>
              <a:tailEnd type="stealth" w="med" len="lg"/>
            </a:ln>
            <a:effectLst/>
          </p:spPr>
          <p:txBody>
            <a:bodyPr/>
            <a:lstStyle/>
            <a:p>
              <a:endParaRPr lang="zh-CN" altLang="en-US"/>
            </a:p>
          </p:txBody>
        </p:sp>
      </p:grpSp>
      <p:grpSp>
        <p:nvGrpSpPr>
          <p:cNvPr id="11" name="Group 49"/>
          <p:cNvGrpSpPr>
            <a:grpSpLocks/>
          </p:cNvGrpSpPr>
          <p:nvPr/>
        </p:nvGrpSpPr>
        <p:grpSpPr bwMode="auto">
          <a:xfrm>
            <a:off x="2971800" y="4953000"/>
            <a:ext cx="2590800" cy="762000"/>
            <a:chOff x="1872" y="3120"/>
            <a:chExt cx="1632" cy="480"/>
          </a:xfrm>
        </p:grpSpPr>
        <p:sp>
          <p:nvSpPr>
            <p:cNvPr id="642077" name="Rectangle 29"/>
            <p:cNvSpPr>
              <a:spLocks noChangeArrowheads="1"/>
            </p:cNvSpPr>
            <p:nvPr/>
          </p:nvSpPr>
          <p:spPr bwMode="auto">
            <a:xfrm>
              <a:off x="1872" y="3120"/>
              <a:ext cx="1632" cy="288"/>
            </a:xfrm>
            <a:prstGeom prst="rect">
              <a:avLst/>
            </a:prstGeom>
            <a:gradFill rotWithShape="1">
              <a:gsLst>
                <a:gs pos="0">
                  <a:schemeClr val="accent1"/>
                </a:gs>
                <a:gs pos="50000">
                  <a:schemeClr val="bg1"/>
                </a:gs>
                <a:gs pos="100000">
                  <a:schemeClr val="accent1"/>
                </a:gs>
              </a:gsLst>
              <a:lin ang="5400000" scaled="1"/>
            </a:gradFill>
            <a:ln w="9525" algn="ctr">
              <a:solidFill>
                <a:schemeClr val="hlink"/>
              </a:solidFill>
              <a:miter lim="800000"/>
              <a:headEnd/>
              <a:tailEnd/>
            </a:ln>
            <a:effectLst/>
          </p:spPr>
          <p:txBody>
            <a:bodyPr wrap="none" anchor="ctr"/>
            <a:lstStyle/>
            <a:p>
              <a:r>
                <a:rPr lang="en-US" altLang="zh-CN"/>
                <a:t> weight = weight-2 </a:t>
              </a:r>
            </a:p>
          </p:txBody>
        </p:sp>
        <p:sp>
          <p:nvSpPr>
            <p:cNvPr id="642078" name="Line 30"/>
            <p:cNvSpPr>
              <a:spLocks noChangeShapeType="1"/>
            </p:cNvSpPr>
            <p:nvPr/>
          </p:nvSpPr>
          <p:spPr bwMode="auto">
            <a:xfrm>
              <a:off x="2688" y="3408"/>
              <a:ext cx="0" cy="192"/>
            </a:xfrm>
            <a:prstGeom prst="line">
              <a:avLst/>
            </a:prstGeom>
            <a:noFill/>
            <a:ln w="19050">
              <a:solidFill>
                <a:schemeClr val="tx1"/>
              </a:solidFill>
              <a:round/>
              <a:headEnd/>
              <a:tailEnd type="stealth" w="med" len="lg"/>
            </a:ln>
            <a:effectLst/>
          </p:spPr>
          <p:txBody>
            <a:bodyPr/>
            <a:lstStyle/>
            <a:p>
              <a:endParaRPr lang="zh-CN" altLang="en-US"/>
            </a:p>
          </p:txBody>
        </p:sp>
      </p:grpSp>
      <p:sp>
        <p:nvSpPr>
          <p:cNvPr id="642079" name="Rectangle 31"/>
          <p:cNvSpPr>
            <a:spLocks noChangeArrowheads="1"/>
          </p:cNvSpPr>
          <p:nvPr/>
        </p:nvSpPr>
        <p:spPr bwMode="auto">
          <a:xfrm>
            <a:off x="2971800" y="5715000"/>
            <a:ext cx="2590800" cy="457200"/>
          </a:xfrm>
          <a:prstGeom prst="rect">
            <a:avLst/>
          </a:prstGeom>
          <a:gradFill rotWithShape="1">
            <a:gsLst>
              <a:gs pos="0">
                <a:schemeClr val="accent1"/>
              </a:gs>
              <a:gs pos="50000">
                <a:schemeClr val="bg1"/>
              </a:gs>
              <a:gs pos="100000">
                <a:schemeClr val="accent1"/>
              </a:gs>
            </a:gsLst>
            <a:lin ang="5400000" scaled="1"/>
          </a:gradFill>
          <a:ln w="9525" algn="ctr">
            <a:solidFill>
              <a:schemeClr val="hlink"/>
            </a:solidFill>
            <a:miter lim="800000"/>
            <a:headEnd/>
            <a:tailEnd/>
          </a:ln>
          <a:effectLst/>
        </p:spPr>
        <p:txBody>
          <a:bodyPr wrap="none" anchor="ctr"/>
          <a:lstStyle/>
          <a:p>
            <a:r>
              <a:rPr lang="zh-CN" altLang="en-US"/>
              <a:t> 输出</a:t>
            </a:r>
            <a:r>
              <a:rPr lang="en-US" altLang="zh-CN"/>
              <a:t>weight  </a:t>
            </a:r>
          </a:p>
        </p:txBody>
      </p:sp>
      <p:grpSp>
        <p:nvGrpSpPr>
          <p:cNvPr id="12" name="Group 48"/>
          <p:cNvGrpSpPr>
            <a:grpSpLocks/>
          </p:cNvGrpSpPr>
          <p:nvPr/>
        </p:nvGrpSpPr>
        <p:grpSpPr bwMode="auto">
          <a:xfrm>
            <a:off x="4267200" y="4572000"/>
            <a:ext cx="685800" cy="396875"/>
            <a:chOff x="2688" y="2880"/>
            <a:chExt cx="432" cy="250"/>
          </a:xfrm>
        </p:grpSpPr>
        <p:sp>
          <p:nvSpPr>
            <p:cNvPr id="642076" name="Line 28"/>
            <p:cNvSpPr>
              <a:spLocks noChangeShapeType="1"/>
            </p:cNvSpPr>
            <p:nvPr/>
          </p:nvSpPr>
          <p:spPr bwMode="auto">
            <a:xfrm>
              <a:off x="2688" y="2928"/>
              <a:ext cx="0" cy="192"/>
            </a:xfrm>
            <a:prstGeom prst="line">
              <a:avLst/>
            </a:prstGeom>
            <a:noFill/>
            <a:ln w="19050">
              <a:solidFill>
                <a:schemeClr val="tx1"/>
              </a:solidFill>
              <a:round/>
              <a:headEnd/>
              <a:tailEnd type="stealth" w="med" len="lg"/>
            </a:ln>
            <a:effectLst/>
          </p:spPr>
          <p:txBody>
            <a:bodyPr/>
            <a:lstStyle/>
            <a:p>
              <a:endParaRPr lang="zh-CN" altLang="en-US"/>
            </a:p>
          </p:txBody>
        </p:sp>
        <p:sp>
          <p:nvSpPr>
            <p:cNvPr id="642080" name="Text Box 32"/>
            <p:cNvSpPr txBox="1">
              <a:spLocks noChangeArrowheads="1"/>
            </p:cNvSpPr>
            <p:nvPr/>
          </p:nvSpPr>
          <p:spPr bwMode="auto">
            <a:xfrm>
              <a:off x="2688" y="2880"/>
              <a:ext cx="432" cy="250"/>
            </a:xfrm>
            <a:prstGeom prst="rect">
              <a:avLst/>
            </a:prstGeom>
            <a:noFill/>
            <a:ln w="9525" algn="ctr">
              <a:noFill/>
              <a:miter lim="800000"/>
              <a:headEnd/>
              <a:tailEnd/>
            </a:ln>
            <a:effectLst/>
          </p:spPr>
          <p:txBody>
            <a:bodyPr>
              <a:spAutoFit/>
            </a:bodyPr>
            <a:lstStyle/>
            <a:p>
              <a:pPr>
                <a:spcBef>
                  <a:spcPct val="50000"/>
                </a:spcBef>
              </a:pPr>
              <a:r>
                <a:rPr lang="en-US" altLang="zh-CN"/>
                <a:t>Y</a:t>
              </a:r>
            </a:p>
          </p:txBody>
        </p:sp>
      </p:grpSp>
      <p:sp>
        <p:nvSpPr>
          <p:cNvPr id="642082" name="Line 34"/>
          <p:cNvSpPr>
            <a:spLocks noChangeShapeType="1"/>
          </p:cNvSpPr>
          <p:nvPr/>
        </p:nvSpPr>
        <p:spPr bwMode="auto">
          <a:xfrm>
            <a:off x="6629400" y="4343400"/>
            <a:ext cx="0" cy="1219200"/>
          </a:xfrm>
          <a:prstGeom prst="line">
            <a:avLst/>
          </a:prstGeom>
          <a:noFill/>
          <a:ln w="19050">
            <a:solidFill>
              <a:schemeClr val="tx1"/>
            </a:solidFill>
            <a:round/>
            <a:headEnd/>
            <a:tailEnd/>
          </a:ln>
          <a:effectLst/>
        </p:spPr>
        <p:txBody>
          <a:bodyPr/>
          <a:lstStyle/>
          <a:p>
            <a:endParaRPr lang="zh-CN" altLang="en-US"/>
          </a:p>
        </p:txBody>
      </p:sp>
      <p:sp>
        <p:nvSpPr>
          <p:cNvPr id="642083" name="Line 35"/>
          <p:cNvSpPr>
            <a:spLocks noChangeShapeType="1"/>
          </p:cNvSpPr>
          <p:nvPr/>
        </p:nvSpPr>
        <p:spPr bwMode="auto">
          <a:xfrm flipH="1">
            <a:off x="4267200" y="5562600"/>
            <a:ext cx="2362200" cy="0"/>
          </a:xfrm>
          <a:prstGeom prst="line">
            <a:avLst/>
          </a:prstGeom>
          <a:noFill/>
          <a:ln w="19050">
            <a:solidFill>
              <a:schemeClr val="tx1"/>
            </a:solidFill>
            <a:round/>
            <a:headEnd/>
            <a:tailEnd type="stealth" w="med" len="lg"/>
          </a:ln>
          <a:effectLst/>
        </p:spPr>
        <p:txBody>
          <a:bodyPr/>
          <a:lstStyle/>
          <a:p>
            <a:endParaRPr lang="zh-CN" altLang="en-US"/>
          </a:p>
        </p:txBody>
      </p:sp>
      <p:grpSp>
        <p:nvGrpSpPr>
          <p:cNvPr id="13" name="Group 50"/>
          <p:cNvGrpSpPr>
            <a:grpSpLocks/>
          </p:cNvGrpSpPr>
          <p:nvPr/>
        </p:nvGrpSpPr>
        <p:grpSpPr bwMode="auto">
          <a:xfrm>
            <a:off x="3657600" y="6172200"/>
            <a:ext cx="1219200" cy="685800"/>
            <a:chOff x="2304" y="3888"/>
            <a:chExt cx="768" cy="432"/>
          </a:xfrm>
        </p:grpSpPr>
        <p:sp>
          <p:nvSpPr>
            <p:cNvPr id="642084" name="AutoShape 36"/>
            <p:cNvSpPr>
              <a:spLocks noChangeArrowheads="1"/>
            </p:cNvSpPr>
            <p:nvPr/>
          </p:nvSpPr>
          <p:spPr bwMode="auto">
            <a:xfrm>
              <a:off x="2304" y="4080"/>
              <a:ext cx="768" cy="240"/>
            </a:xfrm>
            <a:prstGeom prst="flowChartTerminator">
              <a:avLst/>
            </a:prstGeom>
            <a:gradFill rotWithShape="1">
              <a:gsLst>
                <a:gs pos="0">
                  <a:schemeClr val="accent1"/>
                </a:gs>
                <a:gs pos="50000">
                  <a:schemeClr val="bg1"/>
                </a:gs>
                <a:gs pos="100000">
                  <a:schemeClr val="accent1"/>
                </a:gs>
              </a:gsLst>
              <a:lin ang="5400000" scaled="1"/>
            </a:gradFill>
            <a:ln w="9525" algn="ctr">
              <a:solidFill>
                <a:schemeClr val="hlink"/>
              </a:solidFill>
              <a:miter lim="800000"/>
              <a:headEnd/>
              <a:tailEnd/>
            </a:ln>
            <a:effectLst/>
          </p:spPr>
          <p:txBody>
            <a:bodyPr wrap="none" anchor="ctr"/>
            <a:lstStyle/>
            <a:p>
              <a:r>
                <a:rPr lang="zh-CN" altLang="en-US"/>
                <a:t> 结束  </a:t>
              </a:r>
            </a:p>
          </p:txBody>
        </p:sp>
        <p:sp>
          <p:nvSpPr>
            <p:cNvPr id="642085" name="Line 37"/>
            <p:cNvSpPr>
              <a:spLocks noChangeShapeType="1"/>
            </p:cNvSpPr>
            <p:nvPr/>
          </p:nvSpPr>
          <p:spPr bwMode="auto">
            <a:xfrm>
              <a:off x="2688" y="3888"/>
              <a:ext cx="0" cy="192"/>
            </a:xfrm>
            <a:prstGeom prst="line">
              <a:avLst/>
            </a:prstGeom>
            <a:noFill/>
            <a:ln w="19050">
              <a:solidFill>
                <a:schemeClr val="tx1"/>
              </a:solidFill>
              <a:round/>
              <a:headEnd/>
              <a:tailEnd type="stealth" w="med" len="lg"/>
            </a:ln>
            <a:effectLst/>
          </p:spPr>
          <p:txBody>
            <a:bodyPr/>
            <a:lstStyle/>
            <a:p>
              <a:endParaRPr lang="zh-CN" altLang="en-US"/>
            </a:p>
          </p:txBody>
        </p:sp>
      </p:grpSp>
      <p:grpSp>
        <p:nvGrpSpPr>
          <p:cNvPr id="14" name="Group 47"/>
          <p:cNvGrpSpPr>
            <a:grpSpLocks/>
          </p:cNvGrpSpPr>
          <p:nvPr/>
        </p:nvGrpSpPr>
        <p:grpSpPr bwMode="auto">
          <a:xfrm>
            <a:off x="5562600" y="3962400"/>
            <a:ext cx="1066800" cy="396875"/>
            <a:chOff x="3504" y="2496"/>
            <a:chExt cx="672" cy="250"/>
          </a:xfrm>
        </p:grpSpPr>
        <p:sp>
          <p:nvSpPr>
            <p:cNvPr id="642081" name="Line 33"/>
            <p:cNvSpPr>
              <a:spLocks noChangeShapeType="1"/>
            </p:cNvSpPr>
            <p:nvPr/>
          </p:nvSpPr>
          <p:spPr bwMode="auto">
            <a:xfrm>
              <a:off x="3552" y="2736"/>
              <a:ext cx="624" cy="0"/>
            </a:xfrm>
            <a:prstGeom prst="line">
              <a:avLst/>
            </a:prstGeom>
            <a:noFill/>
            <a:ln w="19050">
              <a:solidFill>
                <a:schemeClr val="tx1"/>
              </a:solidFill>
              <a:round/>
              <a:headEnd/>
              <a:tailEnd/>
            </a:ln>
            <a:effectLst/>
          </p:spPr>
          <p:txBody>
            <a:bodyPr/>
            <a:lstStyle/>
            <a:p>
              <a:endParaRPr lang="zh-CN" altLang="en-US"/>
            </a:p>
          </p:txBody>
        </p:sp>
        <p:sp>
          <p:nvSpPr>
            <p:cNvPr id="642086" name="Text Box 38"/>
            <p:cNvSpPr txBox="1">
              <a:spLocks noChangeArrowheads="1"/>
            </p:cNvSpPr>
            <p:nvPr/>
          </p:nvSpPr>
          <p:spPr bwMode="auto">
            <a:xfrm>
              <a:off x="3504" y="2496"/>
              <a:ext cx="432" cy="250"/>
            </a:xfrm>
            <a:prstGeom prst="rect">
              <a:avLst/>
            </a:prstGeom>
            <a:noFill/>
            <a:ln w="9525" algn="ctr">
              <a:noFill/>
              <a:miter lim="800000"/>
              <a:headEnd/>
              <a:tailEnd/>
            </a:ln>
            <a:effectLst/>
          </p:spPr>
          <p:txBody>
            <a:bodyPr>
              <a:spAutoFit/>
            </a:bodyPr>
            <a:lstStyle/>
            <a:p>
              <a:pPr>
                <a:spcBef>
                  <a:spcPct val="50000"/>
                </a:spcBef>
              </a:pPr>
              <a:r>
                <a:rPr lang="en-US" altLang="zh-CN"/>
                <a:t>N</a:t>
              </a: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642052"/>
                                        </p:tgtEl>
                                        <p:attrNameLst>
                                          <p:attrName>style.visibility</p:attrName>
                                        </p:attrNameLst>
                                      </p:cBhvr>
                                      <p:to>
                                        <p:strVal val="visible"/>
                                      </p:to>
                                    </p:set>
                                    <p:animEffect transition="in" filter="wipe(up)">
                                      <p:cBhvr>
                                        <p:cTn id="7" dur="500"/>
                                        <p:tgtEl>
                                          <p:spTgt spid="64205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up)">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up)">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wipe(up)">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wipe(left)">
                                      <p:cBhvr>
                                        <p:cTn id="27" dur="500"/>
                                        <p:tgtEl>
                                          <p:spTgt spid="7"/>
                                        </p:tgtEl>
                                      </p:cBhvr>
                                    </p:animEffect>
                                  </p:childTnLst>
                                </p:cTn>
                              </p:par>
                            </p:childTnLst>
                          </p:cTn>
                        </p:par>
                        <p:par>
                          <p:cTn id="28" fill="hold">
                            <p:stCondLst>
                              <p:cond delay="500"/>
                            </p:stCondLst>
                            <p:childTnLst>
                              <p:par>
                                <p:cTn id="29" presetID="22" presetClass="entr" presetSubtype="1" fill="hold" nodeType="after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wipe(up)">
                                      <p:cBhvr>
                                        <p:cTn id="31" dur="500"/>
                                        <p:tgtEl>
                                          <p:spTgt spid="6"/>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2" fill="hold" nodeType="clickEffect">
                                  <p:stCondLst>
                                    <p:cond delay="0"/>
                                  </p:stCondLst>
                                  <p:childTnLst>
                                    <p:set>
                                      <p:cBhvr>
                                        <p:cTn id="35" dur="1" fill="hold">
                                          <p:stCondLst>
                                            <p:cond delay="0"/>
                                          </p:stCondLst>
                                        </p:cTn>
                                        <p:tgtEl>
                                          <p:spTgt spid="8"/>
                                        </p:tgtEl>
                                        <p:attrNameLst>
                                          <p:attrName>style.visibility</p:attrName>
                                        </p:attrNameLst>
                                      </p:cBhvr>
                                      <p:to>
                                        <p:strVal val="visible"/>
                                      </p:to>
                                    </p:set>
                                    <p:animEffect transition="in" filter="wipe(right)">
                                      <p:cBhvr>
                                        <p:cTn id="36" dur="500"/>
                                        <p:tgtEl>
                                          <p:spTgt spid="8"/>
                                        </p:tgtEl>
                                      </p:cBhvr>
                                    </p:animEffect>
                                  </p:childTnLst>
                                </p:cTn>
                              </p:par>
                            </p:childTnLst>
                          </p:cTn>
                        </p:par>
                        <p:par>
                          <p:cTn id="37" fill="hold">
                            <p:stCondLst>
                              <p:cond delay="500"/>
                            </p:stCondLst>
                            <p:childTnLst>
                              <p:par>
                                <p:cTn id="38" presetID="22" presetClass="entr" presetSubtype="1" fill="hold" nodeType="afterEffect">
                                  <p:stCondLst>
                                    <p:cond delay="0"/>
                                  </p:stCondLst>
                                  <p:childTnLst>
                                    <p:set>
                                      <p:cBhvr>
                                        <p:cTn id="39" dur="1" fill="hold">
                                          <p:stCondLst>
                                            <p:cond delay="0"/>
                                          </p:stCondLst>
                                        </p:cTn>
                                        <p:tgtEl>
                                          <p:spTgt spid="5"/>
                                        </p:tgtEl>
                                        <p:attrNameLst>
                                          <p:attrName>style.visibility</p:attrName>
                                        </p:attrNameLst>
                                      </p:cBhvr>
                                      <p:to>
                                        <p:strVal val="visible"/>
                                      </p:to>
                                    </p:set>
                                    <p:animEffect transition="in" filter="wipe(up)">
                                      <p:cBhvr>
                                        <p:cTn id="40" dur="500"/>
                                        <p:tgtEl>
                                          <p:spTgt spid="5"/>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1" fill="hold" nodeType="clickEffect">
                                  <p:stCondLst>
                                    <p:cond delay="0"/>
                                  </p:stCondLst>
                                  <p:childTnLst>
                                    <p:set>
                                      <p:cBhvr>
                                        <p:cTn id="44" dur="1" fill="hold">
                                          <p:stCondLst>
                                            <p:cond delay="0"/>
                                          </p:stCondLst>
                                        </p:cTn>
                                        <p:tgtEl>
                                          <p:spTgt spid="9"/>
                                        </p:tgtEl>
                                        <p:attrNameLst>
                                          <p:attrName>style.visibility</p:attrName>
                                        </p:attrNameLst>
                                      </p:cBhvr>
                                      <p:to>
                                        <p:strVal val="visible"/>
                                      </p:to>
                                    </p:set>
                                    <p:animEffect transition="in" filter="wipe(up)">
                                      <p:cBhvr>
                                        <p:cTn id="45" dur="500"/>
                                        <p:tgtEl>
                                          <p:spTgt spid="9"/>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1" fill="hold" nodeType="clickEffect">
                                  <p:stCondLst>
                                    <p:cond delay="0"/>
                                  </p:stCondLst>
                                  <p:childTnLst>
                                    <p:set>
                                      <p:cBhvr>
                                        <p:cTn id="49" dur="1" fill="hold">
                                          <p:stCondLst>
                                            <p:cond delay="0"/>
                                          </p:stCondLst>
                                        </p:cTn>
                                        <p:tgtEl>
                                          <p:spTgt spid="10"/>
                                        </p:tgtEl>
                                        <p:attrNameLst>
                                          <p:attrName>style.visibility</p:attrName>
                                        </p:attrNameLst>
                                      </p:cBhvr>
                                      <p:to>
                                        <p:strVal val="visible"/>
                                      </p:to>
                                    </p:set>
                                    <p:animEffect transition="in" filter="wipe(up)">
                                      <p:cBhvr>
                                        <p:cTn id="50" dur="500"/>
                                        <p:tgtEl>
                                          <p:spTgt spid="10"/>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1" fill="hold" nodeType="clickEffect">
                                  <p:stCondLst>
                                    <p:cond delay="0"/>
                                  </p:stCondLst>
                                  <p:childTnLst>
                                    <p:set>
                                      <p:cBhvr>
                                        <p:cTn id="54" dur="1" fill="hold">
                                          <p:stCondLst>
                                            <p:cond delay="0"/>
                                          </p:stCondLst>
                                        </p:cTn>
                                        <p:tgtEl>
                                          <p:spTgt spid="12"/>
                                        </p:tgtEl>
                                        <p:attrNameLst>
                                          <p:attrName>style.visibility</p:attrName>
                                        </p:attrNameLst>
                                      </p:cBhvr>
                                      <p:to>
                                        <p:strVal val="visible"/>
                                      </p:to>
                                    </p:set>
                                    <p:animEffect transition="in" filter="wipe(up)">
                                      <p:cBhvr>
                                        <p:cTn id="55" dur="500"/>
                                        <p:tgtEl>
                                          <p:spTgt spid="12"/>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1" fill="hold" nodeType="clickEffect">
                                  <p:stCondLst>
                                    <p:cond delay="0"/>
                                  </p:stCondLst>
                                  <p:childTnLst>
                                    <p:set>
                                      <p:cBhvr>
                                        <p:cTn id="59" dur="1" fill="hold">
                                          <p:stCondLst>
                                            <p:cond delay="0"/>
                                          </p:stCondLst>
                                        </p:cTn>
                                        <p:tgtEl>
                                          <p:spTgt spid="11"/>
                                        </p:tgtEl>
                                        <p:attrNameLst>
                                          <p:attrName>style.visibility</p:attrName>
                                        </p:attrNameLst>
                                      </p:cBhvr>
                                      <p:to>
                                        <p:strVal val="visible"/>
                                      </p:to>
                                    </p:set>
                                    <p:animEffect transition="in" filter="wipe(up)">
                                      <p:cBhvr>
                                        <p:cTn id="60" dur="500"/>
                                        <p:tgtEl>
                                          <p:spTgt spid="11"/>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8" fill="hold" nodeType="clickEffect">
                                  <p:stCondLst>
                                    <p:cond delay="0"/>
                                  </p:stCondLst>
                                  <p:childTnLst>
                                    <p:set>
                                      <p:cBhvr>
                                        <p:cTn id="64" dur="1" fill="hold">
                                          <p:stCondLst>
                                            <p:cond delay="0"/>
                                          </p:stCondLst>
                                        </p:cTn>
                                        <p:tgtEl>
                                          <p:spTgt spid="14"/>
                                        </p:tgtEl>
                                        <p:attrNameLst>
                                          <p:attrName>style.visibility</p:attrName>
                                        </p:attrNameLst>
                                      </p:cBhvr>
                                      <p:to>
                                        <p:strVal val="visible"/>
                                      </p:to>
                                    </p:set>
                                    <p:animEffect transition="in" filter="wipe(left)">
                                      <p:cBhvr>
                                        <p:cTn id="65" dur="500"/>
                                        <p:tgtEl>
                                          <p:spTgt spid="14"/>
                                        </p:tgtEl>
                                      </p:cBhvr>
                                    </p:animEffect>
                                  </p:childTnLst>
                                </p:cTn>
                              </p:par>
                            </p:childTnLst>
                          </p:cTn>
                        </p:par>
                        <p:par>
                          <p:cTn id="66" fill="hold">
                            <p:stCondLst>
                              <p:cond delay="500"/>
                            </p:stCondLst>
                            <p:childTnLst>
                              <p:par>
                                <p:cTn id="67" presetID="22" presetClass="entr" presetSubtype="1" fill="hold" grpId="0" nodeType="afterEffect">
                                  <p:stCondLst>
                                    <p:cond delay="0"/>
                                  </p:stCondLst>
                                  <p:childTnLst>
                                    <p:set>
                                      <p:cBhvr>
                                        <p:cTn id="68" dur="1" fill="hold">
                                          <p:stCondLst>
                                            <p:cond delay="0"/>
                                          </p:stCondLst>
                                        </p:cTn>
                                        <p:tgtEl>
                                          <p:spTgt spid="642082"/>
                                        </p:tgtEl>
                                        <p:attrNameLst>
                                          <p:attrName>style.visibility</p:attrName>
                                        </p:attrNameLst>
                                      </p:cBhvr>
                                      <p:to>
                                        <p:strVal val="visible"/>
                                      </p:to>
                                    </p:set>
                                    <p:animEffect transition="in" filter="wipe(up)">
                                      <p:cBhvr>
                                        <p:cTn id="69" dur="500"/>
                                        <p:tgtEl>
                                          <p:spTgt spid="642082"/>
                                        </p:tgtEl>
                                      </p:cBhvr>
                                    </p:animEffect>
                                  </p:childTnLst>
                                </p:cTn>
                              </p:par>
                            </p:childTnLst>
                          </p:cTn>
                        </p:par>
                        <p:par>
                          <p:cTn id="70" fill="hold">
                            <p:stCondLst>
                              <p:cond delay="1000"/>
                            </p:stCondLst>
                            <p:childTnLst>
                              <p:par>
                                <p:cTn id="71" presetID="22" presetClass="entr" presetSubtype="2" fill="hold" grpId="0" nodeType="afterEffect">
                                  <p:stCondLst>
                                    <p:cond delay="0"/>
                                  </p:stCondLst>
                                  <p:childTnLst>
                                    <p:set>
                                      <p:cBhvr>
                                        <p:cTn id="72" dur="1" fill="hold">
                                          <p:stCondLst>
                                            <p:cond delay="0"/>
                                          </p:stCondLst>
                                        </p:cTn>
                                        <p:tgtEl>
                                          <p:spTgt spid="642083"/>
                                        </p:tgtEl>
                                        <p:attrNameLst>
                                          <p:attrName>style.visibility</p:attrName>
                                        </p:attrNameLst>
                                      </p:cBhvr>
                                      <p:to>
                                        <p:strVal val="visible"/>
                                      </p:to>
                                    </p:set>
                                    <p:animEffect transition="in" filter="wipe(right)">
                                      <p:cBhvr>
                                        <p:cTn id="73" dur="500"/>
                                        <p:tgtEl>
                                          <p:spTgt spid="642083"/>
                                        </p:tgtEl>
                                      </p:cBhvr>
                                    </p:animEffect>
                                  </p:childTnLst>
                                </p:cTn>
                              </p:par>
                            </p:childTnLst>
                          </p:cTn>
                        </p:par>
                      </p:childTnLst>
                    </p:cTn>
                  </p:par>
                  <p:par>
                    <p:cTn id="74" fill="hold">
                      <p:stCondLst>
                        <p:cond delay="indefinite"/>
                      </p:stCondLst>
                      <p:childTnLst>
                        <p:par>
                          <p:cTn id="75" fill="hold">
                            <p:stCondLst>
                              <p:cond delay="0"/>
                            </p:stCondLst>
                            <p:childTnLst>
                              <p:par>
                                <p:cTn id="76" presetID="22" presetClass="entr" presetSubtype="1" fill="hold" grpId="0" nodeType="clickEffect">
                                  <p:stCondLst>
                                    <p:cond delay="0"/>
                                  </p:stCondLst>
                                  <p:childTnLst>
                                    <p:set>
                                      <p:cBhvr>
                                        <p:cTn id="77" dur="1" fill="hold">
                                          <p:stCondLst>
                                            <p:cond delay="0"/>
                                          </p:stCondLst>
                                        </p:cTn>
                                        <p:tgtEl>
                                          <p:spTgt spid="642079"/>
                                        </p:tgtEl>
                                        <p:attrNameLst>
                                          <p:attrName>style.visibility</p:attrName>
                                        </p:attrNameLst>
                                      </p:cBhvr>
                                      <p:to>
                                        <p:strVal val="visible"/>
                                      </p:to>
                                    </p:set>
                                    <p:animEffect transition="in" filter="wipe(up)">
                                      <p:cBhvr>
                                        <p:cTn id="78" dur="500"/>
                                        <p:tgtEl>
                                          <p:spTgt spid="642079"/>
                                        </p:tgtEl>
                                      </p:cBhvr>
                                    </p:animEffect>
                                  </p:childTnLst>
                                </p:cTn>
                              </p:par>
                            </p:childTnLst>
                          </p:cTn>
                        </p:par>
                      </p:childTnLst>
                    </p:cTn>
                  </p:par>
                  <p:par>
                    <p:cTn id="79" fill="hold">
                      <p:stCondLst>
                        <p:cond delay="indefinite"/>
                      </p:stCondLst>
                      <p:childTnLst>
                        <p:par>
                          <p:cTn id="80" fill="hold">
                            <p:stCondLst>
                              <p:cond delay="0"/>
                            </p:stCondLst>
                            <p:childTnLst>
                              <p:par>
                                <p:cTn id="81" presetID="22" presetClass="entr" presetSubtype="1" fill="hold" nodeType="clickEffect">
                                  <p:stCondLst>
                                    <p:cond delay="0"/>
                                  </p:stCondLst>
                                  <p:childTnLst>
                                    <p:set>
                                      <p:cBhvr>
                                        <p:cTn id="82" dur="1" fill="hold">
                                          <p:stCondLst>
                                            <p:cond delay="0"/>
                                          </p:stCondLst>
                                        </p:cTn>
                                        <p:tgtEl>
                                          <p:spTgt spid="13"/>
                                        </p:tgtEl>
                                        <p:attrNameLst>
                                          <p:attrName>style.visibility</p:attrName>
                                        </p:attrNameLst>
                                      </p:cBhvr>
                                      <p:to>
                                        <p:strVal val="visible"/>
                                      </p:to>
                                    </p:set>
                                    <p:animEffect transition="in" filter="wipe(up)">
                                      <p:cBhvr>
                                        <p:cTn id="83"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2052" grpId="0" animBg="1"/>
      <p:bldP spid="642079" grpId="0" animBg="1"/>
      <p:bldP spid="642082" grpId="0" animBg="1"/>
      <p:bldP spid="642083"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4100" name="Rectangle 4"/>
          <p:cNvSpPr>
            <a:spLocks noGrp="1" noChangeArrowheads="1"/>
          </p:cNvSpPr>
          <p:nvPr>
            <p:ph type="title"/>
          </p:nvPr>
        </p:nvSpPr>
        <p:spPr/>
        <p:txBody>
          <a:bodyPr/>
          <a:lstStyle/>
          <a:p>
            <a:endParaRPr lang="zh-CN" altLang="en-US" dirty="0"/>
          </a:p>
        </p:txBody>
      </p:sp>
      <p:sp>
        <p:nvSpPr>
          <p:cNvPr id="644101" name="Rectangle 5"/>
          <p:cNvSpPr>
            <a:spLocks noGrp="1" noChangeArrowheads="1"/>
          </p:cNvSpPr>
          <p:nvPr>
            <p:ph type="body" idx="1"/>
          </p:nvPr>
        </p:nvSpPr>
        <p:spPr>
          <a:xfrm>
            <a:off x="1042988" y="1339850"/>
            <a:ext cx="8101012" cy="4897438"/>
          </a:xfrm>
        </p:spPr>
        <p:txBody>
          <a:bodyPr/>
          <a:lstStyle/>
          <a:p>
            <a:pPr>
              <a:buNone/>
            </a:pPr>
            <a:r>
              <a:rPr lang="en-US" altLang="zh-CN" dirty="0"/>
              <a:t>【</a:t>
            </a:r>
            <a:r>
              <a:rPr lang="zh-CN" altLang="en-US" b="1" dirty="0">
                <a:solidFill>
                  <a:schemeClr val="tx2">
                    <a:lumMod val="50000"/>
                  </a:schemeClr>
                </a:solidFill>
              </a:rPr>
              <a:t>例</a:t>
            </a:r>
            <a:r>
              <a:rPr lang="en-US" altLang="zh-CN" dirty="0"/>
              <a:t>】</a:t>
            </a:r>
            <a:r>
              <a:rPr lang="zh-CN" altLang="en-US" dirty="0">
                <a:solidFill>
                  <a:schemeClr val="tx2">
                    <a:lumMod val="50000"/>
                  </a:schemeClr>
                </a:solidFill>
              </a:rPr>
              <a:t>用传统流程图分别表示下列问题的算法：</a:t>
            </a:r>
            <a:endParaRPr lang="en-US" altLang="zh-CN" dirty="0">
              <a:solidFill>
                <a:schemeClr val="tx2">
                  <a:lumMod val="50000"/>
                </a:schemeClr>
              </a:solidFill>
            </a:endParaRPr>
          </a:p>
          <a:p>
            <a:pPr lvl="1">
              <a:buFont typeface="Wingdings" pitchFamily="2" charset="2"/>
              <a:buNone/>
            </a:pPr>
            <a:r>
              <a:rPr lang="en-US" altLang="zh-CN" dirty="0"/>
              <a:t>3</a:t>
            </a:r>
            <a:r>
              <a:rPr lang="zh-CN" altLang="en-US" dirty="0"/>
              <a:t>、依次输入</a:t>
            </a:r>
            <a:r>
              <a:rPr lang="en-US" altLang="zh-CN" dirty="0"/>
              <a:t>10</a:t>
            </a:r>
            <a:r>
              <a:rPr lang="zh-CN" altLang="en-US" dirty="0"/>
              <a:t>个数，要求将其中最大的数打印出来。</a:t>
            </a:r>
          </a:p>
        </p:txBody>
      </p:sp>
    </p:spTree>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1028" name="AutoShape 4"/>
          <p:cNvSpPr>
            <a:spLocks noChangeArrowheads="1"/>
          </p:cNvSpPr>
          <p:nvPr/>
        </p:nvSpPr>
        <p:spPr bwMode="auto">
          <a:xfrm>
            <a:off x="3581400" y="304800"/>
            <a:ext cx="1219200" cy="381000"/>
          </a:xfrm>
          <a:prstGeom prst="flowChartTerminator">
            <a:avLst/>
          </a:prstGeom>
          <a:gradFill rotWithShape="1">
            <a:gsLst>
              <a:gs pos="0">
                <a:schemeClr val="accent1"/>
              </a:gs>
              <a:gs pos="50000">
                <a:schemeClr val="bg1"/>
              </a:gs>
              <a:gs pos="100000">
                <a:schemeClr val="accent1"/>
              </a:gs>
            </a:gsLst>
            <a:lin ang="5400000" scaled="1"/>
          </a:gradFill>
          <a:ln w="9525" algn="ctr">
            <a:solidFill>
              <a:schemeClr val="hlink"/>
            </a:solidFill>
            <a:miter lim="800000"/>
            <a:headEnd/>
            <a:tailEnd/>
          </a:ln>
          <a:effectLst/>
        </p:spPr>
        <p:txBody>
          <a:bodyPr wrap="none" anchor="ctr"/>
          <a:lstStyle/>
          <a:p>
            <a:r>
              <a:rPr lang="zh-CN" altLang="en-US"/>
              <a:t> 开始 </a:t>
            </a:r>
          </a:p>
        </p:txBody>
      </p:sp>
      <p:sp>
        <p:nvSpPr>
          <p:cNvPr id="641032" name="Rectangle 8"/>
          <p:cNvSpPr>
            <a:spLocks noChangeArrowheads="1"/>
          </p:cNvSpPr>
          <p:nvPr/>
        </p:nvSpPr>
        <p:spPr bwMode="auto">
          <a:xfrm>
            <a:off x="2819400" y="3429000"/>
            <a:ext cx="2819400" cy="457200"/>
          </a:xfrm>
          <a:prstGeom prst="rect">
            <a:avLst/>
          </a:prstGeom>
          <a:gradFill rotWithShape="1">
            <a:gsLst>
              <a:gs pos="0">
                <a:schemeClr val="accent1"/>
              </a:gs>
              <a:gs pos="50000">
                <a:schemeClr val="bg1"/>
              </a:gs>
              <a:gs pos="100000">
                <a:schemeClr val="accent1"/>
              </a:gs>
            </a:gsLst>
            <a:lin ang="5400000" scaled="1"/>
          </a:gradFill>
          <a:ln w="9525" algn="ctr">
            <a:solidFill>
              <a:schemeClr val="hlink"/>
            </a:solidFill>
            <a:miter lim="800000"/>
            <a:headEnd/>
            <a:tailEnd/>
          </a:ln>
          <a:effectLst/>
        </p:spPr>
        <p:txBody>
          <a:bodyPr wrap="none" anchor="ctr"/>
          <a:lstStyle/>
          <a:p>
            <a:r>
              <a:rPr lang="zh-CN" altLang="en-US"/>
              <a:t> 输入一个数 </a:t>
            </a:r>
            <a:r>
              <a:rPr lang="en-US" altLang="zh-CN" sz="1800">
                <a:latin typeface="Times New Roman" pitchFamily="18" charset="0"/>
                <a:ea typeface="宋体" charset="-122"/>
              </a:rPr>
              <a:t>→ </a:t>
            </a:r>
            <a:r>
              <a:rPr lang="en-US" altLang="zh-CN"/>
              <a:t>num </a:t>
            </a:r>
          </a:p>
        </p:txBody>
      </p:sp>
      <p:sp>
        <p:nvSpPr>
          <p:cNvPr id="641034" name="Rectangle 10"/>
          <p:cNvSpPr>
            <a:spLocks noChangeArrowheads="1"/>
          </p:cNvSpPr>
          <p:nvPr/>
        </p:nvSpPr>
        <p:spPr bwMode="auto">
          <a:xfrm>
            <a:off x="3352800" y="5105400"/>
            <a:ext cx="1752600" cy="457200"/>
          </a:xfrm>
          <a:prstGeom prst="rect">
            <a:avLst/>
          </a:prstGeom>
          <a:gradFill rotWithShape="1">
            <a:gsLst>
              <a:gs pos="0">
                <a:srgbClr val="FFCCFF"/>
              </a:gs>
              <a:gs pos="50000">
                <a:schemeClr val="bg1"/>
              </a:gs>
              <a:gs pos="100000">
                <a:srgbClr val="FFCCFF"/>
              </a:gs>
            </a:gsLst>
            <a:lin ang="5400000" scaled="1"/>
          </a:gradFill>
          <a:ln w="9525" algn="ctr">
            <a:solidFill>
              <a:srgbClr val="FF99CC"/>
            </a:solidFill>
            <a:miter lim="800000"/>
            <a:headEnd/>
            <a:tailEnd/>
          </a:ln>
          <a:effectLst/>
        </p:spPr>
        <p:txBody>
          <a:bodyPr wrap="none" anchor="ctr"/>
          <a:lstStyle/>
          <a:p>
            <a:r>
              <a:rPr lang="en-US" altLang="zh-CN"/>
              <a:t> num → max </a:t>
            </a:r>
          </a:p>
        </p:txBody>
      </p:sp>
      <p:sp>
        <p:nvSpPr>
          <p:cNvPr id="641035" name="Rectangle 11"/>
          <p:cNvSpPr>
            <a:spLocks noChangeArrowheads="1"/>
          </p:cNvSpPr>
          <p:nvPr/>
        </p:nvSpPr>
        <p:spPr bwMode="auto">
          <a:xfrm>
            <a:off x="3352800" y="5867400"/>
            <a:ext cx="1752600" cy="457200"/>
          </a:xfrm>
          <a:prstGeom prst="rect">
            <a:avLst/>
          </a:prstGeom>
          <a:gradFill rotWithShape="1">
            <a:gsLst>
              <a:gs pos="0">
                <a:schemeClr val="accent1"/>
              </a:gs>
              <a:gs pos="50000">
                <a:schemeClr val="bg1"/>
              </a:gs>
              <a:gs pos="100000">
                <a:schemeClr val="accent1"/>
              </a:gs>
            </a:gsLst>
            <a:lin ang="5400000" scaled="1"/>
          </a:gradFill>
          <a:ln w="9525" algn="ctr">
            <a:solidFill>
              <a:schemeClr val="hlink"/>
            </a:solidFill>
            <a:miter lim="800000"/>
            <a:headEnd/>
            <a:tailEnd/>
          </a:ln>
          <a:effectLst/>
        </p:spPr>
        <p:txBody>
          <a:bodyPr wrap="none" anchor="ctr"/>
          <a:lstStyle/>
          <a:p>
            <a:r>
              <a:rPr lang="en-US" altLang="zh-CN"/>
              <a:t> i +1 </a:t>
            </a:r>
            <a:r>
              <a:rPr lang="en-US" altLang="zh-CN" sz="1800">
                <a:latin typeface="Times New Roman" pitchFamily="18" charset="0"/>
                <a:ea typeface="宋体" charset="-122"/>
              </a:rPr>
              <a:t>→ </a:t>
            </a:r>
            <a:r>
              <a:rPr lang="en-US" altLang="zh-CN"/>
              <a:t>i </a:t>
            </a:r>
          </a:p>
        </p:txBody>
      </p:sp>
      <p:grpSp>
        <p:nvGrpSpPr>
          <p:cNvPr id="2" name="Group 36"/>
          <p:cNvGrpSpPr>
            <a:grpSpLocks/>
          </p:cNvGrpSpPr>
          <p:nvPr/>
        </p:nvGrpSpPr>
        <p:grpSpPr bwMode="auto">
          <a:xfrm>
            <a:off x="2438400" y="685800"/>
            <a:ext cx="3505200" cy="762000"/>
            <a:chOff x="1536" y="432"/>
            <a:chExt cx="2208" cy="480"/>
          </a:xfrm>
        </p:grpSpPr>
        <p:sp>
          <p:nvSpPr>
            <p:cNvPr id="641029" name="Rectangle 5"/>
            <p:cNvSpPr>
              <a:spLocks noChangeArrowheads="1"/>
            </p:cNvSpPr>
            <p:nvPr/>
          </p:nvSpPr>
          <p:spPr bwMode="auto">
            <a:xfrm>
              <a:off x="1536" y="624"/>
              <a:ext cx="2208" cy="288"/>
            </a:xfrm>
            <a:prstGeom prst="rect">
              <a:avLst/>
            </a:prstGeom>
            <a:gradFill rotWithShape="1">
              <a:gsLst>
                <a:gs pos="0">
                  <a:schemeClr val="accent1"/>
                </a:gs>
                <a:gs pos="50000">
                  <a:schemeClr val="bg1"/>
                </a:gs>
                <a:gs pos="100000">
                  <a:schemeClr val="accent1"/>
                </a:gs>
              </a:gsLst>
              <a:lin ang="5400000" scaled="1"/>
            </a:gradFill>
            <a:ln w="9525" algn="ctr">
              <a:solidFill>
                <a:schemeClr val="hlink"/>
              </a:solidFill>
              <a:miter lim="800000"/>
              <a:headEnd/>
              <a:tailEnd/>
            </a:ln>
            <a:effectLst/>
          </p:spPr>
          <p:txBody>
            <a:bodyPr wrap="none" anchor="ctr"/>
            <a:lstStyle/>
            <a:p>
              <a:r>
                <a:rPr lang="zh-CN" altLang="en-US"/>
                <a:t> 声明变量</a:t>
              </a:r>
              <a:r>
                <a:rPr lang="en-US" altLang="zh-CN"/>
                <a:t>num</a:t>
              </a:r>
              <a:r>
                <a:rPr lang="zh-CN" altLang="en-US"/>
                <a:t>，</a:t>
              </a:r>
              <a:r>
                <a:rPr lang="en-US" altLang="zh-CN"/>
                <a:t>max</a:t>
              </a:r>
              <a:r>
                <a:rPr lang="zh-CN" altLang="en-US"/>
                <a:t>，</a:t>
              </a:r>
              <a:r>
                <a:rPr lang="en-US" altLang="zh-CN"/>
                <a:t>i=1 </a:t>
              </a:r>
            </a:p>
          </p:txBody>
        </p:sp>
        <p:sp>
          <p:nvSpPr>
            <p:cNvPr id="641038" name="Line 14"/>
            <p:cNvSpPr>
              <a:spLocks noChangeShapeType="1"/>
            </p:cNvSpPr>
            <p:nvPr/>
          </p:nvSpPr>
          <p:spPr bwMode="auto">
            <a:xfrm>
              <a:off x="2640" y="432"/>
              <a:ext cx="0" cy="192"/>
            </a:xfrm>
            <a:prstGeom prst="line">
              <a:avLst/>
            </a:prstGeom>
            <a:noFill/>
            <a:ln w="19050">
              <a:solidFill>
                <a:schemeClr val="tx1"/>
              </a:solidFill>
              <a:round/>
              <a:headEnd/>
              <a:tailEnd type="stealth" w="med" len="lg"/>
            </a:ln>
            <a:effectLst/>
          </p:spPr>
          <p:txBody>
            <a:bodyPr/>
            <a:lstStyle/>
            <a:p>
              <a:endParaRPr lang="zh-CN" altLang="en-US"/>
            </a:p>
          </p:txBody>
        </p:sp>
      </p:grpSp>
      <p:grpSp>
        <p:nvGrpSpPr>
          <p:cNvPr id="3" name="Group 37"/>
          <p:cNvGrpSpPr>
            <a:grpSpLocks/>
          </p:cNvGrpSpPr>
          <p:nvPr/>
        </p:nvGrpSpPr>
        <p:grpSpPr bwMode="auto">
          <a:xfrm>
            <a:off x="2438400" y="1447800"/>
            <a:ext cx="3505200" cy="762000"/>
            <a:chOff x="1536" y="912"/>
            <a:chExt cx="2208" cy="480"/>
          </a:xfrm>
        </p:grpSpPr>
        <p:sp>
          <p:nvSpPr>
            <p:cNvPr id="641030" name="Rectangle 6"/>
            <p:cNvSpPr>
              <a:spLocks noChangeArrowheads="1"/>
            </p:cNvSpPr>
            <p:nvPr/>
          </p:nvSpPr>
          <p:spPr bwMode="auto">
            <a:xfrm>
              <a:off x="1536" y="1104"/>
              <a:ext cx="2208" cy="288"/>
            </a:xfrm>
            <a:prstGeom prst="rect">
              <a:avLst/>
            </a:prstGeom>
            <a:gradFill rotWithShape="1">
              <a:gsLst>
                <a:gs pos="0">
                  <a:schemeClr val="accent1"/>
                </a:gs>
                <a:gs pos="50000">
                  <a:schemeClr val="bg1"/>
                </a:gs>
                <a:gs pos="100000">
                  <a:schemeClr val="accent1"/>
                </a:gs>
              </a:gsLst>
              <a:lin ang="5400000" scaled="1"/>
            </a:gradFill>
            <a:ln w="9525" algn="ctr">
              <a:solidFill>
                <a:schemeClr val="hlink"/>
              </a:solidFill>
              <a:miter lim="800000"/>
              <a:headEnd/>
              <a:tailEnd/>
            </a:ln>
            <a:effectLst/>
          </p:spPr>
          <p:txBody>
            <a:bodyPr wrap="none" anchor="ctr"/>
            <a:lstStyle/>
            <a:p>
              <a:r>
                <a:rPr lang="zh-CN" altLang="en-US"/>
                <a:t> 输入一个数 </a:t>
              </a:r>
              <a:r>
                <a:rPr lang="en-US" altLang="zh-CN" sz="1800">
                  <a:latin typeface="Times New Roman" pitchFamily="18" charset="0"/>
                  <a:ea typeface="宋体" charset="-122"/>
                </a:rPr>
                <a:t>→ </a:t>
              </a:r>
              <a:r>
                <a:rPr lang="en-US" altLang="zh-CN"/>
                <a:t>max </a:t>
              </a:r>
            </a:p>
          </p:txBody>
        </p:sp>
        <p:sp>
          <p:nvSpPr>
            <p:cNvPr id="641039" name="Line 15"/>
            <p:cNvSpPr>
              <a:spLocks noChangeShapeType="1"/>
            </p:cNvSpPr>
            <p:nvPr/>
          </p:nvSpPr>
          <p:spPr bwMode="auto">
            <a:xfrm>
              <a:off x="2640" y="912"/>
              <a:ext cx="0" cy="192"/>
            </a:xfrm>
            <a:prstGeom prst="line">
              <a:avLst/>
            </a:prstGeom>
            <a:noFill/>
            <a:ln w="19050">
              <a:solidFill>
                <a:schemeClr val="tx1"/>
              </a:solidFill>
              <a:round/>
              <a:headEnd/>
              <a:tailEnd type="stealth" w="med" len="lg"/>
            </a:ln>
            <a:effectLst/>
          </p:spPr>
          <p:txBody>
            <a:bodyPr/>
            <a:lstStyle/>
            <a:p>
              <a:endParaRPr lang="zh-CN" altLang="en-US"/>
            </a:p>
          </p:txBody>
        </p:sp>
      </p:grpSp>
      <p:grpSp>
        <p:nvGrpSpPr>
          <p:cNvPr id="4" name="Group 38"/>
          <p:cNvGrpSpPr>
            <a:grpSpLocks/>
          </p:cNvGrpSpPr>
          <p:nvPr/>
        </p:nvGrpSpPr>
        <p:grpSpPr bwMode="auto">
          <a:xfrm>
            <a:off x="2743200" y="2209800"/>
            <a:ext cx="2895600" cy="914400"/>
            <a:chOff x="1728" y="1392"/>
            <a:chExt cx="1824" cy="576"/>
          </a:xfrm>
        </p:grpSpPr>
        <p:sp>
          <p:nvSpPr>
            <p:cNvPr id="641031" name="AutoShape 7"/>
            <p:cNvSpPr>
              <a:spLocks noChangeArrowheads="1"/>
            </p:cNvSpPr>
            <p:nvPr/>
          </p:nvSpPr>
          <p:spPr bwMode="auto">
            <a:xfrm>
              <a:off x="1728" y="1584"/>
              <a:ext cx="1824" cy="384"/>
            </a:xfrm>
            <a:prstGeom prst="diamond">
              <a:avLst/>
            </a:prstGeom>
            <a:gradFill rotWithShape="1">
              <a:gsLst>
                <a:gs pos="0">
                  <a:srgbClr val="99CC00"/>
                </a:gs>
                <a:gs pos="50000">
                  <a:schemeClr val="bg1"/>
                </a:gs>
                <a:gs pos="100000">
                  <a:srgbClr val="99CC00"/>
                </a:gs>
              </a:gsLst>
              <a:lin ang="5400000" scaled="1"/>
            </a:gradFill>
            <a:ln w="9525" algn="ctr">
              <a:solidFill>
                <a:srgbClr val="006600"/>
              </a:solidFill>
              <a:miter lim="800000"/>
              <a:headEnd/>
              <a:tailEnd/>
            </a:ln>
            <a:effectLst/>
          </p:spPr>
          <p:txBody>
            <a:bodyPr wrap="none" anchor="ctr"/>
            <a:lstStyle/>
            <a:p>
              <a:r>
                <a:rPr lang="en-US" altLang="zh-CN"/>
                <a:t> i&lt;=10? </a:t>
              </a:r>
            </a:p>
          </p:txBody>
        </p:sp>
        <p:sp>
          <p:nvSpPr>
            <p:cNvPr id="641040" name="Line 16"/>
            <p:cNvSpPr>
              <a:spLocks noChangeShapeType="1"/>
            </p:cNvSpPr>
            <p:nvPr/>
          </p:nvSpPr>
          <p:spPr bwMode="auto">
            <a:xfrm>
              <a:off x="2640" y="1392"/>
              <a:ext cx="0" cy="192"/>
            </a:xfrm>
            <a:prstGeom prst="line">
              <a:avLst/>
            </a:prstGeom>
            <a:noFill/>
            <a:ln w="19050">
              <a:solidFill>
                <a:schemeClr val="tx1"/>
              </a:solidFill>
              <a:round/>
              <a:headEnd/>
              <a:tailEnd type="stealth" w="med" len="lg"/>
            </a:ln>
            <a:effectLst/>
          </p:spPr>
          <p:txBody>
            <a:bodyPr/>
            <a:lstStyle/>
            <a:p>
              <a:endParaRPr lang="zh-CN" altLang="en-US"/>
            </a:p>
          </p:txBody>
        </p:sp>
      </p:grpSp>
      <p:grpSp>
        <p:nvGrpSpPr>
          <p:cNvPr id="5" name="Group 40"/>
          <p:cNvGrpSpPr>
            <a:grpSpLocks/>
          </p:cNvGrpSpPr>
          <p:nvPr/>
        </p:nvGrpSpPr>
        <p:grpSpPr bwMode="auto">
          <a:xfrm>
            <a:off x="2743200" y="3886200"/>
            <a:ext cx="2895600" cy="914400"/>
            <a:chOff x="1728" y="2448"/>
            <a:chExt cx="1824" cy="576"/>
          </a:xfrm>
        </p:grpSpPr>
        <p:sp>
          <p:nvSpPr>
            <p:cNvPr id="641033" name="AutoShape 9"/>
            <p:cNvSpPr>
              <a:spLocks noChangeArrowheads="1"/>
            </p:cNvSpPr>
            <p:nvPr/>
          </p:nvSpPr>
          <p:spPr bwMode="auto">
            <a:xfrm>
              <a:off x="1728" y="2640"/>
              <a:ext cx="1824" cy="384"/>
            </a:xfrm>
            <a:prstGeom prst="diamond">
              <a:avLst/>
            </a:prstGeom>
            <a:gradFill rotWithShape="1">
              <a:gsLst>
                <a:gs pos="0">
                  <a:srgbClr val="FFCCFF"/>
                </a:gs>
                <a:gs pos="50000">
                  <a:schemeClr val="bg1"/>
                </a:gs>
                <a:gs pos="100000">
                  <a:srgbClr val="FFCCFF"/>
                </a:gs>
              </a:gsLst>
              <a:lin ang="5400000" scaled="1"/>
            </a:gradFill>
            <a:ln w="9525" algn="ctr">
              <a:solidFill>
                <a:srgbClr val="FF99CC"/>
              </a:solidFill>
              <a:miter lim="800000"/>
              <a:headEnd/>
              <a:tailEnd/>
            </a:ln>
            <a:effectLst/>
          </p:spPr>
          <p:txBody>
            <a:bodyPr wrap="none" anchor="ctr"/>
            <a:lstStyle/>
            <a:p>
              <a:r>
                <a:rPr lang="en-US" altLang="zh-CN"/>
                <a:t> num&gt;max? </a:t>
              </a:r>
            </a:p>
          </p:txBody>
        </p:sp>
        <p:sp>
          <p:nvSpPr>
            <p:cNvPr id="641042" name="Line 18"/>
            <p:cNvSpPr>
              <a:spLocks noChangeShapeType="1"/>
            </p:cNvSpPr>
            <p:nvPr/>
          </p:nvSpPr>
          <p:spPr bwMode="auto">
            <a:xfrm>
              <a:off x="2640" y="2448"/>
              <a:ext cx="0" cy="192"/>
            </a:xfrm>
            <a:prstGeom prst="line">
              <a:avLst/>
            </a:prstGeom>
            <a:noFill/>
            <a:ln w="19050">
              <a:solidFill>
                <a:schemeClr val="tx1"/>
              </a:solidFill>
              <a:round/>
              <a:headEnd/>
              <a:tailEnd type="stealth" w="med" len="lg"/>
            </a:ln>
            <a:effectLst/>
          </p:spPr>
          <p:txBody>
            <a:bodyPr/>
            <a:lstStyle/>
            <a:p>
              <a:endParaRPr lang="zh-CN" altLang="en-US"/>
            </a:p>
          </p:txBody>
        </p:sp>
      </p:grpSp>
      <p:sp>
        <p:nvSpPr>
          <p:cNvPr id="641044" name="Line 20"/>
          <p:cNvSpPr>
            <a:spLocks noChangeShapeType="1"/>
          </p:cNvSpPr>
          <p:nvPr/>
        </p:nvSpPr>
        <p:spPr bwMode="auto">
          <a:xfrm>
            <a:off x="4191000" y="5562600"/>
            <a:ext cx="0" cy="304800"/>
          </a:xfrm>
          <a:prstGeom prst="line">
            <a:avLst/>
          </a:prstGeom>
          <a:noFill/>
          <a:ln w="19050">
            <a:solidFill>
              <a:schemeClr val="tx1"/>
            </a:solidFill>
            <a:round/>
            <a:headEnd/>
            <a:tailEnd type="stealth" w="med" len="lg"/>
          </a:ln>
          <a:effectLst/>
        </p:spPr>
        <p:txBody>
          <a:bodyPr/>
          <a:lstStyle/>
          <a:p>
            <a:endParaRPr lang="zh-CN" altLang="en-US"/>
          </a:p>
        </p:txBody>
      </p:sp>
      <p:sp>
        <p:nvSpPr>
          <p:cNvPr id="641047" name="Line 23"/>
          <p:cNvSpPr>
            <a:spLocks noChangeShapeType="1"/>
          </p:cNvSpPr>
          <p:nvPr/>
        </p:nvSpPr>
        <p:spPr bwMode="auto">
          <a:xfrm>
            <a:off x="5867400" y="4495800"/>
            <a:ext cx="0" cy="1219200"/>
          </a:xfrm>
          <a:prstGeom prst="line">
            <a:avLst/>
          </a:prstGeom>
          <a:noFill/>
          <a:ln w="19050">
            <a:solidFill>
              <a:schemeClr val="tx1"/>
            </a:solidFill>
            <a:round/>
            <a:headEnd/>
            <a:tailEnd/>
          </a:ln>
          <a:effectLst/>
        </p:spPr>
        <p:txBody>
          <a:bodyPr/>
          <a:lstStyle/>
          <a:p>
            <a:endParaRPr lang="zh-CN" altLang="en-US"/>
          </a:p>
        </p:txBody>
      </p:sp>
      <p:sp>
        <p:nvSpPr>
          <p:cNvPr id="641048" name="Line 24"/>
          <p:cNvSpPr>
            <a:spLocks noChangeShapeType="1"/>
          </p:cNvSpPr>
          <p:nvPr/>
        </p:nvSpPr>
        <p:spPr bwMode="auto">
          <a:xfrm flipH="1">
            <a:off x="4191000" y="5715000"/>
            <a:ext cx="1676400" cy="0"/>
          </a:xfrm>
          <a:prstGeom prst="line">
            <a:avLst/>
          </a:prstGeom>
          <a:noFill/>
          <a:ln w="19050">
            <a:solidFill>
              <a:schemeClr val="tx1"/>
            </a:solidFill>
            <a:round/>
            <a:headEnd/>
            <a:tailEnd type="stealth" w="med" len="lg"/>
          </a:ln>
          <a:effectLst/>
        </p:spPr>
        <p:txBody>
          <a:bodyPr/>
          <a:lstStyle/>
          <a:p>
            <a:endParaRPr lang="zh-CN" altLang="en-US"/>
          </a:p>
        </p:txBody>
      </p:sp>
      <p:sp>
        <p:nvSpPr>
          <p:cNvPr id="641049" name="Line 25"/>
          <p:cNvSpPr>
            <a:spLocks noChangeShapeType="1"/>
          </p:cNvSpPr>
          <p:nvPr/>
        </p:nvSpPr>
        <p:spPr bwMode="auto">
          <a:xfrm>
            <a:off x="4191000" y="6324600"/>
            <a:ext cx="0" cy="228600"/>
          </a:xfrm>
          <a:prstGeom prst="line">
            <a:avLst/>
          </a:prstGeom>
          <a:noFill/>
          <a:ln w="19050">
            <a:solidFill>
              <a:schemeClr val="tx1"/>
            </a:solidFill>
            <a:round/>
            <a:headEnd/>
            <a:tailEnd/>
          </a:ln>
          <a:effectLst/>
        </p:spPr>
        <p:txBody>
          <a:bodyPr/>
          <a:lstStyle/>
          <a:p>
            <a:endParaRPr lang="zh-CN" altLang="en-US"/>
          </a:p>
        </p:txBody>
      </p:sp>
      <p:sp>
        <p:nvSpPr>
          <p:cNvPr id="641050" name="Line 26"/>
          <p:cNvSpPr>
            <a:spLocks noChangeShapeType="1"/>
          </p:cNvSpPr>
          <p:nvPr/>
        </p:nvSpPr>
        <p:spPr bwMode="auto">
          <a:xfrm>
            <a:off x="2286000" y="6553200"/>
            <a:ext cx="1905000" cy="0"/>
          </a:xfrm>
          <a:prstGeom prst="line">
            <a:avLst/>
          </a:prstGeom>
          <a:noFill/>
          <a:ln w="19050">
            <a:solidFill>
              <a:schemeClr val="tx1"/>
            </a:solidFill>
            <a:round/>
            <a:headEnd/>
            <a:tailEnd/>
          </a:ln>
          <a:effectLst/>
        </p:spPr>
        <p:txBody>
          <a:bodyPr/>
          <a:lstStyle/>
          <a:p>
            <a:endParaRPr lang="zh-CN" altLang="en-US"/>
          </a:p>
        </p:txBody>
      </p:sp>
      <p:sp>
        <p:nvSpPr>
          <p:cNvPr id="641051" name="Line 27"/>
          <p:cNvSpPr>
            <a:spLocks noChangeShapeType="1"/>
          </p:cNvSpPr>
          <p:nvPr/>
        </p:nvSpPr>
        <p:spPr bwMode="auto">
          <a:xfrm>
            <a:off x="2286000" y="2362200"/>
            <a:ext cx="0" cy="4191000"/>
          </a:xfrm>
          <a:prstGeom prst="line">
            <a:avLst/>
          </a:prstGeom>
          <a:noFill/>
          <a:ln w="19050">
            <a:solidFill>
              <a:schemeClr val="tx1"/>
            </a:solidFill>
            <a:round/>
            <a:headEnd/>
            <a:tailEnd/>
          </a:ln>
          <a:effectLst/>
        </p:spPr>
        <p:txBody>
          <a:bodyPr/>
          <a:lstStyle/>
          <a:p>
            <a:endParaRPr lang="zh-CN" altLang="en-US"/>
          </a:p>
        </p:txBody>
      </p:sp>
      <p:sp>
        <p:nvSpPr>
          <p:cNvPr id="641052" name="Line 28"/>
          <p:cNvSpPr>
            <a:spLocks noChangeShapeType="1"/>
          </p:cNvSpPr>
          <p:nvPr/>
        </p:nvSpPr>
        <p:spPr bwMode="auto">
          <a:xfrm>
            <a:off x="2286000" y="2362200"/>
            <a:ext cx="1828800" cy="0"/>
          </a:xfrm>
          <a:prstGeom prst="line">
            <a:avLst/>
          </a:prstGeom>
          <a:noFill/>
          <a:ln w="19050">
            <a:solidFill>
              <a:schemeClr val="tx1"/>
            </a:solidFill>
            <a:round/>
            <a:headEnd/>
            <a:tailEnd type="stealth" w="med" len="lg"/>
          </a:ln>
          <a:effectLst/>
        </p:spPr>
        <p:txBody>
          <a:bodyPr/>
          <a:lstStyle/>
          <a:p>
            <a:endParaRPr lang="zh-CN" altLang="en-US"/>
          </a:p>
        </p:txBody>
      </p:sp>
      <p:grpSp>
        <p:nvGrpSpPr>
          <p:cNvPr id="6" name="Group 45"/>
          <p:cNvGrpSpPr>
            <a:grpSpLocks/>
          </p:cNvGrpSpPr>
          <p:nvPr/>
        </p:nvGrpSpPr>
        <p:grpSpPr bwMode="auto">
          <a:xfrm>
            <a:off x="6400800" y="2819400"/>
            <a:ext cx="1524000" cy="1143000"/>
            <a:chOff x="4032" y="1776"/>
            <a:chExt cx="960" cy="720"/>
          </a:xfrm>
        </p:grpSpPr>
        <p:sp>
          <p:nvSpPr>
            <p:cNvPr id="641036" name="Rectangle 12"/>
            <p:cNvSpPr>
              <a:spLocks noChangeArrowheads="1"/>
            </p:cNvSpPr>
            <p:nvPr/>
          </p:nvSpPr>
          <p:spPr bwMode="auto">
            <a:xfrm>
              <a:off x="4032" y="2208"/>
              <a:ext cx="960" cy="288"/>
            </a:xfrm>
            <a:prstGeom prst="rect">
              <a:avLst/>
            </a:prstGeom>
            <a:gradFill rotWithShape="1">
              <a:gsLst>
                <a:gs pos="0">
                  <a:schemeClr val="accent1"/>
                </a:gs>
                <a:gs pos="50000">
                  <a:schemeClr val="bg1"/>
                </a:gs>
                <a:gs pos="100000">
                  <a:schemeClr val="accent1"/>
                </a:gs>
              </a:gsLst>
              <a:lin ang="5400000" scaled="1"/>
            </a:gradFill>
            <a:ln w="9525" algn="ctr">
              <a:solidFill>
                <a:schemeClr val="hlink"/>
              </a:solidFill>
              <a:miter lim="800000"/>
              <a:headEnd/>
              <a:tailEnd/>
            </a:ln>
            <a:effectLst/>
          </p:spPr>
          <p:txBody>
            <a:bodyPr wrap="none" anchor="ctr"/>
            <a:lstStyle/>
            <a:p>
              <a:r>
                <a:rPr lang="zh-CN" altLang="en-US"/>
                <a:t> 输出</a:t>
              </a:r>
              <a:r>
                <a:rPr lang="en-US" altLang="zh-CN"/>
                <a:t>max </a:t>
              </a:r>
            </a:p>
          </p:txBody>
        </p:sp>
        <p:sp>
          <p:nvSpPr>
            <p:cNvPr id="641054" name="Line 30"/>
            <p:cNvSpPr>
              <a:spLocks noChangeShapeType="1"/>
            </p:cNvSpPr>
            <p:nvPr/>
          </p:nvSpPr>
          <p:spPr bwMode="auto">
            <a:xfrm>
              <a:off x="4512" y="1776"/>
              <a:ext cx="0" cy="432"/>
            </a:xfrm>
            <a:prstGeom prst="line">
              <a:avLst/>
            </a:prstGeom>
            <a:noFill/>
            <a:ln w="19050">
              <a:solidFill>
                <a:schemeClr val="tx1"/>
              </a:solidFill>
              <a:round/>
              <a:headEnd/>
              <a:tailEnd type="stealth" w="med" len="lg"/>
            </a:ln>
            <a:effectLst/>
          </p:spPr>
          <p:txBody>
            <a:bodyPr/>
            <a:lstStyle/>
            <a:p>
              <a:endParaRPr lang="zh-CN" altLang="en-US"/>
            </a:p>
          </p:txBody>
        </p:sp>
      </p:grpSp>
      <p:grpSp>
        <p:nvGrpSpPr>
          <p:cNvPr id="7" name="Group 44"/>
          <p:cNvGrpSpPr>
            <a:grpSpLocks/>
          </p:cNvGrpSpPr>
          <p:nvPr/>
        </p:nvGrpSpPr>
        <p:grpSpPr bwMode="auto">
          <a:xfrm>
            <a:off x="6553200" y="3962400"/>
            <a:ext cx="1219200" cy="685800"/>
            <a:chOff x="4128" y="2496"/>
            <a:chExt cx="768" cy="432"/>
          </a:xfrm>
        </p:grpSpPr>
        <p:sp>
          <p:nvSpPr>
            <p:cNvPr id="641037" name="AutoShape 13"/>
            <p:cNvSpPr>
              <a:spLocks noChangeArrowheads="1"/>
            </p:cNvSpPr>
            <p:nvPr/>
          </p:nvSpPr>
          <p:spPr bwMode="auto">
            <a:xfrm>
              <a:off x="4128" y="2688"/>
              <a:ext cx="768" cy="240"/>
            </a:xfrm>
            <a:prstGeom prst="flowChartTerminator">
              <a:avLst/>
            </a:prstGeom>
            <a:gradFill rotWithShape="1">
              <a:gsLst>
                <a:gs pos="0">
                  <a:schemeClr val="accent1"/>
                </a:gs>
                <a:gs pos="50000">
                  <a:schemeClr val="bg1"/>
                </a:gs>
                <a:gs pos="100000">
                  <a:schemeClr val="accent1"/>
                </a:gs>
              </a:gsLst>
              <a:lin ang="5400000" scaled="1"/>
            </a:gradFill>
            <a:ln w="9525" algn="ctr">
              <a:solidFill>
                <a:schemeClr val="hlink"/>
              </a:solidFill>
              <a:miter lim="800000"/>
              <a:headEnd/>
              <a:tailEnd/>
            </a:ln>
            <a:effectLst/>
          </p:spPr>
          <p:txBody>
            <a:bodyPr wrap="none" anchor="ctr"/>
            <a:lstStyle/>
            <a:p>
              <a:r>
                <a:rPr lang="zh-CN" altLang="en-US"/>
                <a:t> 结束 </a:t>
              </a:r>
            </a:p>
          </p:txBody>
        </p:sp>
        <p:sp>
          <p:nvSpPr>
            <p:cNvPr id="641055" name="Line 31"/>
            <p:cNvSpPr>
              <a:spLocks noChangeShapeType="1"/>
            </p:cNvSpPr>
            <p:nvPr/>
          </p:nvSpPr>
          <p:spPr bwMode="auto">
            <a:xfrm>
              <a:off x="4512" y="2496"/>
              <a:ext cx="0" cy="192"/>
            </a:xfrm>
            <a:prstGeom prst="line">
              <a:avLst/>
            </a:prstGeom>
            <a:noFill/>
            <a:ln w="19050">
              <a:solidFill>
                <a:schemeClr val="tx1"/>
              </a:solidFill>
              <a:round/>
              <a:headEnd/>
              <a:tailEnd type="stealth" w="med" len="lg"/>
            </a:ln>
            <a:effectLst/>
          </p:spPr>
          <p:txBody>
            <a:bodyPr/>
            <a:lstStyle/>
            <a:p>
              <a:endParaRPr lang="zh-CN" altLang="en-US"/>
            </a:p>
          </p:txBody>
        </p:sp>
      </p:grpSp>
      <p:grpSp>
        <p:nvGrpSpPr>
          <p:cNvPr id="8" name="Group 39"/>
          <p:cNvGrpSpPr>
            <a:grpSpLocks/>
          </p:cNvGrpSpPr>
          <p:nvPr/>
        </p:nvGrpSpPr>
        <p:grpSpPr bwMode="auto">
          <a:xfrm>
            <a:off x="4191000" y="3048000"/>
            <a:ext cx="609600" cy="396875"/>
            <a:chOff x="2640" y="1920"/>
            <a:chExt cx="384" cy="250"/>
          </a:xfrm>
        </p:grpSpPr>
        <p:sp>
          <p:nvSpPr>
            <p:cNvPr id="641041" name="Line 17"/>
            <p:cNvSpPr>
              <a:spLocks noChangeShapeType="1"/>
            </p:cNvSpPr>
            <p:nvPr/>
          </p:nvSpPr>
          <p:spPr bwMode="auto">
            <a:xfrm>
              <a:off x="2640" y="1968"/>
              <a:ext cx="0" cy="192"/>
            </a:xfrm>
            <a:prstGeom prst="line">
              <a:avLst/>
            </a:prstGeom>
            <a:noFill/>
            <a:ln w="19050">
              <a:solidFill>
                <a:schemeClr val="tx1"/>
              </a:solidFill>
              <a:round/>
              <a:headEnd/>
              <a:tailEnd type="stealth" w="med" len="lg"/>
            </a:ln>
            <a:effectLst/>
          </p:spPr>
          <p:txBody>
            <a:bodyPr/>
            <a:lstStyle/>
            <a:p>
              <a:endParaRPr lang="zh-CN" altLang="en-US"/>
            </a:p>
          </p:txBody>
        </p:sp>
        <p:sp>
          <p:nvSpPr>
            <p:cNvPr id="641056" name="Text Box 32"/>
            <p:cNvSpPr txBox="1">
              <a:spLocks noChangeArrowheads="1"/>
            </p:cNvSpPr>
            <p:nvPr/>
          </p:nvSpPr>
          <p:spPr bwMode="auto">
            <a:xfrm>
              <a:off x="2640" y="1920"/>
              <a:ext cx="384" cy="250"/>
            </a:xfrm>
            <a:prstGeom prst="rect">
              <a:avLst/>
            </a:prstGeom>
            <a:noFill/>
            <a:ln w="9525" algn="ctr">
              <a:noFill/>
              <a:miter lim="800000"/>
              <a:headEnd/>
              <a:tailEnd/>
            </a:ln>
            <a:effectLst/>
          </p:spPr>
          <p:txBody>
            <a:bodyPr>
              <a:spAutoFit/>
            </a:bodyPr>
            <a:lstStyle/>
            <a:p>
              <a:pPr>
                <a:spcBef>
                  <a:spcPct val="50000"/>
                </a:spcBef>
              </a:pPr>
              <a:r>
                <a:rPr lang="en-US" altLang="zh-CN">
                  <a:ea typeface="宋体" charset="-122"/>
                </a:rPr>
                <a:t>Y</a:t>
              </a:r>
            </a:p>
          </p:txBody>
        </p:sp>
      </p:grpSp>
      <p:grpSp>
        <p:nvGrpSpPr>
          <p:cNvPr id="9" name="Group 41"/>
          <p:cNvGrpSpPr>
            <a:grpSpLocks/>
          </p:cNvGrpSpPr>
          <p:nvPr/>
        </p:nvGrpSpPr>
        <p:grpSpPr bwMode="auto">
          <a:xfrm>
            <a:off x="4191000" y="4724400"/>
            <a:ext cx="609600" cy="396875"/>
            <a:chOff x="2640" y="2976"/>
            <a:chExt cx="384" cy="250"/>
          </a:xfrm>
        </p:grpSpPr>
        <p:sp>
          <p:nvSpPr>
            <p:cNvPr id="641043" name="Line 19"/>
            <p:cNvSpPr>
              <a:spLocks noChangeShapeType="1"/>
            </p:cNvSpPr>
            <p:nvPr/>
          </p:nvSpPr>
          <p:spPr bwMode="auto">
            <a:xfrm>
              <a:off x="2640" y="3024"/>
              <a:ext cx="0" cy="192"/>
            </a:xfrm>
            <a:prstGeom prst="line">
              <a:avLst/>
            </a:prstGeom>
            <a:noFill/>
            <a:ln w="19050">
              <a:solidFill>
                <a:schemeClr val="tx1"/>
              </a:solidFill>
              <a:round/>
              <a:headEnd/>
              <a:tailEnd type="stealth" w="med" len="lg"/>
            </a:ln>
            <a:effectLst/>
          </p:spPr>
          <p:txBody>
            <a:bodyPr/>
            <a:lstStyle/>
            <a:p>
              <a:endParaRPr lang="zh-CN" altLang="en-US"/>
            </a:p>
          </p:txBody>
        </p:sp>
        <p:sp>
          <p:nvSpPr>
            <p:cNvPr id="641057" name="Text Box 33"/>
            <p:cNvSpPr txBox="1">
              <a:spLocks noChangeArrowheads="1"/>
            </p:cNvSpPr>
            <p:nvPr/>
          </p:nvSpPr>
          <p:spPr bwMode="auto">
            <a:xfrm>
              <a:off x="2640" y="2976"/>
              <a:ext cx="384" cy="250"/>
            </a:xfrm>
            <a:prstGeom prst="rect">
              <a:avLst/>
            </a:prstGeom>
            <a:noFill/>
            <a:ln w="9525" algn="ctr">
              <a:noFill/>
              <a:miter lim="800000"/>
              <a:headEnd/>
              <a:tailEnd/>
            </a:ln>
            <a:effectLst/>
          </p:spPr>
          <p:txBody>
            <a:bodyPr>
              <a:spAutoFit/>
            </a:bodyPr>
            <a:lstStyle/>
            <a:p>
              <a:pPr>
                <a:spcBef>
                  <a:spcPct val="50000"/>
                </a:spcBef>
              </a:pPr>
              <a:r>
                <a:rPr lang="en-US" altLang="zh-CN">
                  <a:ea typeface="宋体" charset="-122"/>
                </a:rPr>
                <a:t>Y</a:t>
              </a:r>
            </a:p>
          </p:txBody>
        </p:sp>
      </p:grpSp>
      <p:grpSp>
        <p:nvGrpSpPr>
          <p:cNvPr id="10" name="Group 43"/>
          <p:cNvGrpSpPr>
            <a:grpSpLocks/>
          </p:cNvGrpSpPr>
          <p:nvPr/>
        </p:nvGrpSpPr>
        <p:grpSpPr bwMode="auto">
          <a:xfrm>
            <a:off x="5562600" y="2438400"/>
            <a:ext cx="1600200" cy="396875"/>
            <a:chOff x="3504" y="1536"/>
            <a:chExt cx="1008" cy="250"/>
          </a:xfrm>
        </p:grpSpPr>
        <p:sp>
          <p:nvSpPr>
            <p:cNvPr id="641053" name="Line 29"/>
            <p:cNvSpPr>
              <a:spLocks noChangeShapeType="1"/>
            </p:cNvSpPr>
            <p:nvPr/>
          </p:nvSpPr>
          <p:spPr bwMode="auto">
            <a:xfrm>
              <a:off x="3552" y="1776"/>
              <a:ext cx="960" cy="0"/>
            </a:xfrm>
            <a:prstGeom prst="line">
              <a:avLst/>
            </a:prstGeom>
            <a:noFill/>
            <a:ln w="19050">
              <a:solidFill>
                <a:schemeClr val="tx1"/>
              </a:solidFill>
              <a:round/>
              <a:headEnd/>
              <a:tailEnd/>
            </a:ln>
            <a:effectLst/>
          </p:spPr>
          <p:txBody>
            <a:bodyPr/>
            <a:lstStyle/>
            <a:p>
              <a:endParaRPr lang="zh-CN" altLang="en-US"/>
            </a:p>
          </p:txBody>
        </p:sp>
        <p:sp>
          <p:nvSpPr>
            <p:cNvPr id="641058" name="Text Box 34"/>
            <p:cNvSpPr txBox="1">
              <a:spLocks noChangeArrowheads="1"/>
            </p:cNvSpPr>
            <p:nvPr/>
          </p:nvSpPr>
          <p:spPr bwMode="auto">
            <a:xfrm>
              <a:off x="3504" y="1536"/>
              <a:ext cx="384" cy="250"/>
            </a:xfrm>
            <a:prstGeom prst="rect">
              <a:avLst/>
            </a:prstGeom>
            <a:noFill/>
            <a:ln w="9525" algn="ctr">
              <a:noFill/>
              <a:miter lim="800000"/>
              <a:headEnd/>
              <a:tailEnd/>
            </a:ln>
            <a:effectLst/>
          </p:spPr>
          <p:txBody>
            <a:bodyPr>
              <a:spAutoFit/>
            </a:bodyPr>
            <a:lstStyle/>
            <a:p>
              <a:pPr>
                <a:spcBef>
                  <a:spcPct val="50000"/>
                </a:spcBef>
              </a:pPr>
              <a:r>
                <a:rPr lang="en-US" altLang="zh-CN">
                  <a:ea typeface="宋体" charset="-122"/>
                </a:rPr>
                <a:t>N</a:t>
              </a:r>
            </a:p>
          </p:txBody>
        </p:sp>
      </p:grpSp>
      <p:grpSp>
        <p:nvGrpSpPr>
          <p:cNvPr id="11" name="Group 42"/>
          <p:cNvGrpSpPr>
            <a:grpSpLocks/>
          </p:cNvGrpSpPr>
          <p:nvPr/>
        </p:nvGrpSpPr>
        <p:grpSpPr bwMode="auto">
          <a:xfrm>
            <a:off x="5410200" y="4114800"/>
            <a:ext cx="609600" cy="396875"/>
            <a:chOff x="3408" y="2592"/>
            <a:chExt cx="384" cy="250"/>
          </a:xfrm>
        </p:grpSpPr>
        <p:sp>
          <p:nvSpPr>
            <p:cNvPr id="641046" name="Line 22"/>
            <p:cNvSpPr>
              <a:spLocks noChangeShapeType="1"/>
            </p:cNvSpPr>
            <p:nvPr/>
          </p:nvSpPr>
          <p:spPr bwMode="auto">
            <a:xfrm>
              <a:off x="3504" y="2832"/>
              <a:ext cx="192" cy="0"/>
            </a:xfrm>
            <a:prstGeom prst="line">
              <a:avLst/>
            </a:prstGeom>
            <a:noFill/>
            <a:ln w="19050">
              <a:solidFill>
                <a:schemeClr val="tx1"/>
              </a:solidFill>
              <a:round/>
              <a:headEnd/>
              <a:tailEnd/>
            </a:ln>
            <a:effectLst/>
          </p:spPr>
          <p:txBody>
            <a:bodyPr/>
            <a:lstStyle/>
            <a:p>
              <a:endParaRPr lang="zh-CN" altLang="en-US"/>
            </a:p>
          </p:txBody>
        </p:sp>
        <p:sp>
          <p:nvSpPr>
            <p:cNvPr id="641059" name="Text Box 35"/>
            <p:cNvSpPr txBox="1">
              <a:spLocks noChangeArrowheads="1"/>
            </p:cNvSpPr>
            <p:nvPr/>
          </p:nvSpPr>
          <p:spPr bwMode="auto">
            <a:xfrm>
              <a:off x="3408" y="2592"/>
              <a:ext cx="384" cy="250"/>
            </a:xfrm>
            <a:prstGeom prst="rect">
              <a:avLst/>
            </a:prstGeom>
            <a:noFill/>
            <a:ln w="9525" algn="ctr">
              <a:noFill/>
              <a:miter lim="800000"/>
              <a:headEnd/>
              <a:tailEnd/>
            </a:ln>
            <a:effectLst/>
          </p:spPr>
          <p:txBody>
            <a:bodyPr>
              <a:spAutoFit/>
            </a:bodyPr>
            <a:lstStyle/>
            <a:p>
              <a:pPr>
                <a:spcBef>
                  <a:spcPct val="50000"/>
                </a:spcBef>
              </a:pPr>
              <a:r>
                <a:rPr lang="en-US" altLang="zh-CN">
                  <a:ea typeface="宋体" charset="-122"/>
                </a:rPr>
                <a:t>N</a:t>
              </a: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641028"/>
                                        </p:tgtEl>
                                        <p:attrNameLst>
                                          <p:attrName>style.visibility</p:attrName>
                                        </p:attrNameLst>
                                      </p:cBhvr>
                                      <p:to>
                                        <p:strVal val="visible"/>
                                      </p:to>
                                    </p:set>
                                    <p:animEffect transition="in" filter="wipe(up)">
                                      <p:cBhvr>
                                        <p:cTn id="7" dur="500"/>
                                        <p:tgtEl>
                                          <p:spTgt spid="64102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up)">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up)">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wipe(up)">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wipe(up)">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641032"/>
                                        </p:tgtEl>
                                        <p:attrNameLst>
                                          <p:attrName>style.visibility</p:attrName>
                                        </p:attrNameLst>
                                      </p:cBhvr>
                                      <p:to>
                                        <p:strVal val="visible"/>
                                      </p:to>
                                    </p:set>
                                    <p:animEffect transition="in" filter="wipe(up)">
                                      <p:cBhvr>
                                        <p:cTn id="32" dur="500"/>
                                        <p:tgtEl>
                                          <p:spTgt spid="641032"/>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nodeType="click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wipe(up)">
                                      <p:cBhvr>
                                        <p:cTn id="37" dur="500"/>
                                        <p:tgtEl>
                                          <p:spTgt spid="5"/>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nodeType="clickEffect">
                                  <p:stCondLst>
                                    <p:cond delay="0"/>
                                  </p:stCondLst>
                                  <p:childTnLst>
                                    <p:set>
                                      <p:cBhvr>
                                        <p:cTn id="41" dur="1" fill="hold">
                                          <p:stCondLst>
                                            <p:cond delay="0"/>
                                          </p:stCondLst>
                                        </p:cTn>
                                        <p:tgtEl>
                                          <p:spTgt spid="9"/>
                                        </p:tgtEl>
                                        <p:attrNameLst>
                                          <p:attrName>style.visibility</p:attrName>
                                        </p:attrNameLst>
                                      </p:cBhvr>
                                      <p:to>
                                        <p:strVal val="visible"/>
                                      </p:to>
                                    </p:set>
                                    <p:animEffect transition="in" filter="wipe(up)">
                                      <p:cBhvr>
                                        <p:cTn id="42" dur="500"/>
                                        <p:tgtEl>
                                          <p:spTgt spid="9"/>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1" fill="hold" grpId="0" nodeType="clickEffect">
                                  <p:stCondLst>
                                    <p:cond delay="0"/>
                                  </p:stCondLst>
                                  <p:childTnLst>
                                    <p:set>
                                      <p:cBhvr>
                                        <p:cTn id="46" dur="1" fill="hold">
                                          <p:stCondLst>
                                            <p:cond delay="0"/>
                                          </p:stCondLst>
                                        </p:cTn>
                                        <p:tgtEl>
                                          <p:spTgt spid="641034"/>
                                        </p:tgtEl>
                                        <p:attrNameLst>
                                          <p:attrName>style.visibility</p:attrName>
                                        </p:attrNameLst>
                                      </p:cBhvr>
                                      <p:to>
                                        <p:strVal val="visible"/>
                                      </p:to>
                                    </p:set>
                                    <p:animEffect transition="in" filter="wipe(up)">
                                      <p:cBhvr>
                                        <p:cTn id="47" dur="500"/>
                                        <p:tgtEl>
                                          <p:spTgt spid="641034"/>
                                        </p:tgtEl>
                                      </p:cBhvr>
                                    </p:animEffect>
                                  </p:childTnLst>
                                </p:cTn>
                              </p:par>
                            </p:childTnLst>
                          </p:cTn>
                        </p:par>
                        <p:par>
                          <p:cTn id="48" fill="hold">
                            <p:stCondLst>
                              <p:cond delay="500"/>
                            </p:stCondLst>
                            <p:childTnLst>
                              <p:par>
                                <p:cTn id="49" presetID="22" presetClass="entr" presetSubtype="1" fill="hold" grpId="0" nodeType="afterEffect">
                                  <p:stCondLst>
                                    <p:cond delay="0"/>
                                  </p:stCondLst>
                                  <p:childTnLst>
                                    <p:set>
                                      <p:cBhvr>
                                        <p:cTn id="50" dur="1" fill="hold">
                                          <p:stCondLst>
                                            <p:cond delay="0"/>
                                          </p:stCondLst>
                                        </p:cTn>
                                        <p:tgtEl>
                                          <p:spTgt spid="641044"/>
                                        </p:tgtEl>
                                        <p:attrNameLst>
                                          <p:attrName>style.visibility</p:attrName>
                                        </p:attrNameLst>
                                      </p:cBhvr>
                                      <p:to>
                                        <p:strVal val="visible"/>
                                      </p:to>
                                    </p:set>
                                    <p:animEffect transition="in" filter="wipe(up)">
                                      <p:cBhvr>
                                        <p:cTn id="51" dur="500"/>
                                        <p:tgtEl>
                                          <p:spTgt spid="641044"/>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nodeType="clickEffect">
                                  <p:stCondLst>
                                    <p:cond delay="0"/>
                                  </p:stCondLst>
                                  <p:childTnLst>
                                    <p:set>
                                      <p:cBhvr>
                                        <p:cTn id="55" dur="1" fill="hold">
                                          <p:stCondLst>
                                            <p:cond delay="0"/>
                                          </p:stCondLst>
                                        </p:cTn>
                                        <p:tgtEl>
                                          <p:spTgt spid="11"/>
                                        </p:tgtEl>
                                        <p:attrNameLst>
                                          <p:attrName>style.visibility</p:attrName>
                                        </p:attrNameLst>
                                      </p:cBhvr>
                                      <p:to>
                                        <p:strVal val="visible"/>
                                      </p:to>
                                    </p:set>
                                    <p:animEffect transition="in" filter="wipe(left)">
                                      <p:cBhvr>
                                        <p:cTn id="56" dur="500"/>
                                        <p:tgtEl>
                                          <p:spTgt spid="11"/>
                                        </p:tgtEl>
                                      </p:cBhvr>
                                    </p:animEffect>
                                  </p:childTnLst>
                                </p:cTn>
                              </p:par>
                            </p:childTnLst>
                          </p:cTn>
                        </p:par>
                        <p:par>
                          <p:cTn id="57" fill="hold">
                            <p:stCondLst>
                              <p:cond delay="500"/>
                            </p:stCondLst>
                            <p:childTnLst>
                              <p:par>
                                <p:cTn id="58" presetID="22" presetClass="entr" presetSubtype="1" fill="hold" grpId="0" nodeType="afterEffect">
                                  <p:stCondLst>
                                    <p:cond delay="0"/>
                                  </p:stCondLst>
                                  <p:childTnLst>
                                    <p:set>
                                      <p:cBhvr>
                                        <p:cTn id="59" dur="1" fill="hold">
                                          <p:stCondLst>
                                            <p:cond delay="0"/>
                                          </p:stCondLst>
                                        </p:cTn>
                                        <p:tgtEl>
                                          <p:spTgt spid="641047"/>
                                        </p:tgtEl>
                                        <p:attrNameLst>
                                          <p:attrName>style.visibility</p:attrName>
                                        </p:attrNameLst>
                                      </p:cBhvr>
                                      <p:to>
                                        <p:strVal val="visible"/>
                                      </p:to>
                                    </p:set>
                                    <p:animEffect transition="in" filter="wipe(up)">
                                      <p:cBhvr>
                                        <p:cTn id="60" dur="500"/>
                                        <p:tgtEl>
                                          <p:spTgt spid="641047"/>
                                        </p:tgtEl>
                                      </p:cBhvr>
                                    </p:animEffect>
                                  </p:childTnLst>
                                </p:cTn>
                              </p:par>
                            </p:childTnLst>
                          </p:cTn>
                        </p:par>
                        <p:par>
                          <p:cTn id="61" fill="hold">
                            <p:stCondLst>
                              <p:cond delay="1000"/>
                            </p:stCondLst>
                            <p:childTnLst>
                              <p:par>
                                <p:cTn id="62" presetID="22" presetClass="entr" presetSubtype="2" fill="hold" grpId="0" nodeType="afterEffect">
                                  <p:stCondLst>
                                    <p:cond delay="0"/>
                                  </p:stCondLst>
                                  <p:childTnLst>
                                    <p:set>
                                      <p:cBhvr>
                                        <p:cTn id="63" dur="1" fill="hold">
                                          <p:stCondLst>
                                            <p:cond delay="0"/>
                                          </p:stCondLst>
                                        </p:cTn>
                                        <p:tgtEl>
                                          <p:spTgt spid="641048"/>
                                        </p:tgtEl>
                                        <p:attrNameLst>
                                          <p:attrName>style.visibility</p:attrName>
                                        </p:attrNameLst>
                                      </p:cBhvr>
                                      <p:to>
                                        <p:strVal val="visible"/>
                                      </p:to>
                                    </p:set>
                                    <p:animEffect transition="in" filter="wipe(right)">
                                      <p:cBhvr>
                                        <p:cTn id="64" dur="500"/>
                                        <p:tgtEl>
                                          <p:spTgt spid="641048"/>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1" fill="hold" grpId="0" nodeType="clickEffect">
                                  <p:stCondLst>
                                    <p:cond delay="0"/>
                                  </p:stCondLst>
                                  <p:childTnLst>
                                    <p:set>
                                      <p:cBhvr>
                                        <p:cTn id="68" dur="1" fill="hold">
                                          <p:stCondLst>
                                            <p:cond delay="0"/>
                                          </p:stCondLst>
                                        </p:cTn>
                                        <p:tgtEl>
                                          <p:spTgt spid="641035"/>
                                        </p:tgtEl>
                                        <p:attrNameLst>
                                          <p:attrName>style.visibility</p:attrName>
                                        </p:attrNameLst>
                                      </p:cBhvr>
                                      <p:to>
                                        <p:strVal val="visible"/>
                                      </p:to>
                                    </p:set>
                                    <p:animEffect transition="in" filter="wipe(up)">
                                      <p:cBhvr>
                                        <p:cTn id="69" dur="500"/>
                                        <p:tgtEl>
                                          <p:spTgt spid="641035"/>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1" fill="hold" grpId="0" nodeType="clickEffect">
                                  <p:stCondLst>
                                    <p:cond delay="0"/>
                                  </p:stCondLst>
                                  <p:childTnLst>
                                    <p:set>
                                      <p:cBhvr>
                                        <p:cTn id="73" dur="1" fill="hold">
                                          <p:stCondLst>
                                            <p:cond delay="0"/>
                                          </p:stCondLst>
                                        </p:cTn>
                                        <p:tgtEl>
                                          <p:spTgt spid="641049"/>
                                        </p:tgtEl>
                                        <p:attrNameLst>
                                          <p:attrName>style.visibility</p:attrName>
                                        </p:attrNameLst>
                                      </p:cBhvr>
                                      <p:to>
                                        <p:strVal val="visible"/>
                                      </p:to>
                                    </p:set>
                                    <p:animEffect transition="in" filter="wipe(up)">
                                      <p:cBhvr>
                                        <p:cTn id="74" dur="500"/>
                                        <p:tgtEl>
                                          <p:spTgt spid="641049"/>
                                        </p:tgtEl>
                                      </p:cBhvr>
                                    </p:animEffect>
                                  </p:childTnLst>
                                </p:cTn>
                              </p:par>
                            </p:childTnLst>
                          </p:cTn>
                        </p:par>
                        <p:par>
                          <p:cTn id="75" fill="hold">
                            <p:stCondLst>
                              <p:cond delay="500"/>
                            </p:stCondLst>
                            <p:childTnLst>
                              <p:par>
                                <p:cTn id="76" presetID="22" presetClass="entr" presetSubtype="2" fill="hold" grpId="0" nodeType="afterEffect">
                                  <p:stCondLst>
                                    <p:cond delay="0"/>
                                  </p:stCondLst>
                                  <p:childTnLst>
                                    <p:set>
                                      <p:cBhvr>
                                        <p:cTn id="77" dur="1" fill="hold">
                                          <p:stCondLst>
                                            <p:cond delay="0"/>
                                          </p:stCondLst>
                                        </p:cTn>
                                        <p:tgtEl>
                                          <p:spTgt spid="641050"/>
                                        </p:tgtEl>
                                        <p:attrNameLst>
                                          <p:attrName>style.visibility</p:attrName>
                                        </p:attrNameLst>
                                      </p:cBhvr>
                                      <p:to>
                                        <p:strVal val="visible"/>
                                      </p:to>
                                    </p:set>
                                    <p:animEffect transition="in" filter="wipe(right)">
                                      <p:cBhvr>
                                        <p:cTn id="78" dur="500"/>
                                        <p:tgtEl>
                                          <p:spTgt spid="641050"/>
                                        </p:tgtEl>
                                      </p:cBhvr>
                                    </p:animEffect>
                                  </p:childTnLst>
                                </p:cTn>
                              </p:par>
                            </p:childTnLst>
                          </p:cTn>
                        </p:par>
                        <p:par>
                          <p:cTn id="79" fill="hold">
                            <p:stCondLst>
                              <p:cond delay="1000"/>
                            </p:stCondLst>
                            <p:childTnLst>
                              <p:par>
                                <p:cTn id="80" presetID="22" presetClass="entr" presetSubtype="4" fill="hold" grpId="0" nodeType="afterEffect">
                                  <p:stCondLst>
                                    <p:cond delay="0"/>
                                  </p:stCondLst>
                                  <p:childTnLst>
                                    <p:set>
                                      <p:cBhvr>
                                        <p:cTn id="81" dur="1" fill="hold">
                                          <p:stCondLst>
                                            <p:cond delay="0"/>
                                          </p:stCondLst>
                                        </p:cTn>
                                        <p:tgtEl>
                                          <p:spTgt spid="641051"/>
                                        </p:tgtEl>
                                        <p:attrNameLst>
                                          <p:attrName>style.visibility</p:attrName>
                                        </p:attrNameLst>
                                      </p:cBhvr>
                                      <p:to>
                                        <p:strVal val="visible"/>
                                      </p:to>
                                    </p:set>
                                    <p:animEffect transition="in" filter="wipe(down)">
                                      <p:cBhvr>
                                        <p:cTn id="82" dur="500"/>
                                        <p:tgtEl>
                                          <p:spTgt spid="641051"/>
                                        </p:tgtEl>
                                      </p:cBhvr>
                                    </p:animEffect>
                                  </p:childTnLst>
                                </p:cTn>
                              </p:par>
                            </p:childTnLst>
                          </p:cTn>
                        </p:par>
                        <p:par>
                          <p:cTn id="83" fill="hold">
                            <p:stCondLst>
                              <p:cond delay="1500"/>
                            </p:stCondLst>
                            <p:childTnLst>
                              <p:par>
                                <p:cTn id="84" presetID="22" presetClass="entr" presetSubtype="8" fill="hold" grpId="0" nodeType="afterEffect">
                                  <p:stCondLst>
                                    <p:cond delay="0"/>
                                  </p:stCondLst>
                                  <p:childTnLst>
                                    <p:set>
                                      <p:cBhvr>
                                        <p:cTn id="85" dur="1" fill="hold">
                                          <p:stCondLst>
                                            <p:cond delay="0"/>
                                          </p:stCondLst>
                                        </p:cTn>
                                        <p:tgtEl>
                                          <p:spTgt spid="641052"/>
                                        </p:tgtEl>
                                        <p:attrNameLst>
                                          <p:attrName>style.visibility</p:attrName>
                                        </p:attrNameLst>
                                      </p:cBhvr>
                                      <p:to>
                                        <p:strVal val="visible"/>
                                      </p:to>
                                    </p:set>
                                    <p:animEffect transition="in" filter="wipe(left)">
                                      <p:cBhvr>
                                        <p:cTn id="86" dur="500"/>
                                        <p:tgtEl>
                                          <p:spTgt spid="641052"/>
                                        </p:tgtEl>
                                      </p:cBhvr>
                                    </p:animEffect>
                                  </p:childTnLst>
                                </p:cTn>
                              </p:par>
                            </p:childTnLst>
                          </p:cTn>
                        </p:par>
                      </p:childTnLst>
                    </p:cTn>
                  </p:par>
                  <p:par>
                    <p:cTn id="87" fill="hold">
                      <p:stCondLst>
                        <p:cond delay="indefinite"/>
                      </p:stCondLst>
                      <p:childTnLst>
                        <p:par>
                          <p:cTn id="88" fill="hold">
                            <p:stCondLst>
                              <p:cond delay="0"/>
                            </p:stCondLst>
                            <p:childTnLst>
                              <p:par>
                                <p:cTn id="89" presetID="22" presetClass="entr" presetSubtype="8" fill="hold" nodeType="clickEffect">
                                  <p:stCondLst>
                                    <p:cond delay="0"/>
                                  </p:stCondLst>
                                  <p:childTnLst>
                                    <p:set>
                                      <p:cBhvr>
                                        <p:cTn id="90" dur="1" fill="hold">
                                          <p:stCondLst>
                                            <p:cond delay="0"/>
                                          </p:stCondLst>
                                        </p:cTn>
                                        <p:tgtEl>
                                          <p:spTgt spid="10"/>
                                        </p:tgtEl>
                                        <p:attrNameLst>
                                          <p:attrName>style.visibility</p:attrName>
                                        </p:attrNameLst>
                                      </p:cBhvr>
                                      <p:to>
                                        <p:strVal val="visible"/>
                                      </p:to>
                                    </p:set>
                                    <p:animEffect transition="in" filter="wipe(left)">
                                      <p:cBhvr>
                                        <p:cTn id="91" dur="500"/>
                                        <p:tgtEl>
                                          <p:spTgt spid="10"/>
                                        </p:tgtEl>
                                      </p:cBhvr>
                                    </p:animEffect>
                                  </p:childTnLst>
                                </p:cTn>
                              </p:par>
                            </p:childTnLst>
                          </p:cTn>
                        </p:par>
                        <p:par>
                          <p:cTn id="92" fill="hold">
                            <p:stCondLst>
                              <p:cond delay="500"/>
                            </p:stCondLst>
                            <p:childTnLst>
                              <p:par>
                                <p:cTn id="93" presetID="22" presetClass="entr" presetSubtype="1" fill="hold" nodeType="afterEffect">
                                  <p:stCondLst>
                                    <p:cond delay="0"/>
                                  </p:stCondLst>
                                  <p:childTnLst>
                                    <p:set>
                                      <p:cBhvr>
                                        <p:cTn id="94" dur="1" fill="hold">
                                          <p:stCondLst>
                                            <p:cond delay="0"/>
                                          </p:stCondLst>
                                        </p:cTn>
                                        <p:tgtEl>
                                          <p:spTgt spid="6"/>
                                        </p:tgtEl>
                                        <p:attrNameLst>
                                          <p:attrName>style.visibility</p:attrName>
                                        </p:attrNameLst>
                                      </p:cBhvr>
                                      <p:to>
                                        <p:strVal val="visible"/>
                                      </p:to>
                                    </p:set>
                                    <p:animEffect transition="in" filter="wipe(up)">
                                      <p:cBhvr>
                                        <p:cTn id="95" dur="500"/>
                                        <p:tgtEl>
                                          <p:spTgt spid="6"/>
                                        </p:tgtEl>
                                      </p:cBhvr>
                                    </p:animEffect>
                                  </p:childTnLst>
                                </p:cTn>
                              </p:par>
                            </p:childTnLst>
                          </p:cTn>
                        </p:par>
                      </p:childTnLst>
                    </p:cTn>
                  </p:par>
                  <p:par>
                    <p:cTn id="96" fill="hold">
                      <p:stCondLst>
                        <p:cond delay="indefinite"/>
                      </p:stCondLst>
                      <p:childTnLst>
                        <p:par>
                          <p:cTn id="97" fill="hold">
                            <p:stCondLst>
                              <p:cond delay="0"/>
                            </p:stCondLst>
                            <p:childTnLst>
                              <p:par>
                                <p:cTn id="98" presetID="22" presetClass="entr" presetSubtype="1" fill="hold" nodeType="clickEffect">
                                  <p:stCondLst>
                                    <p:cond delay="0"/>
                                  </p:stCondLst>
                                  <p:childTnLst>
                                    <p:set>
                                      <p:cBhvr>
                                        <p:cTn id="99" dur="1" fill="hold">
                                          <p:stCondLst>
                                            <p:cond delay="0"/>
                                          </p:stCondLst>
                                        </p:cTn>
                                        <p:tgtEl>
                                          <p:spTgt spid="7"/>
                                        </p:tgtEl>
                                        <p:attrNameLst>
                                          <p:attrName>style.visibility</p:attrName>
                                        </p:attrNameLst>
                                      </p:cBhvr>
                                      <p:to>
                                        <p:strVal val="visible"/>
                                      </p:to>
                                    </p:set>
                                    <p:animEffect transition="in" filter="wipe(up)">
                                      <p:cBhvr>
                                        <p:cTn id="10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1028" grpId="0" animBg="1"/>
      <p:bldP spid="641032" grpId="0" animBg="1"/>
      <p:bldP spid="641034" grpId="0" animBg="1"/>
      <p:bldP spid="641035" grpId="0" animBg="1"/>
      <p:bldP spid="641044" grpId="0" animBg="1"/>
      <p:bldP spid="641047" grpId="0" animBg="1"/>
      <p:bldP spid="641048" grpId="0" animBg="1"/>
      <p:bldP spid="641049" grpId="0" animBg="1"/>
      <p:bldP spid="641050" grpId="0" animBg="1"/>
      <p:bldP spid="641051" grpId="0" animBg="1"/>
      <p:bldP spid="641052"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6452" name="Rectangle 4"/>
          <p:cNvSpPr>
            <a:spLocks noGrp="1" noChangeArrowheads="1"/>
          </p:cNvSpPr>
          <p:nvPr>
            <p:ph type="title"/>
          </p:nvPr>
        </p:nvSpPr>
        <p:spPr/>
        <p:txBody>
          <a:bodyPr/>
          <a:lstStyle/>
          <a:p>
            <a:r>
              <a:rPr lang="zh-CN" altLang="en-US"/>
              <a:t>总结</a:t>
            </a:r>
          </a:p>
        </p:txBody>
      </p:sp>
      <p:sp>
        <p:nvSpPr>
          <p:cNvPr id="616453" name="Rectangle 5"/>
          <p:cNvSpPr>
            <a:spLocks noGrp="1" noChangeArrowheads="1"/>
          </p:cNvSpPr>
          <p:nvPr>
            <p:ph type="body" idx="1"/>
          </p:nvPr>
        </p:nvSpPr>
        <p:spPr/>
        <p:txBody>
          <a:bodyPr/>
          <a:lstStyle/>
          <a:p>
            <a:pPr>
              <a:lnSpc>
                <a:spcPct val="150000"/>
              </a:lnSpc>
            </a:pPr>
            <a:r>
              <a:rPr lang="zh-CN" altLang="en-US" b="1" dirty="0">
                <a:solidFill>
                  <a:srgbClr val="002060"/>
                </a:solidFill>
              </a:rPr>
              <a:t>算法的概念与特征；</a:t>
            </a:r>
          </a:p>
          <a:p>
            <a:pPr>
              <a:lnSpc>
                <a:spcPct val="150000"/>
              </a:lnSpc>
            </a:pPr>
            <a:r>
              <a:rPr lang="zh-CN" altLang="en-US" b="1" dirty="0">
                <a:solidFill>
                  <a:srgbClr val="002060"/>
                </a:solidFill>
              </a:rPr>
              <a:t>常用的算法表示方法；</a:t>
            </a:r>
          </a:p>
          <a:p>
            <a:pPr>
              <a:lnSpc>
                <a:spcPct val="150000"/>
              </a:lnSpc>
            </a:pPr>
            <a:r>
              <a:rPr lang="zh-CN" altLang="en-US" b="1" dirty="0">
                <a:solidFill>
                  <a:srgbClr val="002060"/>
                </a:solidFill>
              </a:rPr>
              <a:t>用传统流程图表示算法的方法；</a:t>
            </a:r>
          </a:p>
          <a:p>
            <a:pPr>
              <a:lnSpc>
                <a:spcPct val="150000"/>
              </a:lnSpc>
            </a:pPr>
            <a:r>
              <a:rPr lang="zh-CN" altLang="en-US" b="1" dirty="0">
                <a:solidFill>
                  <a:srgbClr val="002060"/>
                </a:solidFill>
              </a:rPr>
              <a:t>程序的三种基本结构。</a:t>
            </a:r>
            <a:endParaRPr lang="en-US" altLang="zh-CN" b="1" dirty="0">
              <a:solidFill>
                <a:srgbClr val="002060"/>
              </a:solidFill>
            </a:endParaRPr>
          </a:p>
          <a:p>
            <a:pPr>
              <a:lnSpc>
                <a:spcPct val="150000"/>
              </a:lnSpc>
            </a:pPr>
            <a:r>
              <a:rPr lang="zh-CN" altLang="en-US" b="1" dirty="0">
                <a:solidFill>
                  <a:srgbClr val="002060"/>
                </a:solidFill>
              </a:rPr>
              <a:t>什么是结构化程序设计</a:t>
            </a:r>
          </a:p>
          <a:p>
            <a:pPr>
              <a:lnSpc>
                <a:spcPct val="150000"/>
              </a:lnSpc>
            </a:pPr>
            <a:r>
              <a:rPr lang="zh-CN" altLang="en-US" b="1" dirty="0">
                <a:solidFill>
                  <a:srgbClr val="002060"/>
                </a:solidFill>
              </a:rPr>
              <a:t>结构化程序设计的特征与风格</a:t>
            </a:r>
          </a:p>
          <a:p>
            <a:pPr>
              <a:lnSpc>
                <a:spcPct val="150000"/>
              </a:lnSpc>
            </a:pPr>
            <a:r>
              <a:rPr lang="zh-CN" altLang="en-US" b="1" dirty="0">
                <a:solidFill>
                  <a:srgbClr val="002060"/>
                </a:solidFill>
              </a:rPr>
              <a:t>用结构化程序设计方法求解算法的方法</a:t>
            </a:r>
            <a:r>
              <a:rPr lang="zh-CN" altLang="en-US" dirty="0"/>
              <a:t> </a:t>
            </a:r>
          </a:p>
        </p:txBody>
      </p:sp>
    </p:spTree>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7482" name="Rectangle 10"/>
          <p:cNvSpPr>
            <a:spLocks noGrp="1" noChangeArrowheads="1"/>
          </p:cNvSpPr>
          <p:nvPr>
            <p:ph type="title"/>
          </p:nvPr>
        </p:nvSpPr>
        <p:spPr/>
        <p:txBody>
          <a:bodyPr/>
          <a:lstStyle/>
          <a:p>
            <a:r>
              <a:rPr lang="zh-CN" altLang="en-US"/>
              <a:t>作业</a:t>
            </a:r>
            <a:endParaRPr lang="en-US" altLang="zh-CN"/>
          </a:p>
        </p:txBody>
      </p:sp>
      <p:sp>
        <p:nvSpPr>
          <p:cNvPr id="617483" name="Rectangle 11"/>
          <p:cNvSpPr>
            <a:spLocks noGrp="1" noChangeArrowheads="1"/>
          </p:cNvSpPr>
          <p:nvPr>
            <p:ph type="body" idx="1"/>
          </p:nvPr>
        </p:nvSpPr>
        <p:spPr/>
        <p:txBody>
          <a:bodyPr/>
          <a:lstStyle/>
          <a:p>
            <a:pPr>
              <a:buNone/>
            </a:pPr>
            <a:endParaRPr lang="zh-CN" altLang="en-US" dirty="0"/>
          </a:p>
          <a:p>
            <a:endParaRPr lang="zh-CN" altLang="en-US" dirty="0"/>
          </a:p>
        </p:txBody>
      </p:sp>
      <p:pic>
        <p:nvPicPr>
          <p:cNvPr id="617476" name="Picture 4" descr="j0292020"/>
          <p:cNvPicPr>
            <a:picLocks noChangeAspect="1" noChangeArrowheads="1"/>
          </p:cNvPicPr>
          <p:nvPr/>
        </p:nvPicPr>
        <p:blipFill>
          <a:blip r:embed="rId2" cstate="print"/>
          <a:srcRect/>
          <a:stretch>
            <a:fillRect/>
          </a:stretch>
        </p:blipFill>
        <p:spPr bwMode="auto">
          <a:xfrm>
            <a:off x="762000" y="4648200"/>
            <a:ext cx="1868488" cy="1773238"/>
          </a:xfrm>
          <a:prstGeom prst="rect">
            <a:avLst/>
          </a:prstGeom>
          <a:noFill/>
        </p:spPr>
      </p:pic>
      <p:sp>
        <p:nvSpPr>
          <p:cNvPr id="617477" name="Rectangle 5"/>
          <p:cNvSpPr>
            <a:spLocks noChangeArrowheads="1"/>
          </p:cNvSpPr>
          <p:nvPr/>
        </p:nvSpPr>
        <p:spPr bwMode="auto">
          <a:xfrm>
            <a:off x="1115616" y="1052736"/>
            <a:ext cx="7704856" cy="5040560"/>
          </a:xfrm>
          <a:prstGeom prst="rect">
            <a:avLst/>
          </a:prstGeom>
          <a:noFill/>
          <a:ln w="9525">
            <a:noFill/>
            <a:miter lim="800000"/>
            <a:headEnd/>
            <a:tailEnd/>
          </a:ln>
          <a:effectLst/>
        </p:spPr>
        <p:txBody>
          <a:bodyPr/>
          <a:lstStyle/>
          <a:p>
            <a:pPr marL="914400" lvl="1">
              <a:lnSpc>
                <a:spcPct val="150000"/>
              </a:lnSpc>
              <a:spcBef>
                <a:spcPct val="30000"/>
              </a:spcBef>
            </a:pPr>
            <a:r>
              <a:rPr lang="en-US" altLang="zh-CN" sz="2000" dirty="0">
                <a:latin typeface="宋体" pitchFamily="2" charset="-122"/>
                <a:ea typeface="宋体" pitchFamily="2" charset="-122"/>
              </a:rPr>
              <a:t>1. </a:t>
            </a:r>
            <a:r>
              <a:rPr lang="zh-CN" altLang="en-US" sz="2000" dirty="0">
                <a:latin typeface="宋体" pitchFamily="2" charset="-122"/>
                <a:ea typeface="宋体" pitchFamily="2" charset="-122"/>
              </a:rPr>
              <a:t>试述算法的特征。</a:t>
            </a:r>
          </a:p>
          <a:p>
            <a:pPr marL="914400" lvl="1">
              <a:lnSpc>
                <a:spcPct val="150000"/>
              </a:lnSpc>
              <a:spcBef>
                <a:spcPct val="30000"/>
              </a:spcBef>
            </a:pPr>
            <a:r>
              <a:rPr lang="en-US" altLang="zh-CN" sz="2000" dirty="0">
                <a:latin typeface="宋体" pitchFamily="2" charset="-122"/>
                <a:ea typeface="宋体" pitchFamily="2" charset="-122"/>
              </a:rPr>
              <a:t>2. </a:t>
            </a:r>
            <a:r>
              <a:rPr lang="zh-CN" altLang="en-US" sz="2000" dirty="0">
                <a:latin typeface="宋体" pitchFamily="2" charset="-122"/>
                <a:ea typeface="宋体" pitchFamily="2" charset="-122"/>
              </a:rPr>
              <a:t>程序的基本控制结构有哪些？</a:t>
            </a:r>
          </a:p>
          <a:p>
            <a:pPr marL="914400" lvl="1">
              <a:lnSpc>
                <a:spcPct val="150000"/>
              </a:lnSpc>
              <a:spcBef>
                <a:spcPct val="30000"/>
              </a:spcBef>
            </a:pPr>
            <a:r>
              <a:rPr lang="en-US" altLang="zh-CN" sz="2000" dirty="0">
                <a:latin typeface="宋体" pitchFamily="2" charset="-122"/>
                <a:ea typeface="宋体" pitchFamily="2" charset="-122"/>
              </a:rPr>
              <a:t>3. </a:t>
            </a:r>
            <a:r>
              <a:rPr lang="zh-CN" altLang="en-US" sz="2000" dirty="0">
                <a:latin typeface="宋体" pitchFamily="2" charset="-122"/>
                <a:ea typeface="宋体" pitchFamily="2" charset="-122"/>
              </a:rPr>
              <a:t>三种基本控制结构的共同特点是什么？</a:t>
            </a:r>
            <a:endParaRPr lang="en-US" altLang="zh-CN" sz="2000" dirty="0">
              <a:latin typeface="宋体" pitchFamily="2" charset="-122"/>
              <a:ea typeface="宋体" pitchFamily="2" charset="-122"/>
            </a:endParaRPr>
          </a:p>
          <a:p>
            <a:pPr lvl="1" indent="432000">
              <a:lnSpc>
                <a:spcPct val="150000"/>
              </a:lnSpc>
              <a:spcBef>
                <a:spcPct val="30000"/>
              </a:spcBef>
              <a:buClr>
                <a:srgbClr val="D60093"/>
              </a:buClr>
              <a:buSzPct val="65000"/>
            </a:pPr>
            <a:r>
              <a:rPr lang="en-US" altLang="zh-CN" sz="2000" dirty="0">
                <a:latin typeface="宋体" pitchFamily="2" charset="-122"/>
                <a:ea typeface="宋体" pitchFamily="2" charset="-122"/>
              </a:rPr>
              <a:t>4.</a:t>
            </a:r>
            <a:r>
              <a:rPr lang="zh-CN" altLang="en-US" sz="2000" dirty="0">
                <a:latin typeface="宋体" pitchFamily="2" charset="-122"/>
                <a:ea typeface="宋体" pitchFamily="2" charset="-122"/>
              </a:rPr>
              <a:t>计算机中的数据存储在哪里？</a:t>
            </a:r>
          </a:p>
          <a:p>
            <a:pPr lvl="1" indent="432000">
              <a:lnSpc>
                <a:spcPct val="150000"/>
              </a:lnSpc>
              <a:spcBef>
                <a:spcPct val="30000"/>
              </a:spcBef>
              <a:buClr>
                <a:srgbClr val="D60093"/>
              </a:buClr>
              <a:buSzPct val="65000"/>
            </a:pPr>
            <a:r>
              <a:rPr lang="en-US" altLang="zh-CN" sz="2000" dirty="0">
                <a:latin typeface="宋体" pitchFamily="2" charset="-122"/>
                <a:ea typeface="宋体" pitchFamily="2" charset="-122"/>
              </a:rPr>
              <a:t>5.</a:t>
            </a:r>
            <a:r>
              <a:rPr lang="zh-CN" altLang="en-US" sz="2000" dirty="0">
                <a:latin typeface="宋体" pitchFamily="2" charset="-122"/>
                <a:ea typeface="宋体" pitchFamily="2" charset="-122"/>
              </a:rPr>
              <a:t>你知道计算机可以处理的数据类型有哪些？</a:t>
            </a:r>
          </a:p>
          <a:p>
            <a:pPr lvl="1" indent="432000">
              <a:lnSpc>
                <a:spcPct val="150000"/>
              </a:lnSpc>
              <a:spcBef>
                <a:spcPct val="30000"/>
              </a:spcBef>
              <a:buClr>
                <a:srgbClr val="D60093"/>
              </a:buClr>
              <a:buSzPct val="65000"/>
            </a:pPr>
            <a:r>
              <a:rPr lang="en-US" altLang="zh-CN" sz="2000" dirty="0">
                <a:latin typeface="宋体" pitchFamily="2" charset="-122"/>
                <a:ea typeface="宋体" pitchFamily="2" charset="-122"/>
              </a:rPr>
              <a:t>6.</a:t>
            </a:r>
            <a:r>
              <a:rPr lang="zh-CN" altLang="en-US" sz="2000" dirty="0">
                <a:latin typeface="宋体" pitchFamily="2" charset="-122"/>
                <a:ea typeface="宋体" pitchFamily="2" charset="-122"/>
              </a:rPr>
              <a:t>数据在程序中是如何表示（存储）的？</a:t>
            </a:r>
          </a:p>
          <a:p>
            <a:pPr lvl="1" indent="432000">
              <a:lnSpc>
                <a:spcPct val="150000"/>
              </a:lnSpc>
              <a:spcBef>
                <a:spcPct val="30000"/>
              </a:spcBef>
              <a:buClr>
                <a:srgbClr val="D60093"/>
              </a:buClr>
              <a:buSzPct val="65000"/>
            </a:pPr>
            <a:r>
              <a:rPr lang="en-US" altLang="zh-CN" sz="2000" dirty="0">
                <a:latin typeface="宋体" pitchFamily="2" charset="-122"/>
                <a:ea typeface="宋体" pitchFamily="2" charset="-122"/>
              </a:rPr>
              <a:t>7.</a:t>
            </a:r>
            <a:r>
              <a:rPr lang="zh-CN" altLang="en-US" sz="2000" dirty="0">
                <a:latin typeface="宋体" pitchFamily="2" charset="-122"/>
                <a:ea typeface="宋体" pitchFamily="2" charset="-122"/>
              </a:rPr>
              <a:t>什么是变量？什么是常量？举例说明。</a:t>
            </a:r>
          </a:p>
          <a:p>
            <a:pPr lvl="1" indent="432000">
              <a:lnSpc>
                <a:spcPct val="150000"/>
              </a:lnSpc>
              <a:spcBef>
                <a:spcPct val="30000"/>
              </a:spcBef>
              <a:buClr>
                <a:srgbClr val="D60093"/>
              </a:buClr>
              <a:buSzPct val="65000"/>
            </a:pPr>
            <a:r>
              <a:rPr lang="en-US" altLang="zh-CN" sz="2000" dirty="0">
                <a:latin typeface="宋体" pitchFamily="2" charset="-122"/>
                <a:ea typeface="宋体" pitchFamily="2" charset="-122"/>
              </a:rPr>
              <a:t>8.</a:t>
            </a:r>
            <a:r>
              <a:rPr lang="zh-CN" altLang="en-US" sz="2000" dirty="0">
                <a:latin typeface="宋体" pitchFamily="2" charset="-122"/>
                <a:ea typeface="宋体" pitchFamily="2" charset="-122"/>
              </a:rPr>
              <a:t>变量的实质是什么？其特点是什么？如何给变量赋值？</a:t>
            </a:r>
          </a:p>
        </p:txBody>
      </p:sp>
    </p:spTree>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作业（续）</a:t>
            </a:r>
          </a:p>
        </p:txBody>
      </p:sp>
      <p:sp>
        <p:nvSpPr>
          <p:cNvPr id="3" name="内容占位符 2"/>
          <p:cNvSpPr>
            <a:spLocks noGrp="1"/>
          </p:cNvSpPr>
          <p:nvPr>
            <p:ph idx="1"/>
          </p:nvPr>
        </p:nvSpPr>
        <p:spPr>
          <a:xfrm>
            <a:off x="899592" y="908720"/>
            <a:ext cx="7848872" cy="5833392"/>
          </a:xfrm>
        </p:spPr>
        <p:txBody>
          <a:bodyPr/>
          <a:lstStyle/>
          <a:p>
            <a:pPr marL="180000" lvl="1" indent="0">
              <a:lnSpc>
                <a:spcPct val="150000"/>
              </a:lnSpc>
              <a:spcBef>
                <a:spcPts val="0"/>
              </a:spcBef>
              <a:buClr>
                <a:srgbClr val="D60093"/>
              </a:buClr>
              <a:buSzPct val="65000"/>
              <a:buNone/>
            </a:pPr>
            <a:r>
              <a:rPr lang="en-US" altLang="zh-CN" sz="2000" kern="1200" dirty="0">
                <a:solidFill>
                  <a:schemeClr val="tx1"/>
                </a:solidFill>
                <a:latin typeface="宋体" pitchFamily="2" charset="-122"/>
                <a:ea typeface="宋体" pitchFamily="2" charset="-122"/>
                <a:cs typeface="+mn-cs"/>
              </a:rPr>
              <a:t>9. </a:t>
            </a:r>
            <a:r>
              <a:rPr lang="zh-CN" altLang="en-US" sz="2000" kern="1200" dirty="0">
                <a:solidFill>
                  <a:schemeClr val="tx1"/>
                </a:solidFill>
                <a:latin typeface="宋体" pitchFamily="2" charset="-122"/>
                <a:ea typeface="宋体" pitchFamily="2" charset="-122"/>
                <a:cs typeface="+mn-cs"/>
              </a:rPr>
              <a:t>假设有</a:t>
            </a:r>
            <a:r>
              <a:rPr lang="en-US" altLang="zh-CN" sz="2000" kern="1200" dirty="0">
                <a:solidFill>
                  <a:schemeClr val="tx1"/>
                </a:solidFill>
                <a:latin typeface="宋体" pitchFamily="2" charset="-122"/>
                <a:ea typeface="宋体" pitchFamily="2" charset="-122"/>
                <a:cs typeface="+mn-cs"/>
              </a:rPr>
              <a:t>30</a:t>
            </a:r>
            <a:r>
              <a:rPr lang="zh-CN" altLang="en-US" sz="2000" kern="1200" dirty="0">
                <a:solidFill>
                  <a:schemeClr val="tx1"/>
                </a:solidFill>
                <a:latin typeface="宋体" pitchFamily="2" charset="-122"/>
                <a:ea typeface="宋体" pitchFamily="2" charset="-122"/>
                <a:cs typeface="+mn-cs"/>
              </a:rPr>
              <a:t>人的班，请根据某门课程的得分输出某位同学的总评成绩。总评成绩的计算方法是：小于</a:t>
            </a:r>
            <a:r>
              <a:rPr lang="en-US" altLang="zh-CN" sz="2000" kern="1200" dirty="0">
                <a:solidFill>
                  <a:schemeClr val="tx1"/>
                </a:solidFill>
                <a:latin typeface="宋体" pitchFamily="2" charset="-122"/>
                <a:ea typeface="宋体" pitchFamily="2" charset="-122"/>
                <a:cs typeface="+mn-cs"/>
              </a:rPr>
              <a:t>60</a:t>
            </a:r>
            <a:r>
              <a:rPr lang="zh-CN" altLang="en-US" sz="2000" kern="1200" dirty="0">
                <a:solidFill>
                  <a:schemeClr val="tx1"/>
                </a:solidFill>
                <a:latin typeface="宋体" pitchFamily="2" charset="-122"/>
                <a:ea typeface="宋体" pitchFamily="2" charset="-122"/>
                <a:cs typeface="+mn-cs"/>
              </a:rPr>
              <a:t>分，则输出“不及格”；</a:t>
            </a:r>
            <a:r>
              <a:rPr lang="en-US" altLang="zh-CN" sz="2000" kern="1200" dirty="0">
                <a:solidFill>
                  <a:schemeClr val="tx1"/>
                </a:solidFill>
                <a:latin typeface="宋体" pitchFamily="2" charset="-122"/>
                <a:ea typeface="宋体" pitchFamily="2" charset="-122"/>
                <a:cs typeface="+mn-cs"/>
              </a:rPr>
              <a:t>60-70</a:t>
            </a:r>
            <a:r>
              <a:rPr lang="zh-CN" altLang="en-US" sz="2000" kern="1200" dirty="0">
                <a:solidFill>
                  <a:schemeClr val="tx1"/>
                </a:solidFill>
                <a:latin typeface="宋体" pitchFamily="2" charset="-122"/>
                <a:ea typeface="宋体" pitchFamily="2" charset="-122"/>
                <a:cs typeface="+mn-cs"/>
              </a:rPr>
              <a:t>分，则输出“及格”；</a:t>
            </a:r>
            <a:r>
              <a:rPr lang="en-US" altLang="zh-CN" sz="2000" kern="1200" dirty="0">
                <a:solidFill>
                  <a:schemeClr val="tx1"/>
                </a:solidFill>
                <a:latin typeface="宋体" pitchFamily="2" charset="-122"/>
                <a:ea typeface="宋体" pitchFamily="2" charset="-122"/>
                <a:cs typeface="+mn-cs"/>
              </a:rPr>
              <a:t>70-80</a:t>
            </a:r>
            <a:r>
              <a:rPr lang="zh-CN" altLang="en-US" sz="2000" kern="1200" dirty="0">
                <a:solidFill>
                  <a:schemeClr val="tx1"/>
                </a:solidFill>
                <a:latin typeface="宋体" pitchFamily="2" charset="-122"/>
                <a:ea typeface="宋体" pitchFamily="2" charset="-122"/>
                <a:cs typeface="+mn-cs"/>
              </a:rPr>
              <a:t>分，则输出“中等”；</a:t>
            </a:r>
            <a:r>
              <a:rPr lang="en-US" altLang="zh-CN" sz="2000" kern="1200" dirty="0">
                <a:solidFill>
                  <a:schemeClr val="tx1"/>
                </a:solidFill>
                <a:latin typeface="宋体" pitchFamily="2" charset="-122"/>
                <a:ea typeface="宋体" pitchFamily="2" charset="-122"/>
                <a:cs typeface="+mn-cs"/>
              </a:rPr>
              <a:t>80-90</a:t>
            </a:r>
            <a:r>
              <a:rPr lang="zh-CN" altLang="en-US" sz="2000" kern="1200" dirty="0">
                <a:solidFill>
                  <a:schemeClr val="tx1"/>
                </a:solidFill>
                <a:latin typeface="宋体" pitchFamily="2" charset="-122"/>
                <a:ea typeface="宋体" pitchFamily="2" charset="-122"/>
                <a:cs typeface="+mn-cs"/>
              </a:rPr>
              <a:t>分，则输出“良好”；</a:t>
            </a:r>
            <a:r>
              <a:rPr lang="en-US" altLang="zh-CN" sz="2000" kern="1200" dirty="0">
                <a:solidFill>
                  <a:schemeClr val="tx1"/>
                </a:solidFill>
                <a:latin typeface="宋体" pitchFamily="2" charset="-122"/>
                <a:ea typeface="宋体" pitchFamily="2" charset="-122"/>
                <a:cs typeface="+mn-cs"/>
              </a:rPr>
              <a:t>90</a:t>
            </a:r>
            <a:r>
              <a:rPr lang="zh-CN" altLang="en-US" sz="2000" kern="1200" dirty="0">
                <a:solidFill>
                  <a:schemeClr val="tx1"/>
                </a:solidFill>
                <a:latin typeface="宋体" pitchFamily="2" charset="-122"/>
                <a:ea typeface="宋体" pitchFamily="2" charset="-122"/>
                <a:cs typeface="+mn-cs"/>
              </a:rPr>
              <a:t>分及以上，则输出“优秀”。并计算该课程的平均成绩。请用流程图的方式设计该算法。</a:t>
            </a:r>
            <a:endParaRPr lang="en-US" altLang="zh-CN" sz="2000" kern="1200" dirty="0">
              <a:solidFill>
                <a:schemeClr val="tx1"/>
              </a:solidFill>
              <a:latin typeface="宋体" pitchFamily="2" charset="-122"/>
              <a:ea typeface="宋体" pitchFamily="2" charset="-122"/>
              <a:cs typeface="+mn-cs"/>
            </a:endParaRPr>
          </a:p>
          <a:p>
            <a:pPr marL="180000" lvl="1" indent="0">
              <a:lnSpc>
                <a:spcPct val="150000"/>
              </a:lnSpc>
              <a:spcBef>
                <a:spcPts val="0"/>
              </a:spcBef>
              <a:buClr>
                <a:srgbClr val="D60093"/>
              </a:buClr>
              <a:buSzPct val="65000"/>
              <a:buNone/>
            </a:pPr>
            <a:r>
              <a:rPr lang="en-US" altLang="zh-CN" sz="2000" kern="1200" dirty="0">
                <a:solidFill>
                  <a:schemeClr val="tx1"/>
                </a:solidFill>
                <a:latin typeface="宋体" pitchFamily="2" charset="-122"/>
                <a:ea typeface="宋体" pitchFamily="2" charset="-122"/>
                <a:cs typeface="+mn-cs"/>
              </a:rPr>
              <a:t>10.</a:t>
            </a:r>
            <a:r>
              <a:rPr lang="zh-CN" altLang="en-US" sz="2000" kern="1200" dirty="0">
                <a:solidFill>
                  <a:schemeClr val="tx1"/>
                </a:solidFill>
                <a:latin typeface="宋体" pitchFamily="2" charset="-122"/>
                <a:ea typeface="宋体" pitchFamily="2" charset="-122"/>
                <a:cs typeface="+mn-cs"/>
              </a:rPr>
              <a:t>请用流程图的方式设计一个算法，采用埃拉托斯特尼筛法找出</a:t>
            </a:r>
            <a:r>
              <a:rPr lang="en-US" altLang="zh-CN" sz="2000" kern="1200" dirty="0">
                <a:solidFill>
                  <a:schemeClr val="tx1"/>
                </a:solidFill>
                <a:latin typeface="宋体" pitchFamily="2" charset="-122"/>
                <a:ea typeface="宋体" pitchFamily="2" charset="-122"/>
                <a:cs typeface="+mn-cs"/>
              </a:rPr>
              <a:t>2-1000</a:t>
            </a:r>
            <a:r>
              <a:rPr lang="zh-CN" altLang="en-US" sz="2000" kern="1200" dirty="0">
                <a:solidFill>
                  <a:schemeClr val="tx1"/>
                </a:solidFill>
                <a:latin typeface="宋体" pitchFamily="2" charset="-122"/>
                <a:ea typeface="宋体" pitchFamily="2" charset="-122"/>
                <a:cs typeface="+mn-cs"/>
              </a:rPr>
              <a:t>之间的所有素数。</a:t>
            </a:r>
            <a:endParaRPr lang="en-US" altLang="zh-CN" sz="2000" kern="1200" dirty="0">
              <a:solidFill>
                <a:schemeClr val="tx1"/>
              </a:solidFill>
              <a:latin typeface="宋体" pitchFamily="2" charset="-122"/>
              <a:ea typeface="宋体" pitchFamily="2" charset="-122"/>
              <a:cs typeface="+mn-cs"/>
            </a:endParaRPr>
          </a:p>
          <a:p>
            <a:pPr marL="180000" lvl="1" indent="0">
              <a:lnSpc>
                <a:spcPct val="150000"/>
              </a:lnSpc>
              <a:spcBef>
                <a:spcPts val="0"/>
              </a:spcBef>
              <a:buClr>
                <a:srgbClr val="D60093"/>
              </a:buClr>
              <a:buSzPct val="65000"/>
              <a:buNone/>
            </a:pPr>
            <a:r>
              <a:rPr lang="en-US" altLang="zh-CN" sz="2000" kern="1200" dirty="0">
                <a:solidFill>
                  <a:schemeClr val="tx1"/>
                </a:solidFill>
                <a:latin typeface="宋体" pitchFamily="2" charset="-122"/>
                <a:ea typeface="宋体" pitchFamily="2" charset="-122"/>
                <a:cs typeface="+mn-cs"/>
              </a:rPr>
              <a:t>11. </a:t>
            </a:r>
            <a:r>
              <a:rPr lang="zh-CN" altLang="en-US" sz="2000" kern="1200" dirty="0">
                <a:solidFill>
                  <a:schemeClr val="tx1"/>
                </a:solidFill>
                <a:latin typeface="宋体" pitchFamily="2" charset="-122"/>
                <a:ea typeface="宋体" pitchFamily="2" charset="-122"/>
                <a:cs typeface="+mn-cs"/>
              </a:rPr>
              <a:t>假设有</a:t>
            </a:r>
            <a:r>
              <a:rPr lang="en-US" altLang="zh-CN" sz="2000" kern="1200" dirty="0">
                <a:solidFill>
                  <a:schemeClr val="tx1"/>
                </a:solidFill>
                <a:latin typeface="宋体" pitchFamily="2" charset="-122"/>
                <a:ea typeface="宋体" pitchFamily="2" charset="-122"/>
                <a:cs typeface="+mn-cs"/>
              </a:rPr>
              <a:t>n</a:t>
            </a:r>
            <a:r>
              <a:rPr lang="zh-CN" altLang="en-US" sz="2000" kern="1200" dirty="0">
                <a:solidFill>
                  <a:schemeClr val="tx1"/>
                </a:solidFill>
                <a:latin typeface="宋体" pitchFamily="2" charset="-122"/>
                <a:ea typeface="宋体" pitchFamily="2" charset="-122"/>
                <a:cs typeface="+mn-cs"/>
              </a:rPr>
              <a:t>个整数（如下所示：</a:t>
            </a:r>
            <a:r>
              <a:rPr lang="en-US" altLang="zh-CN" sz="2000" kern="1200" dirty="0">
                <a:solidFill>
                  <a:schemeClr val="tx1"/>
                </a:solidFill>
                <a:latin typeface="宋体" pitchFamily="2" charset="-122"/>
                <a:ea typeface="宋体" pitchFamily="2" charset="-122"/>
                <a:cs typeface="+mn-cs"/>
              </a:rPr>
              <a:t>n=8</a:t>
            </a:r>
            <a:r>
              <a:rPr lang="zh-CN" altLang="en-US" sz="2000" kern="1200" dirty="0">
                <a:solidFill>
                  <a:schemeClr val="tx1"/>
                </a:solidFill>
                <a:latin typeface="宋体" pitchFamily="2" charset="-122"/>
                <a:ea typeface="宋体" pitchFamily="2" charset="-122"/>
                <a:cs typeface="+mn-cs"/>
              </a:rPr>
              <a:t>），采用相邻两个整数相比较（</a:t>
            </a:r>
            <a:r>
              <a:rPr lang="en-US" altLang="zh-CN" sz="2000" kern="1200" dirty="0">
                <a:solidFill>
                  <a:schemeClr val="tx1"/>
                </a:solidFill>
                <a:latin typeface="宋体" pitchFamily="2" charset="-122"/>
                <a:ea typeface="宋体" pitchFamily="2" charset="-122"/>
                <a:cs typeface="+mn-cs"/>
              </a:rPr>
              <a:t>xi&gt;xi+1</a:t>
            </a:r>
            <a:r>
              <a:rPr lang="zh-CN" altLang="en-US" sz="2000" kern="1200" dirty="0">
                <a:solidFill>
                  <a:schemeClr val="tx1"/>
                </a:solidFill>
                <a:latin typeface="宋体" pitchFamily="2" charset="-122"/>
                <a:ea typeface="宋体" pitchFamily="2" charset="-122"/>
                <a:cs typeface="+mn-cs"/>
              </a:rPr>
              <a:t>），如果前一个大于后一个数据，则交换，否则继续下一相邻两个数据的比较；以此类推，直至所有相邻两个数据之间无交换为止。请用流程图的方式实现该算法。</a:t>
            </a:r>
            <a:endParaRPr lang="en-US" altLang="zh-CN" sz="2000" kern="1200" dirty="0">
              <a:solidFill>
                <a:schemeClr val="tx1"/>
              </a:solidFill>
              <a:latin typeface="宋体" pitchFamily="2" charset="-122"/>
              <a:ea typeface="宋体" pitchFamily="2" charset="-122"/>
              <a:cs typeface="+mn-cs"/>
            </a:endParaRPr>
          </a:p>
          <a:p>
            <a:pPr marL="180000" lvl="1" indent="0">
              <a:lnSpc>
                <a:spcPct val="150000"/>
              </a:lnSpc>
              <a:spcBef>
                <a:spcPts val="0"/>
              </a:spcBef>
              <a:buClr>
                <a:srgbClr val="D60093"/>
              </a:buClr>
              <a:buSzPct val="65000"/>
              <a:buNone/>
            </a:pPr>
            <a:r>
              <a:rPr lang="zh-CN" altLang="en-US" sz="2000" kern="1200" dirty="0">
                <a:solidFill>
                  <a:schemeClr val="tx1"/>
                </a:solidFill>
                <a:latin typeface="宋体" pitchFamily="2" charset="-122"/>
                <a:ea typeface="宋体" pitchFamily="2" charset="-122"/>
                <a:cs typeface="+mn-cs"/>
              </a:rPr>
              <a:t>例如：有</a:t>
            </a:r>
            <a:r>
              <a:rPr lang="en-US" altLang="zh-CN" sz="2000" kern="1200" dirty="0">
                <a:solidFill>
                  <a:schemeClr val="tx1"/>
                </a:solidFill>
                <a:latin typeface="宋体" pitchFamily="2" charset="-122"/>
                <a:ea typeface="宋体" pitchFamily="2" charset="-122"/>
                <a:cs typeface="+mn-cs"/>
              </a:rPr>
              <a:t>8</a:t>
            </a:r>
            <a:r>
              <a:rPr lang="zh-CN" altLang="en-US" sz="2000" kern="1200" dirty="0">
                <a:solidFill>
                  <a:schemeClr val="tx1"/>
                </a:solidFill>
                <a:latin typeface="宋体" pitchFamily="2" charset="-122"/>
                <a:ea typeface="宋体" pitchFamily="2" charset="-122"/>
                <a:cs typeface="+mn-cs"/>
              </a:rPr>
              <a:t>个整数</a:t>
            </a:r>
            <a:r>
              <a:rPr lang="en-US" altLang="zh-CN" sz="2000" kern="1200" dirty="0">
                <a:solidFill>
                  <a:schemeClr val="tx1"/>
                </a:solidFill>
                <a:latin typeface="宋体" pitchFamily="2" charset="-122"/>
                <a:ea typeface="宋体" pitchFamily="2" charset="-122"/>
                <a:cs typeface="+mn-cs"/>
              </a:rPr>
              <a:t>56,89,23,30,45,14,60,35</a:t>
            </a:r>
            <a:endParaRPr lang="zh-CN" altLang="en-US" sz="2000" kern="1200" dirty="0">
              <a:solidFill>
                <a:schemeClr val="tx1"/>
              </a:solidFill>
              <a:latin typeface="宋体" pitchFamily="2" charset="-122"/>
              <a:ea typeface="宋体" pitchFamily="2" charset="-122"/>
              <a:cs typeface="+mn-cs"/>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a:extLst>
              <a:ext uri="{FF2B5EF4-FFF2-40B4-BE49-F238E27FC236}">
                <a16:creationId xmlns:a16="http://schemas.microsoft.com/office/drawing/2014/main" id="{286F05F7-1AFC-4AA8-A92D-F3A4E2768FC0}"/>
              </a:ext>
            </a:extLst>
          </p:cNvPr>
          <p:cNvSpPr>
            <a:spLocks noGrp="1" noChangeArrowheads="1"/>
          </p:cNvSpPr>
          <p:nvPr>
            <p:ph type="subTitle" idx="1"/>
          </p:nvPr>
        </p:nvSpPr>
        <p:spPr/>
        <p:txBody>
          <a:bodyPr/>
          <a:lstStyle/>
          <a:p>
            <a:pPr eaLnBrk="1" hangingPunct="1">
              <a:lnSpc>
                <a:spcPct val="90000"/>
              </a:lnSpc>
            </a:pPr>
            <a:endParaRPr lang="zh-CN" altLang="en-US">
              <a:ea typeface="Gulim" panose="020B0600000101010101" pitchFamily="34" charset="-127"/>
            </a:endParaRPr>
          </a:p>
        </p:txBody>
      </p:sp>
      <p:sp>
        <p:nvSpPr>
          <p:cNvPr id="71683" name="WordArt 3">
            <a:extLst>
              <a:ext uri="{FF2B5EF4-FFF2-40B4-BE49-F238E27FC236}">
                <a16:creationId xmlns:a16="http://schemas.microsoft.com/office/drawing/2014/main" id="{92B7D97B-8A6B-493D-8EB8-1B7383BFCE25}"/>
              </a:ext>
            </a:extLst>
          </p:cNvPr>
          <p:cNvSpPr>
            <a:spLocks noChangeArrowheads="1" noChangeShapeType="1" noTextEdit="1"/>
          </p:cNvSpPr>
          <p:nvPr/>
        </p:nvSpPr>
        <p:spPr bwMode="gray">
          <a:xfrm>
            <a:off x="3563938" y="3213100"/>
            <a:ext cx="4787900" cy="639763"/>
          </a:xfrm>
          <a:prstGeom prst="rect">
            <a:avLst/>
          </a:prstGeom>
        </p:spPr>
        <p:txBody>
          <a:bodyPr wrap="none" fromWordArt="1">
            <a:prstTxWarp prst="textDeflate">
              <a:avLst>
                <a:gd name="adj" fmla="val 0"/>
              </a:avLst>
            </a:prstTxWarp>
          </a:bodyPr>
          <a:lstStyle/>
          <a:p>
            <a:pPr algn="ctr"/>
            <a:r>
              <a:rPr lang="en-US" altLang="zh-CN" sz="3600" b="1" kern="10">
                <a:ln w="28575">
                  <a:solidFill>
                    <a:schemeClr val="bg1"/>
                  </a:solidFill>
                  <a:round/>
                  <a:headEnd/>
                  <a:tailEnd/>
                </a:ln>
                <a:gradFill rotWithShape="1">
                  <a:gsLst>
                    <a:gs pos="0">
                      <a:schemeClr val="tx2"/>
                    </a:gs>
                    <a:gs pos="100000">
                      <a:schemeClr val="hlink"/>
                    </a:gs>
                  </a:gsLst>
                  <a:lin ang="0" scaled="1"/>
                </a:gradFill>
                <a:effectLst>
                  <a:outerShdw dist="63500" dir="2212194" algn="ctr" rotWithShape="0">
                    <a:schemeClr val="tx1">
                      <a:alpha val="50000"/>
                    </a:schemeClr>
                  </a:outerShdw>
                </a:effectLst>
                <a:latin typeface="Arial" panose="020B0604020202020204" pitchFamily="34" charset="0"/>
                <a:cs typeface="Arial" panose="020B0604020202020204" pitchFamily="34" charset="0"/>
              </a:rPr>
              <a:t>Thank You !</a:t>
            </a:r>
            <a:endParaRPr lang="zh-CN" altLang="en-US" sz="3600" b="1" kern="10">
              <a:ln w="28575">
                <a:solidFill>
                  <a:schemeClr val="bg1"/>
                </a:solidFill>
                <a:round/>
                <a:headEnd/>
                <a:tailEnd/>
              </a:ln>
              <a:gradFill rotWithShape="1">
                <a:gsLst>
                  <a:gs pos="0">
                    <a:schemeClr val="tx2"/>
                  </a:gs>
                  <a:gs pos="100000">
                    <a:schemeClr val="hlink"/>
                  </a:gs>
                </a:gsLst>
                <a:lin ang="0" scaled="1"/>
              </a:gradFill>
              <a:effectLst>
                <a:outerShdw dist="63500" dir="2212194" algn="ctr" rotWithShape="0">
                  <a:schemeClr val="tx1">
                    <a:alpha val="50000"/>
                  </a:schemeClr>
                </a:outerShdw>
              </a:effectLst>
              <a:latin typeface="Arial" panose="020B0604020202020204" pitchFamily="34" charset="0"/>
              <a:cs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2"/>
          <p:cNvSpPr>
            <a:spLocks noGrp="1" noChangeArrowheads="1"/>
          </p:cNvSpPr>
          <p:nvPr>
            <p:ph type="title"/>
          </p:nvPr>
        </p:nvSpPr>
        <p:spPr/>
        <p:txBody>
          <a:bodyPr/>
          <a:lstStyle/>
          <a:p>
            <a:pPr eaLnBrk="1" hangingPunct="1"/>
            <a:r>
              <a:rPr lang="en-US" altLang="zh-CN" dirty="0"/>
              <a:t>2.</a:t>
            </a:r>
            <a:r>
              <a:rPr lang="zh-CN" altLang="en-US" dirty="0"/>
              <a:t>可计算和不可计算</a:t>
            </a:r>
          </a:p>
        </p:txBody>
      </p:sp>
      <p:sp>
        <p:nvSpPr>
          <p:cNvPr id="12293" name="Rectangle 3"/>
          <p:cNvSpPr>
            <a:spLocks noGrp="1" noChangeArrowheads="1"/>
          </p:cNvSpPr>
          <p:nvPr>
            <p:ph idx="1"/>
          </p:nvPr>
        </p:nvSpPr>
        <p:spPr/>
        <p:txBody>
          <a:bodyPr>
            <a:normAutofit/>
          </a:bodyPr>
          <a:lstStyle/>
          <a:p>
            <a:pPr eaLnBrk="1" hangingPunct="1"/>
            <a:r>
              <a:rPr lang="zh-CN" altLang="en-US"/>
              <a:t>如果一个函数，可以依据输入值和一定的计算步骤，来确定其输出值，则称其为</a:t>
            </a:r>
            <a:r>
              <a:rPr lang="zh-CN" altLang="en-US">
                <a:solidFill>
                  <a:srgbClr val="FF0000"/>
                </a:solidFill>
              </a:rPr>
              <a:t>可计算</a:t>
            </a:r>
            <a:r>
              <a:rPr lang="zh-CN" altLang="en-US"/>
              <a:t>的（</a:t>
            </a:r>
            <a:r>
              <a:rPr lang="en-US" altLang="zh-CN"/>
              <a:t>computable</a:t>
            </a:r>
            <a:r>
              <a:rPr lang="zh-CN" altLang="en-US"/>
              <a:t>）；</a:t>
            </a:r>
          </a:p>
          <a:p>
            <a:pPr eaLnBrk="1" hangingPunct="1"/>
            <a:r>
              <a:rPr lang="zh-CN" altLang="en-US"/>
              <a:t>而如果根据其输入找不到定义好的、一步一步的过程来确定其输出值，这样的函数称为</a:t>
            </a:r>
            <a:r>
              <a:rPr lang="zh-CN" altLang="en-US">
                <a:solidFill>
                  <a:srgbClr val="FF0000"/>
                </a:solidFill>
              </a:rPr>
              <a:t>不可计算的</a:t>
            </a:r>
            <a:r>
              <a:rPr lang="en-US" altLang="zh-CN"/>
              <a:t>(uncomputable)</a:t>
            </a:r>
          </a:p>
          <a:p>
            <a:pPr eaLnBrk="1" hangingPunct="1"/>
            <a:r>
              <a:rPr lang="zh-CN" altLang="en-US"/>
              <a:t>如果一个问题是可计算的，不管它有多复杂，总能制造出一种机器对其进行求解。</a:t>
            </a:r>
          </a:p>
          <a:p>
            <a:pPr eaLnBrk="1" hangingPunct="1"/>
            <a:r>
              <a:rPr lang="zh-CN" altLang="en-US"/>
              <a:t>而如果问题是不可计算的，意味着它超出了机器的能力范围。</a:t>
            </a:r>
          </a:p>
        </p:txBody>
      </p:sp>
      <p:sp>
        <p:nvSpPr>
          <p:cNvPr id="6" name="灯片编号占位符 5"/>
          <p:cNvSpPr txBox="1">
            <a:spLocks noGrp="1"/>
          </p:cNvSpPr>
          <p:nvPr/>
        </p:nvSpPr>
        <p:spPr bwMode="auto">
          <a:xfrm>
            <a:off x="6553200" y="6243638"/>
            <a:ext cx="2133600" cy="457200"/>
          </a:xfrm>
          <a:prstGeom prst="rect">
            <a:avLst/>
          </a:prstGeom>
          <a:noFill/>
          <a:ln>
            <a:miter lim="800000"/>
            <a:headEnd/>
            <a:tailEnd/>
          </a:ln>
        </p:spPr>
        <p:txBody>
          <a:bodyPr anchor="b"/>
          <a:lstStyle/>
          <a:p>
            <a:pPr algn="r">
              <a:defRPr/>
            </a:pPr>
            <a:fld id="{D91F7034-5C6A-499C-96EC-C8BB57CFE948}" type="slidenum">
              <a:rPr lang="en-US" altLang="zh-CN" sz="1200">
                <a:latin typeface="+mj-lt"/>
              </a:rPr>
              <a:pPr algn="r">
                <a:defRPr/>
              </a:pPr>
              <a:t>6</a:t>
            </a:fld>
            <a:endParaRPr lang="en-US" altLang="zh-CN" sz="1200">
              <a:latin typeface="+mj-lt"/>
            </a:endParaRPr>
          </a:p>
        </p:txBody>
      </p:sp>
      <p:sp>
        <p:nvSpPr>
          <p:cNvPr id="8" name="灯片编号占位符 7"/>
          <p:cNvSpPr>
            <a:spLocks noGrp="1"/>
          </p:cNvSpPr>
          <p:nvPr>
            <p:ph type="sldNum" sz="quarter" idx="4294967295"/>
          </p:nvPr>
        </p:nvSpPr>
        <p:spPr>
          <a:xfrm>
            <a:off x="8229600" y="6473952"/>
            <a:ext cx="758952" cy="246888"/>
          </a:xfrm>
          <a:prstGeom prst="rect">
            <a:avLst/>
          </a:prstGeom>
        </p:spPr>
        <p:txBody>
          <a:bodyPr/>
          <a:lstStyle/>
          <a:p>
            <a:pPr>
              <a:defRPr/>
            </a:pPr>
            <a:fld id="{5729275F-49CB-4DD6-A547-A7660FF3A79D}" type="slidenum">
              <a:rPr lang="en-US" altLang="zh-CN" smtClean="0"/>
              <a:pPr>
                <a:defRPr/>
              </a:pPr>
              <a:t>6</a:t>
            </a:fld>
            <a:endParaRPr lang="en-US" altLang="zh-C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p:cNvSpPr>
            <a:spLocks noGrp="1"/>
          </p:cNvSpPr>
          <p:nvPr>
            <p:ph type="title"/>
          </p:nvPr>
        </p:nvSpPr>
        <p:spPr/>
        <p:txBody>
          <a:bodyPr/>
          <a:lstStyle/>
          <a:p>
            <a:pPr eaLnBrk="1" hangingPunct="1"/>
            <a:r>
              <a:rPr lang="zh-CN" altLang="en-US" dirty="0"/>
              <a:t>计算模型</a:t>
            </a:r>
            <a:r>
              <a:rPr lang="en-US" altLang="zh-CN" dirty="0">
                <a:latin typeface="Arial" charset="0"/>
              </a:rPr>
              <a:t>——</a:t>
            </a:r>
            <a:r>
              <a:rPr lang="zh-CN" altLang="en-US" dirty="0"/>
              <a:t>图灵机</a:t>
            </a:r>
            <a:endParaRPr lang="zh-CN" altLang="en-US" b="1" dirty="0"/>
          </a:p>
        </p:txBody>
      </p:sp>
      <p:sp>
        <p:nvSpPr>
          <p:cNvPr id="5124" name="内容占位符 2"/>
          <p:cNvSpPr>
            <a:spLocks noGrp="1"/>
          </p:cNvSpPr>
          <p:nvPr>
            <p:ph idx="1"/>
          </p:nvPr>
        </p:nvSpPr>
        <p:spPr>
          <a:xfrm>
            <a:off x="609600" y="1147763"/>
            <a:ext cx="7924800" cy="5100637"/>
          </a:xfrm>
        </p:spPr>
        <p:txBody>
          <a:bodyPr/>
          <a:lstStyle/>
          <a:p>
            <a:pPr eaLnBrk="1" hangingPunct="1">
              <a:buFont typeface="Arial" charset="0"/>
              <a:buNone/>
            </a:pPr>
            <a:r>
              <a:rPr lang="zh-CN" altLang="en-US" sz="2800" b="1" dirty="0">
                <a:ea typeface="宋体" charset="-122"/>
              </a:rPr>
              <a:t>计算机科学和人工智能之父</a:t>
            </a:r>
            <a:r>
              <a:rPr lang="en-US" altLang="zh-CN" sz="2800" b="1" dirty="0">
                <a:ea typeface="宋体" charset="-122"/>
              </a:rPr>
              <a:t>——</a:t>
            </a:r>
            <a:r>
              <a:rPr lang="zh-CN" altLang="en-US" sz="2800" b="1" dirty="0">
                <a:ea typeface="宋体" charset="-122"/>
              </a:rPr>
              <a:t>阿兰</a:t>
            </a:r>
            <a:r>
              <a:rPr lang="en-US" altLang="zh-CN" sz="2800" b="1" dirty="0">
                <a:ea typeface="宋体" charset="-122"/>
              </a:rPr>
              <a:t>.</a:t>
            </a:r>
            <a:r>
              <a:rPr lang="zh-CN" altLang="en-US" sz="2800" b="1" dirty="0">
                <a:ea typeface="宋体" charset="-122"/>
              </a:rPr>
              <a:t>图灵（</a:t>
            </a:r>
            <a:r>
              <a:rPr lang="en-US" altLang="zh-CN" sz="2800" b="1" dirty="0">
                <a:ea typeface="宋体" charset="-122"/>
              </a:rPr>
              <a:t>Alan Turing</a:t>
            </a:r>
            <a:r>
              <a:rPr lang="zh-CN" altLang="en-US" sz="2800" b="1" dirty="0">
                <a:ea typeface="宋体" charset="-122"/>
              </a:rPr>
              <a:t>）</a:t>
            </a:r>
            <a:r>
              <a:rPr lang="en-US" altLang="zh-CN" sz="2800" b="1" dirty="0">
                <a:ea typeface="宋体" charset="-122"/>
              </a:rPr>
              <a:t>1936</a:t>
            </a:r>
            <a:r>
              <a:rPr lang="zh-CN" altLang="en-US" sz="2800" b="1" dirty="0">
                <a:ea typeface="宋体" charset="-122"/>
              </a:rPr>
              <a:t>年提出</a:t>
            </a:r>
            <a:endParaRPr lang="en-US" altLang="zh-CN" sz="2800" b="1" dirty="0">
              <a:ea typeface="宋体" charset="-122"/>
            </a:endParaRPr>
          </a:p>
          <a:p>
            <a:pPr lvl="1" eaLnBrk="1" hangingPunct="1">
              <a:buFont typeface="Arial" charset="0"/>
              <a:buNone/>
            </a:pPr>
            <a:r>
              <a:rPr lang="zh-CN" altLang="en-US" sz="2400" dirty="0">
                <a:ea typeface="宋体" charset="-122"/>
              </a:rPr>
              <a:t>用机器实现逻辑代码的执行，以模拟各种计算和逻辑思维过程</a:t>
            </a:r>
            <a:r>
              <a:rPr lang="en-US" altLang="zh-CN" sz="2400" dirty="0">
                <a:ea typeface="宋体" charset="-122"/>
              </a:rPr>
              <a:t>——</a:t>
            </a:r>
            <a:r>
              <a:rPr lang="zh-CN" altLang="en-US" sz="2400" dirty="0">
                <a:ea typeface="宋体" charset="-122"/>
                <a:hlinkClick r:id="rId2"/>
              </a:rPr>
              <a:t>图灵机</a:t>
            </a:r>
            <a:endParaRPr lang="en-US" altLang="zh-CN" sz="2400" dirty="0">
              <a:ea typeface="宋体" charset="-122"/>
            </a:endParaRPr>
          </a:p>
          <a:p>
            <a:pPr lvl="1" eaLnBrk="1" hangingPunct="1">
              <a:buFont typeface="Arial" charset="0"/>
              <a:buNone/>
            </a:pPr>
            <a:r>
              <a:rPr lang="zh-CN" altLang="en-US" sz="2400" dirty="0">
                <a:ea typeface="宋体" charset="-122"/>
              </a:rPr>
              <a:t>纸带</a:t>
            </a:r>
            <a:r>
              <a:rPr lang="en-US" altLang="zh-CN" sz="2400" dirty="0">
                <a:ea typeface="宋体" charset="-122"/>
              </a:rPr>
              <a:t>——</a:t>
            </a:r>
            <a:r>
              <a:rPr lang="zh-CN" altLang="en-US" sz="2400" dirty="0">
                <a:ea typeface="宋体" charset="-122"/>
              </a:rPr>
              <a:t>存储器</a:t>
            </a:r>
            <a:endParaRPr lang="en-US" altLang="zh-CN" sz="2400" dirty="0">
              <a:ea typeface="宋体" charset="-122"/>
            </a:endParaRPr>
          </a:p>
          <a:p>
            <a:pPr lvl="1" eaLnBrk="1" hangingPunct="1">
              <a:buFont typeface="Arial" charset="0"/>
              <a:buNone/>
            </a:pPr>
            <a:r>
              <a:rPr lang="zh-CN" altLang="en-US" sz="2400" dirty="0">
                <a:ea typeface="宋体" charset="-122"/>
              </a:rPr>
              <a:t>读写头</a:t>
            </a:r>
            <a:r>
              <a:rPr lang="en-US" altLang="zh-CN" sz="2400" dirty="0">
                <a:ea typeface="宋体" charset="-122"/>
              </a:rPr>
              <a:t>——</a:t>
            </a:r>
            <a:r>
              <a:rPr lang="zh-CN" altLang="en-US" sz="2400" dirty="0">
                <a:ea typeface="宋体" charset="-122"/>
              </a:rPr>
              <a:t>输入输出装置</a:t>
            </a:r>
            <a:endParaRPr lang="en-US" altLang="zh-CN" sz="2400" dirty="0">
              <a:ea typeface="宋体" charset="-122"/>
            </a:endParaRPr>
          </a:p>
          <a:p>
            <a:pPr lvl="1" eaLnBrk="1" hangingPunct="1">
              <a:buFont typeface="Arial" charset="0"/>
              <a:buNone/>
            </a:pPr>
            <a:r>
              <a:rPr lang="zh-CN" altLang="en-US" sz="2400" dirty="0">
                <a:ea typeface="宋体" charset="-122"/>
              </a:rPr>
              <a:t>有限状态控制器</a:t>
            </a:r>
            <a:r>
              <a:rPr lang="en-US" altLang="zh-CN" sz="2400" dirty="0">
                <a:ea typeface="宋体" charset="-122"/>
              </a:rPr>
              <a:t>——</a:t>
            </a:r>
            <a:r>
              <a:rPr lang="zh-CN" altLang="en-US" sz="2400" dirty="0">
                <a:ea typeface="宋体" charset="-122"/>
              </a:rPr>
              <a:t>控制器、运算器、寄存器</a:t>
            </a:r>
            <a:endParaRPr lang="en-US" altLang="zh-CN" sz="2400" dirty="0">
              <a:ea typeface="宋体" charset="-122"/>
            </a:endParaRPr>
          </a:p>
          <a:p>
            <a:pPr lvl="1" eaLnBrk="1" hangingPunct="1">
              <a:buFont typeface="Arial" charset="0"/>
              <a:buNone/>
            </a:pPr>
            <a:r>
              <a:rPr lang="zh-CN" altLang="en-US" sz="2400" dirty="0">
                <a:ea typeface="宋体" charset="-122"/>
              </a:rPr>
              <a:t>状态、转移函数</a:t>
            </a:r>
            <a:r>
              <a:rPr lang="en-US" altLang="zh-CN" sz="2400" dirty="0">
                <a:ea typeface="宋体" charset="-122"/>
              </a:rPr>
              <a:t>——</a:t>
            </a:r>
            <a:r>
              <a:rPr lang="zh-CN" altLang="en-US" sz="2400" dirty="0">
                <a:ea typeface="宋体" charset="-122"/>
              </a:rPr>
              <a:t>计算机语言</a:t>
            </a:r>
            <a:endParaRPr lang="en-US" altLang="zh-CN" sz="2400" dirty="0">
              <a:ea typeface="宋体" charset="-122"/>
            </a:endParaRPr>
          </a:p>
          <a:p>
            <a:pPr lvl="1" eaLnBrk="1" hangingPunct="1">
              <a:buFont typeface="Arial" charset="0"/>
              <a:buNone/>
            </a:pPr>
            <a:r>
              <a:rPr lang="zh-CN" altLang="en-US" sz="2400" dirty="0">
                <a:ea typeface="宋体" charset="-122"/>
              </a:rPr>
              <a:t>纸带上的信息</a:t>
            </a:r>
            <a:r>
              <a:rPr lang="en-US" altLang="zh-CN" sz="2400" dirty="0">
                <a:ea typeface="宋体" charset="-122"/>
              </a:rPr>
              <a:t>——</a:t>
            </a:r>
            <a:r>
              <a:rPr lang="zh-CN" altLang="en-US" sz="2400" dirty="0">
                <a:ea typeface="宋体" charset="-122"/>
              </a:rPr>
              <a:t>程序</a:t>
            </a:r>
            <a:endParaRPr lang="en-US" altLang="zh-CN" sz="2400" dirty="0">
              <a:ea typeface="宋体" charset="-122"/>
            </a:endParaRPr>
          </a:p>
          <a:p>
            <a:pPr lvl="1" eaLnBrk="1" hangingPunct="1">
              <a:buFont typeface="Arial" charset="0"/>
              <a:buNone/>
            </a:pPr>
            <a:r>
              <a:rPr lang="zh-CN" altLang="en-US" sz="2400" dirty="0">
                <a:ea typeface="宋体" charset="-122"/>
              </a:rPr>
              <a:t>代码存储、计算机语言、编译</a:t>
            </a:r>
            <a:endParaRPr lang="en-US" altLang="zh-CN" sz="2400" dirty="0">
              <a:ea typeface="宋体" charset="-122"/>
            </a:endParaRPr>
          </a:p>
          <a:p>
            <a:pPr eaLnBrk="1" hangingPunct="1">
              <a:buFont typeface="Arial" charset="0"/>
              <a:buNone/>
            </a:pPr>
            <a:endParaRPr lang="zh-CN" altLang="zh-CN" sz="2800" b="1" dirty="0">
              <a:ea typeface="宋体" charset="-122"/>
            </a:endParaRPr>
          </a:p>
        </p:txBody>
      </p:sp>
      <p:pic>
        <p:nvPicPr>
          <p:cNvPr id="5127" name="Picture 2" descr="tuling">
            <a:hlinkClick r:id="rId3"/>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983413" y="4130675"/>
            <a:ext cx="2160587" cy="2736850"/>
          </a:xfrm>
          <a:prstGeom prst="rect">
            <a:avLst/>
          </a:prstGeom>
          <a:solidFill>
            <a:srgbClr val="0000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Lst>
        </p:spPr>
      </p:pic>
      <p:sp>
        <p:nvSpPr>
          <p:cNvPr id="8" name="灯片编号占位符 7"/>
          <p:cNvSpPr>
            <a:spLocks noGrp="1"/>
          </p:cNvSpPr>
          <p:nvPr>
            <p:ph type="sldNum" sz="quarter" idx="4294967295"/>
          </p:nvPr>
        </p:nvSpPr>
        <p:spPr>
          <a:xfrm>
            <a:off x="8229600" y="6473952"/>
            <a:ext cx="758952" cy="246888"/>
          </a:xfrm>
          <a:prstGeom prst="rect">
            <a:avLst/>
          </a:prstGeom>
        </p:spPr>
        <p:txBody>
          <a:bodyPr/>
          <a:lstStyle/>
          <a:p>
            <a:pPr>
              <a:defRPr/>
            </a:pPr>
            <a:fld id="{5729275F-49CB-4DD6-A547-A7660FF3A79D}" type="slidenum">
              <a:rPr lang="en-US" altLang="zh-CN" smtClean="0"/>
              <a:pPr>
                <a:defRPr/>
              </a:pPr>
              <a:t>7</a:t>
            </a:fld>
            <a:endParaRPr lang="en-US" altLang="zh-CN"/>
          </a:p>
        </p:txBody>
      </p:sp>
    </p:spTree>
    <p:extLst>
      <p:ext uri="{BB962C8B-B14F-4D97-AF65-F5344CB8AC3E}">
        <p14:creationId xmlns:p14="http://schemas.microsoft.com/office/powerpoint/2010/main" val="33265818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2"/>
          <p:cNvSpPr>
            <a:spLocks noGrp="1" noChangeArrowheads="1"/>
          </p:cNvSpPr>
          <p:nvPr>
            <p:ph type="title"/>
          </p:nvPr>
        </p:nvSpPr>
        <p:spPr/>
        <p:txBody>
          <a:bodyPr>
            <a:normAutofit/>
          </a:bodyPr>
          <a:lstStyle/>
          <a:p>
            <a:pPr eaLnBrk="1" hangingPunct="1"/>
            <a:r>
              <a:rPr lang="zh-CN" altLang="en-US" dirty="0"/>
              <a:t>冯</a:t>
            </a:r>
            <a:r>
              <a:rPr lang="en-US" altLang="zh-CN" dirty="0"/>
              <a:t>.</a:t>
            </a:r>
            <a:r>
              <a:rPr lang="zh-CN" altLang="en-US" dirty="0"/>
              <a:t>诺依曼结构</a:t>
            </a:r>
            <a:endParaRPr lang="zh-CN" altLang="zh-CN" dirty="0"/>
          </a:p>
        </p:txBody>
      </p:sp>
      <p:sp>
        <p:nvSpPr>
          <p:cNvPr id="32773" name="Rectangle 3"/>
          <p:cNvSpPr>
            <a:spLocks noGrp="1" noChangeArrowheads="1"/>
          </p:cNvSpPr>
          <p:nvPr>
            <p:ph idx="1"/>
          </p:nvPr>
        </p:nvSpPr>
        <p:spPr/>
        <p:txBody>
          <a:bodyPr/>
          <a:lstStyle/>
          <a:p>
            <a:pPr eaLnBrk="1" hangingPunct="1"/>
            <a:r>
              <a:rPr lang="zh-CN" altLang="en-US" dirty="0">
                <a:ea typeface="宋体" charset="-122"/>
              </a:rPr>
              <a:t>现代计算机的体系结构</a:t>
            </a:r>
            <a:endParaRPr lang="en-US" altLang="zh-CN" dirty="0">
              <a:ea typeface="宋体" charset="-122"/>
            </a:endParaRPr>
          </a:p>
          <a:p>
            <a:pPr lvl="1" eaLnBrk="1" hangingPunct="1">
              <a:buFont typeface="Arial" charset="0"/>
              <a:buNone/>
            </a:pPr>
            <a:r>
              <a:rPr lang="zh-CN" altLang="en-US" dirty="0">
                <a:ea typeface="宋体" charset="-122"/>
              </a:rPr>
              <a:t>命令和数据以二进制的形式存储在存储器中</a:t>
            </a:r>
            <a:endParaRPr lang="en-US" altLang="zh-CN" dirty="0">
              <a:ea typeface="宋体" charset="-122"/>
            </a:endParaRPr>
          </a:p>
          <a:p>
            <a:pPr lvl="1" eaLnBrk="1" hangingPunct="1">
              <a:buFont typeface="Arial" charset="0"/>
              <a:buNone/>
            </a:pPr>
            <a:r>
              <a:rPr lang="zh-CN" altLang="en-US" dirty="0">
                <a:ea typeface="宋体" charset="-122"/>
              </a:rPr>
              <a:t>五大模块</a:t>
            </a:r>
            <a:endParaRPr lang="en-US" altLang="zh-CN" dirty="0">
              <a:ea typeface="宋体" charset="-122"/>
            </a:endParaRPr>
          </a:p>
          <a:p>
            <a:pPr eaLnBrk="1" hangingPunct="1"/>
            <a:endParaRPr lang="zh-CN" altLang="en-US" dirty="0"/>
          </a:p>
        </p:txBody>
      </p:sp>
      <p:sp>
        <p:nvSpPr>
          <p:cNvPr id="6" name="灯片编号占位符 5"/>
          <p:cNvSpPr txBox="1">
            <a:spLocks noGrp="1"/>
          </p:cNvSpPr>
          <p:nvPr/>
        </p:nvSpPr>
        <p:spPr bwMode="auto">
          <a:xfrm>
            <a:off x="6553200" y="6243638"/>
            <a:ext cx="2133600" cy="457200"/>
          </a:xfrm>
          <a:prstGeom prst="rect">
            <a:avLst/>
          </a:prstGeom>
          <a:noFill/>
          <a:ln>
            <a:miter lim="800000"/>
            <a:headEnd/>
            <a:tailEnd/>
          </a:ln>
        </p:spPr>
        <p:txBody>
          <a:bodyPr anchor="b"/>
          <a:lstStyle/>
          <a:p>
            <a:pPr algn="r">
              <a:defRPr/>
            </a:pPr>
            <a:fld id="{F2A6784E-0FDC-4BBC-8601-6E5B957FAAE9}" type="slidenum">
              <a:rPr lang="en-US" altLang="zh-CN" sz="1200">
                <a:latin typeface="+mj-lt"/>
              </a:rPr>
              <a:pPr algn="r">
                <a:defRPr/>
              </a:pPr>
              <a:t>8</a:t>
            </a:fld>
            <a:endParaRPr lang="en-US" altLang="zh-CN" sz="1200">
              <a:latin typeface="+mj-lt"/>
            </a:endParaRPr>
          </a:p>
        </p:txBody>
      </p:sp>
      <p:pic>
        <p:nvPicPr>
          <p:cNvPr id="32774" name="Picture 8" descr="9991cbd2ba4386f9e300f9e961c9a45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99592" y="2708920"/>
            <a:ext cx="7391400" cy="3787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灯片编号占位符 7"/>
          <p:cNvSpPr>
            <a:spLocks noGrp="1"/>
          </p:cNvSpPr>
          <p:nvPr>
            <p:ph type="sldNum" sz="quarter" idx="4294967295"/>
          </p:nvPr>
        </p:nvSpPr>
        <p:spPr>
          <a:xfrm>
            <a:off x="8229600" y="6473952"/>
            <a:ext cx="758952" cy="246888"/>
          </a:xfrm>
          <a:prstGeom prst="rect">
            <a:avLst/>
          </a:prstGeom>
        </p:spPr>
        <p:txBody>
          <a:bodyPr/>
          <a:lstStyle/>
          <a:p>
            <a:pPr>
              <a:defRPr/>
            </a:pPr>
            <a:fld id="{5729275F-49CB-4DD6-A547-A7660FF3A79D}" type="slidenum">
              <a:rPr lang="en-US" altLang="zh-CN" smtClean="0"/>
              <a:pPr>
                <a:defRPr/>
              </a:pPr>
              <a:t>8</a:t>
            </a:fld>
            <a:endParaRPr lang="en-US" altLang="zh-C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zh-CN" altLang="en-US" dirty="0"/>
              <a:t>科学思维</a:t>
            </a:r>
          </a:p>
        </p:txBody>
      </p:sp>
      <p:sp>
        <p:nvSpPr>
          <p:cNvPr id="38915" name="Rectangle 3"/>
          <p:cNvSpPr>
            <a:spLocks noGrp="1" noChangeArrowheads="1"/>
          </p:cNvSpPr>
          <p:nvPr>
            <p:ph idx="1"/>
          </p:nvPr>
        </p:nvSpPr>
        <p:spPr>
          <a:xfrm>
            <a:off x="899592" y="1268760"/>
            <a:ext cx="7776864" cy="5105400"/>
          </a:xfrm>
        </p:spPr>
        <p:txBody>
          <a:bodyPr/>
          <a:lstStyle/>
          <a:p>
            <a:pPr marL="609600" indent="-609600">
              <a:lnSpc>
                <a:spcPct val="150000"/>
              </a:lnSpc>
              <a:buFontTx/>
              <a:buNone/>
            </a:pPr>
            <a:r>
              <a:rPr lang="en-US" altLang="zh-CN" sz="2000" b="1" dirty="0">
                <a:latin typeface="楷体" pitchFamily="49" charset="-122"/>
                <a:ea typeface="楷体" pitchFamily="49" charset="-122"/>
              </a:rPr>
              <a:t>(1)</a:t>
            </a:r>
            <a:r>
              <a:rPr lang="zh-CN" altLang="en-US" sz="2000" b="1" dirty="0">
                <a:latin typeface="楷体" pitchFamily="49" charset="-122"/>
                <a:ea typeface="楷体" pitchFamily="49" charset="-122"/>
              </a:rPr>
              <a:t>科学就是整理事实，从中发现规律，作出结论（达尔文）</a:t>
            </a:r>
          </a:p>
          <a:p>
            <a:pPr marL="609600" indent="-609600">
              <a:lnSpc>
                <a:spcPct val="150000"/>
              </a:lnSpc>
              <a:buFontTx/>
              <a:buNone/>
            </a:pPr>
            <a:r>
              <a:rPr lang="en-US" altLang="zh-CN" sz="2000" b="1" dirty="0">
                <a:latin typeface="楷体" pitchFamily="49" charset="-122"/>
                <a:ea typeface="楷体" pitchFamily="49" charset="-122"/>
              </a:rPr>
              <a:t>(2)</a:t>
            </a:r>
            <a:r>
              <a:rPr lang="zh-CN" altLang="en-US" sz="2000" b="1" dirty="0">
                <a:solidFill>
                  <a:srgbClr val="A50021"/>
                </a:solidFill>
                <a:latin typeface="楷体" pitchFamily="49" charset="-122"/>
                <a:ea typeface="楷体" pitchFamily="49" charset="-122"/>
              </a:rPr>
              <a:t>理论科学、实验科学和计算科学</a:t>
            </a:r>
            <a:r>
              <a:rPr lang="zh-CN" altLang="en-US" sz="2000" b="1" dirty="0">
                <a:latin typeface="楷体" pitchFamily="49" charset="-122"/>
                <a:ea typeface="楷体" pitchFamily="49" charset="-122"/>
              </a:rPr>
              <a:t>作为科学发现三大支柱，正推动着人类文明进步和科技发展。</a:t>
            </a:r>
          </a:p>
          <a:p>
            <a:pPr marL="609600" indent="-609600">
              <a:lnSpc>
                <a:spcPct val="150000"/>
              </a:lnSpc>
              <a:buFontTx/>
              <a:buNone/>
            </a:pPr>
            <a:r>
              <a:rPr lang="en-US" altLang="zh-CN" sz="2000" b="1" dirty="0">
                <a:latin typeface="楷体" pitchFamily="49" charset="-122"/>
                <a:ea typeface="楷体" pitchFamily="49" charset="-122"/>
              </a:rPr>
              <a:t>(3)</a:t>
            </a:r>
            <a:r>
              <a:rPr lang="zh-CN" altLang="en-US" sz="2000" b="1" dirty="0">
                <a:latin typeface="楷体" pitchFamily="49" charset="-122"/>
                <a:ea typeface="楷体" pitchFamily="49" charset="-122"/>
              </a:rPr>
              <a:t>一般而论，三种科学对应着三种思维：</a:t>
            </a:r>
          </a:p>
          <a:p>
            <a:pPr marL="609600" indent="-609600">
              <a:lnSpc>
                <a:spcPts val="2400"/>
              </a:lnSpc>
            </a:pPr>
            <a:r>
              <a:rPr lang="zh-CN" altLang="en-US" sz="2000" b="1" dirty="0">
                <a:latin typeface="楷体" pitchFamily="49" charset="-122"/>
                <a:ea typeface="楷体" pitchFamily="49" charset="-122"/>
              </a:rPr>
              <a:t>理论科学 ←→ 理论思维： 理论思维又叫推理思维，以推理和演绎为特征，以数学学科为代表。</a:t>
            </a:r>
          </a:p>
          <a:p>
            <a:pPr marL="609600" indent="-609600">
              <a:lnSpc>
                <a:spcPts val="2400"/>
              </a:lnSpc>
            </a:pPr>
            <a:r>
              <a:rPr lang="zh-CN" altLang="en-US" sz="2000" b="1" dirty="0">
                <a:latin typeface="楷体" pitchFamily="49" charset="-122"/>
                <a:ea typeface="楷体" pitchFamily="49" charset="-122"/>
              </a:rPr>
              <a:t>实验科学 ←→ 实验思维： 实验思维又叫实证思维，以观察和总结自然规律为特征，以物理学科为代表。</a:t>
            </a:r>
          </a:p>
          <a:p>
            <a:pPr marL="609600" indent="-609600">
              <a:lnSpc>
                <a:spcPts val="2400"/>
              </a:lnSpc>
            </a:pPr>
            <a:r>
              <a:rPr lang="zh-CN" altLang="en-US" sz="2000" b="1" dirty="0">
                <a:solidFill>
                  <a:srgbClr val="A50021"/>
                </a:solidFill>
                <a:latin typeface="楷体" pitchFamily="49" charset="-122"/>
                <a:ea typeface="楷体" pitchFamily="49" charset="-122"/>
              </a:rPr>
              <a:t>计算科学 ←→ 计算思维：</a:t>
            </a:r>
            <a:br>
              <a:rPr lang="zh-CN" altLang="en-US" sz="2000" b="1" dirty="0">
                <a:latin typeface="楷体" pitchFamily="49" charset="-122"/>
                <a:ea typeface="楷体" pitchFamily="49" charset="-122"/>
              </a:rPr>
            </a:br>
            <a:r>
              <a:rPr lang="zh-CN" altLang="en-US" sz="2000" b="1" dirty="0">
                <a:latin typeface="楷体" pitchFamily="49" charset="-122"/>
                <a:ea typeface="楷体" pitchFamily="49" charset="-122"/>
              </a:rPr>
              <a:t>计算思维又叫构造思维，以设计和构造为特征，以计算机学科为代表。</a:t>
            </a:r>
          </a:p>
          <a:p>
            <a:pPr marL="609600" indent="-609600">
              <a:lnSpc>
                <a:spcPct val="80000"/>
              </a:lnSpc>
            </a:pPr>
            <a:endParaRPr lang="en-US" altLang="zh-CN" sz="2000" b="1" dirty="0">
              <a:latin typeface="楷体" pitchFamily="49" charset="-122"/>
              <a:ea typeface="楷体" pitchFamily="49" charset="-122"/>
            </a:endParaRPr>
          </a:p>
        </p:txBody>
      </p:sp>
      <p:sp>
        <p:nvSpPr>
          <p:cNvPr id="4" name="灯片编号占位符 3"/>
          <p:cNvSpPr>
            <a:spLocks noGrp="1"/>
          </p:cNvSpPr>
          <p:nvPr>
            <p:ph type="sldNum" sz="quarter" idx="4294967295"/>
          </p:nvPr>
        </p:nvSpPr>
        <p:spPr>
          <a:xfrm>
            <a:off x="8229600" y="6473952"/>
            <a:ext cx="758952" cy="246888"/>
          </a:xfrm>
          <a:prstGeom prst="rect">
            <a:avLst/>
          </a:prstGeom>
        </p:spPr>
        <p:txBody>
          <a:bodyPr/>
          <a:lstStyle/>
          <a:p>
            <a:pPr>
              <a:defRPr/>
            </a:pPr>
            <a:fld id="{5729275F-49CB-4DD6-A547-A7660FF3A79D}" type="slidenum">
              <a:rPr lang="en-US" altLang="zh-CN" smtClean="0"/>
              <a:pPr>
                <a:defRPr/>
              </a:pPr>
              <a:t>9</a:t>
            </a:fld>
            <a:endParaRPr lang="en-US" altLang="zh-CN"/>
          </a:p>
        </p:txBody>
      </p:sp>
    </p:spTree>
  </p:cSld>
  <p:clrMapOvr>
    <a:masterClrMapping/>
  </p:clrMapOvr>
</p:sld>
</file>

<file path=ppt/theme/theme1.xml><?xml version="1.0" encoding="utf-8"?>
<a:theme xmlns:a="http://schemas.openxmlformats.org/drawingml/2006/main" name="136tgp_com_diagram">
  <a:themeElements>
    <a:clrScheme name="136tgp_com_diagram 1">
      <a:dk1>
        <a:srgbClr val="051B61"/>
      </a:dk1>
      <a:lt1>
        <a:srgbClr val="FFFFFF"/>
      </a:lt1>
      <a:dk2>
        <a:srgbClr val="1861A4"/>
      </a:dk2>
      <a:lt2>
        <a:srgbClr val="DDDDDD"/>
      </a:lt2>
      <a:accent1>
        <a:srgbClr val="4B99D3"/>
      </a:accent1>
      <a:accent2>
        <a:srgbClr val="93C4F1"/>
      </a:accent2>
      <a:accent3>
        <a:srgbClr val="FFFFFF"/>
      </a:accent3>
      <a:accent4>
        <a:srgbClr val="031552"/>
      </a:accent4>
      <a:accent5>
        <a:srgbClr val="B1CAE6"/>
      </a:accent5>
      <a:accent6>
        <a:srgbClr val="85B1DA"/>
      </a:accent6>
      <a:hlink>
        <a:srgbClr val="9999FF"/>
      </a:hlink>
      <a:folHlink>
        <a:srgbClr val="2A9FA2"/>
      </a:folHlink>
    </a:clrScheme>
    <a:fontScheme name="136tgp_com_diagram">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ko-KR" altLang="en-US" sz="1800" b="0" i="0" u="none" strike="noStrike" cap="none" normalizeH="0" baseline="0" smtClean="0">
            <a:ln>
              <a:noFill/>
            </a:ln>
            <a:solidFill>
              <a:schemeClr val="tx1"/>
            </a:solidFill>
            <a:effectLst/>
            <a:latin typeface="Times New Roman" pitchFamily="18" charset="0"/>
            <a:ea typeface="Gulim" pitchFamily="34" charset="-127"/>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ko-KR" altLang="en-US" sz="1800" b="0" i="0" u="none" strike="noStrike" cap="none" normalizeH="0" baseline="0" smtClean="0">
            <a:ln>
              <a:noFill/>
            </a:ln>
            <a:solidFill>
              <a:schemeClr val="tx1"/>
            </a:solidFill>
            <a:effectLst/>
            <a:latin typeface="Times New Roman" pitchFamily="18" charset="0"/>
            <a:ea typeface="Gulim" pitchFamily="34" charset="-127"/>
          </a:defRPr>
        </a:defPPr>
      </a:lstStyle>
    </a:lnDef>
  </a:objectDefaults>
  <a:extraClrSchemeLst>
    <a:extraClrScheme>
      <a:clrScheme name="136tgp_com_diagram 1">
        <a:dk1>
          <a:srgbClr val="051B61"/>
        </a:dk1>
        <a:lt1>
          <a:srgbClr val="FFFFFF"/>
        </a:lt1>
        <a:dk2>
          <a:srgbClr val="1861A4"/>
        </a:dk2>
        <a:lt2>
          <a:srgbClr val="DDDDDD"/>
        </a:lt2>
        <a:accent1>
          <a:srgbClr val="4B99D3"/>
        </a:accent1>
        <a:accent2>
          <a:srgbClr val="93C4F1"/>
        </a:accent2>
        <a:accent3>
          <a:srgbClr val="FFFFFF"/>
        </a:accent3>
        <a:accent4>
          <a:srgbClr val="031552"/>
        </a:accent4>
        <a:accent5>
          <a:srgbClr val="B1CAE6"/>
        </a:accent5>
        <a:accent6>
          <a:srgbClr val="85B1DA"/>
        </a:accent6>
        <a:hlink>
          <a:srgbClr val="9999FF"/>
        </a:hlink>
        <a:folHlink>
          <a:srgbClr val="2A9FA2"/>
        </a:folHlink>
      </a:clrScheme>
      <a:clrMap bg1="lt1" tx1="dk1" bg2="lt2" tx2="dk2" accent1="accent1" accent2="accent2" accent3="accent3" accent4="accent4" accent5="accent5" accent6="accent6" hlink="hlink" folHlink="folHlink"/>
    </a:extraClrScheme>
    <a:extraClrScheme>
      <a:clrScheme name="136tgp_com_diagram 2">
        <a:dk1>
          <a:srgbClr val="286882"/>
        </a:dk1>
        <a:lt1>
          <a:srgbClr val="FFFFFF"/>
        </a:lt1>
        <a:dk2>
          <a:srgbClr val="000066"/>
        </a:dk2>
        <a:lt2>
          <a:srgbClr val="DDDDDD"/>
        </a:lt2>
        <a:accent1>
          <a:srgbClr val="2FAFB9"/>
        </a:accent1>
        <a:accent2>
          <a:srgbClr val="58CEA1"/>
        </a:accent2>
        <a:accent3>
          <a:srgbClr val="FFFFFF"/>
        </a:accent3>
        <a:accent4>
          <a:srgbClr val="21586E"/>
        </a:accent4>
        <a:accent5>
          <a:srgbClr val="ADD4D9"/>
        </a:accent5>
        <a:accent6>
          <a:srgbClr val="4FBA91"/>
        </a:accent6>
        <a:hlink>
          <a:srgbClr val="556CDD"/>
        </a:hlink>
        <a:folHlink>
          <a:srgbClr val="969696"/>
        </a:folHlink>
      </a:clrScheme>
      <a:clrMap bg1="lt1" tx1="dk1" bg2="lt2" tx2="dk2" accent1="accent1" accent2="accent2" accent3="accent3" accent4="accent4" accent5="accent5" accent6="accent6" hlink="hlink" folHlink="folHlink"/>
    </a:extraClrScheme>
    <a:extraClrScheme>
      <a:clrScheme name="136tgp_com_diagram 3">
        <a:dk1>
          <a:srgbClr val="5084E2"/>
        </a:dk1>
        <a:lt1>
          <a:srgbClr val="FFFFFF"/>
        </a:lt1>
        <a:dk2>
          <a:srgbClr val="000066"/>
        </a:dk2>
        <a:lt2>
          <a:srgbClr val="B2B2B2"/>
        </a:lt2>
        <a:accent1>
          <a:srgbClr val="1E62C6"/>
        </a:accent1>
        <a:accent2>
          <a:srgbClr val="D3BD6B"/>
        </a:accent2>
        <a:accent3>
          <a:srgbClr val="FFFFFF"/>
        </a:accent3>
        <a:accent4>
          <a:srgbClr val="4370C1"/>
        </a:accent4>
        <a:accent5>
          <a:srgbClr val="ABB7DF"/>
        </a:accent5>
        <a:accent6>
          <a:srgbClr val="BFAB60"/>
        </a:accent6>
        <a:hlink>
          <a:srgbClr val="3197BB"/>
        </a:hlink>
        <a:folHlink>
          <a:srgbClr val="6D94CD"/>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136tgp_com_diagram</Template>
  <TotalTime>2112</TotalTime>
  <Words>6504</Words>
  <Application>Microsoft Office PowerPoint</Application>
  <PresentationFormat>全屏显示(4:3)</PresentationFormat>
  <Paragraphs>658</Paragraphs>
  <Slides>58</Slides>
  <Notes>20</Notes>
  <HiddenSlides>0</HiddenSlides>
  <MMClips>0</MMClips>
  <ScaleCrop>false</ScaleCrop>
  <HeadingPairs>
    <vt:vector size="8" baseType="variant">
      <vt:variant>
        <vt:lpstr>已用的字体</vt:lpstr>
      </vt:variant>
      <vt:variant>
        <vt:i4>15</vt:i4>
      </vt:variant>
      <vt:variant>
        <vt:lpstr>主题</vt:lpstr>
      </vt:variant>
      <vt:variant>
        <vt:i4>1</vt:i4>
      </vt:variant>
      <vt:variant>
        <vt:lpstr>嵌入 OLE 服务器</vt:lpstr>
      </vt:variant>
      <vt:variant>
        <vt:i4>1</vt:i4>
      </vt:variant>
      <vt:variant>
        <vt:lpstr>幻灯片标题</vt:lpstr>
      </vt:variant>
      <vt:variant>
        <vt:i4>58</vt:i4>
      </vt:variant>
    </vt:vector>
  </HeadingPairs>
  <TitlesOfParts>
    <vt:vector size="75" baseType="lpstr">
      <vt:lpstr>Gulim</vt:lpstr>
      <vt:lpstr>仿宋_GB2312</vt:lpstr>
      <vt:lpstr>黑体</vt:lpstr>
      <vt:lpstr>华文新魏</vt:lpstr>
      <vt:lpstr>楷体</vt:lpstr>
      <vt:lpstr>楷体_GB2312</vt:lpstr>
      <vt:lpstr>宋体</vt:lpstr>
      <vt:lpstr>Arial</vt:lpstr>
      <vt:lpstr>Arial Narrow</vt:lpstr>
      <vt:lpstr>Calibri</vt:lpstr>
      <vt:lpstr>Franklin Gothic Medium</vt:lpstr>
      <vt:lpstr>Times New Roman</vt:lpstr>
      <vt:lpstr>Verdana</vt:lpstr>
      <vt:lpstr>Wingdings</vt:lpstr>
      <vt:lpstr>Wingdings 2</vt:lpstr>
      <vt:lpstr>136tgp_com_diagram</vt:lpstr>
      <vt:lpstr>公式</vt:lpstr>
      <vt:lpstr>第四讲 计算思维与程序设计</vt:lpstr>
      <vt:lpstr>本讲的主要内容</vt:lpstr>
      <vt:lpstr>1.1什么是计算</vt:lpstr>
      <vt:lpstr>1.计算</vt:lpstr>
      <vt:lpstr>PowerPoint 演示文稿</vt:lpstr>
      <vt:lpstr>2.可计算和不可计算</vt:lpstr>
      <vt:lpstr>计算模型——图灵机</vt:lpstr>
      <vt:lpstr>冯.诺依曼结构</vt:lpstr>
      <vt:lpstr>科学思维</vt:lpstr>
      <vt:lpstr>计算思维的提出</vt:lpstr>
      <vt:lpstr>PowerPoint 演示文稿</vt:lpstr>
      <vt:lpstr>PowerPoint 演示文稿</vt:lpstr>
      <vt:lpstr>课程中的计算思维举例</vt:lpstr>
      <vt:lpstr>PowerPoint 演示文稿</vt:lpstr>
      <vt:lpstr>计算思维与问题求解</vt:lpstr>
      <vt:lpstr>计算思维与问题求解</vt:lpstr>
      <vt:lpstr>计算思维不仅仅是程序设计</vt:lpstr>
      <vt:lpstr>计算思维的应用领域</vt:lpstr>
      <vt:lpstr>什么是计算机算法？</vt:lpstr>
      <vt:lpstr>什么是计算机算法？</vt:lpstr>
      <vt:lpstr>什么是计算机算法？</vt:lpstr>
      <vt:lpstr>常用的算法描述方法</vt:lpstr>
      <vt:lpstr>常用的算法描述方法</vt:lpstr>
      <vt:lpstr>常用的算法描述方法</vt:lpstr>
      <vt:lpstr>常用的算法描述方法</vt:lpstr>
      <vt:lpstr>用传统流程图表示算法</vt:lpstr>
      <vt:lpstr>用传统流程图表示算法</vt:lpstr>
      <vt:lpstr>二、用传统流程图表示算法</vt:lpstr>
      <vt:lpstr>常用的算法描述方法</vt:lpstr>
      <vt:lpstr>程序的三种基本控制结构</vt:lpstr>
      <vt:lpstr>程序的三种基本控制结构</vt:lpstr>
      <vt:lpstr>程序的三种基本控制结构</vt:lpstr>
      <vt:lpstr>程序的三种基本控制结构</vt:lpstr>
      <vt:lpstr>程序的三种基本控制结构</vt:lpstr>
      <vt:lpstr>PowerPoint 演示文稿</vt:lpstr>
      <vt:lpstr>程序的三种基本控制结构</vt:lpstr>
      <vt:lpstr>程序的三种基本控制结构</vt:lpstr>
      <vt:lpstr>示范实例</vt:lpstr>
      <vt:lpstr>PowerPoint 演示文稿</vt:lpstr>
      <vt:lpstr>什么是结构化程序设计？</vt:lpstr>
      <vt:lpstr>什么是结构化程序设计？</vt:lpstr>
      <vt:lpstr>什么是结构化程序设计？</vt:lpstr>
      <vt:lpstr>什么是结构化程序设计？</vt:lpstr>
      <vt:lpstr>什么是结构化程序设计？</vt:lpstr>
      <vt:lpstr>什么是结构化程序设计？</vt:lpstr>
      <vt:lpstr>什么是结构化程序设计？</vt:lpstr>
      <vt:lpstr>什么是结构化程序设计？</vt:lpstr>
      <vt:lpstr>结构化程序设计的基本概念</vt:lpstr>
      <vt:lpstr>PowerPoint 演示文稿</vt:lpstr>
      <vt:lpstr>PowerPoint 演示文稿</vt:lpstr>
      <vt:lpstr>PowerPoint 演示文稿</vt:lpstr>
      <vt:lpstr>PowerPoint 演示文稿</vt:lpstr>
      <vt:lpstr>PowerPoint 演示文稿</vt:lpstr>
      <vt:lpstr>PowerPoint 演示文稿</vt:lpstr>
      <vt:lpstr>总结</vt:lpstr>
      <vt:lpstr>作业</vt:lpstr>
      <vt:lpstr>作业（续）</vt:lpstr>
      <vt:lpstr>PowerPoint 演示文稿</vt:lpstr>
    </vt:vector>
  </TitlesOfParts>
  <Company>509</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dc:title>
  <dc:creator>longnv</dc:creator>
  <cp:lastModifiedBy>路 鸿翔</cp:lastModifiedBy>
  <cp:revision>109</cp:revision>
  <dcterms:created xsi:type="dcterms:W3CDTF">2007-09-18T15:08:16Z</dcterms:created>
  <dcterms:modified xsi:type="dcterms:W3CDTF">2022-01-12T07:21:53Z</dcterms:modified>
</cp:coreProperties>
</file>