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9"/>
  </p:notesMasterIdLst>
  <p:handoutMasterIdLst>
    <p:handoutMasterId r:id="rId70"/>
  </p:handoutMasterIdLst>
  <p:sldIdLst>
    <p:sldId id="256" r:id="rId2"/>
    <p:sldId id="336" r:id="rId3"/>
    <p:sldId id="260" r:id="rId4"/>
    <p:sldId id="392" r:id="rId5"/>
    <p:sldId id="393" r:id="rId6"/>
    <p:sldId id="394" r:id="rId7"/>
    <p:sldId id="395" r:id="rId8"/>
    <p:sldId id="396" r:id="rId9"/>
    <p:sldId id="397" r:id="rId10"/>
    <p:sldId id="398" r:id="rId11"/>
    <p:sldId id="399" r:id="rId12"/>
    <p:sldId id="274" r:id="rId13"/>
    <p:sldId id="267" r:id="rId14"/>
    <p:sldId id="275" r:id="rId15"/>
    <p:sldId id="276" r:id="rId16"/>
    <p:sldId id="277" r:id="rId17"/>
    <p:sldId id="278" r:id="rId18"/>
    <p:sldId id="279" r:id="rId19"/>
    <p:sldId id="280" r:id="rId20"/>
    <p:sldId id="281" r:id="rId21"/>
    <p:sldId id="400" r:id="rId22"/>
    <p:sldId id="268" r:id="rId23"/>
    <p:sldId id="401" r:id="rId24"/>
    <p:sldId id="402" r:id="rId25"/>
    <p:sldId id="282" r:id="rId26"/>
    <p:sldId id="283" r:id="rId27"/>
    <p:sldId id="261" r:id="rId28"/>
    <p:sldId id="311" r:id="rId29"/>
    <p:sldId id="284" r:id="rId30"/>
    <p:sldId id="285" r:id="rId31"/>
    <p:sldId id="286" r:id="rId32"/>
    <p:sldId id="287" r:id="rId33"/>
    <p:sldId id="288" r:id="rId34"/>
    <p:sldId id="289" r:id="rId35"/>
    <p:sldId id="290" r:id="rId36"/>
    <p:sldId id="291" r:id="rId37"/>
    <p:sldId id="262" r:id="rId38"/>
    <p:sldId id="403" r:id="rId39"/>
    <p:sldId id="404" r:id="rId40"/>
    <p:sldId id="405" r:id="rId41"/>
    <p:sldId id="292" r:id="rId42"/>
    <p:sldId id="293" r:id="rId43"/>
    <p:sldId id="294" r:id="rId44"/>
    <p:sldId id="270" r:id="rId45"/>
    <p:sldId id="295" r:id="rId46"/>
    <p:sldId id="297" r:id="rId47"/>
    <p:sldId id="406" r:id="rId48"/>
    <p:sldId id="271" r:id="rId49"/>
    <p:sldId id="298" r:id="rId50"/>
    <p:sldId id="299" r:id="rId51"/>
    <p:sldId id="272" r:id="rId52"/>
    <p:sldId id="300" r:id="rId53"/>
    <p:sldId id="301" r:id="rId54"/>
    <p:sldId id="302" r:id="rId55"/>
    <p:sldId id="407" r:id="rId56"/>
    <p:sldId id="412" r:id="rId57"/>
    <p:sldId id="364" r:id="rId58"/>
    <p:sldId id="413" r:id="rId59"/>
    <p:sldId id="408" r:id="rId60"/>
    <p:sldId id="415" r:id="rId61"/>
    <p:sldId id="416" r:id="rId62"/>
    <p:sldId id="409" r:id="rId63"/>
    <p:sldId id="414" r:id="rId64"/>
    <p:sldId id="410" r:id="rId65"/>
    <p:sldId id="411" r:id="rId66"/>
    <p:sldId id="371" r:id="rId67"/>
    <p:sldId id="266" r:id="rId68"/>
  </p:sldIdLst>
  <p:sldSz cx="9144000" cy="6858000" type="screen4x3"/>
  <p:notesSz cx="6858000" cy="9144000"/>
  <p:defaultTextStyle>
    <a:defPPr>
      <a:defRPr lang="ko-KR"/>
    </a:defPPr>
    <a:lvl1pPr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5pPr>
    <a:lvl6pPr marL="22860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6pPr>
    <a:lvl7pPr marL="27432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7pPr>
    <a:lvl8pPr marL="32004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8pPr>
    <a:lvl9pPr marL="36576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7" autoAdjust="0"/>
    <p:restoredTop sz="94660"/>
  </p:normalViewPr>
  <p:slideViewPr>
    <p:cSldViewPr>
      <p:cViewPr varScale="1">
        <p:scale>
          <a:sx n="120" d="100"/>
          <a:sy n="120" d="100"/>
        </p:scale>
        <p:origin x="1416"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 Type="http://schemas.openxmlformats.org/officeDocument/2006/relationships/slide" Target="slides/slide6.xml" /><Relationship Id="rId71"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3CCD65C-309F-416C-9B59-32CD09E82DF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71683" name="Rectangle 3">
            <a:extLst>
              <a:ext uri="{FF2B5EF4-FFF2-40B4-BE49-F238E27FC236}">
                <a16:creationId xmlns:a16="http://schemas.microsoft.com/office/drawing/2014/main" id="{7E6CBE0E-EBA8-45D5-B3FD-AAA14F5C89A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endParaRPr lang="en-US" altLang="zh-CN"/>
          </a:p>
        </p:txBody>
      </p:sp>
      <p:sp>
        <p:nvSpPr>
          <p:cNvPr id="71684" name="Rectangle 4">
            <a:extLst>
              <a:ext uri="{FF2B5EF4-FFF2-40B4-BE49-F238E27FC236}">
                <a16:creationId xmlns:a16="http://schemas.microsoft.com/office/drawing/2014/main" id="{8527E606-9690-4C96-B46E-E2FE6F79A863}"/>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71685" name="Rectangle 5">
            <a:extLst>
              <a:ext uri="{FF2B5EF4-FFF2-40B4-BE49-F238E27FC236}">
                <a16:creationId xmlns:a16="http://schemas.microsoft.com/office/drawing/2014/main" id="{3E2E975E-E898-4CDB-88F1-F2E36DE1489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smtClean="0">
                <a:latin typeface="Gulim" panose="020B0600000101010101" pitchFamily="34" charset="-127"/>
              </a:defRPr>
            </a:lvl1pPr>
          </a:lstStyle>
          <a:p>
            <a:pPr>
              <a:defRPr/>
            </a:pPr>
            <a:fld id="{4E20B395-7675-4E34-8C59-BC8BB936FAB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A4E92-B38B-4590-AC33-245AFD36F67A}" type="datetimeFigureOut">
              <a:rPr lang="zh-CN" altLang="en-US" smtClean="0"/>
              <a:pPr/>
              <a:t>2021/12/9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57535-E166-4B57-96DC-8B06490401B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Master" Target="../slideMasters/slideMaster1.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rgbClr val="FFFFFF"/>
            </a:gs>
            <a:gs pos="100000">
              <a:schemeClr val="bg1"/>
            </a:gs>
          </a:gsLst>
          <a:lin ang="0" scaled="1"/>
        </a:gradFill>
        <a:effectLst/>
      </p:bgPr>
    </p:bg>
    <p:spTree>
      <p:nvGrpSpPr>
        <p:cNvPr id="1" name=""/>
        <p:cNvGrpSpPr/>
        <p:nvPr/>
      </p:nvGrpSpPr>
      <p:grpSpPr>
        <a:xfrm>
          <a:off x="0" y="0"/>
          <a:ext cx="0" cy="0"/>
          <a:chOff x="0" y="0"/>
          <a:chExt cx="0" cy="0"/>
        </a:xfrm>
      </p:grpSpPr>
      <p:sp>
        <p:nvSpPr>
          <p:cNvPr id="4" name="Freeform 25">
            <a:extLst>
              <a:ext uri="{FF2B5EF4-FFF2-40B4-BE49-F238E27FC236}">
                <a16:creationId xmlns:a16="http://schemas.microsoft.com/office/drawing/2014/main" id="{17C1D74D-7DAA-4181-95B9-77BE2F0037C7}"/>
              </a:ext>
            </a:extLst>
          </p:cNvPr>
          <p:cNvSpPr>
            <a:spLocks/>
          </p:cNvSpPr>
          <p:nvPr/>
        </p:nvSpPr>
        <p:spPr bwMode="gray">
          <a:xfrm>
            <a:off x="34925" y="1114425"/>
            <a:ext cx="5400675" cy="5322888"/>
          </a:xfrm>
          <a:custGeom>
            <a:avLst/>
            <a:gdLst/>
            <a:ahLst/>
            <a:cxnLst>
              <a:cxn ang="0">
                <a:pos x="3282" y="0"/>
              </a:cxn>
              <a:cxn ang="0">
                <a:pos x="1792" y="1728"/>
              </a:cxn>
              <a:cxn ang="0">
                <a:pos x="2795" y="3353"/>
              </a:cxn>
              <a:cxn ang="0">
                <a:pos x="0" y="3353"/>
              </a:cxn>
              <a:cxn ang="0">
                <a:pos x="0" y="1"/>
              </a:cxn>
              <a:cxn ang="0">
                <a:pos x="3282" y="0"/>
              </a:cxn>
            </a:cxnLst>
            <a:rect l="0" t="0" r="r" b="b"/>
            <a:pathLst>
              <a:path w="3282" h="3353">
                <a:moveTo>
                  <a:pt x="3282" y="0"/>
                </a:moveTo>
                <a:cubicBezTo>
                  <a:pt x="2282" y="285"/>
                  <a:pt x="1799" y="1073"/>
                  <a:pt x="1792" y="1728"/>
                </a:cubicBezTo>
                <a:cubicBezTo>
                  <a:pt x="1785" y="2383"/>
                  <a:pt x="1871" y="2798"/>
                  <a:pt x="2795" y="3353"/>
                </a:cubicBezTo>
                <a:lnTo>
                  <a:pt x="0" y="3353"/>
                </a:lnTo>
                <a:lnTo>
                  <a:pt x="0" y="1"/>
                </a:lnTo>
                <a:lnTo>
                  <a:pt x="3282" y="0"/>
                </a:lnTo>
                <a:close/>
              </a:path>
            </a:pathLst>
          </a:custGeom>
          <a:gradFill rotWithShape="1">
            <a:gsLst>
              <a:gs pos="0">
                <a:schemeClr val="bg2">
                  <a:gamma/>
                  <a:tint val="0"/>
                  <a:invGamma/>
                </a:schemeClr>
              </a:gs>
              <a:gs pos="100000">
                <a:schemeClr val="bg2"/>
              </a:gs>
            </a:gsLst>
            <a:lin ang="18900000" scaled="1"/>
          </a:gradFill>
          <a:ln w="9525">
            <a:noFill/>
            <a:round/>
            <a:headEnd/>
            <a:tailEnd/>
          </a:ln>
          <a:effectLst/>
        </p:spPr>
        <p:txBody>
          <a:bodyPr/>
          <a:lstStyle/>
          <a:p>
            <a:pPr>
              <a:defRPr/>
            </a:pPr>
            <a:endParaRPr lang="zh-CN" altLang="en-US"/>
          </a:p>
        </p:txBody>
      </p:sp>
      <p:sp>
        <p:nvSpPr>
          <p:cNvPr id="5" name="Rectangle 21">
            <a:extLst>
              <a:ext uri="{FF2B5EF4-FFF2-40B4-BE49-F238E27FC236}">
                <a16:creationId xmlns:a16="http://schemas.microsoft.com/office/drawing/2014/main" id="{D80C26F6-2947-4DF3-8804-52816C6542A5}"/>
              </a:ext>
            </a:extLst>
          </p:cNvPr>
          <p:cNvSpPr>
            <a:spLocks noChangeArrowheads="1"/>
          </p:cNvSpPr>
          <p:nvPr/>
        </p:nvSpPr>
        <p:spPr bwMode="gray">
          <a:xfrm>
            <a:off x="3132138" y="6122988"/>
            <a:ext cx="6011862" cy="407987"/>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6" name="Rectangle 12">
            <a:extLst>
              <a:ext uri="{FF2B5EF4-FFF2-40B4-BE49-F238E27FC236}">
                <a16:creationId xmlns:a16="http://schemas.microsoft.com/office/drawing/2014/main" id="{73CB27E4-E29F-45AC-8480-7ECF5EC63BB3}"/>
              </a:ext>
            </a:extLst>
          </p:cNvPr>
          <p:cNvSpPr>
            <a:spLocks noChangeArrowheads="1"/>
          </p:cNvSpPr>
          <p:nvPr/>
        </p:nvSpPr>
        <p:spPr bwMode="gray">
          <a:xfrm>
            <a:off x="0" y="1588"/>
            <a:ext cx="9144000" cy="906462"/>
          </a:xfrm>
          <a:prstGeom prst="rect">
            <a:avLst/>
          </a:prstGeom>
          <a:gradFill rotWithShape="1">
            <a:gsLst>
              <a:gs pos="0">
                <a:schemeClr val="tx2"/>
              </a:gs>
              <a:gs pos="100000">
                <a:schemeClr val="accent1"/>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7" name="Rectangle 19">
            <a:extLst>
              <a:ext uri="{FF2B5EF4-FFF2-40B4-BE49-F238E27FC236}">
                <a16:creationId xmlns:a16="http://schemas.microsoft.com/office/drawing/2014/main" id="{5CE22693-D1CA-40F2-B09C-759D8455E592}"/>
              </a:ext>
            </a:extLst>
          </p:cNvPr>
          <p:cNvSpPr>
            <a:spLocks noChangeArrowheads="1"/>
          </p:cNvSpPr>
          <p:nvPr/>
        </p:nvSpPr>
        <p:spPr bwMode="gray">
          <a:xfrm>
            <a:off x="-36513" y="6524625"/>
            <a:ext cx="9147176" cy="333375"/>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8" name="Freeform 24" descr="E000089L">
            <a:extLst>
              <a:ext uri="{FF2B5EF4-FFF2-40B4-BE49-F238E27FC236}">
                <a16:creationId xmlns:a16="http://schemas.microsoft.com/office/drawing/2014/main" id="{17C43457-0038-4D14-B34A-C91DB1236D4E}"/>
              </a:ext>
            </a:extLst>
          </p:cNvPr>
          <p:cNvSpPr>
            <a:spLocks/>
          </p:cNvSpPr>
          <p:nvPr/>
        </p:nvSpPr>
        <p:spPr bwMode="gray">
          <a:xfrm>
            <a:off x="-3175" y="1114425"/>
            <a:ext cx="4359275" cy="5411788"/>
          </a:xfrm>
          <a:custGeom>
            <a:avLst/>
            <a:gdLst>
              <a:gd name="T0" fmla="*/ 2540 w 2676"/>
              <a:gd name="T1" fmla="*/ 0 h 3765"/>
              <a:gd name="T2" fmla="*/ 1638 w 2676"/>
              <a:gd name="T3" fmla="*/ 1752 h 3765"/>
              <a:gd name="T4" fmla="*/ 2676 w 2676"/>
              <a:gd name="T5" fmla="*/ 3765 h 3765"/>
              <a:gd name="T6" fmla="*/ 0 w 2676"/>
              <a:gd name="T7" fmla="*/ 3765 h 3765"/>
              <a:gd name="T8" fmla="*/ 0 w 2676"/>
              <a:gd name="T9" fmla="*/ 0 h 3765"/>
              <a:gd name="T10" fmla="*/ 2540 w 2676"/>
              <a:gd name="T11" fmla="*/ 0 h 37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76" h="3765">
                <a:moveTo>
                  <a:pt x="2540" y="0"/>
                </a:moveTo>
                <a:cubicBezTo>
                  <a:pt x="2089" y="229"/>
                  <a:pt x="1644" y="1070"/>
                  <a:pt x="1638" y="1752"/>
                </a:cubicBezTo>
                <a:cubicBezTo>
                  <a:pt x="1632" y="2434"/>
                  <a:pt x="1791" y="3142"/>
                  <a:pt x="2676" y="3765"/>
                </a:cubicBezTo>
                <a:lnTo>
                  <a:pt x="0" y="3765"/>
                </a:lnTo>
                <a:lnTo>
                  <a:pt x="0" y="0"/>
                </a:lnTo>
                <a:lnTo>
                  <a:pt x="2540" y="0"/>
                </a:lnTo>
                <a:close/>
              </a:path>
            </a:pathLst>
          </a:cu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Rectangle 4">
            <a:extLst>
              <a:ext uri="{FF2B5EF4-FFF2-40B4-BE49-F238E27FC236}">
                <a16:creationId xmlns:a16="http://schemas.microsoft.com/office/drawing/2014/main" id="{B7EAE1C4-1169-4694-A8D6-4EBED3065FD5}"/>
              </a:ext>
            </a:extLst>
          </p:cNvPr>
          <p:cNvSpPr>
            <a:spLocks noChangeArrowheads="1"/>
          </p:cNvSpPr>
          <p:nvPr/>
        </p:nvSpPr>
        <p:spPr bwMode="gray">
          <a:xfrm>
            <a:off x="0" y="908050"/>
            <a:ext cx="9144000" cy="2174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pic>
        <p:nvPicPr>
          <p:cNvPr id="10" name="Picture 33" descr="图片1">
            <a:extLst>
              <a:ext uri="{FF2B5EF4-FFF2-40B4-BE49-F238E27FC236}">
                <a16:creationId xmlns:a16="http://schemas.microsoft.com/office/drawing/2014/main" id="{320EA580-8F0B-461A-BFF7-1788D4EDB067}"/>
              </a:ext>
            </a:extLst>
          </p:cNvPr>
          <p:cNvPicPr>
            <a:picLocks noChangeAspect="1" noChangeArrowheads="1"/>
          </p:cNvPicPr>
          <p:nvPr userDrawn="1"/>
        </p:nvPicPr>
        <p:blipFill>
          <a:blip r:embed="rId3" cstate="print">
            <a:lum bright="30000" contrast="18000"/>
            <a:extLst>
              <a:ext uri="{28A0092B-C50C-407E-A947-70E740481C1C}">
                <a14:useLocalDpi xmlns:a14="http://schemas.microsoft.com/office/drawing/2010/main" val="0"/>
              </a:ext>
            </a:extLst>
          </a:blip>
          <a:srcRect/>
          <a:stretch>
            <a:fillRect/>
          </a:stretch>
        </p:blipFill>
        <p:spPr bwMode="auto">
          <a:xfrm>
            <a:off x="539750" y="115888"/>
            <a:ext cx="860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descr="西南大学">
            <a:extLst>
              <a:ext uri="{FF2B5EF4-FFF2-40B4-BE49-F238E27FC236}">
                <a16:creationId xmlns:a16="http://schemas.microsoft.com/office/drawing/2014/main" id="{435A0EBB-2D1A-45D8-B3FB-4A359F24F478}"/>
              </a:ext>
            </a:extLst>
          </p:cNvPr>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493713"/>
            <a:ext cx="1295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5" descr="含宏广大">
            <a:extLst>
              <a:ext uri="{FF2B5EF4-FFF2-40B4-BE49-F238E27FC236}">
                <a16:creationId xmlns:a16="http://schemas.microsoft.com/office/drawing/2014/main" id="{BA5FF74A-97A8-42CA-85E9-2F19A793332F}"/>
              </a:ext>
            </a:extLst>
          </p:cNvPr>
          <p:cNvPicPr>
            <a:picLocks noChangeAspect="1" noChangeArrowheads="1"/>
          </p:cNvPicPr>
          <p:nvPr userDrawn="1"/>
        </p:nvPicPr>
        <p:blipFill>
          <a:blip r:embed="rId5" cstate="print">
            <a:clrChange>
              <a:clrFrom>
                <a:srgbClr val="FFFFFF"/>
              </a:clrFrom>
              <a:clrTo>
                <a:srgbClr val="FFFFFF">
                  <a:alpha val="0"/>
                </a:srgbClr>
              </a:clrTo>
            </a:clrChange>
            <a:lum bright="-18000" contrast="-54000"/>
            <a:extLst>
              <a:ext uri="{28A0092B-C50C-407E-A947-70E740481C1C}">
                <a14:useLocalDpi xmlns:a14="http://schemas.microsoft.com/office/drawing/2010/main" val="0"/>
              </a:ext>
            </a:extLst>
          </a:blip>
          <a:srcRect/>
          <a:stretch>
            <a:fillRect/>
          </a:stretch>
        </p:blipFill>
        <p:spPr bwMode="auto">
          <a:xfrm>
            <a:off x="6589713" y="6230938"/>
            <a:ext cx="10223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6" descr="继往开来">
            <a:extLst>
              <a:ext uri="{FF2B5EF4-FFF2-40B4-BE49-F238E27FC236}">
                <a16:creationId xmlns:a16="http://schemas.microsoft.com/office/drawing/2014/main" id="{49E5A436-5FAE-4B6F-9D8F-DAED550CE154}"/>
              </a:ext>
            </a:extLst>
          </p:cNvPr>
          <p:cNvPicPr>
            <a:picLocks noChangeAspect="1" noChangeArrowheads="1"/>
          </p:cNvPicPr>
          <p:nvPr userDrawn="1"/>
        </p:nvPicPr>
        <p:blipFill>
          <a:blip r:embed="rId6" cstate="print">
            <a:clrChange>
              <a:clrFrom>
                <a:srgbClr val="FFFFFF"/>
              </a:clrFrom>
              <a:clrTo>
                <a:srgbClr val="FFFFFF">
                  <a:alpha val="0"/>
                </a:srgbClr>
              </a:clrTo>
            </a:clrChange>
            <a:lum bright="-6000"/>
            <a:extLst>
              <a:ext uri="{28A0092B-C50C-407E-A947-70E740481C1C}">
                <a14:useLocalDpi xmlns:a14="http://schemas.microsoft.com/office/drawing/2010/main" val="0"/>
              </a:ext>
            </a:extLst>
          </a:blip>
          <a:srcRect/>
          <a:stretch>
            <a:fillRect/>
          </a:stretch>
        </p:blipFill>
        <p:spPr bwMode="auto">
          <a:xfrm>
            <a:off x="7851775" y="6224588"/>
            <a:ext cx="10414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Rectangle 13"/>
          <p:cNvSpPr>
            <a:spLocks noGrp="1" noChangeArrowheads="1"/>
          </p:cNvSpPr>
          <p:nvPr>
            <p:ph type="ctrTitle" sz="quarter"/>
          </p:nvPr>
        </p:nvSpPr>
        <p:spPr>
          <a:xfrm>
            <a:off x="3563938" y="2781300"/>
            <a:ext cx="5329237" cy="1371600"/>
          </a:xfrm>
          <a:ln w="38100"/>
        </p:spPr>
        <p:txBody>
          <a:bodyPr/>
          <a:lstStyle>
            <a:lvl1pPr>
              <a:defRPr sz="3200" i="1">
                <a:solidFill>
                  <a:schemeClr val="tx1"/>
                </a:solidFill>
              </a:defRPr>
            </a:lvl1pPr>
          </a:lstStyle>
          <a:p>
            <a:r>
              <a:rPr lang="en-US" altLang="ko-KR"/>
              <a:t>Click to edit Master </a:t>
            </a:r>
            <a:br>
              <a:rPr lang="en-US" altLang="ko-KR"/>
            </a:br>
            <a:r>
              <a:rPr lang="en-US" altLang="ko-KR"/>
              <a:t>title style</a:t>
            </a:r>
          </a:p>
        </p:txBody>
      </p:sp>
      <p:sp>
        <p:nvSpPr>
          <p:cNvPr id="40976" name="Rectangle 16"/>
          <p:cNvSpPr>
            <a:spLocks noGrp="1" noChangeArrowheads="1"/>
          </p:cNvSpPr>
          <p:nvPr>
            <p:ph type="subTitle" sz="quarter" idx="1"/>
          </p:nvPr>
        </p:nvSpPr>
        <p:spPr bwMode="gray">
          <a:xfrm>
            <a:off x="4356100" y="6099175"/>
            <a:ext cx="4329113" cy="312738"/>
          </a:xfrm>
        </p:spPr>
        <p:txBody>
          <a:bodyPr/>
          <a:lstStyle>
            <a:lvl1pPr marL="0" indent="0">
              <a:buFont typeface="Wingdings" pitchFamily="2" charset="2"/>
              <a:buNone/>
              <a:defRPr sz="1600" b="1">
                <a:solidFill>
                  <a:schemeClr val="bg1"/>
                </a:solidFill>
              </a:defRPr>
            </a:lvl1pPr>
          </a:lstStyle>
          <a:p>
            <a:r>
              <a:rPr lang="en-US" altLang="ko-KR"/>
              <a:t>Click to edit Master subtitle style</a:t>
            </a:r>
          </a:p>
        </p:txBody>
      </p:sp>
      <p:sp>
        <p:nvSpPr>
          <p:cNvPr id="14" name="Rectangle 5">
            <a:extLst>
              <a:ext uri="{FF2B5EF4-FFF2-40B4-BE49-F238E27FC236}">
                <a16:creationId xmlns:a16="http://schemas.microsoft.com/office/drawing/2014/main" id="{10A1DCD4-A9AE-4C6B-A718-1C110FFCB808}"/>
              </a:ext>
            </a:extLst>
          </p:cNvPr>
          <p:cNvSpPr>
            <a:spLocks noGrp="1" noChangeArrowheads="1"/>
          </p:cNvSpPr>
          <p:nvPr>
            <p:ph type="dt" sz="quarter" idx="10"/>
          </p:nvPr>
        </p:nvSpPr>
        <p:spPr bwMode="gray">
          <a:xfrm>
            <a:off x="33528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endParaRPr lang="en-US" altLang="ko-KR"/>
          </a:p>
        </p:txBody>
      </p:sp>
    </p:spTree>
    <p:extLst>
      <p:ext uri="{BB962C8B-B14F-4D97-AF65-F5344CB8AC3E}">
        <p14:creationId xmlns:p14="http://schemas.microsoft.com/office/powerpoint/2010/main" val="31372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4EE6B98-27A2-4507-90A9-8B4B6BAC1AF5}"/>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5F813E0E-38DB-4B83-8B31-C3186067C0D2}"/>
              </a:ext>
            </a:extLst>
          </p:cNvPr>
          <p:cNvSpPr>
            <a:spLocks noGrp="1" noChangeArrowheads="1"/>
          </p:cNvSpPr>
          <p:nvPr>
            <p:ph type="sldNum" sz="quarter" idx="11"/>
          </p:nvPr>
        </p:nvSpPr>
        <p:spPr>
          <a:ln/>
        </p:spPr>
        <p:txBody>
          <a:bodyPr/>
          <a:lstStyle>
            <a:lvl1pPr>
              <a:defRPr/>
            </a:lvl1pPr>
          </a:lstStyle>
          <a:p>
            <a:pPr>
              <a:defRPr/>
            </a:pPr>
            <a:fld id="{C0C471C9-5EC4-4D51-83D8-A0F8129F5FB4}" type="slidenum">
              <a:rPr lang="en-US" altLang="ko-KR"/>
              <a:pPr>
                <a:defRPr/>
              </a:pPr>
              <a:t>‹#›</a:t>
            </a:fld>
            <a:endParaRPr lang="en-US" altLang="ko-KR"/>
          </a:p>
        </p:txBody>
      </p:sp>
    </p:spTree>
    <p:extLst>
      <p:ext uri="{BB962C8B-B14F-4D97-AF65-F5344CB8AC3E}">
        <p14:creationId xmlns:p14="http://schemas.microsoft.com/office/powerpoint/2010/main" val="29884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9438" y="115888"/>
            <a:ext cx="1962150" cy="6121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42988" y="115888"/>
            <a:ext cx="5734050" cy="6121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7FBF762-4190-4933-8D0E-F96B0ABFB10D}"/>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BCDD08A1-CAA1-4DDC-B456-BBE9AA0B2CBF}"/>
              </a:ext>
            </a:extLst>
          </p:cNvPr>
          <p:cNvSpPr>
            <a:spLocks noGrp="1" noChangeArrowheads="1"/>
          </p:cNvSpPr>
          <p:nvPr>
            <p:ph type="sldNum" sz="quarter" idx="11"/>
          </p:nvPr>
        </p:nvSpPr>
        <p:spPr>
          <a:ln/>
        </p:spPr>
        <p:txBody>
          <a:bodyPr/>
          <a:lstStyle>
            <a:lvl1pPr>
              <a:defRPr/>
            </a:lvl1pPr>
          </a:lstStyle>
          <a:p>
            <a:pPr>
              <a:defRPr/>
            </a:pPr>
            <a:fld id="{4F4BF58D-B08D-4E30-BCDA-665262389BB2}" type="slidenum">
              <a:rPr lang="en-US" altLang="ko-KR"/>
              <a:pPr>
                <a:defRPr/>
              </a:pPr>
              <a:t>‹#›</a:t>
            </a:fld>
            <a:endParaRPr lang="en-US" altLang="ko-KR"/>
          </a:p>
        </p:txBody>
      </p:sp>
    </p:spTree>
    <p:extLst>
      <p:ext uri="{BB962C8B-B14F-4D97-AF65-F5344CB8AC3E}">
        <p14:creationId xmlns:p14="http://schemas.microsoft.com/office/powerpoint/2010/main" val="47931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E0FB183-2A46-4439-87A3-9450A214DAC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D793D9BD-52A1-4F8A-B60E-AC5B8D7C0C9A}"/>
              </a:ext>
            </a:extLst>
          </p:cNvPr>
          <p:cNvSpPr>
            <a:spLocks noGrp="1" noChangeArrowheads="1"/>
          </p:cNvSpPr>
          <p:nvPr>
            <p:ph type="sldNum" sz="quarter" idx="11"/>
          </p:nvPr>
        </p:nvSpPr>
        <p:spPr>
          <a:ln/>
        </p:spPr>
        <p:txBody>
          <a:bodyPr/>
          <a:lstStyle>
            <a:lvl1pPr>
              <a:defRPr/>
            </a:lvl1pPr>
          </a:lstStyle>
          <a:p>
            <a:pPr>
              <a:defRPr/>
            </a:pPr>
            <a:fld id="{028A8385-490E-4EC7-9D18-D131E2219CCA}" type="slidenum">
              <a:rPr lang="en-US" altLang="ko-KR"/>
              <a:pPr>
                <a:defRPr/>
              </a:pPr>
              <a:t>‹#›</a:t>
            </a:fld>
            <a:endParaRPr lang="en-US" altLang="ko-KR"/>
          </a:p>
        </p:txBody>
      </p:sp>
    </p:spTree>
    <p:extLst>
      <p:ext uri="{BB962C8B-B14F-4D97-AF65-F5344CB8AC3E}">
        <p14:creationId xmlns:p14="http://schemas.microsoft.com/office/powerpoint/2010/main" val="41300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B3B4C3C8-0AE8-4796-86A5-23E4A9F2071A}"/>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B635C586-5453-422F-AEE1-4FCE142F59F5}"/>
              </a:ext>
            </a:extLst>
          </p:cNvPr>
          <p:cNvSpPr>
            <a:spLocks noGrp="1" noChangeArrowheads="1"/>
          </p:cNvSpPr>
          <p:nvPr>
            <p:ph type="sldNum" sz="quarter" idx="11"/>
          </p:nvPr>
        </p:nvSpPr>
        <p:spPr>
          <a:ln/>
        </p:spPr>
        <p:txBody>
          <a:bodyPr/>
          <a:lstStyle>
            <a:lvl1pPr>
              <a:defRPr/>
            </a:lvl1pPr>
          </a:lstStyle>
          <a:p>
            <a:pPr>
              <a:defRPr/>
            </a:pPr>
            <a:fld id="{34C2CA32-FB2E-4D7E-995E-6311A5455408}" type="slidenum">
              <a:rPr lang="en-US" altLang="ko-KR"/>
              <a:pPr>
                <a:defRPr/>
              </a:pPr>
              <a:t>‹#›</a:t>
            </a:fld>
            <a:endParaRPr lang="en-US" altLang="ko-KR"/>
          </a:p>
        </p:txBody>
      </p:sp>
    </p:spTree>
    <p:extLst>
      <p:ext uri="{BB962C8B-B14F-4D97-AF65-F5344CB8AC3E}">
        <p14:creationId xmlns:p14="http://schemas.microsoft.com/office/powerpoint/2010/main" val="90467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553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18505217-E97D-4F49-9097-9F5D9EBACA7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E6238F44-EAB8-4B41-89DB-FC2C96D0A435}"/>
              </a:ext>
            </a:extLst>
          </p:cNvPr>
          <p:cNvSpPr>
            <a:spLocks noGrp="1" noChangeArrowheads="1"/>
          </p:cNvSpPr>
          <p:nvPr>
            <p:ph type="sldNum" sz="quarter" idx="11"/>
          </p:nvPr>
        </p:nvSpPr>
        <p:spPr>
          <a:ln/>
        </p:spPr>
        <p:txBody>
          <a:bodyPr/>
          <a:lstStyle>
            <a:lvl1pPr>
              <a:defRPr/>
            </a:lvl1pPr>
          </a:lstStyle>
          <a:p>
            <a:pPr>
              <a:defRPr/>
            </a:pPr>
            <a:fld id="{3E6A18F3-05FE-4C72-BDB9-452BE036B64A}" type="slidenum">
              <a:rPr lang="en-US" altLang="ko-KR"/>
              <a:pPr>
                <a:defRPr/>
              </a:pPr>
              <a:t>‹#›</a:t>
            </a:fld>
            <a:endParaRPr lang="en-US" altLang="ko-KR"/>
          </a:p>
        </p:txBody>
      </p:sp>
    </p:spTree>
    <p:extLst>
      <p:ext uri="{BB962C8B-B14F-4D97-AF65-F5344CB8AC3E}">
        <p14:creationId xmlns:p14="http://schemas.microsoft.com/office/powerpoint/2010/main" val="207233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6D869C9D-D526-4CDE-8D4A-D614F926A9F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
            <a:extLst>
              <a:ext uri="{FF2B5EF4-FFF2-40B4-BE49-F238E27FC236}">
                <a16:creationId xmlns:a16="http://schemas.microsoft.com/office/drawing/2014/main" id="{D4AC3BF1-45B6-4502-8DD3-5FB7ECFACCF2}"/>
              </a:ext>
            </a:extLst>
          </p:cNvPr>
          <p:cNvSpPr>
            <a:spLocks noGrp="1" noChangeArrowheads="1"/>
          </p:cNvSpPr>
          <p:nvPr>
            <p:ph type="sldNum" sz="quarter" idx="11"/>
          </p:nvPr>
        </p:nvSpPr>
        <p:spPr>
          <a:ln/>
        </p:spPr>
        <p:txBody>
          <a:bodyPr/>
          <a:lstStyle>
            <a:lvl1pPr>
              <a:defRPr/>
            </a:lvl1pPr>
          </a:lstStyle>
          <a:p>
            <a:pPr>
              <a:defRPr/>
            </a:pPr>
            <a:fld id="{B47D118E-CD36-4913-8961-2DA7EA94DA0E}" type="slidenum">
              <a:rPr lang="en-US" altLang="ko-KR"/>
              <a:pPr>
                <a:defRPr/>
              </a:pPr>
              <a:t>‹#›</a:t>
            </a:fld>
            <a:endParaRPr lang="en-US" altLang="ko-KR"/>
          </a:p>
        </p:txBody>
      </p:sp>
    </p:spTree>
    <p:extLst>
      <p:ext uri="{BB962C8B-B14F-4D97-AF65-F5344CB8AC3E}">
        <p14:creationId xmlns:p14="http://schemas.microsoft.com/office/powerpoint/2010/main" val="286224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019E2041-1BD7-47B7-9B42-75E4DF1F98C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10">
            <a:extLst>
              <a:ext uri="{FF2B5EF4-FFF2-40B4-BE49-F238E27FC236}">
                <a16:creationId xmlns:a16="http://schemas.microsoft.com/office/drawing/2014/main" id="{AB661AD4-FAAB-46AE-8380-EEB22F08EA31}"/>
              </a:ext>
            </a:extLst>
          </p:cNvPr>
          <p:cNvSpPr>
            <a:spLocks noGrp="1" noChangeArrowheads="1"/>
          </p:cNvSpPr>
          <p:nvPr>
            <p:ph type="sldNum" sz="quarter" idx="11"/>
          </p:nvPr>
        </p:nvSpPr>
        <p:spPr>
          <a:ln/>
        </p:spPr>
        <p:txBody>
          <a:bodyPr/>
          <a:lstStyle>
            <a:lvl1pPr>
              <a:defRPr/>
            </a:lvl1pPr>
          </a:lstStyle>
          <a:p>
            <a:pPr>
              <a:defRPr/>
            </a:pPr>
            <a:fld id="{44B69F46-B13A-488B-8E1C-384CD09FB797}" type="slidenum">
              <a:rPr lang="en-US" altLang="ko-KR"/>
              <a:pPr>
                <a:defRPr/>
              </a:pPr>
              <a:t>‹#›</a:t>
            </a:fld>
            <a:endParaRPr lang="en-US" altLang="ko-KR"/>
          </a:p>
        </p:txBody>
      </p:sp>
    </p:spTree>
    <p:extLst>
      <p:ext uri="{BB962C8B-B14F-4D97-AF65-F5344CB8AC3E}">
        <p14:creationId xmlns:p14="http://schemas.microsoft.com/office/powerpoint/2010/main" val="183989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E03A1E4-C3AE-4121-9DF5-B6D16CCE1CB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10">
            <a:extLst>
              <a:ext uri="{FF2B5EF4-FFF2-40B4-BE49-F238E27FC236}">
                <a16:creationId xmlns:a16="http://schemas.microsoft.com/office/drawing/2014/main" id="{3972BA8A-7925-4B99-968E-88B7288E9061}"/>
              </a:ext>
            </a:extLst>
          </p:cNvPr>
          <p:cNvSpPr>
            <a:spLocks noGrp="1" noChangeArrowheads="1"/>
          </p:cNvSpPr>
          <p:nvPr>
            <p:ph type="sldNum" sz="quarter" idx="11"/>
          </p:nvPr>
        </p:nvSpPr>
        <p:spPr>
          <a:ln/>
        </p:spPr>
        <p:txBody>
          <a:bodyPr/>
          <a:lstStyle>
            <a:lvl1pPr>
              <a:defRPr/>
            </a:lvl1pPr>
          </a:lstStyle>
          <a:p>
            <a:pPr>
              <a:defRPr/>
            </a:pPr>
            <a:fld id="{3CFCCC7C-0920-4B8F-AE0E-767AEB3F1621}" type="slidenum">
              <a:rPr lang="en-US" altLang="ko-KR"/>
              <a:pPr>
                <a:defRPr/>
              </a:pPr>
              <a:t>‹#›</a:t>
            </a:fld>
            <a:endParaRPr lang="en-US" altLang="ko-KR"/>
          </a:p>
        </p:txBody>
      </p:sp>
    </p:spTree>
    <p:extLst>
      <p:ext uri="{BB962C8B-B14F-4D97-AF65-F5344CB8AC3E}">
        <p14:creationId xmlns:p14="http://schemas.microsoft.com/office/powerpoint/2010/main" val="401028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4A13622-BDB6-407A-9F97-A146FF66174A}"/>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A7803764-C174-4639-A0A3-023CA934BF31}"/>
              </a:ext>
            </a:extLst>
          </p:cNvPr>
          <p:cNvSpPr>
            <a:spLocks noGrp="1" noChangeArrowheads="1"/>
          </p:cNvSpPr>
          <p:nvPr>
            <p:ph type="sldNum" sz="quarter" idx="11"/>
          </p:nvPr>
        </p:nvSpPr>
        <p:spPr>
          <a:ln/>
        </p:spPr>
        <p:txBody>
          <a:bodyPr/>
          <a:lstStyle>
            <a:lvl1pPr>
              <a:defRPr/>
            </a:lvl1pPr>
          </a:lstStyle>
          <a:p>
            <a:pPr>
              <a:defRPr/>
            </a:pPr>
            <a:fld id="{BEE9790A-D579-49F6-9EFD-DA9C76FDE7A7}" type="slidenum">
              <a:rPr lang="en-US" altLang="ko-KR"/>
              <a:pPr>
                <a:defRPr/>
              </a:pPr>
              <a:t>‹#›</a:t>
            </a:fld>
            <a:endParaRPr lang="en-US" altLang="ko-KR"/>
          </a:p>
        </p:txBody>
      </p:sp>
    </p:spTree>
    <p:extLst>
      <p:ext uri="{BB962C8B-B14F-4D97-AF65-F5344CB8AC3E}">
        <p14:creationId xmlns:p14="http://schemas.microsoft.com/office/powerpoint/2010/main" val="384574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FCCFC991-B217-4D1F-B9CF-B476A35DB37D}"/>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98B98CD7-67B7-4EA5-A988-AE9228EC1138}"/>
              </a:ext>
            </a:extLst>
          </p:cNvPr>
          <p:cNvSpPr>
            <a:spLocks noGrp="1" noChangeArrowheads="1"/>
          </p:cNvSpPr>
          <p:nvPr>
            <p:ph type="sldNum" sz="quarter" idx="11"/>
          </p:nvPr>
        </p:nvSpPr>
        <p:spPr>
          <a:ln/>
        </p:spPr>
        <p:txBody>
          <a:bodyPr/>
          <a:lstStyle>
            <a:lvl1pPr>
              <a:defRPr/>
            </a:lvl1pPr>
          </a:lstStyle>
          <a:p>
            <a:pPr>
              <a:defRPr/>
            </a:pPr>
            <a:fld id="{4FAFF94A-2862-430D-BBC5-8BAB0A3624C3}" type="slidenum">
              <a:rPr lang="en-US" altLang="ko-KR"/>
              <a:pPr>
                <a:defRPr/>
              </a:pPr>
              <a:t>‹#›</a:t>
            </a:fld>
            <a:endParaRPr lang="en-US" altLang="ko-KR"/>
          </a:p>
        </p:txBody>
      </p:sp>
    </p:spTree>
    <p:extLst>
      <p:ext uri="{BB962C8B-B14F-4D97-AF65-F5344CB8AC3E}">
        <p14:creationId xmlns:p14="http://schemas.microsoft.com/office/powerpoint/2010/main" val="219531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bg1"/>
            </a:gs>
          </a:gsLst>
          <a:lin ang="2700000" scaled="1"/>
        </a:gra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35898884-A44C-47BE-A525-2A15ADB1DE9D}"/>
              </a:ext>
            </a:extLst>
          </p:cNvPr>
          <p:cNvSpPr>
            <a:spLocks noChangeArrowheads="1"/>
          </p:cNvSpPr>
          <p:nvPr/>
        </p:nvSpPr>
        <p:spPr bwMode="gray">
          <a:xfrm>
            <a:off x="0" y="6562725"/>
            <a:ext cx="9144000" cy="304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39945" name="Rectangle 9">
            <a:extLst>
              <a:ext uri="{FF2B5EF4-FFF2-40B4-BE49-F238E27FC236}">
                <a16:creationId xmlns:a16="http://schemas.microsoft.com/office/drawing/2014/main" id="{45DEDC19-225C-46DE-992F-FCDFCF57BF88}"/>
              </a:ext>
            </a:extLst>
          </p:cNvPr>
          <p:cNvSpPr>
            <a:spLocks noGrp="1" noChangeArrowheads="1"/>
          </p:cNvSpPr>
          <p:nvPr>
            <p:ph type="ftr" sz="quarter" idx="3"/>
          </p:nvPr>
        </p:nvSpPr>
        <p:spPr bwMode="gray">
          <a:xfrm>
            <a:off x="5943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latin typeface="+mn-lt"/>
              </a:defRPr>
            </a:lvl1pPr>
          </a:lstStyle>
          <a:p>
            <a:pPr>
              <a:defRPr/>
            </a:pPr>
            <a:endParaRPr lang="zh-CN" altLang="en-US"/>
          </a:p>
        </p:txBody>
      </p:sp>
      <p:sp>
        <p:nvSpPr>
          <p:cNvPr id="39946" name="Rectangle 10">
            <a:extLst>
              <a:ext uri="{FF2B5EF4-FFF2-40B4-BE49-F238E27FC236}">
                <a16:creationId xmlns:a16="http://schemas.microsoft.com/office/drawing/2014/main" id="{AA00B337-07FC-41D3-A0B3-6062E2643AD0}"/>
              </a:ext>
            </a:extLst>
          </p:cNvPr>
          <p:cNvSpPr>
            <a:spLocks noGrp="1" noChangeArrowheads="1"/>
          </p:cNvSpPr>
          <p:nvPr>
            <p:ph type="sldNum" sz="quarter" idx="4"/>
          </p:nvPr>
        </p:nvSpPr>
        <p:spPr bwMode="gray">
          <a:xfrm>
            <a:off x="3590925"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smtClean="0">
                <a:solidFill>
                  <a:schemeClr val="bg1"/>
                </a:solidFill>
                <a:latin typeface="Verdana" panose="020B0604030504040204" pitchFamily="34" charset="0"/>
              </a:defRPr>
            </a:lvl1pPr>
          </a:lstStyle>
          <a:p>
            <a:pPr>
              <a:defRPr/>
            </a:pPr>
            <a:fld id="{E351EE34-BDD0-423C-BADB-DDC15EF608FB}" type="slidenum">
              <a:rPr lang="en-US" altLang="ko-KR"/>
              <a:pPr>
                <a:defRPr/>
              </a:pPr>
              <a:t>‹#›</a:t>
            </a:fld>
            <a:endParaRPr lang="en-US" altLang="ko-KR"/>
          </a:p>
        </p:txBody>
      </p:sp>
      <p:sp>
        <p:nvSpPr>
          <p:cNvPr id="1029" name="AutoShape 13">
            <a:extLst>
              <a:ext uri="{FF2B5EF4-FFF2-40B4-BE49-F238E27FC236}">
                <a16:creationId xmlns:a16="http://schemas.microsoft.com/office/drawing/2014/main" id="{CE8D2FB6-4147-4923-9185-2305D4FF497C}"/>
              </a:ext>
            </a:extLst>
          </p:cNvPr>
          <p:cNvSpPr>
            <a:spLocks noChangeArrowheads="1"/>
          </p:cNvSpPr>
          <p:nvPr/>
        </p:nvSpPr>
        <p:spPr bwMode="gray">
          <a:xfrm>
            <a:off x="133350" y="6380163"/>
            <a:ext cx="304800" cy="334962"/>
          </a:xfrm>
          <a:prstGeom prst="diamond">
            <a:avLst/>
          </a:prstGeom>
          <a:solidFill>
            <a:schemeClr val="accent1"/>
          </a:solidFill>
          <a:ln w="28575">
            <a:solidFill>
              <a:schemeClr val="bg1"/>
            </a:solidFill>
            <a:miter lim="800000"/>
            <a:headEnd/>
            <a:tailEnd/>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0" name="Rectangle 17">
            <a:extLst>
              <a:ext uri="{FF2B5EF4-FFF2-40B4-BE49-F238E27FC236}">
                <a16:creationId xmlns:a16="http://schemas.microsoft.com/office/drawing/2014/main" id="{0694C9D9-C1C0-4DF0-975D-51BCDDD5669C}"/>
              </a:ext>
            </a:extLst>
          </p:cNvPr>
          <p:cNvSpPr>
            <a:spLocks noChangeArrowheads="1"/>
          </p:cNvSpPr>
          <p:nvPr/>
        </p:nvSpPr>
        <p:spPr bwMode="gray">
          <a:xfrm>
            <a:off x="-1588" y="692150"/>
            <a:ext cx="9155113" cy="288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1" name="Rectangle 2">
            <a:extLst>
              <a:ext uri="{FF2B5EF4-FFF2-40B4-BE49-F238E27FC236}">
                <a16:creationId xmlns:a16="http://schemas.microsoft.com/office/drawing/2014/main" id="{EFA817A0-A6F8-4329-BA9D-990B778DEBB2}"/>
              </a:ext>
            </a:extLst>
          </p:cNvPr>
          <p:cNvSpPr>
            <a:spLocks noChangeArrowheads="1"/>
          </p:cNvSpPr>
          <p:nvPr/>
        </p:nvSpPr>
        <p:spPr bwMode="gray">
          <a:xfrm>
            <a:off x="28575" y="6350"/>
            <a:ext cx="9115425" cy="781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2" name="Rectangle 7">
            <a:extLst>
              <a:ext uri="{FF2B5EF4-FFF2-40B4-BE49-F238E27FC236}">
                <a16:creationId xmlns:a16="http://schemas.microsoft.com/office/drawing/2014/main" id="{8B75BB45-CE15-4610-B5E6-9D8CBCDBFB32}"/>
              </a:ext>
            </a:extLst>
          </p:cNvPr>
          <p:cNvSpPr>
            <a:spLocks noGrp="1" noChangeArrowheads="1"/>
          </p:cNvSpPr>
          <p:nvPr>
            <p:ph type="title"/>
          </p:nvPr>
        </p:nvSpPr>
        <p:spPr bwMode="gray">
          <a:xfrm>
            <a:off x="1692275" y="115888"/>
            <a:ext cx="7199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33" name="Freeform 19">
            <a:extLst>
              <a:ext uri="{FF2B5EF4-FFF2-40B4-BE49-F238E27FC236}">
                <a16:creationId xmlns:a16="http://schemas.microsoft.com/office/drawing/2014/main" id="{CBEFB572-6F77-4141-BDB2-145EB528AD3C}"/>
              </a:ext>
            </a:extLst>
          </p:cNvPr>
          <p:cNvSpPr>
            <a:spLocks/>
          </p:cNvSpPr>
          <p:nvPr/>
        </p:nvSpPr>
        <p:spPr bwMode="gray">
          <a:xfrm>
            <a:off x="1588" y="0"/>
            <a:ext cx="1617662" cy="2082800"/>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20" descr="136">
            <a:extLst>
              <a:ext uri="{FF2B5EF4-FFF2-40B4-BE49-F238E27FC236}">
                <a16:creationId xmlns:a16="http://schemas.microsoft.com/office/drawing/2014/main" id="{632E5742-DA44-4D4E-A906-F6555E5DC8B4}"/>
              </a:ext>
            </a:extLst>
          </p:cNvPr>
          <p:cNvSpPr>
            <a:spLocks/>
          </p:cNvSpPr>
          <p:nvPr/>
        </p:nvSpPr>
        <p:spPr bwMode="gray">
          <a:xfrm>
            <a:off x="-6350" y="-4763"/>
            <a:ext cx="1584325" cy="1871663"/>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Rectangle 12">
            <a:extLst>
              <a:ext uri="{FF2B5EF4-FFF2-40B4-BE49-F238E27FC236}">
                <a16:creationId xmlns:a16="http://schemas.microsoft.com/office/drawing/2014/main" id="{B060EF1B-B811-4D64-844E-DC1AC4C0B17B}"/>
              </a:ext>
            </a:extLst>
          </p:cNvPr>
          <p:cNvSpPr>
            <a:spLocks noGrp="1" noChangeArrowheads="1"/>
          </p:cNvSpPr>
          <p:nvPr>
            <p:ph type="body" idx="1"/>
          </p:nvPr>
        </p:nvSpPr>
        <p:spPr bwMode="auto">
          <a:xfrm>
            <a:off x="1042988" y="1339850"/>
            <a:ext cx="76327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pic>
        <p:nvPicPr>
          <p:cNvPr id="1036" name="Picture 27" descr="西南大学">
            <a:extLst>
              <a:ext uri="{FF2B5EF4-FFF2-40B4-BE49-F238E27FC236}">
                <a16:creationId xmlns:a16="http://schemas.microsoft.com/office/drawing/2014/main" id="{64AADCBA-17AA-4F2A-85CF-E693099A442D}"/>
              </a:ext>
            </a:extLst>
          </p:cNvPr>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1725" y="6623050"/>
            <a:ext cx="720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8" descr="图片1">
            <a:extLst>
              <a:ext uri="{FF2B5EF4-FFF2-40B4-BE49-F238E27FC236}">
                <a16:creationId xmlns:a16="http://schemas.microsoft.com/office/drawing/2014/main" id="{2213B18D-2C51-41B3-8BE3-DBDED40BA981}"/>
              </a:ext>
            </a:extLst>
          </p:cNvPr>
          <p:cNvPicPr>
            <a:picLocks noChangeAspect="1" noChangeArrowheads="1"/>
          </p:cNvPicPr>
          <p:nvPr userDrawn="1"/>
        </p:nvPicPr>
        <p:blipFill>
          <a:blip r:embed="rId15" cstate="print">
            <a:lum bright="12000" contrast="12000"/>
            <a:extLst>
              <a:ext uri="{28A0092B-C50C-407E-A947-70E740481C1C}">
                <a14:useLocalDpi xmlns:a14="http://schemas.microsoft.com/office/drawing/2010/main" val="0"/>
              </a:ext>
            </a:extLst>
          </a:blip>
          <a:srcRect/>
          <a:stretch>
            <a:fillRect/>
          </a:stretch>
        </p:blipFill>
        <p:spPr bwMode="auto">
          <a:xfrm>
            <a:off x="8172450" y="6553200"/>
            <a:ext cx="3952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u"/>
        <a:defRPr sz="24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2"/>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0.wmf" /><Relationship Id="rId7" Type="http://schemas.openxmlformats.org/officeDocument/2006/relationships/image" Target="../media/image14.wmf" /><Relationship Id="rId2" Type="http://schemas.openxmlformats.org/officeDocument/2006/relationships/image" Target="../media/image9.wmf" /><Relationship Id="rId1" Type="http://schemas.openxmlformats.org/officeDocument/2006/relationships/slideLayout" Target="../slideLayouts/slideLayout2.xml" /><Relationship Id="rId6" Type="http://schemas.openxmlformats.org/officeDocument/2006/relationships/image" Target="../media/image13.wmf" /><Relationship Id="rId5" Type="http://schemas.openxmlformats.org/officeDocument/2006/relationships/image" Target="../media/image12.wmf" /><Relationship Id="rId4" Type="http://schemas.openxmlformats.org/officeDocument/2006/relationships/image" Target="../media/image11.wmf"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slide" Target="slide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slide" Target="slide5.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slide" Target="slide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slide" Target="slide5.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slide" Target="slide7.xml" /><Relationship Id="rId2" Type="http://schemas.openxmlformats.org/officeDocument/2006/relationships/slide" Target="slide8.xml" /><Relationship Id="rId1" Type="http://schemas.openxmlformats.org/officeDocument/2006/relationships/slideLayout" Target="../slideLayouts/slideLayout7.xml" /><Relationship Id="rId5" Type="http://schemas.openxmlformats.org/officeDocument/2006/relationships/slide" Target="slide5.xml" /><Relationship Id="rId4" Type="http://schemas.openxmlformats.org/officeDocument/2006/relationships/slide" Target="slide6.xml" /></Relationships>
</file>

<file path=ppt/slides/_rels/slide40.xml.rels><?xml version="1.0" encoding="UTF-8" standalone="yes"?>
<Relationships xmlns="http://schemas.openxmlformats.org/package/2006/relationships"><Relationship Id="rId2" Type="http://schemas.openxmlformats.org/officeDocument/2006/relationships/slide" Target="slide34.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slide" Target="slide47.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slide" Target="slide37.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slide" Target="slide6.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FBDEDC-6B9C-4EF7-86B8-5C57DF708EF3}"/>
              </a:ext>
            </a:extLst>
          </p:cNvPr>
          <p:cNvSpPr>
            <a:spLocks noGrp="1" noChangeArrowheads="1"/>
          </p:cNvSpPr>
          <p:nvPr>
            <p:ph type="ctrTitle"/>
          </p:nvPr>
        </p:nvSpPr>
        <p:spPr>
          <a:xfrm>
            <a:off x="3347864" y="2060575"/>
            <a:ext cx="5545311" cy="2305050"/>
          </a:xfrm>
          <a:ln w="9525"/>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1" hangingPunct="1"/>
            <a:r>
              <a:rPr lang="zh-CN" altLang="en-US" sz="6000" i="0" dirty="0">
                <a:solidFill>
                  <a:srgbClr val="FF0000"/>
                </a:solidFill>
                <a:ea typeface="Gulim" panose="020B0600000101010101" pitchFamily="34" charset="-127"/>
              </a:rPr>
              <a:t>第五讲 软件工程及其开发流程</a:t>
            </a:r>
            <a:endParaRPr lang="en-US" altLang="ko-KR" sz="6000" i="0" dirty="0">
              <a:solidFill>
                <a:srgbClr val="FF0000"/>
              </a:solidFill>
              <a:ea typeface="Gulim" panose="020B0600000101010101" pitchFamily="34" charset="-127"/>
            </a:endParaRPr>
          </a:p>
        </p:txBody>
      </p:sp>
      <p:sp>
        <p:nvSpPr>
          <p:cNvPr id="6147" name="Rectangle 3">
            <a:extLst>
              <a:ext uri="{FF2B5EF4-FFF2-40B4-BE49-F238E27FC236}">
                <a16:creationId xmlns:a16="http://schemas.microsoft.com/office/drawing/2014/main" id="{933B830A-EB6B-492E-97C4-70A6A72C7D03}"/>
              </a:ext>
            </a:extLst>
          </p:cNvPr>
          <p:cNvSpPr>
            <a:spLocks noGrp="1" noChangeArrowheads="1"/>
          </p:cNvSpPr>
          <p:nvPr>
            <p:ph type="subTitle" idx="1"/>
          </p:nvPr>
        </p:nvSpPr>
        <p:spPr>
          <a:xfrm>
            <a:off x="3708400" y="4868863"/>
            <a:ext cx="5111750" cy="1152525"/>
          </a:xfrm>
        </p:spPr>
        <p:txBody>
          <a:bodyPr/>
          <a:lstStyle/>
          <a:p>
            <a:pPr algn="ct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杨国才 教授</a:t>
            </a:r>
            <a:endParaRPr lang="en-US" altLang="zh-CN" sz="2000">
              <a:solidFill>
                <a:schemeClr val="tx1"/>
              </a:solidFill>
              <a:latin typeface="仿宋_GB2312" panose="02010609030101010101" pitchFamily="49" charset="-122"/>
              <a:ea typeface="仿宋_GB2312" panose="02010609030101010101" pitchFamily="49" charset="-122"/>
            </a:endParaRPr>
          </a:p>
          <a:p>
            <a:pPr algn="ctr" eaLnBrk="1" hangingPunct="1">
              <a:lnSpc>
                <a:spcPct val="90000"/>
              </a:lnSpc>
            </a:pPr>
            <a:endParaRPr lang="en-US" altLang="zh-CN" sz="2000">
              <a:solidFill>
                <a:schemeClr val="tx1"/>
              </a:solidFill>
              <a:latin typeface="仿宋_GB2312" panose="02010609030101010101" pitchFamily="49" charset="-122"/>
              <a:ea typeface="仿宋_GB2312" panose="02010609030101010101" pitchFamily="49" charset="-122"/>
            </a:endParaRPr>
          </a:p>
          <a:p>
            <a:pP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西南大学计算机与信息科学学院  软件学院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F8D92CEB-E2A9-44A5-AD9A-CD4C7717033F}"/>
              </a:ext>
            </a:extLst>
          </p:cNvPr>
          <p:cNvSpPr>
            <a:spLocks noGrp="1" noChangeArrowheads="1"/>
          </p:cNvSpPr>
          <p:nvPr>
            <p:ph type="title"/>
          </p:nvPr>
        </p:nvSpPr>
        <p:spPr>
          <a:xfrm>
            <a:off x="1547664" y="260648"/>
            <a:ext cx="6581775" cy="438150"/>
          </a:xfrm>
          <a:effectLst>
            <a:outerShdw dist="35921" dir="2700000" algn="ctr" rotWithShape="0">
              <a:srgbClr val="000099"/>
            </a:outerShdw>
          </a:effectLst>
        </p:spPr>
        <p:txBody>
          <a:bodyPr/>
          <a:lstStyle/>
          <a:p>
            <a:pPr eaLnBrk="1" hangingPunct="1">
              <a:defRPr/>
            </a:pPr>
            <a:r>
              <a:rPr lang="en-US" altLang="zh-CN" sz="2800" b="1" dirty="0">
                <a:latin typeface="宋体" pitchFamily="2" charset="-122"/>
                <a:ea typeface="宋体" pitchFamily="2" charset="-122"/>
              </a:rPr>
              <a:t>5.1.1 </a:t>
            </a:r>
            <a:r>
              <a:rPr lang="zh-CN" altLang="en-US" sz="2800" b="1" dirty="0">
                <a:latin typeface="宋体" pitchFamily="2" charset="-122"/>
                <a:ea typeface="宋体" pitchFamily="2" charset="-122"/>
              </a:rPr>
              <a:t>软件工程的介绍</a:t>
            </a:r>
          </a:p>
        </p:txBody>
      </p:sp>
      <p:sp>
        <p:nvSpPr>
          <p:cNvPr id="138243" name="Text Box 3">
            <a:extLst>
              <a:ext uri="{FF2B5EF4-FFF2-40B4-BE49-F238E27FC236}">
                <a16:creationId xmlns:a16="http://schemas.microsoft.com/office/drawing/2014/main" id="{0D6085E9-6608-478E-85D1-AE725DE08623}"/>
              </a:ext>
            </a:extLst>
          </p:cNvPr>
          <p:cNvSpPr txBox="1">
            <a:spLocks noChangeArrowheads="1"/>
          </p:cNvSpPr>
          <p:nvPr/>
        </p:nvSpPr>
        <p:spPr bwMode="auto">
          <a:xfrm>
            <a:off x="533400" y="1600200"/>
            <a:ext cx="81534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just" eaLnBrk="1" latinLnBrk="0" hangingPunct="1">
              <a:lnSpc>
                <a:spcPct val="125000"/>
              </a:lnSpc>
              <a:spcBef>
                <a:spcPct val="50000"/>
              </a:spcBef>
            </a:pPr>
            <a:r>
              <a:rPr lang="zh-CN" altLang="en-US">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为了克服软件危机，人们从其他产业的工业化生产得到启示，于是在</a:t>
            </a:r>
            <a:r>
              <a:rPr lang="en-US" altLang="zh-CN" sz="2800">
                <a:latin typeface="Times New Roman" panose="02020603050405020304" pitchFamily="18" charset="0"/>
                <a:ea typeface="宋体" panose="02010600030101010101" pitchFamily="2" charset="-122"/>
              </a:rPr>
              <a:t>68</a:t>
            </a:r>
            <a:r>
              <a:rPr lang="zh-CN" altLang="en-US" sz="2800">
                <a:latin typeface="Times New Roman" panose="02020603050405020304" pitchFamily="18" charset="0"/>
                <a:ea typeface="宋体" panose="02010600030101010101" pitchFamily="2" charset="-122"/>
              </a:rPr>
              <a:t>年北大西洋公约的软件可靠性会议（</a:t>
            </a:r>
            <a:r>
              <a:rPr lang="en-US" altLang="zh-CN" sz="2800">
                <a:latin typeface="Times New Roman" panose="02020603050405020304" pitchFamily="18" charset="0"/>
                <a:ea typeface="宋体" panose="02010600030101010101" pitchFamily="2" charset="-122"/>
              </a:rPr>
              <a:t>NATO</a:t>
            </a:r>
            <a:r>
              <a:rPr lang="zh-CN" altLang="en-US" sz="2800">
                <a:latin typeface="Times New Roman" panose="02020603050405020304" pitchFamily="18" charset="0"/>
                <a:ea typeface="宋体" panose="02010600030101010101" pitchFamily="2" charset="-122"/>
              </a:rPr>
              <a:t>）上，首次提出了</a:t>
            </a:r>
            <a:r>
              <a:rPr lang="zh-CN" altLang="en-US" sz="2800">
                <a:solidFill>
                  <a:schemeClr val="hlink"/>
                </a:solidFill>
                <a:latin typeface="Times New Roman" panose="02020603050405020304" pitchFamily="18" charset="0"/>
                <a:ea typeface="宋体" panose="02010600030101010101" pitchFamily="2" charset="-122"/>
              </a:rPr>
              <a:t>“软件工程”的概念</a:t>
            </a:r>
            <a:r>
              <a:rPr lang="zh-CN" altLang="en-US" sz="2800">
                <a:latin typeface="Times New Roman" panose="02020603050405020304" pitchFamily="18" charset="0"/>
                <a:ea typeface="宋体" panose="02010600030101010101" pitchFamily="2" charset="-122"/>
              </a:rPr>
              <a:t>。软件工程是研究软件生产的一门学科。提出了在软件生产中采用工程化的方法，采用一系列科学的、现代化的方法技术来开发软件。这种工程化的思想贯穿到软件开发和维护的全过程。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wipe(up)">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6A62EE3-91A3-4A6B-90E3-B11D36499B7D}"/>
              </a:ext>
            </a:extLst>
          </p:cNvPr>
          <p:cNvSpPr>
            <a:spLocks noGrp="1" noChangeArrowheads="1"/>
          </p:cNvSpPr>
          <p:nvPr>
            <p:ph type="body" idx="1"/>
          </p:nvPr>
        </p:nvSpPr>
        <p:spPr>
          <a:xfrm>
            <a:off x="395288" y="1700213"/>
            <a:ext cx="8331200" cy="4824412"/>
          </a:xfrm>
        </p:spPr>
        <p:txBody>
          <a:bodyPr/>
          <a:lstStyle/>
          <a:p>
            <a:pPr algn="just" eaLnBrk="1" hangingPunct="1">
              <a:spcBef>
                <a:spcPct val="50000"/>
              </a:spcBef>
              <a:buClr>
                <a:srgbClr val="FF6600"/>
              </a:buClr>
              <a:buSzPct val="80000"/>
              <a:buFont typeface="Wingdings" panose="05000000000000000000" pitchFamily="2" charset="2"/>
              <a:buChar char="v"/>
            </a:pPr>
            <a:r>
              <a:rPr lang="en-US" altLang="zh-CN" b="1" dirty="0">
                <a:latin typeface="Times New Roman" panose="02020603050405020304" pitchFamily="18" charset="0"/>
                <a:ea typeface="楷体_GB2312" panose="02010609030101010101" pitchFamily="49" charset="-122"/>
              </a:rPr>
              <a:t>《IEEE</a:t>
            </a:r>
            <a:r>
              <a:rPr lang="zh-CN" altLang="en-US" b="1" dirty="0">
                <a:latin typeface="Times New Roman" panose="02020603050405020304" pitchFamily="18" charset="0"/>
                <a:ea typeface="楷体_GB2312" panose="02010609030101010101" pitchFamily="49" charset="-122"/>
              </a:rPr>
              <a:t>软件工程标准术语</a:t>
            </a:r>
            <a:r>
              <a:rPr lang="en-US" altLang="zh-CN" b="1" dirty="0">
                <a:latin typeface="Times New Roman" panose="02020603050405020304" pitchFamily="18" charset="0"/>
                <a:ea typeface="楷体_GB2312" panose="02010609030101010101" pitchFamily="49" charset="-122"/>
              </a:rPr>
              <a:t>》</a:t>
            </a:r>
            <a:r>
              <a:rPr lang="zh-CN" altLang="en-US" b="1" dirty="0">
                <a:latin typeface="Times New Roman" panose="02020603050405020304" pitchFamily="18" charset="0"/>
                <a:ea typeface="楷体_GB2312" panose="02010609030101010101" pitchFamily="49" charset="-122"/>
              </a:rPr>
              <a:t>对软件工程给出的定义是：开发、运行和维护软件以及使之退役的系统方法。</a:t>
            </a:r>
          </a:p>
        </p:txBody>
      </p:sp>
      <p:sp>
        <p:nvSpPr>
          <p:cNvPr id="48131" name="Rectangle 3">
            <a:extLst>
              <a:ext uri="{FF2B5EF4-FFF2-40B4-BE49-F238E27FC236}">
                <a16:creationId xmlns:a16="http://schemas.microsoft.com/office/drawing/2014/main" id="{85D6E72D-B681-410D-8F41-52F8D26C4FB8}"/>
              </a:ext>
            </a:extLst>
          </p:cNvPr>
          <p:cNvSpPr>
            <a:spLocks noGrp="1" noChangeArrowheads="1"/>
          </p:cNvSpPr>
          <p:nvPr>
            <p:ph type="title"/>
          </p:nvPr>
        </p:nvSpPr>
        <p:spPr>
          <a:xfrm>
            <a:off x="250825" y="220663"/>
            <a:ext cx="6265863" cy="1031875"/>
          </a:xfrm>
        </p:spPr>
        <p:txBody>
          <a:bodyPr/>
          <a:lstStyle/>
          <a:p>
            <a:pPr algn="ctr" eaLnBrk="1" hangingPunct="1"/>
            <a:endParaRPr lang="zh-CN" altLang="en-US" sz="3200" b="1">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A3708500-46BC-4DE8-A067-E6389D34B0C9}"/>
              </a:ext>
            </a:extLst>
          </p:cNvPr>
          <p:cNvSpPr>
            <a:spLocks noGrp="1" noChangeArrowheads="1"/>
          </p:cNvSpPr>
          <p:nvPr>
            <p:ph type="body" idx="1"/>
          </p:nvPr>
        </p:nvSpPr>
        <p:spPr>
          <a:xfrm>
            <a:off x="373063" y="1554163"/>
            <a:ext cx="8331200" cy="3819525"/>
          </a:xfrm>
        </p:spPr>
        <p:txBody>
          <a:bodyPr/>
          <a:lstStyle/>
          <a:p>
            <a:pPr eaLnBrk="1" hangingPunct="1">
              <a:buFontTx/>
              <a:buNone/>
            </a:pPr>
            <a:r>
              <a:rPr lang="zh-CN" altLang="en-US" b="1">
                <a:ea typeface="楷体_GB2312" panose="02010609030101010101" pitchFamily="49" charset="-122"/>
              </a:rPr>
              <a:t>软件工程具有下述本质特性：</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软件工程关注于大型程序的构造</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软件工程的中心课题是控制复杂性</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软件经常变化</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开发软件的效率非常重要</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和谐的合作是开发软件的关键</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软件必须有效的支持它的用户</a:t>
            </a:r>
          </a:p>
          <a:p>
            <a:pPr lvl="1"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在软件工程领域中是由具有一种文化背景的人替具有另一种文化背景的人创造产品</a:t>
            </a:r>
          </a:p>
        </p:txBody>
      </p:sp>
      <p:sp>
        <p:nvSpPr>
          <p:cNvPr id="49155" name="Rectangle 4">
            <a:extLst>
              <a:ext uri="{FF2B5EF4-FFF2-40B4-BE49-F238E27FC236}">
                <a16:creationId xmlns:a16="http://schemas.microsoft.com/office/drawing/2014/main" id="{E6633905-4A68-4385-8A03-C3935738C5D9}"/>
              </a:ext>
            </a:extLst>
          </p:cNvPr>
          <p:cNvSpPr>
            <a:spLocks noGrp="1" noChangeArrowheads="1"/>
          </p:cNvSpPr>
          <p:nvPr>
            <p:ph type="title"/>
          </p:nvPr>
        </p:nvSpPr>
        <p:spPr>
          <a:xfrm>
            <a:off x="1547664" y="0"/>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5.1.1 </a:t>
            </a:r>
            <a:r>
              <a:rPr lang="zh-CN" altLang="en-US" sz="3200" b="1" dirty="0">
                <a:latin typeface="宋体" panose="02010600030101010101" pitchFamily="2" charset="-122"/>
                <a:ea typeface="宋体" panose="02010600030101010101" pitchFamily="2" charset="-122"/>
              </a:rPr>
              <a:t>软件工程的介绍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EAA5FEB7-BF4A-4B9C-8C97-FA5764E26EAD}"/>
              </a:ext>
            </a:extLst>
          </p:cNvPr>
          <p:cNvSpPr>
            <a:spLocks noGrp="1" noChangeArrowheads="1"/>
          </p:cNvSpPr>
          <p:nvPr>
            <p:ph type="body" idx="1"/>
          </p:nvPr>
        </p:nvSpPr>
        <p:spPr>
          <a:xfrm>
            <a:off x="373063" y="1555750"/>
            <a:ext cx="8331200" cy="4681538"/>
          </a:xfrm>
        </p:spPr>
        <p:txBody>
          <a:bodyPr/>
          <a:lstStyle/>
          <a:p>
            <a:pPr marL="457200" indent="-457200" eaLnBrk="1" hangingPunct="1">
              <a:lnSpc>
                <a:spcPct val="90000"/>
              </a:lnSpc>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著名的软件工程专家</a:t>
            </a:r>
            <a:r>
              <a:rPr lang="en-US" altLang="zh-CN" b="1">
                <a:latin typeface="Times New Roman" panose="02020603050405020304" pitchFamily="18" charset="0"/>
                <a:ea typeface="楷体_GB2312" panose="02010609030101010101" pitchFamily="49" charset="-122"/>
              </a:rPr>
              <a:t>B. W. Boehm</a:t>
            </a:r>
            <a:r>
              <a:rPr lang="zh-CN" altLang="en-US" b="1">
                <a:latin typeface="Times New Roman" panose="02020603050405020304" pitchFamily="18" charset="0"/>
                <a:ea typeface="楷体_GB2312" panose="02010609030101010101" pitchFamily="49" charset="-122"/>
              </a:rPr>
              <a:t>于</a:t>
            </a:r>
            <a:r>
              <a:rPr lang="en-US" altLang="zh-CN" b="1">
                <a:latin typeface="Times New Roman" panose="02020603050405020304" pitchFamily="18" charset="0"/>
                <a:ea typeface="楷体_GB2312" panose="02010609030101010101" pitchFamily="49" charset="-122"/>
              </a:rPr>
              <a:t>1983</a:t>
            </a:r>
            <a:r>
              <a:rPr lang="zh-CN" altLang="en-US" b="1">
                <a:latin typeface="Times New Roman" panose="02020603050405020304" pitchFamily="18" charset="0"/>
                <a:ea typeface="楷体_GB2312" panose="02010609030101010101" pitchFamily="49" charset="-122"/>
              </a:rPr>
              <a:t>年综合了软件工程专家学者们的意见并总结了开发软件的经验，提出了软件工程的</a:t>
            </a:r>
            <a:r>
              <a:rPr lang="en-US" altLang="zh-CN" b="1">
                <a:latin typeface="Times New Roman" panose="02020603050405020304" pitchFamily="18" charset="0"/>
                <a:ea typeface="楷体_GB2312" panose="02010609030101010101" pitchFamily="49" charset="-122"/>
              </a:rPr>
              <a:t>7</a:t>
            </a:r>
            <a:r>
              <a:rPr lang="zh-CN" altLang="en-US" b="1">
                <a:latin typeface="Times New Roman" panose="02020603050405020304" pitchFamily="18" charset="0"/>
                <a:ea typeface="楷体_GB2312" panose="02010609030101010101" pitchFamily="49" charset="-122"/>
              </a:rPr>
              <a:t>条基本原理。这</a:t>
            </a:r>
            <a:r>
              <a:rPr lang="en-US" altLang="zh-CN" b="1">
                <a:latin typeface="Times New Roman" panose="02020603050405020304" pitchFamily="18" charset="0"/>
                <a:ea typeface="楷体_GB2312" panose="02010609030101010101" pitchFamily="49" charset="-122"/>
              </a:rPr>
              <a:t>7</a:t>
            </a:r>
            <a:r>
              <a:rPr lang="zh-CN" altLang="en-US" b="1">
                <a:latin typeface="Times New Roman" panose="02020603050405020304" pitchFamily="18" charset="0"/>
                <a:ea typeface="楷体_GB2312" panose="02010609030101010101" pitchFamily="49" charset="-122"/>
              </a:rPr>
              <a:t>条原理被认为是确保软件产品质量和开发效率的原理的最小集合，又是相互独立、缺一不可、相当完备的最小集合。</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用分阶段的生命周期计划严格管理</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坚持进行阶段评审</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实行严格的产品控制</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采用现代程序设计技术</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结果应能清楚地审查</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开发小组的人员应该少而精</a:t>
            </a:r>
          </a:p>
          <a:p>
            <a:pPr marL="876300" lvl="1" indent="-419100" eaLnBrk="1" hangingPunct="1">
              <a:lnSpc>
                <a:spcPct val="90000"/>
              </a:lnSpc>
              <a:buClr>
                <a:srgbClr val="FF6600"/>
              </a:buClr>
              <a:buSzPct val="80000"/>
              <a:buFont typeface="Wingdings" panose="05000000000000000000" pitchFamily="2" charset="2"/>
              <a:buAutoNum type="arabicPeriod"/>
            </a:pPr>
            <a:r>
              <a:rPr lang="zh-CN" altLang="en-US" b="1">
                <a:latin typeface="Times New Roman" panose="02020603050405020304" pitchFamily="18" charset="0"/>
                <a:ea typeface="楷体_GB2312" panose="02010609030101010101" pitchFamily="49" charset="-122"/>
              </a:rPr>
              <a:t>承认不断改进软件工程实践的必要性</a:t>
            </a:r>
          </a:p>
        </p:txBody>
      </p:sp>
      <p:sp>
        <p:nvSpPr>
          <p:cNvPr id="50179" name="Rectangle 4">
            <a:extLst>
              <a:ext uri="{FF2B5EF4-FFF2-40B4-BE49-F238E27FC236}">
                <a16:creationId xmlns:a16="http://schemas.microsoft.com/office/drawing/2014/main" id="{0E2A6515-3324-4721-8165-13CF8942ABE2}"/>
              </a:ext>
            </a:extLst>
          </p:cNvPr>
          <p:cNvSpPr>
            <a:spLocks noGrp="1" noChangeArrowheads="1"/>
          </p:cNvSpPr>
          <p:nvPr>
            <p:ph type="title"/>
          </p:nvPr>
        </p:nvSpPr>
        <p:spPr>
          <a:xfrm>
            <a:off x="1475656" y="-33997"/>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5.1.2 </a:t>
            </a:r>
            <a:r>
              <a:rPr lang="zh-CN" altLang="en-US" sz="3200" b="1" dirty="0">
                <a:latin typeface="宋体" panose="02010600030101010101" pitchFamily="2" charset="-122"/>
                <a:ea typeface="宋体" panose="02010600030101010101" pitchFamily="2" charset="-122"/>
              </a:rPr>
              <a:t>软件工程的基本原理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CC736ED3-2120-4EEA-ACE5-77389CBBCF56}"/>
              </a:ext>
            </a:extLst>
          </p:cNvPr>
          <p:cNvSpPr>
            <a:spLocks noGrp="1" noChangeArrowheads="1"/>
          </p:cNvSpPr>
          <p:nvPr>
            <p:ph type="body" idx="1"/>
          </p:nvPr>
        </p:nvSpPr>
        <p:spPr>
          <a:xfrm>
            <a:off x="373063" y="1484313"/>
            <a:ext cx="8331200" cy="4681537"/>
          </a:xfrm>
        </p:spPr>
        <p:txBody>
          <a:bodyPr/>
          <a:lstStyle/>
          <a:p>
            <a:pPr marL="457200" indent="-457200" eaLnBrk="1" hangingPunct="1">
              <a:buFontTx/>
              <a:buNone/>
            </a:pPr>
            <a:r>
              <a:rPr lang="en-US" altLang="zh-CN" b="1" dirty="0">
                <a:solidFill>
                  <a:schemeClr val="hlink"/>
                </a:solidFill>
                <a:latin typeface="宋体" panose="02010600030101010101" pitchFamily="2" charset="-122"/>
                <a:ea typeface="宋体" panose="02010600030101010101" pitchFamily="2" charset="-122"/>
              </a:rPr>
              <a:t>1. </a:t>
            </a:r>
            <a:r>
              <a:rPr lang="zh-CN" altLang="en-US" b="1" dirty="0">
                <a:solidFill>
                  <a:schemeClr val="hlink"/>
                </a:solidFill>
                <a:latin typeface="宋体" panose="02010600030101010101" pitchFamily="2" charset="-122"/>
                <a:ea typeface="宋体" panose="02010600030101010101" pitchFamily="2" charset="-122"/>
              </a:rPr>
              <a:t>用分阶段的生命周期计划严格管理</a:t>
            </a:r>
          </a:p>
          <a:p>
            <a:pPr marL="457200" indent="-457200" eaLnBrk="1" hangingPunct="1"/>
            <a:endParaRPr lang="zh-CN" altLang="en-US" b="1" dirty="0">
              <a:ea typeface="宋体" panose="02010600030101010101" pitchFamily="2" charset="-122"/>
            </a:endParaRPr>
          </a:p>
          <a:p>
            <a:pPr marL="457200" indent="-457200" eaLnBrk="1" hangingPunct="1">
              <a:buFontTx/>
              <a:buNone/>
            </a:pPr>
            <a:r>
              <a:rPr lang="zh-CN" altLang="en-US" b="1" dirty="0">
                <a:ea typeface="楷体_GB2312" panose="02010609030101010101" pitchFamily="49" charset="-122"/>
              </a:rPr>
              <a:t>        这条基本原理是应该把</a:t>
            </a:r>
            <a:r>
              <a:rPr lang="zh-CN" altLang="en-US" b="1" dirty="0">
                <a:solidFill>
                  <a:srgbClr val="FF0000"/>
                </a:solidFill>
                <a:ea typeface="楷体_GB2312" panose="02010609030101010101" pitchFamily="49" charset="-122"/>
              </a:rPr>
              <a:t>软件生存周期划分成若干个阶段</a:t>
            </a:r>
            <a:r>
              <a:rPr lang="zh-CN" altLang="en-US" b="1" dirty="0">
                <a:ea typeface="楷体_GB2312" panose="02010609030101010101" pitchFamily="49" charset="-122"/>
              </a:rPr>
              <a:t>，并相应地制定出切实可行的计划，然后严格按照计划对软件开发与维护工作进行管理。应该制定的计划有项目概要计划、里程碑计划、项目控制计划、产品控制计划、验证计划和运行维护计划等。各级管理人员都必须严格按照计划对软件开发和维护工作进行管理。据统计，不成功的软件项目中，有一半左右是由于计划不周造成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id="{2F68AC81-7523-49E2-8F6F-5A4019D736CC}"/>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2. </a:t>
            </a:r>
            <a:r>
              <a:rPr lang="zh-CN" altLang="en-US" b="1">
                <a:solidFill>
                  <a:schemeClr val="hlink"/>
                </a:solidFill>
                <a:latin typeface="宋体" panose="02010600030101010101" pitchFamily="2" charset="-122"/>
                <a:ea typeface="宋体" panose="02010600030101010101" pitchFamily="2" charset="-122"/>
              </a:rPr>
              <a:t>坚持进行阶段评审</a:t>
            </a:r>
          </a:p>
          <a:p>
            <a:pPr eaLnBrk="1" hangingPunct="1">
              <a:buFontTx/>
              <a:buNone/>
            </a:pPr>
            <a:endParaRPr lang="zh-CN" altLang="en-US" b="1">
              <a:solidFill>
                <a:schemeClr val="hlink"/>
              </a:solidFill>
              <a:ea typeface="宋体" panose="02010600030101010101" pitchFamily="2" charset="-122"/>
            </a:endParaRPr>
          </a:p>
          <a:p>
            <a:pPr eaLnBrk="1" hangingPunct="1">
              <a:buFontTx/>
              <a:buNone/>
            </a:pPr>
            <a:r>
              <a:rPr lang="zh-CN" altLang="en-US" b="1">
                <a:ea typeface="楷体_GB2312" panose="02010609030101010101" pitchFamily="49" charset="-122"/>
              </a:rPr>
              <a:t>       据统计，在软件生存周期各阶段中，编码阶段之前的错误约占</a:t>
            </a:r>
            <a:r>
              <a:rPr lang="en-US" altLang="zh-CN" b="1">
                <a:ea typeface="楷体_GB2312" panose="02010609030101010101" pitchFamily="49" charset="-122"/>
              </a:rPr>
              <a:t>63%</a:t>
            </a:r>
            <a:r>
              <a:rPr lang="zh-CN" altLang="en-US" b="1">
                <a:ea typeface="楷体_GB2312" panose="02010609030101010101" pitchFamily="49" charset="-122"/>
              </a:rPr>
              <a:t>，而编码错误仅占</a:t>
            </a:r>
            <a:r>
              <a:rPr lang="en-US" altLang="zh-CN" b="1">
                <a:ea typeface="楷体_GB2312" panose="02010609030101010101" pitchFamily="49" charset="-122"/>
              </a:rPr>
              <a:t>37%</a:t>
            </a:r>
            <a:r>
              <a:rPr lang="zh-CN" altLang="en-US" b="1">
                <a:ea typeface="楷体_GB2312" panose="02010609030101010101" pitchFamily="49" charset="-122"/>
              </a:rPr>
              <a:t>。另外，错误发现并改正得越晚，所花费的代价越高。坚持在每个阶段结束前进行严格的评审，就可以尽早发现错误，从而可以最小的代价改正错误。因此，这是一条必须坚持的重要原理。</a:t>
            </a:r>
          </a:p>
          <a:p>
            <a:pPr eaLnBrk="1" hangingPunct="1">
              <a:buFontTx/>
              <a:buNone/>
            </a:pPr>
            <a:endParaRPr lang="zh-CN" altLang="en-US" b="1">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9383FE8B-9621-482B-A036-E3433E0774C4}"/>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3. </a:t>
            </a:r>
            <a:r>
              <a:rPr lang="zh-CN" altLang="en-US" b="1">
                <a:solidFill>
                  <a:schemeClr val="hlink"/>
                </a:solidFill>
                <a:latin typeface="宋体" panose="02010600030101010101" pitchFamily="2" charset="-122"/>
                <a:ea typeface="宋体" panose="02010600030101010101" pitchFamily="2" charset="-122"/>
              </a:rPr>
              <a:t>实行严格的产品控制</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spcBef>
                <a:spcPct val="50000"/>
              </a:spcBef>
              <a:buFontTx/>
              <a:buNone/>
            </a:pPr>
            <a:r>
              <a:rPr lang="zh-CN" altLang="en-US" b="1">
                <a:ea typeface="楷体_GB2312" panose="02010609030101010101" pitchFamily="49" charset="-122"/>
              </a:rPr>
              <a:t>      决不能随意改变需求，只能依靠科学的产品控制技术来顺应用户提出的改变需求的要求。为了保持软件各个配置成分的一致性，必须实行严格的产品控制。其中主要是实行基准配置管理（又称为变动控制），即凡是修改软件的建议，尤其是涉及基本配置的修改建议，都必须按规程进行严格的评审，评审通过后才能实施。</a:t>
            </a:r>
          </a:p>
          <a:p>
            <a:pPr eaLnBrk="1" hangingPunct="1">
              <a:spcBef>
                <a:spcPct val="50000"/>
              </a:spcBef>
              <a:buFontTx/>
              <a:buNone/>
            </a:pPr>
            <a:r>
              <a:rPr lang="zh-CN" altLang="en-US" b="1">
                <a:ea typeface="楷体_GB2312" panose="02010609030101010101" pitchFamily="49" charset="-122"/>
              </a:rPr>
              <a:t>      这里的</a:t>
            </a:r>
            <a:r>
              <a:rPr lang="zh-CN" altLang="en-US" b="1">
                <a:latin typeface="Times New Roman" panose="02020603050405020304" pitchFamily="18" charset="0"/>
                <a:ea typeface="楷体_GB2312" panose="02010609030101010101" pitchFamily="49" charset="-122"/>
              </a:rPr>
              <a:t>“</a:t>
            </a:r>
            <a:r>
              <a:rPr lang="zh-CN" altLang="en-US" b="1">
                <a:ea typeface="楷体_GB2312" panose="02010609030101010101" pitchFamily="49" charset="-122"/>
              </a:rPr>
              <a:t>基准配置</a:t>
            </a:r>
            <a:r>
              <a:rPr lang="zh-CN" altLang="en-US" b="1">
                <a:latin typeface="Times New Roman" panose="02020603050405020304" pitchFamily="18" charset="0"/>
                <a:ea typeface="楷体_GB2312" panose="02010609030101010101" pitchFamily="49" charset="-122"/>
              </a:rPr>
              <a:t>”</a:t>
            </a:r>
            <a:r>
              <a:rPr lang="zh-CN" altLang="en-US" b="1">
                <a:ea typeface="楷体_GB2312" panose="02010609030101010101" pitchFamily="49" charset="-122"/>
              </a:rPr>
              <a:t>是指经过阶段评审后的软件配置成分，即各阶段产生的文档或程序代码等。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0C4E3FDF-7289-49EA-85D3-211DA502690A}"/>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4. </a:t>
            </a:r>
            <a:r>
              <a:rPr lang="zh-CN" altLang="en-US" b="1">
                <a:solidFill>
                  <a:schemeClr val="hlink"/>
                </a:solidFill>
                <a:latin typeface="宋体" panose="02010600030101010101" pitchFamily="2" charset="-122"/>
                <a:ea typeface="宋体" panose="02010600030101010101" pitchFamily="2" charset="-122"/>
              </a:rPr>
              <a:t>采用现代程序设计技术</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FontTx/>
              <a:buNone/>
            </a:pPr>
            <a:r>
              <a:rPr lang="zh-CN" altLang="en-US" b="1">
                <a:ea typeface="楷体_GB2312" panose="02010609030101010101" pitchFamily="49" charset="-122"/>
              </a:rPr>
              <a:t>       </a:t>
            </a:r>
            <a:r>
              <a:rPr lang="zh-CN" altLang="en-US" b="1">
                <a:latin typeface="Times New Roman" panose="02020603050405020304" pitchFamily="18" charset="0"/>
                <a:ea typeface="楷体_GB2312" panose="02010609030101010101" pitchFamily="49" charset="-122"/>
              </a:rPr>
              <a:t>实践表明，采用先进的程序设计技术既可以提高软件开发与维护的效率，又可以提高软件的质量。多年来，人们一直致力于研究新的“程序设计技术”。比如，</a:t>
            </a:r>
            <a:r>
              <a:rPr lang="en-US" altLang="zh-CN" b="1">
                <a:latin typeface="Times New Roman" panose="02020603050405020304" pitchFamily="18" charset="0"/>
                <a:ea typeface="楷体_GB2312" panose="02010609030101010101" pitchFamily="49" charset="-122"/>
              </a:rPr>
              <a:t>20</a:t>
            </a:r>
            <a:r>
              <a:rPr lang="zh-CN" altLang="en-US" b="1">
                <a:latin typeface="Times New Roman" panose="02020603050405020304" pitchFamily="18" charset="0"/>
                <a:ea typeface="楷体_GB2312" panose="02010609030101010101" pitchFamily="49" charset="-122"/>
              </a:rPr>
              <a:t>世纪</a:t>
            </a:r>
            <a:r>
              <a:rPr lang="en-US" altLang="zh-CN" b="1">
                <a:latin typeface="Times New Roman" panose="02020603050405020304" pitchFamily="18" charset="0"/>
                <a:ea typeface="楷体_GB2312" panose="02010609030101010101" pitchFamily="49" charset="-122"/>
              </a:rPr>
              <a:t>60</a:t>
            </a:r>
            <a:r>
              <a:rPr lang="zh-CN" altLang="en-US" b="1">
                <a:latin typeface="Times New Roman" panose="02020603050405020304" pitchFamily="18" charset="0"/>
                <a:ea typeface="楷体_GB2312" panose="02010609030101010101" pitchFamily="49" charset="-122"/>
              </a:rPr>
              <a:t>年代末提出的结构程序设计技术；后来又发展出各种结构分析（</a:t>
            </a:r>
            <a:r>
              <a:rPr lang="en-US" altLang="zh-CN" b="1">
                <a:latin typeface="Times New Roman" panose="02020603050405020304" pitchFamily="18" charset="0"/>
                <a:ea typeface="楷体_GB2312" panose="02010609030101010101" pitchFamily="49" charset="-122"/>
              </a:rPr>
              <a:t>SA</a:t>
            </a:r>
            <a:r>
              <a:rPr lang="zh-CN" altLang="en-US" b="1">
                <a:latin typeface="Times New Roman" panose="02020603050405020304" pitchFamily="18" charset="0"/>
                <a:ea typeface="楷体_GB2312" panose="02010609030101010101" pitchFamily="49" charset="-122"/>
              </a:rPr>
              <a:t>）和结构设计（</a:t>
            </a:r>
            <a:r>
              <a:rPr lang="en-US" altLang="zh-CN" b="1">
                <a:latin typeface="Times New Roman" panose="02020603050405020304" pitchFamily="18" charset="0"/>
                <a:ea typeface="楷体_GB2312" panose="02010609030101010101" pitchFamily="49" charset="-122"/>
              </a:rPr>
              <a:t>SD</a:t>
            </a:r>
            <a:r>
              <a:rPr lang="zh-CN" altLang="en-US" b="1">
                <a:latin typeface="Times New Roman" panose="02020603050405020304" pitchFamily="18" charset="0"/>
                <a:ea typeface="楷体_GB2312" panose="02010609030101010101" pitchFamily="49" charset="-122"/>
              </a:rPr>
              <a:t>）技术；之后又出现了面向对象分析（</a:t>
            </a:r>
            <a:r>
              <a:rPr lang="en-US" altLang="zh-CN" b="1">
                <a:latin typeface="Times New Roman" panose="02020603050405020304" pitchFamily="18" charset="0"/>
                <a:ea typeface="楷体_GB2312" panose="02010609030101010101" pitchFamily="49" charset="-122"/>
              </a:rPr>
              <a:t>OOA</a:t>
            </a:r>
            <a:r>
              <a:rPr lang="zh-CN" altLang="en-US" b="1">
                <a:latin typeface="Times New Roman" panose="02020603050405020304" pitchFamily="18" charset="0"/>
                <a:ea typeface="楷体_GB2312" panose="02010609030101010101" pitchFamily="49" charset="-122"/>
              </a:rPr>
              <a:t>）和面向对象设计（</a:t>
            </a:r>
            <a:r>
              <a:rPr lang="en-US" altLang="zh-CN" b="1">
                <a:latin typeface="Times New Roman" panose="02020603050405020304" pitchFamily="18" charset="0"/>
                <a:ea typeface="楷体_GB2312" panose="02010609030101010101" pitchFamily="49" charset="-122"/>
              </a:rPr>
              <a:t>OOD</a:t>
            </a:r>
            <a:r>
              <a:rPr lang="zh-CN" altLang="en-US" b="1">
                <a:latin typeface="Times New Roman" panose="02020603050405020304" pitchFamily="18" charset="0"/>
                <a:ea typeface="楷体_GB2312" panose="02010609030101010101" pitchFamily="49" charset="-122"/>
              </a:rPr>
              <a:t>）技术等等。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5A40DC2C-385C-4E7A-9158-1A22901DCA2A}"/>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5. </a:t>
            </a:r>
            <a:r>
              <a:rPr lang="zh-CN" altLang="en-US" b="1">
                <a:solidFill>
                  <a:schemeClr val="hlink"/>
                </a:solidFill>
                <a:latin typeface="宋体" panose="02010600030101010101" pitchFamily="2" charset="-122"/>
                <a:ea typeface="宋体" panose="02010600030101010101" pitchFamily="2" charset="-122"/>
              </a:rPr>
              <a:t>结果应该能清楚地审查</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FontTx/>
              <a:buNone/>
            </a:pPr>
            <a:r>
              <a:rPr lang="zh-CN" altLang="en-US" sz="3200" b="1">
                <a:ea typeface="楷体_GB2312" panose="02010609030101010101" pitchFamily="49" charset="-122"/>
              </a:rPr>
              <a:t>     </a:t>
            </a:r>
            <a:r>
              <a:rPr lang="zh-CN" altLang="en-US" b="1">
                <a:ea typeface="楷体_GB2312" panose="02010609030101010101" pitchFamily="49" charset="-122"/>
              </a:rPr>
              <a:t>软件产品是一种看不见、摸不着的逻辑产品。因此，软件开发小组的工作进展情况可见性差，难于评价和管理。为了更好地进行评价与管理，应根据软件开发的总目标和完成期限，尽量明确地规定软件开发小组的责任和产品标准，从而使所得到的结果能清楚地审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C129DE84-D774-4E7E-88FD-ED13BE5361AF}"/>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6. </a:t>
            </a:r>
            <a:r>
              <a:rPr lang="zh-CN" altLang="en-US" b="1">
                <a:solidFill>
                  <a:schemeClr val="hlink"/>
                </a:solidFill>
                <a:latin typeface="宋体" panose="02010600030101010101" pitchFamily="2" charset="-122"/>
                <a:ea typeface="宋体" panose="02010600030101010101" pitchFamily="2" charset="-122"/>
              </a:rPr>
              <a:t>开发小组的人员应该少而精</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FontTx/>
              <a:buNone/>
            </a:pPr>
            <a:r>
              <a:rPr lang="zh-CN" altLang="en-US" b="1">
                <a:ea typeface="楷体_GB2312" panose="02010609030101010101" pitchFamily="49" charset="-122"/>
              </a:rPr>
              <a:t>       软件开发小组人员素质和数量是影响软件质量和开发效率的重要因素。实践表明，素质高的人员与素质低的人员相比，开发效率可能高几倍至几十倍、而且所开发的软件中的错误也要少得多。另外，开发小组的人数不宜过多，因为随着人数的增加，人员之间交流情况、讨论问题的通信开销将急剧增加，这不但不能提高生产率，反而由于误解等原因可能增加出错的概率。</a:t>
            </a:r>
          </a:p>
          <a:p>
            <a:pPr eaLnBrk="1" hangingPunct="1">
              <a:buFontTx/>
              <a:buNone/>
            </a:pPr>
            <a:endParaRPr lang="zh-CN" altLang="en-US" b="1">
              <a:solidFill>
                <a:schemeClr val="hlink"/>
              </a:solidFill>
              <a:latin typeface="宋体" panose="02010600030101010101" pitchFamily="2" charset="-122"/>
              <a:ea typeface="楷体_GB2312" panose="0201060903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本讲的主要内容</a:t>
            </a:r>
          </a:p>
        </p:txBody>
      </p:sp>
      <p:sp>
        <p:nvSpPr>
          <p:cNvPr id="3" name="内容占位符 2"/>
          <p:cNvSpPr>
            <a:spLocks noGrp="1"/>
          </p:cNvSpPr>
          <p:nvPr>
            <p:ph idx="1"/>
          </p:nvPr>
        </p:nvSpPr>
        <p:spPr/>
        <p:txBody>
          <a:bodyPr/>
          <a:lstStyle/>
          <a:p>
            <a:r>
              <a:rPr lang="en-US" altLang="zh-CN" b="1" dirty="0">
                <a:solidFill>
                  <a:schemeClr val="accent6">
                    <a:lumMod val="50000"/>
                  </a:schemeClr>
                </a:solidFill>
                <a:latin typeface="宋体" pitchFamily="2" charset="-122"/>
                <a:ea typeface="宋体" pitchFamily="2" charset="-122"/>
              </a:rPr>
              <a:t>5.1 </a:t>
            </a:r>
            <a:r>
              <a:rPr lang="zh-CN" altLang="en-US" b="1" dirty="0">
                <a:solidFill>
                  <a:schemeClr val="accent6">
                    <a:lumMod val="50000"/>
                  </a:schemeClr>
                </a:solidFill>
                <a:latin typeface="宋体" pitchFamily="2" charset="-122"/>
                <a:ea typeface="宋体" pitchFamily="2" charset="-122"/>
              </a:rPr>
              <a:t>软件工程介绍</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en-US" altLang="zh-CN" b="1" dirty="0">
                <a:solidFill>
                  <a:schemeClr val="accent6">
                    <a:lumMod val="50000"/>
                  </a:schemeClr>
                </a:solidFill>
                <a:latin typeface="宋体" pitchFamily="2" charset="-122"/>
                <a:ea typeface="宋体" pitchFamily="2" charset="-122"/>
              </a:rPr>
              <a:t>5.2 </a:t>
            </a:r>
            <a:r>
              <a:rPr lang="zh-CN" altLang="en-US" b="1" dirty="0">
                <a:solidFill>
                  <a:schemeClr val="accent6">
                    <a:lumMod val="50000"/>
                  </a:schemeClr>
                </a:solidFill>
                <a:latin typeface="宋体" pitchFamily="2" charset="-122"/>
                <a:ea typeface="宋体" pitchFamily="2" charset="-122"/>
              </a:rPr>
              <a:t>软件生命周期</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en-US" altLang="zh-CN" b="1" dirty="0">
                <a:solidFill>
                  <a:schemeClr val="accent6">
                    <a:lumMod val="50000"/>
                  </a:schemeClr>
                </a:solidFill>
                <a:latin typeface="宋体" pitchFamily="2" charset="-122"/>
                <a:ea typeface="宋体" pitchFamily="2" charset="-122"/>
              </a:rPr>
              <a:t>5.3 </a:t>
            </a:r>
            <a:r>
              <a:rPr lang="zh-CN" altLang="en-US" b="1" dirty="0">
                <a:solidFill>
                  <a:schemeClr val="accent6">
                    <a:lumMod val="50000"/>
                  </a:schemeClr>
                </a:solidFill>
                <a:latin typeface="宋体" pitchFamily="2" charset="-122"/>
                <a:ea typeface="宋体" pitchFamily="2" charset="-122"/>
              </a:rPr>
              <a:t>软件过程</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endParaRPr lang="zh-CN" altLang="en-US" b="1" dirty="0">
              <a:solidFill>
                <a:schemeClr val="accent6">
                  <a:lumMod val="50000"/>
                </a:schemeClr>
              </a:solidFill>
              <a:latin typeface="宋体" pitchFamily="2" charset="-122"/>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BC74DA0A-8805-493F-B436-32CE9306FAD4}"/>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7. </a:t>
            </a:r>
            <a:r>
              <a:rPr lang="zh-CN" altLang="en-US" b="1">
                <a:solidFill>
                  <a:schemeClr val="hlink"/>
                </a:solidFill>
                <a:latin typeface="宋体" panose="02010600030101010101" pitchFamily="2" charset="-122"/>
                <a:ea typeface="宋体" panose="02010600030101010101" pitchFamily="2" charset="-122"/>
              </a:rPr>
              <a:t>承认不断改进软件工程实践的必要性</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FontTx/>
              <a:buNone/>
            </a:pPr>
            <a:r>
              <a:rPr lang="zh-CN" altLang="en-US" b="1">
                <a:ea typeface="楷体_GB2312" panose="02010609030101010101" pitchFamily="49" charset="-122"/>
              </a:rPr>
              <a:t>       遵循上述六条基本原理，就能够较好地实现软件的工程化生产。但是，软件工程不能停留在已有的技术水平上，应积极主动地采纳或创造新的软件技术，要注意不断总结经验，收集工作量、进度、成本等数据，并进行出错类型和问题报告的统计。这些数据既可用来评估新的软件技术的效果，又可用来指明应优先进行研究的软件工具和技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a:extLst>
              <a:ext uri="{FF2B5EF4-FFF2-40B4-BE49-F238E27FC236}">
                <a16:creationId xmlns:a16="http://schemas.microsoft.com/office/drawing/2014/main" id="{78835B9A-6465-4E89-A17D-E0D222AB6B17}"/>
              </a:ext>
            </a:extLst>
          </p:cNvPr>
          <p:cNvSpPr txBox="1">
            <a:spLocks noChangeArrowheads="1"/>
          </p:cNvSpPr>
          <p:nvPr/>
        </p:nvSpPr>
        <p:spPr bwMode="auto">
          <a:xfrm>
            <a:off x="468313" y="1412875"/>
            <a:ext cx="8356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22313"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just" latinLnBrk="0">
              <a:lnSpc>
                <a:spcPct val="120000"/>
              </a:lnSpc>
              <a:spcBef>
                <a:spcPct val="50000"/>
              </a:spcBef>
            </a:pPr>
            <a:r>
              <a:rPr lang="zh-CN" altLang="en-US" sz="2800">
                <a:latin typeface="宋体" panose="02010600030101010101" pitchFamily="2" charset="-122"/>
                <a:ea typeface="楷体_GB2312" panose="02010609030101010101" pitchFamily="49" charset="-122"/>
              </a:rPr>
              <a:t>是指在软件工具的支持下，所进行的一系列软件开发和进化的活动。</a:t>
            </a:r>
            <a:endParaRPr lang="zh-CN" altLang="en-US" sz="2800">
              <a:latin typeface="楷体_GB2312" panose="02010609030101010101" pitchFamily="49" charset="-122"/>
              <a:ea typeface="楷体_GB2312" panose="02010609030101010101" pitchFamily="49" charset="-122"/>
            </a:endParaRPr>
          </a:p>
        </p:txBody>
      </p:sp>
      <p:sp>
        <p:nvSpPr>
          <p:cNvPr id="144387" name="Text Box 3">
            <a:extLst>
              <a:ext uri="{FF2B5EF4-FFF2-40B4-BE49-F238E27FC236}">
                <a16:creationId xmlns:a16="http://schemas.microsoft.com/office/drawing/2014/main" id="{555B0132-BACF-4F96-98E4-71B5DA95AFA7}"/>
              </a:ext>
            </a:extLst>
          </p:cNvPr>
          <p:cNvSpPr txBox="1">
            <a:spLocks noChangeArrowheads="1"/>
          </p:cNvSpPr>
          <p:nvPr/>
        </p:nvSpPr>
        <p:spPr bwMode="auto">
          <a:xfrm>
            <a:off x="468313" y="2636838"/>
            <a:ext cx="8458200" cy="3097212"/>
          </a:xfrm>
          <a:prstGeom prst="rect">
            <a:avLst/>
          </a:prstGeom>
          <a:noFill/>
          <a:ln w="9525">
            <a:noFill/>
            <a:miter lim="800000"/>
            <a:headEnd/>
            <a:tailEnd/>
          </a:ln>
          <a:effectLst/>
        </p:spPr>
        <p:txBody>
          <a:bodyPr>
            <a:spAutoFit/>
          </a:bodyPr>
          <a:lstStyle/>
          <a:p>
            <a:pPr algn="just" eaLnBrk="0" latinLnBrk="0" hangingPunct="0">
              <a:lnSpc>
                <a:spcPct val="120000"/>
              </a:lnSpc>
              <a:spcBef>
                <a:spcPct val="50000"/>
              </a:spcBef>
              <a:defRPr/>
            </a:pPr>
            <a:r>
              <a:rPr lang="zh-CN" altLang="en-US" sz="2800">
                <a:solidFill>
                  <a:schemeClr val="accent2"/>
                </a:solidFill>
                <a:latin typeface="宋体" pitchFamily="2" charset="-122"/>
                <a:ea typeface="宋体" pitchFamily="2" charset="-122"/>
              </a:rPr>
              <a:t>通常包括以下四类基本过程：</a:t>
            </a:r>
            <a:endParaRPr lang="zh-CN" altLang="en-US" sz="2800">
              <a:solidFill>
                <a:schemeClr val="accent2"/>
              </a:solidFill>
              <a:effectLst>
                <a:outerShdw blurRad="38100" dist="38100" dir="2700000" algn="tl">
                  <a:srgbClr val="000000"/>
                </a:outerShdw>
              </a:effectLst>
              <a:latin typeface="宋体" pitchFamily="2" charset="-122"/>
              <a:ea typeface="宋体" pitchFamily="2" charset="-122"/>
            </a:endParaRPr>
          </a:p>
          <a:p>
            <a:pPr algn="just" eaLnBrk="0" latinLnBrk="0" hangingPunct="0">
              <a:lnSpc>
                <a:spcPct val="105000"/>
              </a:lnSpc>
              <a:spcBef>
                <a:spcPct val="15000"/>
              </a:spcBef>
              <a:defRPr/>
            </a:pPr>
            <a:r>
              <a:rPr lang="en-US" altLang="zh-CN" sz="2800">
                <a:solidFill>
                  <a:schemeClr val="accent2"/>
                </a:solidFill>
                <a:latin typeface="宋体" pitchFamily="2" charset="-122"/>
                <a:ea typeface="宋体" pitchFamily="2" charset="-122"/>
              </a:rPr>
              <a:t>1</a:t>
            </a:r>
            <a:r>
              <a:rPr lang="zh-CN" altLang="en-US" sz="2800">
                <a:solidFill>
                  <a:schemeClr val="accent2"/>
                </a:solidFill>
                <a:latin typeface="宋体" pitchFamily="2" charset="-122"/>
                <a:ea typeface="宋体" pitchFamily="2" charset="-122"/>
              </a:rPr>
              <a:t>、软件规格说明：</a:t>
            </a:r>
            <a:r>
              <a:rPr lang="zh-CN" altLang="en-US" sz="2800">
                <a:solidFill>
                  <a:schemeClr val="accent2"/>
                </a:solidFill>
                <a:latin typeface="楷体_GB2312" pitchFamily="49" charset="-122"/>
                <a:ea typeface="楷体_GB2312" pitchFamily="49" charset="-122"/>
              </a:rPr>
              <a:t>规定软件的功能及其运行环境。</a:t>
            </a:r>
          </a:p>
          <a:p>
            <a:pPr algn="just" eaLnBrk="0" latinLnBrk="0" hangingPunct="0">
              <a:lnSpc>
                <a:spcPct val="105000"/>
              </a:lnSpc>
              <a:spcBef>
                <a:spcPct val="15000"/>
              </a:spcBef>
              <a:defRPr/>
            </a:pPr>
            <a:r>
              <a:rPr lang="en-US" altLang="zh-CN" sz="2800">
                <a:solidFill>
                  <a:schemeClr val="accent2"/>
                </a:solidFill>
                <a:latin typeface="宋体" pitchFamily="2" charset="-122"/>
                <a:ea typeface="宋体" pitchFamily="2" charset="-122"/>
              </a:rPr>
              <a:t>2</a:t>
            </a:r>
            <a:r>
              <a:rPr lang="zh-CN" altLang="en-US" sz="2800">
                <a:solidFill>
                  <a:schemeClr val="accent2"/>
                </a:solidFill>
                <a:latin typeface="宋体" pitchFamily="2" charset="-122"/>
                <a:ea typeface="宋体" pitchFamily="2" charset="-122"/>
              </a:rPr>
              <a:t>、软件开发：</a:t>
            </a:r>
            <a:r>
              <a:rPr lang="zh-CN" altLang="en-US" sz="2800">
                <a:solidFill>
                  <a:schemeClr val="accent2"/>
                </a:solidFill>
                <a:latin typeface="楷体_GB2312" pitchFamily="49" charset="-122"/>
                <a:ea typeface="楷体_GB2312" pitchFamily="49" charset="-122"/>
              </a:rPr>
              <a:t>产生满足规格说明的软件。</a:t>
            </a:r>
          </a:p>
          <a:p>
            <a:pPr algn="just" eaLnBrk="0" latinLnBrk="0" hangingPunct="0">
              <a:lnSpc>
                <a:spcPct val="105000"/>
              </a:lnSpc>
              <a:spcBef>
                <a:spcPct val="15000"/>
              </a:spcBef>
              <a:defRPr/>
            </a:pPr>
            <a:r>
              <a:rPr lang="en-US" altLang="zh-CN" sz="2800">
                <a:solidFill>
                  <a:schemeClr val="accent2"/>
                </a:solidFill>
                <a:latin typeface="宋体" pitchFamily="2" charset="-122"/>
                <a:ea typeface="宋体" pitchFamily="2" charset="-122"/>
              </a:rPr>
              <a:t>3</a:t>
            </a:r>
            <a:r>
              <a:rPr lang="zh-CN" altLang="en-US" sz="2800">
                <a:solidFill>
                  <a:schemeClr val="accent2"/>
                </a:solidFill>
                <a:latin typeface="宋体" pitchFamily="2" charset="-122"/>
                <a:ea typeface="宋体" pitchFamily="2" charset="-122"/>
              </a:rPr>
              <a:t>、软件确认：</a:t>
            </a:r>
            <a:r>
              <a:rPr lang="zh-CN" altLang="en-US" sz="2800">
                <a:solidFill>
                  <a:schemeClr val="accent2"/>
                </a:solidFill>
                <a:latin typeface="楷体_GB2312" pitchFamily="49" charset="-122"/>
                <a:ea typeface="楷体_GB2312" pitchFamily="49" charset="-122"/>
              </a:rPr>
              <a:t>确认软件能够完成客户提出的要求。</a:t>
            </a:r>
          </a:p>
          <a:p>
            <a:pPr algn="just" eaLnBrk="0" latinLnBrk="0" hangingPunct="0">
              <a:lnSpc>
                <a:spcPct val="105000"/>
              </a:lnSpc>
              <a:spcBef>
                <a:spcPct val="15000"/>
              </a:spcBef>
              <a:defRPr/>
            </a:pPr>
            <a:r>
              <a:rPr lang="en-US" altLang="zh-CN" sz="2800">
                <a:solidFill>
                  <a:schemeClr val="accent2"/>
                </a:solidFill>
                <a:latin typeface="宋体" pitchFamily="2" charset="-122"/>
                <a:ea typeface="宋体" pitchFamily="2" charset="-122"/>
              </a:rPr>
              <a:t>4</a:t>
            </a:r>
            <a:r>
              <a:rPr lang="zh-CN" altLang="en-US" sz="2800">
                <a:solidFill>
                  <a:schemeClr val="accent2"/>
                </a:solidFill>
                <a:latin typeface="宋体" pitchFamily="2" charset="-122"/>
                <a:ea typeface="宋体" pitchFamily="2" charset="-122"/>
              </a:rPr>
              <a:t>、软件演进：</a:t>
            </a:r>
            <a:r>
              <a:rPr lang="zh-CN" altLang="en-US" sz="2800">
                <a:solidFill>
                  <a:schemeClr val="accent2"/>
                </a:solidFill>
                <a:latin typeface="楷体_GB2312" pitchFamily="49" charset="-122"/>
                <a:ea typeface="楷体_GB2312" pitchFamily="49" charset="-122"/>
              </a:rPr>
              <a:t>为满足客户的变更要求，软件必须在使用的过程中演进。</a:t>
            </a:r>
          </a:p>
        </p:txBody>
      </p:sp>
      <p:sp>
        <p:nvSpPr>
          <p:cNvPr id="58372" name="Rectangle 4">
            <a:extLst>
              <a:ext uri="{FF2B5EF4-FFF2-40B4-BE49-F238E27FC236}">
                <a16:creationId xmlns:a16="http://schemas.microsoft.com/office/drawing/2014/main" id="{3B02E556-C270-4E96-A7CB-F8678C37419B}"/>
              </a:ext>
            </a:extLst>
          </p:cNvPr>
          <p:cNvSpPr>
            <a:spLocks noGrp="1" noChangeArrowheads="1"/>
          </p:cNvSpPr>
          <p:nvPr>
            <p:ph type="title"/>
          </p:nvPr>
        </p:nvSpPr>
        <p:spPr>
          <a:xfrm>
            <a:off x="1691680" y="296863"/>
            <a:ext cx="8243888" cy="1116012"/>
          </a:xfrm>
        </p:spPr>
        <p:txBody>
          <a:bodyPr/>
          <a:lstStyle/>
          <a:p>
            <a:pPr eaLnBrk="1" hangingPunct="1"/>
            <a:r>
              <a:rPr lang="zh-CN" altLang="en-US" b="1" dirty="0">
                <a:solidFill>
                  <a:schemeClr val="accent2"/>
                </a:solidFill>
              </a:rPr>
              <a:t>软件工程过程</a:t>
            </a:r>
            <a:br>
              <a:rPr lang="zh-CN" altLang="en-US" b="1" dirty="0">
                <a:solidFill>
                  <a:srgbClr val="FFFF66"/>
                </a:solidFill>
              </a:rPr>
            </a:br>
            <a:r>
              <a:rPr lang="zh-CN" altLang="en-US" sz="3100" b="1" dirty="0">
                <a:solidFill>
                  <a:schemeClr val="tx1"/>
                </a:solidFill>
              </a:rPr>
              <a:t>（</a:t>
            </a:r>
            <a:r>
              <a:rPr lang="en-US" altLang="zh-CN" sz="2400" b="1" dirty="0">
                <a:solidFill>
                  <a:schemeClr val="tx1"/>
                </a:solidFill>
              </a:rPr>
              <a:t>Software engineering process</a:t>
            </a:r>
            <a:r>
              <a:rPr lang="zh-CN" altLang="en-US" sz="2400" b="1"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up)">
                                      <p:cBhvr>
                                        <p:cTn id="7" dur="500"/>
                                        <p:tgtEl>
                                          <p:spTgt spid="144386"/>
                                        </p:tgtEl>
                                      </p:cBhvr>
                                    </p:animEffect>
                                  </p:childTnLst>
                                </p:cTn>
                              </p:par>
                            </p:childTnLst>
                          </p:cTn>
                        </p:par>
                        <p:par>
                          <p:cTn id="8" fill="hold" nodeType="afterGroup">
                            <p:stCondLst>
                              <p:cond delay="500"/>
                            </p:stCondLst>
                            <p:childTnLst>
                              <p:par>
                                <p:cTn id="9" presetID="22" presetClass="entr" presetSubtype="1" fill="hold" grpId="0" nodeType="afterEffect">
                                  <p:stCondLst>
                                    <p:cond delay="12000"/>
                                  </p:stCondLst>
                                  <p:childTnLst>
                                    <p:set>
                                      <p:cBhvr>
                                        <p:cTn id="10" dur="1" fill="hold">
                                          <p:stCondLst>
                                            <p:cond delay="0"/>
                                          </p:stCondLst>
                                        </p:cTn>
                                        <p:tgtEl>
                                          <p:spTgt spid="144387"/>
                                        </p:tgtEl>
                                        <p:attrNameLst>
                                          <p:attrName>style.visibility</p:attrName>
                                        </p:attrNameLst>
                                      </p:cBhvr>
                                      <p:to>
                                        <p:strVal val="visible"/>
                                      </p:to>
                                    </p:set>
                                    <p:animEffect transition="in" filter="wipe(up)">
                                      <p:cBhvr>
                                        <p:cTn id="11"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5039B686-48DA-4254-8D46-E5E65C6E494F}"/>
              </a:ext>
            </a:extLst>
          </p:cNvPr>
          <p:cNvSpPr>
            <a:spLocks noGrp="1" noChangeArrowheads="1"/>
          </p:cNvSpPr>
          <p:nvPr>
            <p:ph type="body" idx="1"/>
          </p:nvPr>
        </p:nvSpPr>
        <p:spPr/>
        <p:txBody>
          <a:bodyPr/>
          <a:lstStyle/>
          <a:p>
            <a:pPr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通常把在软件生命周期全过程中使用的一整套技术方法的集合称为方法学（</a:t>
            </a:r>
            <a:r>
              <a:rPr lang="en-US" altLang="zh-CN" b="1">
                <a:latin typeface="Times New Roman" panose="02020603050405020304" pitchFamily="18" charset="0"/>
                <a:ea typeface="楷体_GB2312" panose="02010609030101010101" pitchFamily="49" charset="-122"/>
              </a:rPr>
              <a:t>methodology</a:t>
            </a:r>
            <a:r>
              <a:rPr lang="zh-CN" altLang="en-US" b="1">
                <a:latin typeface="Times New Roman" panose="02020603050405020304" pitchFamily="18" charset="0"/>
                <a:ea typeface="楷体_GB2312" panose="02010609030101010101" pitchFamily="49" charset="-122"/>
              </a:rPr>
              <a:t>），也称为范型（</a:t>
            </a:r>
            <a:r>
              <a:rPr lang="en-US" altLang="zh-CN" b="1">
                <a:latin typeface="Times New Roman" panose="02020603050405020304" pitchFamily="18" charset="0"/>
                <a:ea typeface="楷体_GB2312" panose="02010609030101010101" pitchFamily="49" charset="-122"/>
              </a:rPr>
              <a:t>paradigm</a:t>
            </a:r>
            <a:r>
              <a:rPr lang="zh-CN" altLang="en-US" b="1">
                <a:latin typeface="Times New Roman" panose="02020603050405020304" pitchFamily="18" charset="0"/>
                <a:ea typeface="楷体_GB2312" panose="02010609030101010101" pitchFamily="49" charset="-122"/>
              </a:rPr>
              <a:t>）。</a:t>
            </a:r>
          </a:p>
          <a:p>
            <a:pPr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软件工程方法学包含</a:t>
            </a:r>
            <a:r>
              <a:rPr lang="en-US" altLang="zh-CN" b="1">
                <a:latin typeface="Times New Roman" panose="02020603050405020304" pitchFamily="18" charset="0"/>
                <a:ea typeface="楷体_GB2312" panose="02010609030101010101" pitchFamily="49" charset="-122"/>
              </a:rPr>
              <a:t>3</a:t>
            </a:r>
            <a:r>
              <a:rPr lang="zh-CN" altLang="en-US" b="1">
                <a:latin typeface="Times New Roman" panose="02020603050405020304" pitchFamily="18" charset="0"/>
                <a:ea typeface="楷体_GB2312" panose="02010609030101010101" pitchFamily="49" charset="-122"/>
              </a:rPr>
              <a:t>个要素：方法、工具和过程。</a:t>
            </a:r>
          </a:p>
          <a:p>
            <a:pPr lvl="1"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方法是完成软件开发的各项任务的技术方法；</a:t>
            </a:r>
          </a:p>
          <a:p>
            <a:pPr lvl="1"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工具是为运用方法而提供的自动的或半自动的软件工程支撑环境；</a:t>
            </a:r>
          </a:p>
          <a:p>
            <a:pPr lvl="1"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过程是为了获得高质量的软件所需要完成的一系列任务的框架，它规定了完成各项任务的工作步骤。</a:t>
            </a:r>
          </a:p>
          <a:p>
            <a:pPr eaLnBrk="1" hangingPunct="1">
              <a:buClr>
                <a:srgbClr val="FF6600"/>
              </a:buClr>
              <a:buSzPct val="80000"/>
              <a:buFont typeface="Wingdings" panose="05000000000000000000" pitchFamily="2" charset="2"/>
              <a:buChar char="v"/>
            </a:pPr>
            <a:endParaRPr lang="zh-CN" altLang="en-US" b="1">
              <a:latin typeface="Times New Roman" panose="02020603050405020304" pitchFamily="18" charset="0"/>
              <a:ea typeface="楷体_GB2312" panose="02010609030101010101" pitchFamily="49" charset="-122"/>
            </a:endParaRPr>
          </a:p>
          <a:p>
            <a:pPr eaLnBrk="1" hangingPunct="1">
              <a:buClr>
                <a:srgbClr val="FF6600"/>
              </a:buClr>
              <a:buSzPct val="80000"/>
              <a:buFont typeface="Wingdings" panose="05000000000000000000" pitchFamily="2" charset="2"/>
              <a:buChar char="v"/>
            </a:pPr>
            <a:endParaRPr lang="zh-CN" altLang="en-US" b="1">
              <a:latin typeface="Times New Roman" panose="02020603050405020304" pitchFamily="18" charset="0"/>
              <a:ea typeface="楷体_GB2312" panose="02010609030101010101" pitchFamily="49" charset="-122"/>
            </a:endParaRPr>
          </a:p>
        </p:txBody>
      </p:sp>
      <p:sp>
        <p:nvSpPr>
          <p:cNvPr id="59395" name="Rectangle 4">
            <a:extLst>
              <a:ext uri="{FF2B5EF4-FFF2-40B4-BE49-F238E27FC236}">
                <a16:creationId xmlns:a16="http://schemas.microsoft.com/office/drawing/2014/main" id="{10BED6FD-79A2-4941-A1B0-59ED650DC004}"/>
              </a:ext>
            </a:extLst>
          </p:cNvPr>
          <p:cNvSpPr>
            <a:spLocks noGrp="1" noChangeArrowheads="1"/>
          </p:cNvSpPr>
          <p:nvPr>
            <p:ph type="title"/>
          </p:nvPr>
        </p:nvSpPr>
        <p:spPr>
          <a:xfrm>
            <a:off x="1259632" y="-99392"/>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5.1.3 </a:t>
            </a:r>
            <a:r>
              <a:rPr lang="zh-CN" altLang="en-US" sz="3200" b="1" dirty="0">
                <a:latin typeface="宋体" panose="02010600030101010101" pitchFamily="2" charset="-122"/>
                <a:ea typeface="宋体" panose="02010600030101010101" pitchFamily="2" charset="-122"/>
              </a:rPr>
              <a:t>软件工程方法学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F475B0B-B16B-4FC2-990E-216D9E5C289C}"/>
              </a:ext>
            </a:extLst>
          </p:cNvPr>
          <p:cNvSpPr>
            <a:spLocks noGrp="1" noChangeArrowheads="1"/>
          </p:cNvSpPr>
          <p:nvPr>
            <p:ph type="title"/>
          </p:nvPr>
        </p:nvSpPr>
        <p:spPr>
          <a:xfrm>
            <a:off x="1763689" y="15943"/>
            <a:ext cx="6984776" cy="793750"/>
          </a:xfrm>
        </p:spPr>
        <p:txBody>
          <a:bodyPr/>
          <a:lstStyle/>
          <a:p>
            <a:pPr eaLnBrk="1" hangingPunct="1"/>
            <a:r>
              <a:rPr lang="zh-CN" altLang="en-US" b="1" dirty="0">
                <a:solidFill>
                  <a:schemeClr val="accent2"/>
                </a:solidFill>
              </a:rPr>
              <a:t>软件工程过程</a:t>
            </a:r>
            <a:br>
              <a:rPr lang="zh-CN" altLang="en-US" b="1" dirty="0">
                <a:solidFill>
                  <a:srgbClr val="FFFF66"/>
                </a:solidFill>
              </a:rPr>
            </a:br>
            <a:r>
              <a:rPr lang="zh-CN" altLang="en-US" sz="2400" b="1" dirty="0">
                <a:solidFill>
                  <a:schemeClr val="tx1"/>
                </a:solidFill>
              </a:rPr>
              <a:t>（</a:t>
            </a:r>
            <a:r>
              <a:rPr lang="en-US" altLang="zh-CN" sz="2400" b="1" dirty="0">
                <a:solidFill>
                  <a:schemeClr val="tx1"/>
                </a:solidFill>
              </a:rPr>
              <a:t>Software engineering process</a:t>
            </a:r>
            <a:r>
              <a:rPr lang="zh-CN" altLang="en-US" sz="2400" b="1" dirty="0">
                <a:solidFill>
                  <a:schemeClr val="tx1"/>
                </a:solidFill>
              </a:rPr>
              <a:t>）</a:t>
            </a:r>
          </a:p>
        </p:txBody>
      </p:sp>
      <p:sp>
        <p:nvSpPr>
          <p:cNvPr id="146435" name="Text Box 3">
            <a:extLst>
              <a:ext uri="{FF2B5EF4-FFF2-40B4-BE49-F238E27FC236}">
                <a16:creationId xmlns:a16="http://schemas.microsoft.com/office/drawing/2014/main" id="{0E48DB71-2319-4298-AE18-FFF718CA5AAD}"/>
              </a:ext>
            </a:extLst>
          </p:cNvPr>
          <p:cNvSpPr txBox="1">
            <a:spLocks noChangeArrowheads="1"/>
          </p:cNvSpPr>
          <p:nvPr/>
        </p:nvSpPr>
        <p:spPr bwMode="auto">
          <a:xfrm>
            <a:off x="3189288" y="2133600"/>
            <a:ext cx="2743200" cy="457200"/>
          </a:xfrm>
          <a:prstGeom prst="rect">
            <a:avLst/>
          </a:prstGeom>
          <a:noFill/>
          <a:ln w="9525">
            <a:noFill/>
            <a:miter lim="800000"/>
            <a:headEnd/>
            <a:tailEnd/>
          </a:ln>
          <a:effectLst/>
        </p:spPr>
        <p:txBody>
          <a:bodyPr>
            <a:spAutoFit/>
          </a:bodyPr>
          <a:lstStyle/>
          <a:p>
            <a:pPr algn="ctr" latinLnBrk="0">
              <a:spcBef>
                <a:spcPct val="50000"/>
              </a:spcBef>
              <a:defRPr/>
            </a:pPr>
            <a:r>
              <a:rPr lang="zh-CN" altLang="en-US">
                <a:effectLst>
                  <a:outerShdw blurRad="38100" dist="38100" dir="2700000" algn="tl">
                    <a:srgbClr val="FFFFFF"/>
                  </a:outerShdw>
                </a:effectLst>
                <a:latin typeface="宋体" pitchFamily="2" charset="-122"/>
                <a:ea typeface="宋体" pitchFamily="2" charset="-122"/>
              </a:rPr>
              <a:t>规程与</a:t>
            </a:r>
            <a:r>
              <a:rPr lang="zh-CN" altLang="en-US">
                <a:solidFill>
                  <a:schemeClr val="accent2"/>
                </a:solidFill>
                <a:effectLst>
                  <a:outerShdw blurRad="38100" dist="38100" dir="2700000" algn="tl">
                    <a:srgbClr val="000000"/>
                  </a:outerShdw>
                </a:effectLst>
                <a:latin typeface="宋体" pitchFamily="2" charset="-122"/>
                <a:ea typeface="宋体" pitchFamily="2" charset="-122"/>
              </a:rPr>
              <a:t>方法</a:t>
            </a:r>
          </a:p>
        </p:txBody>
      </p:sp>
      <p:pic>
        <p:nvPicPr>
          <p:cNvPr id="146436" name="Picture 4" descr="BS00975_">
            <a:extLst>
              <a:ext uri="{FF2B5EF4-FFF2-40B4-BE49-F238E27FC236}">
                <a16:creationId xmlns:a16="http://schemas.microsoft.com/office/drawing/2014/main" id="{B23C7059-652D-4D82-9400-B79663771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25" y="2489200"/>
            <a:ext cx="12192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D45E26F0-7A24-482F-A9EB-AEB4A6DCA431}"/>
              </a:ext>
            </a:extLst>
          </p:cNvPr>
          <p:cNvGrpSpPr>
            <a:grpSpLocks/>
          </p:cNvGrpSpPr>
          <p:nvPr/>
        </p:nvGrpSpPr>
        <p:grpSpPr bwMode="auto">
          <a:xfrm>
            <a:off x="6213475" y="4360863"/>
            <a:ext cx="1671638" cy="1574800"/>
            <a:chOff x="3872" y="2785"/>
            <a:chExt cx="1053" cy="992"/>
          </a:xfrm>
        </p:grpSpPr>
        <p:sp>
          <p:nvSpPr>
            <p:cNvPr id="60437" name="Text Box 6">
              <a:extLst>
                <a:ext uri="{FF2B5EF4-FFF2-40B4-BE49-F238E27FC236}">
                  <a16:creationId xmlns:a16="http://schemas.microsoft.com/office/drawing/2014/main" id="{98C90D27-04D1-4D2E-95AD-D26B9249B7DF}"/>
                </a:ext>
              </a:extLst>
            </p:cNvPr>
            <p:cNvSpPr txBox="1">
              <a:spLocks noChangeArrowheads="1"/>
            </p:cNvSpPr>
            <p:nvPr/>
          </p:nvSpPr>
          <p:spPr bwMode="auto">
            <a:xfrm>
              <a:off x="3872" y="2785"/>
              <a:ext cx="105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latinLnBrk="0" hangingPunct="1">
                <a:spcBef>
                  <a:spcPct val="50000"/>
                </a:spcBef>
              </a:pPr>
              <a:r>
                <a:rPr kumimoji="0" lang="zh-CN" altLang="en-US" sz="2200">
                  <a:solidFill>
                    <a:schemeClr val="accent2"/>
                  </a:solidFill>
                  <a:latin typeface="Arial" panose="020B0604020202020204" pitchFamily="34" charset="0"/>
                  <a:ea typeface="宋体" panose="02010600030101010101" pitchFamily="2" charset="-122"/>
                </a:rPr>
                <a:t>工具</a:t>
              </a:r>
              <a:r>
                <a:rPr kumimoji="0" lang="zh-CN" altLang="en-US" sz="2200">
                  <a:latin typeface="Arial" panose="020B0604020202020204" pitchFamily="34" charset="0"/>
                  <a:ea typeface="宋体" panose="02010600030101010101" pitchFamily="2" charset="-122"/>
                </a:rPr>
                <a:t>和设备</a:t>
              </a:r>
            </a:p>
          </p:txBody>
        </p:sp>
        <p:pic>
          <p:nvPicPr>
            <p:cNvPr id="60438" name="Picture 7" descr="j0305257">
              <a:extLst>
                <a:ext uri="{FF2B5EF4-FFF2-40B4-BE49-F238E27FC236}">
                  <a16:creationId xmlns:a16="http://schemas.microsoft.com/office/drawing/2014/main" id="{1D1567E5-C4E7-459A-8941-7D6308DE3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 y="3049"/>
              <a:ext cx="73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9" name="Picture 8" descr="j0252349">
              <a:extLst>
                <a:ext uri="{FF2B5EF4-FFF2-40B4-BE49-F238E27FC236}">
                  <a16:creationId xmlns:a16="http://schemas.microsoft.com/office/drawing/2014/main" id="{3104ED3E-5451-4D90-AB06-2622804BA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434" y="3296"/>
              <a:ext cx="5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9">
            <a:extLst>
              <a:ext uri="{FF2B5EF4-FFF2-40B4-BE49-F238E27FC236}">
                <a16:creationId xmlns:a16="http://schemas.microsoft.com/office/drawing/2014/main" id="{2F97B638-CCC5-4887-8F60-21ADC5B9CC20}"/>
              </a:ext>
            </a:extLst>
          </p:cNvPr>
          <p:cNvGrpSpPr>
            <a:grpSpLocks/>
          </p:cNvGrpSpPr>
          <p:nvPr/>
        </p:nvGrpSpPr>
        <p:grpSpPr bwMode="auto">
          <a:xfrm>
            <a:off x="1289050" y="4149725"/>
            <a:ext cx="1844675" cy="1773238"/>
            <a:chOff x="770" y="2510"/>
            <a:chExt cx="1162" cy="1117"/>
          </a:xfrm>
        </p:grpSpPr>
        <p:sp>
          <p:nvSpPr>
            <p:cNvPr id="60433" name="Text Box 10">
              <a:extLst>
                <a:ext uri="{FF2B5EF4-FFF2-40B4-BE49-F238E27FC236}">
                  <a16:creationId xmlns:a16="http://schemas.microsoft.com/office/drawing/2014/main" id="{411F6FBB-E559-4F38-98A6-AE83F18FBCC7}"/>
                </a:ext>
              </a:extLst>
            </p:cNvPr>
            <p:cNvSpPr txBox="1">
              <a:spLocks noChangeArrowheads="1"/>
            </p:cNvSpPr>
            <p:nvPr/>
          </p:nvSpPr>
          <p:spPr bwMode="auto">
            <a:xfrm>
              <a:off x="770" y="2510"/>
              <a:ext cx="11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latinLnBrk="0" hangingPunct="1">
                <a:spcBef>
                  <a:spcPct val="50000"/>
                </a:spcBef>
              </a:pPr>
              <a:r>
                <a:rPr kumimoji="0" lang="zh-CN" altLang="en-US" sz="2000">
                  <a:latin typeface="Arial" panose="020B0604020202020204" pitchFamily="34" charset="0"/>
                  <a:ea typeface="宋体" panose="02010600030101010101" pitchFamily="2" charset="-122"/>
                </a:rPr>
                <a:t>有技能经过培训的开发人员</a:t>
              </a:r>
            </a:p>
          </p:txBody>
        </p:sp>
        <p:pic>
          <p:nvPicPr>
            <p:cNvPr id="60434" name="Picture 11" descr="MCj02225170000[1]">
              <a:extLst>
                <a:ext uri="{FF2B5EF4-FFF2-40B4-BE49-F238E27FC236}">
                  <a16:creationId xmlns:a16="http://schemas.microsoft.com/office/drawing/2014/main" id="{5AA6C116-B9CD-4C7C-A49F-067EB8882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 y="2933"/>
              <a:ext cx="1043"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5" name="Picture 12" descr="MCj01954220000[1]">
              <a:extLst>
                <a:ext uri="{FF2B5EF4-FFF2-40B4-BE49-F238E27FC236}">
                  <a16:creationId xmlns:a16="http://schemas.microsoft.com/office/drawing/2014/main" id="{34706C4C-CE7C-4AF8-BDC3-040AEABE92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 y="2965"/>
              <a:ext cx="351"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6" name="Picture 13" descr="MCj01954240000[1]">
              <a:extLst>
                <a:ext uri="{FF2B5EF4-FFF2-40B4-BE49-F238E27FC236}">
                  <a16:creationId xmlns:a16="http://schemas.microsoft.com/office/drawing/2014/main" id="{5FE1E7FA-0AA7-4992-A9A5-7810A572E1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1" y="2956"/>
              <a:ext cx="35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4">
            <a:extLst>
              <a:ext uri="{FF2B5EF4-FFF2-40B4-BE49-F238E27FC236}">
                <a16:creationId xmlns:a16="http://schemas.microsoft.com/office/drawing/2014/main" id="{F703D8F3-0139-4608-BEF5-CF8ECF94CB6B}"/>
              </a:ext>
            </a:extLst>
          </p:cNvPr>
          <p:cNvGrpSpPr>
            <a:grpSpLocks/>
          </p:cNvGrpSpPr>
          <p:nvPr/>
        </p:nvGrpSpPr>
        <p:grpSpPr bwMode="auto">
          <a:xfrm>
            <a:off x="3162300" y="3224213"/>
            <a:ext cx="2879725" cy="2725737"/>
            <a:chOff x="1945" y="2086"/>
            <a:chExt cx="1814" cy="1717"/>
          </a:xfrm>
        </p:grpSpPr>
        <p:sp>
          <p:nvSpPr>
            <p:cNvPr id="60425" name="Oval 15">
              <a:extLst>
                <a:ext uri="{FF2B5EF4-FFF2-40B4-BE49-F238E27FC236}">
                  <a16:creationId xmlns:a16="http://schemas.microsoft.com/office/drawing/2014/main" id="{BACB477B-FB42-4D60-86FF-AEA79D3E9536}"/>
                </a:ext>
              </a:extLst>
            </p:cNvPr>
            <p:cNvSpPr>
              <a:spLocks noChangeArrowheads="1"/>
            </p:cNvSpPr>
            <p:nvPr/>
          </p:nvSpPr>
          <p:spPr bwMode="auto">
            <a:xfrm>
              <a:off x="1945" y="2195"/>
              <a:ext cx="1771" cy="160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60426" name="AutoShape 16">
              <a:extLst>
                <a:ext uri="{FF2B5EF4-FFF2-40B4-BE49-F238E27FC236}">
                  <a16:creationId xmlns:a16="http://schemas.microsoft.com/office/drawing/2014/main" id="{462A934F-7F5C-464D-A536-45FE71E553C2}"/>
                </a:ext>
              </a:extLst>
            </p:cNvPr>
            <p:cNvSpPr>
              <a:spLocks noChangeArrowheads="1"/>
            </p:cNvSpPr>
            <p:nvPr/>
          </p:nvSpPr>
          <p:spPr bwMode="auto">
            <a:xfrm>
              <a:off x="2716" y="2086"/>
              <a:ext cx="240" cy="24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3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00" y="10800"/>
                  </a:moveTo>
                  <a:cubicBezTo>
                    <a:pt x="10800" y="10800"/>
                    <a:pt x="10800" y="10800"/>
                    <a:pt x="10800" y="10800"/>
                  </a:cubicBezTo>
                  <a:cubicBezTo>
                    <a:pt x="10800" y="10800"/>
                    <a:pt x="10800" y="10800"/>
                    <a:pt x="10800" y="10800"/>
                  </a:cubicBezTo>
                  <a:cubicBezTo>
                    <a:pt x="10800" y="10800"/>
                    <a:pt x="10800" y="10800"/>
                    <a:pt x="10800" y="10800"/>
                  </a:cubicBezTo>
                  <a:cubicBezTo>
                    <a:pt x="10800" y="10800"/>
                    <a:pt x="10800" y="10800"/>
                    <a:pt x="10800" y="10800"/>
                  </a:cubicBezTo>
                  <a:close/>
                </a:path>
              </a:pathLst>
            </a:custGeom>
            <a:solidFill>
              <a:schemeClr val="tx1"/>
            </a:solidFill>
            <a:ln w="9525">
              <a:solidFill>
                <a:schemeClr val="tx1"/>
              </a:solidFill>
              <a:round/>
              <a:headEnd/>
              <a:tailEnd/>
            </a:ln>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60427" name="AutoShape 17">
              <a:extLst>
                <a:ext uri="{FF2B5EF4-FFF2-40B4-BE49-F238E27FC236}">
                  <a16:creationId xmlns:a16="http://schemas.microsoft.com/office/drawing/2014/main" id="{CE0AF1BC-6143-4C1B-94D9-3F2A1B222E75}"/>
                </a:ext>
              </a:extLst>
            </p:cNvPr>
            <p:cNvSpPr>
              <a:spLocks noChangeArrowheads="1"/>
            </p:cNvSpPr>
            <p:nvPr/>
          </p:nvSpPr>
          <p:spPr bwMode="auto">
            <a:xfrm>
              <a:off x="1948" y="3286"/>
              <a:ext cx="240" cy="24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3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00" y="10800"/>
                  </a:moveTo>
                  <a:cubicBezTo>
                    <a:pt x="10800" y="10800"/>
                    <a:pt x="10800" y="10800"/>
                    <a:pt x="10800" y="10800"/>
                  </a:cubicBezTo>
                  <a:cubicBezTo>
                    <a:pt x="10800" y="10800"/>
                    <a:pt x="10800" y="10800"/>
                    <a:pt x="10800" y="10800"/>
                  </a:cubicBezTo>
                  <a:cubicBezTo>
                    <a:pt x="10800" y="10800"/>
                    <a:pt x="10800" y="10800"/>
                    <a:pt x="10800" y="10800"/>
                  </a:cubicBezTo>
                  <a:cubicBezTo>
                    <a:pt x="10800" y="10800"/>
                    <a:pt x="10800" y="10800"/>
                    <a:pt x="10800" y="10800"/>
                  </a:cubicBezTo>
                  <a:close/>
                </a:path>
              </a:pathLst>
            </a:custGeom>
            <a:solidFill>
              <a:schemeClr val="tx1"/>
            </a:solidFill>
            <a:ln w="38100">
              <a:solidFill>
                <a:schemeClr val="tx1"/>
              </a:solidFill>
              <a:round/>
              <a:headEnd/>
              <a:tailEnd/>
            </a:ln>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60428" name="AutoShape 18">
              <a:extLst>
                <a:ext uri="{FF2B5EF4-FFF2-40B4-BE49-F238E27FC236}">
                  <a16:creationId xmlns:a16="http://schemas.microsoft.com/office/drawing/2014/main" id="{20DB062B-E1A0-4A78-8A49-C38C61FEC420}"/>
                </a:ext>
              </a:extLst>
            </p:cNvPr>
            <p:cNvSpPr>
              <a:spLocks noChangeArrowheads="1"/>
            </p:cNvSpPr>
            <p:nvPr/>
          </p:nvSpPr>
          <p:spPr bwMode="auto">
            <a:xfrm>
              <a:off x="3519" y="3253"/>
              <a:ext cx="240" cy="24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3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260" y="10800"/>
                  </a:moveTo>
                  <a:cubicBezTo>
                    <a:pt x="10260" y="11098"/>
                    <a:pt x="10502" y="11340"/>
                    <a:pt x="10800" y="11340"/>
                  </a:cubicBezTo>
                  <a:cubicBezTo>
                    <a:pt x="11098" y="11340"/>
                    <a:pt x="11340" y="11098"/>
                    <a:pt x="11340" y="10800"/>
                  </a:cubicBezTo>
                  <a:cubicBezTo>
                    <a:pt x="11340" y="10502"/>
                    <a:pt x="11098" y="10260"/>
                    <a:pt x="10800" y="10260"/>
                  </a:cubicBezTo>
                  <a:cubicBezTo>
                    <a:pt x="10502" y="10260"/>
                    <a:pt x="10260" y="10502"/>
                    <a:pt x="10260" y="10800"/>
                  </a:cubicBezTo>
                  <a:close/>
                </a:path>
              </a:pathLst>
            </a:custGeom>
            <a:solidFill>
              <a:schemeClr val="tx1"/>
            </a:solidFill>
            <a:ln w="9525">
              <a:solidFill>
                <a:schemeClr val="tx1"/>
              </a:solidFill>
              <a:round/>
              <a:headEnd/>
              <a:tailEnd/>
            </a:ln>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60429" name="Line 19">
              <a:extLst>
                <a:ext uri="{FF2B5EF4-FFF2-40B4-BE49-F238E27FC236}">
                  <a16:creationId xmlns:a16="http://schemas.microsoft.com/office/drawing/2014/main" id="{77B99F1A-2896-4811-8C1A-FC2720939317}"/>
                </a:ext>
              </a:extLst>
            </p:cNvPr>
            <p:cNvSpPr>
              <a:spLocks noChangeShapeType="1"/>
            </p:cNvSpPr>
            <p:nvPr/>
          </p:nvSpPr>
          <p:spPr bwMode="auto">
            <a:xfrm flipH="1">
              <a:off x="3662" y="3194"/>
              <a:ext cx="33" cy="66"/>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30" name="Line 20">
              <a:extLst>
                <a:ext uri="{FF2B5EF4-FFF2-40B4-BE49-F238E27FC236}">
                  <a16:creationId xmlns:a16="http://schemas.microsoft.com/office/drawing/2014/main" id="{B9D5427E-63CF-4715-AF6A-C98107D62D2E}"/>
                </a:ext>
              </a:extLst>
            </p:cNvPr>
            <p:cNvSpPr>
              <a:spLocks noChangeShapeType="1"/>
            </p:cNvSpPr>
            <p:nvPr/>
          </p:nvSpPr>
          <p:spPr bwMode="auto">
            <a:xfrm flipH="1" flipV="1">
              <a:off x="2163" y="3521"/>
              <a:ext cx="54" cy="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31" name="Line 21">
              <a:extLst>
                <a:ext uri="{FF2B5EF4-FFF2-40B4-BE49-F238E27FC236}">
                  <a16:creationId xmlns:a16="http://schemas.microsoft.com/office/drawing/2014/main" id="{CB3D9930-8961-46B2-8259-65C402E76DC7}"/>
                </a:ext>
              </a:extLst>
            </p:cNvPr>
            <p:cNvSpPr>
              <a:spLocks noChangeShapeType="1"/>
            </p:cNvSpPr>
            <p:nvPr/>
          </p:nvSpPr>
          <p:spPr bwMode="auto">
            <a:xfrm flipV="1">
              <a:off x="2587" y="2195"/>
              <a:ext cx="119" cy="3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54" name="Text Box 22">
              <a:extLst>
                <a:ext uri="{FF2B5EF4-FFF2-40B4-BE49-F238E27FC236}">
                  <a16:creationId xmlns:a16="http://schemas.microsoft.com/office/drawing/2014/main" id="{380E679D-D0EF-4990-A4C4-787D2143F166}"/>
                </a:ext>
              </a:extLst>
            </p:cNvPr>
            <p:cNvSpPr txBox="1">
              <a:spLocks noChangeArrowheads="1"/>
            </p:cNvSpPr>
            <p:nvPr/>
          </p:nvSpPr>
          <p:spPr bwMode="auto">
            <a:xfrm>
              <a:off x="2326" y="2739"/>
              <a:ext cx="1010" cy="365"/>
            </a:xfrm>
            <a:prstGeom prst="rect">
              <a:avLst/>
            </a:prstGeom>
            <a:noFill/>
            <a:ln w="9525">
              <a:noFill/>
              <a:miter lim="800000"/>
              <a:headEnd/>
              <a:tailEnd/>
            </a:ln>
            <a:effectLst/>
          </p:spPr>
          <p:txBody>
            <a:bodyPr>
              <a:spAutoFit/>
            </a:bodyPr>
            <a:lstStyle/>
            <a:p>
              <a:pPr algn="ctr" latinLnBrk="0">
                <a:spcBef>
                  <a:spcPct val="50000"/>
                </a:spcBef>
                <a:defRPr/>
              </a:pPr>
              <a:r>
                <a:rPr lang="zh-CN" altLang="en-US" sz="3200">
                  <a:solidFill>
                    <a:srgbClr val="FF0000"/>
                  </a:solidFill>
                  <a:effectLst>
                    <a:outerShdw blurRad="38100" dist="38100" dir="2700000" algn="tl">
                      <a:srgbClr val="000000"/>
                    </a:outerShdw>
                  </a:effectLst>
                  <a:latin typeface="华文新魏" pitchFamily="2" charset="-122"/>
                  <a:ea typeface="华文新魏" pitchFamily="2" charset="-122"/>
                </a:rPr>
                <a:t>过程</a:t>
              </a:r>
            </a:p>
          </p:txBody>
        </p:sp>
      </p:grpSp>
      <p:sp>
        <p:nvSpPr>
          <p:cNvPr id="146455" name="Oval 23">
            <a:extLst>
              <a:ext uri="{FF2B5EF4-FFF2-40B4-BE49-F238E27FC236}">
                <a16:creationId xmlns:a16="http://schemas.microsoft.com/office/drawing/2014/main" id="{908C72F6-7A6B-472F-BC5C-DC31BB3A6EAE}"/>
              </a:ext>
            </a:extLst>
          </p:cNvPr>
          <p:cNvSpPr>
            <a:spLocks noChangeArrowheads="1"/>
          </p:cNvSpPr>
          <p:nvPr/>
        </p:nvSpPr>
        <p:spPr bwMode="auto">
          <a:xfrm>
            <a:off x="2592388" y="2133600"/>
            <a:ext cx="3887787" cy="611188"/>
          </a:xfrm>
          <a:prstGeom prst="ellipse">
            <a:avLst/>
          </a:prstGeom>
          <a:noFill/>
          <a:ln w="38100">
            <a:solidFill>
              <a:srgbClr val="FF99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par>
                          <p:cTn id="8" fill="hold" nodeType="afterGroup">
                            <p:stCondLst>
                              <p:cond delay="2000"/>
                            </p:stCondLst>
                            <p:childTnLst>
                              <p:par>
                                <p:cTn id="9" presetID="53"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2500"/>
                            </p:stCondLst>
                            <p:childTnLst>
                              <p:par>
                                <p:cTn id="15" presetID="53" presetClass="entr" presetSubtype="0" fill="hold" grpId="0" nodeType="afterEffect">
                                  <p:stCondLst>
                                    <p:cond delay="0"/>
                                  </p:stCondLst>
                                  <p:childTnLst>
                                    <p:set>
                                      <p:cBhvr>
                                        <p:cTn id="16" dur="1" fill="hold">
                                          <p:stCondLst>
                                            <p:cond delay="0"/>
                                          </p:stCondLst>
                                        </p:cTn>
                                        <p:tgtEl>
                                          <p:spTgt spid="146435"/>
                                        </p:tgtEl>
                                        <p:attrNameLst>
                                          <p:attrName>style.visibility</p:attrName>
                                        </p:attrNameLst>
                                      </p:cBhvr>
                                      <p:to>
                                        <p:strVal val="visible"/>
                                      </p:to>
                                    </p:set>
                                    <p:anim calcmode="lin" valueType="num">
                                      <p:cBhvr>
                                        <p:cTn id="17" dur="1000" fill="hold"/>
                                        <p:tgtEl>
                                          <p:spTgt spid="146435"/>
                                        </p:tgtEl>
                                        <p:attrNameLst>
                                          <p:attrName>ppt_w</p:attrName>
                                        </p:attrNameLst>
                                      </p:cBhvr>
                                      <p:tavLst>
                                        <p:tav tm="0">
                                          <p:val>
                                            <p:fltVal val="0"/>
                                          </p:val>
                                        </p:tav>
                                        <p:tav tm="100000">
                                          <p:val>
                                            <p:strVal val="#ppt_w"/>
                                          </p:val>
                                        </p:tav>
                                      </p:tavLst>
                                    </p:anim>
                                    <p:anim calcmode="lin" valueType="num">
                                      <p:cBhvr>
                                        <p:cTn id="18" dur="1000" fill="hold"/>
                                        <p:tgtEl>
                                          <p:spTgt spid="146435"/>
                                        </p:tgtEl>
                                        <p:attrNameLst>
                                          <p:attrName>ppt_h</p:attrName>
                                        </p:attrNameLst>
                                      </p:cBhvr>
                                      <p:tavLst>
                                        <p:tav tm="0">
                                          <p:val>
                                            <p:fltVal val="0"/>
                                          </p:val>
                                        </p:tav>
                                        <p:tav tm="100000">
                                          <p:val>
                                            <p:strVal val="#ppt_h"/>
                                          </p:val>
                                        </p:tav>
                                      </p:tavLst>
                                    </p:anim>
                                    <p:animEffect transition="in" filter="fade">
                                      <p:cBhvr>
                                        <p:cTn id="19" dur="1000"/>
                                        <p:tgtEl>
                                          <p:spTgt spid="146435"/>
                                        </p:tgtEl>
                                      </p:cBhvr>
                                    </p:animEffect>
                                  </p:childTnLst>
                                </p:cTn>
                              </p:par>
                              <p:par>
                                <p:cTn id="20" presetID="53" presetClass="entr" presetSubtype="0" fill="hold" nodeType="withEffect">
                                  <p:stCondLst>
                                    <p:cond delay="0"/>
                                  </p:stCondLst>
                                  <p:childTnLst>
                                    <p:set>
                                      <p:cBhvr>
                                        <p:cTn id="21" dur="1" fill="hold">
                                          <p:stCondLst>
                                            <p:cond delay="0"/>
                                          </p:stCondLst>
                                        </p:cTn>
                                        <p:tgtEl>
                                          <p:spTgt spid="146436"/>
                                        </p:tgtEl>
                                        <p:attrNameLst>
                                          <p:attrName>style.visibility</p:attrName>
                                        </p:attrNameLst>
                                      </p:cBhvr>
                                      <p:to>
                                        <p:strVal val="visible"/>
                                      </p:to>
                                    </p:set>
                                    <p:anim calcmode="lin" valueType="num">
                                      <p:cBhvr>
                                        <p:cTn id="22" dur="1000" fill="hold"/>
                                        <p:tgtEl>
                                          <p:spTgt spid="146436"/>
                                        </p:tgtEl>
                                        <p:attrNameLst>
                                          <p:attrName>ppt_w</p:attrName>
                                        </p:attrNameLst>
                                      </p:cBhvr>
                                      <p:tavLst>
                                        <p:tav tm="0">
                                          <p:val>
                                            <p:fltVal val="0"/>
                                          </p:val>
                                        </p:tav>
                                        <p:tav tm="100000">
                                          <p:val>
                                            <p:strVal val="#ppt_w"/>
                                          </p:val>
                                        </p:tav>
                                      </p:tavLst>
                                    </p:anim>
                                    <p:anim calcmode="lin" valueType="num">
                                      <p:cBhvr>
                                        <p:cTn id="23" dur="1000" fill="hold"/>
                                        <p:tgtEl>
                                          <p:spTgt spid="146436"/>
                                        </p:tgtEl>
                                        <p:attrNameLst>
                                          <p:attrName>ppt_h</p:attrName>
                                        </p:attrNameLst>
                                      </p:cBhvr>
                                      <p:tavLst>
                                        <p:tav tm="0">
                                          <p:val>
                                            <p:fltVal val="0"/>
                                          </p:val>
                                        </p:tav>
                                        <p:tav tm="100000">
                                          <p:val>
                                            <p:strVal val="#ppt_h"/>
                                          </p:val>
                                        </p:tav>
                                      </p:tavLst>
                                    </p:anim>
                                    <p:animEffect transition="in" filter="fade">
                                      <p:cBhvr>
                                        <p:cTn id="24" dur="1000"/>
                                        <p:tgtEl>
                                          <p:spTgt spid="146436"/>
                                        </p:tgtEl>
                                      </p:cBhvr>
                                    </p:animEffect>
                                  </p:childTnLst>
                                </p:cTn>
                              </p:par>
                            </p:childTnLst>
                          </p:cTn>
                        </p:par>
                        <p:par>
                          <p:cTn id="25" fill="hold" nodeType="afterGroup">
                            <p:stCondLst>
                              <p:cond delay="3500"/>
                            </p:stCondLst>
                            <p:childTnLst>
                              <p:par>
                                <p:cTn id="26" presetID="53"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4" fill="hold" grpId="0" nodeType="clickEffect">
                                  <p:stCondLst>
                                    <p:cond delay="0"/>
                                  </p:stCondLst>
                                  <p:childTnLst>
                                    <p:set>
                                      <p:cBhvr>
                                        <p:cTn id="34" dur="1" fill="hold">
                                          <p:stCondLst>
                                            <p:cond delay="0"/>
                                          </p:stCondLst>
                                        </p:cTn>
                                        <p:tgtEl>
                                          <p:spTgt spid="146455"/>
                                        </p:tgtEl>
                                        <p:attrNameLst>
                                          <p:attrName>style.visibility</p:attrName>
                                        </p:attrNameLst>
                                      </p:cBhvr>
                                      <p:to>
                                        <p:strVal val="visible"/>
                                      </p:to>
                                    </p:set>
                                    <p:animEffect transition="in" filter="wheel(4)">
                                      <p:cBhvr>
                                        <p:cTn id="35" dur="1000"/>
                                        <p:tgtEl>
                                          <p:spTgt spid="146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p:bldP spid="1464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633AEAA-FB4B-462C-8F35-1AB0D93CCBC2}"/>
              </a:ext>
            </a:extLst>
          </p:cNvPr>
          <p:cNvSpPr>
            <a:spLocks noGrp="1" noChangeArrowheads="1"/>
          </p:cNvSpPr>
          <p:nvPr>
            <p:ph type="title"/>
          </p:nvPr>
        </p:nvSpPr>
        <p:spPr/>
        <p:txBody>
          <a:bodyPr/>
          <a:lstStyle/>
          <a:p>
            <a:pPr eaLnBrk="1" hangingPunct="1"/>
            <a:r>
              <a:rPr lang="zh-CN" altLang="en-US" b="1">
                <a:latin typeface="Times New Roman" panose="02020603050405020304" pitchFamily="18" charset="0"/>
                <a:ea typeface="楷体_GB2312" panose="02010609030101010101" pitchFamily="49" charset="-122"/>
              </a:rPr>
              <a:t>软件工程方法学</a:t>
            </a:r>
          </a:p>
        </p:txBody>
      </p:sp>
      <p:sp>
        <p:nvSpPr>
          <p:cNvPr id="61443" name="Rectangle 3">
            <a:extLst>
              <a:ext uri="{FF2B5EF4-FFF2-40B4-BE49-F238E27FC236}">
                <a16:creationId xmlns:a16="http://schemas.microsoft.com/office/drawing/2014/main" id="{7AF57E10-4809-4886-B295-D1E8678977C1}"/>
              </a:ext>
            </a:extLst>
          </p:cNvPr>
          <p:cNvSpPr>
            <a:spLocks noGrp="1" noChangeArrowheads="1"/>
          </p:cNvSpPr>
          <p:nvPr>
            <p:ph type="body" idx="1"/>
          </p:nvPr>
        </p:nvSpPr>
        <p:spPr/>
        <p:txBody>
          <a:bodyPr/>
          <a:lstStyle/>
          <a:p>
            <a:pPr eaLnBrk="1" hangingPunct="1"/>
            <a:endParaRPr lang="zh-CN" altLang="en-US" b="1">
              <a:latin typeface="Times New Roman" panose="02020603050405020304" pitchFamily="18" charset="0"/>
              <a:ea typeface="楷体_GB2312" panose="02010609030101010101" pitchFamily="49" charset="-122"/>
            </a:endParaRPr>
          </a:p>
          <a:p>
            <a:pPr eaLnBrk="1" hangingPunct="1"/>
            <a:endParaRPr lang="zh-CN" altLang="en-US" sz="3200" b="1">
              <a:latin typeface="Times New Roman" panose="02020603050405020304" pitchFamily="18" charset="0"/>
              <a:ea typeface="楷体_GB2312" panose="02010609030101010101" pitchFamily="49" charset="-122"/>
            </a:endParaRPr>
          </a:p>
          <a:p>
            <a:pPr eaLnBrk="1" hangingPunct="1"/>
            <a:r>
              <a:rPr lang="zh-CN" altLang="en-US" sz="3200" b="1">
                <a:latin typeface="Times New Roman" panose="02020603050405020304" pitchFamily="18" charset="0"/>
                <a:ea typeface="楷体_GB2312" panose="02010609030101010101" pitchFamily="49" charset="-122"/>
              </a:rPr>
              <a:t>目前使用最广泛的软件工程方法学，分别是</a:t>
            </a:r>
            <a:r>
              <a:rPr lang="zh-CN" altLang="en-US" sz="3200" b="1">
                <a:solidFill>
                  <a:schemeClr val="hlink"/>
                </a:solidFill>
                <a:latin typeface="Times New Roman" panose="02020603050405020304" pitchFamily="18" charset="0"/>
                <a:ea typeface="楷体_GB2312" panose="02010609030101010101" pitchFamily="49" charset="-122"/>
              </a:rPr>
              <a:t>传统方法学</a:t>
            </a:r>
            <a:r>
              <a:rPr lang="zh-CN" altLang="en-US" sz="3200" b="1">
                <a:latin typeface="Times New Roman" panose="02020603050405020304" pitchFamily="18" charset="0"/>
                <a:ea typeface="楷体_GB2312" panose="02010609030101010101" pitchFamily="49" charset="-122"/>
              </a:rPr>
              <a:t>和</a:t>
            </a:r>
            <a:r>
              <a:rPr lang="zh-CN" altLang="en-US" sz="3200" b="1">
                <a:solidFill>
                  <a:schemeClr val="hlink"/>
                </a:solidFill>
                <a:latin typeface="Times New Roman" panose="02020603050405020304" pitchFamily="18" charset="0"/>
                <a:ea typeface="楷体_GB2312" panose="02010609030101010101" pitchFamily="49" charset="-122"/>
              </a:rPr>
              <a:t>面向对象方法学</a:t>
            </a:r>
            <a:r>
              <a:rPr lang="zh-CN" altLang="en-US" sz="3200" b="1">
                <a:latin typeface="Times New Roman" panose="02020603050405020304" pitchFamily="18" charset="0"/>
                <a:ea typeface="楷体_GB2312" panose="02010609030101010101" pitchFamily="49"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D0BDC9CE-B264-4A00-92DE-6F8FD44A53A1}"/>
              </a:ext>
            </a:extLst>
          </p:cNvPr>
          <p:cNvSpPr>
            <a:spLocks noGrp="1" noChangeArrowheads="1"/>
          </p:cNvSpPr>
          <p:nvPr>
            <p:ph type="body" idx="1"/>
          </p:nvPr>
        </p:nvSpPr>
        <p:spPr>
          <a:xfrm>
            <a:off x="373063" y="1484313"/>
            <a:ext cx="8331200" cy="4681537"/>
          </a:xfrm>
        </p:spPr>
        <p:txBody>
          <a:bodyPr/>
          <a:lstStyle/>
          <a:p>
            <a:pPr marL="457200" indent="-457200" eaLnBrk="1" hangingPunct="1">
              <a:buFontTx/>
              <a:buAutoNum type="arabicPeriod"/>
            </a:pPr>
            <a:r>
              <a:rPr lang="zh-CN" altLang="en-US" b="1">
                <a:solidFill>
                  <a:schemeClr val="hlink"/>
                </a:solidFill>
                <a:latin typeface="宋体" panose="02010600030101010101" pitchFamily="2" charset="-122"/>
                <a:ea typeface="宋体" panose="02010600030101010101" pitchFamily="2" charset="-122"/>
              </a:rPr>
              <a:t>传统方法学</a:t>
            </a:r>
          </a:p>
          <a:p>
            <a:pPr marL="457200" indent="-457200" eaLnBrk="1" hangingPunct="1">
              <a:buFontTx/>
              <a:buAutoNum type="arabicPeriod"/>
            </a:pPr>
            <a:endParaRPr lang="zh-CN" altLang="en-US" b="1">
              <a:solidFill>
                <a:schemeClr val="hlink"/>
              </a:solidFill>
              <a:latin typeface="宋体" panose="02010600030101010101" pitchFamily="2" charset="-122"/>
              <a:ea typeface="宋体" panose="02010600030101010101" pitchFamily="2" charset="-122"/>
            </a:endParaRPr>
          </a:p>
          <a:p>
            <a:pPr marL="457200" indent="-457200" eaLnBrk="1" hangingPunct="1">
              <a:buFontTx/>
              <a:buNone/>
            </a:pPr>
            <a:r>
              <a:rPr lang="zh-CN" altLang="en-US" b="1">
                <a:solidFill>
                  <a:schemeClr val="hlink"/>
                </a:solidFill>
                <a:latin typeface="宋体" panose="02010600030101010101" pitchFamily="2" charset="-122"/>
                <a:ea typeface="宋体" panose="02010600030101010101" pitchFamily="2" charset="-122"/>
              </a:rPr>
              <a:t>       </a:t>
            </a:r>
            <a:r>
              <a:rPr lang="zh-CN" altLang="en-US" b="1">
                <a:latin typeface="楷体_GB2312" panose="02010609030101010101" pitchFamily="49" charset="-122"/>
                <a:ea typeface="楷体_GB2312" panose="02010609030101010101" pitchFamily="49" charset="-122"/>
              </a:rPr>
              <a:t>传统方法学也称为生命周期方法学或结构化范型。它采用结构化技术来完成软件开发的各项任务，并使用适当的软件工具或软件环境来支持结构化技术的运用。这种方法学把软件生命周期的全过程</a:t>
            </a:r>
            <a:r>
              <a:rPr lang="zh-CN" altLang="en-US" b="1">
                <a:solidFill>
                  <a:srgbClr val="FF0000"/>
                </a:solidFill>
                <a:latin typeface="楷体_GB2312" panose="02010609030101010101" pitchFamily="49" charset="-122"/>
                <a:ea typeface="楷体_GB2312" panose="02010609030101010101" pitchFamily="49" charset="-122"/>
              </a:rPr>
              <a:t>依次划分为若干个阶段</a:t>
            </a:r>
            <a:r>
              <a:rPr lang="zh-CN" altLang="en-US" b="1">
                <a:latin typeface="楷体_GB2312" panose="02010609030101010101" pitchFamily="49" charset="-122"/>
                <a:ea typeface="楷体_GB2312" panose="02010609030101010101" pitchFamily="49" charset="-122"/>
              </a:rPr>
              <a:t>，然后</a:t>
            </a:r>
            <a:r>
              <a:rPr lang="zh-CN" altLang="en-US" b="1">
                <a:solidFill>
                  <a:srgbClr val="FF0000"/>
                </a:solidFill>
                <a:latin typeface="楷体_GB2312" panose="02010609030101010101" pitchFamily="49" charset="-122"/>
                <a:ea typeface="楷体_GB2312" panose="02010609030101010101" pitchFamily="49" charset="-122"/>
              </a:rPr>
              <a:t>顺序的</a:t>
            </a:r>
            <a:r>
              <a:rPr lang="zh-CN" altLang="en-US" b="1">
                <a:latin typeface="楷体_GB2312" panose="02010609030101010101" pitchFamily="49" charset="-122"/>
                <a:ea typeface="楷体_GB2312" panose="02010609030101010101" pitchFamily="49" charset="-122"/>
              </a:rPr>
              <a:t>完成每个阶段的任务。前一个阶段任务的完成是开始进行后一个阶段工作的前提和基础，每一阶段的开始和结束都有严格标准。在每一阶段结束之前都必须进行正式严格的技术审查和管理复审。</a:t>
            </a:r>
            <a:endParaRPr lang="zh-CN" altLang="en-US" b="1">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B9C067D7-00B5-4E7D-B7F3-3257B4717D81}"/>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2. </a:t>
            </a:r>
            <a:r>
              <a:rPr lang="zh-CN" altLang="en-US" b="1">
                <a:solidFill>
                  <a:schemeClr val="hlink"/>
                </a:solidFill>
                <a:latin typeface="宋体" panose="02010600030101010101" pitchFamily="2" charset="-122"/>
                <a:ea typeface="宋体" panose="02010600030101010101" pitchFamily="2" charset="-122"/>
              </a:rPr>
              <a:t>面向对象方法学</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FontTx/>
              <a:buNone/>
            </a:pPr>
            <a:r>
              <a:rPr kumimoji="0" lang="zh-CN" altLang="en-US" b="1">
                <a:solidFill>
                  <a:schemeClr val="hlink"/>
                </a:solidFill>
                <a:latin typeface="宋体" panose="02010600030101010101" pitchFamily="2" charset="-122"/>
                <a:ea typeface="宋体" panose="02010600030101010101" pitchFamily="2" charset="-122"/>
              </a:rPr>
              <a:t>      </a:t>
            </a:r>
            <a:r>
              <a:rPr kumimoji="0" lang="zh-CN" altLang="en-US" b="1">
                <a:latin typeface="楷体_GB2312" panose="02010609030101010101" pitchFamily="49" charset="-122"/>
                <a:ea typeface="楷体_GB2312" panose="02010609030101010101" pitchFamily="49" charset="-122"/>
              </a:rPr>
              <a:t>面向对象方法学是一种以</a:t>
            </a:r>
            <a:r>
              <a:rPr kumimoji="0" lang="zh-CN" altLang="en-US" b="1">
                <a:solidFill>
                  <a:srgbClr val="FF0000"/>
                </a:solidFill>
                <a:latin typeface="楷体_GB2312" panose="02010609030101010101" pitchFamily="49" charset="-122"/>
                <a:ea typeface="楷体_GB2312" panose="02010609030101010101" pitchFamily="49" charset="-122"/>
              </a:rPr>
              <a:t>数据为主线</a:t>
            </a:r>
            <a:r>
              <a:rPr kumimoji="0" lang="zh-CN" altLang="en-US" b="1">
                <a:latin typeface="楷体_GB2312" panose="02010609030101010101" pitchFamily="49" charset="-122"/>
                <a:ea typeface="楷体_GB2312" panose="02010609030101010101" pitchFamily="49" charset="-122"/>
              </a:rPr>
              <a:t>，把</a:t>
            </a:r>
            <a:r>
              <a:rPr kumimoji="0" lang="zh-CN" altLang="en-US" b="1">
                <a:solidFill>
                  <a:srgbClr val="FF0000"/>
                </a:solidFill>
                <a:latin typeface="楷体_GB2312" panose="02010609030101010101" pitchFamily="49" charset="-122"/>
                <a:ea typeface="楷体_GB2312" panose="02010609030101010101" pitchFamily="49" charset="-122"/>
              </a:rPr>
              <a:t>数据</a:t>
            </a:r>
            <a:r>
              <a:rPr kumimoji="0" lang="zh-CN" altLang="en-US" b="1">
                <a:latin typeface="楷体_GB2312" panose="02010609030101010101" pitchFamily="49" charset="-122"/>
                <a:ea typeface="楷体_GB2312" panose="02010609030101010101" pitchFamily="49" charset="-122"/>
              </a:rPr>
              <a:t>和对数据的</a:t>
            </a:r>
            <a:r>
              <a:rPr kumimoji="0" lang="zh-CN" altLang="en-US" b="1">
                <a:solidFill>
                  <a:srgbClr val="FF0000"/>
                </a:solidFill>
                <a:latin typeface="楷体_GB2312" panose="02010609030101010101" pitchFamily="49" charset="-122"/>
                <a:ea typeface="楷体_GB2312" panose="02010609030101010101" pitchFamily="49" charset="-122"/>
              </a:rPr>
              <a:t>操作</a:t>
            </a:r>
            <a:r>
              <a:rPr kumimoji="0" lang="zh-CN" altLang="en-US" b="1">
                <a:latin typeface="楷体_GB2312" panose="02010609030101010101" pitchFamily="49" charset="-122"/>
                <a:ea typeface="楷体_GB2312" panose="02010609030101010101" pitchFamily="49" charset="-122"/>
              </a:rPr>
              <a:t>紧密地结合起来的方法，它具有下述</a:t>
            </a:r>
            <a:r>
              <a:rPr kumimoji="0" lang="en-US" altLang="zh-CN" b="1">
                <a:latin typeface="楷体_GB2312" panose="02010609030101010101" pitchFamily="49" charset="-122"/>
                <a:ea typeface="楷体_GB2312" panose="02010609030101010101" pitchFamily="49" charset="-122"/>
              </a:rPr>
              <a:t>4</a:t>
            </a:r>
            <a:r>
              <a:rPr kumimoji="0" lang="zh-CN" altLang="en-US" b="1">
                <a:latin typeface="楷体_GB2312" panose="02010609030101010101" pitchFamily="49" charset="-122"/>
                <a:ea typeface="楷体_GB2312" panose="02010609030101010101" pitchFamily="49" charset="-122"/>
              </a:rPr>
              <a:t>个要点：</a:t>
            </a:r>
          </a:p>
          <a:p>
            <a:pPr lvl="1" eaLnBrk="1" hangingPunct="1">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把对象作为融合了数据及在数据上的操作行为的统一的软件构件。</a:t>
            </a:r>
          </a:p>
          <a:p>
            <a:pPr lvl="1" eaLnBrk="1" hangingPunct="1">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把所有对象都划分成类。</a:t>
            </a:r>
          </a:p>
          <a:p>
            <a:pPr lvl="1" eaLnBrk="1" hangingPunct="1">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按照父类与子类的关系，把若干个相关类组成一个层次结构的系统。</a:t>
            </a:r>
          </a:p>
          <a:p>
            <a:pPr lvl="1" eaLnBrk="1" hangingPunct="1">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对象彼此间仅能通过发送消息互相联系。</a:t>
            </a:r>
          </a:p>
          <a:p>
            <a:pPr lvl="1" eaLnBrk="1" hangingPunct="1">
              <a:buClr>
                <a:srgbClr val="FF6600"/>
              </a:buClr>
              <a:buSzPct val="80000"/>
              <a:buFont typeface="Wingdings" panose="05000000000000000000" pitchFamily="2" charset="2"/>
              <a:buNone/>
            </a:pPr>
            <a:r>
              <a:rPr kumimoji="0" lang="zh-CN" altLang="en-US" b="1">
                <a:latin typeface="楷体_GB2312" panose="02010609030101010101" pitchFamily="49" charset="-122"/>
                <a:ea typeface="楷体_GB2312" panose="02010609030101010101" pitchFamily="49" charset="-122"/>
              </a:rPr>
              <a:t>       </a:t>
            </a:r>
            <a:endParaRPr kumimoji="0" lang="zh-CN" altLang="en-US" b="1">
              <a:solidFill>
                <a:schemeClr val="hlink"/>
              </a:solidFill>
              <a:latin typeface="宋体" panose="02010600030101010101" pitchFamily="2" charset="-122"/>
              <a:ea typeface="宋体" panose="02010600030101010101" pitchFamily="2" charset="-122"/>
            </a:endParaRPr>
          </a:p>
        </p:txBody>
      </p:sp>
      <p:sp>
        <p:nvSpPr>
          <p:cNvPr id="63491" name="AutoShape 4">
            <a:hlinkClick r:id="rId2" action="ppaction://hlinksldjump" highlightClick="1"/>
            <a:extLst>
              <a:ext uri="{FF2B5EF4-FFF2-40B4-BE49-F238E27FC236}">
                <a16:creationId xmlns:a16="http://schemas.microsoft.com/office/drawing/2014/main" id="{17C090A3-36F7-494C-83FA-FE6769350A5A}"/>
              </a:ext>
            </a:extLst>
          </p:cNvPr>
          <p:cNvSpPr>
            <a:spLocks noChangeArrowheads="1"/>
          </p:cNvSpPr>
          <p:nvPr/>
        </p:nvSpPr>
        <p:spPr bwMode="auto">
          <a:xfrm>
            <a:off x="7667625" y="5876925"/>
            <a:ext cx="865188" cy="647700"/>
          </a:xfrm>
          <a:prstGeom prst="actionButtonBackPrevious">
            <a:avLst/>
          </a:prstGeom>
          <a:solidFill>
            <a:schemeClr val="accent1"/>
          </a:solidFill>
          <a:ln>
            <a:noFill/>
          </a:ln>
          <a:extLst>
            <a:ext uri="{91240B29-F687-4F45-9708-019B960494DF}">
              <a14:hiddenLine xmlns:a14="http://schemas.microsoft.com/office/drawing/2010/main" w="7938">
                <a:solidFill>
                  <a:srgbClr val="000000"/>
                </a:solidFill>
                <a:miter lim="800000"/>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DFE7CA4-66A3-4869-A924-EAE3408B3D7D}"/>
              </a:ext>
            </a:extLst>
          </p:cNvPr>
          <p:cNvSpPr>
            <a:spLocks noGrp="1" noChangeArrowheads="1"/>
          </p:cNvSpPr>
          <p:nvPr>
            <p:ph type="title"/>
          </p:nvPr>
        </p:nvSpPr>
        <p:spPr>
          <a:xfrm>
            <a:off x="1691680" y="-18094"/>
            <a:ext cx="6265863" cy="1031875"/>
          </a:xfrm>
        </p:spPr>
        <p:txBody>
          <a:bodyPr/>
          <a:lstStyle/>
          <a:p>
            <a:pPr algn="ctr" eaLnBrk="1" hangingPunct="1"/>
            <a:r>
              <a:rPr lang="en-US" altLang="zh-CN" b="1" dirty="0">
                <a:latin typeface="宋体" panose="02010600030101010101" pitchFamily="2" charset="-122"/>
                <a:ea typeface="宋体" panose="02010600030101010101" pitchFamily="2" charset="-122"/>
              </a:rPr>
              <a:t>5.2 </a:t>
            </a:r>
            <a:r>
              <a:rPr lang="zh-CN" altLang="en-US" b="1" dirty="0">
                <a:latin typeface="宋体" panose="02010600030101010101" pitchFamily="2" charset="-122"/>
                <a:ea typeface="宋体" panose="02010600030101010101" pitchFamily="2" charset="-122"/>
              </a:rPr>
              <a:t>软件生命周期</a:t>
            </a:r>
            <a:endParaRPr lang="en-US" altLang="zh-CN" b="1" dirty="0">
              <a:latin typeface="宋体" panose="02010600030101010101" pitchFamily="2" charset="-122"/>
              <a:ea typeface="宋体" panose="02010600030101010101" pitchFamily="2" charset="-122"/>
            </a:endParaRPr>
          </a:p>
        </p:txBody>
      </p:sp>
      <p:sp>
        <p:nvSpPr>
          <p:cNvPr id="64515" name="Rectangle 3">
            <a:extLst>
              <a:ext uri="{FF2B5EF4-FFF2-40B4-BE49-F238E27FC236}">
                <a16:creationId xmlns:a16="http://schemas.microsoft.com/office/drawing/2014/main" id="{D177DA78-4769-42B0-9B3A-5551B3EAB5C7}"/>
              </a:ext>
            </a:extLst>
          </p:cNvPr>
          <p:cNvSpPr>
            <a:spLocks noGrp="1" noChangeArrowheads="1"/>
          </p:cNvSpPr>
          <p:nvPr>
            <p:ph type="body" idx="1"/>
          </p:nvPr>
        </p:nvSpPr>
        <p:spPr>
          <a:xfrm>
            <a:off x="373063" y="1484313"/>
            <a:ext cx="8331200" cy="4681537"/>
          </a:xfrm>
        </p:spPr>
        <p:txBody>
          <a:bodyPr/>
          <a:lstStyle/>
          <a:p>
            <a:pPr eaLnBrk="1" hangingPunct="1">
              <a:lnSpc>
                <a:spcPct val="90000"/>
              </a:lnSpc>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软件生命周期由软件定义、软件开发和运行维护</a:t>
            </a:r>
            <a:r>
              <a:rPr lang="en-US" altLang="zh-CN" b="1">
                <a:latin typeface="楷体_GB2312" panose="02010609030101010101" pitchFamily="49" charset="-122"/>
                <a:ea typeface="楷体_GB2312" panose="02010609030101010101" pitchFamily="49" charset="-122"/>
              </a:rPr>
              <a:t>3</a:t>
            </a:r>
            <a:r>
              <a:rPr lang="zh-CN" altLang="en-US" b="1">
                <a:latin typeface="楷体_GB2312" panose="02010609030101010101" pitchFamily="49" charset="-122"/>
                <a:ea typeface="楷体_GB2312" panose="02010609030101010101" pitchFamily="49" charset="-122"/>
              </a:rPr>
              <a:t>个时期组成，每个时期又进一步划分为若干个阶段。</a:t>
            </a:r>
          </a:p>
          <a:p>
            <a:pPr lvl="1" eaLnBrk="1" hangingPunct="1">
              <a:lnSpc>
                <a:spcPct val="90000"/>
              </a:lnSpc>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软件定义时期的任务是：确定软件开发工程必须完成的总目标；确定工程的可行性；到处实现工程目标应该采用的策略及系统必须完成的功能；估计完成该项工程需要的资源和成本，并制定工程进度表。这一时期可划分为三个阶段：</a:t>
            </a:r>
            <a:r>
              <a:rPr kumimoji="0" lang="zh-CN" altLang="en-US" b="1">
                <a:solidFill>
                  <a:schemeClr val="hlink"/>
                </a:solidFill>
                <a:latin typeface="楷体_GB2312" panose="02010609030101010101" pitchFamily="49" charset="-122"/>
                <a:ea typeface="楷体_GB2312" panose="02010609030101010101" pitchFamily="49" charset="-122"/>
              </a:rPr>
              <a:t>问题定义</a:t>
            </a:r>
            <a:r>
              <a:rPr kumimoji="0" lang="zh-CN" altLang="en-US" b="1">
                <a:latin typeface="楷体_GB2312" panose="02010609030101010101" pitchFamily="49" charset="-122"/>
                <a:ea typeface="楷体_GB2312" panose="02010609030101010101" pitchFamily="49" charset="-122"/>
              </a:rPr>
              <a:t>、</a:t>
            </a:r>
            <a:r>
              <a:rPr kumimoji="0" lang="zh-CN" altLang="en-US" b="1">
                <a:solidFill>
                  <a:schemeClr val="hlink"/>
                </a:solidFill>
                <a:latin typeface="楷体_GB2312" panose="02010609030101010101" pitchFamily="49" charset="-122"/>
                <a:ea typeface="楷体_GB2312" panose="02010609030101010101" pitchFamily="49" charset="-122"/>
              </a:rPr>
              <a:t>可行性研究</a:t>
            </a:r>
            <a:r>
              <a:rPr kumimoji="0" lang="zh-CN" altLang="en-US" b="1">
                <a:latin typeface="楷体_GB2312" panose="02010609030101010101" pitchFamily="49" charset="-122"/>
                <a:ea typeface="楷体_GB2312" panose="02010609030101010101" pitchFamily="49" charset="-122"/>
              </a:rPr>
              <a:t>、</a:t>
            </a:r>
            <a:r>
              <a:rPr kumimoji="0" lang="zh-CN" altLang="en-US" b="1">
                <a:solidFill>
                  <a:schemeClr val="hlink"/>
                </a:solidFill>
                <a:latin typeface="楷体_GB2312" panose="02010609030101010101" pitchFamily="49" charset="-122"/>
                <a:ea typeface="楷体_GB2312" panose="02010609030101010101" pitchFamily="49" charset="-122"/>
              </a:rPr>
              <a:t>需求分析</a:t>
            </a:r>
            <a:r>
              <a:rPr kumimoji="0" lang="zh-CN" altLang="en-US" b="1">
                <a:latin typeface="楷体_GB2312" panose="02010609030101010101" pitchFamily="49" charset="-122"/>
                <a:ea typeface="楷体_GB2312" panose="02010609030101010101" pitchFamily="49" charset="-122"/>
              </a:rPr>
              <a:t>。</a:t>
            </a:r>
          </a:p>
          <a:p>
            <a:pPr lvl="1" eaLnBrk="1" hangingPunct="1">
              <a:lnSpc>
                <a:spcPct val="90000"/>
              </a:lnSpc>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软件开发时期的任务是：具体设计和实现在前一个时期定义的软件。这一时期由四阶段组成：</a:t>
            </a:r>
            <a:r>
              <a:rPr kumimoji="0" lang="zh-CN" altLang="en-US" b="1">
                <a:solidFill>
                  <a:schemeClr val="hlink"/>
                </a:solidFill>
                <a:latin typeface="楷体_GB2312" panose="02010609030101010101" pitchFamily="49" charset="-122"/>
                <a:ea typeface="楷体_GB2312" panose="02010609030101010101" pitchFamily="49" charset="-122"/>
              </a:rPr>
              <a:t>总体设计</a:t>
            </a:r>
            <a:r>
              <a:rPr kumimoji="0" lang="zh-CN" altLang="en-US" b="1">
                <a:latin typeface="楷体_GB2312" panose="02010609030101010101" pitchFamily="49" charset="-122"/>
                <a:ea typeface="楷体_GB2312" panose="02010609030101010101" pitchFamily="49" charset="-122"/>
              </a:rPr>
              <a:t>、</a:t>
            </a:r>
            <a:r>
              <a:rPr kumimoji="0" lang="zh-CN" altLang="en-US" b="1">
                <a:solidFill>
                  <a:schemeClr val="hlink"/>
                </a:solidFill>
                <a:latin typeface="楷体_GB2312" panose="02010609030101010101" pitchFamily="49" charset="-122"/>
                <a:ea typeface="楷体_GB2312" panose="02010609030101010101" pitchFamily="49" charset="-122"/>
              </a:rPr>
              <a:t>详细设计</a:t>
            </a:r>
            <a:r>
              <a:rPr kumimoji="0" lang="zh-CN" altLang="en-US" b="1">
                <a:latin typeface="楷体_GB2312" panose="02010609030101010101" pitchFamily="49" charset="-122"/>
                <a:ea typeface="楷体_GB2312" panose="02010609030101010101" pitchFamily="49" charset="-122"/>
              </a:rPr>
              <a:t>、</a:t>
            </a:r>
            <a:r>
              <a:rPr kumimoji="0" lang="zh-CN" altLang="en-US" b="1">
                <a:solidFill>
                  <a:schemeClr val="hlink"/>
                </a:solidFill>
                <a:latin typeface="楷体_GB2312" panose="02010609030101010101" pitchFamily="49" charset="-122"/>
                <a:ea typeface="楷体_GB2312" panose="02010609030101010101" pitchFamily="49" charset="-122"/>
              </a:rPr>
              <a:t>编码和单元测试</a:t>
            </a:r>
            <a:r>
              <a:rPr kumimoji="0" lang="zh-CN" altLang="en-US" b="1">
                <a:latin typeface="楷体_GB2312" panose="02010609030101010101" pitchFamily="49" charset="-122"/>
                <a:ea typeface="楷体_GB2312" panose="02010609030101010101" pitchFamily="49" charset="-122"/>
              </a:rPr>
              <a:t>、</a:t>
            </a:r>
            <a:r>
              <a:rPr kumimoji="0" lang="zh-CN" altLang="en-US" b="1">
                <a:solidFill>
                  <a:schemeClr val="hlink"/>
                </a:solidFill>
                <a:latin typeface="楷体_GB2312" panose="02010609030101010101" pitchFamily="49" charset="-122"/>
                <a:ea typeface="楷体_GB2312" panose="02010609030101010101" pitchFamily="49" charset="-122"/>
              </a:rPr>
              <a:t>综合测试</a:t>
            </a:r>
            <a:r>
              <a:rPr kumimoji="0" lang="zh-CN" altLang="en-US" b="1">
                <a:latin typeface="楷体_GB2312" panose="02010609030101010101" pitchFamily="49" charset="-122"/>
                <a:ea typeface="楷体_GB2312" panose="02010609030101010101" pitchFamily="49" charset="-122"/>
              </a:rPr>
              <a:t>。</a:t>
            </a:r>
          </a:p>
          <a:p>
            <a:pPr lvl="1" eaLnBrk="1" hangingPunct="1">
              <a:lnSpc>
                <a:spcPct val="90000"/>
              </a:lnSpc>
              <a:buClr>
                <a:srgbClr val="FF6600"/>
              </a:buClr>
              <a:buSzPct val="80000"/>
              <a:buFont typeface="Wingdings" panose="05000000000000000000" pitchFamily="2" charset="2"/>
              <a:buChar char="v"/>
            </a:pPr>
            <a:r>
              <a:rPr kumimoji="0" lang="zh-CN" altLang="en-US" b="1">
                <a:solidFill>
                  <a:schemeClr val="hlink"/>
                </a:solidFill>
                <a:latin typeface="楷体_GB2312" panose="02010609030101010101" pitchFamily="49" charset="-122"/>
                <a:ea typeface="楷体_GB2312" panose="02010609030101010101" pitchFamily="49" charset="-122"/>
              </a:rPr>
              <a:t>软件维护</a:t>
            </a:r>
            <a:r>
              <a:rPr kumimoji="0" lang="zh-CN" altLang="en-US" b="1">
                <a:latin typeface="楷体_GB2312" panose="02010609030101010101" pitchFamily="49" charset="-122"/>
                <a:ea typeface="楷体_GB2312" panose="02010609030101010101" pitchFamily="49" charset="-122"/>
              </a:rPr>
              <a:t>时期的任务是：当软件在使用过程中发现错误时加以改正；当环境改变时修改软件以适应新的环境；当用户有新要求时及时改进软件以满足用户的新需要。</a:t>
            </a:r>
          </a:p>
          <a:p>
            <a:pPr eaLnBrk="1" hangingPunct="1">
              <a:lnSpc>
                <a:spcPct val="90000"/>
              </a:lnSpc>
            </a:pPr>
            <a:endParaRPr lang="zh-CN" altLang="en-US" b="1">
              <a:latin typeface="楷体_GB2312" panose="02010609030101010101" pitchFamily="49" charset="-122"/>
              <a:ea typeface="楷体_GB2312" panose="0201060903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43">
            <a:extLst>
              <a:ext uri="{FF2B5EF4-FFF2-40B4-BE49-F238E27FC236}">
                <a16:creationId xmlns:a16="http://schemas.microsoft.com/office/drawing/2014/main" id="{72A2F2A7-2BE6-4370-B398-F52A37F4A872}"/>
              </a:ext>
            </a:extLst>
          </p:cNvPr>
          <p:cNvGrpSpPr>
            <a:grpSpLocks/>
          </p:cNvGrpSpPr>
          <p:nvPr/>
        </p:nvGrpSpPr>
        <p:grpSpPr bwMode="auto">
          <a:xfrm>
            <a:off x="611188" y="404813"/>
            <a:ext cx="7921625" cy="6119812"/>
            <a:chOff x="113" y="346"/>
            <a:chExt cx="4808" cy="3855"/>
          </a:xfrm>
        </p:grpSpPr>
        <p:sp>
          <p:nvSpPr>
            <p:cNvPr id="65542" name="Rectangle 5">
              <a:extLst>
                <a:ext uri="{FF2B5EF4-FFF2-40B4-BE49-F238E27FC236}">
                  <a16:creationId xmlns:a16="http://schemas.microsoft.com/office/drawing/2014/main" id="{7DF9C458-7138-4FEB-A97F-E77A442C0C9B}"/>
                </a:ext>
              </a:extLst>
            </p:cNvPr>
            <p:cNvSpPr>
              <a:spLocks noChangeArrowheads="1"/>
            </p:cNvSpPr>
            <p:nvPr/>
          </p:nvSpPr>
          <p:spPr bwMode="auto">
            <a:xfrm>
              <a:off x="4059" y="3839"/>
              <a:ext cx="862" cy="362"/>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维护</a:t>
              </a:r>
            </a:p>
          </p:txBody>
        </p:sp>
        <p:sp>
          <p:nvSpPr>
            <p:cNvPr id="65543" name="Rectangle 6">
              <a:extLst>
                <a:ext uri="{FF2B5EF4-FFF2-40B4-BE49-F238E27FC236}">
                  <a16:creationId xmlns:a16="http://schemas.microsoft.com/office/drawing/2014/main" id="{A2382DC1-1FA3-4E1B-B8DF-B70624122420}"/>
                </a:ext>
              </a:extLst>
            </p:cNvPr>
            <p:cNvSpPr>
              <a:spLocks noChangeArrowheads="1"/>
            </p:cNvSpPr>
            <p:nvPr/>
          </p:nvSpPr>
          <p:spPr bwMode="auto">
            <a:xfrm>
              <a:off x="3606" y="3340"/>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综合测试</a:t>
              </a:r>
            </a:p>
          </p:txBody>
        </p:sp>
        <p:sp>
          <p:nvSpPr>
            <p:cNvPr id="65544" name="Rectangle 8">
              <a:extLst>
                <a:ext uri="{FF2B5EF4-FFF2-40B4-BE49-F238E27FC236}">
                  <a16:creationId xmlns:a16="http://schemas.microsoft.com/office/drawing/2014/main" id="{7A670C60-CD9F-468D-867F-9C133C9E25FA}"/>
                </a:ext>
              </a:extLst>
            </p:cNvPr>
            <p:cNvSpPr>
              <a:spLocks noChangeArrowheads="1"/>
            </p:cNvSpPr>
            <p:nvPr/>
          </p:nvSpPr>
          <p:spPr bwMode="auto">
            <a:xfrm>
              <a:off x="3152" y="2841"/>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编码和</a:t>
              </a:r>
            </a:p>
            <a:p>
              <a:pPr algn="ctr" eaLnBrk="1" hangingPunct="1"/>
              <a:r>
                <a:rPr lang="zh-CN" altLang="en-US" sz="2000">
                  <a:ea typeface="楷体_GB2312" panose="02010609030101010101" pitchFamily="49" charset="-122"/>
                </a:rPr>
                <a:t>单元测试</a:t>
              </a:r>
            </a:p>
          </p:txBody>
        </p:sp>
        <p:sp>
          <p:nvSpPr>
            <p:cNvPr id="65545" name="Rectangle 9">
              <a:extLst>
                <a:ext uri="{FF2B5EF4-FFF2-40B4-BE49-F238E27FC236}">
                  <a16:creationId xmlns:a16="http://schemas.microsoft.com/office/drawing/2014/main" id="{33CB9430-8074-4BE6-A585-E05798FC2309}"/>
                </a:ext>
              </a:extLst>
            </p:cNvPr>
            <p:cNvSpPr>
              <a:spLocks noChangeArrowheads="1"/>
            </p:cNvSpPr>
            <p:nvPr/>
          </p:nvSpPr>
          <p:spPr bwMode="auto">
            <a:xfrm>
              <a:off x="2698" y="2342"/>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详细设计</a:t>
              </a:r>
              <a:endParaRPr lang="en-US" altLang="zh-CN" sz="2000">
                <a:ea typeface="楷体_GB2312" panose="02010609030101010101" pitchFamily="49" charset="-122"/>
              </a:endParaRPr>
            </a:p>
          </p:txBody>
        </p:sp>
        <p:sp>
          <p:nvSpPr>
            <p:cNvPr id="65546" name="Rectangle 10">
              <a:extLst>
                <a:ext uri="{FF2B5EF4-FFF2-40B4-BE49-F238E27FC236}">
                  <a16:creationId xmlns:a16="http://schemas.microsoft.com/office/drawing/2014/main" id="{7BCC73D8-E404-44CA-8F2B-30BD83C81863}"/>
                </a:ext>
              </a:extLst>
            </p:cNvPr>
            <p:cNvSpPr>
              <a:spLocks noChangeArrowheads="1"/>
            </p:cNvSpPr>
            <p:nvPr/>
          </p:nvSpPr>
          <p:spPr bwMode="auto">
            <a:xfrm>
              <a:off x="2245" y="1843"/>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总体设计</a:t>
              </a:r>
              <a:endParaRPr lang="en-US" altLang="zh-CN" sz="2000">
                <a:ea typeface="楷体_GB2312" panose="02010609030101010101" pitchFamily="49" charset="-122"/>
              </a:endParaRPr>
            </a:p>
          </p:txBody>
        </p:sp>
        <p:sp>
          <p:nvSpPr>
            <p:cNvPr id="65547" name="Rectangle 11">
              <a:extLst>
                <a:ext uri="{FF2B5EF4-FFF2-40B4-BE49-F238E27FC236}">
                  <a16:creationId xmlns:a16="http://schemas.microsoft.com/office/drawing/2014/main" id="{83190F2B-0D19-4E4A-95C1-77D95CB475EB}"/>
                </a:ext>
              </a:extLst>
            </p:cNvPr>
            <p:cNvSpPr>
              <a:spLocks noChangeArrowheads="1"/>
            </p:cNvSpPr>
            <p:nvPr/>
          </p:nvSpPr>
          <p:spPr bwMode="auto">
            <a:xfrm>
              <a:off x="1791" y="1344"/>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需求分析</a:t>
              </a:r>
            </a:p>
          </p:txBody>
        </p:sp>
        <p:sp>
          <p:nvSpPr>
            <p:cNvPr id="65548" name="Rectangle 12">
              <a:extLst>
                <a:ext uri="{FF2B5EF4-FFF2-40B4-BE49-F238E27FC236}">
                  <a16:creationId xmlns:a16="http://schemas.microsoft.com/office/drawing/2014/main" id="{B798B76B-2675-4871-80D8-FBA1E01D94DF}"/>
                </a:ext>
              </a:extLst>
            </p:cNvPr>
            <p:cNvSpPr>
              <a:spLocks noChangeArrowheads="1"/>
            </p:cNvSpPr>
            <p:nvPr/>
          </p:nvSpPr>
          <p:spPr bwMode="auto">
            <a:xfrm>
              <a:off x="1338" y="845"/>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可行性研究</a:t>
              </a:r>
              <a:endParaRPr lang="en-US" altLang="zh-CN" sz="2000">
                <a:ea typeface="楷体_GB2312" panose="02010609030101010101" pitchFamily="49" charset="-122"/>
              </a:endParaRPr>
            </a:p>
          </p:txBody>
        </p:sp>
        <p:sp>
          <p:nvSpPr>
            <p:cNvPr id="65549" name="Rectangle 13">
              <a:extLst>
                <a:ext uri="{FF2B5EF4-FFF2-40B4-BE49-F238E27FC236}">
                  <a16:creationId xmlns:a16="http://schemas.microsoft.com/office/drawing/2014/main" id="{D8487A58-2BB7-4B73-893D-73460C356A3D}"/>
                </a:ext>
              </a:extLst>
            </p:cNvPr>
            <p:cNvSpPr>
              <a:spLocks noChangeArrowheads="1"/>
            </p:cNvSpPr>
            <p:nvPr/>
          </p:nvSpPr>
          <p:spPr bwMode="auto">
            <a:xfrm>
              <a:off x="884" y="346"/>
              <a:ext cx="862" cy="408"/>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问题定义</a:t>
              </a:r>
              <a:endParaRPr lang="en-US" altLang="zh-CN" sz="2000">
                <a:ea typeface="楷体_GB2312" panose="02010609030101010101" pitchFamily="49" charset="-122"/>
              </a:endParaRPr>
            </a:p>
          </p:txBody>
        </p:sp>
        <p:grpSp>
          <p:nvGrpSpPr>
            <p:cNvPr id="65550" name="Group 20">
              <a:extLst>
                <a:ext uri="{FF2B5EF4-FFF2-40B4-BE49-F238E27FC236}">
                  <a16:creationId xmlns:a16="http://schemas.microsoft.com/office/drawing/2014/main" id="{112B6361-8125-4C3B-AEA7-900F9D5F72D9}"/>
                </a:ext>
              </a:extLst>
            </p:cNvPr>
            <p:cNvGrpSpPr>
              <a:grpSpLocks/>
            </p:cNvGrpSpPr>
            <p:nvPr/>
          </p:nvGrpSpPr>
          <p:grpSpPr bwMode="auto">
            <a:xfrm>
              <a:off x="1746" y="572"/>
              <a:ext cx="272" cy="273"/>
              <a:chOff x="1746" y="572"/>
              <a:chExt cx="272" cy="273"/>
            </a:xfrm>
          </p:grpSpPr>
          <p:sp>
            <p:nvSpPr>
              <p:cNvPr id="65577" name="Line 18">
                <a:extLst>
                  <a:ext uri="{FF2B5EF4-FFF2-40B4-BE49-F238E27FC236}">
                    <a16:creationId xmlns:a16="http://schemas.microsoft.com/office/drawing/2014/main" id="{1841705C-2C14-49A1-A502-2AE71D2E547F}"/>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78" name="Line 19">
                <a:extLst>
                  <a:ext uri="{FF2B5EF4-FFF2-40B4-BE49-F238E27FC236}">
                    <a16:creationId xmlns:a16="http://schemas.microsoft.com/office/drawing/2014/main" id="{5DD1BB82-1AB0-43F5-B846-54D71543029A}"/>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1" name="Group 21">
              <a:extLst>
                <a:ext uri="{FF2B5EF4-FFF2-40B4-BE49-F238E27FC236}">
                  <a16:creationId xmlns:a16="http://schemas.microsoft.com/office/drawing/2014/main" id="{238CE3D4-0DFD-4D47-A9EF-9A82CA89CE20}"/>
                </a:ext>
              </a:extLst>
            </p:cNvPr>
            <p:cNvGrpSpPr>
              <a:grpSpLocks/>
            </p:cNvGrpSpPr>
            <p:nvPr/>
          </p:nvGrpSpPr>
          <p:grpSpPr bwMode="auto">
            <a:xfrm>
              <a:off x="2200" y="1071"/>
              <a:ext cx="272" cy="273"/>
              <a:chOff x="1746" y="572"/>
              <a:chExt cx="272" cy="273"/>
            </a:xfrm>
          </p:grpSpPr>
          <p:sp>
            <p:nvSpPr>
              <p:cNvPr id="65575" name="Line 22">
                <a:extLst>
                  <a:ext uri="{FF2B5EF4-FFF2-40B4-BE49-F238E27FC236}">
                    <a16:creationId xmlns:a16="http://schemas.microsoft.com/office/drawing/2014/main" id="{DDA18367-7F92-46F3-9216-3C1975941A3F}"/>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76" name="Line 23">
                <a:extLst>
                  <a:ext uri="{FF2B5EF4-FFF2-40B4-BE49-F238E27FC236}">
                    <a16:creationId xmlns:a16="http://schemas.microsoft.com/office/drawing/2014/main" id="{14A34FF2-447B-4A9F-AA96-8B3308C417A6}"/>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2" name="Group 24">
              <a:extLst>
                <a:ext uri="{FF2B5EF4-FFF2-40B4-BE49-F238E27FC236}">
                  <a16:creationId xmlns:a16="http://schemas.microsoft.com/office/drawing/2014/main" id="{D66101C2-EFB7-4485-8E7C-5A28527F1E44}"/>
                </a:ext>
              </a:extLst>
            </p:cNvPr>
            <p:cNvGrpSpPr>
              <a:grpSpLocks/>
            </p:cNvGrpSpPr>
            <p:nvPr/>
          </p:nvGrpSpPr>
          <p:grpSpPr bwMode="auto">
            <a:xfrm>
              <a:off x="2653" y="1570"/>
              <a:ext cx="272" cy="273"/>
              <a:chOff x="1746" y="572"/>
              <a:chExt cx="272" cy="273"/>
            </a:xfrm>
          </p:grpSpPr>
          <p:sp>
            <p:nvSpPr>
              <p:cNvPr id="65573" name="Line 25">
                <a:extLst>
                  <a:ext uri="{FF2B5EF4-FFF2-40B4-BE49-F238E27FC236}">
                    <a16:creationId xmlns:a16="http://schemas.microsoft.com/office/drawing/2014/main" id="{E0A2EF51-030B-4D2C-A909-36B513DB696B}"/>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74" name="Line 26">
                <a:extLst>
                  <a:ext uri="{FF2B5EF4-FFF2-40B4-BE49-F238E27FC236}">
                    <a16:creationId xmlns:a16="http://schemas.microsoft.com/office/drawing/2014/main" id="{C329C5E8-F386-4254-ACAD-EBBA45A2777C}"/>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3" name="Group 27">
              <a:extLst>
                <a:ext uri="{FF2B5EF4-FFF2-40B4-BE49-F238E27FC236}">
                  <a16:creationId xmlns:a16="http://schemas.microsoft.com/office/drawing/2014/main" id="{E2363B84-D1DB-4BFE-99DE-F908D93B4C4F}"/>
                </a:ext>
              </a:extLst>
            </p:cNvPr>
            <p:cNvGrpSpPr>
              <a:grpSpLocks/>
            </p:cNvGrpSpPr>
            <p:nvPr/>
          </p:nvGrpSpPr>
          <p:grpSpPr bwMode="auto">
            <a:xfrm>
              <a:off x="3107" y="2069"/>
              <a:ext cx="272" cy="273"/>
              <a:chOff x="1746" y="572"/>
              <a:chExt cx="272" cy="273"/>
            </a:xfrm>
          </p:grpSpPr>
          <p:sp>
            <p:nvSpPr>
              <p:cNvPr id="65571" name="Line 28">
                <a:extLst>
                  <a:ext uri="{FF2B5EF4-FFF2-40B4-BE49-F238E27FC236}">
                    <a16:creationId xmlns:a16="http://schemas.microsoft.com/office/drawing/2014/main" id="{754A2952-BFE7-41BB-8D67-F8D370E31A0C}"/>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72" name="Line 29">
                <a:extLst>
                  <a:ext uri="{FF2B5EF4-FFF2-40B4-BE49-F238E27FC236}">
                    <a16:creationId xmlns:a16="http://schemas.microsoft.com/office/drawing/2014/main" id="{68BB30B4-443A-469B-820B-22D96DA54AEC}"/>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4" name="Group 30">
              <a:extLst>
                <a:ext uri="{FF2B5EF4-FFF2-40B4-BE49-F238E27FC236}">
                  <a16:creationId xmlns:a16="http://schemas.microsoft.com/office/drawing/2014/main" id="{A9F481FF-27E9-4548-9B3D-95F9376848BD}"/>
                </a:ext>
              </a:extLst>
            </p:cNvPr>
            <p:cNvGrpSpPr>
              <a:grpSpLocks/>
            </p:cNvGrpSpPr>
            <p:nvPr/>
          </p:nvGrpSpPr>
          <p:grpSpPr bwMode="auto">
            <a:xfrm>
              <a:off x="3560" y="2568"/>
              <a:ext cx="272" cy="273"/>
              <a:chOff x="1746" y="572"/>
              <a:chExt cx="272" cy="273"/>
            </a:xfrm>
          </p:grpSpPr>
          <p:sp>
            <p:nvSpPr>
              <p:cNvPr id="65569" name="Line 31">
                <a:extLst>
                  <a:ext uri="{FF2B5EF4-FFF2-40B4-BE49-F238E27FC236}">
                    <a16:creationId xmlns:a16="http://schemas.microsoft.com/office/drawing/2014/main" id="{FF090CCB-23DA-4B72-B3FC-F78C8C9CB58F}"/>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70" name="Line 32">
                <a:extLst>
                  <a:ext uri="{FF2B5EF4-FFF2-40B4-BE49-F238E27FC236}">
                    <a16:creationId xmlns:a16="http://schemas.microsoft.com/office/drawing/2014/main" id="{F9C1DAC2-9E6E-4A32-B5C8-88A144B7CF76}"/>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5" name="Group 33">
              <a:extLst>
                <a:ext uri="{FF2B5EF4-FFF2-40B4-BE49-F238E27FC236}">
                  <a16:creationId xmlns:a16="http://schemas.microsoft.com/office/drawing/2014/main" id="{F339084F-F267-460C-8688-9608E221A649}"/>
                </a:ext>
              </a:extLst>
            </p:cNvPr>
            <p:cNvGrpSpPr>
              <a:grpSpLocks/>
            </p:cNvGrpSpPr>
            <p:nvPr/>
          </p:nvGrpSpPr>
          <p:grpSpPr bwMode="auto">
            <a:xfrm>
              <a:off x="4014" y="3067"/>
              <a:ext cx="272" cy="273"/>
              <a:chOff x="1746" y="572"/>
              <a:chExt cx="272" cy="273"/>
            </a:xfrm>
          </p:grpSpPr>
          <p:sp>
            <p:nvSpPr>
              <p:cNvPr id="65567" name="Line 34">
                <a:extLst>
                  <a:ext uri="{FF2B5EF4-FFF2-40B4-BE49-F238E27FC236}">
                    <a16:creationId xmlns:a16="http://schemas.microsoft.com/office/drawing/2014/main" id="{F38F9F83-B5A9-407B-B89F-81F3F428FA95}"/>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68" name="Line 35">
                <a:extLst>
                  <a:ext uri="{FF2B5EF4-FFF2-40B4-BE49-F238E27FC236}">
                    <a16:creationId xmlns:a16="http://schemas.microsoft.com/office/drawing/2014/main" id="{5FA780C1-FEA8-488E-B9A9-49572D5C7B91}"/>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6" name="Group 36">
              <a:extLst>
                <a:ext uri="{FF2B5EF4-FFF2-40B4-BE49-F238E27FC236}">
                  <a16:creationId xmlns:a16="http://schemas.microsoft.com/office/drawing/2014/main" id="{334B364F-7D55-4374-8CB2-9C6969F6937E}"/>
                </a:ext>
              </a:extLst>
            </p:cNvPr>
            <p:cNvGrpSpPr>
              <a:grpSpLocks/>
            </p:cNvGrpSpPr>
            <p:nvPr/>
          </p:nvGrpSpPr>
          <p:grpSpPr bwMode="auto">
            <a:xfrm>
              <a:off x="4468" y="3566"/>
              <a:ext cx="272" cy="273"/>
              <a:chOff x="1746" y="572"/>
              <a:chExt cx="272" cy="273"/>
            </a:xfrm>
          </p:grpSpPr>
          <p:sp>
            <p:nvSpPr>
              <p:cNvPr id="65565" name="Line 37">
                <a:extLst>
                  <a:ext uri="{FF2B5EF4-FFF2-40B4-BE49-F238E27FC236}">
                    <a16:creationId xmlns:a16="http://schemas.microsoft.com/office/drawing/2014/main" id="{A77BF39D-CE80-4976-B305-605A635E012C}"/>
                  </a:ext>
                </a:extLst>
              </p:cNvPr>
              <p:cNvSpPr>
                <a:spLocks noChangeShapeType="1"/>
              </p:cNvSpPr>
              <p:nvPr/>
            </p:nvSpPr>
            <p:spPr bwMode="auto">
              <a:xfrm>
                <a:off x="1746" y="572"/>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66" name="Line 38">
                <a:extLst>
                  <a:ext uri="{FF2B5EF4-FFF2-40B4-BE49-F238E27FC236}">
                    <a16:creationId xmlns:a16="http://schemas.microsoft.com/office/drawing/2014/main" id="{B4D55E84-8259-426F-81FD-0A488EEFEF42}"/>
                  </a:ext>
                </a:extLst>
              </p:cNvPr>
              <p:cNvSpPr>
                <a:spLocks noChangeShapeType="1"/>
              </p:cNvSpPr>
              <p:nvPr/>
            </p:nvSpPr>
            <p:spPr bwMode="auto">
              <a:xfrm>
                <a:off x="2018" y="572"/>
                <a:ext cx="0" cy="2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65557" name="Group 42">
              <a:extLst>
                <a:ext uri="{FF2B5EF4-FFF2-40B4-BE49-F238E27FC236}">
                  <a16:creationId xmlns:a16="http://schemas.microsoft.com/office/drawing/2014/main" id="{F1B8CA46-25CC-4D40-8B4D-9C098B04013E}"/>
                </a:ext>
              </a:extLst>
            </p:cNvPr>
            <p:cNvGrpSpPr>
              <a:grpSpLocks/>
            </p:cNvGrpSpPr>
            <p:nvPr/>
          </p:nvGrpSpPr>
          <p:grpSpPr bwMode="auto">
            <a:xfrm>
              <a:off x="113" y="346"/>
              <a:ext cx="3946" cy="3855"/>
              <a:chOff x="113" y="346"/>
              <a:chExt cx="3946" cy="3855"/>
            </a:xfrm>
          </p:grpSpPr>
          <p:sp>
            <p:nvSpPr>
              <p:cNvPr id="65558" name="Line 14">
                <a:extLst>
                  <a:ext uri="{FF2B5EF4-FFF2-40B4-BE49-F238E27FC236}">
                    <a16:creationId xmlns:a16="http://schemas.microsoft.com/office/drawing/2014/main" id="{6028E1BD-E288-485E-ADAB-CC05FB52BE35}"/>
                  </a:ext>
                </a:extLst>
              </p:cNvPr>
              <p:cNvSpPr>
                <a:spLocks noChangeShapeType="1"/>
              </p:cNvSpPr>
              <p:nvPr/>
            </p:nvSpPr>
            <p:spPr bwMode="auto">
              <a:xfrm>
                <a:off x="113" y="346"/>
                <a:ext cx="7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59" name="Line 15">
                <a:extLst>
                  <a:ext uri="{FF2B5EF4-FFF2-40B4-BE49-F238E27FC236}">
                    <a16:creationId xmlns:a16="http://schemas.microsoft.com/office/drawing/2014/main" id="{693FFD54-87D6-4354-9913-6CAAFE35A035}"/>
                  </a:ext>
                </a:extLst>
              </p:cNvPr>
              <p:cNvSpPr>
                <a:spLocks noChangeShapeType="1"/>
              </p:cNvSpPr>
              <p:nvPr/>
            </p:nvSpPr>
            <p:spPr bwMode="auto">
              <a:xfrm flipH="1">
                <a:off x="158" y="1752"/>
                <a:ext cx="16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60" name="Line 16">
                <a:extLst>
                  <a:ext uri="{FF2B5EF4-FFF2-40B4-BE49-F238E27FC236}">
                    <a16:creationId xmlns:a16="http://schemas.microsoft.com/office/drawing/2014/main" id="{A3495901-FF85-489D-9D12-2E64973CD160}"/>
                  </a:ext>
                </a:extLst>
              </p:cNvPr>
              <p:cNvSpPr>
                <a:spLocks noChangeShapeType="1"/>
              </p:cNvSpPr>
              <p:nvPr/>
            </p:nvSpPr>
            <p:spPr bwMode="auto">
              <a:xfrm flipH="1">
                <a:off x="113" y="3748"/>
                <a:ext cx="349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61" name="Line 17">
                <a:extLst>
                  <a:ext uri="{FF2B5EF4-FFF2-40B4-BE49-F238E27FC236}">
                    <a16:creationId xmlns:a16="http://schemas.microsoft.com/office/drawing/2014/main" id="{A97D4CF7-EF56-43BB-9003-525D7B97C01D}"/>
                  </a:ext>
                </a:extLst>
              </p:cNvPr>
              <p:cNvSpPr>
                <a:spLocks noChangeShapeType="1"/>
              </p:cNvSpPr>
              <p:nvPr/>
            </p:nvSpPr>
            <p:spPr bwMode="auto">
              <a:xfrm flipH="1">
                <a:off x="113" y="4201"/>
                <a:ext cx="39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65562" name="Line 39">
                <a:extLst>
                  <a:ext uri="{FF2B5EF4-FFF2-40B4-BE49-F238E27FC236}">
                    <a16:creationId xmlns:a16="http://schemas.microsoft.com/office/drawing/2014/main" id="{E66AD3BC-4A26-420A-B801-C9701BA8487B}"/>
                  </a:ext>
                </a:extLst>
              </p:cNvPr>
              <p:cNvSpPr>
                <a:spLocks noChangeShapeType="1"/>
              </p:cNvSpPr>
              <p:nvPr/>
            </p:nvSpPr>
            <p:spPr bwMode="auto">
              <a:xfrm>
                <a:off x="612" y="346"/>
                <a:ext cx="0" cy="1406"/>
              </a:xfrm>
              <a:prstGeom prst="line">
                <a:avLst/>
              </a:prstGeom>
              <a:noFill/>
              <a:ln w="17526">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lIns="0" rIns="0"/>
              <a:lstStyle/>
              <a:p>
                <a:endParaRPr lang="zh-CN" altLang="en-US"/>
              </a:p>
            </p:txBody>
          </p:sp>
          <p:sp>
            <p:nvSpPr>
              <p:cNvPr id="65563" name="Line 40">
                <a:extLst>
                  <a:ext uri="{FF2B5EF4-FFF2-40B4-BE49-F238E27FC236}">
                    <a16:creationId xmlns:a16="http://schemas.microsoft.com/office/drawing/2014/main" id="{397A5208-5EB0-4AAD-9978-BB28FC9CCA23}"/>
                  </a:ext>
                </a:extLst>
              </p:cNvPr>
              <p:cNvSpPr>
                <a:spLocks noChangeShapeType="1"/>
              </p:cNvSpPr>
              <p:nvPr/>
            </p:nvSpPr>
            <p:spPr bwMode="auto">
              <a:xfrm>
                <a:off x="612" y="1752"/>
                <a:ext cx="0" cy="1996"/>
              </a:xfrm>
              <a:prstGeom prst="line">
                <a:avLst/>
              </a:prstGeom>
              <a:noFill/>
              <a:ln w="17526">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lIns="0" rIns="0"/>
              <a:lstStyle/>
              <a:p>
                <a:endParaRPr lang="zh-CN" altLang="en-US"/>
              </a:p>
            </p:txBody>
          </p:sp>
          <p:sp>
            <p:nvSpPr>
              <p:cNvPr id="65564" name="Line 41">
                <a:extLst>
                  <a:ext uri="{FF2B5EF4-FFF2-40B4-BE49-F238E27FC236}">
                    <a16:creationId xmlns:a16="http://schemas.microsoft.com/office/drawing/2014/main" id="{FB692850-3476-476F-A90C-04959D819BE4}"/>
                  </a:ext>
                </a:extLst>
              </p:cNvPr>
              <p:cNvSpPr>
                <a:spLocks noChangeShapeType="1"/>
              </p:cNvSpPr>
              <p:nvPr/>
            </p:nvSpPr>
            <p:spPr bwMode="auto">
              <a:xfrm>
                <a:off x="612" y="3748"/>
                <a:ext cx="0" cy="453"/>
              </a:xfrm>
              <a:prstGeom prst="line">
                <a:avLst/>
              </a:prstGeom>
              <a:noFill/>
              <a:ln w="17526">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lIns="0" rIns="0"/>
              <a:lstStyle/>
              <a:p>
                <a:endParaRPr lang="zh-CN" altLang="en-US"/>
              </a:p>
            </p:txBody>
          </p:sp>
        </p:grpSp>
      </p:grpSp>
      <p:sp>
        <p:nvSpPr>
          <p:cNvPr id="65539" name="Text Box 44">
            <a:extLst>
              <a:ext uri="{FF2B5EF4-FFF2-40B4-BE49-F238E27FC236}">
                <a16:creationId xmlns:a16="http://schemas.microsoft.com/office/drawing/2014/main" id="{D911C9C9-5BA5-47FA-A141-5A74852B0B9C}"/>
              </a:ext>
            </a:extLst>
          </p:cNvPr>
          <p:cNvSpPr txBox="1">
            <a:spLocks noChangeArrowheads="1"/>
          </p:cNvSpPr>
          <p:nvPr/>
        </p:nvSpPr>
        <p:spPr bwMode="auto">
          <a:xfrm>
            <a:off x="757238" y="862013"/>
            <a:ext cx="54927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a:solidFill>
                  <a:schemeClr val="hlink"/>
                </a:solidFill>
                <a:ea typeface="楷体_GB2312" panose="02010609030101010101" pitchFamily="49" charset="-122"/>
              </a:rPr>
              <a:t>定义时期</a:t>
            </a:r>
            <a:endParaRPr lang="en-US" altLang="zh-CN">
              <a:solidFill>
                <a:schemeClr val="hlink"/>
              </a:solidFill>
              <a:ea typeface="楷体_GB2312" panose="02010609030101010101" pitchFamily="49" charset="-122"/>
            </a:endParaRPr>
          </a:p>
        </p:txBody>
      </p:sp>
      <p:sp>
        <p:nvSpPr>
          <p:cNvPr id="65540" name="Text Box 45">
            <a:extLst>
              <a:ext uri="{FF2B5EF4-FFF2-40B4-BE49-F238E27FC236}">
                <a16:creationId xmlns:a16="http://schemas.microsoft.com/office/drawing/2014/main" id="{EA78AB3F-0B53-4878-B56B-A0DDD6F98976}"/>
              </a:ext>
            </a:extLst>
          </p:cNvPr>
          <p:cNvSpPr txBox="1">
            <a:spLocks noChangeArrowheads="1"/>
          </p:cNvSpPr>
          <p:nvPr/>
        </p:nvSpPr>
        <p:spPr bwMode="auto">
          <a:xfrm>
            <a:off x="782638" y="3213100"/>
            <a:ext cx="54927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a:solidFill>
                  <a:schemeClr val="hlink"/>
                </a:solidFill>
                <a:ea typeface="楷体_GB2312" panose="02010609030101010101" pitchFamily="49" charset="-122"/>
              </a:rPr>
              <a:t>开发时期</a:t>
            </a:r>
            <a:endParaRPr lang="en-US" altLang="zh-CN">
              <a:solidFill>
                <a:schemeClr val="hlink"/>
              </a:solidFill>
              <a:ea typeface="楷体_GB2312" panose="02010609030101010101" pitchFamily="49" charset="-122"/>
            </a:endParaRPr>
          </a:p>
        </p:txBody>
      </p:sp>
      <p:sp>
        <p:nvSpPr>
          <p:cNvPr id="65541" name="Text Box 46">
            <a:extLst>
              <a:ext uri="{FF2B5EF4-FFF2-40B4-BE49-F238E27FC236}">
                <a16:creationId xmlns:a16="http://schemas.microsoft.com/office/drawing/2014/main" id="{E3029268-2D40-426B-A633-4FE702B1E899}"/>
              </a:ext>
            </a:extLst>
          </p:cNvPr>
          <p:cNvSpPr txBox="1">
            <a:spLocks noChangeArrowheads="1"/>
          </p:cNvSpPr>
          <p:nvPr/>
        </p:nvSpPr>
        <p:spPr bwMode="auto">
          <a:xfrm>
            <a:off x="417513" y="5805488"/>
            <a:ext cx="914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a:solidFill>
                  <a:schemeClr val="hlink"/>
                </a:solidFill>
                <a:ea typeface="楷体_GB2312" panose="02010609030101010101" pitchFamily="49" charset="-122"/>
              </a:rPr>
              <a:t>维护时期</a:t>
            </a:r>
            <a:endParaRPr lang="en-US" altLang="zh-CN">
              <a:solidFill>
                <a:schemeClr val="hlink"/>
              </a:solidFill>
              <a:ea typeface="楷体_GB2312" panose="0201060903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5A23530C-4BB1-46EE-A2E9-950CD56AC620}"/>
              </a:ext>
            </a:extLst>
          </p:cNvPr>
          <p:cNvSpPr>
            <a:spLocks noGrp="1" noChangeArrowheads="1"/>
          </p:cNvSpPr>
          <p:nvPr>
            <p:ph type="body" idx="1"/>
          </p:nvPr>
        </p:nvSpPr>
        <p:spPr>
          <a:xfrm>
            <a:off x="373063" y="1484313"/>
            <a:ext cx="8331200" cy="4681537"/>
          </a:xfrm>
        </p:spPr>
        <p:txBody>
          <a:bodyPr/>
          <a:lstStyle/>
          <a:p>
            <a:pPr marL="457200" indent="-457200" eaLnBrk="1" hangingPunct="1">
              <a:buFontTx/>
              <a:buAutoNum type="arabicPeriod"/>
            </a:pPr>
            <a:r>
              <a:rPr lang="zh-CN" altLang="en-US" b="1">
                <a:solidFill>
                  <a:schemeClr val="hlink"/>
                </a:solidFill>
                <a:latin typeface="宋体" panose="02010600030101010101" pitchFamily="2" charset="-122"/>
                <a:ea typeface="宋体" panose="02010600030101010101" pitchFamily="2" charset="-122"/>
              </a:rPr>
              <a:t>问题定义</a:t>
            </a:r>
          </a:p>
          <a:p>
            <a:pPr marL="457200" indent="-457200" eaLnBrk="1" hangingPunct="1">
              <a:buFontTx/>
              <a:buAutoNum type="arabicPeriod"/>
            </a:pPr>
            <a:endParaRPr lang="zh-CN" altLang="en-US" b="1">
              <a:solidFill>
                <a:schemeClr val="hlink"/>
              </a:solidFill>
              <a:latin typeface="宋体" panose="02010600030101010101" pitchFamily="2" charset="-122"/>
              <a:ea typeface="宋体" panose="02010600030101010101" pitchFamily="2" charset="-122"/>
            </a:endParaRPr>
          </a:p>
          <a:p>
            <a:pPr marL="457200" indent="-457200" eaLnBrk="1" hangingPunct="1">
              <a:buFontTx/>
              <a:buNone/>
            </a:pPr>
            <a:r>
              <a:rPr lang="zh-CN" altLang="en-US" b="1">
                <a:solidFill>
                  <a:schemeClr val="hlink"/>
                </a:solidFill>
                <a:latin typeface="宋体" panose="02010600030101010101" pitchFamily="2" charset="-122"/>
                <a:ea typeface="宋体" panose="02010600030101010101" pitchFamily="2" charset="-122"/>
              </a:rPr>
              <a:t>       </a:t>
            </a:r>
            <a:r>
              <a:rPr lang="zh-CN" altLang="en-US" b="1">
                <a:latin typeface="楷体_GB2312" panose="02010609030101010101" pitchFamily="49" charset="-122"/>
                <a:ea typeface="楷体_GB2312" panose="02010609030101010101" pitchFamily="49" charset="-122"/>
              </a:rPr>
              <a:t>问题定义阶段要回答的关键问题是</a:t>
            </a:r>
            <a:r>
              <a:rPr lang="zh-CN" altLang="en-US" b="1">
                <a:latin typeface="宋体" panose="02010600030101010101" pitchFamily="2" charset="-122"/>
                <a:ea typeface="楷体_GB2312" panose="02010609030101010101" pitchFamily="49" charset="-122"/>
              </a:rPr>
              <a:t>“</a:t>
            </a:r>
            <a:r>
              <a:rPr lang="zh-CN" altLang="en-US" b="1">
                <a:latin typeface="楷体_GB2312" panose="02010609030101010101" pitchFamily="49" charset="-122"/>
                <a:ea typeface="楷体_GB2312" panose="02010609030101010101" pitchFamily="49" charset="-122"/>
              </a:rPr>
              <a:t>要解决的问题是什么？</a:t>
            </a:r>
            <a:r>
              <a:rPr lang="zh-CN" altLang="en-US" b="1">
                <a:latin typeface="宋体" panose="02010600030101010101" pitchFamily="2" charset="-122"/>
                <a:ea typeface="楷体_GB2312" panose="02010609030101010101" pitchFamily="49" charset="-122"/>
              </a:rPr>
              <a:t>”</a:t>
            </a:r>
            <a:r>
              <a:rPr lang="zh-CN" altLang="en-US" b="1">
                <a:latin typeface="楷体_GB2312" panose="02010609030101010101" pitchFamily="49" charset="-122"/>
                <a:ea typeface="楷体_GB2312" panose="02010609030101010101" pitchFamily="49" charset="-122"/>
              </a:rPr>
              <a:t>通过对客户的访问调查，系统分析员扼要的写出关于问题性质、工程目标和工程规模的书面报告，经过讨论和必要的修改之后，这份报告还应该得到客户的确认。</a:t>
            </a:r>
            <a:endParaRPr lang="zh-CN" altLang="en-US" b="1">
              <a:solidFill>
                <a:schemeClr val="hlink"/>
              </a:solidFill>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17D7FE2-DEDE-4B05-8D3F-C79D7C740804}"/>
              </a:ext>
            </a:extLst>
          </p:cNvPr>
          <p:cNvSpPr>
            <a:spLocks noGrp="1" noChangeArrowheads="1"/>
          </p:cNvSpPr>
          <p:nvPr>
            <p:ph type="title"/>
          </p:nvPr>
        </p:nvSpPr>
        <p:spPr>
          <a:xfrm>
            <a:off x="1140397" y="0"/>
            <a:ext cx="6265863" cy="1031875"/>
          </a:xfrm>
        </p:spPr>
        <p:txBody>
          <a:bodyPr/>
          <a:lstStyle/>
          <a:p>
            <a:pPr algn="ctr" eaLnBrk="1" hangingPunct="1"/>
            <a:r>
              <a:rPr lang="en-US" altLang="zh-CN" b="1" dirty="0">
                <a:latin typeface="宋体" panose="02010600030101010101" pitchFamily="2" charset="-122"/>
                <a:ea typeface="宋体" panose="02010600030101010101" pitchFamily="2" charset="-122"/>
              </a:rPr>
              <a:t>5.1 </a:t>
            </a:r>
            <a:r>
              <a:rPr lang="zh-CN" altLang="en-US" b="1" dirty="0">
                <a:latin typeface="宋体" panose="02010600030101010101" pitchFamily="2" charset="-122"/>
                <a:ea typeface="宋体" panose="02010600030101010101" pitchFamily="2" charset="-122"/>
              </a:rPr>
              <a:t>软件工程</a:t>
            </a:r>
          </a:p>
        </p:txBody>
      </p:sp>
      <p:sp>
        <p:nvSpPr>
          <p:cNvPr id="39939" name="Rectangle 3">
            <a:extLst>
              <a:ext uri="{FF2B5EF4-FFF2-40B4-BE49-F238E27FC236}">
                <a16:creationId xmlns:a16="http://schemas.microsoft.com/office/drawing/2014/main" id="{0D0AA240-BBE6-4EE5-A7AD-4245DBF21D24}"/>
              </a:ext>
            </a:extLst>
          </p:cNvPr>
          <p:cNvSpPr>
            <a:spLocks noGrp="1" noChangeArrowheads="1"/>
          </p:cNvSpPr>
          <p:nvPr>
            <p:ph type="body" idx="1"/>
          </p:nvPr>
        </p:nvSpPr>
        <p:spPr>
          <a:xfrm>
            <a:off x="1165225" y="2273300"/>
            <a:ext cx="6719888" cy="2524125"/>
          </a:xfrm>
        </p:spPr>
        <p:txBody>
          <a:bodyPr/>
          <a:lstStyle/>
          <a:p>
            <a:pPr eaLnBrk="1" hangingPunct="1">
              <a:buFontTx/>
              <a:buNone/>
            </a:pPr>
            <a:r>
              <a:rPr lang="en-US" altLang="zh-CN" b="1" dirty="0">
                <a:solidFill>
                  <a:schemeClr val="hlink"/>
                </a:solidFill>
                <a:latin typeface="楷体_GB2312" panose="02010609030101010101" pitchFamily="49" charset="-122"/>
                <a:ea typeface="楷体_GB2312" panose="02010609030101010101" pitchFamily="49" charset="-122"/>
              </a:rPr>
              <a:t>5.1.1 </a:t>
            </a:r>
            <a:r>
              <a:rPr lang="zh-CN" altLang="en-US" b="1" dirty="0">
                <a:solidFill>
                  <a:schemeClr val="hlink"/>
                </a:solidFill>
                <a:latin typeface="楷体_GB2312" panose="02010609030101010101" pitchFamily="49" charset="-122"/>
                <a:ea typeface="楷体_GB2312" panose="02010609030101010101" pitchFamily="49" charset="-122"/>
              </a:rPr>
              <a:t>软件工程的介绍</a:t>
            </a:r>
          </a:p>
          <a:p>
            <a:pPr eaLnBrk="1" hangingPunct="1">
              <a:buFontTx/>
              <a:buNone/>
            </a:pPr>
            <a:endParaRPr lang="zh-CN" altLang="en-US" b="1" dirty="0">
              <a:solidFill>
                <a:schemeClr val="hlink"/>
              </a:solidFill>
              <a:latin typeface="楷体_GB2312" panose="02010609030101010101" pitchFamily="49" charset="-122"/>
              <a:ea typeface="楷体_GB2312" panose="02010609030101010101" pitchFamily="49" charset="-122"/>
            </a:endParaRPr>
          </a:p>
          <a:p>
            <a:pPr eaLnBrk="1" hangingPunct="1">
              <a:buFontTx/>
              <a:buNone/>
            </a:pPr>
            <a:r>
              <a:rPr lang="en-US" altLang="zh-CN" b="1" dirty="0">
                <a:solidFill>
                  <a:schemeClr val="hlink"/>
                </a:solidFill>
                <a:latin typeface="楷体_GB2312" panose="02010609030101010101" pitchFamily="49" charset="-122"/>
                <a:ea typeface="楷体_GB2312" panose="02010609030101010101" pitchFamily="49" charset="-122"/>
              </a:rPr>
              <a:t>5.1.2 </a:t>
            </a:r>
            <a:r>
              <a:rPr lang="zh-CN" altLang="en-US" b="1" dirty="0">
                <a:solidFill>
                  <a:schemeClr val="hlink"/>
                </a:solidFill>
                <a:latin typeface="楷体_GB2312" panose="02010609030101010101" pitchFamily="49" charset="-122"/>
                <a:ea typeface="楷体_GB2312" panose="02010609030101010101" pitchFamily="49" charset="-122"/>
              </a:rPr>
              <a:t>软件工程的基本原理</a:t>
            </a:r>
          </a:p>
          <a:p>
            <a:pPr eaLnBrk="1" hangingPunct="1">
              <a:buFontTx/>
              <a:buNone/>
            </a:pPr>
            <a:endParaRPr lang="zh-CN" altLang="en-US" b="1" dirty="0">
              <a:solidFill>
                <a:schemeClr val="hlink"/>
              </a:solidFill>
              <a:latin typeface="楷体_GB2312" panose="02010609030101010101" pitchFamily="49" charset="-122"/>
              <a:ea typeface="楷体_GB2312" panose="02010609030101010101" pitchFamily="49" charset="-122"/>
            </a:endParaRPr>
          </a:p>
          <a:p>
            <a:pPr eaLnBrk="1" hangingPunct="1">
              <a:buFontTx/>
              <a:buNone/>
            </a:pPr>
            <a:r>
              <a:rPr lang="en-US" altLang="zh-CN" b="1" dirty="0">
                <a:solidFill>
                  <a:schemeClr val="hlink"/>
                </a:solidFill>
                <a:latin typeface="楷体_GB2312" panose="02010609030101010101" pitchFamily="49" charset="-122"/>
                <a:ea typeface="楷体_GB2312" panose="02010609030101010101" pitchFamily="49" charset="-122"/>
              </a:rPr>
              <a:t>5.1.3 </a:t>
            </a:r>
            <a:r>
              <a:rPr lang="zh-CN" altLang="en-US" b="1" dirty="0">
                <a:solidFill>
                  <a:schemeClr val="hlink"/>
                </a:solidFill>
                <a:latin typeface="楷体_GB2312" panose="02010609030101010101" pitchFamily="49" charset="-122"/>
                <a:ea typeface="楷体_GB2312" panose="02010609030101010101" pitchFamily="49" charset="-122"/>
              </a:rPr>
              <a:t>软件工程方法学</a:t>
            </a:r>
          </a:p>
        </p:txBody>
      </p:sp>
      <p:sp>
        <p:nvSpPr>
          <p:cNvPr id="39940" name="AutoShape 5">
            <a:hlinkClick r:id="rId2" action="ppaction://hlinksldjump" highlightClick="1"/>
            <a:extLst>
              <a:ext uri="{FF2B5EF4-FFF2-40B4-BE49-F238E27FC236}">
                <a16:creationId xmlns:a16="http://schemas.microsoft.com/office/drawing/2014/main" id="{7076DC0C-28D6-4DF0-91ED-E447934E9062}"/>
              </a:ext>
            </a:extLst>
          </p:cNvPr>
          <p:cNvSpPr>
            <a:spLocks noChangeArrowheads="1"/>
          </p:cNvSpPr>
          <p:nvPr/>
        </p:nvSpPr>
        <p:spPr bwMode="auto">
          <a:xfrm>
            <a:off x="7667625" y="5876925"/>
            <a:ext cx="865188" cy="647700"/>
          </a:xfrm>
          <a:prstGeom prst="actionButtonBackPrevious">
            <a:avLst/>
          </a:prstGeom>
          <a:solidFill>
            <a:schemeClr val="accent1"/>
          </a:solidFill>
          <a:ln>
            <a:noFill/>
          </a:ln>
          <a:extLst>
            <a:ext uri="{91240B29-F687-4F45-9708-019B960494DF}">
              <a14:hiddenLine xmlns:a14="http://schemas.microsoft.com/office/drawing/2010/main" w="7938">
                <a:solidFill>
                  <a:srgbClr val="000000"/>
                </a:solidFill>
                <a:miter lim="800000"/>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629D13D9-EBF8-4AB9-95D2-8E644D25447C}"/>
              </a:ext>
            </a:extLst>
          </p:cNvPr>
          <p:cNvSpPr>
            <a:spLocks noGrp="1" noChangeArrowheads="1"/>
          </p:cNvSpPr>
          <p:nvPr>
            <p:ph type="body" idx="1"/>
          </p:nvPr>
        </p:nvSpPr>
        <p:spPr>
          <a:xfrm>
            <a:off x="373063" y="1481138"/>
            <a:ext cx="8331200" cy="4972050"/>
          </a:xfrm>
        </p:spPr>
        <p:txBody>
          <a:bodyPr/>
          <a:lstStyle/>
          <a:p>
            <a:pPr eaLnBrk="1" hangingPunct="1">
              <a:lnSpc>
                <a:spcPct val="80000"/>
              </a:lnSpc>
              <a:buFontTx/>
              <a:buNone/>
            </a:pPr>
            <a:r>
              <a:rPr lang="en-US" altLang="zh-CN" b="1">
                <a:solidFill>
                  <a:schemeClr val="hlink"/>
                </a:solidFill>
                <a:latin typeface="宋体" panose="02010600030101010101" pitchFamily="2" charset="-122"/>
                <a:ea typeface="宋体" panose="02010600030101010101" pitchFamily="2" charset="-122"/>
              </a:rPr>
              <a:t>2. </a:t>
            </a:r>
            <a:r>
              <a:rPr lang="zh-CN" altLang="en-US" b="1">
                <a:solidFill>
                  <a:schemeClr val="hlink"/>
                </a:solidFill>
                <a:latin typeface="宋体" panose="02010600030101010101" pitchFamily="2" charset="-122"/>
                <a:ea typeface="宋体" panose="02010600030101010101" pitchFamily="2" charset="-122"/>
              </a:rPr>
              <a:t>可行性研究</a:t>
            </a:r>
          </a:p>
          <a:p>
            <a:pPr eaLnBrk="1" hangingPunct="1">
              <a:lnSpc>
                <a:spcPct val="80000"/>
              </a:lnSpc>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lnSpc>
                <a:spcPct val="80000"/>
              </a:lnSpc>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本阶段的任务是根据用户提出的工程项目的性质、目标和规模，进一步了解用户的要求及现有的环境及条件，从技术、经济和社会等多方面研究并论证该项目的可行性。即该项目是否值得去解决，是否存在可行的解决办法。</a:t>
            </a:r>
          </a:p>
          <a:p>
            <a:pPr eaLnBrk="1" hangingPunct="1">
              <a:lnSpc>
                <a:spcPct val="80000"/>
              </a:lnSpc>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此时，系统分析人员应在用户的配合下对用户的要求和现有的环境进行深入调查并写出调研报告。进而进行可行性论证。可行性论证包括经济可行性、技术可行性、操作可行性、法律可行性等。在此基础上还要制定初步的项目计划，包括需要的软硬件资源、定义任务、风险分析、成本</a:t>
            </a:r>
            <a:r>
              <a:rPr lang="en-US" altLang="zh-CN" b="1">
                <a:latin typeface="楷体_GB2312" panose="02010609030101010101" pitchFamily="49" charset="-122"/>
                <a:ea typeface="楷体_GB2312" panose="02010609030101010101" pitchFamily="49" charset="-122"/>
              </a:rPr>
              <a:t>/</a:t>
            </a:r>
            <a:r>
              <a:rPr lang="zh-CN" altLang="en-US" b="1">
                <a:latin typeface="楷体_GB2312" panose="02010609030101010101" pitchFamily="49" charset="-122"/>
                <a:ea typeface="楷体_GB2312" panose="02010609030101010101" pitchFamily="49" charset="-122"/>
              </a:rPr>
              <a:t>效益分析以及进度安排等。</a:t>
            </a:r>
          </a:p>
          <a:p>
            <a:pPr eaLnBrk="1" hangingPunct="1">
              <a:lnSpc>
                <a:spcPct val="80000"/>
              </a:lnSpc>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可行性研究的结果将是使用部门负责人做出是否继续进行该项目决定的重要依据。</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5270784F-4DB6-4F0C-8CF2-0B7E054255B2}"/>
              </a:ext>
            </a:extLst>
          </p:cNvPr>
          <p:cNvSpPr>
            <a:spLocks noGrp="1" noChangeArrowheads="1"/>
          </p:cNvSpPr>
          <p:nvPr>
            <p:ph type="body" idx="1"/>
          </p:nvPr>
        </p:nvSpPr>
        <p:spPr>
          <a:xfrm>
            <a:off x="373063" y="1484313"/>
            <a:ext cx="8331200" cy="4681537"/>
          </a:xfrm>
        </p:spPr>
        <p:txBody>
          <a:bodyPr/>
          <a:lstStyle/>
          <a:p>
            <a:pPr eaLnBrk="1" hangingPunct="1">
              <a:buFontTx/>
              <a:buNone/>
            </a:pPr>
            <a:r>
              <a:rPr lang="en-US" altLang="zh-CN" b="1">
                <a:solidFill>
                  <a:schemeClr val="hlink"/>
                </a:solidFill>
                <a:latin typeface="宋体" panose="02010600030101010101" pitchFamily="2" charset="-122"/>
                <a:ea typeface="宋体" panose="02010600030101010101" pitchFamily="2" charset="-122"/>
              </a:rPr>
              <a:t>3. </a:t>
            </a:r>
            <a:r>
              <a:rPr lang="zh-CN" altLang="en-US" b="1">
                <a:solidFill>
                  <a:schemeClr val="hlink"/>
                </a:solidFill>
                <a:latin typeface="宋体" panose="02010600030101010101" pitchFamily="2" charset="-122"/>
                <a:ea typeface="宋体" panose="02010600030101010101" pitchFamily="2" charset="-122"/>
              </a:rPr>
              <a:t>需求分析</a:t>
            </a:r>
          </a:p>
          <a:p>
            <a:pPr eaLnBrk="1" hangingPunct="1">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需求分析的任务是确定待开发的软件系统</a:t>
            </a:r>
            <a:r>
              <a:rPr lang="zh-CN" altLang="en-US" b="1">
                <a:latin typeface="Times New Roman" panose="02020603050405020304" pitchFamily="18" charset="0"/>
                <a:ea typeface="楷体_GB2312" panose="02010609030101010101" pitchFamily="49" charset="-122"/>
              </a:rPr>
              <a:t>“</a:t>
            </a:r>
            <a:r>
              <a:rPr lang="zh-CN" altLang="en-US" b="1">
                <a:ea typeface="楷体_GB2312" panose="02010609030101010101" pitchFamily="49" charset="-122"/>
              </a:rPr>
              <a:t>做什么</a:t>
            </a:r>
            <a:r>
              <a:rPr lang="zh-CN" altLang="en-US" b="1">
                <a:latin typeface="Times New Roman" panose="02020603050405020304" pitchFamily="18" charset="0"/>
                <a:ea typeface="楷体_GB2312" panose="02010609030101010101" pitchFamily="49" charset="-122"/>
              </a:rPr>
              <a:t>”</a:t>
            </a:r>
            <a:r>
              <a:rPr lang="zh-CN" altLang="en-US" b="1">
                <a:ea typeface="楷体_GB2312" panose="02010609030101010101" pitchFamily="49" charset="-122"/>
              </a:rPr>
              <a:t>。</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软件系统需求一般由用户提出。系统分析员和开发人员在需求分析阶段必须与用户反复讨论、协商，充分交流信息，并用某种方法和工具构建软件系统的逻辑模型。</a:t>
            </a:r>
          </a:p>
          <a:p>
            <a:pPr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需求分析阶段的主要成果有软件需求规格说明书、软件验收测试计划和准则、初步的用户手册等。其中，软件需求规格说明书（</a:t>
            </a:r>
            <a:r>
              <a:rPr lang="en-US" altLang="zh-CN" b="1">
                <a:latin typeface="Times New Roman" panose="02020603050405020304" pitchFamily="18" charset="0"/>
                <a:ea typeface="楷体_GB2312" panose="02010609030101010101" pitchFamily="49" charset="-122"/>
              </a:rPr>
              <a:t>Software Requirements Specification</a:t>
            </a:r>
            <a:r>
              <a:rPr lang="zh-CN" altLang="en-US" b="1">
                <a:latin typeface="Times New Roman" panose="02020603050405020304" pitchFamily="18" charset="0"/>
                <a:ea typeface="楷体_GB2312" panose="02010609030101010101" pitchFamily="49" charset="-122"/>
              </a:rPr>
              <a:t>，即</a:t>
            </a:r>
            <a:r>
              <a:rPr lang="en-US" altLang="zh-CN" b="1">
                <a:latin typeface="Times New Roman" panose="02020603050405020304" pitchFamily="18" charset="0"/>
                <a:ea typeface="楷体_GB2312" panose="02010609030101010101" pitchFamily="49" charset="-122"/>
              </a:rPr>
              <a:t>SRS</a:t>
            </a:r>
            <a:r>
              <a:rPr lang="zh-CN" altLang="en-US" b="1">
                <a:latin typeface="Times New Roman" panose="02020603050405020304" pitchFamily="18" charset="0"/>
                <a:ea typeface="楷体_GB2312" panose="02010609030101010101" pitchFamily="49" charset="-122"/>
              </a:rPr>
              <a:t>）是一个关键性的文档。</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031E6036-6584-4DAD-8874-8935D6FC3CD2}"/>
              </a:ext>
            </a:extLst>
          </p:cNvPr>
          <p:cNvSpPr>
            <a:spLocks noGrp="1" noChangeArrowheads="1"/>
          </p:cNvSpPr>
          <p:nvPr>
            <p:ph type="body" idx="1"/>
          </p:nvPr>
        </p:nvSpPr>
        <p:spPr>
          <a:xfrm>
            <a:off x="373063" y="1484313"/>
            <a:ext cx="8331200" cy="4681537"/>
          </a:xfrm>
        </p:spPr>
        <p:txBody>
          <a:bodyPr/>
          <a:lstStyle/>
          <a:p>
            <a:pPr eaLnBrk="1" hangingPunct="1">
              <a:lnSpc>
                <a:spcPct val="90000"/>
              </a:lnSpc>
              <a:buFontTx/>
              <a:buNone/>
            </a:pPr>
            <a:r>
              <a:rPr lang="en-US" altLang="zh-CN" b="1">
                <a:solidFill>
                  <a:schemeClr val="hlink"/>
                </a:solidFill>
                <a:latin typeface="宋体" panose="02010600030101010101" pitchFamily="2" charset="-122"/>
                <a:ea typeface="宋体" panose="02010600030101010101" pitchFamily="2" charset="-122"/>
              </a:rPr>
              <a:t>4. </a:t>
            </a:r>
            <a:r>
              <a:rPr lang="zh-CN" altLang="en-US" b="1">
                <a:solidFill>
                  <a:schemeClr val="hlink"/>
                </a:solidFill>
                <a:latin typeface="宋体" panose="02010600030101010101" pitchFamily="2" charset="-122"/>
                <a:ea typeface="宋体" panose="02010600030101010101" pitchFamily="2" charset="-122"/>
              </a:rPr>
              <a:t>总体设计</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这个阶段必须回答的关键问题是：</a:t>
            </a:r>
            <a:r>
              <a:rPr lang="zh-CN" altLang="en-US" b="1">
                <a:latin typeface="Times New Roman" panose="02020603050405020304" pitchFamily="18" charset="0"/>
                <a:ea typeface="楷体_GB2312" panose="02010609030101010101" pitchFamily="49" charset="-122"/>
              </a:rPr>
              <a:t>“</a:t>
            </a:r>
            <a:r>
              <a:rPr lang="zh-CN" altLang="en-US" b="1">
                <a:ea typeface="楷体_GB2312" panose="02010609030101010101" pitchFamily="49" charset="-122"/>
              </a:rPr>
              <a:t>概括地说，应该怎样实现目标系统？</a:t>
            </a:r>
            <a:r>
              <a:rPr lang="zh-CN" altLang="en-US" b="1">
                <a:latin typeface="Times New Roman" panose="02020603050405020304" pitchFamily="18" charset="0"/>
                <a:ea typeface="楷体_GB2312" panose="02010609030101010101" pitchFamily="49" charset="-122"/>
              </a:rPr>
              <a:t>”</a:t>
            </a:r>
            <a:endParaRPr lang="zh-CN" altLang="en-US" b="1">
              <a:ea typeface="楷体_GB2312" panose="02010609030101010101" pitchFamily="49" charset="-122"/>
            </a:endParaRP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这一阶段对需求规格说明中提供的软件系统逻辑模型进行进一步的分解，从而建立软件系统的总体结构和各子系统之间、各模块之间的关系，定义各子系统接口界面和各功能模块的接口，设计全局数据库或数据结构，规定设计约束，制定组装测试计划，进而给出每个功能模块的功能描述、全局数据定义和外部文件定义等。</a:t>
            </a: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总体设计阶段的主要成果有</a:t>
            </a:r>
            <a:r>
              <a:rPr lang="zh-CN" altLang="en-US" b="1">
                <a:latin typeface="楷体_GB2312" panose="02010609030101010101" pitchFamily="49" charset="-122"/>
                <a:ea typeface="楷体_GB2312" panose="02010609030101010101" pitchFamily="49" charset="-122"/>
              </a:rPr>
              <a:t>概要设计说明书、 数据库或数据结构说明书、组装测试计划等文档</a:t>
            </a:r>
          </a:p>
          <a:p>
            <a:pPr eaLnBrk="1" hangingPunct="1">
              <a:lnSpc>
                <a:spcPct val="90000"/>
              </a:lnSpc>
              <a:buClr>
                <a:srgbClr val="FF6600"/>
              </a:buClr>
              <a:buSzPct val="80000"/>
              <a:buFont typeface="Wingdings" panose="05000000000000000000" pitchFamily="2" charset="2"/>
              <a:buChar char="v"/>
            </a:pPr>
            <a:endParaRPr lang="zh-CN" altLang="en-US" b="1">
              <a:ea typeface="楷体_GB2312" panose="0201060903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92BCE92F-9F12-4430-8874-BE00F0B660D8}"/>
              </a:ext>
            </a:extLst>
          </p:cNvPr>
          <p:cNvSpPr>
            <a:spLocks noGrp="1" noChangeArrowheads="1"/>
          </p:cNvSpPr>
          <p:nvPr>
            <p:ph type="body" idx="1"/>
          </p:nvPr>
        </p:nvSpPr>
        <p:spPr>
          <a:xfrm>
            <a:off x="373063" y="1484313"/>
            <a:ext cx="8331200" cy="4681537"/>
          </a:xfrm>
        </p:spPr>
        <p:txBody>
          <a:bodyPr/>
          <a:lstStyle/>
          <a:p>
            <a:pPr eaLnBrk="1" hangingPunct="1">
              <a:lnSpc>
                <a:spcPct val="90000"/>
              </a:lnSpc>
              <a:buFontTx/>
              <a:buNone/>
            </a:pPr>
            <a:r>
              <a:rPr lang="en-US" altLang="zh-CN" b="1">
                <a:solidFill>
                  <a:schemeClr val="hlink"/>
                </a:solidFill>
                <a:latin typeface="宋体" panose="02010600030101010101" pitchFamily="2" charset="-122"/>
                <a:ea typeface="宋体" panose="02010600030101010101" pitchFamily="2" charset="-122"/>
              </a:rPr>
              <a:t>5. </a:t>
            </a:r>
            <a:r>
              <a:rPr lang="zh-CN" altLang="en-US" b="1">
                <a:solidFill>
                  <a:schemeClr val="hlink"/>
                </a:solidFill>
                <a:latin typeface="宋体" panose="02010600030101010101" pitchFamily="2" charset="-122"/>
                <a:ea typeface="宋体" panose="02010600030101010101" pitchFamily="2" charset="-122"/>
              </a:rPr>
              <a:t>详细设计</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lnSpc>
                <a:spcPct val="90000"/>
              </a:lnSpc>
              <a:spcBef>
                <a:spcPct val="50000"/>
              </a:spcBef>
              <a:buClr>
                <a:srgbClr val="FF6600"/>
              </a:buClr>
              <a:buSzPct val="80000"/>
              <a:buFont typeface="Wingdings" panose="05000000000000000000" pitchFamily="2" charset="2"/>
              <a:buChar char="v"/>
            </a:pPr>
            <a:r>
              <a:rPr kumimoji="0" lang="zh-CN" altLang="en-US" b="1">
                <a:latin typeface="Times New Roman" panose="02020603050405020304" pitchFamily="18" charset="0"/>
                <a:ea typeface="楷体_GB2312" panose="02010609030101010101" pitchFamily="49" charset="-122"/>
              </a:rPr>
              <a:t>详细设计是</a:t>
            </a:r>
            <a:r>
              <a:rPr lang="zh-CN" altLang="en-US" b="1">
                <a:latin typeface="Times New Roman" panose="02020603050405020304" pitchFamily="18" charset="0"/>
                <a:ea typeface="楷体_GB2312" panose="02010609030101010101" pitchFamily="49" charset="-122"/>
              </a:rPr>
              <a:t>将概要设计产生的功能模块进一步细化，形成可编程的程序模块，然后设计程序模块的内部细节，包括算法、数据结构以及各程序模块间的接口信息，并设计模块的单元测试计划。</a:t>
            </a:r>
          </a:p>
          <a:p>
            <a:pPr eaLnBrk="1" hangingPunct="1">
              <a:lnSpc>
                <a:spcPct val="90000"/>
              </a:lnSpc>
              <a:spcBef>
                <a:spcPct val="50000"/>
              </a:spcBef>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可以采用结构化的设计方法，采用结构化的程序流程图、</a:t>
            </a:r>
            <a:r>
              <a:rPr lang="en-US" altLang="zh-CN" b="1">
                <a:latin typeface="Times New Roman" panose="02020603050405020304" pitchFamily="18" charset="0"/>
                <a:ea typeface="楷体_GB2312" panose="02010609030101010101" pitchFamily="49" charset="-122"/>
              </a:rPr>
              <a:t>N-S</a:t>
            </a:r>
            <a:r>
              <a:rPr lang="zh-CN" altLang="en-US" b="1">
                <a:latin typeface="Times New Roman" panose="02020603050405020304" pitchFamily="18" charset="0"/>
                <a:ea typeface="楷体_GB2312" panose="02010609030101010101" pitchFamily="49" charset="-122"/>
              </a:rPr>
              <a:t>图、过程设计语言（</a:t>
            </a:r>
            <a:r>
              <a:rPr lang="en-US" altLang="zh-CN" b="1">
                <a:latin typeface="Times New Roman" panose="02020603050405020304" pitchFamily="18" charset="0"/>
                <a:ea typeface="楷体_GB2312" panose="02010609030101010101" pitchFamily="49" charset="-122"/>
              </a:rPr>
              <a:t>PDL</a:t>
            </a:r>
            <a:r>
              <a:rPr lang="zh-CN" altLang="en-US" b="1">
                <a:latin typeface="Times New Roman" panose="02020603050405020304" pitchFamily="18" charset="0"/>
                <a:ea typeface="楷体_GB2312" panose="02010609030101010101" pitchFamily="49" charset="-122"/>
              </a:rPr>
              <a:t>，</a:t>
            </a:r>
            <a:r>
              <a:rPr lang="en-US" altLang="zh-CN" b="1">
                <a:latin typeface="Times New Roman" panose="02020603050405020304" pitchFamily="18" charset="0"/>
                <a:ea typeface="楷体_GB2312" panose="02010609030101010101" pitchFamily="49" charset="-122"/>
              </a:rPr>
              <a:t>Procedure Design Language</a:t>
            </a:r>
            <a:r>
              <a:rPr lang="zh-CN" altLang="en-US" b="1">
                <a:latin typeface="Times New Roman" panose="02020603050405020304" pitchFamily="18" charset="0"/>
                <a:ea typeface="楷体_GB2312" panose="02010609030101010101" pitchFamily="49" charset="-122"/>
              </a:rPr>
              <a:t>）等工具进行描述，也可以采用面向对象的设计方法等等。</a:t>
            </a:r>
          </a:p>
          <a:p>
            <a:pPr eaLnBrk="1" hangingPunct="1">
              <a:lnSpc>
                <a:spcPct val="90000"/>
              </a:lnSpc>
              <a:spcBef>
                <a:spcPct val="50000"/>
              </a:spcBef>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详细设计阶段的主要成果是“详细设计规格说明”（或称“模块开发卷宗”）和单元测试计划等详细设计文档。</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133CBE24-A242-48D2-BDF2-0879FEBF7397}"/>
              </a:ext>
            </a:extLst>
          </p:cNvPr>
          <p:cNvSpPr>
            <a:spLocks noGrp="1" noChangeArrowheads="1"/>
          </p:cNvSpPr>
          <p:nvPr>
            <p:ph type="body" idx="1"/>
          </p:nvPr>
        </p:nvSpPr>
        <p:spPr>
          <a:xfrm>
            <a:off x="373063" y="1484313"/>
            <a:ext cx="8331200" cy="4681537"/>
          </a:xfrm>
        </p:spPr>
        <p:txBody>
          <a:bodyPr/>
          <a:lstStyle/>
          <a:p>
            <a:pPr eaLnBrk="1" hangingPunct="1">
              <a:lnSpc>
                <a:spcPct val="90000"/>
              </a:lnSpc>
              <a:buFontTx/>
              <a:buNone/>
            </a:pPr>
            <a:r>
              <a:rPr lang="en-US" altLang="zh-CN" b="1">
                <a:solidFill>
                  <a:schemeClr val="hlink"/>
                </a:solidFill>
                <a:latin typeface="宋体" panose="02010600030101010101" pitchFamily="2" charset="-122"/>
                <a:ea typeface="宋体" panose="02010600030101010101" pitchFamily="2" charset="-122"/>
              </a:rPr>
              <a:t>6. </a:t>
            </a:r>
            <a:r>
              <a:rPr lang="zh-CN" altLang="en-US" b="1">
                <a:solidFill>
                  <a:schemeClr val="hlink"/>
                </a:solidFill>
                <a:latin typeface="宋体" panose="02010600030101010101" pitchFamily="2" charset="-122"/>
                <a:ea typeface="宋体" panose="02010600030101010101" pitchFamily="2" charset="-122"/>
              </a:rPr>
              <a:t>编码和单元测试</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a:p>
            <a:pPr algn="just" eaLnBrk="1" hangingPunct="1">
              <a:lnSpc>
                <a:spcPct val="90000"/>
              </a:lnSpc>
              <a:spcBef>
                <a:spcPct val="50000"/>
              </a:spcBef>
              <a:buClr>
                <a:srgbClr val="FF6600"/>
              </a:buClr>
              <a:buSzPct val="80000"/>
              <a:buFont typeface="Wingdings" panose="05000000000000000000" pitchFamily="2" charset="2"/>
              <a:buChar char="v"/>
            </a:pPr>
            <a:r>
              <a:rPr lang="zh-CN" altLang="en-US" b="1">
                <a:ea typeface="楷体_GB2312" panose="02010609030101010101" pitchFamily="49" charset="-122"/>
              </a:rPr>
              <a:t>编码的主要任务是根据详细设计规格说明，用某种选定的程序设计语言把详细设计的结果转化为机器可运行的源程序模块，这是一个编程和调试程序的过程。</a:t>
            </a:r>
          </a:p>
          <a:p>
            <a:pPr algn="just" eaLnBrk="1" hangingPunct="1">
              <a:lnSpc>
                <a:spcPct val="90000"/>
              </a:lnSpc>
              <a:spcBef>
                <a:spcPct val="50000"/>
              </a:spcBef>
              <a:buClr>
                <a:srgbClr val="FF6600"/>
              </a:buClr>
              <a:buSzPct val="80000"/>
              <a:buFont typeface="Wingdings" panose="05000000000000000000" pitchFamily="2" charset="2"/>
              <a:buChar char="v"/>
            </a:pPr>
            <a:r>
              <a:rPr lang="zh-CN" altLang="en-US" b="1">
                <a:ea typeface="楷体_GB2312" panose="02010609030101010101" pitchFamily="49" charset="-122"/>
              </a:rPr>
              <a:t>编码阶段应注意遵循编程标准、养成良好的编程风格，以便编写出正确的便于理解、调试和维护的程序模块。</a:t>
            </a: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单元测试：每编写出一个程序模块的源程序，调试通过后，即对该模块进行测试，这称为单元测试。</a:t>
            </a: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这一阶段结束时应提供按一定规则存在盘上的通过单元测试的各功能模块的集合、详细的单元测试报告等文档。</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94553570-0198-46A3-A66E-F2362499E554}"/>
              </a:ext>
            </a:extLst>
          </p:cNvPr>
          <p:cNvSpPr>
            <a:spLocks noGrp="1" noChangeArrowheads="1"/>
          </p:cNvSpPr>
          <p:nvPr>
            <p:ph type="body" idx="1"/>
          </p:nvPr>
        </p:nvSpPr>
        <p:spPr>
          <a:xfrm>
            <a:off x="373063" y="1484313"/>
            <a:ext cx="8331200" cy="4681537"/>
          </a:xfrm>
        </p:spPr>
        <p:txBody>
          <a:bodyPr/>
          <a:lstStyle/>
          <a:p>
            <a:pPr eaLnBrk="1" hangingPunct="1">
              <a:lnSpc>
                <a:spcPct val="90000"/>
              </a:lnSpc>
              <a:buFontTx/>
              <a:buNone/>
            </a:pPr>
            <a:r>
              <a:rPr lang="en-US" altLang="zh-CN" b="1">
                <a:solidFill>
                  <a:schemeClr val="hlink"/>
                </a:solidFill>
                <a:latin typeface="宋体" panose="02010600030101010101" pitchFamily="2" charset="-122"/>
                <a:ea typeface="宋体" panose="02010600030101010101" pitchFamily="2" charset="-122"/>
              </a:rPr>
              <a:t>7. </a:t>
            </a:r>
            <a:r>
              <a:rPr lang="zh-CN" altLang="en-US" b="1">
                <a:solidFill>
                  <a:schemeClr val="hlink"/>
                </a:solidFill>
                <a:latin typeface="宋体" panose="02010600030101010101" pitchFamily="2" charset="-122"/>
                <a:ea typeface="宋体" panose="02010600030101010101" pitchFamily="2" charset="-122"/>
              </a:rPr>
              <a:t>综合测试</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a:p>
            <a:pPr eaLnBrk="1" hangingPunct="1">
              <a:lnSpc>
                <a:spcPct val="90000"/>
              </a:lnSpc>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这个阶段的关键任务是通过各种类型的测试和调试使软件达到预定的要求。</a:t>
            </a:r>
          </a:p>
          <a:p>
            <a:pPr eaLnBrk="1" hangingPunct="1">
              <a:lnSpc>
                <a:spcPct val="90000"/>
              </a:lnSpc>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最基本的测试是集成测试和验收测试。</a:t>
            </a:r>
          </a:p>
          <a:p>
            <a:pPr lvl="1"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集成测试是根据概要设计提供的软件结构、各功能模块的说明和集成测试计划，把经过单元测试检验的模块按照某种选定的策略逐步进行装配和测试。</a:t>
            </a:r>
          </a:p>
          <a:p>
            <a:pPr lvl="1"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验收测试是按照验收测试计划和准则对软件系统进行测试，看其是否达到了需求规格说明中定义的全部功能和性能等方面的需求。</a:t>
            </a:r>
          </a:p>
          <a:p>
            <a:pPr eaLnBrk="1" hangingPunct="1">
              <a:lnSpc>
                <a:spcPct val="90000"/>
              </a:lnSpc>
              <a:buClr>
                <a:srgbClr val="FF6600"/>
              </a:buClr>
              <a:buSzPct val="80000"/>
              <a:buFont typeface="Wingdings" panose="05000000000000000000" pitchFamily="2" charset="2"/>
              <a:buChar char="v"/>
            </a:pPr>
            <a:r>
              <a:rPr lang="zh-CN" altLang="en-US" b="1">
                <a:ea typeface="楷体_GB2312" panose="02010609030101010101" pitchFamily="49" charset="-122"/>
              </a:rPr>
              <a:t>这一阶段应将测试计划、详细测试方案和实际测试结果保存为相应的文档，作为软件配置的一个组成部分。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37F08E5B-4CCA-4CAD-AA6E-F1B47BDCFC54}"/>
              </a:ext>
            </a:extLst>
          </p:cNvPr>
          <p:cNvSpPr>
            <a:spLocks noGrp="1" noChangeArrowheads="1"/>
          </p:cNvSpPr>
          <p:nvPr>
            <p:ph type="body" idx="1"/>
          </p:nvPr>
        </p:nvSpPr>
        <p:spPr>
          <a:xfrm>
            <a:off x="373063" y="1196975"/>
            <a:ext cx="8331200" cy="4968875"/>
          </a:xfrm>
        </p:spPr>
        <p:txBody>
          <a:bodyPr/>
          <a:lstStyle/>
          <a:p>
            <a:pPr eaLnBrk="1" hangingPunct="1">
              <a:lnSpc>
                <a:spcPct val="90000"/>
              </a:lnSpc>
              <a:buFontTx/>
              <a:buNone/>
            </a:pPr>
            <a:r>
              <a:rPr lang="en-US" altLang="zh-CN" b="1">
                <a:solidFill>
                  <a:schemeClr val="hlink"/>
                </a:solidFill>
                <a:latin typeface="宋体" panose="02010600030101010101" pitchFamily="2" charset="-122"/>
                <a:ea typeface="宋体" panose="02010600030101010101" pitchFamily="2" charset="-122"/>
              </a:rPr>
              <a:t>8. </a:t>
            </a:r>
            <a:r>
              <a:rPr lang="zh-CN" altLang="en-US" b="1">
                <a:solidFill>
                  <a:schemeClr val="hlink"/>
                </a:solidFill>
                <a:latin typeface="宋体" panose="02010600030101010101" pitchFamily="2" charset="-122"/>
                <a:ea typeface="宋体" panose="02010600030101010101" pitchFamily="2" charset="-122"/>
              </a:rPr>
              <a:t>软件维护</a:t>
            </a:r>
          </a:p>
          <a:p>
            <a:pPr eaLnBrk="1" hangingPunct="1">
              <a:lnSpc>
                <a:spcPct val="90000"/>
              </a:lnSpc>
              <a:buFontTx/>
              <a:buNone/>
            </a:pPr>
            <a:endParaRPr lang="zh-CN" altLang="en-US" b="1">
              <a:solidFill>
                <a:schemeClr val="hlink"/>
              </a:solidFill>
              <a:latin typeface="宋体" panose="02010600030101010101" pitchFamily="2" charset="-122"/>
              <a:ea typeface="宋体" panose="02010600030101010101" pitchFamily="2" charset="-122"/>
            </a:endParaRPr>
          </a:p>
          <a:p>
            <a:pPr algn="just" eaLnBrk="1" hangingPunct="1">
              <a:lnSpc>
                <a:spcPct val="90000"/>
              </a:lnSpc>
              <a:spcBef>
                <a:spcPct val="50000"/>
              </a:spcBef>
              <a:buClr>
                <a:srgbClr val="FF6600"/>
              </a:buClr>
              <a:buSzPct val="80000"/>
              <a:buFont typeface="Wingdings" panose="05000000000000000000" pitchFamily="2" charset="2"/>
              <a:buChar char="v"/>
            </a:pPr>
            <a:r>
              <a:rPr kumimoji="0" lang="zh-CN" altLang="en-US" b="1">
                <a:latin typeface="楷体_GB2312" panose="02010609030101010101" pitchFamily="49" charset="-122"/>
                <a:ea typeface="楷体_GB2312" panose="02010609030101010101" pitchFamily="49" charset="-122"/>
              </a:rPr>
              <a:t>软件维护的任务是通</a:t>
            </a:r>
            <a:r>
              <a:rPr lang="zh-CN" altLang="en-US" b="1">
                <a:latin typeface="楷体_GB2312" panose="02010609030101010101" pitchFamily="49" charset="-122"/>
                <a:ea typeface="楷体_GB2312" panose="02010609030101010101" pitchFamily="49" charset="-122"/>
              </a:rPr>
              <a:t>过各种维护活动使软件系统持久地满足用户的需求。</a:t>
            </a:r>
          </a:p>
          <a:p>
            <a:pPr algn="just" eaLnBrk="1" hangingPunct="1">
              <a:lnSpc>
                <a:spcPct val="90000"/>
              </a:lnSpc>
              <a:spcBef>
                <a:spcPct val="50000"/>
              </a:spcBef>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每项维护活动实质上都是一次压缩和简化了的软件定义和软件开发过程。都要经历提出维护要求、分析维护要求、提出维护方案、审批维护方案、确定维护计划、修改软件设计、修改程序、测试程序、评审、验收等步骤。</a:t>
            </a:r>
          </a:p>
          <a:p>
            <a:pPr algn="just" eaLnBrk="1" hangingPunct="1">
              <a:lnSpc>
                <a:spcPct val="90000"/>
              </a:lnSpc>
              <a:spcBef>
                <a:spcPct val="50000"/>
              </a:spcBef>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通常有四类维护活动：改正性维护、适应性维护、完善性维护和预防性维护。</a:t>
            </a:r>
          </a:p>
          <a:p>
            <a:pPr algn="just" eaLnBrk="1" hangingPunct="1">
              <a:lnSpc>
                <a:spcPct val="90000"/>
              </a:lnSpc>
              <a:spcBef>
                <a:spcPct val="50000"/>
              </a:spcBef>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每一项维护活动都应该准确记录下来，作为正式的文档资料加以保管。</a:t>
            </a:r>
          </a:p>
          <a:p>
            <a:pPr eaLnBrk="1" hangingPunct="1">
              <a:lnSpc>
                <a:spcPct val="90000"/>
              </a:lnSpc>
              <a:buClr>
                <a:srgbClr val="FF6600"/>
              </a:buClr>
              <a:buSzPct val="80000"/>
              <a:buFont typeface="Wingdings" panose="05000000000000000000" pitchFamily="2" charset="2"/>
              <a:buChar char="v"/>
            </a:pPr>
            <a:endParaRPr lang="zh-CN" altLang="en-US" b="1">
              <a:solidFill>
                <a:schemeClr val="hlink"/>
              </a:solidFill>
              <a:latin typeface="宋体" panose="02010600030101010101" pitchFamily="2" charset="-122"/>
              <a:ea typeface="宋体" panose="02010600030101010101" pitchFamily="2" charset="-122"/>
            </a:endParaRPr>
          </a:p>
        </p:txBody>
      </p:sp>
      <p:sp>
        <p:nvSpPr>
          <p:cNvPr id="73731" name="AutoShape 4">
            <a:hlinkClick r:id="rId2" action="ppaction://hlinksldjump" highlightClick="1"/>
            <a:extLst>
              <a:ext uri="{FF2B5EF4-FFF2-40B4-BE49-F238E27FC236}">
                <a16:creationId xmlns:a16="http://schemas.microsoft.com/office/drawing/2014/main" id="{1DA9AB48-56C5-411B-9FDE-58E1460181E2}"/>
              </a:ext>
            </a:extLst>
          </p:cNvPr>
          <p:cNvSpPr>
            <a:spLocks noChangeArrowheads="1"/>
          </p:cNvSpPr>
          <p:nvPr/>
        </p:nvSpPr>
        <p:spPr bwMode="auto">
          <a:xfrm>
            <a:off x="7667625" y="5876925"/>
            <a:ext cx="865188" cy="647700"/>
          </a:xfrm>
          <a:prstGeom prst="actionButtonBackPrevious">
            <a:avLst/>
          </a:prstGeom>
          <a:solidFill>
            <a:schemeClr val="accent1"/>
          </a:solidFill>
          <a:ln>
            <a:noFill/>
          </a:ln>
          <a:extLst>
            <a:ext uri="{91240B29-F687-4F45-9708-019B960494DF}">
              <a14:hiddenLine xmlns:a14="http://schemas.microsoft.com/office/drawing/2010/main" w="7938">
                <a:solidFill>
                  <a:srgbClr val="000000"/>
                </a:solidFill>
                <a:miter lim="800000"/>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C09D969-7027-4C18-BB96-0C833AC57698}"/>
              </a:ext>
            </a:extLst>
          </p:cNvPr>
          <p:cNvSpPr>
            <a:spLocks noGrp="1" noChangeArrowheads="1"/>
          </p:cNvSpPr>
          <p:nvPr>
            <p:ph type="title"/>
          </p:nvPr>
        </p:nvSpPr>
        <p:spPr>
          <a:xfrm>
            <a:off x="1619672" y="-18094"/>
            <a:ext cx="6265863" cy="1031875"/>
          </a:xfrm>
        </p:spPr>
        <p:txBody>
          <a:bodyPr/>
          <a:lstStyle/>
          <a:p>
            <a:pPr algn="ctr" eaLnBrk="1" hangingPunct="1"/>
            <a:r>
              <a:rPr lang="en-US" altLang="zh-CN" b="1" dirty="0">
                <a:latin typeface="宋体" panose="02010600030101010101" pitchFamily="2" charset="-122"/>
                <a:ea typeface="宋体" panose="02010600030101010101" pitchFamily="2" charset="-122"/>
              </a:rPr>
              <a:t>5.3 </a:t>
            </a:r>
            <a:r>
              <a:rPr lang="zh-CN" altLang="en-US" b="1" dirty="0">
                <a:latin typeface="宋体" panose="02010600030101010101" pitchFamily="2" charset="-122"/>
                <a:ea typeface="宋体" panose="02010600030101010101" pitchFamily="2" charset="-122"/>
              </a:rPr>
              <a:t>软件过程</a:t>
            </a:r>
            <a:endParaRPr lang="en-US" altLang="zh-CN" b="1" dirty="0">
              <a:latin typeface="宋体" panose="02010600030101010101" pitchFamily="2" charset="-122"/>
              <a:ea typeface="宋体" panose="02010600030101010101" pitchFamily="2" charset="-122"/>
            </a:endParaRPr>
          </a:p>
        </p:txBody>
      </p:sp>
      <p:sp>
        <p:nvSpPr>
          <p:cNvPr id="74755" name="Rectangle 4">
            <a:extLst>
              <a:ext uri="{FF2B5EF4-FFF2-40B4-BE49-F238E27FC236}">
                <a16:creationId xmlns:a16="http://schemas.microsoft.com/office/drawing/2014/main" id="{E5E45C59-2AA8-4AF7-A41A-66498640F109}"/>
              </a:ext>
            </a:extLst>
          </p:cNvPr>
          <p:cNvSpPr>
            <a:spLocks noGrp="1" noChangeArrowheads="1"/>
          </p:cNvSpPr>
          <p:nvPr>
            <p:ph type="body" idx="1"/>
          </p:nvPr>
        </p:nvSpPr>
        <p:spPr>
          <a:xfrm>
            <a:off x="373063" y="1481138"/>
            <a:ext cx="8331200" cy="4252912"/>
          </a:xfrm>
        </p:spPr>
        <p:txBody>
          <a:bodyPr/>
          <a:lstStyle/>
          <a:p>
            <a:pPr eaLnBrk="1" hangingPunct="1">
              <a:buClr>
                <a:srgbClr val="FF6600"/>
              </a:buClr>
              <a:buSzPct val="80000"/>
              <a:buFont typeface="Wingdings" panose="05000000000000000000" pitchFamily="2" charset="2"/>
              <a:buChar char="v"/>
            </a:pPr>
            <a:r>
              <a:rPr lang="zh-CN" altLang="en-US" sz="2600" b="1">
                <a:ea typeface="楷体_GB2312" panose="02010609030101010101" pitchFamily="49" charset="-122"/>
              </a:rPr>
              <a:t>软件过程是为了获得高质量软件所需要完成的一系列任务的框架，它规定了完成各项任务的工作步骤。</a:t>
            </a:r>
          </a:p>
          <a:p>
            <a:pPr eaLnBrk="1" hangingPunct="1">
              <a:buClr>
                <a:srgbClr val="FF6600"/>
              </a:buClr>
              <a:buSzPct val="80000"/>
              <a:buFont typeface="Wingdings" panose="05000000000000000000" pitchFamily="2" charset="2"/>
              <a:buChar char="v"/>
            </a:pPr>
            <a:endParaRPr lang="zh-CN" altLang="en-US" sz="2600" b="1">
              <a:ea typeface="楷体_GB2312" panose="02010609030101010101" pitchFamily="49" charset="-122"/>
            </a:endParaRPr>
          </a:p>
          <a:p>
            <a:pPr eaLnBrk="1" hangingPunct="1">
              <a:buClr>
                <a:srgbClr val="FF6600"/>
              </a:buClr>
              <a:buSzPct val="80000"/>
              <a:buFont typeface="Wingdings" panose="05000000000000000000" pitchFamily="2" charset="2"/>
              <a:buChar char="v"/>
            </a:pPr>
            <a:r>
              <a:rPr kumimoji="0" lang="zh-CN" altLang="en-US" sz="2600" b="1">
                <a:ea typeface="楷体_GB2312" panose="02010609030101010101" pitchFamily="49" charset="-122"/>
              </a:rPr>
              <a:t>过程定义了运用方法的顺序、应该交付的文档资料、为保证软件质量和协调变化所需要采取的管理措施，以及标志软件开发各个阶段任务完成的里程碑。</a:t>
            </a:r>
          </a:p>
          <a:p>
            <a:pPr eaLnBrk="1" hangingPunct="1">
              <a:buClr>
                <a:srgbClr val="FF6600"/>
              </a:buClr>
              <a:buSzPct val="80000"/>
              <a:buFont typeface="Wingdings" panose="05000000000000000000" pitchFamily="2" charset="2"/>
              <a:buChar char="v"/>
            </a:pPr>
            <a:endParaRPr kumimoji="0" lang="zh-CN" altLang="en-US" sz="2600" b="1">
              <a:ea typeface="楷体_GB2312" panose="02010609030101010101" pitchFamily="49" charset="-122"/>
            </a:endParaRPr>
          </a:p>
          <a:p>
            <a:pPr eaLnBrk="1" hangingPunct="1">
              <a:buClr>
                <a:srgbClr val="FF6600"/>
              </a:buClr>
              <a:buSzPct val="80000"/>
              <a:buFont typeface="Wingdings" panose="05000000000000000000" pitchFamily="2" charset="2"/>
              <a:buChar char="v"/>
            </a:pPr>
            <a:r>
              <a:rPr kumimoji="0" lang="zh-CN" altLang="en-US" sz="2600" b="1">
                <a:ea typeface="楷体_GB2312" panose="02010609030101010101" pitchFamily="49" charset="-122"/>
              </a:rPr>
              <a:t>通常使用生命周期模型间接的描述软件过程；生命周期模型也称为过程模型。</a:t>
            </a:r>
          </a:p>
        </p:txBody>
      </p:sp>
      <p:sp>
        <p:nvSpPr>
          <p:cNvPr id="74756" name="AutoShape 6">
            <a:hlinkClick r:id="rId2" action="ppaction://hlinksldjump" highlightClick="1"/>
            <a:extLst>
              <a:ext uri="{FF2B5EF4-FFF2-40B4-BE49-F238E27FC236}">
                <a16:creationId xmlns:a16="http://schemas.microsoft.com/office/drawing/2014/main" id="{8603D631-76E5-4C77-BA13-298103AA2490}"/>
              </a:ext>
            </a:extLst>
          </p:cNvPr>
          <p:cNvSpPr>
            <a:spLocks noChangeArrowheads="1"/>
          </p:cNvSpPr>
          <p:nvPr/>
        </p:nvSpPr>
        <p:spPr bwMode="auto">
          <a:xfrm>
            <a:off x="7667625" y="5876925"/>
            <a:ext cx="865188" cy="647700"/>
          </a:xfrm>
          <a:prstGeom prst="actionButtonBackPrevious">
            <a:avLst/>
          </a:prstGeom>
          <a:solidFill>
            <a:schemeClr val="accent1"/>
          </a:solidFill>
          <a:ln>
            <a:noFill/>
          </a:ln>
          <a:extLst>
            <a:ext uri="{91240B29-F687-4F45-9708-019B960494DF}">
              <a14:hiddenLine xmlns:a14="http://schemas.microsoft.com/office/drawing/2010/main" w="7938">
                <a:solidFill>
                  <a:srgbClr val="000000"/>
                </a:solidFill>
                <a:miter lim="800000"/>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22AAA6C-6C79-4AF7-BD99-6B2383652260}"/>
              </a:ext>
            </a:extLst>
          </p:cNvPr>
          <p:cNvSpPr>
            <a:spLocks noGrp="1" noChangeArrowheads="1"/>
          </p:cNvSpPr>
          <p:nvPr>
            <p:ph type="title"/>
          </p:nvPr>
        </p:nvSpPr>
        <p:spPr>
          <a:xfrm>
            <a:off x="1691680" y="245269"/>
            <a:ext cx="6113463" cy="609600"/>
          </a:xfrm>
          <a:noFill/>
        </p:spPr>
        <p:txBody>
          <a:bodyPr/>
          <a:lstStyle/>
          <a:p>
            <a:pPr eaLnBrk="1" hangingPunct="1"/>
            <a:r>
              <a:rPr lang="zh-CN" altLang="en-US" sz="3100" dirty="0">
                <a:latin typeface="华文行楷" panose="02010800040101010101" pitchFamily="2" charset="-122"/>
                <a:ea typeface="华文行楷" panose="02010800040101010101" pitchFamily="2" charset="-122"/>
              </a:rPr>
              <a:t>软件开发模型</a:t>
            </a:r>
          </a:p>
        </p:txBody>
      </p:sp>
      <p:sp>
        <p:nvSpPr>
          <p:cNvPr id="148483" name="Text Box 3">
            <a:extLst>
              <a:ext uri="{FF2B5EF4-FFF2-40B4-BE49-F238E27FC236}">
                <a16:creationId xmlns:a16="http://schemas.microsoft.com/office/drawing/2014/main" id="{8444AD21-204F-4F5B-BFB9-FCB2C3BC80C3}"/>
              </a:ext>
            </a:extLst>
          </p:cNvPr>
          <p:cNvSpPr txBox="1">
            <a:spLocks noChangeArrowheads="1"/>
          </p:cNvSpPr>
          <p:nvPr/>
        </p:nvSpPr>
        <p:spPr bwMode="auto">
          <a:xfrm>
            <a:off x="431800" y="1196975"/>
            <a:ext cx="8316913"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just" eaLnBrk="1" latinLnBrk="0" hangingPunct="1">
              <a:lnSpc>
                <a:spcPct val="120000"/>
              </a:lnSpc>
              <a:spcBef>
                <a:spcPct val="20000"/>
              </a:spcBef>
            </a:pPr>
            <a:r>
              <a:rPr lang="zh-CN" altLang="en-US">
                <a:latin typeface="宋体" panose="02010600030101010101" pitchFamily="2" charset="-122"/>
                <a:ea typeface="宋体" panose="02010600030101010101" pitchFamily="2" charset="-122"/>
              </a:rPr>
              <a:t></a:t>
            </a:r>
            <a:r>
              <a:rPr lang="zh-CN" altLang="en-US" sz="2800">
                <a:latin typeface="宋体" panose="02010600030101010101" pitchFamily="2" charset="-122"/>
                <a:ea typeface="楷体_GB2312" panose="02010609030101010101" pitchFamily="49" charset="-122"/>
              </a:rPr>
              <a:t>软件开发模型是描述软件开发过程中各种活动如何执行的模型。因此又称为</a:t>
            </a:r>
            <a:r>
              <a:rPr lang="zh-CN" altLang="en-US" sz="2800">
                <a:solidFill>
                  <a:srgbClr val="FF0000"/>
                </a:solidFill>
                <a:latin typeface="宋体" panose="02010600030101010101" pitchFamily="2" charset="-122"/>
                <a:ea typeface="楷体_GB2312" panose="02010609030101010101" pitchFamily="49" charset="-122"/>
              </a:rPr>
              <a:t>软件过程模型</a:t>
            </a:r>
            <a:r>
              <a:rPr lang="zh-CN" altLang="en-US" sz="2800">
                <a:latin typeface="宋体" panose="02010600030101010101" pitchFamily="2" charset="-122"/>
                <a:ea typeface="楷体_GB2312" panose="02010609030101010101" pitchFamily="49" charset="-122"/>
              </a:rPr>
              <a:t>。</a:t>
            </a:r>
          </a:p>
          <a:p>
            <a:pPr algn="just" eaLnBrk="1" latinLnBrk="0" hangingPunct="1">
              <a:lnSpc>
                <a:spcPct val="120000"/>
              </a:lnSpc>
              <a:spcBef>
                <a:spcPct val="20000"/>
              </a:spcBef>
            </a:pPr>
            <a:r>
              <a:rPr lang="zh-CN" altLang="en-US" sz="2800">
                <a:latin typeface="宋体" panose="02010600030101010101" pitchFamily="2" charset="-122"/>
                <a:ea typeface="楷体_GB2312" panose="02010609030101010101" pitchFamily="49" charset="-122"/>
              </a:rPr>
              <a:t></a:t>
            </a:r>
            <a:r>
              <a:rPr lang="zh-CN" altLang="en-US" sz="2800">
                <a:latin typeface="Times New Roman" panose="02020603050405020304" pitchFamily="18" charset="0"/>
                <a:ea typeface="楷体_GB2312" panose="02010609030101010101" pitchFamily="49" charset="-122"/>
              </a:rPr>
              <a:t>软件过程模型是对软件开发实际过程的抽象和简化。</a:t>
            </a:r>
          </a:p>
        </p:txBody>
      </p:sp>
      <p:sp>
        <p:nvSpPr>
          <p:cNvPr id="148484" name="Text Box 4">
            <a:extLst>
              <a:ext uri="{FF2B5EF4-FFF2-40B4-BE49-F238E27FC236}">
                <a16:creationId xmlns:a16="http://schemas.microsoft.com/office/drawing/2014/main" id="{1CA9ECDB-296D-4758-88C3-6E918F58A5F2}"/>
              </a:ext>
            </a:extLst>
          </p:cNvPr>
          <p:cNvSpPr txBox="1">
            <a:spLocks noChangeArrowheads="1"/>
          </p:cNvSpPr>
          <p:nvPr/>
        </p:nvSpPr>
        <p:spPr bwMode="auto">
          <a:xfrm>
            <a:off x="323850" y="3500438"/>
            <a:ext cx="8245475"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latinLnBrk="0" hangingPunct="1">
              <a:spcBef>
                <a:spcPct val="50000"/>
              </a:spcBef>
            </a:pPr>
            <a:r>
              <a:rPr lang="zh-CN" altLang="en-US">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目前典型的软件开发模型有：</a:t>
            </a:r>
          </a:p>
          <a:p>
            <a:pPr eaLnBrk="1" latinLnBrk="0" hangingPunct="1">
              <a:lnSpc>
                <a:spcPct val="120000"/>
              </a:lnSpc>
              <a:spcBef>
                <a:spcPct val="50000"/>
              </a:spcBef>
            </a:pPr>
            <a:r>
              <a:rPr lang="zh-CN" altLang="en-US" sz="2800">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楷体_GB2312" panose="02010609030101010101" pitchFamily="49" charset="-122"/>
              </a:rPr>
              <a:t>瀑布模型、快速原型模型</a:t>
            </a:r>
            <a:r>
              <a:rPr lang="zh-CN" altLang="en-US">
                <a:ea typeface="宋体" panose="02010600030101010101" pitchFamily="2" charset="-122"/>
              </a:rPr>
              <a:t>、</a:t>
            </a:r>
            <a:r>
              <a:rPr lang="zh-CN" altLang="en-US" sz="2800">
                <a:latin typeface="Times New Roman" panose="02020603050405020304" pitchFamily="18" charset="0"/>
                <a:ea typeface="楷体_GB2312" panose="02010609030101010101" pitchFamily="49" charset="-122"/>
              </a:rPr>
              <a:t>增量模型、螺旋模型、喷泉模型、</a:t>
            </a:r>
            <a:r>
              <a:rPr lang="en-US" altLang="zh-CN" sz="2800">
                <a:latin typeface="Times New Roman" panose="02020603050405020304" pitchFamily="18" charset="0"/>
                <a:ea typeface="楷体_GB2312" panose="02010609030101010101" pitchFamily="49" charset="-122"/>
              </a:rPr>
              <a:t>rational</a:t>
            </a:r>
            <a:r>
              <a:rPr lang="zh-CN" altLang="en-US" sz="2800">
                <a:latin typeface="Times New Roman" panose="02020603050405020304" pitchFamily="18" charset="0"/>
                <a:ea typeface="楷体_GB2312" panose="02010609030101010101" pitchFamily="49" charset="-122"/>
              </a:rPr>
              <a:t>统一过程、敏捷过程与极限编程、微软过程等。</a:t>
            </a:r>
          </a:p>
          <a:p>
            <a:pPr eaLnBrk="1" latinLnBrk="0" hangingPunct="1">
              <a:lnSpc>
                <a:spcPct val="120000"/>
              </a:lnSpc>
              <a:spcBef>
                <a:spcPct val="50000"/>
              </a:spcBef>
            </a:pPr>
            <a:r>
              <a:rPr lang="zh-CN" altLang="en-US" sz="2800">
                <a:latin typeface="Times New Roman" panose="02020603050405020304" pitchFamily="18" charset="0"/>
                <a:ea typeface="楷体_GB2312" panose="02010609030101010101" pitchFamily="49" charset="-122"/>
              </a:rPr>
              <a:t>　　</a:t>
            </a:r>
            <a:r>
              <a:rPr lang="zh-CN" altLang="en-US" sz="2800">
                <a:solidFill>
                  <a:srgbClr val="FF0000"/>
                </a:solidFill>
                <a:latin typeface="Times New Roman" panose="02020603050405020304" pitchFamily="18" charset="0"/>
                <a:ea typeface="楷体_GB2312" panose="02010609030101010101" pitchFamily="49" charset="-122"/>
              </a:rPr>
              <a:t>不同的开发方法有不同的软件过程模型。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wipe(up)">
                                      <p:cBhvr>
                                        <p:cTn id="7" dur="500"/>
                                        <p:tgtEl>
                                          <p:spTgt spid="14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Effect transition="in" filter="wipe(up)">
                                      <p:cBhvr>
                                        <p:cTn id="12"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P spid="1484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E9FB1FB3-DC2A-4235-987D-E08792376622}"/>
              </a:ext>
            </a:extLst>
          </p:cNvPr>
          <p:cNvSpPr>
            <a:spLocks noGrp="1" noChangeArrowheads="1"/>
          </p:cNvSpPr>
          <p:nvPr>
            <p:ph type="body" idx="1"/>
          </p:nvPr>
        </p:nvSpPr>
        <p:spPr/>
        <p:txBody>
          <a:bodyPr/>
          <a:lstStyle/>
          <a:p>
            <a:pPr eaLnBrk="1" hangingPunct="1">
              <a:lnSpc>
                <a:spcPct val="90000"/>
              </a:lnSpc>
              <a:spcBef>
                <a:spcPct val="50000"/>
              </a:spcBef>
              <a:buFontTx/>
              <a:buNone/>
            </a:pPr>
            <a:r>
              <a:rPr lang="zh-CN" altLang="en-US" sz="2000" b="1">
                <a:ea typeface="楷体_GB2312" panose="02010609030101010101" pitchFamily="49" charset="-122"/>
              </a:rPr>
              <a:t>  </a:t>
            </a:r>
            <a:r>
              <a:rPr lang="zh-CN" altLang="en-US" sz="2200" b="1">
                <a:latin typeface="Times New Roman" panose="02020603050405020304" pitchFamily="18" charset="0"/>
                <a:ea typeface="楷体_GB2312" panose="02010609030101010101" pitchFamily="49" charset="-122"/>
              </a:rPr>
              <a:t>瀑布模型（</a:t>
            </a:r>
            <a:r>
              <a:rPr lang="en-US" altLang="zh-CN" sz="2200" b="1">
                <a:latin typeface="Times New Roman" panose="02020603050405020304" pitchFamily="18" charset="0"/>
                <a:ea typeface="楷体_GB2312" panose="02010609030101010101" pitchFamily="49" charset="-122"/>
              </a:rPr>
              <a:t>waterfall model</a:t>
            </a:r>
            <a:r>
              <a:rPr lang="zh-CN" altLang="en-US" sz="2200" b="1">
                <a:latin typeface="Times New Roman" panose="02020603050405020304" pitchFamily="18" charset="0"/>
                <a:ea typeface="楷体_GB2312" panose="02010609030101010101" pitchFamily="49" charset="-122"/>
              </a:rPr>
              <a:t>）是由</a:t>
            </a:r>
            <a:r>
              <a:rPr lang="en-US" altLang="zh-CN" sz="2200" b="1">
                <a:latin typeface="Times New Roman" panose="02020603050405020304" pitchFamily="18" charset="0"/>
                <a:ea typeface="楷体_GB2312" panose="02010609030101010101" pitchFamily="49" charset="-122"/>
              </a:rPr>
              <a:t>W. Royce</a:t>
            </a:r>
            <a:r>
              <a:rPr lang="zh-CN" altLang="en-US" sz="2200" b="1">
                <a:latin typeface="Times New Roman" panose="02020603050405020304" pitchFamily="18" charset="0"/>
                <a:ea typeface="楷体_GB2312" panose="02010609030101010101" pitchFamily="49" charset="-122"/>
              </a:rPr>
              <a:t>于</a:t>
            </a:r>
            <a:r>
              <a:rPr lang="en-US" altLang="zh-CN" sz="2200" b="1">
                <a:latin typeface="Times New Roman" panose="02020603050405020304" pitchFamily="18" charset="0"/>
                <a:ea typeface="楷体_GB2312" panose="02010609030101010101" pitchFamily="49" charset="-122"/>
              </a:rPr>
              <a:t>1970</a:t>
            </a:r>
            <a:r>
              <a:rPr lang="zh-CN" altLang="en-US" sz="2200" b="1">
                <a:latin typeface="Times New Roman" panose="02020603050405020304" pitchFamily="18" charset="0"/>
                <a:ea typeface="楷体_GB2312" panose="02010609030101010101" pitchFamily="49" charset="-122"/>
              </a:rPr>
              <a:t>年提出来的。又称为软件生存周期模型。</a:t>
            </a:r>
          </a:p>
          <a:p>
            <a:pPr eaLnBrk="1" hangingPunct="1">
              <a:lnSpc>
                <a:spcPct val="90000"/>
              </a:lnSpc>
              <a:spcBef>
                <a:spcPct val="50000"/>
              </a:spcBef>
              <a:buClr>
                <a:srgbClr val="FF6600"/>
              </a:buClr>
              <a:buSzPct val="80000"/>
              <a:buFont typeface="Wingdings" panose="05000000000000000000" pitchFamily="2" charset="2"/>
              <a:buChar char="v"/>
            </a:pPr>
            <a:r>
              <a:rPr lang="zh-CN" altLang="en-US" sz="2200" b="1">
                <a:latin typeface="Times New Roman" panose="02020603050405020304" pitchFamily="18" charset="0"/>
                <a:ea typeface="楷体_GB2312" panose="02010609030101010101" pitchFamily="49" charset="-122"/>
              </a:rPr>
              <a:t>瀑布模型严格按照软件生存周期各个阶段来进行开发，上一阶段的输出即是下一阶段的输入，并强调每一阶段的严格性。它规定了各阶段的任务和应提交的成果及文档，每一阶段的任务完成后，都必须对其阶段性产品（主要是文档）进行评审，通过后才能开始下一阶段的工作。因此，它是一种以文档作为驱动的模型。</a:t>
            </a:r>
          </a:p>
          <a:p>
            <a:pPr eaLnBrk="1" hangingPunct="1">
              <a:lnSpc>
                <a:spcPct val="90000"/>
              </a:lnSpc>
              <a:spcBef>
                <a:spcPct val="50000"/>
              </a:spcBef>
              <a:buClr>
                <a:srgbClr val="FF6600"/>
              </a:buClr>
              <a:buSzPct val="80000"/>
              <a:buFont typeface="Wingdings" panose="05000000000000000000" pitchFamily="2" charset="2"/>
              <a:buChar char="v"/>
            </a:pPr>
            <a:r>
              <a:rPr lang="zh-CN" altLang="en-US" sz="2200" b="1">
                <a:latin typeface="Times New Roman" panose="02020603050405020304" pitchFamily="18" charset="0"/>
                <a:ea typeface="楷体_GB2312" panose="02010609030101010101" pitchFamily="49" charset="-122"/>
              </a:rPr>
              <a:t>瀑布模型具有</a:t>
            </a:r>
            <a:r>
              <a:rPr lang="zh-CN" altLang="en-US" sz="2200" b="1">
                <a:latin typeface="宋体" panose="02010600030101010101" pitchFamily="2" charset="-122"/>
                <a:ea typeface="楷体_GB2312" panose="02010609030101010101" pitchFamily="49" charset="-122"/>
              </a:rPr>
              <a:t>以下几个特征：</a:t>
            </a:r>
          </a:p>
          <a:p>
            <a:pPr lvl="1" algn="just" eaLnBrk="1" hangingPunct="1">
              <a:lnSpc>
                <a:spcPct val="130000"/>
              </a:lnSpc>
              <a:buFontTx/>
              <a:buNone/>
            </a:pPr>
            <a:r>
              <a:rPr lang="en-US" altLang="zh-CN" sz="2000" b="1">
                <a:latin typeface="楷体_GB2312" panose="02010609030101010101" pitchFamily="49" charset="-122"/>
                <a:ea typeface="楷体_GB2312" panose="02010609030101010101" pitchFamily="49" charset="-122"/>
              </a:rPr>
              <a:t>1</a:t>
            </a:r>
            <a:r>
              <a:rPr lang="zh-CN" altLang="en-US" sz="2000" b="1">
                <a:latin typeface="楷体_GB2312" panose="02010609030101010101" pitchFamily="49" charset="-122"/>
                <a:ea typeface="楷体_GB2312" panose="02010609030101010101" pitchFamily="49" charset="-122"/>
              </a:rPr>
              <a:t>．阶段间的顺序性和依赖性</a:t>
            </a:r>
          </a:p>
          <a:p>
            <a:pPr lvl="1" algn="just" eaLnBrk="1" hangingPunct="1">
              <a:lnSpc>
                <a:spcPct val="130000"/>
              </a:lnSpc>
              <a:buFontTx/>
              <a:buNone/>
            </a:pPr>
            <a:r>
              <a:rPr lang="en-US" altLang="zh-CN" sz="2000" b="1">
                <a:latin typeface="楷体_GB2312" panose="02010609030101010101" pitchFamily="49" charset="-122"/>
                <a:ea typeface="楷体_GB2312" panose="02010609030101010101" pitchFamily="49" charset="-122"/>
              </a:rPr>
              <a:t>2. </a:t>
            </a:r>
            <a:r>
              <a:rPr lang="zh-CN" altLang="en-US" sz="2000" b="1">
                <a:latin typeface="楷体_GB2312" panose="02010609030101010101" pitchFamily="49" charset="-122"/>
                <a:ea typeface="楷体_GB2312" panose="02010609030101010101" pitchFamily="49" charset="-122"/>
              </a:rPr>
              <a:t>推迟实现的观点</a:t>
            </a:r>
          </a:p>
          <a:p>
            <a:pPr lvl="1" algn="just" eaLnBrk="1" hangingPunct="1">
              <a:lnSpc>
                <a:spcPct val="130000"/>
              </a:lnSpc>
              <a:buFontTx/>
              <a:buNone/>
            </a:pPr>
            <a:r>
              <a:rPr lang="en-US" altLang="zh-CN" sz="2000" b="1">
                <a:latin typeface="楷体_GB2312" panose="02010609030101010101" pitchFamily="49" charset="-122"/>
                <a:ea typeface="楷体_GB2312" panose="02010609030101010101" pitchFamily="49" charset="-122"/>
              </a:rPr>
              <a:t>3. </a:t>
            </a:r>
            <a:r>
              <a:rPr lang="zh-CN" altLang="en-US" sz="2000" b="1">
                <a:latin typeface="楷体_GB2312" panose="02010609030101010101" pitchFamily="49" charset="-122"/>
                <a:ea typeface="楷体_GB2312" panose="02010609030101010101" pitchFamily="49" charset="-122"/>
              </a:rPr>
              <a:t>质量保证的观点</a:t>
            </a:r>
            <a:r>
              <a:rPr lang="zh-CN" altLang="en-US" sz="2000" b="1">
                <a:latin typeface="宋体" panose="02010600030101010101" pitchFamily="2" charset="-122"/>
              </a:rPr>
              <a:t> </a:t>
            </a:r>
          </a:p>
          <a:p>
            <a:pPr algn="just" eaLnBrk="1" hangingPunct="1">
              <a:lnSpc>
                <a:spcPct val="130000"/>
              </a:lnSpc>
              <a:buFontTx/>
              <a:buNone/>
            </a:pPr>
            <a:endParaRPr lang="zh-CN" altLang="en-US" b="1"/>
          </a:p>
        </p:txBody>
      </p:sp>
      <p:sp>
        <p:nvSpPr>
          <p:cNvPr id="76803" name="Rectangle 4">
            <a:extLst>
              <a:ext uri="{FF2B5EF4-FFF2-40B4-BE49-F238E27FC236}">
                <a16:creationId xmlns:a16="http://schemas.microsoft.com/office/drawing/2014/main" id="{04CA6268-FC61-40B7-95F0-73DF3BC85458}"/>
              </a:ext>
            </a:extLst>
          </p:cNvPr>
          <p:cNvSpPr>
            <a:spLocks noGrp="1" noChangeArrowheads="1"/>
          </p:cNvSpPr>
          <p:nvPr>
            <p:ph type="title"/>
          </p:nvPr>
        </p:nvSpPr>
        <p:spPr>
          <a:xfrm>
            <a:off x="1042988" y="0"/>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5.3.1 </a:t>
            </a:r>
            <a:r>
              <a:rPr lang="zh-CN" altLang="en-US" sz="3200" b="1" dirty="0">
                <a:latin typeface="宋体" panose="02010600030101010101" pitchFamily="2" charset="-122"/>
                <a:ea typeface="宋体" panose="02010600030101010101" pitchFamily="2" charset="-122"/>
              </a:rPr>
              <a:t>瀑布模型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a:extLst>
              <a:ext uri="{FF2B5EF4-FFF2-40B4-BE49-F238E27FC236}">
                <a16:creationId xmlns:a16="http://schemas.microsoft.com/office/drawing/2014/main" id="{CDBBE00F-8E2C-4112-8DFB-16B67AA75089}"/>
              </a:ext>
            </a:extLst>
          </p:cNvPr>
          <p:cNvSpPr txBox="1">
            <a:spLocks noChangeArrowheads="1"/>
          </p:cNvSpPr>
          <p:nvPr/>
        </p:nvSpPr>
        <p:spPr bwMode="auto">
          <a:xfrm>
            <a:off x="1219200" y="1235868"/>
            <a:ext cx="6705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just" eaLnBrk="1" latinLnBrk="0" hangingPunct="1">
              <a:lnSpc>
                <a:spcPct val="120000"/>
              </a:lnSpc>
              <a:spcBef>
                <a:spcPct val="50000"/>
              </a:spcBef>
            </a:pPr>
            <a:r>
              <a:rPr lang="zh-CN" altLang="en-US" sz="2800" dirty="0">
                <a:latin typeface="Times New Roman" panose="02020603050405020304" pitchFamily="18" charset="0"/>
                <a:ea typeface="宋体" panose="02010600030101010101" pitchFamily="2" charset="-122"/>
              </a:rPr>
              <a:t>软件工程的发展已经历了四个重要阶段：</a:t>
            </a:r>
          </a:p>
        </p:txBody>
      </p:sp>
      <p:sp>
        <p:nvSpPr>
          <p:cNvPr id="132099" name="Text Box 3">
            <a:hlinkClick r:id="rId2" action="ppaction://hlinksldjump"/>
            <a:extLst>
              <a:ext uri="{FF2B5EF4-FFF2-40B4-BE49-F238E27FC236}">
                <a16:creationId xmlns:a16="http://schemas.microsoft.com/office/drawing/2014/main" id="{11B19CB9-2B93-4659-82C9-D8FF2AE6E60A}"/>
              </a:ext>
            </a:extLst>
          </p:cNvPr>
          <p:cNvSpPr txBox="1">
            <a:spLocks noChangeArrowheads="1"/>
          </p:cNvSpPr>
          <p:nvPr/>
        </p:nvSpPr>
        <p:spPr bwMode="auto">
          <a:xfrm>
            <a:off x="1362075" y="4800600"/>
            <a:ext cx="6135688" cy="519113"/>
          </a:xfrm>
          <a:prstGeom prst="rect">
            <a:avLst/>
          </a:prstGeom>
          <a:noFill/>
          <a:ln w="9525">
            <a:noFill/>
            <a:miter lim="800000"/>
            <a:headEnd/>
            <a:tailEnd/>
          </a:ln>
          <a:effectLst/>
        </p:spPr>
        <p:txBody>
          <a:bodyPr>
            <a:spAutoFit/>
          </a:bodyPr>
          <a:lstStyle/>
          <a:p>
            <a:pPr latinLnBrk="0">
              <a:spcBef>
                <a:spcPct val="50000"/>
              </a:spcBef>
              <a:defRPr/>
            </a:pPr>
            <a:r>
              <a:rPr lang="en-US" altLang="zh-CN" sz="2800">
                <a:effectLst>
                  <a:outerShdw blurRad="38100" dist="38100" dir="2700000" algn="tl">
                    <a:srgbClr val="FFFFFF"/>
                  </a:outerShdw>
                </a:effectLst>
                <a:latin typeface="宋体" pitchFamily="2" charset="-122"/>
                <a:ea typeface="宋体" pitchFamily="2" charset="-122"/>
              </a:rPr>
              <a:t>4.</a:t>
            </a:r>
            <a:r>
              <a:rPr lang="zh-CN" altLang="zh-CN" sz="2800">
                <a:effectLst>
                  <a:outerShdw blurRad="38100" dist="38100" dir="2700000" algn="tl">
                    <a:srgbClr val="FFFFFF"/>
                  </a:outerShdw>
                </a:effectLst>
                <a:latin typeface="宋体" pitchFamily="2" charset="-122"/>
                <a:ea typeface="宋体" pitchFamily="2" charset="-122"/>
              </a:rPr>
              <a:t>第</a:t>
            </a:r>
            <a:r>
              <a:rPr lang="zh-CN" altLang="en-US" sz="2800">
                <a:effectLst>
                  <a:outerShdw blurRad="38100" dist="38100" dir="2700000" algn="tl">
                    <a:srgbClr val="FFFFFF"/>
                  </a:outerShdw>
                </a:effectLst>
                <a:latin typeface="宋体" pitchFamily="2" charset="-122"/>
                <a:ea typeface="宋体" pitchFamily="2" charset="-122"/>
              </a:rPr>
              <a:t>四代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构件工程</a:t>
            </a:r>
          </a:p>
        </p:txBody>
      </p:sp>
      <p:sp>
        <p:nvSpPr>
          <p:cNvPr id="132100" name="Text Box 4">
            <a:hlinkClick r:id="rId3" action="ppaction://hlinksldjump"/>
            <a:extLst>
              <a:ext uri="{FF2B5EF4-FFF2-40B4-BE49-F238E27FC236}">
                <a16:creationId xmlns:a16="http://schemas.microsoft.com/office/drawing/2014/main" id="{161378E3-775F-46A8-BDE6-6250BECF60BF}"/>
              </a:ext>
            </a:extLst>
          </p:cNvPr>
          <p:cNvSpPr txBox="1">
            <a:spLocks noChangeArrowheads="1"/>
          </p:cNvSpPr>
          <p:nvPr/>
        </p:nvSpPr>
        <p:spPr bwMode="auto">
          <a:xfrm>
            <a:off x="1362075" y="3937000"/>
            <a:ext cx="6496050" cy="604838"/>
          </a:xfrm>
          <a:prstGeom prst="rect">
            <a:avLst/>
          </a:prstGeom>
          <a:noFill/>
          <a:ln w="9525">
            <a:noFill/>
            <a:miter lim="800000"/>
            <a:headEnd/>
            <a:tailEnd/>
          </a:ln>
          <a:effectLst/>
        </p:spPr>
        <p:txBody>
          <a:bodyPr>
            <a:spAutoFit/>
          </a:bodyPr>
          <a:lstStyle/>
          <a:p>
            <a:pPr algn="just" latinLnBrk="0">
              <a:lnSpc>
                <a:spcPct val="12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3</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第三代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过程工程</a:t>
            </a:r>
            <a:endParaRPr lang="zh-CN" altLang="en-US" sz="2800">
              <a:latin typeface="Times New Roman" pitchFamily="18" charset="0"/>
              <a:ea typeface="宋体" pitchFamily="2" charset="-122"/>
            </a:endParaRPr>
          </a:p>
        </p:txBody>
      </p:sp>
      <p:sp>
        <p:nvSpPr>
          <p:cNvPr id="132101" name="Text Box 5">
            <a:hlinkClick r:id="rId4" action="ppaction://hlinksldjump"/>
            <a:hlinkHover r:id="" action="ppaction://noaction" highlightClick="1"/>
            <a:extLst>
              <a:ext uri="{FF2B5EF4-FFF2-40B4-BE49-F238E27FC236}">
                <a16:creationId xmlns:a16="http://schemas.microsoft.com/office/drawing/2014/main" id="{E9BA1B4C-4093-4E61-B3A8-3EE0B44C0A0F}"/>
              </a:ext>
            </a:extLst>
          </p:cNvPr>
          <p:cNvSpPr txBox="1">
            <a:spLocks noChangeArrowheads="1"/>
          </p:cNvSpPr>
          <p:nvPr/>
        </p:nvSpPr>
        <p:spPr bwMode="auto">
          <a:xfrm>
            <a:off x="1362075" y="3048000"/>
            <a:ext cx="6748463" cy="604838"/>
          </a:xfrm>
          <a:prstGeom prst="rect">
            <a:avLst/>
          </a:prstGeom>
          <a:noFill/>
          <a:ln w="9525">
            <a:noFill/>
            <a:miter lim="800000"/>
            <a:headEnd/>
            <a:tailEnd/>
          </a:ln>
          <a:effectLst/>
        </p:spPr>
        <p:txBody>
          <a:bodyPr>
            <a:spAutoFit/>
          </a:bodyPr>
          <a:lstStyle/>
          <a:p>
            <a:pPr algn="just" latinLnBrk="0">
              <a:lnSpc>
                <a:spcPct val="12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2</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第二代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对象工程</a:t>
            </a:r>
            <a:endParaRPr lang="zh-CN" altLang="en-US" sz="2800">
              <a:latin typeface="Times New Roman" pitchFamily="18" charset="0"/>
              <a:ea typeface="宋体" pitchFamily="2" charset="-122"/>
            </a:endParaRPr>
          </a:p>
        </p:txBody>
      </p:sp>
      <p:sp>
        <p:nvSpPr>
          <p:cNvPr id="132102" name="Text Box 6">
            <a:hlinkClick r:id="rId5" action="ppaction://hlinksldjump"/>
            <a:hlinkHover r:id="" action="ppaction://noaction" highlightClick="1"/>
            <a:extLst>
              <a:ext uri="{FF2B5EF4-FFF2-40B4-BE49-F238E27FC236}">
                <a16:creationId xmlns:a16="http://schemas.microsoft.com/office/drawing/2014/main" id="{34C6513E-02A5-40C7-BD23-921DCF6822E9}"/>
              </a:ext>
            </a:extLst>
          </p:cNvPr>
          <p:cNvSpPr txBox="1">
            <a:spLocks noChangeArrowheads="1"/>
          </p:cNvSpPr>
          <p:nvPr/>
        </p:nvSpPr>
        <p:spPr bwMode="auto">
          <a:xfrm>
            <a:off x="1362075" y="2205038"/>
            <a:ext cx="6818313" cy="604837"/>
          </a:xfrm>
          <a:prstGeom prst="rect">
            <a:avLst/>
          </a:prstGeom>
          <a:noFill/>
          <a:ln w="9525">
            <a:noFill/>
            <a:miter lim="800000"/>
            <a:headEnd/>
            <a:tailEnd/>
          </a:ln>
          <a:effectLst/>
        </p:spPr>
        <p:txBody>
          <a:bodyPr>
            <a:spAutoFit/>
          </a:bodyPr>
          <a:lstStyle/>
          <a:p>
            <a:pPr algn="just" latinLnBrk="0">
              <a:lnSpc>
                <a:spcPct val="12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1</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第一代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传统</a:t>
            </a:r>
            <a:r>
              <a:rPr lang="zh-CN" altLang="en-US" sz="2800">
                <a:effectLst>
                  <a:outerShdw blurRad="38100" dist="38100" dir="2700000" algn="tl">
                    <a:srgbClr val="FFFFFF"/>
                  </a:outerShdw>
                </a:effectLst>
                <a:latin typeface="宋体" pitchFamily="2" charset="-122"/>
                <a:ea typeface="宋体" pitchFamily="2" charset="-122"/>
              </a:rPr>
              <a:t>的软件工程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wipe(up)">
                                      <p:cBhvr>
                                        <p:cTn id="7" dur="500"/>
                                        <p:tgtEl>
                                          <p:spTgt spid="132098"/>
                                        </p:tgtEl>
                                      </p:cBhvr>
                                    </p:animEffect>
                                  </p:childTnLst>
                                </p:cTn>
                              </p:par>
                            </p:childTnLst>
                          </p:cTn>
                        </p:par>
                        <p:par>
                          <p:cTn id="8" fill="hold" nodeType="afterGroup">
                            <p:stCondLst>
                              <p:cond delay="500"/>
                            </p:stCondLst>
                            <p:childTnLst>
                              <p:par>
                                <p:cTn id="9" presetID="1" presetClass="entr" presetSubtype="0" fill="hold" grpId="0" nodeType="afterEffect">
                                  <p:stCondLst>
                                    <p:cond delay="2000"/>
                                  </p:stCondLst>
                                  <p:childTnLst>
                                    <p:set>
                                      <p:cBhvr>
                                        <p:cTn id="10" dur="1" fill="hold">
                                          <p:stCondLst>
                                            <p:cond delay="499"/>
                                          </p:stCondLst>
                                        </p:cTn>
                                        <p:tgtEl>
                                          <p:spTgt spid="132102"/>
                                        </p:tgtEl>
                                        <p:attrNameLst>
                                          <p:attrName>style.visibility</p:attrName>
                                        </p:attrNameLst>
                                      </p:cBhvr>
                                      <p:to>
                                        <p:strVal val="visible"/>
                                      </p:to>
                                    </p:set>
                                  </p:childTnLst>
                                </p:cTn>
                              </p:par>
                            </p:childTnLst>
                          </p:cTn>
                        </p:par>
                        <p:par>
                          <p:cTn id="11" fill="hold" nodeType="afterGroup">
                            <p:stCondLst>
                              <p:cond delay="3000"/>
                            </p:stCondLst>
                            <p:childTnLst>
                              <p:par>
                                <p:cTn id="12" presetID="1" presetClass="entr" presetSubtype="0" fill="hold" grpId="0" nodeType="afterEffect">
                                  <p:stCondLst>
                                    <p:cond delay="2000"/>
                                  </p:stCondLst>
                                  <p:childTnLst>
                                    <p:set>
                                      <p:cBhvr>
                                        <p:cTn id="13" dur="1" fill="hold">
                                          <p:stCondLst>
                                            <p:cond delay="499"/>
                                          </p:stCondLst>
                                        </p:cTn>
                                        <p:tgtEl>
                                          <p:spTgt spid="132101"/>
                                        </p:tgtEl>
                                        <p:attrNameLst>
                                          <p:attrName>style.visibility</p:attrName>
                                        </p:attrNameLst>
                                      </p:cBhvr>
                                      <p:to>
                                        <p:strVal val="visible"/>
                                      </p:to>
                                    </p:set>
                                  </p:childTnLst>
                                </p:cTn>
                              </p:par>
                            </p:childTnLst>
                          </p:cTn>
                        </p:par>
                        <p:par>
                          <p:cTn id="14" fill="hold" nodeType="afterGroup">
                            <p:stCondLst>
                              <p:cond delay="5500"/>
                            </p:stCondLst>
                            <p:childTnLst>
                              <p:par>
                                <p:cTn id="15" presetID="1" presetClass="entr" presetSubtype="0" fill="hold" grpId="0" nodeType="afterEffect">
                                  <p:stCondLst>
                                    <p:cond delay="2000"/>
                                  </p:stCondLst>
                                  <p:childTnLst>
                                    <p:set>
                                      <p:cBhvr>
                                        <p:cTn id="16" dur="1" fill="hold">
                                          <p:stCondLst>
                                            <p:cond delay="499"/>
                                          </p:stCondLst>
                                        </p:cTn>
                                        <p:tgtEl>
                                          <p:spTgt spid="132100"/>
                                        </p:tgtEl>
                                        <p:attrNameLst>
                                          <p:attrName>style.visibility</p:attrName>
                                        </p:attrNameLst>
                                      </p:cBhvr>
                                      <p:to>
                                        <p:strVal val="visible"/>
                                      </p:to>
                                    </p:set>
                                  </p:childTnLst>
                                </p:cTn>
                              </p:par>
                            </p:childTnLst>
                          </p:cTn>
                        </p:par>
                        <p:par>
                          <p:cTn id="17" fill="hold" nodeType="afterGroup">
                            <p:stCondLst>
                              <p:cond delay="8000"/>
                            </p:stCondLst>
                            <p:childTnLst>
                              <p:par>
                                <p:cTn id="18" presetID="1" presetClass="entr" presetSubtype="0" fill="hold" grpId="0" nodeType="afterEffect">
                                  <p:stCondLst>
                                    <p:cond delay="2000"/>
                                  </p:stCondLst>
                                  <p:childTnLst>
                                    <p:set>
                                      <p:cBhvr>
                                        <p:cTn id="19" dur="1" fill="hold">
                                          <p:stCondLst>
                                            <p:cond delay="499"/>
                                          </p:stCondLst>
                                        </p:cTn>
                                        <p:tgtEl>
                                          <p:spTgt spid="132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utoUpdateAnimBg="0"/>
      <p:bldP spid="132101" grpId="0" autoUpdateAnimBg="0"/>
      <p:bldP spid="13210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0DBBF4A-F3E4-4515-ABFF-93317F149CC1}"/>
              </a:ext>
            </a:extLst>
          </p:cNvPr>
          <p:cNvSpPr>
            <a:spLocks noChangeArrowheads="1"/>
          </p:cNvSpPr>
          <p:nvPr/>
        </p:nvSpPr>
        <p:spPr bwMode="auto">
          <a:xfrm>
            <a:off x="3059113" y="333375"/>
            <a:ext cx="2952750" cy="514350"/>
          </a:xfrm>
          <a:prstGeom prst="rect">
            <a:avLst/>
          </a:prstGeom>
          <a:noFill/>
          <a:ln w="9525">
            <a:noFill/>
            <a:miter lim="800000"/>
            <a:headEnd/>
            <a:tailEnd/>
          </a:ln>
          <a:effectLst/>
        </p:spPr>
        <p:txBody>
          <a:bodyPr anchor="ctr"/>
          <a:lstStyle/>
          <a:p>
            <a:pPr algn="ctr" latinLnBrk="0">
              <a:defRPr/>
            </a:pPr>
            <a:endParaRPr lang="zh-CN" altLang="en-US" b="0">
              <a:effectLst>
                <a:outerShdw blurRad="38100" dist="38100" dir="2700000" algn="tl">
                  <a:srgbClr val="FFFFFF"/>
                </a:outerShdw>
              </a:effectLst>
              <a:latin typeface="黑体" pitchFamily="2" charset="-122"/>
              <a:ea typeface="黑体" pitchFamily="2" charset="-122"/>
            </a:endParaRPr>
          </a:p>
        </p:txBody>
      </p:sp>
      <p:sp>
        <p:nvSpPr>
          <p:cNvPr id="77827" name="Rectangle 3">
            <a:extLst>
              <a:ext uri="{FF2B5EF4-FFF2-40B4-BE49-F238E27FC236}">
                <a16:creationId xmlns:a16="http://schemas.microsoft.com/office/drawing/2014/main" id="{556CC8E2-E77F-4795-A4E1-5017D675D95D}"/>
              </a:ext>
            </a:extLst>
          </p:cNvPr>
          <p:cNvSpPr>
            <a:spLocks noGrp="1" noChangeArrowheads="1"/>
          </p:cNvSpPr>
          <p:nvPr>
            <p:ph type="title"/>
          </p:nvPr>
        </p:nvSpPr>
        <p:spPr>
          <a:xfrm>
            <a:off x="2268538" y="87313"/>
            <a:ext cx="3883025" cy="844550"/>
          </a:xfrm>
        </p:spPr>
        <p:txBody>
          <a:bodyPr/>
          <a:lstStyle/>
          <a:p>
            <a:pPr eaLnBrk="1" hangingPunct="1"/>
            <a:r>
              <a:rPr lang="zh-CN" altLang="en-US" sz="3100" b="1" dirty="0">
                <a:latin typeface="华文新魏" panose="02010800040101010101" pitchFamily="2" charset="-122"/>
              </a:rPr>
              <a:t>传统瀑布模型</a:t>
            </a:r>
          </a:p>
        </p:txBody>
      </p:sp>
      <p:grpSp>
        <p:nvGrpSpPr>
          <p:cNvPr id="77828" name="Group 4">
            <a:extLst>
              <a:ext uri="{FF2B5EF4-FFF2-40B4-BE49-F238E27FC236}">
                <a16:creationId xmlns:a16="http://schemas.microsoft.com/office/drawing/2014/main" id="{A1C6B642-7177-4281-9C58-4F0A724F67F8}"/>
              </a:ext>
            </a:extLst>
          </p:cNvPr>
          <p:cNvGrpSpPr>
            <a:grpSpLocks/>
          </p:cNvGrpSpPr>
          <p:nvPr/>
        </p:nvGrpSpPr>
        <p:grpSpPr bwMode="auto">
          <a:xfrm>
            <a:off x="400050" y="1500188"/>
            <a:ext cx="8496300" cy="5019675"/>
            <a:chOff x="252" y="945"/>
            <a:chExt cx="5352" cy="3162"/>
          </a:xfrm>
        </p:grpSpPr>
        <p:sp>
          <p:nvSpPr>
            <p:cNvPr id="165893" name="Rectangle 5">
              <a:extLst>
                <a:ext uri="{FF2B5EF4-FFF2-40B4-BE49-F238E27FC236}">
                  <a16:creationId xmlns:a16="http://schemas.microsoft.com/office/drawing/2014/main" id="{0BE20987-DD57-4820-BC1C-40832168DA52}"/>
                </a:ext>
              </a:extLst>
            </p:cNvPr>
            <p:cNvSpPr>
              <a:spLocks noChangeArrowheads="1"/>
            </p:cNvSpPr>
            <p:nvPr/>
          </p:nvSpPr>
          <p:spPr bwMode="auto">
            <a:xfrm>
              <a:off x="793" y="945"/>
              <a:ext cx="1343"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问题定义</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165894" name="Rectangle 6">
              <a:extLst>
                <a:ext uri="{FF2B5EF4-FFF2-40B4-BE49-F238E27FC236}">
                  <a16:creationId xmlns:a16="http://schemas.microsoft.com/office/drawing/2014/main" id="{65F3A5D6-B3D7-4E19-8594-72CEDE7DDF02}"/>
                </a:ext>
              </a:extLst>
            </p:cNvPr>
            <p:cNvSpPr>
              <a:spLocks noChangeArrowheads="1"/>
            </p:cNvSpPr>
            <p:nvPr/>
          </p:nvSpPr>
          <p:spPr bwMode="auto">
            <a:xfrm>
              <a:off x="2041" y="2577"/>
              <a:ext cx="1391"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编   码</a:t>
              </a:r>
            </a:p>
          </p:txBody>
        </p:sp>
        <p:sp>
          <p:nvSpPr>
            <p:cNvPr id="165895" name="Rectangle 7">
              <a:extLst>
                <a:ext uri="{FF2B5EF4-FFF2-40B4-BE49-F238E27FC236}">
                  <a16:creationId xmlns:a16="http://schemas.microsoft.com/office/drawing/2014/main" id="{47B0A56A-1D4B-4AEA-8728-6E3D7E47909A}"/>
                </a:ext>
              </a:extLst>
            </p:cNvPr>
            <p:cNvSpPr>
              <a:spLocks noChangeArrowheads="1"/>
            </p:cNvSpPr>
            <p:nvPr/>
          </p:nvSpPr>
          <p:spPr bwMode="auto">
            <a:xfrm>
              <a:off x="1429" y="1820"/>
              <a:ext cx="1360"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需求分析</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165896" name="Rectangle 8">
              <a:extLst>
                <a:ext uri="{FF2B5EF4-FFF2-40B4-BE49-F238E27FC236}">
                  <a16:creationId xmlns:a16="http://schemas.microsoft.com/office/drawing/2014/main" id="{10918311-07DE-4F8B-9F3D-A210A2D1F7FF}"/>
                </a:ext>
              </a:extLst>
            </p:cNvPr>
            <p:cNvSpPr>
              <a:spLocks noChangeArrowheads="1"/>
            </p:cNvSpPr>
            <p:nvPr/>
          </p:nvSpPr>
          <p:spPr bwMode="auto">
            <a:xfrm>
              <a:off x="1769" y="2193"/>
              <a:ext cx="1375"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软件设计</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165897" name="Rectangle 9">
              <a:extLst>
                <a:ext uri="{FF2B5EF4-FFF2-40B4-BE49-F238E27FC236}">
                  <a16:creationId xmlns:a16="http://schemas.microsoft.com/office/drawing/2014/main" id="{5E79F261-3A26-44A1-86C1-1CD968B45D43}"/>
                </a:ext>
              </a:extLst>
            </p:cNvPr>
            <p:cNvSpPr>
              <a:spLocks noChangeArrowheads="1"/>
            </p:cNvSpPr>
            <p:nvPr/>
          </p:nvSpPr>
          <p:spPr bwMode="auto">
            <a:xfrm>
              <a:off x="1088" y="1366"/>
              <a:ext cx="1390"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可行性研究</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165898" name="Rectangle 10">
              <a:extLst>
                <a:ext uri="{FF2B5EF4-FFF2-40B4-BE49-F238E27FC236}">
                  <a16:creationId xmlns:a16="http://schemas.microsoft.com/office/drawing/2014/main" id="{B5AE39F7-35AF-4621-B09A-5B935311416A}"/>
                </a:ext>
              </a:extLst>
            </p:cNvPr>
            <p:cNvSpPr>
              <a:spLocks noChangeArrowheads="1"/>
            </p:cNvSpPr>
            <p:nvPr/>
          </p:nvSpPr>
          <p:spPr bwMode="auto">
            <a:xfrm>
              <a:off x="2631" y="3393"/>
              <a:ext cx="1473"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运行与维护</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77836" name="AutoShape 11">
              <a:extLst>
                <a:ext uri="{FF2B5EF4-FFF2-40B4-BE49-F238E27FC236}">
                  <a16:creationId xmlns:a16="http://schemas.microsoft.com/office/drawing/2014/main" id="{0FA235EB-8DB2-490A-A5CE-0B530E203BBB}"/>
                </a:ext>
              </a:extLst>
            </p:cNvPr>
            <p:cNvSpPr>
              <a:spLocks noChangeArrowheads="1"/>
            </p:cNvSpPr>
            <p:nvPr/>
          </p:nvSpPr>
          <p:spPr bwMode="auto">
            <a:xfrm rot="10800214" flipH="1">
              <a:off x="2808" y="1856"/>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165900" name="Rectangle 12">
              <a:extLst>
                <a:ext uri="{FF2B5EF4-FFF2-40B4-BE49-F238E27FC236}">
                  <a16:creationId xmlns:a16="http://schemas.microsoft.com/office/drawing/2014/main" id="{1B281C6E-03AB-4186-A3B5-22449DBC366E}"/>
                </a:ext>
              </a:extLst>
            </p:cNvPr>
            <p:cNvSpPr>
              <a:spLocks noChangeArrowheads="1"/>
            </p:cNvSpPr>
            <p:nvPr/>
          </p:nvSpPr>
          <p:spPr bwMode="auto">
            <a:xfrm>
              <a:off x="2290" y="2961"/>
              <a:ext cx="1478" cy="240"/>
            </a:xfrm>
            <a:prstGeom prst="rect">
              <a:avLst/>
            </a:prstGeom>
            <a:solidFill>
              <a:srgbClr val="FFCC00"/>
            </a:solidFill>
            <a:ln w="9525">
              <a:miter lim="800000"/>
              <a:headEnd/>
              <a:tailEnd/>
            </a:ln>
            <a:effectLst/>
            <a:scene3d>
              <a:camera prst="legacyObliqueTopRight"/>
              <a:lightRig rig="legacyFlat3" dir="r"/>
            </a:scene3d>
            <a:sp3d extrusionH="290500" prstMaterial="legacyMatte">
              <a:bevelT w="13500" h="13500" prst="angle"/>
              <a:bevelB w="13500" h="13500" prst="angle"/>
              <a:extrusionClr>
                <a:srgbClr val="FFCC00"/>
              </a:extrusionClr>
            </a:sp3d>
          </p:spPr>
          <p:txBody>
            <a:bodyPr wrap="none" anchor="ctr">
              <a:flatTx/>
            </a:bodyPr>
            <a:lstStyle/>
            <a:p>
              <a:pPr algn="ctr" eaLnBrk="0" latinLnBrk="0" hangingPunct="0">
                <a:defRPr/>
              </a:pPr>
              <a:r>
                <a:rPr lang="zh-CN" altLang="en-US">
                  <a:solidFill>
                    <a:srgbClr val="002776"/>
                  </a:solidFill>
                  <a:effectLst>
                    <a:outerShdw blurRad="38100" dist="38100" dir="2700000" algn="tl">
                      <a:srgbClr val="000000"/>
                    </a:outerShdw>
                  </a:effectLst>
                  <a:latin typeface="Times New Roman" pitchFamily="18" charset="0"/>
                  <a:ea typeface="宋体" pitchFamily="2" charset="-122"/>
                </a:rPr>
                <a:t>测   试</a:t>
              </a:r>
              <a:endParaRPr lang="zh-CN" altLang="en-US" b="0">
                <a:solidFill>
                  <a:srgbClr val="002776"/>
                </a:solidFill>
                <a:effectLst>
                  <a:outerShdw blurRad="38100" dist="38100" dir="2700000" algn="tl">
                    <a:srgbClr val="000000"/>
                  </a:outerShdw>
                </a:effectLst>
                <a:latin typeface="Times New Roman" pitchFamily="18" charset="0"/>
                <a:ea typeface="宋体" pitchFamily="2" charset="-122"/>
              </a:endParaRPr>
            </a:p>
          </p:txBody>
        </p:sp>
        <p:sp>
          <p:nvSpPr>
            <p:cNvPr id="77838" name="AutoShape 13">
              <a:extLst>
                <a:ext uri="{FF2B5EF4-FFF2-40B4-BE49-F238E27FC236}">
                  <a16:creationId xmlns:a16="http://schemas.microsoft.com/office/drawing/2014/main" id="{88686D56-3DB4-40BF-BC8D-3017D420C3D0}"/>
                </a:ext>
              </a:extLst>
            </p:cNvPr>
            <p:cNvSpPr>
              <a:spLocks noChangeArrowheads="1"/>
            </p:cNvSpPr>
            <p:nvPr/>
          </p:nvSpPr>
          <p:spPr bwMode="auto">
            <a:xfrm rot="10800214" flipH="1">
              <a:off x="3144" y="2240"/>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39" name="AutoShape 14">
              <a:extLst>
                <a:ext uri="{FF2B5EF4-FFF2-40B4-BE49-F238E27FC236}">
                  <a16:creationId xmlns:a16="http://schemas.microsoft.com/office/drawing/2014/main" id="{CBF4CA1E-BAAC-4E7D-B9A9-5F895E0AF737}"/>
                </a:ext>
              </a:extLst>
            </p:cNvPr>
            <p:cNvSpPr>
              <a:spLocks noChangeArrowheads="1"/>
            </p:cNvSpPr>
            <p:nvPr/>
          </p:nvSpPr>
          <p:spPr bwMode="auto">
            <a:xfrm rot="10800214" flipH="1">
              <a:off x="2136" y="1040"/>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40" name="AutoShape 15">
              <a:extLst>
                <a:ext uri="{FF2B5EF4-FFF2-40B4-BE49-F238E27FC236}">
                  <a16:creationId xmlns:a16="http://schemas.microsoft.com/office/drawing/2014/main" id="{25B9CAA6-E692-4142-9CD4-36A2CB630A31}"/>
                </a:ext>
              </a:extLst>
            </p:cNvPr>
            <p:cNvSpPr>
              <a:spLocks noChangeArrowheads="1"/>
            </p:cNvSpPr>
            <p:nvPr/>
          </p:nvSpPr>
          <p:spPr bwMode="auto">
            <a:xfrm rot="10800214" flipH="1">
              <a:off x="2472" y="1472"/>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41" name="AutoShape 16">
              <a:extLst>
                <a:ext uri="{FF2B5EF4-FFF2-40B4-BE49-F238E27FC236}">
                  <a16:creationId xmlns:a16="http://schemas.microsoft.com/office/drawing/2014/main" id="{36DD7C66-4E74-4E1C-BFDB-FACA54761616}"/>
                </a:ext>
              </a:extLst>
            </p:cNvPr>
            <p:cNvSpPr>
              <a:spLocks noChangeArrowheads="1"/>
            </p:cNvSpPr>
            <p:nvPr/>
          </p:nvSpPr>
          <p:spPr bwMode="auto">
            <a:xfrm rot="10800214" flipH="1">
              <a:off x="3432" y="2624"/>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42" name="AutoShape 17">
              <a:extLst>
                <a:ext uri="{FF2B5EF4-FFF2-40B4-BE49-F238E27FC236}">
                  <a16:creationId xmlns:a16="http://schemas.microsoft.com/office/drawing/2014/main" id="{75EC56BE-D726-46AB-B7DD-31496B52DE06}"/>
                </a:ext>
              </a:extLst>
            </p:cNvPr>
            <p:cNvSpPr>
              <a:spLocks noChangeArrowheads="1"/>
            </p:cNvSpPr>
            <p:nvPr/>
          </p:nvSpPr>
          <p:spPr bwMode="auto">
            <a:xfrm rot="10800214" flipH="1">
              <a:off x="4104" y="3488"/>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43" name="AutoShape 18">
              <a:extLst>
                <a:ext uri="{FF2B5EF4-FFF2-40B4-BE49-F238E27FC236}">
                  <a16:creationId xmlns:a16="http://schemas.microsoft.com/office/drawing/2014/main" id="{3EFE6118-543A-45E5-BF97-EBD04A999603}"/>
                </a:ext>
              </a:extLst>
            </p:cNvPr>
            <p:cNvSpPr>
              <a:spLocks noChangeArrowheads="1"/>
            </p:cNvSpPr>
            <p:nvPr/>
          </p:nvSpPr>
          <p:spPr bwMode="auto">
            <a:xfrm rot="10800214" flipH="1">
              <a:off x="3768" y="3056"/>
              <a:ext cx="335" cy="337"/>
            </a:xfrm>
            <a:custGeom>
              <a:avLst/>
              <a:gdLst>
                <a:gd name="T0" fmla="*/ 4 w 21600"/>
                <a:gd name="T1" fmla="*/ 0 h 21600"/>
                <a:gd name="T2" fmla="*/ 2 w 21600"/>
                <a:gd name="T3" fmla="*/ 2 h 21600"/>
                <a:gd name="T4" fmla="*/ 0 w 21600"/>
                <a:gd name="T5" fmla="*/ 4 h 21600"/>
                <a:gd name="T6" fmla="*/ 2 w 21600"/>
                <a:gd name="T7" fmla="*/ 5 h 21600"/>
                <a:gd name="T8" fmla="*/ 4 w 21600"/>
                <a:gd name="T9" fmla="*/ 4 h 21600"/>
                <a:gd name="T10" fmla="*/ 5 w 21600"/>
                <a:gd name="T11" fmla="*/ 2 h 21600"/>
                <a:gd name="T12" fmla="*/ 17694720 60000 65536"/>
                <a:gd name="T13" fmla="*/ 11796480 60000 65536"/>
                <a:gd name="T14" fmla="*/ 11796480 60000 65536"/>
                <a:gd name="T15" fmla="*/ 5898240 60000 65536"/>
                <a:gd name="T16" fmla="*/ 0 60000 65536"/>
                <a:gd name="T17" fmla="*/ 0 60000 65536"/>
                <a:gd name="T18" fmla="*/ 0 w 21600"/>
                <a:gd name="T19" fmla="*/ 14421 h 21600"/>
                <a:gd name="T20" fmla="*/ 1850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CCFF"/>
            </a:solidFill>
            <a:ln w="9525">
              <a:miter lim="800000"/>
              <a:headEnd/>
              <a:tailEnd/>
            </a:ln>
            <a:scene3d>
              <a:camera prst="legacyObliqueTopRight"/>
              <a:lightRig rig="legacyFlat4" dir="b"/>
            </a:scene3d>
            <a:sp3d extrusionH="100000" prstMaterial="legacyMatte">
              <a:bevelT w="13500" h="13500" prst="angle"/>
              <a:bevelB w="13500" h="13500" prst="angle"/>
              <a:extrusionClr>
                <a:schemeClr val="hlink"/>
              </a:extrusionClr>
              <a:contourClr>
                <a:srgbClr val="66CCFF"/>
              </a:contourClr>
            </a:sp3d>
          </p:spPr>
          <p:txBody>
            <a:bodyPr wrap="none" anchor="ctr">
              <a:flatTx/>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
          <p:nvSpPr>
            <p:cNvPr id="77844" name="Text Box 19">
              <a:extLst>
                <a:ext uri="{FF2B5EF4-FFF2-40B4-BE49-F238E27FC236}">
                  <a16:creationId xmlns:a16="http://schemas.microsoft.com/office/drawing/2014/main" id="{5A80EDF4-DB62-4A49-833C-296730A3A357}"/>
                </a:ext>
              </a:extLst>
            </p:cNvPr>
            <p:cNvSpPr txBox="1">
              <a:spLocks noChangeArrowheads="1"/>
            </p:cNvSpPr>
            <p:nvPr/>
          </p:nvSpPr>
          <p:spPr bwMode="auto">
            <a:xfrm>
              <a:off x="255" y="2175"/>
              <a:ext cx="6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r>
                <a:rPr lang="zh-CN" altLang="en-US" sz="2000">
                  <a:latin typeface="Times New Roman" panose="02020603050405020304" pitchFamily="18" charset="0"/>
                  <a:ea typeface="楷体_GB2312" panose="02010609030101010101" pitchFamily="49" charset="-122"/>
                </a:rPr>
                <a:t>开发</a:t>
              </a:r>
            </a:p>
            <a:p>
              <a:pPr latinLnBrk="0"/>
              <a:r>
                <a:rPr lang="zh-CN" altLang="en-US" sz="2000">
                  <a:latin typeface="Times New Roman" panose="02020603050405020304" pitchFamily="18" charset="0"/>
                  <a:ea typeface="楷体_GB2312" panose="02010609030101010101" pitchFamily="49" charset="-122"/>
                </a:rPr>
                <a:t>时期</a:t>
              </a:r>
            </a:p>
          </p:txBody>
        </p:sp>
        <p:sp>
          <p:nvSpPr>
            <p:cNvPr id="77845" name="Text Box 20">
              <a:extLst>
                <a:ext uri="{FF2B5EF4-FFF2-40B4-BE49-F238E27FC236}">
                  <a16:creationId xmlns:a16="http://schemas.microsoft.com/office/drawing/2014/main" id="{3C0376A2-2115-4A34-A0B1-169DAF526425}"/>
                </a:ext>
              </a:extLst>
            </p:cNvPr>
            <p:cNvSpPr txBox="1">
              <a:spLocks noChangeArrowheads="1"/>
            </p:cNvSpPr>
            <p:nvPr/>
          </p:nvSpPr>
          <p:spPr bwMode="auto">
            <a:xfrm>
              <a:off x="252" y="3225"/>
              <a:ext cx="6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lnSpc>
                  <a:spcPct val="90000"/>
                </a:lnSpc>
              </a:pPr>
              <a:r>
                <a:rPr lang="zh-CN" altLang="en-US" sz="2000">
                  <a:latin typeface="Times New Roman" panose="02020603050405020304" pitchFamily="18" charset="0"/>
                  <a:ea typeface="楷体_GB2312" panose="02010609030101010101" pitchFamily="49" charset="-122"/>
                </a:rPr>
                <a:t>运行</a:t>
              </a:r>
            </a:p>
            <a:p>
              <a:pPr latinLnBrk="0">
                <a:lnSpc>
                  <a:spcPct val="90000"/>
                </a:lnSpc>
              </a:pPr>
              <a:r>
                <a:rPr lang="zh-CN" altLang="en-US" sz="2000">
                  <a:latin typeface="Times New Roman" panose="02020603050405020304" pitchFamily="18" charset="0"/>
                  <a:ea typeface="楷体_GB2312" panose="02010609030101010101" pitchFamily="49" charset="-122"/>
                </a:rPr>
                <a:t>时期</a:t>
              </a:r>
            </a:p>
          </p:txBody>
        </p:sp>
        <p:sp>
          <p:nvSpPr>
            <p:cNvPr id="77846" name="Text Box 21">
              <a:extLst>
                <a:ext uri="{FF2B5EF4-FFF2-40B4-BE49-F238E27FC236}">
                  <a16:creationId xmlns:a16="http://schemas.microsoft.com/office/drawing/2014/main" id="{4A49123A-53DC-41BF-A917-7D651604E5CA}"/>
                </a:ext>
              </a:extLst>
            </p:cNvPr>
            <p:cNvSpPr txBox="1">
              <a:spLocks noChangeArrowheads="1"/>
            </p:cNvSpPr>
            <p:nvPr/>
          </p:nvSpPr>
          <p:spPr bwMode="auto">
            <a:xfrm>
              <a:off x="276" y="1097"/>
              <a:ext cx="5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zh-CN" altLang="en-US" sz="2000">
                  <a:latin typeface="Times New Roman" panose="02020603050405020304" pitchFamily="18" charset="0"/>
                  <a:ea typeface="楷体_GB2312" panose="02010609030101010101" pitchFamily="49" charset="-122"/>
                </a:rPr>
                <a:t>计划时期</a:t>
              </a:r>
            </a:p>
          </p:txBody>
        </p:sp>
        <p:sp>
          <p:nvSpPr>
            <p:cNvPr id="77847" name="Line 22">
              <a:extLst>
                <a:ext uri="{FF2B5EF4-FFF2-40B4-BE49-F238E27FC236}">
                  <a16:creationId xmlns:a16="http://schemas.microsoft.com/office/drawing/2014/main" id="{9B38D31E-E248-4126-B7D5-9D42CA18831D}"/>
                </a:ext>
              </a:extLst>
            </p:cNvPr>
            <p:cNvSpPr>
              <a:spLocks noChangeShapeType="1"/>
            </p:cNvSpPr>
            <p:nvPr/>
          </p:nvSpPr>
          <p:spPr bwMode="auto">
            <a:xfrm flipH="1">
              <a:off x="264" y="969"/>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23">
              <a:extLst>
                <a:ext uri="{FF2B5EF4-FFF2-40B4-BE49-F238E27FC236}">
                  <a16:creationId xmlns:a16="http://schemas.microsoft.com/office/drawing/2014/main" id="{E2E46A68-A425-4AEC-95F5-3183DCF92711}"/>
                </a:ext>
              </a:extLst>
            </p:cNvPr>
            <p:cNvSpPr>
              <a:spLocks noChangeShapeType="1"/>
            </p:cNvSpPr>
            <p:nvPr/>
          </p:nvSpPr>
          <p:spPr bwMode="auto">
            <a:xfrm flipH="1">
              <a:off x="264" y="3705"/>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Line 24">
              <a:extLst>
                <a:ext uri="{FF2B5EF4-FFF2-40B4-BE49-F238E27FC236}">
                  <a16:creationId xmlns:a16="http://schemas.microsoft.com/office/drawing/2014/main" id="{3A319082-D1E8-4468-934A-535670677965}"/>
                </a:ext>
              </a:extLst>
            </p:cNvPr>
            <p:cNvSpPr>
              <a:spLocks noChangeShapeType="1"/>
            </p:cNvSpPr>
            <p:nvPr/>
          </p:nvSpPr>
          <p:spPr bwMode="auto">
            <a:xfrm flipH="1">
              <a:off x="264" y="3183"/>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0" name="Line 25">
              <a:extLst>
                <a:ext uri="{FF2B5EF4-FFF2-40B4-BE49-F238E27FC236}">
                  <a16:creationId xmlns:a16="http://schemas.microsoft.com/office/drawing/2014/main" id="{BB7697E9-2600-4F13-87EF-54A19CBEEA2F}"/>
                </a:ext>
              </a:extLst>
            </p:cNvPr>
            <p:cNvSpPr>
              <a:spLocks noChangeShapeType="1"/>
            </p:cNvSpPr>
            <p:nvPr/>
          </p:nvSpPr>
          <p:spPr bwMode="auto">
            <a:xfrm flipH="1">
              <a:off x="264" y="1701"/>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1" name="Line 26">
              <a:extLst>
                <a:ext uri="{FF2B5EF4-FFF2-40B4-BE49-F238E27FC236}">
                  <a16:creationId xmlns:a16="http://schemas.microsoft.com/office/drawing/2014/main" id="{B1FD2454-D80E-4D69-A1A6-9EEB2B28F8AB}"/>
                </a:ext>
              </a:extLst>
            </p:cNvPr>
            <p:cNvSpPr>
              <a:spLocks noChangeShapeType="1"/>
            </p:cNvSpPr>
            <p:nvPr/>
          </p:nvSpPr>
          <p:spPr bwMode="auto">
            <a:xfrm flipV="1">
              <a:off x="456" y="969"/>
              <a:ext cx="0" cy="1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Line 27">
              <a:extLst>
                <a:ext uri="{FF2B5EF4-FFF2-40B4-BE49-F238E27FC236}">
                  <a16:creationId xmlns:a16="http://schemas.microsoft.com/office/drawing/2014/main" id="{6E5B894A-C8C7-443D-AF3C-BC2C313A31BE}"/>
                </a:ext>
              </a:extLst>
            </p:cNvPr>
            <p:cNvSpPr>
              <a:spLocks noChangeShapeType="1"/>
            </p:cNvSpPr>
            <p:nvPr/>
          </p:nvSpPr>
          <p:spPr bwMode="auto">
            <a:xfrm>
              <a:off x="456" y="1550"/>
              <a:ext cx="0" cy="1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3" name="Line 28">
              <a:extLst>
                <a:ext uri="{FF2B5EF4-FFF2-40B4-BE49-F238E27FC236}">
                  <a16:creationId xmlns:a16="http://schemas.microsoft.com/office/drawing/2014/main" id="{8DF9D73D-18C1-4268-B4C8-265DFC9662F8}"/>
                </a:ext>
              </a:extLst>
            </p:cNvPr>
            <p:cNvSpPr>
              <a:spLocks noChangeShapeType="1"/>
            </p:cNvSpPr>
            <p:nvPr/>
          </p:nvSpPr>
          <p:spPr bwMode="auto">
            <a:xfrm flipV="1">
              <a:off x="456" y="1701"/>
              <a:ext cx="0" cy="3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29">
              <a:extLst>
                <a:ext uri="{FF2B5EF4-FFF2-40B4-BE49-F238E27FC236}">
                  <a16:creationId xmlns:a16="http://schemas.microsoft.com/office/drawing/2014/main" id="{7E881964-7520-478B-9D4A-2122CC6D6924}"/>
                </a:ext>
              </a:extLst>
            </p:cNvPr>
            <p:cNvSpPr>
              <a:spLocks noChangeShapeType="1"/>
            </p:cNvSpPr>
            <p:nvPr/>
          </p:nvSpPr>
          <p:spPr bwMode="auto">
            <a:xfrm flipH="1">
              <a:off x="456" y="2685"/>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30">
              <a:extLst>
                <a:ext uri="{FF2B5EF4-FFF2-40B4-BE49-F238E27FC236}">
                  <a16:creationId xmlns:a16="http://schemas.microsoft.com/office/drawing/2014/main" id="{0AF9AEF8-151D-43F7-B586-4C36CB3832C8}"/>
                </a:ext>
              </a:extLst>
            </p:cNvPr>
            <p:cNvSpPr>
              <a:spLocks noChangeShapeType="1"/>
            </p:cNvSpPr>
            <p:nvPr/>
          </p:nvSpPr>
          <p:spPr bwMode="auto">
            <a:xfrm flipV="1">
              <a:off x="456" y="3183"/>
              <a:ext cx="0" cy="1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31">
              <a:extLst>
                <a:ext uri="{FF2B5EF4-FFF2-40B4-BE49-F238E27FC236}">
                  <a16:creationId xmlns:a16="http://schemas.microsoft.com/office/drawing/2014/main" id="{540680B4-859E-4A37-8C7A-5D23B27D5BA0}"/>
                </a:ext>
              </a:extLst>
            </p:cNvPr>
            <p:cNvSpPr>
              <a:spLocks noChangeShapeType="1"/>
            </p:cNvSpPr>
            <p:nvPr/>
          </p:nvSpPr>
          <p:spPr bwMode="auto">
            <a:xfrm flipH="1">
              <a:off x="456" y="3536"/>
              <a:ext cx="0" cy="16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Text Box 32">
              <a:extLst>
                <a:ext uri="{FF2B5EF4-FFF2-40B4-BE49-F238E27FC236}">
                  <a16:creationId xmlns:a16="http://schemas.microsoft.com/office/drawing/2014/main" id="{C10F056D-615A-4BAC-9981-1AC4D5FC72A8}"/>
                </a:ext>
              </a:extLst>
            </p:cNvPr>
            <p:cNvSpPr txBox="1">
              <a:spLocks noChangeArrowheads="1"/>
            </p:cNvSpPr>
            <p:nvPr/>
          </p:nvSpPr>
          <p:spPr bwMode="auto">
            <a:xfrm>
              <a:off x="2721" y="1003"/>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目标与范围说明书</a:t>
              </a:r>
              <a:r>
                <a:rPr lang="en-US" altLang="zh-CN" sz="2000">
                  <a:latin typeface="楷体_GB2312" panose="02010609030101010101" pitchFamily="49" charset="-122"/>
                  <a:ea typeface="楷体_GB2312" panose="02010609030101010101" pitchFamily="49" charset="-122"/>
                </a:rPr>
                <a:t>)</a:t>
              </a:r>
            </a:p>
          </p:txBody>
        </p:sp>
        <p:sp>
          <p:nvSpPr>
            <p:cNvPr id="77858" name="Text Box 33">
              <a:extLst>
                <a:ext uri="{FF2B5EF4-FFF2-40B4-BE49-F238E27FC236}">
                  <a16:creationId xmlns:a16="http://schemas.microsoft.com/office/drawing/2014/main" id="{B98FFF95-ACA8-46AB-84A0-B8C08A2A5B60}"/>
                </a:ext>
              </a:extLst>
            </p:cNvPr>
            <p:cNvSpPr txBox="1">
              <a:spLocks noChangeArrowheads="1"/>
            </p:cNvSpPr>
            <p:nvPr/>
          </p:nvSpPr>
          <p:spPr bwMode="auto">
            <a:xfrm>
              <a:off x="2952" y="1437"/>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可行性论证论告</a:t>
              </a:r>
              <a:r>
                <a:rPr lang="en-US" altLang="zh-CN" sz="2000">
                  <a:latin typeface="楷体_GB2312" panose="02010609030101010101" pitchFamily="49" charset="-122"/>
                  <a:ea typeface="楷体_GB2312" panose="02010609030101010101" pitchFamily="49" charset="-122"/>
                </a:rPr>
                <a:t>)</a:t>
              </a:r>
            </a:p>
          </p:txBody>
        </p:sp>
        <p:sp>
          <p:nvSpPr>
            <p:cNvPr id="77859" name="Text Box 34">
              <a:extLst>
                <a:ext uri="{FF2B5EF4-FFF2-40B4-BE49-F238E27FC236}">
                  <a16:creationId xmlns:a16="http://schemas.microsoft.com/office/drawing/2014/main" id="{096A07B6-EDBD-47C5-9172-DE4511C66DFD}"/>
                </a:ext>
              </a:extLst>
            </p:cNvPr>
            <p:cNvSpPr txBox="1">
              <a:spLocks noChangeArrowheads="1"/>
            </p:cNvSpPr>
            <p:nvPr/>
          </p:nvSpPr>
          <p:spPr bwMode="auto">
            <a:xfrm>
              <a:off x="4380" y="3453"/>
              <a:ext cx="1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维护报告</a:t>
              </a:r>
              <a:r>
                <a:rPr lang="en-US" altLang="zh-CN" sz="2000">
                  <a:latin typeface="楷体_GB2312" panose="02010609030101010101" pitchFamily="49" charset="-122"/>
                  <a:ea typeface="楷体_GB2312" panose="02010609030101010101" pitchFamily="49" charset="-122"/>
                </a:rPr>
                <a:t>)</a:t>
              </a:r>
            </a:p>
          </p:txBody>
        </p:sp>
        <p:sp>
          <p:nvSpPr>
            <p:cNvPr id="77860" name="Text Box 35">
              <a:extLst>
                <a:ext uri="{FF2B5EF4-FFF2-40B4-BE49-F238E27FC236}">
                  <a16:creationId xmlns:a16="http://schemas.microsoft.com/office/drawing/2014/main" id="{9F8A99B9-FE2F-415C-9F38-E816F18767AB}"/>
                </a:ext>
              </a:extLst>
            </p:cNvPr>
            <p:cNvSpPr txBox="1">
              <a:spLocks noChangeArrowheads="1"/>
            </p:cNvSpPr>
            <p:nvPr/>
          </p:nvSpPr>
          <p:spPr bwMode="auto">
            <a:xfrm>
              <a:off x="4080" y="3021"/>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测试报告</a:t>
              </a:r>
              <a:r>
                <a:rPr lang="en-US" altLang="zh-CN" sz="2000">
                  <a:latin typeface="楷体_GB2312" panose="02010609030101010101" pitchFamily="49" charset="-122"/>
                  <a:ea typeface="楷体_GB2312" panose="02010609030101010101" pitchFamily="49" charset="-122"/>
                </a:rPr>
                <a:t>)</a:t>
              </a:r>
            </a:p>
          </p:txBody>
        </p:sp>
        <p:sp>
          <p:nvSpPr>
            <p:cNvPr id="77861" name="Text Box 36">
              <a:extLst>
                <a:ext uri="{FF2B5EF4-FFF2-40B4-BE49-F238E27FC236}">
                  <a16:creationId xmlns:a16="http://schemas.microsoft.com/office/drawing/2014/main" id="{AC137346-539A-447B-8837-06AA205D1C10}"/>
                </a:ext>
              </a:extLst>
            </p:cNvPr>
            <p:cNvSpPr txBox="1">
              <a:spLocks noChangeArrowheads="1"/>
            </p:cNvSpPr>
            <p:nvPr/>
          </p:nvSpPr>
          <p:spPr bwMode="auto">
            <a:xfrm>
              <a:off x="3810" y="2568"/>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程序</a:t>
              </a:r>
              <a:r>
                <a:rPr lang="en-US" altLang="zh-CN" sz="2000">
                  <a:latin typeface="楷体_GB2312" panose="02010609030101010101" pitchFamily="49" charset="-122"/>
                  <a:ea typeface="楷体_GB2312" panose="02010609030101010101" pitchFamily="49" charset="-122"/>
                </a:rPr>
                <a:t>)</a:t>
              </a:r>
            </a:p>
          </p:txBody>
        </p:sp>
        <p:sp>
          <p:nvSpPr>
            <p:cNvPr id="77862" name="Text Box 37">
              <a:extLst>
                <a:ext uri="{FF2B5EF4-FFF2-40B4-BE49-F238E27FC236}">
                  <a16:creationId xmlns:a16="http://schemas.microsoft.com/office/drawing/2014/main" id="{92FE4A7A-B52B-4D87-AB10-5C7AA3D1C808}"/>
                </a:ext>
              </a:extLst>
            </p:cNvPr>
            <p:cNvSpPr txBox="1">
              <a:spLocks noChangeArrowheads="1"/>
            </p:cNvSpPr>
            <p:nvPr/>
          </p:nvSpPr>
          <p:spPr bwMode="auto">
            <a:xfrm>
              <a:off x="3600" y="2193"/>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设计文档</a:t>
              </a:r>
              <a:r>
                <a:rPr lang="en-US" altLang="zh-CN" sz="2000">
                  <a:latin typeface="楷体_GB2312" panose="02010609030101010101" pitchFamily="49" charset="-122"/>
                  <a:ea typeface="楷体_GB2312" panose="02010609030101010101" pitchFamily="49" charset="-122"/>
                </a:rPr>
                <a:t>)</a:t>
              </a:r>
            </a:p>
          </p:txBody>
        </p:sp>
        <p:sp>
          <p:nvSpPr>
            <p:cNvPr id="77863" name="Text Box 38">
              <a:extLst>
                <a:ext uri="{FF2B5EF4-FFF2-40B4-BE49-F238E27FC236}">
                  <a16:creationId xmlns:a16="http://schemas.microsoft.com/office/drawing/2014/main" id="{4F430D92-7001-445E-87A4-15FD00A8FFC5}"/>
                </a:ext>
              </a:extLst>
            </p:cNvPr>
            <p:cNvSpPr txBox="1">
              <a:spLocks noChangeArrowheads="1"/>
            </p:cNvSpPr>
            <p:nvPr/>
          </p:nvSpPr>
          <p:spPr bwMode="auto">
            <a:xfrm>
              <a:off x="3240" y="1809"/>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latinLnBrk="0">
                <a:spcBef>
                  <a:spcPct val="50000"/>
                </a:spcBef>
              </a:pP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需求说明书</a:t>
              </a:r>
              <a:r>
                <a:rPr lang="en-US" altLang="zh-CN" sz="2000">
                  <a:latin typeface="楷体_GB2312" panose="02010609030101010101" pitchFamily="49" charset="-122"/>
                  <a:ea typeface="楷体_GB2312" panose="02010609030101010101" pitchFamily="49" charset="-122"/>
                </a:rPr>
                <a:t>)</a:t>
              </a:r>
            </a:p>
          </p:txBody>
        </p:sp>
        <p:sp>
          <p:nvSpPr>
            <p:cNvPr id="77864" name="Text Box 39">
              <a:extLst>
                <a:ext uri="{FF2B5EF4-FFF2-40B4-BE49-F238E27FC236}">
                  <a16:creationId xmlns:a16="http://schemas.microsoft.com/office/drawing/2014/main" id="{2E564CDE-3AE1-46D0-ACA5-B853231871A6}"/>
                </a:ext>
              </a:extLst>
            </p:cNvPr>
            <p:cNvSpPr txBox="1">
              <a:spLocks noChangeArrowheads="1"/>
            </p:cNvSpPr>
            <p:nvPr/>
          </p:nvSpPr>
          <p:spPr bwMode="auto">
            <a:xfrm>
              <a:off x="2292" y="3876"/>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latinLnBrk="0" hangingPunct="1">
                <a:spcBef>
                  <a:spcPct val="50000"/>
                </a:spcBef>
              </a:pPr>
              <a:r>
                <a:rPr lang="zh-CN" altLang="en-US" sz="1800" b="0">
                  <a:latin typeface="Times New Roman" panose="02020603050405020304" pitchFamily="18" charset="0"/>
                  <a:ea typeface="宋体" panose="02010600030101010101" pitchFamily="2" charset="-122"/>
                </a:rPr>
                <a:t>传统瀑布模型</a:t>
              </a:r>
            </a:p>
          </p:txBody>
        </p:sp>
      </p:grpSp>
      <p:sp>
        <p:nvSpPr>
          <p:cNvPr id="77829" name="Oval 40">
            <a:hlinkClick r:id="rId2" action="ppaction://hlinksldjump"/>
            <a:extLst>
              <a:ext uri="{FF2B5EF4-FFF2-40B4-BE49-F238E27FC236}">
                <a16:creationId xmlns:a16="http://schemas.microsoft.com/office/drawing/2014/main" id="{B0074B1B-0A29-420D-AD2E-5126DA371E70}"/>
              </a:ext>
            </a:extLst>
          </p:cNvPr>
          <p:cNvSpPr>
            <a:spLocks noChangeArrowheads="1"/>
          </p:cNvSpPr>
          <p:nvPr/>
        </p:nvSpPr>
        <p:spPr bwMode="auto">
          <a:xfrm>
            <a:off x="7775575" y="6237288"/>
            <a:ext cx="111760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57">
            <a:extLst>
              <a:ext uri="{FF2B5EF4-FFF2-40B4-BE49-F238E27FC236}">
                <a16:creationId xmlns:a16="http://schemas.microsoft.com/office/drawing/2014/main" id="{3AAE4B9F-E1DE-40C1-A65E-156A80BC219F}"/>
              </a:ext>
            </a:extLst>
          </p:cNvPr>
          <p:cNvGrpSpPr>
            <a:grpSpLocks/>
          </p:cNvGrpSpPr>
          <p:nvPr/>
        </p:nvGrpSpPr>
        <p:grpSpPr bwMode="auto">
          <a:xfrm>
            <a:off x="1116013" y="549275"/>
            <a:ext cx="5832475" cy="5759450"/>
            <a:chOff x="884" y="346"/>
            <a:chExt cx="3493" cy="3628"/>
          </a:xfrm>
        </p:grpSpPr>
        <p:grpSp>
          <p:nvGrpSpPr>
            <p:cNvPr id="78867" name="Group 55">
              <a:extLst>
                <a:ext uri="{FF2B5EF4-FFF2-40B4-BE49-F238E27FC236}">
                  <a16:creationId xmlns:a16="http://schemas.microsoft.com/office/drawing/2014/main" id="{738B4974-E7E5-4D2D-8605-9EED9E3F1E16}"/>
                </a:ext>
              </a:extLst>
            </p:cNvPr>
            <p:cNvGrpSpPr>
              <a:grpSpLocks/>
            </p:cNvGrpSpPr>
            <p:nvPr/>
          </p:nvGrpSpPr>
          <p:grpSpPr bwMode="auto">
            <a:xfrm>
              <a:off x="884" y="346"/>
              <a:ext cx="3493" cy="3628"/>
              <a:chOff x="884" y="346"/>
              <a:chExt cx="3493" cy="3628"/>
            </a:xfrm>
          </p:grpSpPr>
          <p:grpSp>
            <p:nvGrpSpPr>
              <p:cNvPr id="78882" name="Group 6">
                <a:extLst>
                  <a:ext uri="{FF2B5EF4-FFF2-40B4-BE49-F238E27FC236}">
                    <a16:creationId xmlns:a16="http://schemas.microsoft.com/office/drawing/2014/main" id="{92FBB6DF-C197-468C-AD83-61CB3D17A9BF}"/>
                  </a:ext>
                </a:extLst>
              </p:cNvPr>
              <p:cNvGrpSpPr>
                <a:grpSpLocks/>
              </p:cNvGrpSpPr>
              <p:nvPr/>
            </p:nvGrpSpPr>
            <p:grpSpPr bwMode="auto">
              <a:xfrm>
                <a:off x="884" y="346"/>
                <a:ext cx="862" cy="454"/>
                <a:chOff x="884" y="527"/>
                <a:chExt cx="862" cy="454"/>
              </a:xfrm>
            </p:grpSpPr>
            <p:sp>
              <p:nvSpPr>
                <p:cNvPr id="78899" name="Rectangle 4">
                  <a:extLst>
                    <a:ext uri="{FF2B5EF4-FFF2-40B4-BE49-F238E27FC236}">
                      <a16:creationId xmlns:a16="http://schemas.microsoft.com/office/drawing/2014/main" id="{D15FDB19-BCFC-45F1-BC13-45E54D7892F0}"/>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需求分析</a:t>
                  </a:r>
                </a:p>
              </p:txBody>
            </p:sp>
            <p:sp>
              <p:nvSpPr>
                <p:cNvPr id="78900" name="Rectangle 5">
                  <a:extLst>
                    <a:ext uri="{FF2B5EF4-FFF2-40B4-BE49-F238E27FC236}">
                      <a16:creationId xmlns:a16="http://schemas.microsoft.com/office/drawing/2014/main" id="{5073B5B9-6866-4AD9-8EA2-6A69D69E441E}"/>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78883" name="Group 7">
                <a:extLst>
                  <a:ext uri="{FF2B5EF4-FFF2-40B4-BE49-F238E27FC236}">
                    <a16:creationId xmlns:a16="http://schemas.microsoft.com/office/drawing/2014/main" id="{FE3EEA2C-6031-4E00-B2FF-044D742EC64E}"/>
                  </a:ext>
                </a:extLst>
              </p:cNvPr>
              <p:cNvGrpSpPr>
                <a:grpSpLocks/>
              </p:cNvGrpSpPr>
              <p:nvPr/>
            </p:nvGrpSpPr>
            <p:grpSpPr bwMode="auto">
              <a:xfrm>
                <a:off x="2426" y="2523"/>
                <a:ext cx="862" cy="454"/>
                <a:chOff x="884" y="527"/>
                <a:chExt cx="862" cy="454"/>
              </a:xfrm>
            </p:grpSpPr>
            <p:sp>
              <p:nvSpPr>
                <p:cNvPr id="78897" name="Rectangle 8">
                  <a:extLst>
                    <a:ext uri="{FF2B5EF4-FFF2-40B4-BE49-F238E27FC236}">
                      <a16:creationId xmlns:a16="http://schemas.microsoft.com/office/drawing/2014/main" id="{17BD8612-3241-49A5-A9F8-7ED25A74E550}"/>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编码</a:t>
                  </a:r>
                </a:p>
              </p:txBody>
            </p:sp>
            <p:sp>
              <p:nvSpPr>
                <p:cNvPr id="78898" name="Rectangle 9">
                  <a:extLst>
                    <a:ext uri="{FF2B5EF4-FFF2-40B4-BE49-F238E27FC236}">
                      <a16:creationId xmlns:a16="http://schemas.microsoft.com/office/drawing/2014/main" id="{D330175A-72B7-4BC7-9EB7-87F38F1930CE}"/>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78884" name="Group 10">
                <a:extLst>
                  <a:ext uri="{FF2B5EF4-FFF2-40B4-BE49-F238E27FC236}">
                    <a16:creationId xmlns:a16="http://schemas.microsoft.com/office/drawing/2014/main" id="{D68D8E78-C043-49F0-9944-1D55A1473F6D}"/>
                  </a:ext>
                </a:extLst>
              </p:cNvPr>
              <p:cNvGrpSpPr>
                <a:grpSpLocks/>
              </p:cNvGrpSpPr>
              <p:nvPr/>
            </p:nvGrpSpPr>
            <p:grpSpPr bwMode="auto">
              <a:xfrm>
                <a:off x="1338" y="1071"/>
                <a:ext cx="862" cy="454"/>
                <a:chOff x="884" y="527"/>
                <a:chExt cx="862" cy="454"/>
              </a:xfrm>
            </p:grpSpPr>
            <p:sp>
              <p:nvSpPr>
                <p:cNvPr id="78895" name="Rectangle 11">
                  <a:extLst>
                    <a:ext uri="{FF2B5EF4-FFF2-40B4-BE49-F238E27FC236}">
                      <a16:creationId xmlns:a16="http://schemas.microsoft.com/office/drawing/2014/main" id="{E5C820CA-6827-4D24-AD6E-5B1720E31B4E}"/>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规格说明</a:t>
                  </a:r>
                </a:p>
              </p:txBody>
            </p:sp>
            <p:sp>
              <p:nvSpPr>
                <p:cNvPr id="78896" name="Rectangle 12">
                  <a:extLst>
                    <a:ext uri="{FF2B5EF4-FFF2-40B4-BE49-F238E27FC236}">
                      <a16:creationId xmlns:a16="http://schemas.microsoft.com/office/drawing/2014/main" id="{256AB844-C783-4199-BEED-C50F224C149E}"/>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78885" name="Group 13">
                <a:extLst>
                  <a:ext uri="{FF2B5EF4-FFF2-40B4-BE49-F238E27FC236}">
                    <a16:creationId xmlns:a16="http://schemas.microsoft.com/office/drawing/2014/main" id="{303CBA33-4DCF-499D-86C1-D20FE9831F74}"/>
                  </a:ext>
                </a:extLst>
              </p:cNvPr>
              <p:cNvGrpSpPr>
                <a:grpSpLocks/>
              </p:cNvGrpSpPr>
              <p:nvPr/>
            </p:nvGrpSpPr>
            <p:grpSpPr bwMode="auto">
              <a:xfrm>
                <a:off x="1882" y="1797"/>
                <a:ext cx="862" cy="454"/>
                <a:chOff x="884" y="527"/>
                <a:chExt cx="862" cy="454"/>
              </a:xfrm>
            </p:grpSpPr>
            <p:sp>
              <p:nvSpPr>
                <p:cNvPr id="78893" name="Rectangle 14">
                  <a:extLst>
                    <a:ext uri="{FF2B5EF4-FFF2-40B4-BE49-F238E27FC236}">
                      <a16:creationId xmlns:a16="http://schemas.microsoft.com/office/drawing/2014/main" id="{72A38C41-7042-48C7-A538-9445A17F4FA1}"/>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设计</a:t>
                  </a:r>
                </a:p>
              </p:txBody>
            </p:sp>
            <p:sp>
              <p:nvSpPr>
                <p:cNvPr id="78894" name="Rectangle 15">
                  <a:extLst>
                    <a:ext uri="{FF2B5EF4-FFF2-40B4-BE49-F238E27FC236}">
                      <a16:creationId xmlns:a16="http://schemas.microsoft.com/office/drawing/2014/main" id="{B7D2E4BA-4A39-48E2-8FDC-234589699DC0}"/>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sp>
            <p:nvSpPr>
              <p:cNvPr id="78886" name="Rectangle 16">
                <a:extLst>
                  <a:ext uri="{FF2B5EF4-FFF2-40B4-BE49-F238E27FC236}">
                    <a16:creationId xmlns:a16="http://schemas.microsoft.com/office/drawing/2014/main" id="{89D1C2CB-10EC-4F0E-A9AA-DFD0400CDC38}"/>
                  </a:ext>
                </a:extLst>
              </p:cNvPr>
              <p:cNvSpPr>
                <a:spLocks noChangeArrowheads="1"/>
              </p:cNvSpPr>
              <p:nvPr/>
            </p:nvSpPr>
            <p:spPr bwMode="auto">
              <a:xfrm>
                <a:off x="2971" y="3249"/>
                <a:ext cx="862" cy="226"/>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综合测试</a:t>
                </a:r>
              </a:p>
            </p:txBody>
          </p:sp>
          <p:sp>
            <p:nvSpPr>
              <p:cNvPr id="78887" name="Rectangle 17">
                <a:extLst>
                  <a:ext uri="{FF2B5EF4-FFF2-40B4-BE49-F238E27FC236}">
                    <a16:creationId xmlns:a16="http://schemas.microsoft.com/office/drawing/2014/main" id="{BB886130-5D7E-4D12-93BC-8051B73D095B}"/>
                  </a:ext>
                </a:extLst>
              </p:cNvPr>
              <p:cNvSpPr>
                <a:spLocks noChangeArrowheads="1"/>
              </p:cNvSpPr>
              <p:nvPr/>
            </p:nvSpPr>
            <p:spPr bwMode="auto">
              <a:xfrm>
                <a:off x="3515" y="3748"/>
                <a:ext cx="862" cy="226"/>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维护</a:t>
                </a:r>
              </a:p>
            </p:txBody>
          </p:sp>
          <p:sp>
            <p:nvSpPr>
              <p:cNvPr id="78888" name="Line 18">
                <a:extLst>
                  <a:ext uri="{FF2B5EF4-FFF2-40B4-BE49-F238E27FC236}">
                    <a16:creationId xmlns:a16="http://schemas.microsoft.com/office/drawing/2014/main" id="{B6479A40-68D7-4490-A77F-AA7F1A94B98D}"/>
                  </a:ext>
                </a:extLst>
              </p:cNvPr>
              <p:cNvSpPr>
                <a:spLocks noChangeShapeType="1"/>
              </p:cNvSpPr>
              <p:nvPr/>
            </p:nvSpPr>
            <p:spPr bwMode="auto">
              <a:xfrm>
                <a:off x="1519" y="799"/>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89" name="Line 19">
                <a:extLst>
                  <a:ext uri="{FF2B5EF4-FFF2-40B4-BE49-F238E27FC236}">
                    <a16:creationId xmlns:a16="http://schemas.microsoft.com/office/drawing/2014/main" id="{44339B12-35C3-48AE-9395-EE9A0FDAB895}"/>
                  </a:ext>
                </a:extLst>
              </p:cNvPr>
              <p:cNvSpPr>
                <a:spLocks noChangeShapeType="1"/>
              </p:cNvSpPr>
              <p:nvPr/>
            </p:nvSpPr>
            <p:spPr bwMode="auto">
              <a:xfrm>
                <a:off x="2064" y="1525"/>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90" name="Line 20">
                <a:extLst>
                  <a:ext uri="{FF2B5EF4-FFF2-40B4-BE49-F238E27FC236}">
                    <a16:creationId xmlns:a16="http://schemas.microsoft.com/office/drawing/2014/main" id="{78E1B423-C234-45C7-8A08-0DC09F0242FE}"/>
                  </a:ext>
                </a:extLst>
              </p:cNvPr>
              <p:cNvSpPr>
                <a:spLocks noChangeShapeType="1"/>
              </p:cNvSpPr>
              <p:nvPr/>
            </p:nvSpPr>
            <p:spPr bwMode="auto">
              <a:xfrm>
                <a:off x="2608" y="2251"/>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91" name="Line 21">
                <a:extLst>
                  <a:ext uri="{FF2B5EF4-FFF2-40B4-BE49-F238E27FC236}">
                    <a16:creationId xmlns:a16="http://schemas.microsoft.com/office/drawing/2014/main" id="{EEAFB9F8-6AA2-4A5E-AD50-68CC3D93219C}"/>
                  </a:ext>
                </a:extLst>
              </p:cNvPr>
              <p:cNvSpPr>
                <a:spLocks noChangeShapeType="1"/>
              </p:cNvSpPr>
              <p:nvPr/>
            </p:nvSpPr>
            <p:spPr bwMode="auto">
              <a:xfrm>
                <a:off x="3152" y="2976"/>
                <a:ext cx="0"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92" name="Line 22">
                <a:extLst>
                  <a:ext uri="{FF2B5EF4-FFF2-40B4-BE49-F238E27FC236}">
                    <a16:creationId xmlns:a16="http://schemas.microsoft.com/office/drawing/2014/main" id="{0597807B-DBA1-413D-8C56-93916CBC24DC}"/>
                  </a:ext>
                </a:extLst>
              </p:cNvPr>
              <p:cNvSpPr>
                <a:spLocks noChangeShapeType="1"/>
              </p:cNvSpPr>
              <p:nvPr/>
            </p:nvSpPr>
            <p:spPr bwMode="auto">
              <a:xfrm>
                <a:off x="3696" y="3475"/>
                <a:ext cx="0"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78868" name="Group 56">
              <a:extLst>
                <a:ext uri="{FF2B5EF4-FFF2-40B4-BE49-F238E27FC236}">
                  <a16:creationId xmlns:a16="http://schemas.microsoft.com/office/drawing/2014/main" id="{01083EAC-60E5-4923-9D04-1174C63F9E99}"/>
                </a:ext>
              </a:extLst>
            </p:cNvPr>
            <p:cNvGrpSpPr>
              <a:grpSpLocks/>
            </p:cNvGrpSpPr>
            <p:nvPr/>
          </p:nvGrpSpPr>
          <p:grpSpPr bwMode="auto">
            <a:xfrm>
              <a:off x="2064" y="346"/>
              <a:ext cx="1995" cy="3402"/>
              <a:chOff x="2064" y="346"/>
              <a:chExt cx="1995" cy="3402"/>
            </a:xfrm>
          </p:grpSpPr>
          <p:grpSp>
            <p:nvGrpSpPr>
              <p:cNvPr id="78869" name="Group 24">
                <a:extLst>
                  <a:ext uri="{FF2B5EF4-FFF2-40B4-BE49-F238E27FC236}">
                    <a16:creationId xmlns:a16="http://schemas.microsoft.com/office/drawing/2014/main" id="{086382DC-EB87-4D32-A62E-951752657E0B}"/>
                  </a:ext>
                </a:extLst>
              </p:cNvPr>
              <p:cNvGrpSpPr>
                <a:grpSpLocks/>
              </p:cNvGrpSpPr>
              <p:nvPr/>
            </p:nvGrpSpPr>
            <p:grpSpPr bwMode="auto">
              <a:xfrm>
                <a:off x="2925" y="346"/>
                <a:ext cx="862" cy="454"/>
                <a:chOff x="884" y="527"/>
                <a:chExt cx="862" cy="454"/>
              </a:xfrm>
            </p:grpSpPr>
            <p:sp>
              <p:nvSpPr>
                <p:cNvPr id="78880" name="Rectangle 25">
                  <a:extLst>
                    <a:ext uri="{FF2B5EF4-FFF2-40B4-BE49-F238E27FC236}">
                      <a16:creationId xmlns:a16="http://schemas.microsoft.com/office/drawing/2014/main" id="{EC2AD716-FEDB-4C6C-84CD-5273AAA59271}"/>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变化的需求</a:t>
                  </a:r>
                </a:p>
              </p:txBody>
            </p:sp>
            <p:sp>
              <p:nvSpPr>
                <p:cNvPr id="78881" name="Rectangle 26">
                  <a:extLst>
                    <a:ext uri="{FF2B5EF4-FFF2-40B4-BE49-F238E27FC236}">
                      <a16:creationId xmlns:a16="http://schemas.microsoft.com/office/drawing/2014/main" id="{2620616D-DCBE-4C8F-90CF-F13C183C452C}"/>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sp>
            <p:nvSpPr>
              <p:cNvPr id="78870" name="Line 27">
                <a:extLst>
                  <a:ext uri="{FF2B5EF4-FFF2-40B4-BE49-F238E27FC236}">
                    <a16:creationId xmlns:a16="http://schemas.microsoft.com/office/drawing/2014/main" id="{A6C35BE7-C69F-4017-8338-B509A1E1401E}"/>
                  </a:ext>
                </a:extLst>
              </p:cNvPr>
              <p:cNvSpPr>
                <a:spLocks noChangeShapeType="1"/>
              </p:cNvSpPr>
              <p:nvPr/>
            </p:nvSpPr>
            <p:spPr bwMode="auto">
              <a:xfrm>
                <a:off x="4059" y="482"/>
                <a:ext cx="0" cy="3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78871" name="Line 28">
                <a:extLst>
                  <a:ext uri="{FF2B5EF4-FFF2-40B4-BE49-F238E27FC236}">
                    <a16:creationId xmlns:a16="http://schemas.microsoft.com/office/drawing/2014/main" id="{17A31AB3-D026-41BC-A7C5-A67C090EE554}"/>
                  </a:ext>
                </a:extLst>
              </p:cNvPr>
              <p:cNvSpPr>
                <a:spLocks noChangeShapeType="1"/>
              </p:cNvSpPr>
              <p:nvPr/>
            </p:nvSpPr>
            <p:spPr bwMode="auto">
              <a:xfrm flipV="1">
                <a:off x="4014" y="1162"/>
                <a:ext cx="0" cy="258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78872" name="Line 29">
                <a:extLst>
                  <a:ext uri="{FF2B5EF4-FFF2-40B4-BE49-F238E27FC236}">
                    <a16:creationId xmlns:a16="http://schemas.microsoft.com/office/drawing/2014/main" id="{7ECA1872-0AE3-4ABE-80FA-2CA378097E1D}"/>
                  </a:ext>
                </a:extLst>
              </p:cNvPr>
              <p:cNvSpPr>
                <a:spLocks noChangeShapeType="1"/>
              </p:cNvSpPr>
              <p:nvPr/>
            </p:nvSpPr>
            <p:spPr bwMode="auto">
              <a:xfrm flipV="1">
                <a:off x="3969" y="1888"/>
                <a:ext cx="0" cy="186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78873" name="Line 30">
                <a:extLst>
                  <a:ext uri="{FF2B5EF4-FFF2-40B4-BE49-F238E27FC236}">
                    <a16:creationId xmlns:a16="http://schemas.microsoft.com/office/drawing/2014/main" id="{CA062AEA-B8D0-436E-A41A-E362C95A973B}"/>
                  </a:ext>
                </a:extLst>
              </p:cNvPr>
              <p:cNvSpPr>
                <a:spLocks noChangeShapeType="1"/>
              </p:cNvSpPr>
              <p:nvPr/>
            </p:nvSpPr>
            <p:spPr bwMode="auto">
              <a:xfrm flipV="1">
                <a:off x="3923" y="2568"/>
                <a:ext cx="0" cy="11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78874" name="Line 31">
                <a:extLst>
                  <a:ext uri="{FF2B5EF4-FFF2-40B4-BE49-F238E27FC236}">
                    <a16:creationId xmlns:a16="http://schemas.microsoft.com/office/drawing/2014/main" id="{EAF53D1E-0D6C-4E48-BEBB-EFA549876B43}"/>
                  </a:ext>
                </a:extLst>
              </p:cNvPr>
              <p:cNvSpPr>
                <a:spLocks noChangeShapeType="1"/>
              </p:cNvSpPr>
              <p:nvPr/>
            </p:nvSpPr>
            <p:spPr bwMode="auto">
              <a:xfrm flipH="1">
                <a:off x="3288" y="2614"/>
                <a:ext cx="63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75" name="Line 32">
                <a:extLst>
                  <a:ext uri="{FF2B5EF4-FFF2-40B4-BE49-F238E27FC236}">
                    <a16:creationId xmlns:a16="http://schemas.microsoft.com/office/drawing/2014/main" id="{18BBE0E1-1159-4F31-9616-24527ABDF866}"/>
                  </a:ext>
                </a:extLst>
              </p:cNvPr>
              <p:cNvSpPr>
                <a:spLocks noChangeShapeType="1"/>
              </p:cNvSpPr>
              <p:nvPr/>
            </p:nvSpPr>
            <p:spPr bwMode="auto">
              <a:xfrm flipH="1">
                <a:off x="2744" y="1888"/>
                <a:ext cx="122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76" name="Line 33">
                <a:extLst>
                  <a:ext uri="{FF2B5EF4-FFF2-40B4-BE49-F238E27FC236}">
                    <a16:creationId xmlns:a16="http://schemas.microsoft.com/office/drawing/2014/main" id="{3CEECC2F-2A13-41E5-B6CB-437E99706C96}"/>
                  </a:ext>
                </a:extLst>
              </p:cNvPr>
              <p:cNvSpPr>
                <a:spLocks noChangeShapeType="1"/>
              </p:cNvSpPr>
              <p:nvPr/>
            </p:nvSpPr>
            <p:spPr bwMode="auto">
              <a:xfrm flipH="1">
                <a:off x="2200" y="1162"/>
                <a:ext cx="1814"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77" name="Line 34">
                <a:extLst>
                  <a:ext uri="{FF2B5EF4-FFF2-40B4-BE49-F238E27FC236}">
                    <a16:creationId xmlns:a16="http://schemas.microsoft.com/office/drawing/2014/main" id="{73C79768-6055-47AB-A0D3-14AB2FFD4AE9}"/>
                  </a:ext>
                </a:extLst>
              </p:cNvPr>
              <p:cNvSpPr>
                <a:spLocks noChangeShapeType="1"/>
              </p:cNvSpPr>
              <p:nvPr/>
            </p:nvSpPr>
            <p:spPr bwMode="auto">
              <a:xfrm flipH="1">
                <a:off x="3787" y="436"/>
                <a:ext cx="272"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78878" name="Line 35">
                <a:extLst>
                  <a:ext uri="{FF2B5EF4-FFF2-40B4-BE49-F238E27FC236}">
                    <a16:creationId xmlns:a16="http://schemas.microsoft.com/office/drawing/2014/main" id="{3885B278-7FFE-426D-916F-27DF95ED46A7}"/>
                  </a:ext>
                </a:extLst>
              </p:cNvPr>
              <p:cNvSpPr>
                <a:spLocks noChangeShapeType="1"/>
              </p:cNvSpPr>
              <p:nvPr/>
            </p:nvSpPr>
            <p:spPr bwMode="auto">
              <a:xfrm flipH="1">
                <a:off x="2064" y="709"/>
                <a:ext cx="861"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78879" name="Line 36">
                <a:extLst>
                  <a:ext uri="{FF2B5EF4-FFF2-40B4-BE49-F238E27FC236}">
                    <a16:creationId xmlns:a16="http://schemas.microsoft.com/office/drawing/2014/main" id="{7D6902B5-2750-44B7-B56E-3570D673A659}"/>
                  </a:ext>
                </a:extLst>
              </p:cNvPr>
              <p:cNvSpPr>
                <a:spLocks noChangeShapeType="1"/>
              </p:cNvSpPr>
              <p:nvPr/>
            </p:nvSpPr>
            <p:spPr bwMode="auto">
              <a:xfrm>
                <a:off x="2064" y="709"/>
                <a:ext cx="0" cy="36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grpSp>
      <p:grpSp>
        <p:nvGrpSpPr>
          <p:cNvPr id="78851" name="Group 40">
            <a:extLst>
              <a:ext uri="{FF2B5EF4-FFF2-40B4-BE49-F238E27FC236}">
                <a16:creationId xmlns:a16="http://schemas.microsoft.com/office/drawing/2014/main" id="{9F91BDA8-C4DC-4F8F-8025-7ED4683BFD9F}"/>
              </a:ext>
            </a:extLst>
          </p:cNvPr>
          <p:cNvGrpSpPr>
            <a:grpSpLocks/>
          </p:cNvGrpSpPr>
          <p:nvPr/>
        </p:nvGrpSpPr>
        <p:grpSpPr bwMode="auto">
          <a:xfrm>
            <a:off x="1692275" y="1268413"/>
            <a:ext cx="431800" cy="792162"/>
            <a:chOff x="1066" y="799"/>
            <a:chExt cx="272" cy="499"/>
          </a:xfrm>
        </p:grpSpPr>
        <p:sp>
          <p:nvSpPr>
            <p:cNvPr id="78865" name="Line 38">
              <a:extLst>
                <a:ext uri="{FF2B5EF4-FFF2-40B4-BE49-F238E27FC236}">
                  <a16:creationId xmlns:a16="http://schemas.microsoft.com/office/drawing/2014/main" id="{60770942-8B61-40D0-B05D-8D1E8F4B06FB}"/>
                </a:ext>
              </a:extLst>
            </p:cNvPr>
            <p:cNvSpPr>
              <a:spLocks noChangeShapeType="1"/>
            </p:cNvSpPr>
            <p:nvPr/>
          </p:nvSpPr>
          <p:spPr bwMode="auto">
            <a:xfrm flipH="1">
              <a:off x="1066" y="1298"/>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6" name="Line 39">
              <a:extLst>
                <a:ext uri="{FF2B5EF4-FFF2-40B4-BE49-F238E27FC236}">
                  <a16:creationId xmlns:a16="http://schemas.microsoft.com/office/drawing/2014/main" id="{8ADFB4D1-B50A-47FB-9848-5099F5749FA6}"/>
                </a:ext>
              </a:extLst>
            </p:cNvPr>
            <p:cNvSpPr>
              <a:spLocks noChangeShapeType="1"/>
            </p:cNvSpPr>
            <p:nvPr/>
          </p:nvSpPr>
          <p:spPr bwMode="auto">
            <a:xfrm flipV="1">
              <a:off x="1066" y="799"/>
              <a:ext cx="0" cy="49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2" name="Group 41">
            <a:extLst>
              <a:ext uri="{FF2B5EF4-FFF2-40B4-BE49-F238E27FC236}">
                <a16:creationId xmlns:a16="http://schemas.microsoft.com/office/drawing/2014/main" id="{25C0B006-B9E0-40F2-9857-BE4DCD1412CF}"/>
              </a:ext>
            </a:extLst>
          </p:cNvPr>
          <p:cNvGrpSpPr>
            <a:grpSpLocks/>
          </p:cNvGrpSpPr>
          <p:nvPr/>
        </p:nvGrpSpPr>
        <p:grpSpPr bwMode="auto">
          <a:xfrm>
            <a:off x="2555875" y="2420938"/>
            <a:ext cx="431800" cy="792162"/>
            <a:chOff x="1066" y="799"/>
            <a:chExt cx="272" cy="499"/>
          </a:xfrm>
        </p:grpSpPr>
        <p:sp>
          <p:nvSpPr>
            <p:cNvPr id="78863" name="Line 42">
              <a:extLst>
                <a:ext uri="{FF2B5EF4-FFF2-40B4-BE49-F238E27FC236}">
                  <a16:creationId xmlns:a16="http://schemas.microsoft.com/office/drawing/2014/main" id="{63139F0A-8C9E-43BE-BF52-C6DEBAF868C8}"/>
                </a:ext>
              </a:extLst>
            </p:cNvPr>
            <p:cNvSpPr>
              <a:spLocks noChangeShapeType="1"/>
            </p:cNvSpPr>
            <p:nvPr/>
          </p:nvSpPr>
          <p:spPr bwMode="auto">
            <a:xfrm flipH="1">
              <a:off x="1066" y="1298"/>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4" name="Line 43">
              <a:extLst>
                <a:ext uri="{FF2B5EF4-FFF2-40B4-BE49-F238E27FC236}">
                  <a16:creationId xmlns:a16="http://schemas.microsoft.com/office/drawing/2014/main" id="{E24A5860-54D0-42F8-B423-30FC3781C5CC}"/>
                </a:ext>
              </a:extLst>
            </p:cNvPr>
            <p:cNvSpPr>
              <a:spLocks noChangeShapeType="1"/>
            </p:cNvSpPr>
            <p:nvPr/>
          </p:nvSpPr>
          <p:spPr bwMode="auto">
            <a:xfrm flipV="1">
              <a:off x="1066" y="799"/>
              <a:ext cx="0" cy="49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3" name="Group 44">
            <a:extLst>
              <a:ext uri="{FF2B5EF4-FFF2-40B4-BE49-F238E27FC236}">
                <a16:creationId xmlns:a16="http://schemas.microsoft.com/office/drawing/2014/main" id="{19102150-2D26-4999-9A55-1787BCABA92A}"/>
              </a:ext>
            </a:extLst>
          </p:cNvPr>
          <p:cNvGrpSpPr>
            <a:grpSpLocks/>
          </p:cNvGrpSpPr>
          <p:nvPr/>
        </p:nvGrpSpPr>
        <p:grpSpPr bwMode="auto">
          <a:xfrm>
            <a:off x="3419475" y="3573463"/>
            <a:ext cx="431800" cy="792162"/>
            <a:chOff x="1066" y="799"/>
            <a:chExt cx="272" cy="499"/>
          </a:xfrm>
        </p:grpSpPr>
        <p:sp>
          <p:nvSpPr>
            <p:cNvPr id="78861" name="Line 45">
              <a:extLst>
                <a:ext uri="{FF2B5EF4-FFF2-40B4-BE49-F238E27FC236}">
                  <a16:creationId xmlns:a16="http://schemas.microsoft.com/office/drawing/2014/main" id="{CBB4E48B-F954-4919-AA76-DB5175C21A85}"/>
                </a:ext>
              </a:extLst>
            </p:cNvPr>
            <p:cNvSpPr>
              <a:spLocks noChangeShapeType="1"/>
            </p:cNvSpPr>
            <p:nvPr/>
          </p:nvSpPr>
          <p:spPr bwMode="auto">
            <a:xfrm flipH="1">
              <a:off x="1066" y="1298"/>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2" name="Line 46">
              <a:extLst>
                <a:ext uri="{FF2B5EF4-FFF2-40B4-BE49-F238E27FC236}">
                  <a16:creationId xmlns:a16="http://schemas.microsoft.com/office/drawing/2014/main" id="{A91CFA29-1C1A-49D8-BA32-2F5D14BBC0E3}"/>
                </a:ext>
              </a:extLst>
            </p:cNvPr>
            <p:cNvSpPr>
              <a:spLocks noChangeShapeType="1"/>
            </p:cNvSpPr>
            <p:nvPr/>
          </p:nvSpPr>
          <p:spPr bwMode="auto">
            <a:xfrm flipV="1">
              <a:off x="1066" y="799"/>
              <a:ext cx="0" cy="49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4" name="Group 50">
            <a:extLst>
              <a:ext uri="{FF2B5EF4-FFF2-40B4-BE49-F238E27FC236}">
                <a16:creationId xmlns:a16="http://schemas.microsoft.com/office/drawing/2014/main" id="{235D7C62-4341-401F-80E8-1F73EB85531D}"/>
              </a:ext>
            </a:extLst>
          </p:cNvPr>
          <p:cNvGrpSpPr>
            <a:grpSpLocks/>
          </p:cNvGrpSpPr>
          <p:nvPr/>
        </p:nvGrpSpPr>
        <p:grpSpPr bwMode="auto">
          <a:xfrm>
            <a:off x="4284663" y="4724400"/>
            <a:ext cx="431800" cy="649288"/>
            <a:chOff x="2699" y="2976"/>
            <a:chExt cx="272" cy="409"/>
          </a:xfrm>
        </p:grpSpPr>
        <p:sp>
          <p:nvSpPr>
            <p:cNvPr id="78859" name="Line 48">
              <a:extLst>
                <a:ext uri="{FF2B5EF4-FFF2-40B4-BE49-F238E27FC236}">
                  <a16:creationId xmlns:a16="http://schemas.microsoft.com/office/drawing/2014/main" id="{5C726CF3-54CD-4CA6-A710-2CC3F0DEACD9}"/>
                </a:ext>
              </a:extLst>
            </p:cNvPr>
            <p:cNvSpPr>
              <a:spLocks noChangeShapeType="1"/>
            </p:cNvSpPr>
            <p:nvPr/>
          </p:nvSpPr>
          <p:spPr bwMode="auto">
            <a:xfrm flipH="1">
              <a:off x="2699" y="3385"/>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0" name="Line 49">
              <a:extLst>
                <a:ext uri="{FF2B5EF4-FFF2-40B4-BE49-F238E27FC236}">
                  <a16:creationId xmlns:a16="http://schemas.microsoft.com/office/drawing/2014/main" id="{E5F34951-04D4-4A27-9DE5-208EB19C905E}"/>
                </a:ext>
              </a:extLst>
            </p:cNvPr>
            <p:cNvSpPr>
              <a:spLocks noChangeShapeType="1"/>
            </p:cNvSpPr>
            <p:nvPr/>
          </p:nvSpPr>
          <p:spPr bwMode="auto">
            <a:xfrm flipV="1">
              <a:off x="2699" y="2976"/>
              <a:ext cx="0" cy="40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5" name="Group 51">
            <a:extLst>
              <a:ext uri="{FF2B5EF4-FFF2-40B4-BE49-F238E27FC236}">
                <a16:creationId xmlns:a16="http://schemas.microsoft.com/office/drawing/2014/main" id="{4CDE8E39-D738-4CD8-89DB-30869F7343F7}"/>
              </a:ext>
            </a:extLst>
          </p:cNvPr>
          <p:cNvGrpSpPr>
            <a:grpSpLocks/>
          </p:cNvGrpSpPr>
          <p:nvPr/>
        </p:nvGrpSpPr>
        <p:grpSpPr bwMode="auto">
          <a:xfrm>
            <a:off x="5148263" y="5516563"/>
            <a:ext cx="431800" cy="649287"/>
            <a:chOff x="2699" y="2976"/>
            <a:chExt cx="272" cy="409"/>
          </a:xfrm>
        </p:grpSpPr>
        <p:sp>
          <p:nvSpPr>
            <p:cNvPr id="78857" name="Line 52">
              <a:extLst>
                <a:ext uri="{FF2B5EF4-FFF2-40B4-BE49-F238E27FC236}">
                  <a16:creationId xmlns:a16="http://schemas.microsoft.com/office/drawing/2014/main" id="{3BDB2004-7056-419F-B606-2BC296B190E5}"/>
                </a:ext>
              </a:extLst>
            </p:cNvPr>
            <p:cNvSpPr>
              <a:spLocks noChangeShapeType="1"/>
            </p:cNvSpPr>
            <p:nvPr/>
          </p:nvSpPr>
          <p:spPr bwMode="auto">
            <a:xfrm flipH="1">
              <a:off x="2699" y="3385"/>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Line 53">
              <a:extLst>
                <a:ext uri="{FF2B5EF4-FFF2-40B4-BE49-F238E27FC236}">
                  <a16:creationId xmlns:a16="http://schemas.microsoft.com/office/drawing/2014/main" id="{8546C055-6C1C-4CF9-83AF-B1AFC2A198D1}"/>
                </a:ext>
              </a:extLst>
            </p:cNvPr>
            <p:cNvSpPr>
              <a:spLocks noChangeShapeType="1"/>
            </p:cNvSpPr>
            <p:nvPr/>
          </p:nvSpPr>
          <p:spPr bwMode="auto">
            <a:xfrm flipV="1">
              <a:off x="2699" y="2976"/>
              <a:ext cx="0" cy="40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8856" name="Text Box 54">
            <a:extLst>
              <a:ext uri="{FF2B5EF4-FFF2-40B4-BE49-F238E27FC236}">
                <a16:creationId xmlns:a16="http://schemas.microsoft.com/office/drawing/2014/main" id="{862AF002-4618-44DB-8531-8BDA4DD85314}"/>
              </a:ext>
            </a:extLst>
          </p:cNvPr>
          <p:cNvSpPr txBox="1">
            <a:spLocks noChangeArrowheads="1"/>
          </p:cNvSpPr>
          <p:nvPr/>
        </p:nvSpPr>
        <p:spPr bwMode="auto">
          <a:xfrm>
            <a:off x="1565275" y="5840413"/>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sz="2000">
                <a:ea typeface="楷体_GB2312" panose="02010609030101010101" pitchFamily="49" charset="-122"/>
              </a:rPr>
              <a:t>瀑布模型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16DCDCE1-E1BD-4594-8DE1-EAF7FE8272CF}"/>
              </a:ext>
            </a:extLst>
          </p:cNvPr>
          <p:cNvSpPr>
            <a:spLocks noGrp="1" noChangeArrowheads="1"/>
          </p:cNvSpPr>
          <p:nvPr>
            <p:ph type="body" idx="1"/>
          </p:nvPr>
        </p:nvSpPr>
        <p:spPr>
          <a:xfrm>
            <a:off x="971599" y="1268412"/>
            <a:ext cx="7732663" cy="5256931"/>
          </a:xfrm>
        </p:spPr>
        <p:txBody>
          <a:bodyPr/>
          <a:lstStyle/>
          <a:p>
            <a:pPr eaLnBrk="1" hangingPunct="1">
              <a:lnSpc>
                <a:spcPct val="90000"/>
              </a:lnSpc>
              <a:buFontTx/>
              <a:buNone/>
            </a:pPr>
            <a:r>
              <a:rPr lang="zh-CN" altLang="en-US" b="1" dirty="0">
                <a:solidFill>
                  <a:schemeClr val="hlink"/>
                </a:solidFill>
                <a:ea typeface="宋体" panose="02010600030101010101" pitchFamily="2" charset="-122"/>
              </a:rPr>
              <a:t>瀑布模型的优点</a:t>
            </a:r>
          </a:p>
          <a:p>
            <a:pPr eaLnBrk="1" hangingPunct="1">
              <a:lnSpc>
                <a:spcPct val="90000"/>
              </a:lnSpc>
              <a:buClr>
                <a:srgbClr val="FF6600"/>
              </a:buClr>
              <a:buSzPct val="80000"/>
              <a:buFont typeface="Wingdings" panose="05000000000000000000" pitchFamily="2" charset="2"/>
              <a:buChar char="v"/>
            </a:pPr>
            <a:r>
              <a:rPr kumimoji="0" lang="zh-CN" altLang="en-US" b="1" dirty="0">
                <a:ea typeface="楷体_GB2312" panose="02010609030101010101" pitchFamily="49" charset="-122"/>
              </a:rPr>
              <a:t>可以强迫开发人员采用规范的方法；</a:t>
            </a:r>
          </a:p>
          <a:p>
            <a:pPr eaLnBrk="1" hangingPunct="1">
              <a:lnSpc>
                <a:spcPct val="90000"/>
              </a:lnSpc>
              <a:buClr>
                <a:srgbClr val="FF6600"/>
              </a:buClr>
              <a:buSzPct val="80000"/>
              <a:buFont typeface="Wingdings" panose="05000000000000000000" pitchFamily="2" charset="2"/>
              <a:buChar char="v"/>
            </a:pPr>
            <a:r>
              <a:rPr kumimoji="0" lang="zh-CN" altLang="en-US" b="1" dirty="0">
                <a:ea typeface="楷体_GB2312" panose="02010609030101010101" pitchFamily="49" charset="-122"/>
              </a:rPr>
              <a:t>严格规定了每个阶段必须提交的文档；</a:t>
            </a:r>
          </a:p>
          <a:p>
            <a:pPr eaLnBrk="1" hangingPunct="1">
              <a:lnSpc>
                <a:spcPct val="90000"/>
              </a:lnSpc>
              <a:buClr>
                <a:srgbClr val="FF6600"/>
              </a:buClr>
              <a:buSzPct val="80000"/>
              <a:buFont typeface="Wingdings" panose="05000000000000000000" pitchFamily="2" charset="2"/>
              <a:buChar char="v"/>
            </a:pPr>
            <a:r>
              <a:rPr kumimoji="0" lang="zh-CN" altLang="en-US" b="1" dirty="0">
                <a:ea typeface="楷体_GB2312" panose="02010609030101010101" pitchFamily="49" charset="-122"/>
              </a:rPr>
              <a:t>要求每个阶段交出的所有产品都必须经过质量保证小组的仔细验证。</a:t>
            </a:r>
          </a:p>
          <a:p>
            <a:pPr eaLnBrk="1" hangingPunct="1">
              <a:lnSpc>
                <a:spcPct val="90000"/>
              </a:lnSpc>
              <a:buClr>
                <a:srgbClr val="FF6600"/>
              </a:buClr>
              <a:buSzPct val="80000"/>
              <a:buFont typeface="Wingdings" panose="05000000000000000000" pitchFamily="2" charset="2"/>
              <a:buNone/>
            </a:pPr>
            <a:r>
              <a:rPr lang="zh-CN" altLang="en-US" b="1" dirty="0">
                <a:solidFill>
                  <a:schemeClr val="hlink"/>
                </a:solidFill>
                <a:ea typeface="宋体" panose="02010600030101010101" pitchFamily="2" charset="-122"/>
              </a:rPr>
              <a:t>瀑布模型的缺点</a:t>
            </a:r>
          </a:p>
          <a:p>
            <a:pPr eaLnBrk="1" hangingPunct="1">
              <a:lnSpc>
                <a:spcPct val="90000"/>
              </a:lnSpc>
              <a:buClr>
                <a:srgbClr val="FF6600"/>
              </a:buClr>
              <a:buSzPct val="80000"/>
              <a:buFont typeface="Wingdings" panose="05000000000000000000" pitchFamily="2" charset="2"/>
              <a:buChar char="v"/>
            </a:pPr>
            <a:r>
              <a:rPr lang="zh-CN" altLang="en-US" b="1" dirty="0">
                <a:ea typeface="楷体_GB2312" panose="02010609030101010101" pitchFamily="49" charset="-122"/>
              </a:rPr>
              <a:t>在软件开发的初期阶段就要求做出正确、全面、完整的需求分析对许多应用软件来说是极其困难的。</a:t>
            </a:r>
          </a:p>
          <a:p>
            <a:pPr eaLnBrk="1" hangingPunct="1">
              <a:lnSpc>
                <a:spcPct val="90000"/>
              </a:lnSpc>
              <a:buClr>
                <a:srgbClr val="FF6600"/>
              </a:buClr>
              <a:buSzPct val="80000"/>
              <a:buFont typeface="Wingdings" panose="05000000000000000000" pitchFamily="2" charset="2"/>
              <a:buChar char="v"/>
            </a:pPr>
            <a:r>
              <a:rPr lang="zh-CN" altLang="en-US" b="1" dirty="0">
                <a:ea typeface="楷体_GB2312" panose="02010609030101010101" pitchFamily="49" charset="-122"/>
              </a:rPr>
              <a:t>在需求分析阶段，当需求确定后，无法及时验证需求是否正确、完整。</a:t>
            </a:r>
          </a:p>
          <a:p>
            <a:pPr eaLnBrk="1" hangingPunct="1">
              <a:lnSpc>
                <a:spcPct val="90000"/>
              </a:lnSpc>
              <a:buClr>
                <a:srgbClr val="FF6600"/>
              </a:buClr>
              <a:buSzPct val="80000"/>
              <a:buFont typeface="Wingdings" panose="05000000000000000000" pitchFamily="2" charset="2"/>
              <a:buChar char="v"/>
            </a:pPr>
            <a:r>
              <a:rPr lang="zh-CN" altLang="en-US" b="1" dirty="0">
                <a:ea typeface="楷体_GB2312" panose="02010609030101010101" pitchFamily="49" charset="-122"/>
              </a:rPr>
              <a:t>作为整体开发的瀑布模型，由于不支持产品的演化，缺乏灵活性，对开发过程中很难发现的错误，只有在最终产品运行时才能暴露出来，从而使软件产品难以维护。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F3EEFBE4-6D2F-43FE-8325-A34BEFBE44C8}"/>
              </a:ext>
            </a:extLst>
          </p:cNvPr>
          <p:cNvSpPr>
            <a:spLocks noGrp="1" noChangeArrowheads="1"/>
          </p:cNvSpPr>
          <p:nvPr>
            <p:ph type="body" idx="1"/>
          </p:nvPr>
        </p:nvSpPr>
        <p:spPr>
          <a:xfrm>
            <a:off x="373063" y="1484313"/>
            <a:ext cx="8331200" cy="4681537"/>
          </a:xfrm>
        </p:spPr>
        <p:txBody>
          <a:bodyPr/>
          <a:lstStyle/>
          <a:p>
            <a:pPr eaLnBrk="1" hangingPunct="1">
              <a:buFontTx/>
              <a:buNone/>
            </a:pPr>
            <a:r>
              <a:rPr lang="zh-CN" altLang="en-US" b="1">
                <a:solidFill>
                  <a:schemeClr val="hlink"/>
                </a:solidFill>
                <a:ea typeface="宋体" panose="02010600030101010101" pitchFamily="2" charset="-122"/>
              </a:rPr>
              <a:t>瀑布模型适用的场合</a:t>
            </a:r>
          </a:p>
          <a:p>
            <a:pPr eaLnBrk="1" hangingPunct="1">
              <a:buFontTx/>
              <a:buNone/>
            </a:pPr>
            <a:endParaRPr lang="zh-CN" altLang="en-US" b="1">
              <a:solidFill>
                <a:schemeClr val="hlink"/>
              </a:solidFill>
              <a:ea typeface="宋体" panose="02010600030101010101" pitchFamily="2" charset="-122"/>
            </a:endParaRPr>
          </a:p>
          <a:p>
            <a:pPr eaLnBrk="1" hangingPunct="1">
              <a:buFontTx/>
              <a:buNone/>
            </a:pPr>
            <a:r>
              <a:rPr lang="zh-CN" altLang="en-US" b="1">
                <a:ea typeface="楷体_GB2312" panose="02010609030101010101" pitchFamily="49" charset="-122"/>
              </a:rPr>
              <a:t>       瀑布模型一般适用于功能、性能明确、完整、无重大变化的软件系统的开发。例如操作系统、编译系统、数据库管理系统等系统软件的开发。应用有一定的局限性。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1E434C25-9117-49F0-AAFD-10F111261A86}"/>
              </a:ext>
            </a:extLst>
          </p:cNvPr>
          <p:cNvSpPr>
            <a:spLocks noGrp="1" noChangeArrowheads="1"/>
          </p:cNvSpPr>
          <p:nvPr>
            <p:ph type="body" idx="1"/>
          </p:nvPr>
        </p:nvSpPr>
        <p:spPr>
          <a:xfrm>
            <a:off x="373063" y="1627188"/>
            <a:ext cx="8331200" cy="4681537"/>
          </a:xfrm>
        </p:spPr>
        <p:txBody>
          <a:bodyPr/>
          <a:lstStyle/>
          <a:p>
            <a:pPr eaLnBrk="1" hangingPunct="1">
              <a:buFontTx/>
              <a:buNone/>
            </a:pPr>
            <a:r>
              <a:rPr lang="zh-CN" altLang="en-US" b="1">
                <a:latin typeface="Times New Roman" panose="02020603050405020304" pitchFamily="18" charset="0"/>
                <a:ea typeface="楷体_GB2312" panose="02010609030101010101" pitchFamily="49" charset="-122"/>
              </a:rPr>
              <a:t>             原型模型（</a:t>
            </a:r>
            <a:r>
              <a:rPr lang="en-US" altLang="zh-CN" b="1">
                <a:latin typeface="Times New Roman" panose="02020603050405020304" pitchFamily="18" charset="0"/>
                <a:ea typeface="楷体_GB2312" panose="02010609030101010101" pitchFamily="49" charset="-122"/>
              </a:rPr>
              <a:t>prototyping model</a:t>
            </a:r>
            <a:r>
              <a:rPr lang="zh-CN" altLang="en-US" b="1">
                <a:latin typeface="Times New Roman" panose="02020603050405020304" pitchFamily="18" charset="0"/>
                <a:ea typeface="楷体_GB2312" panose="02010609030101010101" pitchFamily="49" charset="-122"/>
              </a:rPr>
              <a:t>）的基本框架是软件开发人员根据用户提出的软件</a:t>
            </a:r>
            <a:r>
              <a:rPr lang="zh-CN" altLang="en-US" b="1">
                <a:solidFill>
                  <a:srgbClr val="FF0000"/>
                </a:solidFill>
                <a:latin typeface="Times New Roman" panose="02020603050405020304" pitchFamily="18" charset="0"/>
                <a:ea typeface="楷体_GB2312" panose="02010609030101010101" pitchFamily="49" charset="-122"/>
              </a:rPr>
              <a:t>基本需求快速开发</a:t>
            </a:r>
            <a:r>
              <a:rPr lang="zh-CN" altLang="en-US" b="1">
                <a:latin typeface="Times New Roman" panose="02020603050405020304" pitchFamily="18" charset="0"/>
                <a:ea typeface="楷体_GB2312" panose="02010609030101010101" pitchFamily="49" charset="-122"/>
              </a:rPr>
              <a:t>一个原型，以便向用户展示软件系统应有的部分或全部功能和性能，在征求用户对原型的评价意见后，进一步使需求精确化、完全化，并据此</a:t>
            </a:r>
            <a:r>
              <a:rPr lang="zh-CN" altLang="en-US" b="1">
                <a:solidFill>
                  <a:srgbClr val="FF0000"/>
                </a:solidFill>
                <a:latin typeface="Times New Roman" panose="02020603050405020304" pitchFamily="18" charset="0"/>
                <a:ea typeface="楷体_GB2312" panose="02010609030101010101" pitchFamily="49" charset="-122"/>
              </a:rPr>
              <a:t>改进、完善原型</a:t>
            </a:r>
            <a:r>
              <a:rPr lang="zh-CN" altLang="en-US" b="1">
                <a:latin typeface="Times New Roman" panose="02020603050405020304" pitchFamily="18" charset="0"/>
                <a:ea typeface="楷体_GB2312" panose="02010609030101010101" pitchFamily="49" charset="-122"/>
              </a:rPr>
              <a:t>，如此</a:t>
            </a:r>
            <a:r>
              <a:rPr lang="zh-CN" altLang="en-US" b="1">
                <a:solidFill>
                  <a:srgbClr val="FF0000"/>
                </a:solidFill>
                <a:latin typeface="Times New Roman" panose="02020603050405020304" pitchFamily="18" charset="0"/>
                <a:ea typeface="楷体_GB2312" panose="02010609030101010101" pitchFamily="49" charset="-122"/>
              </a:rPr>
              <a:t>迭代</a:t>
            </a:r>
            <a:r>
              <a:rPr lang="zh-CN" altLang="en-US" b="1">
                <a:latin typeface="Times New Roman" panose="02020603050405020304" pitchFamily="18" charset="0"/>
                <a:ea typeface="楷体_GB2312" panose="02010609030101010101" pitchFamily="49" charset="-122"/>
              </a:rPr>
              <a:t>，直到软件开发人员和用户都确认软件系统的需求并达成一致的理解为止。软件需求确定后，便可进行设计，编码、测试等以后的各个开发步骤。</a:t>
            </a:r>
          </a:p>
        </p:txBody>
      </p:sp>
      <p:sp>
        <p:nvSpPr>
          <p:cNvPr id="81923" name="Rectangle 4">
            <a:extLst>
              <a:ext uri="{FF2B5EF4-FFF2-40B4-BE49-F238E27FC236}">
                <a16:creationId xmlns:a16="http://schemas.microsoft.com/office/drawing/2014/main" id="{C277DE19-AFBE-4C2B-8A50-54C10C310DDC}"/>
              </a:ext>
            </a:extLst>
          </p:cNvPr>
          <p:cNvSpPr>
            <a:spLocks noGrp="1" noChangeArrowheads="1"/>
          </p:cNvSpPr>
          <p:nvPr>
            <p:ph type="title"/>
          </p:nvPr>
        </p:nvSpPr>
        <p:spPr>
          <a:xfrm>
            <a:off x="899592" y="0"/>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5.3.2 </a:t>
            </a:r>
            <a:r>
              <a:rPr lang="zh-CN" altLang="en-US" sz="3200" b="1" dirty="0">
                <a:latin typeface="宋体" panose="02010600030101010101" pitchFamily="2" charset="-122"/>
                <a:ea typeface="宋体" panose="02010600030101010101" pitchFamily="2" charset="-122"/>
              </a:rPr>
              <a:t>快速原型模型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4">
            <a:extLst>
              <a:ext uri="{FF2B5EF4-FFF2-40B4-BE49-F238E27FC236}">
                <a16:creationId xmlns:a16="http://schemas.microsoft.com/office/drawing/2014/main" id="{20DF4A39-9A06-4B34-8CA8-3C1CD5FE0E73}"/>
              </a:ext>
            </a:extLst>
          </p:cNvPr>
          <p:cNvGrpSpPr>
            <a:grpSpLocks/>
          </p:cNvGrpSpPr>
          <p:nvPr/>
        </p:nvGrpSpPr>
        <p:grpSpPr bwMode="auto">
          <a:xfrm>
            <a:off x="1116013" y="549275"/>
            <a:ext cx="5545137" cy="5759450"/>
            <a:chOff x="884" y="346"/>
            <a:chExt cx="3493" cy="3628"/>
          </a:xfrm>
        </p:grpSpPr>
        <p:grpSp>
          <p:nvGrpSpPr>
            <p:cNvPr id="82948" name="Group 5">
              <a:extLst>
                <a:ext uri="{FF2B5EF4-FFF2-40B4-BE49-F238E27FC236}">
                  <a16:creationId xmlns:a16="http://schemas.microsoft.com/office/drawing/2014/main" id="{A8E92694-CF4C-408A-A3E8-345883F2B682}"/>
                </a:ext>
              </a:extLst>
            </p:cNvPr>
            <p:cNvGrpSpPr>
              <a:grpSpLocks/>
            </p:cNvGrpSpPr>
            <p:nvPr/>
          </p:nvGrpSpPr>
          <p:grpSpPr bwMode="auto">
            <a:xfrm>
              <a:off x="884" y="346"/>
              <a:ext cx="3493" cy="3628"/>
              <a:chOff x="884" y="346"/>
              <a:chExt cx="3493" cy="3628"/>
            </a:xfrm>
          </p:grpSpPr>
          <p:grpSp>
            <p:nvGrpSpPr>
              <p:cNvPr id="82963" name="Group 6">
                <a:extLst>
                  <a:ext uri="{FF2B5EF4-FFF2-40B4-BE49-F238E27FC236}">
                    <a16:creationId xmlns:a16="http://schemas.microsoft.com/office/drawing/2014/main" id="{B675C264-7E64-4B64-BF95-1F342BF55D86}"/>
                  </a:ext>
                </a:extLst>
              </p:cNvPr>
              <p:cNvGrpSpPr>
                <a:grpSpLocks/>
              </p:cNvGrpSpPr>
              <p:nvPr/>
            </p:nvGrpSpPr>
            <p:grpSpPr bwMode="auto">
              <a:xfrm>
                <a:off x="884" y="346"/>
                <a:ext cx="862" cy="454"/>
                <a:chOff x="884" y="527"/>
                <a:chExt cx="862" cy="454"/>
              </a:xfrm>
            </p:grpSpPr>
            <p:sp>
              <p:nvSpPr>
                <p:cNvPr id="82980" name="Rectangle 7">
                  <a:extLst>
                    <a:ext uri="{FF2B5EF4-FFF2-40B4-BE49-F238E27FC236}">
                      <a16:creationId xmlns:a16="http://schemas.microsoft.com/office/drawing/2014/main" id="{82769286-DF42-47C0-80AA-7C497C43EBC3}"/>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快速原型</a:t>
                  </a:r>
                </a:p>
              </p:txBody>
            </p:sp>
            <p:sp>
              <p:nvSpPr>
                <p:cNvPr id="82981" name="Rectangle 8">
                  <a:extLst>
                    <a:ext uri="{FF2B5EF4-FFF2-40B4-BE49-F238E27FC236}">
                      <a16:creationId xmlns:a16="http://schemas.microsoft.com/office/drawing/2014/main" id="{80D395CC-2A84-4211-91A2-2FCA57466D25}"/>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82964" name="Group 9">
                <a:extLst>
                  <a:ext uri="{FF2B5EF4-FFF2-40B4-BE49-F238E27FC236}">
                    <a16:creationId xmlns:a16="http://schemas.microsoft.com/office/drawing/2014/main" id="{6FA9DF0E-A668-43F1-B1CF-2CB78885A628}"/>
                  </a:ext>
                </a:extLst>
              </p:cNvPr>
              <p:cNvGrpSpPr>
                <a:grpSpLocks/>
              </p:cNvGrpSpPr>
              <p:nvPr/>
            </p:nvGrpSpPr>
            <p:grpSpPr bwMode="auto">
              <a:xfrm>
                <a:off x="2426" y="2523"/>
                <a:ext cx="862" cy="454"/>
                <a:chOff x="884" y="527"/>
                <a:chExt cx="862" cy="454"/>
              </a:xfrm>
            </p:grpSpPr>
            <p:sp>
              <p:nvSpPr>
                <p:cNvPr id="82978" name="Rectangle 10">
                  <a:extLst>
                    <a:ext uri="{FF2B5EF4-FFF2-40B4-BE49-F238E27FC236}">
                      <a16:creationId xmlns:a16="http://schemas.microsoft.com/office/drawing/2014/main" id="{7CC139E1-DBFC-49A6-808C-C026A9E7AE94}"/>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编码</a:t>
                  </a:r>
                </a:p>
              </p:txBody>
            </p:sp>
            <p:sp>
              <p:nvSpPr>
                <p:cNvPr id="82979" name="Rectangle 11">
                  <a:extLst>
                    <a:ext uri="{FF2B5EF4-FFF2-40B4-BE49-F238E27FC236}">
                      <a16:creationId xmlns:a16="http://schemas.microsoft.com/office/drawing/2014/main" id="{E6887B79-C9E9-46A2-B79A-6D41836330D4}"/>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82965" name="Group 12">
                <a:extLst>
                  <a:ext uri="{FF2B5EF4-FFF2-40B4-BE49-F238E27FC236}">
                    <a16:creationId xmlns:a16="http://schemas.microsoft.com/office/drawing/2014/main" id="{B38B0A18-A1CB-4AEA-9B75-3054A98869E4}"/>
                  </a:ext>
                </a:extLst>
              </p:cNvPr>
              <p:cNvGrpSpPr>
                <a:grpSpLocks/>
              </p:cNvGrpSpPr>
              <p:nvPr/>
            </p:nvGrpSpPr>
            <p:grpSpPr bwMode="auto">
              <a:xfrm>
                <a:off x="1338" y="1071"/>
                <a:ext cx="862" cy="454"/>
                <a:chOff x="884" y="527"/>
                <a:chExt cx="862" cy="454"/>
              </a:xfrm>
            </p:grpSpPr>
            <p:sp>
              <p:nvSpPr>
                <p:cNvPr id="82976" name="Rectangle 13">
                  <a:extLst>
                    <a:ext uri="{FF2B5EF4-FFF2-40B4-BE49-F238E27FC236}">
                      <a16:creationId xmlns:a16="http://schemas.microsoft.com/office/drawing/2014/main" id="{07CA96EE-2F1A-41A2-8477-C861B5D02809}"/>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规格说明</a:t>
                  </a:r>
                </a:p>
              </p:txBody>
            </p:sp>
            <p:sp>
              <p:nvSpPr>
                <p:cNvPr id="82977" name="Rectangle 14">
                  <a:extLst>
                    <a:ext uri="{FF2B5EF4-FFF2-40B4-BE49-F238E27FC236}">
                      <a16:creationId xmlns:a16="http://schemas.microsoft.com/office/drawing/2014/main" id="{2B2188EB-E1AD-4166-B61C-11AE515528D6}"/>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82966" name="Group 15">
                <a:extLst>
                  <a:ext uri="{FF2B5EF4-FFF2-40B4-BE49-F238E27FC236}">
                    <a16:creationId xmlns:a16="http://schemas.microsoft.com/office/drawing/2014/main" id="{6C65564A-5545-4A49-8AEF-1CE91EEB45CA}"/>
                  </a:ext>
                </a:extLst>
              </p:cNvPr>
              <p:cNvGrpSpPr>
                <a:grpSpLocks/>
              </p:cNvGrpSpPr>
              <p:nvPr/>
            </p:nvGrpSpPr>
            <p:grpSpPr bwMode="auto">
              <a:xfrm>
                <a:off x="1882" y="1797"/>
                <a:ext cx="862" cy="454"/>
                <a:chOff x="884" y="527"/>
                <a:chExt cx="862" cy="454"/>
              </a:xfrm>
            </p:grpSpPr>
            <p:sp>
              <p:nvSpPr>
                <p:cNvPr id="82974" name="Rectangle 16">
                  <a:extLst>
                    <a:ext uri="{FF2B5EF4-FFF2-40B4-BE49-F238E27FC236}">
                      <a16:creationId xmlns:a16="http://schemas.microsoft.com/office/drawing/2014/main" id="{1F934C02-3E2E-4F16-870B-563F693C9735}"/>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设计</a:t>
                  </a:r>
                </a:p>
              </p:txBody>
            </p:sp>
            <p:sp>
              <p:nvSpPr>
                <p:cNvPr id="82975" name="Rectangle 17">
                  <a:extLst>
                    <a:ext uri="{FF2B5EF4-FFF2-40B4-BE49-F238E27FC236}">
                      <a16:creationId xmlns:a16="http://schemas.microsoft.com/office/drawing/2014/main" id="{17AEE949-8C2D-4B86-9027-A1CC77536205}"/>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sp>
            <p:nvSpPr>
              <p:cNvPr id="82967" name="Rectangle 18">
                <a:extLst>
                  <a:ext uri="{FF2B5EF4-FFF2-40B4-BE49-F238E27FC236}">
                    <a16:creationId xmlns:a16="http://schemas.microsoft.com/office/drawing/2014/main" id="{2658EE3D-7860-44AD-B664-5D7F79ABB413}"/>
                  </a:ext>
                </a:extLst>
              </p:cNvPr>
              <p:cNvSpPr>
                <a:spLocks noChangeArrowheads="1"/>
              </p:cNvSpPr>
              <p:nvPr/>
            </p:nvSpPr>
            <p:spPr bwMode="auto">
              <a:xfrm>
                <a:off x="2971" y="3249"/>
                <a:ext cx="862" cy="226"/>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综合测试</a:t>
                </a:r>
              </a:p>
            </p:txBody>
          </p:sp>
          <p:sp>
            <p:nvSpPr>
              <p:cNvPr id="82968" name="Rectangle 19">
                <a:extLst>
                  <a:ext uri="{FF2B5EF4-FFF2-40B4-BE49-F238E27FC236}">
                    <a16:creationId xmlns:a16="http://schemas.microsoft.com/office/drawing/2014/main" id="{5A801030-B756-4C96-A8E2-1927C584FE51}"/>
                  </a:ext>
                </a:extLst>
              </p:cNvPr>
              <p:cNvSpPr>
                <a:spLocks noChangeArrowheads="1"/>
              </p:cNvSpPr>
              <p:nvPr/>
            </p:nvSpPr>
            <p:spPr bwMode="auto">
              <a:xfrm>
                <a:off x="3515" y="3748"/>
                <a:ext cx="862" cy="226"/>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维护</a:t>
                </a:r>
              </a:p>
            </p:txBody>
          </p:sp>
          <p:sp>
            <p:nvSpPr>
              <p:cNvPr id="82969" name="Line 20">
                <a:extLst>
                  <a:ext uri="{FF2B5EF4-FFF2-40B4-BE49-F238E27FC236}">
                    <a16:creationId xmlns:a16="http://schemas.microsoft.com/office/drawing/2014/main" id="{37278739-3166-44D2-98E4-A8E4125FD53F}"/>
                  </a:ext>
                </a:extLst>
              </p:cNvPr>
              <p:cNvSpPr>
                <a:spLocks noChangeShapeType="1"/>
              </p:cNvSpPr>
              <p:nvPr/>
            </p:nvSpPr>
            <p:spPr bwMode="auto">
              <a:xfrm>
                <a:off x="1519" y="799"/>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70" name="Line 21">
                <a:extLst>
                  <a:ext uri="{FF2B5EF4-FFF2-40B4-BE49-F238E27FC236}">
                    <a16:creationId xmlns:a16="http://schemas.microsoft.com/office/drawing/2014/main" id="{355584B6-D523-41FA-9632-08C7BD4A23C2}"/>
                  </a:ext>
                </a:extLst>
              </p:cNvPr>
              <p:cNvSpPr>
                <a:spLocks noChangeShapeType="1"/>
              </p:cNvSpPr>
              <p:nvPr/>
            </p:nvSpPr>
            <p:spPr bwMode="auto">
              <a:xfrm>
                <a:off x="2064" y="1525"/>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71" name="Line 22">
                <a:extLst>
                  <a:ext uri="{FF2B5EF4-FFF2-40B4-BE49-F238E27FC236}">
                    <a16:creationId xmlns:a16="http://schemas.microsoft.com/office/drawing/2014/main" id="{6457A749-8165-45B7-8127-6356A04AAB94}"/>
                  </a:ext>
                </a:extLst>
              </p:cNvPr>
              <p:cNvSpPr>
                <a:spLocks noChangeShapeType="1"/>
              </p:cNvSpPr>
              <p:nvPr/>
            </p:nvSpPr>
            <p:spPr bwMode="auto">
              <a:xfrm>
                <a:off x="2608" y="2251"/>
                <a:ext cx="0" cy="2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72" name="Line 23">
                <a:extLst>
                  <a:ext uri="{FF2B5EF4-FFF2-40B4-BE49-F238E27FC236}">
                    <a16:creationId xmlns:a16="http://schemas.microsoft.com/office/drawing/2014/main" id="{2C1AFCA8-6D10-4872-83A8-67D86FA679F4}"/>
                  </a:ext>
                </a:extLst>
              </p:cNvPr>
              <p:cNvSpPr>
                <a:spLocks noChangeShapeType="1"/>
              </p:cNvSpPr>
              <p:nvPr/>
            </p:nvSpPr>
            <p:spPr bwMode="auto">
              <a:xfrm>
                <a:off x="3152" y="2976"/>
                <a:ext cx="0"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73" name="Line 24">
                <a:extLst>
                  <a:ext uri="{FF2B5EF4-FFF2-40B4-BE49-F238E27FC236}">
                    <a16:creationId xmlns:a16="http://schemas.microsoft.com/office/drawing/2014/main" id="{97255FA6-7C3F-43D0-94A7-8229D61213CF}"/>
                  </a:ext>
                </a:extLst>
              </p:cNvPr>
              <p:cNvSpPr>
                <a:spLocks noChangeShapeType="1"/>
              </p:cNvSpPr>
              <p:nvPr/>
            </p:nvSpPr>
            <p:spPr bwMode="auto">
              <a:xfrm>
                <a:off x="3696" y="3475"/>
                <a:ext cx="0" cy="2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grpSp>
          <p:nvGrpSpPr>
            <p:cNvPr id="82949" name="Group 25">
              <a:extLst>
                <a:ext uri="{FF2B5EF4-FFF2-40B4-BE49-F238E27FC236}">
                  <a16:creationId xmlns:a16="http://schemas.microsoft.com/office/drawing/2014/main" id="{E87FBE24-0C3D-4C68-9F9B-F32B022B483D}"/>
                </a:ext>
              </a:extLst>
            </p:cNvPr>
            <p:cNvGrpSpPr>
              <a:grpSpLocks/>
            </p:cNvGrpSpPr>
            <p:nvPr/>
          </p:nvGrpSpPr>
          <p:grpSpPr bwMode="auto">
            <a:xfrm>
              <a:off x="2064" y="346"/>
              <a:ext cx="1995" cy="3402"/>
              <a:chOff x="2064" y="346"/>
              <a:chExt cx="1995" cy="3402"/>
            </a:xfrm>
          </p:grpSpPr>
          <p:grpSp>
            <p:nvGrpSpPr>
              <p:cNvPr id="82950" name="Group 26">
                <a:extLst>
                  <a:ext uri="{FF2B5EF4-FFF2-40B4-BE49-F238E27FC236}">
                    <a16:creationId xmlns:a16="http://schemas.microsoft.com/office/drawing/2014/main" id="{C7F73D1E-EE78-4ABC-BBFA-30905DCC9E57}"/>
                  </a:ext>
                </a:extLst>
              </p:cNvPr>
              <p:cNvGrpSpPr>
                <a:grpSpLocks/>
              </p:cNvGrpSpPr>
              <p:nvPr/>
            </p:nvGrpSpPr>
            <p:grpSpPr bwMode="auto">
              <a:xfrm>
                <a:off x="2925" y="346"/>
                <a:ext cx="862" cy="454"/>
                <a:chOff x="884" y="527"/>
                <a:chExt cx="862" cy="454"/>
              </a:xfrm>
            </p:grpSpPr>
            <p:sp>
              <p:nvSpPr>
                <p:cNvPr id="82961" name="Rectangle 27">
                  <a:extLst>
                    <a:ext uri="{FF2B5EF4-FFF2-40B4-BE49-F238E27FC236}">
                      <a16:creationId xmlns:a16="http://schemas.microsoft.com/office/drawing/2014/main" id="{DD79BDA6-FDC7-4348-9D01-FFADFDDB6E82}"/>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变化的需求</a:t>
                  </a:r>
                </a:p>
              </p:txBody>
            </p:sp>
            <p:sp>
              <p:nvSpPr>
                <p:cNvPr id="82962" name="Rectangle 28">
                  <a:extLst>
                    <a:ext uri="{FF2B5EF4-FFF2-40B4-BE49-F238E27FC236}">
                      <a16:creationId xmlns:a16="http://schemas.microsoft.com/office/drawing/2014/main" id="{CFD8CDAD-F786-460D-A070-760B895851AA}"/>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sp>
            <p:nvSpPr>
              <p:cNvPr id="82951" name="Line 29">
                <a:extLst>
                  <a:ext uri="{FF2B5EF4-FFF2-40B4-BE49-F238E27FC236}">
                    <a16:creationId xmlns:a16="http://schemas.microsoft.com/office/drawing/2014/main" id="{04C0D27B-AECF-4D8F-9FA5-D2669127B570}"/>
                  </a:ext>
                </a:extLst>
              </p:cNvPr>
              <p:cNvSpPr>
                <a:spLocks noChangeShapeType="1"/>
              </p:cNvSpPr>
              <p:nvPr/>
            </p:nvSpPr>
            <p:spPr bwMode="auto">
              <a:xfrm>
                <a:off x="4059" y="482"/>
                <a:ext cx="0" cy="3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2952" name="Line 30">
                <a:extLst>
                  <a:ext uri="{FF2B5EF4-FFF2-40B4-BE49-F238E27FC236}">
                    <a16:creationId xmlns:a16="http://schemas.microsoft.com/office/drawing/2014/main" id="{F201A553-80A2-4491-B4F0-8FDE478F67E0}"/>
                  </a:ext>
                </a:extLst>
              </p:cNvPr>
              <p:cNvSpPr>
                <a:spLocks noChangeShapeType="1"/>
              </p:cNvSpPr>
              <p:nvPr/>
            </p:nvSpPr>
            <p:spPr bwMode="auto">
              <a:xfrm flipV="1">
                <a:off x="4014" y="1162"/>
                <a:ext cx="0" cy="258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2953" name="Line 31">
                <a:extLst>
                  <a:ext uri="{FF2B5EF4-FFF2-40B4-BE49-F238E27FC236}">
                    <a16:creationId xmlns:a16="http://schemas.microsoft.com/office/drawing/2014/main" id="{B3F23BA6-F780-4FEC-B5B7-2A18ED3245EE}"/>
                  </a:ext>
                </a:extLst>
              </p:cNvPr>
              <p:cNvSpPr>
                <a:spLocks noChangeShapeType="1"/>
              </p:cNvSpPr>
              <p:nvPr/>
            </p:nvSpPr>
            <p:spPr bwMode="auto">
              <a:xfrm flipV="1">
                <a:off x="3969" y="1888"/>
                <a:ext cx="0" cy="186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2954" name="Line 32">
                <a:extLst>
                  <a:ext uri="{FF2B5EF4-FFF2-40B4-BE49-F238E27FC236}">
                    <a16:creationId xmlns:a16="http://schemas.microsoft.com/office/drawing/2014/main" id="{D8B43BEF-B23E-4AE5-88D1-36A338B7259D}"/>
                  </a:ext>
                </a:extLst>
              </p:cNvPr>
              <p:cNvSpPr>
                <a:spLocks noChangeShapeType="1"/>
              </p:cNvSpPr>
              <p:nvPr/>
            </p:nvSpPr>
            <p:spPr bwMode="auto">
              <a:xfrm flipV="1">
                <a:off x="3923" y="2568"/>
                <a:ext cx="0" cy="118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2955" name="Line 33">
                <a:extLst>
                  <a:ext uri="{FF2B5EF4-FFF2-40B4-BE49-F238E27FC236}">
                    <a16:creationId xmlns:a16="http://schemas.microsoft.com/office/drawing/2014/main" id="{98EEC9B9-BFB2-4F9F-BF28-FDC8BDF400BB}"/>
                  </a:ext>
                </a:extLst>
              </p:cNvPr>
              <p:cNvSpPr>
                <a:spLocks noChangeShapeType="1"/>
              </p:cNvSpPr>
              <p:nvPr/>
            </p:nvSpPr>
            <p:spPr bwMode="auto">
              <a:xfrm flipH="1">
                <a:off x="3288" y="2614"/>
                <a:ext cx="63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56" name="Line 34">
                <a:extLst>
                  <a:ext uri="{FF2B5EF4-FFF2-40B4-BE49-F238E27FC236}">
                    <a16:creationId xmlns:a16="http://schemas.microsoft.com/office/drawing/2014/main" id="{2BF070D6-F200-4B9F-AA80-1555AD991E7B}"/>
                  </a:ext>
                </a:extLst>
              </p:cNvPr>
              <p:cNvSpPr>
                <a:spLocks noChangeShapeType="1"/>
              </p:cNvSpPr>
              <p:nvPr/>
            </p:nvSpPr>
            <p:spPr bwMode="auto">
              <a:xfrm flipH="1">
                <a:off x="2744" y="1888"/>
                <a:ext cx="122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57" name="Line 35">
                <a:extLst>
                  <a:ext uri="{FF2B5EF4-FFF2-40B4-BE49-F238E27FC236}">
                    <a16:creationId xmlns:a16="http://schemas.microsoft.com/office/drawing/2014/main" id="{2FB27AFB-97CF-46E8-A936-AF426194DFAE}"/>
                  </a:ext>
                </a:extLst>
              </p:cNvPr>
              <p:cNvSpPr>
                <a:spLocks noChangeShapeType="1"/>
              </p:cNvSpPr>
              <p:nvPr/>
            </p:nvSpPr>
            <p:spPr bwMode="auto">
              <a:xfrm flipH="1">
                <a:off x="2200" y="1162"/>
                <a:ext cx="1814"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58" name="Line 36">
                <a:extLst>
                  <a:ext uri="{FF2B5EF4-FFF2-40B4-BE49-F238E27FC236}">
                    <a16:creationId xmlns:a16="http://schemas.microsoft.com/office/drawing/2014/main" id="{DBB9E4DA-2DBB-4E27-8168-EFF037A61958}"/>
                  </a:ext>
                </a:extLst>
              </p:cNvPr>
              <p:cNvSpPr>
                <a:spLocks noChangeShapeType="1"/>
              </p:cNvSpPr>
              <p:nvPr/>
            </p:nvSpPr>
            <p:spPr bwMode="auto">
              <a:xfrm flipH="1">
                <a:off x="3787" y="436"/>
                <a:ext cx="272"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sp>
            <p:nvSpPr>
              <p:cNvPr id="82959" name="Line 37">
                <a:extLst>
                  <a:ext uri="{FF2B5EF4-FFF2-40B4-BE49-F238E27FC236}">
                    <a16:creationId xmlns:a16="http://schemas.microsoft.com/office/drawing/2014/main" id="{EBCB6CE5-1A16-478E-A5AD-B8C25A848630}"/>
                  </a:ext>
                </a:extLst>
              </p:cNvPr>
              <p:cNvSpPr>
                <a:spLocks noChangeShapeType="1"/>
              </p:cNvSpPr>
              <p:nvPr/>
            </p:nvSpPr>
            <p:spPr bwMode="auto">
              <a:xfrm flipH="1">
                <a:off x="2064" y="709"/>
                <a:ext cx="861"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0" rIns="0"/>
              <a:lstStyle/>
              <a:p>
                <a:endParaRPr lang="zh-CN" altLang="en-US"/>
              </a:p>
            </p:txBody>
          </p:sp>
          <p:sp>
            <p:nvSpPr>
              <p:cNvPr id="82960" name="Line 38">
                <a:extLst>
                  <a:ext uri="{FF2B5EF4-FFF2-40B4-BE49-F238E27FC236}">
                    <a16:creationId xmlns:a16="http://schemas.microsoft.com/office/drawing/2014/main" id="{97ECEA4A-EB0C-4ADB-AFEC-AB62F268E91A}"/>
                  </a:ext>
                </a:extLst>
              </p:cNvPr>
              <p:cNvSpPr>
                <a:spLocks noChangeShapeType="1"/>
              </p:cNvSpPr>
              <p:nvPr/>
            </p:nvSpPr>
            <p:spPr bwMode="auto">
              <a:xfrm>
                <a:off x="2064" y="709"/>
                <a:ext cx="0" cy="36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lIns="0" rIns="0"/>
              <a:lstStyle/>
              <a:p>
                <a:endParaRPr lang="zh-CN" altLang="en-US"/>
              </a:p>
            </p:txBody>
          </p:sp>
        </p:grpSp>
      </p:grpSp>
      <p:sp>
        <p:nvSpPr>
          <p:cNvPr id="82947" name="Text Box 39">
            <a:extLst>
              <a:ext uri="{FF2B5EF4-FFF2-40B4-BE49-F238E27FC236}">
                <a16:creationId xmlns:a16="http://schemas.microsoft.com/office/drawing/2014/main" id="{68113E84-7E61-4C83-B8C5-D7EAE67E4CBC}"/>
              </a:ext>
            </a:extLst>
          </p:cNvPr>
          <p:cNvSpPr txBox="1">
            <a:spLocks noChangeArrowheads="1"/>
          </p:cNvSpPr>
          <p:nvPr/>
        </p:nvSpPr>
        <p:spPr bwMode="auto">
          <a:xfrm>
            <a:off x="1565275" y="5840413"/>
            <a:ext cx="1998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sz="2000">
                <a:ea typeface="楷体_GB2312" panose="02010609030101010101" pitchFamily="49" charset="-122"/>
              </a:rPr>
              <a:t>快速原型模型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E9C6A803-E1F3-4402-AA9A-36DAC0432DE9}"/>
              </a:ext>
            </a:extLst>
          </p:cNvPr>
          <p:cNvSpPr>
            <a:spLocks noGrp="1" noChangeArrowheads="1"/>
          </p:cNvSpPr>
          <p:nvPr>
            <p:ph type="body" idx="1"/>
          </p:nvPr>
        </p:nvSpPr>
        <p:spPr/>
        <p:txBody>
          <a:bodyPr/>
          <a:lstStyle/>
          <a:p>
            <a:pPr eaLnBrk="1" hangingPunct="1">
              <a:buFontTx/>
              <a:buNone/>
            </a:pPr>
            <a:r>
              <a:rPr lang="zh-CN" altLang="en-US" b="1">
                <a:solidFill>
                  <a:schemeClr val="hlink"/>
                </a:solidFill>
                <a:ea typeface="宋体" panose="02010600030101010101" pitchFamily="2" charset="-122"/>
              </a:rPr>
              <a:t>快速原型模型适用的场合</a:t>
            </a:r>
          </a:p>
          <a:p>
            <a:pPr eaLnBrk="1" hangingPunct="1">
              <a:buFontTx/>
              <a:buNone/>
            </a:pPr>
            <a:endParaRPr lang="zh-CN" altLang="en-US" b="1">
              <a:solidFill>
                <a:schemeClr val="hlink"/>
              </a:solidFill>
              <a:ea typeface="宋体" panose="02010600030101010101" pitchFamily="2" charset="-122"/>
            </a:endParaRP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原型模型比瀑布模型更符合人们认识事物的过程和规律，是一种较实用的开发框架。</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它适合于那些不能预先确切定义需求的软件系统的开发，更适合于那些项目组成员（包括分析员、设计员、程序员和用户）不能很好交流或通信有困难的情况。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A307B2B-77A2-45D6-9539-B007FC2CC222}"/>
              </a:ext>
            </a:extLst>
          </p:cNvPr>
          <p:cNvSpPr>
            <a:spLocks noGrp="1" noChangeArrowheads="1"/>
          </p:cNvSpPr>
          <p:nvPr>
            <p:ph type="title"/>
          </p:nvPr>
        </p:nvSpPr>
        <p:spPr>
          <a:noFill/>
        </p:spPr>
        <p:txBody>
          <a:bodyPr/>
          <a:lstStyle/>
          <a:p>
            <a:pPr eaLnBrk="1" hangingPunct="1"/>
            <a:r>
              <a:rPr lang="zh-CN" altLang="en-US"/>
              <a:t>原型化方法及其工作模型分类</a:t>
            </a:r>
          </a:p>
        </p:txBody>
      </p:sp>
      <p:sp>
        <p:nvSpPr>
          <p:cNvPr id="166915" name="Text Box 3">
            <a:extLst>
              <a:ext uri="{FF2B5EF4-FFF2-40B4-BE49-F238E27FC236}">
                <a16:creationId xmlns:a16="http://schemas.microsoft.com/office/drawing/2014/main" id="{20F6F54A-36A7-47A4-8F26-7718A7D5555E}"/>
              </a:ext>
            </a:extLst>
          </p:cNvPr>
          <p:cNvSpPr txBox="1">
            <a:spLocks noChangeArrowheads="1"/>
          </p:cNvSpPr>
          <p:nvPr/>
        </p:nvSpPr>
        <p:spPr bwMode="auto">
          <a:xfrm>
            <a:off x="576263" y="1628775"/>
            <a:ext cx="8351837" cy="3938588"/>
          </a:xfrm>
          <a:prstGeom prst="rect">
            <a:avLst/>
          </a:prstGeom>
          <a:noFill/>
          <a:ln w="9525">
            <a:noFill/>
            <a:miter lim="800000"/>
            <a:headEnd/>
            <a:tailEnd/>
          </a:ln>
          <a:effectLst/>
        </p:spPr>
        <p:txBody>
          <a:bodyPr>
            <a:spAutoFit/>
          </a:bodyPr>
          <a:lstStyle/>
          <a:p>
            <a:pPr latinLnBrk="0">
              <a:lnSpc>
                <a:spcPct val="120000"/>
              </a:lnSpc>
              <a:spcBef>
                <a:spcPct val="20000"/>
              </a:spcBef>
              <a:defRPr/>
            </a:pPr>
            <a:r>
              <a:rPr lang="zh-CN" altLang="en-US">
                <a:solidFill>
                  <a:schemeClr val="tx2"/>
                </a:solidFill>
                <a:latin typeface="Times New Roman" pitchFamily="18" charset="0"/>
                <a:ea typeface="宋体" pitchFamily="2" charset="-122"/>
              </a:rPr>
              <a:t>     </a:t>
            </a:r>
            <a:r>
              <a:rPr lang="en-US" altLang="zh-CN" sz="2800">
                <a:latin typeface="Arial" charset="0"/>
                <a:ea typeface="楷体_GB2312" pitchFamily="49" charset="-122"/>
              </a:rPr>
              <a:t>1</a:t>
            </a:r>
            <a:r>
              <a:rPr lang="zh-CN" altLang="en-US" sz="2800">
                <a:latin typeface="Arial" charset="0"/>
                <a:ea typeface="楷体_GB2312" pitchFamily="49" charset="-122"/>
              </a:rPr>
              <a:t>、废弃（</a:t>
            </a:r>
            <a:r>
              <a:rPr lang="en-US" altLang="zh-CN" sz="2800">
                <a:latin typeface="Arial" charset="0"/>
                <a:ea typeface="楷体_GB2312" pitchFamily="49" charset="-122"/>
              </a:rPr>
              <a:t>throw away</a:t>
            </a:r>
            <a:r>
              <a:rPr lang="zh-CN" altLang="en-US" sz="2800">
                <a:latin typeface="Arial" charset="0"/>
                <a:ea typeface="楷体_GB2312" pitchFamily="49" charset="-122"/>
              </a:rPr>
              <a:t>）型</a:t>
            </a:r>
          </a:p>
          <a:p>
            <a:pPr latinLnBrk="0">
              <a:lnSpc>
                <a:spcPct val="120000"/>
              </a:lnSpc>
              <a:spcBef>
                <a:spcPct val="20000"/>
              </a:spcBef>
              <a:defRPr/>
            </a:pPr>
            <a:r>
              <a:rPr lang="zh-CN" altLang="en-US" sz="2800">
                <a:solidFill>
                  <a:srgbClr val="FF0000"/>
                </a:solidFill>
                <a:latin typeface="Arial" charset="0"/>
                <a:ea typeface="楷体_GB2312" pitchFamily="49" charset="-122"/>
              </a:rPr>
              <a:t>　 </a:t>
            </a:r>
            <a:r>
              <a:rPr lang="en-US" altLang="zh-CN" sz="2800">
                <a:solidFill>
                  <a:srgbClr val="FF0000"/>
                </a:solidFill>
                <a:effectLst>
                  <a:outerShdw blurRad="38100" dist="38100" dir="2700000" algn="tl">
                    <a:srgbClr val="000000"/>
                  </a:outerShdw>
                </a:effectLst>
                <a:latin typeface="Arial" charset="0"/>
                <a:ea typeface="楷体_GB2312" pitchFamily="49" charset="-122"/>
              </a:rPr>
              <a:t>RSP</a:t>
            </a:r>
            <a:r>
              <a:rPr lang="zh-CN" altLang="en-US" sz="2800">
                <a:solidFill>
                  <a:srgbClr val="FF0000"/>
                </a:solidFill>
                <a:effectLst>
                  <a:outerShdw blurRad="38100" dist="38100" dir="2700000" algn="tl">
                    <a:srgbClr val="000000"/>
                  </a:outerShdw>
                </a:effectLst>
                <a:latin typeface="Arial" charset="0"/>
                <a:ea typeface="楷体_GB2312" pitchFamily="49" charset="-122"/>
              </a:rPr>
              <a:t>法</a:t>
            </a:r>
            <a:r>
              <a:rPr lang="zh-CN" altLang="en-US" sz="2800">
                <a:effectLst>
                  <a:outerShdw blurRad="38100" dist="38100" dir="2700000" algn="tl">
                    <a:srgbClr val="FFFFFF"/>
                  </a:outerShdw>
                </a:effectLst>
                <a:latin typeface="Arial" charset="0"/>
                <a:ea typeface="楷体_GB2312" pitchFamily="49" charset="-122"/>
              </a:rPr>
              <a:t>（</a:t>
            </a:r>
            <a:r>
              <a:rPr lang="en-US" altLang="zh-CN" sz="2800">
                <a:effectLst>
                  <a:outerShdw blurRad="38100" dist="38100" dir="2700000" algn="tl">
                    <a:srgbClr val="FFFFFF"/>
                  </a:outerShdw>
                </a:effectLst>
                <a:latin typeface="Arial" charset="0"/>
                <a:ea typeface="楷体_GB2312" pitchFamily="49" charset="-122"/>
              </a:rPr>
              <a:t>Rapid Specific Prototyping</a:t>
            </a:r>
            <a:r>
              <a:rPr lang="zh-CN" altLang="en-US" sz="2800">
                <a:latin typeface="Arial" charset="0"/>
                <a:ea typeface="楷体_GB2312" pitchFamily="49" charset="-122"/>
              </a:rPr>
              <a:t>）快速建立需求规格原型。</a:t>
            </a:r>
          </a:p>
          <a:p>
            <a:pPr latinLnBrk="0">
              <a:lnSpc>
                <a:spcPct val="120000"/>
              </a:lnSpc>
              <a:spcBef>
                <a:spcPct val="20000"/>
              </a:spcBef>
              <a:defRPr/>
            </a:pPr>
            <a:r>
              <a:rPr lang="zh-CN" altLang="en-US" sz="2800">
                <a:solidFill>
                  <a:schemeClr val="tx2"/>
                </a:solidFill>
                <a:latin typeface="Arial" charset="0"/>
                <a:ea typeface="楷体_GB2312" pitchFamily="49" charset="-122"/>
              </a:rPr>
              <a:t>     </a:t>
            </a:r>
            <a:r>
              <a:rPr lang="en-US" altLang="zh-CN" sz="2800">
                <a:latin typeface="Arial" charset="0"/>
                <a:ea typeface="楷体_GB2312" pitchFamily="49" charset="-122"/>
              </a:rPr>
              <a:t>2</a:t>
            </a:r>
            <a:r>
              <a:rPr lang="zh-CN" altLang="en-US" sz="2800">
                <a:latin typeface="Arial" charset="0"/>
                <a:ea typeface="楷体_GB2312" pitchFamily="49" charset="-122"/>
              </a:rPr>
              <a:t>、追加（</a:t>
            </a:r>
            <a:r>
              <a:rPr lang="en-US" altLang="zh-CN" sz="2800">
                <a:latin typeface="Arial" charset="0"/>
                <a:ea typeface="楷体_GB2312" pitchFamily="49" charset="-122"/>
              </a:rPr>
              <a:t>add on</a:t>
            </a:r>
            <a:r>
              <a:rPr lang="zh-CN" altLang="en-US" sz="2800">
                <a:latin typeface="Arial" charset="0"/>
                <a:ea typeface="楷体_GB2312" pitchFamily="49" charset="-122"/>
              </a:rPr>
              <a:t>）型</a:t>
            </a:r>
          </a:p>
          <a:p>
            <a:pPr latinLnBrk="0">
              <a:lnSpc>
                <a:spcPct val="120000"/>
              </a:lnSpc>
              <a:spcBef>
                <a:spcPct val="20000"/>
              </a:spcBef>
              <a:defRPr/>
            </a:pPr>
            <a:r>
              <a:rPr lang="zh-CN" altLang="en-US" sz="2800">
                <a:solidFill>
                  <a:srgbClr val="FF0000"/>
                </a:solidFill>
                <a:latin typeface="Arial" charset="0"/>
                <a:ea typeface="楷体_GB2312" pitchFamily="49" charset="-122"/>
              </a:rPr>
              <a:t>　</a:t>
            </a:r>
            <a:r>
              <a:rPr lang="en-US" altLang="zh-CN" sz="2800">
                <a:solidFill>
                  <a:srgbClr val="FF0000"/>
                </a:solidFill>
                <a:effectLst>
                  <a:outerShdw blurRad="38100" dist="38100" dir="2700000" algn="tl">
                    <a:srgbClr val="000000"/>
                  </a:outerShdw>
                </a:effectLst>
                <a:latin typeface="Arial" charset="0"/>
                <a:ea typeface="楷体_GB2312" pitchFamily="49" charset="-122"/>
              </a:rPr>
              <a:t>RCP</a:t>
            </a:r>
            <a:r>
              <a:rPr lang="zh-CN" altLang="en-US" sz="2800">
                <a:solidFill>
                  <a:srgbClr val="FF0000"/>
                </a:solidFill>
                <a:effectLst>
                  <a:outerShdw blurRad="38100" dist="38100" dir="2700000" algn="tl">
                    <a:srgbClr val="000000"/>
                  </a:outerShdw>
                </a:effectLst>
                <a:latin typeface="Arial" charset="0"/>
                <a:ea typeface="楷体_GB2312" pitchFamily="49" charset="-122"/>
              </a:rPr>
              <a:t>法</a:t>
            </a:r>
            <a:r>
              <a:rPr lang="zh-CN" altLang="en-US" sz="2800">
                <a:effectLst>
                  <a:outerShdw blurRad="38100" dist="38100" dir="2700000" algn="tl">
                    <a:srgbClr val="FFFFFF"/>
                  </a:outerShdw>
                </a:effectLst>
                <a:latin typeface="Arial" charset="0"/>
                <a:ea typeface="楷体_GB2312" pitchFamily="49" charset="-122"/>
              </a:rPr>
              <a:t>（</a:t>
            </a:r>
            <a:r>
              <a:rPr lang="en-US" altLang="zh-CN" sz="2800">
                <a:effectLst>
                  <a:outerShdw blurRad="38100" dist="38100" dir="2700000" algn="tl">
                    <a:srgbClr val="FFFFFF"/>
                  </a:outerShdw>
                </a:effectLst>
                <a:latin typeface="Arial" charset="0"/>
                <a:ea typeface="楷体_GB2312" pitchFamily="49" charset="-122"/>
              </a:rPr>
              <a:t>Rapid Cyclic Prototyping</a:t>
            </a:r>
            <a:r>
              <a:rPr lang="zh-CN" altLang="en-US" sz="2800">
                <a:effectLst>
                  <a:outerShdw blurRad="38100" dist="38100" dir="2700000" algn="tl">
                    <a:srgbClr val="FFFFFF"/>
                  </a:outerShdw>
                </a:effectLst>
                <a:latin typeface="Arial" charset="0"/>
                <a:ea typeface="楷体_GB2312" pitchFamily="49" charset="-122"/>
              </a:rPr>
              <a:t>）快速建立渐进原型</a:t>
            </a:r>
            <a:r>
              <a:rPr lang="zh-CN" altLang="en-US" sz="2800">
                <a:latin typeface="Arial" charset="0"/>
                <a:ea typeface="楷体_GB2312" pitchFamily="49" charset="-122"/>
              </a:rPr>
              <a:t>法。采用循环渐进的开发方式，对系统模型作连续精化。</a:t>
            </a:r>
            <a:endParaRPr lang="zh-CN" altLang="en-US" sz="2800">
              <a:solidFill>
                <a:srgbClr val="FFFF00"/>
              </a:solidFill>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transition="in" filter="wipe(up)">
                                      <p:cBhvr>
                                        <p:cTn id="7" dur="10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24CE6C25-1438-48BC-B237-EB87AFB3AE4B}"/>
              </a:ext>
            </a:extLst>
          </p:cNvPr>
          <p:cNvSpPr>
            <a:spLocks noGrp="1" noChangeArrowheads="1"/>
          </p:cNvSpPr>
          <p:nvPr>
            <p:ph type="body" idx="1"/>
          </p:nvPr>
        </p:nvSpPr>
        <p:spPr>
          <a:xfrm>
            <a:off x="373063" y="1843088"/>
            <a:ext cx="8331200" cy="3817937"/>
          </a:xfrm>
        </p:spPr>
        <p:txBody>
          <a:bodyPr/>
          <a:lstStyle/>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增量模型也称为渐增模型，使用增量模型开发软件时，把软件产品作为一系列的</a:t>
            </a:r>
            <a:r>
              <a:rPr lang="zh-CN" altLang="en-US" b="1">
                <a:solidFill>
                  <a:srgbClr val="FF0000"/>
                </a:solidFill>
                <a:ea typeface="楷体_GB2312" panose="02010609030101010101" pitchFamily="49" charset="-122"/>
              </a:rPr>
              <a:t>增量构件</a:t>
            </a:r>
            <a:r>
              <a:rPr lang="zh-CN" altLang="en-US" b="1">
                <a:ea typeface="楷体_GB2312" panose="02010609030101010101" pitchFamily="49" charset="-122"/>
              </a:rPr>
              <a:t>来设计、编码、集成和测试。每个构件由多个相互作用的模块构成，并且能够完成特定的功能。</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把软件产品分解成增量构件时，应该使构件的规模适中。分解时唯一必须遵守的约束条件是，当把新构件集成到现有软件中时，所形成的产品必须是可测试的。</a:t>
            </a:r>
          </a:p>
          <a:p>
            <a:pPr eaLnBrk="1" hangingPunct="1">
              <a:buClr>
                <a:srgbClr val="FF6600"/>
              </a:buClr>
              <a:buSzPct val="80000"/>
              <a:buFont typeface="Wingdings" panose="05000000000000000000" pitchFamily="2" charset="2"/>
              <a:buChar char="v"/>
            </a:pPr>
            <a:r>
              <a:rPr kumimoji="0" lang="zh-CN" altLang="en-US" b="1">
                <a:ea typeface="楷体_GB2312" panose="02010609030101010101" pitchFamily="49" charset="-122"/>
              </a:rPr>
              <a:t>用增量模型开发软件时，是</a:t>
            </a:r>
            <a:r>
              <a:rPr kumimoji="0" lang="zh-CN" altLang="en-US" b="1">
                <a:solidFill>
                  <a:srgbClr val="FF0000"/>
                </a:solidFill>
                <a:ea typeface="楷体_GB2312" panose="02010609030101010101" pitchFamily="49" charset="-122"/>
              </a:rPr>
              <a:t>分批地逐步向用户提交产品</a:t>
            </a:r>
            <a:r>
              <a:rPr kumimoji="0" lang="zh-CN" altLang="en-US" b="1">
                <a:ea typeface="楷体_GB2312" panose="02010609030101010101" pitchFamily="49" charset="-122"/>
              </a:rPr>
              <a:t>。</a:t>
            </a:r>
          </a:p>
        </p:txBody>
      </p:sp>
      <p:sp>
        <p:nvSpPr>
          <p:cNvPr id="86019" name="Rectangle 4">
            <a:extLst>
              <a:ext uri="{FF2B5EF4-FFF2-40B4-BE49-F238E27FC236}">
                <a16:creationId xmlns:a16="http://schemas.microsoft.com/office/drawing/2014/main" id="{B66BCC85-0E69-4F7E-AB8B-06F34DEB731A}"/>
              </a:ext>
            </a:extLst>
          </p:cNvPr>
          <p:cNvSpPr>
            <a:spLocks noGrp="1" noChangeArrowheads="1"/>
          </p:cNvSpPr>
          <p:nvPr>
            <p:ph type="title"/>
          </p:nvPr>
        </p:nvSpPr>
        <p:spPr>
          <a:xfrm>
            <a:off x="899592" y="-33997"/>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5.3.3 </a:t>
            </a:r>
            <a:r>
              <a:rPr lang="zh-CN" altLang="en-US" sz="3200" b="1" dirty="0">
                <a:latin typeface="宋体" panose="02010600030101010101" pitchFamily="2" charset="-122"/>
                <a:ea typeface="宋体" panose="02010600030101010101" pitchFamily="2" charset="-122"/>
              </a:rPr>
              <a:t>增量模型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4">
            <a:extLst>
              <a:ext uri="{FF2B5EF4-FFF2-40B4-BE49-F238E27FC236}">
                <a16:creationId xmlns:a16="http://schemas.microsoft.com/office/drawing/2014/main" id="{A1AD0C77-9B3C-4FD8-BD8A-23BDC7091E6A}"/>
              </a:ext>
            </a:extLst>
          </p:cNvPr>
          <p:cNvGrpSpPr>
            <a:grpSpLocks/>
          </p:cNvGrpSpPr>
          <p:nvPr/>
        </p:nvGrpSpPr>
        <p:grpSpPr bwMode="auto">
          <a:xfrm>
            <a:off x="1116013" y="1412875"/>
            <a:ext cx="1800225" cy="720725"/>
            <a:chOff x="884" y="527"/>
            <a:chExt cx="862" cy="454"/>
          </a:xfrm>
        </p:grpSpPr>
        <p:sp>
          <p:nvSpPr>
            <p:cNvPr id="87066" name="Rectangle 5">
              <a:extLst>
                <a:ext uri="{FF2B5EF4-FFF2-40B4-BE49-F238E27FC236}">
                  <a16:creationId xmlns:a16="http://schemas.microsoft.com/office/drawing/2014/main" id="{74A70E17-6D91-4ABE-A947-6E7020A471C8}"/>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需求分析</a:t>
              </a:r>
            </a:p>
          </p:txBody>
        </p:sp>
        <p:sp>
          <p:nvSpPr>
            <p:cNvPr id="87067" name="Rectangle 6">
              <a:extLst>
                <a:ext uri="{FF2B5EF4-FFF2-40B4-BE49-F238E27FC236}">
                  <a16:creationId xmlns:a16="http://schemas.microsoft.com/office/drawing/2014/main" id="{ED28DBF8-1362-4655-AD82-F771B5C2CE9E}"/>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87043" name="Group 7">
            <a:extLst>
              <a:ext uri="{FF2B5EF4-FFF2-40B4-BE49-F238E27FC236}">
                <a16:creationId xmlns:a16="http://schemas.microsoft.com/office/drawing/2014/main" id="{17693E4B-52B5-489A-903C-9EEC728BCA24}"/>
              </a:ext>
            </a:extLst>
          </p:cNvPr>
          <p:cNvGrpSpPr>
            <a:grpSpLocks/>
          </p:cNvGrpSpPr>
          <p:nvPr/>
        </p:nvGrpSpPr>
        <p:grpSpPr bwMode="auto">
          <a:xfrm>
            <a:off x="1908175" y="2781300"/>
            <a:ext cx="1655763" cy="792163"/>
            <a:chOff x="884" y="527"/>
            <a:chExt cx="862" cy="454"/>
          </a:xfrm>
        </p:grpSpPr>
        <p:sp>
          <p:nvSpPr>
            <p:cNvPr id="87064" name="Rectangle 8">
              <a:extLst>
                <a:ext uri="{FF2B5EF4-FFF2-40B4-BE49-F238E27FC236}">
                  <a16:creationId xmlns:a16="http://schemas.microsoft.com/office/drawing/2014/main" id="{8C9C3D12-63C8-4250-BEA9-F1346B29AEA1}"/>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规格说明</a:t>
              </a:r>
            </a:p>
          </p:txBody>
        </p:sp>
        <p:sp>
          <p:nvSpPr>
            <p:cNvPr id="87065" name="Rectangle 9">
              <a:extLst>
                <a:ext uri="{FF2B5EF4-FFF2-40B4-BE49-F238E27FC236}">
                  <a16:creationId xmlns:a16="http://schemas.microsoft.com/office/drawing/2014/main" id="{7D81BA38-AD30-4DB1-82E9-F04EB42DFBA3}"/>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grpSp>
        <p:nvGrpSpPr>
          <p:cNvPr id="87044" name="Group 10">
            <a:extLst>
              <a:ext uri="{FF2B5EF4-FFF2-40B4-BE49-F238E27FC236}">
                <a16:creationId xmlns:a16="http://schemas.microsoft.com/office/drawing/2014/main" id="{C1E9F763-7A77-47C3-B58D-CD06CC27B9D8}"/>
              </a:ext>
            </a:extLst>
          </p:cNvPr>
          <p:cNvGrpSpPr>
            <a:grpSpLocks/>
          </p:cNvGrpSpPr>
          <p:nvPr/>
        </p:nvGrpSpPr>
        <p:grpSpPr bwMode="auto">
          <a:xfrm>
            <a:off x="2051050" y="4292600"/>
            <a:ext cx="1585913" cy="720725"/>
            <a:chOff x="884" y="527"/>
            <a:chExt cx="862" cy="454"/>
          </a:xfrm>
        </p:grpSpPr>
        <p:sp>
          <p:nvSpPr>
            <p:cNvPr id="87062" name="Rectangle 11">
              <a:extLst>
                <a:ext uri="{FF2B5EF4-FFF2-40B4-BE49-F238E27FC236}">
                  <a16:creationId xmlns:a16="http://schemas.microsoft.com/office/drawing/2014/main" id="{99A6DCA3-E925-4D7D-8844-4ED44B1F8CDD}"/>
                </a:ext>
              </a:extLst>
            </p:cNvPr>
            <p:cNvSpPr>
              <a:spLocks noChangeArrowheads="1"/>
            </p:cNvSpPr>
            <p:nvPr/>
          </p:nvSpPr>
          <p:spPr bwMode="auto">
            <a:xfrm>
              <a:off x="884" y="527"/>
              <a:ext cx="862" cy="227"/>
            </a:xfrm>
            <a:prstGeom prst="rect">
              <a:avLst/>
            </a:prstGeom>
            <a:solidFill>
              <a:srgbClr val="80BD7D"/>
            </a:solidFill>
            <a:ln w="8001">
              <a:solidFill>
                <a:schemeClr val="tx1"/>
              </a:solidFill>
              <a:miter lim="800000"/>
              <a:headEnd/>
              <a:tailEnd/>
            </a:ln>
          </p:spPr>
          <p:txBody>
            <a:bodyPr wrap="none" lIns="0" tIns="0" rIns="0" b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设计</a:t>
              </a:r>
            </a:p>
          </p:txBody>
        </p:sp>
        <p:sp>
          <p:nvSpPr>
            <p:cNvPr id="87063" name="Rectangle 12">
              <a:extLst>
                <a:ext uri="{FF2B5EF4-FFF2-40B4-BE49-F238E27FC236}">
                  <a16:creationId xmlns:a16="http://schemas.microsoft.com/office/drawing/2014/main" id="{2F0E82E9-8491-4390-9957-C384B3587D8E}"/>
                </a:ext>
              </a:extLst>
            </p:cNvPr>
            <p:cNvSpPr>
              <a:spLocks noChangeArrowheads="1"/>
            </p:cNvSpPr>
            <p:nvPr/>
          </p:nvSpPr>
          <p:spPr bwMode="auto">
            <a:xfrm>
              <a:off x="884" y="754"/>
              <a:ext cx="862" cy="227"/>
            </a:xfrm>
            <a:prstGeom prst="rect">
              <a:avLst/>
            </a:prstGeom>
            <a:solidFill>
              <a:srgbClr val="80BD7D"/>
            </a:solidFill>
            <a:ln w="8001">
              <a:solidFill>
                <a:schemeClr val="tx1"/>
              </a:solidFill>
              <a:miter lim="800000"/>
              <a:headEnd/>
              <a:tailEnd/>
            </a:ln>
          </p:spPr>
          <p:txBody>
            <a:bodyPr wrap="none" lIns="0" tIns="0" rIns="0" b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验证</a:t>
              </a:r>
            </a:p>
          </p:txBody>
        </p:sp>
      </p:grpSp>
      <p:sp>
        <p:nvSpPr>
          <p:cNvPr id="87045" name="Rectangle 13">
            <a:extLst>
              <a:ext uri="{FF2B5EF4-FFF2-40B4-BE49-F238E27FC236}">
                <a16:creationId xmlns:a16="http://schemas.microsoft.com/office/drawing/2014/main" id="{8F48ED49-4B2F-4DEC-83AB-5EE93BF1CB49}"/>
              </a:ext>
            </a:extLst>
          </p:cNvPr>
          <p:cNvSpPr>
            <a:spLocks noChangeArrowheads="1"/>
          </p:cNvSpPr>
          <p:nvPr/>
        </p:nvSpPr>
        <p:spPr bwMode="auto">
          <a:xfrm>
            <a:off x="6948488" y="5805488"/>
            <a:ext cx="1655762" cy="358775"/>
          </a:xfrm>
          <a:prstGeom prst="rect">
            <a:avLst/>
          </a:prstGeom>
          <a:solidFill>
            <a:srgbClr val="80BD7D"/>
          </a:solidFill>
          <a:ln w="8001">
            <a:solidFill>
              <a:schemeClr val="tx1"/>
            </a:solidFill>
            <a:miter lim="800000"/>
            <a:headEnd/>
            <a:tailEnd/>
          </a:ln>
        </p:spPr>
        <p:txBody>
          <a:bodyPr wrap="none" lIns="0" rIns="0"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2000">
                <a:ea typeface="楷体_GB2312" panose="02010609030101010101" pitchFamily="49" charset="-122"/>
              </a:rPr>
              <a:t>维护</a:t>
            </a:r>
          </a:p>
        </p:txBody>
      </p:sp>
      <p:sp>
        <p:nvSpPr>
          <p:cNvPr id="87046" name="Rectangle 14">
            <a:extLst>
              <a:ext uri="{FF2B5EF4-FFF2-40B4-BE49-F238E27FC236}">
                <a16:creationId xmlns:a16="http://schemas.microsoft.com/office/drawing/2014/main" id="{5B393B1E-BF68-4CDD-B6E2-1F85F9CFC1DE}"/>
              </a:ext>
            </a:extLst>
          </p:cNvPr>
          <p:cNvSpPr>
            <a:spLocks noChangeArrowheads="1"/>
          </p:cNvSpPr>
          <p:nvPr/>
        </p:nvSpPr>
        <p:spPr bwMode="auto">
          <a:xfrm>
            <a:off x="4716463" y="4005263"/>
            <a:ext cx="2592387" cy="1368425"/>
          </a:xfrm>
          <a:prstGeom prst="rect">
            <a:avLst/>
          </a:prstGeom>
          <a:solidFill>
            <a:srgbClr val="80BD7D"/>
          </a:solidFill>
          <a:ln w="8001">
            <a:solidFill>
              <a:schemeClr val="tx1"/>
            </a:solidFill>
            <a:miter lim="800000"/>
            <a:headEnd/>
            <a:tailEnd/>
          </a:ln>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sz="2000">
                <a:ea typeface="楷体_GB2312" panose="02010609030101010101" pitchFamily="49" charset="-122"/>
              </a:rPr>
              <a:t>针对每个构件，完成</a:t>
            </a:r>
          </a:p>
          <a:p>
            <a:pPr eaLnBrk="1" hangingPunct="1"/>
            <a:r>
              <a:rPr lang="zh-CN" altLang="en-US" sz="2000">
                <a:ea typeface="楷体_GB2312" panose="02010609030101010101" pitchFamily="49" charset="-122"/>
              </a:rPr>
              <a:t>详细设计、编码和集</a:t>
            </a:r>
          </a:p>
          <a:p>
            <a:pPr eaLnBrk="1" hangingPunct="1"/>
            <a:r>
              <a:rPr lang="zh-CN" altLang="en-US" sz="2000">
                <a:ea typeface="楷体_GB2312" panose="02010609030101010101" pitchFamily="49" charset="-122"/>
              </a:rPr>
              <a:t>成，经测试后交付给</a:t>
            </a:r>
          </a:p>
          <a:p>
            <a:pPr eaLnBrk="1" hangingPunct="1"/>
            <a:r>
              <a:rPr lang="zh-CN" altLang="en-US" sz="2000">
                <a:ea typeface="楷体_GB2312" panose="02010609030101010101" pitchFamily="49" charset="-122"/>
              </a:rPr>
              <a:t>用户</a:t>
            </a:r>
          </a:p>
        </p:txBody>
      </p:sp>
      <p:sp>
        <p:nvSpPr>
          <p:cNvPr id="87047" name="Line 15">
            <a:extLst>
              <a:ext uri="{FF2B5EF4-FFF2-40B4-BE49-F238E27FC236}">
                <a16:creationId xmlns:a16="http://schemas.microsoft.com/office/drawing/2014/main" id="{2DB96D47-3549-4B00-8BA4-49E753777CBB}"/>
              </a:ext>
            </a:extLst>
          </p:cNvPr>
          <p:cNvSpPr>
            <a:spLocks noChangeShapeType="1"/>
          </p:cNvSpPr>
          <p:nvPr/>
        </p:nvSpPr>
        <p:spPr bwMode="auto">
          <a:xfrm>
            <a:off x="2051050" y="2133600"/>
            <a:ext cx="0" cy="7191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16">
            <a:extLst>
              <a:ext uri="{FF2B5EF4-FFF2-40B4-BE49-F238E27FC236}">
                <a16:creationId xmlns:a16="http://schemas.microsoft.com/office/drawing/2014/main" id="{B0FC74FB-2A6D-45D4-B0F0-A7FCF7CB5DA4}"/>
              </a:ext>
            </a:extLst>
          </p:cNvPr>
          <p:cNvSpPr>
            <a:spLocks noChangeShapeType="1"/>
          </p:cNvSpPr>
          <p:nvPr/>
        </p:nvSpPr>
        <p:spPr bwMode="auto">
          <a:xfrm>
            <a:off x="2771775" y="3573463"/>
            <a:ext cx="0" cy="7191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49" name="Line 17">
            <a:extLst>
              <a:ext uri="{FF2B5EF4-FFF2-40B4-BE49-F238E27FC236}">
                <a16:creationId xmlns:a16="http://schemas.microsoft.com/office/drawing/2014/main" id="{F79F8AB3-FCC2-4681-A544-CAD5CA7B62B5}"/>
              </a:ext>
            </a:extLst>
          </p:cNvPr>
          <p:cNvSpPr>
            <a:spLocks noChangeShapeType="1"/>
          </p:cNvSpPr>
          <p:nvPr/>
        </p:nvSpPr>
        <p:spPr bwMode="auto">
          <a:xfrm>
            <a:off x="3635375" y="4724400"/>
            <a:ext cx="10795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7050" name="Group 20">
            <a:extLst>
              <a:ext uri="{FF2B5EF4-FFF2-40B4-BE49-F238E27FC236}">
                <a16:creationId xmlns:a16="http://schemas.microsoft.com/office/drawing/2014/main" id="{515B589B-52BA-4BE0-B875-5CAD2F0B151B}"/>
              </a:ext>
            </a:extLst>
          </p:cNvPr>
          <p:cNvGrpSpPr>
            <a:grpSpLocks/>
          </p:cNvGrpSpPr>
          <p:nvPr/>
        </p:nvGrpSpPr>
        <p:grpSpPr bwMode="auto">
          <a:xfrm>
            <a:off x="6156325" y="5372100"/>
            <a:ext cx="792163" cy="577850"/>
            <a:chOff x="3878" y="3384"/>
            <a:chExt cx="499" cy="364"/>
          </a:xfrm>
        </p:grpSpPr>
        <p:sp>
          <p:nvSpPr>
            <p:cNvPr id="87060" name="Line 18">
              <a:extLst>
                <a:ext uri="{FF2B5EF4-FFF2-40B4-BE49-F238E27FC236}">
                  <a16:creationId xmlns:a16="http://schemas.microsoft.com/office/drawing/2014/main" id="{5A3D59C2-25E9-406C-A437-C74CFC37C4E8}"/>
                </a:ext>
              </a:extLst>
            </p:cNvPr>
            <p:cNvSpPr>
              <a:spLocks noChangeShapeType="1"/>
            </p:cNvSpPr>
            <p:nvPr/>
          </p:nvSpPr>
          <p:spPr bwMode="auto">
            <a:xfrm>
              <a:off x="3878" y="3384"/>
              <a:ext cx="0" cy="3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19">
              <a:extLst>
                <a:ext uri="{FF2B5EF4-FFF2-40B4-BE49-F238E27FC236}">
                  <a16:creationId xmlns:a16="http://schemas.microsoft.com/office/drawing/2014/main" id="{039D0E6B-3736-44EB-93FC-228444945070}"/>
                </a:ext>
              </a:extLst>
            </p:cNvPr>
            <p:cNvSpPr>
              <a:spLocks noChangeShapeType="1"/>
            </p:cNvSpPr>
            <p:nvPr/>
          </p:nvSpPr>
          <p:spPr bwMode="auto">
            <a:xfrm>
              <a:off x="3878" y="3748"/>
              <a:ext cx="49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7051" name="Group 25">
            <a:extLst>
              <a:ext uri="{FF2B5EF4-FFF2-40B4-BE49-F238E27FC236}">
                <a16:creationId xmlns:a16="http://schemas.microsoft.com/office/drawing/2014/main" id="{01ED97CA-4743-4281-AB83-FD62600156F4}"/>
              </a:ext>
            </a:extLst>
          </p:cNvPr>
          <p:cNvGrpSpPr>
            <a:grpSpLocks/>
          </p:cNvGrpSpPr>
          <p:nvPr/>
        </p:nvGrpSpPr>
        <p:grpSpPr bwMode="auto">
          <a:xfrm>
            <a:off x="6659563" y="5084763"/>
            <a:ext cx="1008062" cy="431800"/>
            <a:chOff x="4195" y="3203"/>
            <a:chExt cx="635" cy="272"/>
          </a:xfrm>
        </p:grpSpPr>
        <p:sp>
          <p:nvSpPr>
            <p:cNvPr id="87056" name="Line 21">
              <a:extLst>
                <a:ext uri="{FF2B5EF4-FFF2-40B4-BE49-F238E27FC236}">
                  <a16:creationId xmlns:a16="http://schemas.microsoft.com/office/drawing/2014/main" id="{EAB3FCEB-D8E4-4E42-A213-56701C2AA492}"/>
                </a:ext>
              </a:extLst>
            </p:cNvPr>
            <p:cNvSpPr>
              <a:spLocks noChangeShapeType="1"/>
            </p:cNvSpPr>
            <p:nvPr/>
          </p:nvSpPr>
          <p:spPr bwMode="auto">
            <a:xfrm>
              <a:off x="4195" y="3385"/>
              <a:ext cx="0"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7" name="Line 22">
              <a:extLst>
                <a:ext uri="{FF2B5EF4-FFF2-40B4-BE49-F238E27FC236}">
                  <a16:creationId xmlns:a16="http://schemas.microsoft.com/office/drawing/2014/main" id="{E94B406E-784E-494F-98DE-8DB666AFE87E}"/>
                </a:ext>
              </a:extLst>
            </p:cNvPr>
            <p:cNvSpPr>
              <a:spLocks noChangeShapeType="1"/>
            </p:cNvSpPr>
            <p:nvPr/>
          </p:nvSpPr>
          <p:spPr bwMode="auto">
            <a:xfrm>
              <a:off x="4195" y="3475"/>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Line 23">
              <a:extLst>
                <a:ext uri="{FF2B5EF4-FFF2-40B4-BE49-F238E27FC236}">
                  <a16:creationId xmlns:a16="http://schemas.microsoft.com/office/drawing/2014/main" id="{7CF6273B-C19F-4C23-89CE-3990CC7FEAB5}"/>
                </a:ext>
              </a:extLst>
            </p:cNvPr>
            <p:cNvSpPr>
              <a:spLocks noChangeShapeType="1"/>
            </p:cNvSpPr>
            <p:nvPr/>
          </p:nvSpPr>
          <p:spPr bwMode="auto">
            <a:xfrm flipV="1">
              <a:off x="4830" y="3203"/>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Line 24">
              <a:extLst>
                <a:ext uri="{FF2B5EF4-FFF2-40B4-BE49-F238E27FC236}">
                  <a16:creationId xmlns:a16="http://schemas.microsoft.com/office/drawing/2014/main" id="{148F2C39-A89D-4B5C-BF35-859FE87D427F}"/>
                </a:ext>
              </a:extLst>
            </p:cNvPr>
            <p:cNvSpPr>
              <a:spLocks noChangeShapeType="1"/>
            </p:cNvSpPr>
            <p:nvPr/>
          </p:nvSpPr>
          <p:spPr bwMode="auto">
            <a:xfrm flipH="1">
              <a:off x="4604" y="3203"/>
              <a:ext cx="22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7052" name="Group 28">
            <a:extLst>
              <a:ext uri="{FF2B5EF4-FFF2-40B4-BE49-F238E27FC236}">
                <a16:creationId xmlns:a16="http://schemas.microsoft.com/office/drawing/2014/main" id="{5B1F87CA-EB05-4782-9407-8A7EC8D51B0D}"/>
              </a:ext>
            </a:extLst>
          </p:cNvPr>
          <p:cNvGrpSpPr>
            <a:grpSpLocks/>
          </p:cNvGrpSpPr>
          <p:nvPr/>
        </p:nvGrpSpPr>
        <p:grpSpPr bwMode="auto">
          <a:xfrm>
            <a:off x="7308850" y="4508500"/>
            <a:ext cx="576263" cy="1296988"/>
            <a:chOff x="4604" y="2840"/>
            <a:chExt cx="363" cy="817"/>
          </a:xfrm>
        </p:grpSpPr>
        <p:sp>
          <p:nvSpPr>
            <p:cNvPr id="87054" name="Line 26">
              <a:extLst>
                <a:ext uri="{FF2B5EF4-FFF2-40B4-BE49-F238E27FC236}">
                  <a16:creationId xmlns:a16="http://schemas.microsoft.com/office/drawing/2014/main" id="{F5EB35C5-FA50-4291-932C-47F6A3D46C39}"/>
                </a:ext>
              </a:extLst>
            </p:cNvPr>
            <p:cNvSpPr>
              <a:spLocks noChangeShapeType="1"/>
            </p:cNvSpPr>
            <p:nvPr/>
          </p:nvSpPr>
          <p:spPr bwMode="auto">
            <a:xfrm flipV="1">
              <a:off x="4967" y="2840"/>
              <a:ext cx="0" cy="81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27">
              <a:extLst>
                <a:ext uri="{FF2B5EF4-FFF2-40B4-BE49-F238E27FC236}">
                  <a16:creationId xmlns:a16="http://schemas.microsoft.com/office/drawing/2014/main" id="{09000239-6DE4-4E36-9A96-F251DEC7858A}"/>
                </a:ext>
              </a:extLst>
            </p:cNvPr>
            <p:cNvSpPr>
              <a:spLocks noChangeShapeType="1"/>
            </p:cNvSpPr>
            <p:nvPr/>
          </p:nvSpPr>
          <p:spPr bwMode="auto">
            <a:xfrm flipH="1">
              <a:off x="4604" y="2840"/>
              <a:ext cx="363"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7053" name="Text Box 29">
            <a:extLst>
              <a:ext uri="{FF2B5EF4-FFF2-40B4-BE49-F238E27FC236}">
                <a16:creationId xmlns:a16="http://schemas.microsoft.com/office/drawing/2014/main" id="{685ECF37-9AEB-4230-BED3-7B276FC248C9}"/>
              </a:ext>
            </a:extLst>
          </p:cNvPr>
          <p:cNvSpPr txBox="1">
            <a:spLocks noChangeArrowheads="1"/>
          </p:cNvSpPr>
          <p:nvPr/>
        </p:nvSpPr>
        <p:spPr bwMode="auto">
          <a:xfrm>
            <a:off x="1565275" y="5840413"/>
            <a:ext cx="142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r>
              <a:rPr lang="zh-CN" altLang="en-US" sz="2000">
                <a:ea typeface="楷体_GB2312" panose="02010609030101010101" pitchFamily="49" charset="-122"/>
              </a:rPr>
              <a:t>增量模型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37566683-5557-4957-B2CD-15DD26449AF9}"/>
              </a:ext>
            </a:extLst>
          </p:cNvPr>
          <p:cNvSpPr txBox="1">
            <a:spLocks noChangeArrowheads="1"/>
          </p:cNvSpPr>
          <p:nvPr/>
        </p:nvSpPr>
        <p:spPr bwMode="auto">
          <a:xfrm>
            <a:off x="1042988" y="981075"/>
            <a:ext cx="6705600" cy="4754563"/>
          </a:xfrm>
          <a:prstGeom prst="rect">
            <a:avLst/>
          </a:prstGeom>
          <a:noFill/>
          <a:ln w="9525">
            <a:noFill/>
            <a:miter lim="800000"/>
            <a:headEnd/>
            <a:tailEnd/>
          </a:ln>
          <a:effectLst/>
        </p:spPr>
        <p:txBody>
          <a:bodyPr>
            <a:spAutoFit/>
          </a:bodyPr>
          <a:lstStyle/>
          <a:p>
            <a:pPr algn="just" latinLnBrk="0">
              <a:lnSpc>
                <a:spcPct val="140000"/>
              </a:lnSpc>
              <a:spcBef>
                <a:spcPct val="50000"/>
              </a:spcBef>
              <a:defRPr/>
            </a:pPr>
            <a:r>
              <a:rPr lang="zh-CN" altLang="en-US" sz="2800">
                <a:latin typeface="Times New Roman" pitchFamily="18" charset="0"/>
                <a:ea typeface="宋体" pitchFamily="2" charset="-122"/>
              </a:rPr>
              <a:t>软件工程的发展已经历了四个重要阶段：</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1</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第一代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传统</a:t>
            </a:r>
            <a:r>
              <a:rPr lang="zh-CN" altLang="en-US" sz="2800">
                <a:effectLst>
                  <a:outerShdw blurRad="38100" dist="38100" dir="2700000" algn="tl">
                    <a:srgbClr val="FFFFFF"/>
                  </a:outerShdw>
                </a:effectLst>
                <a:latin typeface="宋体" pitchFamily="2" charset="-122"/>
                <a:ea typeface="宋体" pitchFamily="2" charset="-122"/>
              </a:rPr>
              <a:t>的软件工程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2</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第二代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对象工程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3</a:t>
            </a:r>
            <a:r>
              <a:rPr lang="en-US" altLang="zh-CN" sz="2800">
                <a:effectLst>
                  <a:outerShdw blurRad="38100" dist="38100" dir="2700000" algn="tl">
                    <a:srgbClr val="FFFFFF"/>
                  </a:outerShdw>
                </a:effectLst>
                <a:latin typeface="宋体" pitchFamily="2" charset="-122"/>
                <a:ea typeface="宋体" pitchFamily="2" charset="-122"/>
              </a:rPr>
              <a:t>.</a:t>
            </a:r>
            <a:r>
              <a:rPr lang="zh-CN" altLang="en-US" sz="2800">
                <a:effectLst>
                  <a:outerShdw blurRad="38100" dist="38100" dir="2700000" algn="tl">
                    <a:srgbClr val="FFFFFF"/>
                  </a:outerShdw>
                </a:effectLst>
                <a:latin typeface="宋体" pitchFamily="2" charset="-122"/>
                <a:ea typeface="宋体" pitchFamily="2" charset="-122"/>
              </a:rPr>
              <a:t>第三代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过程工程</a:t>
            </a:r>
            <a:endParaRPr lang="zh-CN" altLang="en-US" sz="2800">
              <a:effectLst>
                <a:outerShdw blurRad="38100" dist="38100" dir="2700000" algn="tl">
                  <a:srgbClr val="FFFFFF"/>
                </a:outerShdw>
              </a:effectLst>
              <a:latin typeface="宋体" pitchFamily="2" charset="-122"/>
              <a:ea typeface="宋体" pitchFamily="2" charset="-122"/>
            </a:endParaRPr>
          </a:p>
          <a:p>
            <a:pPr algn="just" latinLnBrk="0">
              <a:lnSpc>
                <a:spcPct val="140000"/>
              </a:lnSpc>
              <a:spcBef>
                <a:spcPct val="50000"/>
              </a:spcBef>
              <a:defRPr/>
            </a:pPr>
            <a:r>
              <a:rPr lang="en-US" altLang="zh-CN" sz="2800">
                <a:effectLst>
                  <a:outerShdw blurRad="38100" dist="38100" dir="2700000" algn="tl">
                    <a:srgbClr val="FFFFFF"/>
                  </a:outerShdw>
                </a:effectLst>
                <a:latin typeface="宋体" pitchFamily="2" charset="-122"/>
                <a:ea typeface="宋体" pitchFamily="2" charset="-122"/>
              </a:rPr>
              <a:t>4.</a:t>
            </a:r>
            <a:r>
              <a:rPr lang="zh-CN" altLang="zh-CN" sz="2800">
                <a:effectLst>
                  <a:outerShdw blurRad="38100" dist="38100" dir="2700000" algn="tl">
                    <a:srgbClr val="FFFFFF"/>
                  </a:outerShdw>
                </a:effectLst>
                <a:latin typeface="宋体" pitchFamily="2" charset="-122"/>
                <a:ea typeface="宋体" pitchFamily="2" charset="-122"/>
              </a:rPr>
              <a:t>第</a:t>
            </a:r>
            <a:r>
              <a:rPr lang="zh-CN" altLang="en-US" sz="2800">
                <a:effectLst>
                  <a:outerShdw blurRad="38100" dist="38100" dir="2700000" algn="tl">
                    <a:srgbClr val="FFFFFF"/>
                  </a:outerShdw>
                </a:effectLst>
                <a:latin typeface="宋体" pitchFamily="2" charset="-122"/>
                <a:ea typeface="宋体" pitchFamily="2" charset="-122"/>
              </a:rPr>
              <a:t>四代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构件工程</a:t>
            </a:r>
            <a:endParaRPr lang="zh-CN" altLang="en-US" sz="2800">
              <a:latin typeface="Times New Roman" pitchFamily="18" charset="0"/>
              <a:ea typeface="宋体" pitchFamily="2" charset="-122"/>
            </a:endParaRPr>
          </a:p>
          <a:p>
            <a:pPr algn="just" latinLnBrk="0">
              <a:lnSpc>
                <a:spcPct val="140000"/>
              </a:lnSpc>
              <a:spcBef>
                <a:spcPct val="50000"/>
              </a:spcBef>
              <a:defRPr/>
            </a:pPr>
            <a:endParaRPr lang="zh-CN" altLang="en-US" sz="2800">
              <a:latin typeface="Times New Roman" pitchFamily="18" charset="0"/>
              <a:ea typeface="宋体" pitchFamily="2" charset="-122"/>
            </a:endParaRPr>
          </a:p>
        </p:txBody>
      </p:sp>
      <p:sp>
        <p:nvSpPr>
          <p:cNvPr id="133123" name="AutoShape 3">
            <a:extLst>
              <a:ext uri="{FF2B5EF4-FFF2-40B4-BE49-F238E27FC236}">
                <a16:creationId xmlns:a16="http://schemas.microsoft.com/office/drawing/2014/main" id="{24C7E243-B305-46E7-BF4E-E9CAC08619C6}"/>
              </a:ext>
            </a:extLst>
          </p:cNvPr>
          <p:cNvSpPr>
            <a:spLocks noChangeArrowheads="1"/>
          </p:cNvSpPr>
          <p:nvPr/>
        </p:nvSpPr>
        <p:spPr bwMode="auto">
          <a:xfrm>
            <a:off x="4572000" y="2438400"/>
            <a:ext cx="3886200" cy="3276600"/>
          </a:xfrm>
          <a:prstGeom prst="wedgeRectCallout">
            <a:avLst>
              <a:gd name="adj1" fmla="val -72755"/>
              <a:gd name="adj2" fmla="val -54213"/>
            </a:avLst>
          </a:prstGeom>
          <a:solidFill>
            <a:schemeClr val="bg1"/>
          </a:solidFill>
          <a:ln w="9525">
            <a:solidFill>
              <a:srgbClr val="FF0000"/>
            </a:solidFill>
            <a:miter lim="800000"/>
            <a:headEnd/>
            <a:tailEnd/>
          </a:ln>
          <a:effectLst>
            <a:outerShdw dist="35921" dir="2700000" algn="ctr" rotWithShape="0">
              <a:srgbClr val="000000"/>
            </a:outerShdw>
          </a:effectLst>
        </p:spPr>
        <p:txBody>
          <a:bodyPr/>
          <a:lstStyle/>
          <a:p>
            <a:pPr algn="just" latinLnBrk="0">
              <a:lnSpc>
                <a:spcPct val="110000"/>
              </a:lnSpc>
              <a:spcBef>
                <a:spcPct val="20000"/>
              </a:spcBef>
              <a:defRPr/>
            </a:pPr>
            <a:r>
              <a:rPr lang="zh-CN" altLang="en-US">
                <a:solidFill>
                  <a:schemeClr val="accent2"/>
                </a:solidFill>
                <a:latin typeface="宋体" pitchFamily="2" charset="-122"/>
                <a:ea typeface="宋体" pitchFamily="2" charset="-122"/>
              </a:rPr>
              <a:t>   </a:t>
            </a:r>
            <a:r>
              <a:rPr lang="en-US" altLang="zh-CN">
                <a:solidFill>
                  <a:schemeClr val="accent2"/>
                </a:solidFill>
                <a:latin typeface="宋体" pitchFamily="2" charset="-122"/>
                <a:ea typeface="宋体" pitchFamily="2" charset="-122"/>
              </a:rPr>
              <a:t>60</a:t>
            </a:r>
            <a:r>
              <a:rPr lang="zh-CN" altLang="en-US">
                <a:solidFill>
                  <a:schemeClr val="accent2"/>
                </a:solidFill>
                <a:latin typeface="宋体" pitchFamily="2" charset="-122"/>
                <a:ea typeface="宋体" pitchFamily="2" charset="-122"/>
              </a:rPr>
              <a:t>年代末到</a:t>
            </a:r>
            <a:r>
              <a:rPr lang="en-US" altLang="zh-CN">
                <a:solidFill>
                  <a:schemeClr val="accent2"/>
                </a:solidFill>
                <a:latin typeface="宋体" pitchFamily="2" charset="-122"/>
                <a:ea typeface="宋体" pitchFamily="2" charset="-122"/>
              </a:rPr>
              <a:t>70</a:t>
            </a:r>
            <a:r>
              <a:rPr lang="zh-CN" altLang="en-US">
                <a:solidFill>
                  <a:schemeClr val="accent2"/>
                </a:solidFill>
                <a:latin typeface="宋体" pitchFamily="2" charset="-122"/>
                <a:ea typeface="宋体" pitchFamily="2" charset="-122"/>
              </a:rPr>
              <a:t>年代为了克服</a:t>
            </a:r>
            <a:r>
              <a:rPr lang="zh-CN" altLang="en-US">
                <a:solidFill>
                  <a:schemeClr val="accent2"/>
                </a:solidFill>
                <a:latin typeface="Times New Roman"/>
                <a:ea typeface="宋体" pitchFamily="2" charset="-122"/>
              </a:rPr>
              <a:t>“</a:t>
            </a:r>
            <a:r>
              <a:rPr lang="zh-CN" altLang="en-US">
                <a:solidFill>
                  <a:schemeClr val="accent2"/>
                </a:solidFill>
                <a:effectLst>
                  <a:outerShdw blurRad="38100" dist="38100" dir="2700000" algn="tl">
                    <a:srgbClr val="000000"/>
                  </a:outerShdw>
                </a:effectLst>
                <a:latin typeface="宋体" pitchFamily="2" charset="-122"/>
                <a:ea typeface="宋体" pitchFamily="2" charset="-122"/>
                <a:hlinkClick r:id="rId2" action="ppaction://hlinksldjump"/>
              </a:rPr>
              <a:t>软件危机</a:t>
            </a:r>
            <a:r>
              <a:rPr lang="zh-CN" altLang="en-US">
                <a:solidFill>
                  <a:schemeClr val="accent2"/>
                </a:solidFill>
                <a:latin typeface="Times New Roman"/>
                <a:ea typeface="宋体" pitchFamily="2" charset="-122"/>
              </a:rPr>
              <a:t>”</a:t>
            </a:r>
            <a:r>
              <a:rPr lang="zh-CN" altLang="en-US">
                <a:solidFill>
                  <a:schemeClr val="accent2"/>
                </a:solidFill>
                <a:latin typeface="宋体" pitchFamily="2" charset="-122"/>
                <a:ea typeface="宋体" pitchFamily="2" charset="-122"/>
              </a:rPr>
              <a:t> </a:t>
            </a:r>
            <a:r>
              <a:rPr lang="en-US" altLang="zh-CN">
                <a:solidFill>
                  <a:schemeClr val="accent2"/>
                </a:solidFill>
                <a:latin typeface="宋体" pitchFamily="2" charset="-122"/>
                <a:ea typeface="宋体" pitchFamily="2" charset="-122"/>
              </a:rPr>
              <a:t>(Software crisis)</a:t>
            </a:r>
            <a:r>
              <a:rPr lang="zh-CN" altLang="en-US">
                <a:solidFill>
                  <a:schemeClr val="accent2"/>
                </a:solidFill>
                <a:latin typeface="宋体" pitchFamily="2" charset="-122"/>
                <a:ea typeface="宋体" pitchFamily="2" charset="-122"/>
              </a:rPr>
              <a:t>提出</a:t>
            </a:r>
            <a:r>
              <a:rPr lang="zh-CN" altLang="en-US">
                <a:solidFill>
                  <a:schemeClr val="accent2"/>
                </a:solidFill>
                <a:latin typeface="Times New Roman"/>
                <a:ea typeface="宋体" pitchFamily="2" charset="-122"/>
              </a:rPr>
              <a:t>“</a:t>
            </a:r>
            <a:r>
              <a:rPr lang="zh-CN" altLang="en-US">
                <a:solidFill>
                  <a:schemeClr val="accent2"/>
                </a:solidFill>
                <a:latin typeface="宋体" pitchFamily="2" charset="-122"/>
                <a:ea typeface="宋体" pitchFamily="2" charset="-122"/>
              </a:rPr>
              <a:t>软件工程</a:t>
            </a:r>
            <a:r>
              <a:rPr lang="zh-CN" altLang="en-US">
                <a:solidFill>
                  <a:schemeClr val="accent2"/>
                </a:solidFill>
                <a:latin typeface="Times New Roman"/>
                <a:ea typeface="宋体" pitchFamily="2" charset="-122"/>
              </a:rPr>
              <a:t>”</a:t>
            </a:r>
            <a:r>
              <a:rPr lang="zh-CN" altLang="en-US">
                <a:solidFill>
                  <a:schemeClr val="accent2"/>
                </a:solidFill>
                <a:latin typeface="宋体" pitchFamily="2" charset="-122"/>
                <a:ea typeface="宋体" pitchFamily="2" charset="-122"/>
              </a:rPr>
              <a:t>的名词</a:t>
            </a:r>
            <a:r>
              <a:rPr lang="en-US" altLang="zh-CN">
                <a:solidFill>
                  <a:schemeClr val="accent2"/>
                </a:solidFill>
                <a:latin typeface="宋体" pitchFamily="2" charset="-122"/>
                <a:ea typeface="宋体" pitchFamily="2" charset="-122"/>
              </a:rPr>
              <a:t>, </a:t>
            </a:r>
            <a:r>
              <a:rPr lang="zh-CN" altLang="en-US">
                <a:solidFill>
                  <a:schemeClr val="accent2"/>
                </a:solidFill>
                <a:latin typeface="宋体" pitchFamily="2" charset="-122"/>
                <a:ea typeface="宋体" pitchFamily="2" charset="-122"/>
              </a:rPr>
              <a:t>将软件开发纳入工程化的轨道，基本形成软件工程的概念、框架、技术和方法。称为</a:t>
            </a:r>
            <a:r>
              <a:rPr lang="zh-CN" altLang="zh-CN">
                <a:solidFill>
                  <a:schemeClr val="accent2"/>
                </a:solidFill>
                <a:latin typeface="宋体" pitchFamily="2" charset="-122"/>
                <a:ea typeface="宋体" pitchFamily="2" charset="-122"/>
              </a:rPr>
              <a:t>传统</a:t>
            </a:r>
            <a:r>
              <a:rPr lang="zh-CN" altLang="en-US">
                <a:solidFill>
                  <a:schemeClr val="accent2"/>
                </a:solidFill>
                <a:latin typeface="宋体" pitchFamily="2" charset="-122"/>
                <a:ea typeface="宋体" pitchFamily="2" charset="-122"/>
              </a:rPr>
              <a:t>的软件工程</a:t>
            </a:r>
            <a:r>
              <a:rPr lang="zh-CN" altLang="en-US" b="0">
                <a:solidFill>
                  <a:schemeClr val="accent2"/>
                </a:solidFill>
                <a:effectLst>
                  <a:outerShdw blurRad="38100" dist="38100" dir="2700000" algn="tl">
                    <a:srgbClr val="000000"/>
                  </a:outerShdw>
                </a:effectLst>
                <a:latin typeface="宋体" pitchFamily="2" charset="-122"/>
                <a:ea typeface="宋体" pitchFamily="2" charset="-122"/>
              </a:rPr>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02E703B6-6A63-420A-9130-289E396FE570}"/>
              </a:ext>
            </a:extLst>
          </p:cNvPr>
          <p:cNvSpPr>
            <a:spLocks noGrp="1" noChangeArrowheads="1"/>
          </p:cNvSpPr>
          <p:nvPr>
            <p:ph type="body" idx="1"/>
          </p:nvPr>
        </p:nvSpPr>
        <p:spPr/>
        <p:txBody>
          <a:bodyPr/>
          <a:lstStyle/>
          <a:p>
            <a:pPr eaLnBrk="1" hangingPunct="1">
              <a:buFontTx/>
              <a:buNone/>
            </a:pPr>
            <a:r>
              <a:rPr lang="zh-CN" altLang="en-US" b="1">
                <a:solidFill>
                  <a:schemeClr val="hlink"/>
                </a:solidFill>
                <a:ea typeface="宋体" panose="02010600030101010101" pitchFamily="2" charset="-122"/>
              </a:rPr>
              <a:t>增量模型的优点</a:t>
            </a:r>
          </a:p>
          <a:p>
            <a:pPr eaLnBrk="1" hangingPunct="1">
              <a:buClr>
                <a:srgbClr val="FF6600"/>
              </a:buClr>
              <a:buSzPct val="80000"/>
              <a:buFont typeface="Wingdings" panose="05000000000000000000" pitchFamily="2" charset="2"/>
              <a:buChar char="v"/>
            </a:pPr>
            <a:r>
              <a:rPr kumimoji="0" lang="zh-CN" altLang="en-US" b="1">
                <a:ea typeface="楷体_GB2312" panose="02010609030101010101" pitchFamily="49" charset="-122"/>
              </a:rPr>
              <a:t>能在较短时间内向用户提交可完成部分工作的产品。</a:t>
            </a:r>
          </a:p>
          <a:p>
            <a:pPr eaLnBrk="1" hangingPunct="1">
              <a:buClr>
                <a:srgbClr val="FF6600"/>
              </a:buClr>
              <a:buSzPct val="80000"/>
              <a:buFont typeface="Wingdings" panose="05000000000000000000" pitchFamily="2" charset="2"/>
              <a:buChar char="v"/>
            </a:pPr>
            <a:r>
              <a:rPr kumimoji="0" lang="zh-CN" altLang="en-US" b="1">
                <a:ea typeface="楷体_GB2312" panose="02010609030101010101" pitchFamily="49" charset="-122"/>
              </a:rPr>
              <a:t>逐步增加产品功能可以使用户有较充裕的时间学习和适应新产品，从而减少一个全新的软件可能给客户组织带来的冲击。</a:t>
            </a:r>
          </a:p>
          <a:p>
            <a:pPr eaLnBrk="1" hangingPunct="1">
              <a:buFontTx/>
              <a:buNone/>
            </a:pPr>
            <a:r>
              <a:rPr lang="zh-CN" altLang="en-US" b="1">
                <a:solidFill>
                  <a:schemeClr val="hlink"/>
                </a:solidFill>
                <a:ea typeface="宋体" panose="02010600030101010101" pitchFamily="2" charset="-122"/>
              </a:rPr>
              <a:t>增量模型的缺点</a:t>
            </a:r>
          </a:p>
          <a:p>
            <a:pPr eaLnBrk="1" hangingPunct="1">
              <a:buClr>
                <a:srgbClr val="FF6600"/>
              </a:buClr>
              <a:buSzPct val="80000"/>
              <a:buFont typeface="Wingdings" panose="05000000000000000000" pitchFamily="2" charset="2"/>
              <a:buChar char="v"/>
            </a:pPr>
            <a:r>
              <a:rPr kumimoji="0" lang="zh-CN" altLang="en-US" b="1">
                <a:ea typeface="楷体_GB2312" panose="02010609030101010101" pitchFamily="49" charset="-122"/>
              </a:rPr>
              <a:t>在把每个新的增量构件集成到现有软件体系结构中时，必须不破坏原来已经开发出的产品。此外，必须把软件的体系结构设计的便于按照这种方式进行扩充，向现有产品中加入新构件的过程必须简单、方便，</a:t>
            </a:r>
            <a:r>
              <a:rPr kumimoji="0" lang="zh-CN" altLang="en-US" b="1">
                <a:solidFill>
                  <a:srgbClr val="FF0000"/>
                </a:solidFill>
                <a:ea typeface="楷体_GB2312" panose="02010609030101010101" pitchFamily="49" charset="-122"/>
              </a:rPr>
              <a:t>这就意味着需要更精心的设计</a:t>
            </a:r>
            <a:r>
              <a:rPr kumimoji="0" lang="zh-CN" altLang="en-US" b="1">
                <a:ea typeface="楷体_GB2312" panose="02010609030101010101" pitchFamily="49" charset="-12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A52F14A1-EF28-4A1B-A415-F963AD229155}"/>
              </a:ext>
            </a:extLst>
          </p:cNvPr>
          <p:cNvSpPr>
            <a:spLocks noGrp="1" noChangeArrowheads="1"/>
          </p:cNvSpPr>
          <p:nvPr>
            <p:ph type="body" idx="1"/>
          </p:nvPr>
        </p:nvSpPr>
        <p:spPr>
          <a:xfrm>
            <a:off x="373063" y="2276475"/>
            <a:ext cx="8331200" cy="3168650"/>
          </a:xfrm>
        </p:spPr>
        <p:txBody>
          <a:bodyPr/>
          <a:lstStyle/>
          <a:p>
            <a:pPr eaLnBrk="1" hangingPunct="1">
              <a:buClr>
                <a:srgbClr val="FF6600"/>
              </a:buClr>
              <a:buSzPct val="80000"/>
              <a:buFont typeface="Wingdings" panose="05000000000000000000" pitchFamily="2" charset="2"/>
              <a:buChar char="v"/>
            </a:pPr>
            <a:r>
              <a:rPr lang="zh-CN" altLang="en-US" b="1">
                <a:latin typeface="Times New Roman" panose="02020603050405020304" pitchFamily="18" charset="0"/>
                <a:ea typeface="楷体_GB2312" panose="02010609030101010101" pitchFamily="49" charset="-122"/>
              </a:rPr>
              <a:t>螺旋模型（</a:t>
            </a:r>
            <a:r>
              <a:rPr lang="en-US" altLang="zh-CN" b="1">
                <a:latin typeface="Times New Roman" panose="02020603050405020304" pitchFamily="18" charset="0"/>
                <a:ea typeface="楷体_GB2312" panose="02010609030101010101" pitchFamily="49" charset="-122"/>
              </a:rPr>
              <a:t>spiral model</a:t>
            </a:r>
            <a:r>
              <a:rPr lang="zh-CN" altLang="en-US" b="1">
                <a:latin typeface="Times New Roman" panose="02020603050405020304" pitchFamily="18" charset="0"/>
                <a:ea typeface="楷体_GB2312" panose="02010609030101010101" pitchFamily="49" charset="-122"/>
              </a:rPr>
              <a:t>）是</a:t>
            </a:r>
            <a:r>
              <a:rPr lang="en-US" altLang="zh-CN" b="1">
                <a:latin typeface="Times New Roman" panose="02020603050405020304" pitchFamily="18" charset="0"/>
                <a:ea typeface="楷体_GB2312" panose="02010609030101010101" pitchFamily="49" charset="-122"/>
              </a:rPr>
              <a:t>B. Boehm</a:t>
            </a:r>
            <a:r>
              <a:rPr lang="zh-CN" altLang="en-US" b="1">
                <a:latin typeface="Times New Roman" panose="02020603050405020304" pitchFamily="18" charset="0"/>
                <a:ea typeface="楷体_GB2312" panose="02010609030101010101" pitchFamily="49" charset="-122"/>
              </a:rPr>
              <a:t>于</a:t>
            </a:r>
            <a:r>
              <a:rPr lang="en-US" altLang="zh-CN" b="1">
                <a:latin typeface="Times New Roman" panose="02020603050405020304" pitchFamily="18" charset="0"/>
                <a:ea typeface="楷体_GB2312" panose="02010609030101010101" pitchFamily="49" charset="-122"/>
              </a:rPr>
              <a:t>1988</a:t>
            </a:r>
            <a:r>
              <a:rPr lang="zh-CN" altLang="en-US" b="1">
                <a:latin typeface="Times New Roman" panose="02020603050405020304" pitchFamily="18" charset="0"/>
                <a:ea typeface="楷体_GB2312" panose="02010609030101010101" pitchFamily="49" charset="-122"/>
              </a:rPr>
              <a:t>年提出的。</a:t>
            </a:r>
            <a:r>
              <a:rPr lang="zh-CN" altLang="en-US" b="1">
                <a:latin typeface="宋体" panose="02010600030101010101" pitchFamily="2" charset="-122"/>
                <a:ea typeface="楷体_GB2312" panose="02010609030101010101" pitchFamily="49" charset="-122"/>
              </a:rPr>
              <a:t>螺旋模型将瀑布模型与快速原型模型结合起来，并且加入两种模型均忽略了的风险分析，弥补了两者的不足</a:t>
            </a:r>
            <a:r>
              <a:rPr lang="zh-CN" altLang="en-US" b="1">
                <a:latin typeface="Times New Roman" panose="02020603050405020304" pitchFamily="18" charset="0"/>
                <a:ea typeface="楷体_GB2312" panose="02010609030101010101" pitchFamily="49" charset="-122"/>
              </a:rPr>
              <a:t>。</a:t>
            </a:r>
          </a:p>
          <a:p>
            <a:pPr eaLnBrk="1" hangingPunct="1">
              <a:buClr>
                <a:srgbClr val="FF6600"/>
              </a:buClr>
              <a:buSzPct val="80000"/>
              <a:buFont typeface="Wingdings" panose="05000000000000000000" pitchFamily="2" charset="2"/>
              <a:buChar char="v"/>
            </a:pPr>
            <a:r>
              <a:rPr lang="zh-CN" altLang="en-US" b="1">
                <a:latin typeface="楷体_GB2312" panose="02010609030101010101" pitchFamily="49" charset="-122"/>
                <a:ea typeface="楷体_GB2312" panose="02010609030101010101" pitchFamily="49" charset="-122"/>
              </a:rPr>
              <a:t>螺旋模型的基本思想是，使用原型及其他方法来尽量降低风险。</a:t>
            </a:r>
          </a:p>
        </p:txBody>
      </p:sp>
      <p:sp>
        <p:nvSpPr>
          <p:cNvPr id="89091" name="Rectangle 4">
            <a:extLst>
              <a:ext uri="{FF2B5EF4-FFF2-40B4-BE49-F238E27FC236}">
                <a16:creationId xmlns:a16="http://schemas.microsoft.com/office/drawing/2014/main" id="{A0E33E29-26D4-4C3C-85A0-0B1B04686680}"/>
              </a:ext>
            </a:extLst>
          </p:cNvPr>
          <p:cNvSpPr>
            <a:spLocks noGrp="1" noChangeArrowheads="1"/>
          </p:cNvSpPr>
          <p:nvPr>
            <p:ph type="title"/>
          </p:nvPr>
        </p:nvSpPr>
        <p:spPr>
          <a:xfrm>
            <a:off x="683568" y="0"/>
            <a:ext cx="6265863" cy="1031875"/>
          </a:xfrm>
          <a:noFill/>
        </p:spPr>
        <p:txBody>
          <a:bodyPr/>
          <a:lstStyle/>
          <a:p>
            <a:pPr algn="ctr" eaLnBrk="1" hangingPunct="1"/>
            <a:r>
              <a:rPr lang="en-US" altLang="zh-CN" sz="3200" b="1" dirty="0">
                <a:latin typeface="宋体" panose="02010600030101010101" pitchFamily="2" charset="-122"/>
                <a:ea typeface="宋体" panose="02010600030101010101" pitchFamily="2" charset="-122"/>
              </a:rPr>
              <a:t>5.3.4 </a:t>
            </a:r>
            <a:r>
              <a:rPr lang="zh-CN" altLang="en-US" sz="3200" b="1" dirty="0">
                <a:latin typeface="宋体" panose="02010600030101010101" pitchFamily="2" charset="-122"/>
                <a:ea typeface="宋体" panose="02010600030101010101" pitchFamily="2" charset="-122"/>
              </a:rPr>
              <a:t>螺旋模型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4">
            <a:extLst>
              <a:ext uri="{FF2B5EF4-FFF2-40B4-BE49-F238E27FC236}">
                <a16:creationId xmlns:a16="http://schemas.microsoft.com/office/drawing/2014/main" id="{3E9483E3-8ACF-47CA-B3A6-80A9368085E9}"/>
              </a:ext>
            </a:extLst>
          </p:cNvPr>
          <p:cNvGrpSpPr>
            <a:grpSpLocks/>
          </p:cNvGrpSpPr>
          <p:nvPr/>
        </p:nvGrpSpPr>
        <p:grpSpPr bwMode="auto">
          <a:xfrm>
            <a:off x="539750" y="620713"/>
            <a:ext cx="5903913" cy="5903912"/>
            <a:chOff x="1248" y="1080"/>
            <a:chExt cx="2454" cy="2310"/>
          </a:xfrm>
        </p:grpSpPr>
        <p:pic>
          <p:nvPicPr>
            <p:cNvPr id="90115" name="Picture 5">
              <a:extLst>
                <a:ext uri="{FF2B5EF4-FFF2-40B4-BE49-F238E27FC236}">
                  <a16:creationId xmlns:a16="http://schemas.microsoft.com/office/drawing/2014/main" id="{86BC6250-9D41-4E2E-963E-8AD6453A2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080"/>
              <a:ext cx="2454"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6">
              <a:extLst>
                <a:ext uri="{FF2B5EF4-FFF2-40B4-BE49-F238E27FC236}">
                  <a16:creationId xmlns:a16="http://schemas.microsoft.com/office/drawing/2014/main" id="{F8A4F44B-258E-49CC-9714-9340AAA10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 y="2160"/>
              <a:ext cx="2442"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a:extLst>
              <a:ext uri="{FF2B5EF4-FFF2-40B4-BE49-F238E27FC236}">
                <a16:creationId xmlns:a16="http://schemas.microsoft.com/office/drawing/2014/main" id="{5B80F174-E64F-4FF7-8078-21075F4F3866}"/>
              </a:ext>
            </a:extLst>
          </p:cNvPr>
          <p:cNvSpPr>
            <a:spLocks noGrp="1" noChangeArrowheads="1"/>
          </p:cNvSpPr>
          <p:nvPr>
            <p:ph type="body" idx="1"/>
          </p:nvPr>
        </p:nvSpPr>
        <p:spPr>
          <a:noFill/>
        </p:spPr>
        <p:txBody>
          <a:bodyPr/>
          <a:lstStyle/>
          <a:p>
            <a:pPr eaLnBrk="1" hangingPunct="1">
              <a:buFontTx/>
              <a:buNone/>
            </a:pPr>
            <a:r>
              <a:rPr lang="zh-CN" altLang="en-US" b="1">
                <a:solidFill>
                  <a:schemeClr val="hlink"/>
                </a:solidFill>
                <a:ea typeface="宋体" panose="02010600030101010101" pitchFamily="2" charset="-122"/>
              </a:rPr>
              <a:t>螺旋模型的优点</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对可选方案和约束条件的强调有利于已有软件的重用，也有助于把软件质量作为软件开发的一个重要目标。</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减少了过多测试或测试不足所带来的风险。</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在螺旋模型中维护只是模型的另一个周期，在维护和开发之间并没有本质区别。</a:t>
            </a:r>
            <a:endParaRPr kumimoji="0" lang="zh-CN" altLang="en-US" b="1">
              <a:ea typeface="宋体" panose="02010600030101010101" pitchFamily="2" charset="-122"/>
            </a:endParaRPr>
          </a:p>
          <a:p>
            <a:pPr eaLnBrk="1" hangingPunct="1">
              <a:buFontTx/>
              <a:buNone/>
            </a:pPr>
            <a:r>
              <a:rPr lang="zh-CN" altLang="en-US" b="1">
                <a:solidFill>
                  <a:schemeClr val="hlink"/>
                </a:solidFill>
                <a:ea typeface="宋体" panose="02010600030101010101" pitchFamily="2" charset="-122"/>
              </a:rPr>
              <a:t>螺旋模型的缺点</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如果每次迭代的效率不高，致使迭代次数过多，将会增加成本并推迟提交时间。</a:t>
            </a:r>
          </a:p>
          <a:p>
            <a:pPr eaLnBrk="1" hangingPunct="1">
              <a:buClr>
                <a:srgbClr val="FF6600"/>
              </a:buClr>
              <a:buSzPct val="80000"/>
              <a:buFont typeface="Wingdings" panose="05000000000000000000" pitchFamily="2" charset="2"/>
              <a:buChar char="v"/>
            </a:pPr>
            <a:r>
              <a:rPr lang="zh-CN" altLang="en-US" b="1">
                <a:ea typeface="楷体_GB2312" panose="02010609030101010101" pitchFamily="49" charset="-122"/>
              </a:rPr>
              <a:t>使用该模型需要有相当丰富的风险评估经验和专门知识，要求开发队伍水平较高。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a:extLst>
              <a:ext uri="{FF2B5EF4-FFF2-40B4-BE49-F238E27FC236}">
                <a16:creationId xmlns:a16="http://schemas.microsoft.com/office/drawing/2014/main" id="{A5DED8D2-01AB-48F2-9A14-07BC133343F3}"/>
              </a:ext>
            </a:extLst>
          </p:cNvPr>
          <p:cNvSpPr>
            <a:spLocks noGrp="1" noChangeArrowheads="1"/>
          </p:cNvSpPr>
          <p:nvPr>
            <p:ph type="body" idx="1"/>
          </p:nvPr>
        </p:nvSpPr>
        <p:spPr>
          <a:noFill/>
        </p:spPr>
        <p:txBody>
          <a:bodyPr/>
          <a:lstStyle/>
          <a:p>
            <a:pPr eaLnBrk="1" hangingPunct="1">
              <a:buFontTx/>
              <a:buNone/>
            </a:pPr>
            <a:r>
              <a:rPr lang="zh-CN" altLang="en-US" b="1">
                <a:solidFill>
                  <a:schemeClr val="hlink"/>
                </a:solidFill>
                <a:ea typeface="宋体" panose="02010600030101010101" pitchFamily="2" charset="-122"/>
              </a:rPr>
              <a:t>螺旋模型适用的场合</a:t>
            </a:r>
          </a:p>
          <a:p>
            <a:pPr eaLnBrk="1" hangingPunct="1"/>
            <a:endParaRPr lang="zh-CN" altLang="en-US" b="1">
              <a:ea typeface="宋体" panose="02010600030101010101" pitchFamily="2" charset="-122"/>
            </a:endParaRPr>
          </a:p>
          <a:p>
            <a:pPr eaLnBrk="1" hangingPunct="1">
              <a:buFontTx/>
              <a:buNone/>
            </a:pPr>
            <a:r>
              <a:rPr lang="zh-CN" altLang="en-US" b="1">
                <a:ea typeface="楷体_GB2312" panose="02010609030101010101" pitchFamily="49" charset="-122"/>
              </a:rPr>
              <a:t>       支持需求不明确、特别是大型软件系统的开发，并支持面向规格说明、面向过程、面向对象等多种软件开发方法，是一种具有广阔前景的模型。</a:t>
            </a:r>
          </a:p>
        </p:txBody>
      </p:sp>
      <p:sp>
        <p:nvSpPr>
          <p:cNvPr id="92163" name="AutoShape 5">
            <a:hlinkClick r:id="rId2" action="ppaction://hlinksldjump" highlightClick="1"/>
            <a:extLst>
              <a:ext uri="{FF2B5EF4-FFF2-40B4-BE49-F238E27FC236}">
                <a16:creationId xmlns:a16="http://schemas.microsoft.com/office/drawing/2014/main" id="{41DDCEC8-3C26-4492-A701-E07D355EB059}"/>
              </a:ext>
            </a:extLst>
          </p:cNvPr>
          <p:cNvSpPr>
            <a:spLocks noChangeArrowheads="1"/>
          </p:cNvSpPr>
          <p:nvPr/>
        </p:nvSpPr>
        <p:spPr bwMode="auto">
          <a:xfrm>
            <a:off x="7667625" y="5876925"/>
            <a:ext cx="865188" cy="647700"/>
          </a:xfrm>
          <a:prstGeom prst="actionButtonBackPrevious">
            <a:avLst/>
          </a:prstGeom>
          <a:solidFill>
            <a:schemeClr val="accent1"/>
          </a:solidFill>
          <a:ln>
            <a:noFill/>
          </a:ln>
          <a:extLst>
            <a:ext uri="{91240B29-F687-4F45-9708-019B960494DF}">
              <a14:hiddenLine xmlns:a14="http://schemas.microsoft.com/office/drawing/2010/main" w="7938">
                <a:solidFill>
                  <a:srgbClr val="000000"/>
                </a:solidFill>
                <a:miter lim="800000"/>
                <a:headEnd/>
                <a:tailEnd/>
              </a14:hiddenLine>
            </a:ext>
          </a:extLst>
        </p:spPr>
        <p:txBody>
          <a:bodyPr wrap="none" anchor="ct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3DB2D3A-ECF3-46CE-A6F7-7A3EE731D9FB}"/>
              </a:ext>
            </a:extLst>
          </p:cNvPr>
          <p:cNvSpPr>
            <a:spLocks noGrp="1" noChangeArrowheads="1"/>
          </p:cNvSpPr>
          <p:nvPr>
            <p:ph type="title"/>
          </p:nvPr>
        </p:nvSpPr>
        <p:spPr>
          <a:xfrm>
            <a:off x="1944687" y="155575"/>
            <a:ext cx="7199313" cy="609600"/>
          </a:xfrm>
        </p:spPr>
        <p:txBody>
          <a:bodyPr/>
          <a:lstStyle/>
          <a:p>
            <a:pPr eaLnBrk="1" hangingPunct="1"/>
            <a:r>
              <a:rPr lang="en-US" altLang="zh-CN" sz="3100" dirty="0"/>
              <a:t>5.3.5 </a:t>
            </a:r>
            <a:r>
              <a:rPr lang="zh-CN" altLang="en-US" sz="3100" dirty="0"/>
              <a:t>喷泉模型</a:t>
            </a:r>
          </a:p>
        </p:txBody>
      </p:sp>
      <p:pic>
        <p:nvPicPr>
          <p:cNvPr id="93187" name="Picture 15" descr="未命名">
            <a:extLst>
              <a:ext uri="{FF2B5EF4-FFF2-40B4-BE49-F238E27FC236}">
                <a16:creationId xmlns:a16="http://schemas.microsoft.com/office/drawing/2014/main" id="{1D25A849-5D43-46C8-9CB7-BB02A5895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68413"/>
            <a:ext cx="56165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FD87A8F-43CB-44B0-A03B-F0D25A359913}"/>
              </a:ext>
            </a:extLst>
          </p:cNvPr>
          <p:cNvSpPr txBox="1"/>
          <p:nvPr/>
        </p:nvSpPr>
        <p:spPr>
          <a:xfrm>
            <a:off x="5868144" y="1244518"/>
            <a:ext cx="3096344" cy="5441233"/>
          </a:xfrm>
          <a:prstGeom prst="rect">
            <a:avLst/>
          </a:prstGeom>
          <a:noFill/>
        </p:spPr>
        <p:txBody>
          <a:bodyPr wrap="square" rtlCol="0">
            <a:spAutoFit/>
          </a:bodyPr>
          <a:lstStyle/>
          <a:p>
            <a:pPr marR="137160" indent="-259080">
              <a:lnSpc>
                <a:spcPct val="150000"/>
              </a:lnSpc>
              <a:spcBef>
                <a:spcPts val="0"/>
              </a:spcBef>
              <a:spcAft>
                <a:spcPts val="0"/>
              </a:spcAft>
            </a:pP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b="1"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喷泉</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这个词体现了面向对象软件开发</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过程迭代和无缝的特性</a:t>
            </a:r>
            <a:r>
              <a:rPr lang="zh-CN" altLang="en-US" spc="55" dirty="0">
                <a:latin typeface="Calibri" panose="020F0502020204030204" pitchFamily="34" charset="0"/>
                <a:ea typeface="宋体" panose="02010600030101010101" pitchFamily="2" charset="-122"/>
                <a:cs typeface="Times New Roman" panose="02020603050405020304" pitchFamily="18" charset="0"/>
              </a:rPr>
              <a:t>。</a:t>
            </a:r>
            <a:endParaRPr lang="en-US" altLang="zh-CN" spc="55"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图中代表不同阶段的圆圈相互重叠</a:t>
            </a:r>
            <a:r>
              <a:rPr lang="zh-CN" altLang="zh-CN" sz="1800" spc="-145" dirty="0">
                <a:effectLst/>
                <a:ea typeface="Calibri" panose="020F0502020204030204" pitchFamily="34" charset="0"/>
                <a:cs typeface="Times New Roman" panose="02020603050405020304" pitchFamily="18" charset="0"/>
              </a:rPr>
              <a:t> </a:t>
            </a:r>
            <a:r>
              <a:rPr lang="zh-CN" altLang="zh-CN" sz="1800" spc="-68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这明确表示两个活动之间存在交迭</a:t>
            </a:r>
            <a:r>
              <a:rPr lang="zh-CN" altLang="zh-CN" sz="1800" spc="-220" dirty="0">
                <a:effectLst/>
                <a:ea typeface="Calibri" panose="020F0502020204030204" pitchFamily="34" charset="0"/>
                <a:cs typeface="Times New Roman" panose="02020603050405020304" pitchFamily="18" charset="0"/>
              </a:rPr>
              <a:t> </a:t>
            </a:r>
            <a:r>
              <a:rPr lang="zh-CN" altLang="zh-CN" sz="1800" spc="-78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spc="-78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Bef>
                <a:spcPts val="0"/>
              </a:spcBef>
              <a:spcAft>
                <a:spcPts val="0"/>
              </a:spcAft>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而面向对象方法在概念和表示方法上的一致性</a:t>
            </a:r>
            <a:r>
              <a:rPr lang="zh-CN" altLang="zh-CN" sz="1800" spc="-65" dirty="0">
                <a:effectLst/>
                <a:ea typeface="Calibri" panose="020F0502020204030204" pitchFamily="34" charset="0"/>
                <a:cs typeface="Times New Roman" panose="02020603050405020304" pitchFamily="18" charset="0"/>
              </a:rPr>
              <a:t> </a:t>
            </a:r>
            <a:r>
              <a:rPr lang="zh-CN" altLang="zh-CN" sz="1800" spc="-68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保证了在各项开发</a:t>
            </a:r>
            <a:r>
              <a:rPr lang="zh-CN" altLang="zh-CN" sz="1800" spc="-2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活动之间的无缝过渡</a:t>
            </a:r>
            <a:r>
              <a:rPr lang="zh-CN" altLang="zh-CN" sz="1800" spc="-325" dirty="0">
                <a:effectLst/>
                <a:ea typeface="Calibri" panose="020F0502020204030204" pitchFamily="34" charset="0"/>
                <a:cs typeface="Times New Roman" panose="02020603050405020304" pitchFamily="18" charset="0"/>
              </a:rPr>
              <a:t> </a:t>
            </a:r>
            <a:r>
              <a:rPr lang="zh-CN" altLang="zh-CN" sz="1800" spc="-74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事实上</a:t>
            </a:r>
            <a:r>
              <a:rPr lang="zh-CN" altLang="zh-CN" sz="1800" spc="-220" dirty="0">
                <a:effectLst/>
                <a:ea typeface="Calibri" panose="020F0502020204030204" pitchFamily="34" charset="0"/>
                <a:cs typeface="Times New Roman" panose="02020603050405020304" pitchFamily="18" charset="0"/>
              </a:rPr>
              <a:t> </a:t>
            </a:r>
            <a:r>
              <a:rPr lang="zh-CN" altLang="zh-CN" sz="1800" spc="-72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用面向对象方法开发软件时</a:t>
            </a:r>
            <a:r>
              <a:rPr lang="zh-CN" altLang="zh-CN" sz="1800" spc="-285" dirty="0">
                <a:effectLst/>
                <a:ea typeface="Calibri" panose="020F0502020204030204" pitchFamily="34" charset="0"/>
                <a:cs typeface="Times New Roman" panose="02020603050405020304" pitchFamily="18" charset="0"/>
              </a:rPr>
              <a:t> </a:t>
            </a:r>
            <a:r>
              <a:rPr lang="zh-CN" altLang="zh-CN" sz="1800" spc="-72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在分析</a:t>
            </a:r>
            <a:r>
              <a:rPr lang="zh-CN" altLang="zh-CN" sz="1800" spc="-285" dirty="0">
                <a:effectLst/>
                <a:ea typeface="Calibri" panose="020F0502020204030204" pitchFamily="34" charset="0"/>
                <a:cs typeface="Times New Roman" panose="02020603050405020304" pitchFamily="18" charset="0"/>
              </a:rPr>
              <a:t> </a:t>
            </a:r>
            <a:r>
              <a:rPr lang="zh-CN" altLang="zh-CN" sz="1800" spc="-66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设计和编码等项开发活动之间并不存在明显的边界</a:t>
            </a:r>
            <a:r>
              <a:rPr lang="zh-CN" altLang="zh-CN" sz="1800" spc="-35" dirty="0">
                <a:effectLst/>
                <a:ea typeface="Calibri" panose="020F0502020204030204" pitchFamily="34" charset="0"/>
                <a:cs typeface="Times New Roman" panose="02020603050405020304" pitchFamily="18" charset="0"/>
              </a:rPr>
              <a:t> </a:t>
            </a:r>
            <a:r>
              <a:rPr lang="zh-CN" altLang="zh-CN" sz="1800" spc="-145"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395378-A828-4616-8325-09BDDECF9BAE}"/>
              </a:ext>
            </a:extLst>
          </p:cNvPr>
          <p:cNvSpPr>
            <a:spLocks noGrp="1"/>
          </p:cNvSpPr>
          <p:nvPr>
            <p:ph idx="1"/>
          </p:nvPr>
        </p:nvSpPr>
        <p:spPr/>
        <p:txBody>
          <a:bodyPr/>
          <a:lstStyle/>
          <a:p>
            <a:pPr marL="180000" marR="50165" indent="267970">
              <a:lnSpc>
                <a:spcPct val="150000"/>
              </a:lnSpc>
              <a:spcBef>
                <a:spcPts val="190"/>
              </a:spcBef>
              <a:spcAft>
                <a:spcPts val="0"/>
              </a:spcAft>
            </a:pP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Rational</a:t>
            </a:r>
            <a:r>
              <a:rPr lang="en-US" altLang="zh-CN" sz="1800" spc="1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统一过程（</a:t>
            </a:r>
            <a:r>
              <a:rPr lang="en-US" altLang="zh-CN" sz="1800" spc="-11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Rational </a:t>
            </a:r>
            <a:r>
              <a:rPr lang="en-US" altLang="zh-CN" sz="1800" spc="1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Unified </a:t>
            </a:r>
            <a:r>
              <a:rPr lang="en-US" altLang="zh-CN" sz="1800" spc="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altLang="zh-CN" sz="1800" spc="4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800" spc="-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RUP</a:t>
            </a:r>
            <a:r>
              <a:rPr lang="en-US" altLang="zh-CN" sz="18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是由</a:t>
            </a:r>
            <a:r>
              <a:rPr lang="en-US" altLang="zh-C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Rational</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软件公司推出的一种完整而且完美的软件过程</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1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180000" marR="50165" indent="271145">
              <a:lnSpc>
                <a:spcPct val="150000"/>
              </a:lnSpc>
              <a:spcBef>
                <a:spcPts val="65"/>
              </a:spcBef>
              <a:spcAft>
                <a:spcPts val="0"/>
              </a:spcAft>
            </a:pP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RUP</a:t>
            </a:r>
            <a:r>
              <a:rPr lang="en-US" altLang="zh-CN" sz="1800" spc="2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总结了经过多年商业化验证的</a:t>
            </a:r>
            <a:r>
              <a:rPr lang="en-US" altLang="zh-CN" sz="1800" spc="245"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altLang="zh-CN" sz="1800" spc="3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条最有效的软件开发经验</a:t>
            </a:r>
            <a:r>
              <a:rPr lang="en-US" altLang="zh-CN" sz="1800" spc="-1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7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这些经验被称为</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err="1">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最佳实践</a:t>
            </a:r>
            <a:r>
              <a:rPr lang="en-US"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lvl="1">
              <a:lnSpc>
                <a:spcPct val="150000"/>
              </a:lnSpc>
            </a:pPr>
            <a:r>
              <a:rPr lang="zh-CN" altLang="zh-CN" sz="1800" spc="-115" dirty="0">
                <a:effectLst/>
                <a:ea typeface="宋体" panose="02010600030101010101" pitchFamily="2" charset="-122"/>
                <a:cs typeface="宋体" panose="02010600030101010101" pitchFamily="2" charset="-122"/>
              </a:rPr>
              <a:t> </a:t>
            </a:r>
            <a:r>
              <a:rPr lang="zh-CN" altLang="zh-CN" sz="1800" dirty="0">
                <a:effectLst/>
                <a:ea typeface="宋体" panose="02010600030101010101" pitchFamily="2" charset="-122"/>
                <a:cs typeface="宋体" panose="02010600030101010101" pitchFamily="2" charset="-122"/>
              </a:rPr>
              <a:t>迭代式开发</a:t>
            </a:r>
            <a:endParaRPr lang="en-US" altLang="zh-CN" sz="1800" dirty="0">
              <a:effectLst/>
              <a:ea typeface="宋体" panose="02010600030101010101" pitchFamily="2" charset="-122"/>
              <a:cs typeface="宋体" panose="02010600030101010101" pitchFamily="2" charset="-122"/>
            </a:endParaRPr>
          </a:p>
          <a:p>
            <a:pPr lvl="1">
              <a:lnSpc>
                <a:spcPct val="150000"/>
              </a:lnSpc>
            </a:pPr>
            <a:r>
              <a:rPr lang="zh-CN" altLang="zh-CN" sz="1800" spc="-10" dirty="0">
                <a:effectLst/>
                <a:ea typeface="宋体" panose="02010600030101010101" pitchFamily="2" charset="-122"/>
                <a:cs typeface="宋体" panose="02010600030101010101" pitchFamily="2" charset="-122"/>
              </a:rPr>
              <a:t> </a:t>
            </a:r>
            <a:r>
              <a:rPr lang="zh-CN" altLang="zh-CN" sz="1800" dirty="0">
                <a:effectLst/>
                <a:ea typeface="宋体" panose="02010600030101010101" pitchFamily="2" charset="-122"/>
                <a:cs typeface="宋体" panose="02010600030101010101" pitchFamily="2" charset="-122"/>
              </a:rPr>
              <a:t>管理需求</a:t>
            </a:r>
            <a:endParaRPr lang="en-US" altLang="zh-CN" sz="1800" dirty="0">
              <a:ea typeface="宋体" panose="02010600030101010101" pitchFamily="2" charset="-122"/>
              <a:cs typeface="宋体" panose="02010600030101010101" pitchFamily="2" charset="-122"/>
            </a:endParaRPr>
          </a:p>
          <a:p>
            <a:pPr lvl="1">
              <a:lnSpc>
                <a:spcPct val="150000"/>
              </a:lnSpc>
            </a:pPr>
            <a:r>
              <a:rPr lang="zh-CN" altLang="zh-CN" sz="1800" dirty="0">
                <a:effectLst/>
                <a:ea typeface="宋体" panose="02010600030101010101" pitchFamily="2" charset="-122"/>
                <a:cs typeface="宋体" panose="02010600030101010101" pitchFamily="2" charset="-122"/>
              </a:rPr>
              <a:t>使用基于构件的体系结构</a:t>
            </a:r>
            <a:endParaRPr lang="en-US" altLang="zh-CN" sz="1800" dirty="0">
              <a:effectLst/>
              <a:ea typeface="宋体" panose="02010600030101010101" pitchFamily="2" charset="-122"/>
              <a:cs typeface="宋体" panose="02010600030101010101" pitchFamily="2" charset="-122"/>
            </a:endParaRPr>
          </a:p>
          <a:p>
            <a:pPr lvl="1">
              <a:lnSpc>
                <a:spcPct val="150000"/>
              </a:lnSpc>
            </a:pPr>
            <a:r>
              <a:rPr lang="zh-CN" altLang="zh-CN" sz="1800" dirty="0">
                <a:effectLst/>
                <a:ea typeface="宋体" panose="02010600030101010101" pitchFamily="2" charset="-122"/>
                <a:cs typeface="宋体" panose="02010600030101010101" pitchFamily="2" charset="-122"/>
              </a:rPr>
              <a:t>可视化建模</a:t>
            </a:r>
            <a:r>
              <a:rPr lang="zh-CN" altLang="en-US" sz="1800" dirty="0">
                <a:effectLst/>
                <a:ea typeface="宋体" panose="02010600030101010101" pitchFamily="2" charset="-122"/>
                <a:cs typeface="宋体" panose="02010600030101010101" pitchFamily="2" charset="-122"/>
              </a:rPr>
              <a:t>（</a:t>
            </a:r>
            <a:r>
              <a:rPr lang="en-US" altLang="zh-CN" sz="1800" dirty="0">
                <a:effectLst/>
                <a:ea typeface="宋体" panose="02010600030101010101" pitchFamily="2" charset="-122"/>
                <a:cs typeface="宋体" panose="02010600030101010101" pitchFamily="2" charset="-122"/>
              </a:rPr>
              <a:t>UML</a:t>
            </a:r>
            <a:r>
              <a:rPr lang="zh-CN" altLang="en-US" sz="1800" dirty="0">
                <a:effectLst/>
                <a:ea typeface="宋体" panose="02010600030101010101" pitchFamily="2" charset="-122"/>
                <a:cs typeface="宋体" panose="02010600030101010101" pitchFamily="2" charset="-122"/>
              </a:rPr>
              <a:t>统一建模语言）</a:t>
            </a:r>
            <a:endParaRPr lang="en-US" altLang="zh-CN" sz="1800" dirty="0">
              <a:ea typeface="宋体" panose="02010600030101010101" pitchFamily="2" charset="-122"/>
              <a:cs typeface="宋体" panose="02010600030101010101" pitchFamily="2" charset="-122"/>
            </a:endParaRPr>
          </a:p>
          <a:p>
            <a:pPr lvl="1">
              <a:lnSpc>
                <a:spcPct val="150000"/>
              </a:lnSpc>
            </a:pPr>
            <a:r>
              <a:rPr lang="zh-CN" altLang="zh-CN" sz="1800" dirty="0">
                <a:effectLst/>
                <a:ea typeface="宋体" panose="02010600030101010101" pitchFamily="2" charset="-122"/>
                <a:cs typeface="宋体" panose="02010600030101010101" pitchFamily="2" charset="-122"/>
              </a:rPr>
              <a:t>验证软件质量</a:t>
            </a:r>
            <a:endParaRPr lang="en-US" altLang="zh-CN" sz="1800" dirty="0">
              <a:effectLst/>
              <a:ea typeface="宋体" panose="02010600030101010101" pitchFamily="2" charset="-122"/>
              <a:cs typeface="宋体" panose="02010600030101010101" pitchFamily="2" charset="-122"/>
            </a:endParaRPr>
          </a:p>
          <a:p>
            <a:pPr lvl="1">
              <a:lnSpc>
                <a:spcPct val="150000"/>
              </a:lnSpc>
            </a:pPr>
            <a:r>
              <a:rPr lang="zh-CN" altLang="zh-CN" sz="1800" dirty="0">
                <a:effectLst/>
                <a:ea typeface="宋体" panose="02010600030101010101" pitchFamily="2" charset="-122"/>
                <a:cs typeface="宋体" panose="02010600030101010101" pitchFamily="2" charset="-122"/>
              </a:rPr>
              <a:t>控制软件变更</a:t>
            </a:r>
            <a:endParaRPr lang="zh-CN" altLang="en-US" dirty="0"/>
          </a:p>
        </p:txBody>
      </p:sp>
      <p:sp>
        <p:nvSpPr>
          <p:cNvPr id="4" name="Rectangle 2">
            <a:extLst>
              <a:ext uri="{FF2B5EF4-FFF2-40B4-BE49-F238E27FC236}">
                <a16:creationId xmlns:a16="http://schemas.microsoft.com/office/drawing/2014/main" id="{3876DE65-E286-42A0-84D0-CDFAEF475040}"/>
              </a:ext>
            </a:extLst>
          </p:cNvPr>
          <p:cNvSpPr>
            <a:spLocks noGrp="1" noChangeArrowheads="1"/>
          </p:cNvSpPr>
          <p:nvPr>
            <p:ph type="title"/>
          </p:nvPr>
        </p:nvSpPr>
        <p:spPr>
          <a:xfrm>
            <a:off x="1692275" y="115888"/>
            <a:ext cx="7199313" cy="609600"/>
          </a:xfrm>
        </p:spPr>
        <p:txBody>
          <a:bodyPr/>
          <a:lstStyle/>
          <a:p>
            <a:pPr eaLnBrk="1" hangingPunct="1"/>
            <a:r>
              <a:rPr lang="en-US" altLang="zh-CN" sz="3100" dirty="0"/>
              <a:t>5.3.6 Rational</a:t>
            </a:r>
            <a:r>
              <a:rPr lang="zh-CN" altLang="en-US" sz="3100" dirty="0"/>
              <a:t>统一过程</a:t>
            </a:r>
          </a:p>
        </p:txBody>
      </p:sp>
    </p:spTree>
    <p:extLst>
      <p:ext uri="{BB962C8B-B14F-4D97-AF65-F5344CB8AC3E}">
        <p14:creationId xmlns:p14="http://schemas.microsoft.com/office/powerpoint/2010/main" val="190731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3299D74-612E-433D-99D1-8B07F84D6ACF}"/>
              </a:ext>
            </a:extLst>
          </p:cNvPr>
          <p:cNvSpPr>
            <a:spLocks noGrp="1" noChangeArrowheads="1"/>
          </p:cNvSpPr>
          <p:nvPr>
            <p:ph type="title"/>
          </p:nvPr>
        </p:nvSpPr>
        <p:spPr/>
        <p:txBody>
          <a:bodyPr/>
          <a:lstStyle/>
          <a:p>
            <a:pPr eaLnBrk="1" hangingPunct="1"/>
            <a:r>
              <a:rPr lang="en-US" altLang="zh-CN" sz="3100" dirty="0"/>
              <a:t>5.3.6 Rational</a:t>
            </a:r>
            <a:r>
              <a:rPr lang="zh-CN" altLang="en-US" sz="3100" dirty="0"/>
              <a:t>统一过程</a:t>
            </a:r>
          </a:p>
        </p:txBody>
      </p:sp>
      <p:sp>
        <p:nvSpPr>
          <p:cNvPr id="94211" name="Rectangle 5">
            <a:extLst>
              <a:ext uri="{FF2B5EF4-FFF2-40B4-BE49-F238E27FC236}">
                <a16:creationId xmlns:a16="http://schemas.microsoft.com/office/drawing/2014/main" id="{B5E329F1-3DEE-4C28-9225-0A5CD9B98E71}"/>
              </a:ext>
            </a:extLst>
          </p:cNvPr>
          <p:cNvSpPr>
            <a:spLocks noGrp="1" noChangeArrowheads="1"/>
          </p:cNvSpPr>
          <p:nvPr>
            <p:ph type="body" idx="1"/>
          </p:nvPr>
        </p:nvSpPr>
        <p:spPr/>
        <p:txBody>
          <a:bodyPr/>
          <a:lstStyle/>
          <a:p>
            <a:pPr eaLnBrk="1" hangingPunct="1"/>
            <a:endParaRPr lang="zh-CN" altLang="en-US"/>
          </a:p>
        </p:txBody>
      </p:sp>
      <p:pic>
        <p:nvPicPr>
          <p:cNvPr id="94212" name="Picture 6" descr="未命名">
            <a:extLst>
              <a:ext uri="{FF2B5EF4-FFF2-40B4-BE49-F238E27FC236}">
                <a16:creationId xmlns:a16="http://schemas.microsoft.com/office/drawing/2014/main" id="{DBC24A08-0520-4EF6-9EA4-C21288B0E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12875"/>
            <a:ext cx="70580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 Box 7">
            <a:extLst>
              <a:ext uri="{FF2B5EF4-FFF2-40B4-BE49-F238E27FC236}">
                <a16:creationId xmlns:a16="http://schemas.microsoft.com/office/drawing/2014/main" id="{5FCF4B14-1E02-4D2B-9E00-7F9AD0DDE161}"/>
              </a:ext>
            </a:extLst>
          </p:cNvPr>
          <p:cNvSpPr txBox="1">
            <a:spLocks noChangeArrowheads="1"/>
          </p:cNvSpPr>
          <p:nvPr/>
        </p:nvSpPr>
        <p:spPr bwMode="auto">
          <a:xfrm>
            <a:off x="3635896" y="5661025"/>
            <a:ext cx="381582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en-US" altLang="zh-CN" dirty="0">
                <a:ea typeface="宋体" panose="02010600030101010101" pitchFamily="2" charset="-122"/>
              </a:rPr>
              <a:t>RUP</a:t>
            </a:r>
            <a:r>
              <a:rPr lang="zh-CN" altLang="en-US" dirty="0">
                <a:ea typeface="宋体" panose="02010600030101010101" pitchFamily="2" charset="-122"/>
              </a:rPr>
              <a:t>软件开发生命周期</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FE5732-2D4D-48C9-B055-6A9EAA888052}"/>
              </a:ext>
            </a:extLst>
          </p:cNvPr>
          <p:cNvSpPr>
            <a:spLocks noGrp="1"/>
          </p:cNvSpPr>
          <p:nvPr>
            <p:ph idx="1"/>
          </p:nvPr>
        </p:nvSpPr>
        <p:spPr>
          <a:xfrm>
            <a:off x="1042988" y="980728"/>
            <a:ext cx="8101012" cy="5544616"/>
          </a:xfrm>
        </p:spPr>
        <p:txBody>
          <a:bodyPr/>
          <a:lstStyle/>
          <a:p>
            <a:pPr marL="346075"/>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为了使软件开发团队具有高效工作和快速响应变化的能力</a:t>
            </a:r>
            <a:r>
              <a:rPr lang="zh-CN" altLang="zh-CN" sz="1800" spc="-68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altLang="zh-CN"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位著名的软件专家于</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2001</a:t>
            </a:r>
            <a:r>
              <a:rPr lang="en-US" altLang="zh-CN"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年</a:t>
            </a:r>
            <a:r>
              <a:rPr lang="zh-CN" altLang="zh-CN" sz="1800" spc="-21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altLang="zh-CN"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月联合起草了敏捷软件开发宣言</a:t>
            </a:r>
            <a:r>
              <a:rPr lang="zh-CN" altLang="zh-CN" sz="1800" spc="-20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敏捷软件开发宣言由下述</a:t>
            </a:r>
            <a:r>
              <a:rPr lang="zh-CN" altLang="zh-CN" sz="1800" spc="4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altLang="zh-CN" sz="18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个简单的价值观声明组成</a:t>
            </a:r>
            <a:r>
              <a:rPr lang="zh-CN" altLang="zh-CN" sz="1800" spc="-335"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175" indent="0">
              <a:buNone/>
            </a:pPr>
            <a:endParaRPr lang="en-US" altLang="zh-CN" sz="1800" b="1" spc="-15" dirty="0">
              <a:solidFill>
                <a:srgbClr val="C00000"/>
              </a:solidFill>
              <a:latin typeface="宋体" panose="02010600030101010101" pitchFamily="2" charset="-122"/>
              <a:ea typeface="宋体" panose="02010600030101010101" pitchFamily="2" charset="-122"/>
            </a:endParaRPr>
          </a:p>
          <a:p>
            <a:pPr marL="3175" indent="0">
              <a:buNone/>
            </a:pPr>
            <a:r>
              <a:rPr lang="zh-CN" altLang="en-US" sz="1800" b="1" spc="-15" dirty="0">
                <a:solidFill>
                  <a:srgbClr val="C00000"/>
                </a:solidFill>
                <a:latin typeface="宋体" panose="02010600030101010101" pitchFamily="2" charset="-122"/>
                <a:ea typeface="宋体" panose="02010600030101010101" pitchFamily="2" charset="-122"/>
              </a:rPr>
              <a:t>（</a:t>
            </a:r>
            <a:r>
              <a:rPr lang="en-US" altLang="zh-CN" sz="1800" b="1" spc="-15" dirty="0">
                <a:solidFill>
                  <a:srgbClr val="C00000"/>
                </a:solidFill>
                <a:latin typeface="宋体" panose="02010600030101010101" pitchFamily="2" charset="-122"/>
                <a:ea typeface="宋体" panose="02010600030101010101" pitchFamily="2" charset="-122"/>
              </a:rPr>
              <a:t>1</a:t>
            </a:r>
            <a:r>
              <a:rPr lang="zh-CN" altLang="en-US" sz="1800" b="1" spc="-15" dirty="0">
                <a:solidFill>
                  <a:srgbClr val="C00000"/>
                </a:solidFill>
                <a:latin typeface="宋体" panose="02010600030101010101" pitchFamily="2" charset="-122"/>
                <a:ea typeface="宋体" panose="02010600030101010101" pitchFamily="2" charset="-122"/>
              </a:rPr>
              <a:t>）</a:t>
            </a:r>
            <a:r>
              <a:rPr lang="zh-CN" altLang="zh-CN" sz="1800" b="1" spc="-15" dirty="0">
                <a:solidFill>
                  <a:srgbClr val="C00000"/>
                </a:solidFill>
                <a:latin typeface="宋体" panose="02010600030101010101" pitchFamily="2" charset="-122"/>
                <a:ea typeface="宋体" panose="02010600030101010101" pitchFamily="2" charset="-122"/>
              </a:rPr>
              <a:t>个体和交互胜过过程和工具</a:t>
            </a:r>
            <a:r>
              <a:rPr lang="zh-CN" altLang="en-US" sz="1800" spc="-15" dirty="0">
                <a:latin typeface="宋体" panose="02010600030101010101" pitchFamily="2" charset="-122"/>
                <a:ea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优秀的团队成员是软件开发项目获得成功的最重要因素</a:t>
            </a:r>
            <a:r>
              <a:rPr lang="zh-CN" altLang="zh-CN" sz="1800" spc="-78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当然</a:t>
            </a:r>
            <a:r>
              <a:rPr lang="zh-CN" altLang="zh-CN" sz="1800" spc="-465"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spc="-7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不好的过程和工具也会使最优秀的团队成员无法发挥作用。</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团队成员的合作、沟通以及交互能力要比单纯的软件编程能力更重要。</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175" indent="0">
              <a:buNone/>
            </a:pPr>
            <a:endParaRPr lang="en-US" altLang="zh-CN" sz="1800" spc="-15" dirty="0">
              <a:effectLst/>
              <a:latin typeface="宋体" panose="02010600030101010101" pitchFamily="2" charset="-122"/>
              <a:ea typeface="宋体" panose="02010600030101010101" pitchFamily="2" charset="-122"/>
              <a:cs typeface="Times New Roman" panose="02020603050405020304" pitchFamily="18" charset="0"/>
            </a:endParaRPr>
          </a:p>
          <a:p>
            <a:pPr marL="3175" indent="0">
              <a:buNone/>
            </a:pPr>
            <a:r>
              <a:rPr lang="zh-CN" altLang="en-US" sz="1800" spc="-15" dirty="0">
                <a:solidFill>
                  <a:srgbClr val="C00000"/>
                </a:solidFill>
                <a:latin typeface="宋体" panose="02010600030101010101" pitchFamily="2" charset="-122"/>
                <a:ea typeface="宋体" panose="02010600030101010101" pitchFamily="2" charset="-122"/>
              </a:rPr>
              <a:t>（</a:t>
            </a:r>
            <a:r>
              <a:rPr lang="en-US" altLang="zh-CN" sz="1800" spc="-15" dirty="0">
                <a:solidFill>
                  <a:srgbClr val="C00000"/>
                </a:solidFill>
                <a:latin typeface="宋体" panose="02010600030101010101" pitchFamily="2" charset="-122"/>
                <a:ea typeface="宋体" panose="02010600030101010101" pitchFamily="2" charset="-122"/>
              </a:rPr>
              <a:t>2</a:t>
            </a:r>
            <a:r>
              <a:rPr lang="zh-CN" altLang="en-US" sz="1800" spc="-15" dirty="0">
                <a:solidFill>
                  <a:srgbClr val="C00000"/>
                </a:solidFill>
                <a:latin typeface="宋体" panose="02010600030101010101" pitchFamily="2" charset="-122"/>
                <a:ea typeface="宋体" panose="02010600030101010101" pitchFamily="2" charset="-122"/>
              </a:rPr>
              <a:t>）</a:t>
            </a:r>
            <a:r>
              <a:rPr lang="zh-CN" altLang="zh-CN" sz="1800" spc="-15" dirty="0">
                <a:solidFill>
                  <a:srgbClr val="C00000"/>
                </a:solidFill>
                <a:latin typeface="宋体" panose="02010600030101010101" pitchFamily="2" charset="-122"/>
                <a:ea typeface="宋体" panose="02010600030101010101" pitchFamily="2" charset="-122"/>
              </a:rPr>
              <a:t>可以工作的软件胜过面面俱到的文档</a:t>
            </a:r>
            <a:r>
              <a:rPr lang="zh-CN" altLang="en-US" sz="1800" spc="-15" dirty="0">
                <a:latin typeface="宋体" panose="02010600030101010101" pitchFamily="2" charset="-122"/>
                <a:ea typeface="宋体" panose="02010600030101010101" pitchFamily="2" charset="-122"/>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软件开发的主要目标是向用户提供可以工作的软件而不是文档</a:t>
            </a:r>
            <a:r>
              <a:rPr lang="zh-CN" altLang="en-US" sz="1800" spc="-8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但是</a:t>
            </a:r>
            <a:r>
              <a:rPr lang="zh-CN" altLang="zh-CN" sz="1800" spc="-70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完全没有文挡</a:t>
            </a:r>
            <a:r>
              <a:rPr lang="en-US" altLang="zh-CN" sz="1800" dirty="0">
                <a:effectLst/>
                <a:latin typeface="宋体" panose="02010600030101010101" pitchFamily="2" charset="-122"/>
                <a:cs typeface="Times New Roman" panose="02020603050405020304" pitchFamily="18" charset="0"/>
              </a:rPr>
              <a:t>的软件也是一种灾难</a:t>
            </a:r>
            <a:r>
              <a:rPr lang="en-US" altLang="zh-CN" sz="1800" spc="-33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spc="-205" dirty="0">
                <a:effectLst/>
                <a:latin typeface="宋体" panose="02010600030101010101" pitchFamily="2" charset="-122"/>
                <a:cs typeface="Times New Roman" panose="02020603050405020304" pitchFamily="18" charset="0"/>
              </a:rPr>
              <a:t>。</a:t>
            </a:r>
            <a:endParaRPr lang="en-US" altLang="zh-CN" sz="1800" spc="-15" dirty="0">
              <a:latin typeface="宋体" panose="02010600030101010101" pitchFamily="2" charset="-122"/>
              <a:ea typeface="宋体" panose="02010600030101010101" pitchFamily="2" charset="-122"/>
            </a:endParaRPr>
          </a:p>
          <a:p>
            <a:pPr marL="0" indent="0">
              <a:buNone/>
            </a:pPr>
            <a:endParaRPr lang="en-US" altLang="zh-CN" sz="1800" spc="-15" dirty="0">
              <a:solidFill>
                <a:srgbClr val="C00000"/>
              </a:solidFill>
              <a:latin typeface="宋体" panose="02010600030101010101" pitchFamily="2" charset="-122"/>
              <a:ea typeface="宋体" panose="02010600030101010101" pitchFamily="2" charset="-122"/>
            </a:endParaRPr>
          </a:p>
          <a:p>
            <a:pPr marL="0" indent="0">
              <a:buNone/>
            </a:pPr>
            <a:r>
              <a:rPr lang="zh-CN" altLang="en-US" sz="1800" spc="-15" dirty="0">
                <a:solidFill>
                  <a:srgbClr val="C00000"/>
                </a:solidFill>
                <a:latin typeface="宋体" panose="02010600030101010101" pitchFamily="2" charset="-122"/>
                <a:ea typeface="宋体" panose="02010600030101010101" pitchFamily="2" charset="-122"/>
              </a:rPr>
              <a:t>（</a:t>
            </a:r>
            <a:r>
              <a:rPr lang="en-US" altLang="zh-CN" sz="1800" spc="-15" dirty="0">
                <a:solidFill>
                  <a:srgbClr val="C00000"/>
                </a:solidFill>
                <a:latin typeface="宋体" panose="02010600030101010101" pitchFamily="2" charset="-122"/>
                <a:ea typeface="宋体" panose="02010600030101010101" pitchFamily="2" charset="-122"/>
              </a:rPr>
              <a:t>3</a:t>
            </a:r>
            <a:r>
              <a:rPr lang="zh-CN" altLang="en-US" sz="1800" spc="-15" dirty="0">
                <a:solidFill>
                  <a:srgbClr val="C00000"/>
                </a:solidFill>
                <a:latin typeface="宋体" panose="02010600030101010101" pitchFamily="2" charset="-122"/>
                <a:ea typeface="宋体" panose="02010600030101010101" pitchFamily="2" charset="-122"/>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客户合作胜过合同谈判</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客户通常不可能做到一次性地把他们的需求完整准确地表述在合同中</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en-US" sz="1800" spc="-15" dirty="0">
                <a:solidFill>
                  <a:srgbClr val="C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1800" spc="-15" dirty="0">
                <a:solidFill>
                  <a:srgbClr val="C00000"/>
                </a:solidFill>
                <a:latin typeface="Calibri" panose="020F0502020204030204" pitchFamily="34" charset="0"/>
                <a:ea typeface="宋体" panose="02010600030101010101" pitchFamily="2" charset="-122"/>
                <a:cs typeface="Times New Roman" panose="02020603050405020304" pitchFamily="18" charset="0"/>
              </a:rPr>
              <a:t>4</a:t>
            </a:r>
            <a:r>
              <a:rPr lang="zh-CN" altLang="en-US" sz="1800" spc="-15" dirty="0">
                <a:solidFill>
                  <a:srgbClr val="C00000"/>
                </a:solidFill>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响应变化胜过遵循计划</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软件开发过程中总会有变化</a:t>
            </a:r>
            <a:r>
              <a:rPr lang="zh-CN" altLang="zh-CN" sz="1800" spc="-76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这是客观存在的现实</a:t>
            </a:r>
            <a:r>
              <a:rPr lang="zh-CN" altLang="zh-CN" sz="1800" spc="-20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一个软件过程必须反映现实</a:t>
            </a:r>
            <a:r>
              <a:rPr lang="zh-CN" altLang="zh-CN" sz="1800" spc="-76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因此</a:t>
            </a:r>
            <a:r>
              <a:rPr lang="zh-CN" altLang="zh-CN" sz="1800" spc="-74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软件过程应该有足够的能力及时响应变化</a:t>
            </a:r>
            <a:r>
              <a:rPr lang="zh-CN" altLang="zh-CN" sz="1800" spc="140" dirty="0">
                <a:effectLst/>
                <a:ea typeface="Calibri" panose="020F0502020204030204" pitchFamily="34" charset="0"/>
                <a:cs typeface="Times New Roman" panose="02020603050405020304" pitchFamily="18" charset="0"/>
              </a:rPr>
              <a:t> </a:t>
            </a:r>
            <a:r>
              <a:rPr lang="zh-CN" altLang="zh-CN" sz="1800" spc="-205"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spc="-205"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根据上述价值观提出的软件过程统称为</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敏捷过程</a:t>
            </a:r>
            <a:r>
              <a:rPr lang="zh-CN" altLang="zh-CN" sz="1800" spc="-76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其中最重要的是</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极限编程</a:t>
            </a:r>
            <a:r>
              <a:rPr lang="zh-CN" altLang="en-US" sz="1800" spc="-305" dirty="0">
                <a:effectLst/>
                <a:ea typeface="Calibri" panose="020F0502020204030204" pitchFamily="34" charset="0"/>
                <a:cs typeface="Times New Roman" panose="02020603050405020304" pitchFamily="18" charset="0"/>
              </a:rPr>
              <a:t>。</a:t>
            </a:r>
            <a:endParaRPr lang="zh-CN" altLang="en-US" sz="1800" spc="-15" dirty="0">
              <a:latin typeface="宋体" panose="02010600030101010101" pitchFamily="2" charset="-122"/>
              <a:ea typeface="宋体" panose="02010600030101010101" pitchFamily="2" charset="-122"/>
            </a:endParaRPr>
          </a:p>
        </p:txBody>
      </p:sp>
      <p:sp>
        <p:nvSpPr>
          <p:cNvPr id="4" name="Rectangle 2">
            <a:extLst>
              <a:ext uri="{FF2B5EF4-FFF2-40B4-BE49-F238E27FC236}">
                <a16:creationId xmlns:a16="http://schemas.microsoft.com/office/drawing/2014/main" id="{3383D153-05DC-4A5C-A43B-8A53F9664718}"/>
              </a:ext>
            </a:extLst>
          </p:cNvPr>
          <p:cNvSpPr>
            <a:spLocks noGrp="1" noChangeArrowheads="1"/>
          </p:cNvSpPr>
          <p:nvPr>
            <p:ph type="title"/>
          </p:nvPr>
        </p:nvSpPr>
        <p:spPr>
          <a:xfrm>
            <a:off x="1692275" y="115888"/>
            <a:ext cx="7199313" cy="609600"/>
          </a:xfrm>
        </p:spPr>
        <p:txBody>
          <a:bodyPr/>
          <a:lstStyle/>
          <a:p>
            <a:pPr eaLnBrk="1" hangingPunct="1"/>
            <a:r>
              <a:rPr lang="en-US" altLang="zh-CN" dirty="0"/>
              <a:t>5.3.7 </a:t>
            </a:r>
            <a:r>
              <a:rPr lang="zh-CN" altLang="en-US" dirty="0"/>
              <a:t>敏捷过程与极限编程 </a:t>
            </a:r>
          </a:p>
        </p:txBody>
      </p:sp>
    </p:spTree>
    <p:extLst>
      <p:ext uri="{BB962C8B-B14F-4D97-AF65-F5344CB8AC3E}">
        <p14:creationId xmlns:p14="http://schemas.microsoft.com/office/powerpoint/2010/main" val="2853322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1B45C6D-7D34-46CB-9A1D-3CE252AC88D4}"/>
              </a:ext>
            </a:extLst>
          </p:cNvPr>
          <p:cNvSpPr>
            <a:spLocks noGrp="1" noChangeArrowheads="1"/>
          </p:cNvSpPr>
          <p:nvPr>
            <p:ph type="title"/>
          </p:nvPr>
        </p:nvSpPr>
        <p:spPr/>
        <p:txBody>
          <a:bodyPr/>
          <a:lstStyle/>
          <a:p>
            <a:pPr eaLnBrk="1" hangingPunct="1"/>
            <a:r>
              <a:rPr lang="en-US" altLang="zh-CN" dirty="0"/>
              <a:t>5.3.7 </a:t>
            </a:r>
            <a:r>
              <a:rPr lang="zh-CN" altLang="en-US" dirty="0"/>
              <a:t>敏捷过程与极限编程 </a:t>
            </a:r>
          </a:p>
        </p:txBody>
      </p:sp>
      <p:sp>
        <p:nvSpPr>
          <p:cNvPr id="95235" name="Rectangle 3">
            <a:extLst>
              <a:ext uri="{FF2B5EF4-FFF2-40B4-BE49-F238E27FC236}">
                <a16:creationId xmlns:a16="http://schemas.microsoft.com/office/drawing/2014/main" id="{44EB10BB-2003-499D-870D-132D4EFC8F87}"/>
              </a:ext>
            </a:extLst>
          </p:cNvPr>
          <p:cNvSpPr>
            <a:spLocks noGrp="1" noChangeArrowheads="1"/>
          </p:cNvSpPr>
          <p:nvPr>
            <p:ph type="body" idx="1"/>
          </p:nvPr>
        </p:nvSpPr>
        <p:spPr/>
        <p:txBody>
          <a:bodyPr/>
          <a:lstStyle/>
          <a:p>
            <a:pPr eaLnBrk="1" hangingPunct="1"/>
            <a:endParaRPr lang="zh-CN" altLang="en-US"/>
          </a:p>
        </p:txBody>
      </p:sp>
      <p:pic>
        <p:nvPicPr>
          <p:cNvPr id="95236" name="Picture 4" descr="未命名">
            <a:extLst>
              <a:ext uri="{FF2B5EF4-FFF2-40B4-BE49-F238E27FC236}">
                <a16:creationId xmlns:a16="http://schemas.microsoft.com/office/drawing/2014/main" id="{157A255C-3436-46B0-B1A6-39D3DA3FB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72009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Text Box 5">
            <a:extLst>
              <a:ext uri="{FF2B5EF4-FFF2-40B4-BE49-F238E27FC236}">
                <a16:creationId xmlns:a16="http://schemas.microsoft.com/office/drawing/2014/main" id="{95B4FF6E-0576-46DA-9B83-239451FC9D22}"/>
              </a:ext>
            </a:extLst>
          </p:cNvPr>
          <p:cNvSpPr txBox="1">
            <a:spLocks noChangeArrowheads="1"/>
          </p:cNvSpPr>
          <p:nvPr/>
        </p:nvSpPr>
        <p:spPr bwMode="auto">
          <a:xfrm>
            <a:off x="2915816" y="5805488"/>
            <a:ext cx="36008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en-US" altLang="zh-CN" dirty="0">
                <a:ea typeface="宋体" panose="02010600030101010101" pitchFamily="2" charset="-122"/>
              </a:rPr>
              <a:t>XP</a:t>
            </a:r>
            <a:r>
              <a:rPr lang="zh-CN" altLang="en-US" dirty="0">
                <a:ea typeface="宋体" panose="02010600030101010101" pitchFamily="2" charset="-122"/>
              </a:rPr>
              <a:t>项目的整体开发过程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E662A5C1-D3EF-4FBD-9475-0AA969F90700}"/>
              </a:ext>
            </a:extLst>
          </p:cNvPr>
          <p:cNvSpPr txBox="1">
            <a:spLocks noChangeArrowheads="1"/>
          </p:cNvSpPr>
          <p:nvPr/>
        </p:nvSpPr>
        <p:spPr bwMode="auto">
          <a:xfrm>
            <a:off x="914400" y="1295400"/>
            <a:ext cx="7113588" cy="4583113"/>
          </a:xfrm>
          <a:prstGeom prst="rect">
            <a:avLst/>
          </a:prstGeom>
          <a:noFill/>
          <a:ln w="9525">
            <a:noFill/>
            <a:miter lim="800000"/>
            <a:headEnd/>
            <a:tailEnd/>
          </a:ln>
          <a:effectLst/>
        </p:spPr>
        <p:txBody>
          <a:bodyPr>
            <a:spAutoFit/>
          </a:bodyPr>
          <a:lstStyle/>
          <a:p>
            <a:pPr algn="just" latinLnBrk="0">
              <a:lnSpc>
                <a:spcPct val="140000"/>
              </a:lnSpc>
              <a:spcBef>
                <a:spcPct val="50000"/>
              </a:spcBef>
              <a:defRPr/>
            </a:pPr>
            <a:r>
              <a:rPr lang="zh-CN" altLang="en-US" sz="2800">
                <a:latin typeface="Times New Roman" pitchFamily="18" charset="0"/>
                <a:ea typeface="宋体" pitchFamily="2" charset="-122"/>
              </a:rPr>
              <a:t>软件工程的发展已经历了四个重要阶段：</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1、</a:t>
            </a:r>
            <a:r>
              <a:rPr lang="zh-CN" altLang="en-US" sz="2800">
                <a:effectLst>
                  <a:outerShdw blurRad="38100" dist="38100" dir="2700000" algn="tl">
                    <a:srgbClr val="FFFFFF"/>
                  </a:outerShdw>
                </a:effectLst>
                <a:latin typeface="宋体" pitchFamily="2" charset="-122"/>
                <a:ea typeface="宋体" pitchFamily="2" charset="-122"/>
              </a:rPr>
              <a:t>第一代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传统</a:t>
            </a:r>
            <a:r>
              <a:rPr lang="zh-CN" altLang="en-US" sz="2800">
                <a:effectLst>
                  <a:outerShdw blurRad="38100" dist="38100" dir="2700000" algn="tl">
                    <a:srgbClr val="FFFFFF"/>
                  </a:outerShdw>
                </a:effectLst>
                <a:latin typeface="宋体" pitchFamily="2" charset="-122"/>
                <a:ea typeface="宋体" pitchFamily="2" charset="-122"/>
              </a:rPr>
              <a:t>的软件工程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2、</a:t>
            </a:r>
            <a:r>
              <a:rPr lang="zh-CN" altLang="en-US" sz="2800">
                <a:effectLst>
                  <a:outerShdw blurRad="38100" dist="38100" dir="2700000" algn="tl">
                    <a:srgbClr val="FFFFFF"/>
                  </a:outerShdw>
                </a:effectLst>
                <a:latin typeface="宋体" pitchFamily="2" charset="-122"/>
                <a:ea typeface="宋体" pitchFamily="2" charset="-122"/>
              </a:rPr>
              <a:t>第二代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对象工程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3、</a:t>
            </a:r>
            <a:r>
              <a:rPr lang="zh-CN" altLang="en-US" sz="2800">
                <a:effectLst>
                  <a:outerShdw blurRad="38100" dist="38100" dir="2700000" algn="tl">
                    <a:srgbClr val="FFFFFF"/>
                  </a:outerShdw>
                </a:effectLst>
                <a:latin typeface="宋体" pitchFamily="2" charset="-122"/>
                <a:ea typeface="宋体" pitchFamily="2" charset="-122"/>
              </a:rPr>
              <a:t>第三代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过程工程</a:t>
            </a:r>
            <a:endParaRPr lang="zh-CN" altLang="en-US" sz="2800">
              <a:effectLst>
                <a:outerShdw blurRad="38100" dist="38100" dir="2700000" algn="tl">
                  <a:srgbClr val="FFFFFF"/>
                </a:outerShdw>
              </a:effectLst>
              <a:latin typeface="宋体" pitchFamily="2" charset="-122"/>
              <a:ea typeface="宋体" pitchFamily="2" charset="-122"/>
            </a:endParaRPr>
          </a:p>
          <a:p>
            <a:pPr algn="just" latinLnBrk="0">
              <a:lnSpc>
                <a:spcPct val="140000"/>
              </a:lnSpc>
              <a:spcBef>
                <a:spcPct val="50000"/>
              </a:spcBef>
              <a:defRPr/>
            </a:pPr>
            <a:r>
              <a:rPr lang="en-US" altLang="zh-CN" sz="2800">
                <a:effectLst>
                  <a:outerShdw blurRad="38100" dist="38100" dir="2700000" algn="tl">
                    <a:srgbClr val="FFFFFF"/>
                  </a:outerShdw>
                </a:effectLst>
                <a:latin typeface="宋体" pitchFamily="2" charset="-122"/>
                <a:ea typeface="宋体" pitchFamily="2" charset="-122"/>
              </a:rPr>
              <a:t>4</a:t>
            </a:r>
            <a:r>
              <a:rPr lang="zh-CN" altLang="en-US" sz="2800">
                <a:effectLst>
                  <a:outerShdw blurRad="38100" dist="38100" dir="2700000" algn="tl">
                    <a:srgbClr val="FFFFFF"/>
                  </a:outerShdw>
                </a:effectLst>
                <a:latin typeface="宋体" pitchFamily="2" charset="-122"/>
                <a:ea typeface="宋体" pitchFamily="2" charset="-122"/>
              </a:rPr>
              <a:t>、</a:t>
            </a:r>
            <a:r>
              <a:rPr lang="zh-CN" altLang="zh-CN" sz="2800">
                <a:effectLst>
                  <a:outerShdw blurRad="38100" dist="38100" dir="2700000" algn="tl">
                    <a:srgbClr val="FFFFFF"/>
                  </a:outerShdw>
                </a:effectLst>
                <a:latin typeface="宋体" pitchFamily="2" charset="-122"/>
                <a:ea typeface="宋体" pitchFamily="2" charset="-122"/>
              </a:rPr>
              <a:t>第</a:t>
            </a:r>
            <a:r>
              <a:rPr lang="zh-CN" altLang="en-US" sz="2800">
                <a:effectLst>
                  <a:outerShdw blurRad="38100" dist="38100" dir="2700000" algn="tl">
                    <a:srgbClr val="FFFFFF"/>
                  </a:outerShdw>
                </a:effectLst>
                <a:latin typeface="宋体" pitchFamily="2" charset="-122"/>
                <a:ea typeface="宋体" pitchFamily="2" charset="-122"/>
              </a:rPr>
              <a:t>四代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构件工程</a:t>
            </a:r>
            <a:endParaRPr lang="zh-CN" altLang="en-US" sz="2800">
              <a:latin typeface="Times New Roman" pitchFamily="18" charset="0"/>
              <a:ea typeface="宋体" pitchFamily="2" charset="-122"/>
            </a:endParaRPr>
          </a:p>
          <a:p>
            <a:pPr algn="just" latinLnBrk="0">
              <a:spcBef>
                <a:spcPct val="50000"/>
              </a:spcBef>
              <a:defRPr/>
            </a:pPr>
            <a:endParaRPr lang="zh-CN" altLang="en-US" sz="2800">
              <a:latin typeface="Times New Roman" pitchFamily="18" charset="0"/>
              <a:ea typeface="宋体" pitchFamily="2" charset="-122"/>
            </a:endParaRPr>
          </a:p>
        </p:txBody>
      </p:sp>
      <p:sp>
        <p:nvSpPr>
          <p:cNvPr id="43011" name="AutoShape 3">
            <a:extLst>
              <a:ext uri="{FF2B5EF4-FFF2-40B4-BE49-F238E27FC236}">
                <a16:creationId xmlns:a16="http://schemas.microsoft.com/office/drawing/2014/main" id="{23282CB3-C6D6-4D6B-B80A-297CCF5568A3}"/>
              </a:ext>
            </a:extLst>
          </p:cNvPr>
          <p:cNvSpPr>
            <a:spLocks noChangeArrowheads="1"/>
          </p:cNvSpPr>
          <p:nvPr/>
        </p:nvSpPr>
        <p:spPr bwMode="auto">
          <a:xfrm>
            <a:off x="4067175" y="4041775"/>
            <a:ext cx="4800600" cy="2209800"/>
          </a:xfrm>
          <a:prstGeom prst="wedgeRectCallout">
            <a:avLst>
              <a:gd name="adj1" fmla="val -49306"/>
              <a:gd name="adj2" fmla="val -73347"/>
            </a:avLst>
          </a:prstGeom>
          <a:solidFill>
            <a:srgbClr val="FDFEC6"/>
          </a:solidFill>
          <a:ln w="9525">
            <a:solidFill>
              <a:srgbClr val="FF0000"/>
            </a:solidFill>
            <a:miter lim="800000"/>
            <a:headEnd/>
            <a:tailEnd/>
          </a:ln>
        </p:spPr>
        <p:txBody>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latinLnBrk="0" hangingPunct="1"/>
            <a:r>
              <a:rPr lang="zh-CN" altLang="en-US">
                <a:solidFill>
                  <a:schemeClr val="bg2"/>
                </a:solidFill>
                <a:latin typeface="宋体" panose="02010600030101010101" pitchFamily="2" charset="-122"/>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80</a:t>
            </a:r>
            <a:r>
              <a:rPr lang="zh-CN" altLang="en-US">
                <a:solidFill>
                  <a:srgbClr val="000000"/>
                </a:solidFill>
                <a:latin typeface="宋体" panose="02010600030101010101" pitchFamily="2" charset="-122"/>
                <a:ea typeface="宋体" panose="02010600030101010101" pitchFamily="2" charset="-122"/>
              </a:rPr>
              <a:t>年代中到</a:t>
            </a:r>
            <a:r>
              <a:rPr lang="en-US" altLang="zh-CN">
                <a:solidFill>
                  <a:srgbClr val="000000"/>
                </a:solidFill>
                <a:latin typeface="宋体" panose="02010600030101010101" pitchFamily="2" charset="-122"/>
                <a:ea typeface="宋体" panose="02010600030101010101" pitchFamily="2" charset="-122"/>
              </a:rPr>
              <a:t>90</a:t>
            </a:r>
            <a:r>
              <a:rPr lang="zh-CN" altLang="en-US">
                <a:solidFill>
                  <a:srgbClr val="000000"/>
                </a:solidFill>
                <a:latin typeface="宋体" panose="02010600030101010101" pitchFamily="2" charset="-122"/>
                <a:ea typeface="宋体" panose="02010600030101010101" pitchFamily="2" charset="-122"/>
              </a:rPr>
              <a:t>年代，面向对象的方法与技术得到发展，研究的重点转移到面向对象的分析与设计，演化为一种完整的软件开发方法和系统的技术体系，称为对象工程。</a:t>
            </a:r>
            <a:endParaRPr lang="zh-CN" altLang="zh-CN">
              <a:solidFill>
                <a:srgbClr val="000000"/>
              </a:solidFill>
              <a:latin typeface="宋体" panose="02010600030101010101" pitchFamily="2" charset="-122"/>
              <a:ea typeface="宋体" panose="02010600030101010101" pitchFamily="2" charset="-122"/>
            </a:endParaRPr>
          </a:p>
          <a:p>
            <a:pPr eaLnBrk="1" latinLnBrk="0" hangingPunct="1"/>
            <a:endParaRPr lang="zh-CN" altLang="en-US">
              <a:solidFill>
                <a:srgbClr val="000000"/>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71AC4-9D69-4A80-867E-098599558D5C}"/>
              </a:ext>
            </a:extLst>
          </p:cNvPr>
          <p:cNvSpPr>
            <a:spLocks noGrp="1"/>
          </p:cNvSpPr>
          <p:nvPr>
            <p:ph type="title"/>
          </p:nvPr>
        </p:nvSpPr>
        <p:spPr/>
        <p:txBody>
          <a:bodyPr/>
          <a:lstStyle/>
          <a:p>
            <a:r>
              <a:rPr lang="zh-CN" altLang="zh-CN" sz="2400" dirty="0">
                <a:effectLst/>
                <a:latin typeface="Calibri" panose="020F0502020204030204" pitchFamily="34" charset="0"/>
                <a:ea typeface="宋体" panose="02010600030101010101" pitchFamily="2" charset="-122"/>
                <a:cs typeface="Times New Roman" panose="02020603050405020304" pitchFamily="18" charset="0"/>
              </a:rPr>
              <a:t>极限编程的有效实践</a:t>
            </a:r>
            <a:endParaRPr lang="zh-CN" altLang="en-US" sz="2400" dirty="0"/>
          </a:p>
        </p:txBody>
      </p:sp>
      <p:sp>
        <p:nvSpPr>
          <p:cNvPr id="3" name="内容占位符 2">
            <a:extLst>
              <a:ext uri="{FF2B5EF4-FFF2-40B4-BE49-F238E27FC236}">
                <a16:creationId xmlns:a16="http://schemas.microsoft.com/office/drawing/2014/main" id="{21AA090E-1933-43F3-A882-BAF2217E66D7}"/>
              </a:ext>
            </a:extLst>
          </p:cNvPr>
          <p:cNvSpPr>
            <a:spLocks noGrp="1"/>
          </p:cNvSpPr>
          <p:nvPr>
            <p:ph idx="1"/>
          </p:nvPr>
        </p:nvSpPr>
        <p:spPr>
          <a:xfrm>
            <a:off x="1042988" y="1052736"/>
            <a:ext cx="7921500" cy="5328592"/>
          </a:xfrm>
        </p:spPr>
        <p:txBody>
          <a:bodyPr/>
          <a:lstStyle/>
          <a:p>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客户作为开发团队的</a:t>
            </a:r>
            <a:r>
              <a:rPr lang="zh-CN" altLang="en-US"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成</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员</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必须至少有一名客户代表在项目的整个开发周期中与开发人员在一起紧密地配合工作</a:t>
            </a:r>
            <a:r>
              <a:rPr lang="zh-CN" altLang="zh-CN" sz="1800" spc="-475" dirty="0">
                <a:effectLst/>
                <a:ea typeface="Calibri" panose="020F0502020204030204" pitchFamily="34" charset="0"/>
                <a:cs typeface="Times New Roman" panose="02020603050405020304" pitchFamily="18" charset="0"/>
              </a:rPr>
              <a:t> </a:t>
            </a:r>
            <a:r>
              <a:rPr lang="zh-CN" altLang="zh-CN" sz="1800" spc="-74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客户代表负责确定需求</a:t>
            </a:r>
            <a:r>
              <a:rPr lang="zh-CN" altLang="zh-CN" sz="1800" spc="-405"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、回答开发人员的问题并且设计功能验收测试方</a:t>
            </a:r>
            <a:r>
              <a:rPr lang="zh-CN" altLang="zh-CN" sz="1800" spc="15" dirty="0">
                <a:effectLst/>
                <a:latin typeface="Calibri" panose="020F0502020204030204" pitchFamily="34" charset="0"/>
                <a:ea typeface="宋体" panose="02010600030101010101" pitchFamily="2" charset="-122"/>
                <a:cs typeface="Times New Roman" panose="02020603050405020304" pitchFamily="18" charset="0"/>
              </a:rPr>
              <a:t>案</a:t>
            </a:r>
            <a:r>
              <a:rPr lang="zh-CN" altLang="en-US" sz="1800" spc="15"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使用用户素材</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所谓用户素材就是正在进行的关于需求的谈话内容的助记符</a:t>
            </a:r>
            <a:r>
              <a:rPr lang="zh-CN" altLang="zh-CN" sz="1800" spc="-325" dirty="0">
                <a:effectLst/>
                <a:ea typeface="Calibri" panose="020F0502020204030204" pitchFamily="34" charset="0"/>
                <a:cs typeface="Times New Roman" panose="02020603050405020304" pitchFamily="18" charset="0"/>
              </a:rPr>
              <a:t> </a:t>
            </a:r>
            <a:r>
              <a:rPr lang="zh-CN" altLang="zh-CN" sz="1800" spc="-22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根据用户素材可以合</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理地安排实现该项需求的时间</a:t>
            </a:r>
            <a:r>
              <a:rPr lang="zh-CN" altLang="en-US" sz="1800" spc="-165"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短交付周期</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每两周完成一次的选代过程实现了用户的一些需求</a:t>
            </a:r>
            <a:r>
              <a:rPr lang="zh-CN" altLang="zh-CN" sz="1800" spc="-74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交付出目标系统的一个可工作的版</a:t>
            </a:r>
            <a:r>
              <a:rPr lang="zh-CN" altLang="zh-CN" sz="1800" spc="65" dirty="0">
                <a:effectLst/>
                <a:latin typeface="Calibri" panose="020F0502020204030204" pitchFamily="34" charset="0"/>
                <a:ea typeface="宋体" panose="02010600030101010101" pitchFamily="2" charset="-122"/>
                <a:cs typeface="Times New Roman" panose="02020603050405020304" pitchFamily="18" charset="0"/>
              </a:rPr>
              <a:t>本</a:t>
            </a:r>
            <a:r>
              <a:rPr lang="zh-CN" altLang="zh-CN" sz="1800" spc="-22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通过向有关的用户演示迭代生成的系统</a:t>
            </a:r>
            <a:r>
              <a:rPr lang="zh-CN" altLang="zh-CN" sz="1800" spc="-72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获得他们的反馈意见</a:t>
            </a:r>
            <a:r>
              <a:rPr lang="zh-CN" altLang="en-US" sz="1800" spc="-245" dirty="0">
                <a:effectLst/>
                <a:ea typeface="Calibri" panose="020F0502020204030204" pitchFamily="34" charset="0"/>
                <a:cs typeface="Times New Roman" panose="02020603050405020304" pitchFamily="18" charset="0"/>
              </a:rPr>
              <a:t>。</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验收测试</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通过执行由客户指定的验收测试来捕获用户素材的细节。</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结对编程</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结对编程就是由两名开发人员在同一台计算机上共同编写解决同一个问题的程序代</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码</a:t>
            </a:r>
            <a:r>
              <a:rPr lang="zh-CN" altLang="zh-CN" sz="1800" spc="-76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通常一个人编码</a:t>
            </a:r>
            <a:r>
              <a:rPr lang="zh-CN" altLang="zh-CN" sz="1800" spc="-85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另一个人对代码进行审查与测试</a:t>
            </a:r>
            <a:r>
              <a:rPr lang="zh-CN" altLang="zh-CN" sz="1800" spc="-64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以保证代码的正确性与可读性。</a:t>
            </a:r>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测试驱动开发</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极限编程强调</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测试先行</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spc="-26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在编码之前应该首先设计好测试方案</a:t>
            </a:r>
            <a:r>
              <a:rPr lang="zh-CN" altLang="zh-CN" sz="1800" spc="-72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然后再编程</a:t>
            </a:r>
            <a:r>
              <a:rPr lang="zh-CN" altLang="zh-CN" sz="1800" spc="-85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直至</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所有测试都获得通过之后才可以结束工作</a:t>
            </a:r>
            <a:r>
              <a:rPr lang="zh-CN" altLang="zh-CN" sz="1800" spc="-280" dirty="0">
                <a:effectLst/>
                <a:ea typeface="Calibri" panose="020F0502020204030204" pitchFamily="34" charset="0"/>
                <a:cs typeface="Times New Roman" panose="02020603050405020304" pitchFamily="18" charset="0"/>
              </a:rPr>
              <a:t> </a:t>
            </a:r>
            <a:r>
              <a:rPr lang="zh-CN" altLang="en-US" sz="1800" spc="-280" dirty="0">
                <a:effectLst/>
                <a:ea typeface="Calibri" panose="020F0502020204030204" pitchFamily="34" charset="0"/>
                <a:cs typeface="Times New Roman" panose="02020603050405020304" pitchFamily="18" charset="0"/>
              </a:rPr>
              <a:t>。</a:t>
            </a:r>
            <a:endParaRPr lang="en-US" altLang="zh-CN" sz="1800" spc="-280" dirty="0">
              <a:effectLst/>
              <a:ea typeface="Calibri" panose="020F0502020204030204" pitchFamily="34" charset="0"/>
              <a:cs typeface="Times New Roman" panose="02020603050405020304" pitchFamily="18" charset="0"/>
            </a:endParaRPr>
          </a:p>
          <a:p>
            <a:pPr marL="372745">
              <a:spcBef>
                <a:spcPts val="300"/>
              </a:spcBef>
              <a:spcAft>
                <a:spcPts val="0"/>
              </a:spcAft>
            </a:pPr>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集体所有</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极限编程强调程序代码属于整个开发小组集体所有</a:t>
            </a:r>
            <a:r>
              <a:rPr lang="zh-CN" altLang="zh-CN" sz="1800" spc="-80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小组每个成员都有更改代码的权利</a:t>
            </a:r>
            <a:r>
              <a:rPr lang="zh-CN" altLang="zh-CN" sz="1800" spc="-74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每个成员都对全部代码的质量负责。</a:t>
            </a:r>
          </a:p>
          <a:p>
            <a:pPr marL="379095">
              <a:spcBef>
                <a:spcPts val="50"/>
              </a:spcBef>
              <a:spcAft>
                <a:spcPts val="0"/>
              </a:spcAft>
            </a:pPr>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持续集成</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极限编程主张在一天之内多次集成系统</a:t>
            </a:r>
            <a:r>
              <a:rPr lang="zh-CN" altLang="zh-CN" sz="1800" spc="-74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而且随着需求的变更</a:t>
            </a:r>
            <a:r>
              <a:rPr lang="zh-CN" altLang="en-US" sz="1800" spc="-7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应该不断地进行回归测试。</a:t>
            </a:r>
          </a:p>
          <a:p>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77773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F1A8D7-8694-494A-9B1F-BCCB7D0224CF}"/>
              </a:ext>
            </a:extLst>
          </p:cNvPr>
          <p:cNvSpPr>
            <a:spLocks noGrp="1"/>
          </p:cNvSpPr>
          <p:nvPr>
            <p:ph idx="1"/>
          </p:nvPr>
        </p:nvSpPr>
        <p:spPr>
          <a:xfrm>
            <a:off x="1042988" y="1052736"/>
            <a:ext cx="7848600" cy="5400600"/>
          </a:xfrm>
        </p:spPr>
        <p:txBody>
          <a:bodyPr/>
          <a:lstStyle/>
          <a:p>
            <a:pPr marL="379095"/>
            <a:r>
              <a:rPr lang="zh-CN" altLang="zh-CN" sz="18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可持续的开发速度</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开发人员以能够长期维持的速度努力工作</a:t>
            </a:r>
            <a:r>
              <a:rPr lang="zh-CN" altLang="zh-CN" sz="1800" spc="-205"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XP</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规定开发人员每周工作时间不超过</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40</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小时</a:t>
            </a:r>
            <a:r>
              <a:rPr lang="zh-CN" altLang="zh-CN" sz="1800" spc="-7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连续加班不可以超过两周</a:t>
            </a:r>
            <a:r>
              <a:rPr lang="zh-CN" altLang="zh-CN" sz="1800" spc="-68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以免降低生产率。</a:t>
            </a:r>
          </a:p>
          <a:p>
            <a:pPr marL="379095">
              <a:spcBef>
                <a:spcPts val="220"/>
              </a:spcBef>
              <a:spcAft>
                <a:spcPts val="0"/>
              </a:spcAft>
            </a:pPr>
            <a:r>
              <a:rPr lang="zh-CN" altLang="zh-CN" sz="1800" dirty="0">
                <a:solidFill>
                  <a:srgbClr val="C00000"/>
                </a:solidFill>
                <a:latin typeface="宋体" panose="02010600030101010101" pitchFamily="2" charset="-122"/>
                <a:ea typeface="宋体" panose="02010600030101010101" pitchFamily="2" charset="-122"/>
                <a:cs typeface="Times New Roman" panose="02020603050405020304" pitchFamily="18" charset="0"/>
              </a:rPr>
              <a:t>开放的工作空间</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XP</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项目的全体参与者（开发人员</a:t>
            </a:r>
            <a:r>
              <a:rPr lang="zh-CN" altLang="zh-CN" sz="1800" spc="-61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客户等）一起在一个开放的场所中工作</a:t>
            </a:r>
            <a:r>
              <a:rPr lang="zh-CN" altLang="zh-CN" sz="1800" spc="-70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项目组成员在这个场所中自由地交流和讨论。</a:t>
            </a:r>
          </a:p>
          <a:p>
            <a:pPr marL="382270">
              <a:spcBef>
                <a:spcPts val="85"/>
              </a:spcBef>
              <a:spcAft>
                <a:spcPts val="0"/>
              </a:spcAft>
            </a:pPr>
            <a:r>
              <a:rPr lang="zh-CN" altLang="zh-CN" sz="1800" dirty="0">
                <a:solidFill>
                  <a:srgbClr val="C00000"/>
                </a:solidFill>
                <a:latin typeface="宋体" panose="02010600030101010101" pitchFamily="2" charset="-122"/>
                <a:ea typeface="宋体" panose="02010600030101010101" pitchFamily="2" charset="-122"/>
                <a:cs typeface="Times New Roman" panose="02020603050405020304" pitchFamily="18" charset="0"/>
              </a:rPr>
              <a:t>及时调整计划</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计划应该是灵活的</a:t>
            </a:r>
            <a:r>
              <a:rPr lang="zh-CN" altLang="zh-CN" sz="1800" spc="-67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循序渐进的</a:t>
            </a:r>
            <a:r>
              <a:rPr lang="zh-CN" altLang="zh-CN" sz="1800" spc="-27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制定出项目计划之后</a:t>
            </a:r>
            <a:r>
              <a:rPr lang="zh-CN" altLang="zh-CN" sz="1800" spc="-89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必须根据项目进展情况及时进行调</a:t>
            </a:r>
            <a:r>
              <a:rPr lang="zh-CN" altLang="zh-CN" sz="1800" spc="65" dirty="0">
                <a:effectLst/>
                <a:latin typeface="宋体" panose="02010600030101010101" pitchFamily="2" charset="-122"/>
                <a:ea typeface="宋体" panose="02010600030101010101" pitchFamily="2" charset="-122"/>
                <a:cs typeface="Times New Roman" panose="02020603050405020304" pitchFamily="18" charset="0"/>
              </a:rPr>
              <a:t>整</a:t>
            </a:r>
            <a:r>
              <a:rPr lang="zh-CN" altLang="zh-CN" sz="1800" spc="-89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没有一成不变的计划。</a:t>
            </a:r>
            <a:endParaRPr lang="en-US" altLang="zh-CN" sz="1800" dirty="0">
              <a:latin typeface="宋体" panose="02010600030101010101" pitchFamily="2" charset="-122"/>
              <a:ea typeface="宋体" panose="02010600030101010101" pitchFamily="2" charset="-122"/>
              <a:cs typeface="Times New Roman" panose="02020603050405020304" pitchFamily="18" charset="0"/>
            </a:endParaRPr>
          </a:p>
          <a:p>
            <a:pPr marL="382270">
              <a:spcBef>
                <a:spcPts val="85"/>
              </a:spcBef>
              <a:spcAft>
                <a:spcPts val="0"/>
              </a:spcAft>
            </a:pPr>
            <a:r>
              <a:rPr lang="zh-CN" altLang="zh-CN" sz="1800" dirty="0">
                <a:solidFill>
                  <a:srgbClr val="C00000"/>
                </a:solidFill>
                <a:latin typeface="宋体" panose="02010600030101010101" pitchFamily="2" charset="-122"/>
                <a:ea typeface="宋体" panose="02010600030101010101" pitchFamily="2" charset="-122"/>
                <a:cs typeface="Times New Roman" panose="02020603050405020304" pitchFamily="18" charset="0"/>
              </a:rPr>
              <a:t>简单的设计</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开发人员应该使设计与计划要在本次迭代过程中完成的用户素材完全匹配</a:t>
            </a:r>
            <a:r>
              <a:rPr lang="zh-CN" altLang="zh-CN" sz="1800" spc="-85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设计时不需要考虑未来的用户素材</a:t>
            </a:r>
            <a:r>
              <a:rPr lang="zh-CN" altLang="zh-CN" sz="1800" spc="-27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在一次次的迭代过程中</a:t>
            </a:r>
            <a:r>
              <a:rPr lang="zh-CN" altLang="zh-CN" sz="1800" spc="-77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项</a:t>
            </a:r>
            <a:r>
              <a:rPr lang="zh-CN" altLang="zh-CN" sz="1800" spc="-30" dirty="0">
                <a:effectLst/>
                <a:latin typeface="宋体" panose="02010600030101010101" pitchFamily="2" charset="-122"/>
                <a:ea typeface="宋体" panose="02010600030101010101" pitchFamily="2" charset="-122"/>
                <a:cs typeface="Times New Roman" panose="02020603050405020304" pitchFamily="18" charset="0"/>
              </a:rPr>
              <a:t>目</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组成员不断变更系统设计</a:t>
            </a:r>
            <a:r>
              <a:rPr lang="zh-CN" altLang="zh-CN" sz="1800" spc="-89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使之相对于正在实现的用户素材而言始终处于最优状态。</a:t>
            </a:r>
          </a:p>
          <a:p>
            <a:pPr marL="387985">
              <a:spcBef>
                <a:spcPts val="105"/>
              </a:spcBef>
              <a:spcAft>
                <a:spcPts val="0"/>
              </a:spcAft>
            </a:pPr>
            <a:r>
              <a:rPr lang="zh-CN" altLang="zh-CN" sz="1800" dirty="0">
                <a:solidFill>
                  <a:srgbClr val="C00000"/>
                </a:solidFill>
                <a:latin typeface="宋体" panose="02010600030101010101" pitchFamily="2" charset="-122"/>
                <a:ea typeface="宋体" panose="02010600030101010101" pitchFamily="2" charset="-122"/>
                <a:cs typeface="Times New Roman" panose="02020603050405020304" pitchFamily="18" charset="0"/>
              </a:rPr>
              <a:t>重构</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所谓代码重构就是在不改变系统行为的前提下</a:t>
            </a:r>
            <a:r>
              <a:rPr lang="zh-CN" altLang="zh-CN" sz="1800" spc="-74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重新调整和优化系统的内部结构</a:t>
            </a:r>
            <a:r>
              <a:rPr lang="zh-CN" altLang="zh-CN" sz="1800" spc="-68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以降低复杂性、消除冗</a:t>
            </a:r>
            <a:r>
              <a:rPr lang="zh-CN" altLang="zh-CN" sz="1800" spc="-390" dirty="0">
                <a:effectLst/>
                <a:latin typeface="宋体" panose="02010600030101010101" pitchFamily="2" charset="-122"/>
                <a:ea typeface="宋体" panose="02010600030101010101" pitchFamily="2" charset="-122"/>
                <a:cs typeface="Times New Roman" panose="02020603050405020304" pitchFamily="18" charset="0"/>
              </a:rPr>
              <a:t>余</a:t>
            </a:r>
            <a:r>
              <a:rPr lang="zh-CN" altLang="en-US" sz="1800" spc="-67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增加灵活性和提高性能</a:t>
            </a:r>
            <a:r>
              <a:rPr lang="zh-CN" altLang="zh-CN" sz="1800" spc="-2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应该注意的是</a:t>
            </a:r>
            <a:r>
              <a:rPr lang="zh-CN" altLang="zh-CN" sz="1800" spc="-72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在开发过程中不要过分依赖重</a:t>
            </a:r>
            <a:r>
              <a:rPr lang="zh-CN" altLang="zh-CN" sz="1800" spc="-15" dirty="0">
                <a:effectLst/>
                <a:latin typeface="宋体" panose="02010600030101010101" pitchFamily="2" charset="-122"/>
                <a:ea typeface="宋体" panose="02010600030101010101" pitchFamily="2" charset="-122"/>
                <a:cs typeface="Times New Roman" panose="02020603050405020304" pitchFamily="18" charset="0"/>
              </a:rPr>
              <a:t>构</a:t>
            </a:r>
            <a:r>
              <a:rPr lang="zh-CN" altLang="zh-CN" sz="1800" spc="-93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特别是不能轻视设计</a:t>
            </a:r>
            <a:r>
              <a:rPr lang="zh-CN" altLang="zh-CN" sz="1800" spc="-76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对于大中型系统而言</a:t>
            </a:r>
            <a:r>
              <a:rPr lang="zh-CN" altLang="zh-CN" sz="1800" spc="-72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如果推迟设计或者干脆不做设计，将造成一场灾难</a:t>
            </a:r>
            <a:r>
              <a:rPr lang="zh-CN" altLang="zh-CN" sz="1800" spc="-21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p>
          <a:p>
            <a:pPr marL="387985">
              <a:spcBef>
                <a:spcPts val="50"/>
              </a:spcBef>
              <a:spcAft>
                <a:spcPts val="0"/>
              </a:spcAft>
            </a:pPr>
            <a:r>
              <a:rPr lang="zh-CN" altLang="zh-CN" sz="1800" dirty="0">
                <a:solidFill>
                  <a:srgbClr val="C00000"/>
                </a:solidFill>
                <a:latin typeface="宋体" panose="02010600030101010101" pitchFamily="2" charset="-122"/>
                <a:ea typeface="宋体" panose="02010600030101010101" pitchFamily="2" charset="-122"/>
                <a:cs typeface="Times New Roman" panose="02020603050405020304" pitchFamily="18" charset="0"/>
              </a:rPr>
              <a:t>使用隐喻</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可以将隐喻看做是把整个系统联系在一起的全局视图</a:t>
            </a:r>
            <a:r>
              <a:rPr lang="zh-CN" altLang="zh-CN" sz="1800" spc="-89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它描述系统如何运作</a:t>
            </a:r>
            <a:r>
              <a:rPr lang="zh-CN" altLang="zh-CN" sz="1800" spc="-765"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以及用何种方式把新功能加入到系统中。</a:t>
            </a:r>
          </a:p>
        </p:txBody>
      </p:sp>
      <p:sp>
        <p:nvSpPr>
          <p:cNvPr id="4" name="标题 1">
            <a:extLst>
              <a:ext uri="{FF2B5EF4-FFF2-40B4-BE49-F238E27FC236}">
                <a16:creationId xmlns:a16="http://schemas.microsoft.com/office/drawing/2014/main" id="{295BF35B-2A55-462E-B5E9-9A0C5C066ADB}"/>
              </a:ext>
            </a:extLst>
          </p:cNvPr>
          <p:cNvSpPr>
            <a:spLocks noGrp="1"/>
          </p:cNvSpPr>
          <p:nvPr>
            <p:ph type="title"/>
          </p:nvPr>
        </p:nvSpPr>
        <p:spPr>
          <a:xfrm>
            <a:off x="1692275" y="115888"/>
            <a:ext cx="7199313" cy="609600"/>
          </a:xfrm>
        </p:spPr>
        <p:txBody>
          <a:bodyPr/>
          <a:lstStyle/>
          <a:p>
            <a:r>
              <a:rPr lang="zh-CN" altLang="zh-CN" sz="2400" dirty="0">
                <a:effectLst/>
                <a:latin typeface="Calibri" panose="020F0502020204030204" pitchFamily="34" charset="0"/>
                <a:ea typeface="宋体" panose="02010600030101010101" pitchFamily="2" charset="-122"/>
                <a:cs typeface="Times New Roman" panose="02020603050405020304" pitchFamily="18" charset="0"/>
              </a:rPr>
              <a:t>极限编程的有效实践</a:t>
            </a:r>
            <a:r>
              <a:rPr lang="zh-CN" altLang="en-US" sz="2400" dirty="0">
                <a:effectLst/>
                <a:latin typeface="Calibri" panose="020F0502020204030204" pitchFamily="34" charset="0"/>
                <a:ea typeface="宋体" panose="02010600030101010101" pitchFamily="2" charset="-122"/>
                <a:cs typeface="Times New Roman" panose="02020603050405020304" pitchFamily="18" charset="0"/>
              </a:rPr>
              <a:t>（续）</a:t>
            </a:r>
            <a:endParaRPr lang="zh-CN" altLang="en-US" sz="2400" dirty="0"/>
          </a:p>
        </p:txBody>
      </p:sp>
    </p:spTree>
    <p:extLst>
      <p:ext uri="{BB962C8B-B14F-4D97-AF65-F5344CB8AC3E}">
        <p14:creationId xmlns:p14="http://schemas.microsoft.com/office/powerpoint/2010/main" val="2182022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91CCB0D-73BC-469E-9F6D-4897F1CD208E}"/>
              </a:ext>
            </a:extLst>
          </p:cNvPr>
          <p:cNvSpPr>
            <a:spLocks noGrp="1" noChangeArrowheads="1"/>
          </p:cNvSpPr>
          <p:nvPr>
            <p:ph type="title"/>
          </p:nvPr>
        </p:nvSpPr>
        <p:spPr/>
        <p:txBody>
          <a:bodyPr/>
          <a:lstStyle/>
          <a:p>
            <a:pPr eaLnBrk="1" hangingPunct="1"/>
            <a:endParaRPr lang="zh-CN" altLang="en-US"/>
          </a:p>
        </p:txBody>
      </p:sp>
      <p:sp>
        <p:nvSpPr>
          <p:cNvPr id="96259" name="Rectangle 3">
            <a:extLst>
              <a:ext uri="{FF2B5EF4-FFF2-40B4-BE49-F238E27FC236}">
                <a16:creationId xmlns:a16="http://schemas.microsoft.com/office/drawing/2014/main" id="{C8C872BD-58B6-4A13-A11F-4C5ADC65B11D}"/>
              </a:ext>
            </a:extLst>
          </p:cNvPr>
          <p:cNvSpPr>
            <a:spLocks noGrp="1" noChangeArrowheads="1"/>
          </p:cNvSpPr>
          <p:nvPr>
            <p:ph type="body" idx="1"/>
          </p:nvPr>
        </p:nvSpPr>
        <p:spPr/>
        <p:txBody>
          <a:bodyPr/>
          <a:lstStyle/>
          <a:p>
            <a:pPr eaLnBrk="1" hangingPunct="1"/>
            <a:endParaRPr lang="zh-CN" altLang="en-US"/>
          </a:p>
        </p:txBody>
      </p:sp>
      <p:pic>
        <p:nvPicPr>
          <p:cNvPr id="96260" name="Picture 4" descr="未命名">
            <a:extLst>
              <a:ext uri="{FF2B5EF4-FFF2-40B4-BE49-F238E27FC236}">
                <a16:creationId xmlns:a16="http://schemas.microsoft.com/office/drawing/2014/main" id="{AE6CA7FE-696A-4E6A-9D58-8FE21C79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7705725"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Text Box 5">
            <a:extLst>
              <a:ext uri="{FF2B5EF4-FFF2-40B4-BE49-F238E27FC236}">
                <a16:creationId xmlns:a16="http://schemas.microsoft.com/office/drawing/2014/main" id="{5897B8FD-1103-4162-9B85-A7376860CC92}"/>
              </a:ext>
            </a:extLst>
          </p:cNvPr>
          <p:cNvSpPr txBox="1">
            <a:spLocks noChangeArrowheads="1"/>
          </p:cNvSpPr>
          <p:nvPr/>
        </p:nvSpPr>
        <p:spPr bwMode="auto">
          <a:xfrm>
            <a:off x="3563887" y="5661025"/>
            <a:ext cx="266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en-US" altLang="zh-CN" dirty="0">
                <a:ea typeface="宋体" panose="02010600030101010101" pitchFamily="2" charset="-122"/>
              </a:rPr>
              <a:t>XP</a:t>
            </a:r>
            <a:r>
              <a:rPr lang="zh-CN" altLang="en-US" dirty="0">
                <a:ea typeface="宋体" panose="02010600030101010101" pitchFamily="2" charset="-122"/>
              </a:rPr>
              <a:t>迭代开发过程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FFA0E7-4553-4B0C-A2D7-7733B0001F9E}"/>
              </a:ext>
            </a:extLst>
          </p:cNvPr>
          <p:cNvSpPr>
            <a:spLocks noGrp="1"/>
          </p:cNvSpPr>
          <p:nvPr>
            <p:ph idx="1"/>
          </p:nvPr>
        </p:nvSpPr>
        <p:spPr>
          <a:xfrm>
            <a:off x="1043608" y="1052736"/>
            <a:ext cx="8064896" cy="5256584"/>
          </a:xfrm>
        </p:spPr>
        <p:txBody>
          <a:bodyPr/>
          <a:lstStyle/>
          <a:p>
            <a:pPr marL="334645" marR="3227070" indent="0">
              <a:lnSpc>
                <a:spcPct val="150000"/>
              </a:lnSpc>
              <a:spcBef>
                <a:spcPts val="50"/>
              </a:spcBef>
              <a:spcAft>
                <a:spcPts val="0"/>
              </a:spcAft>
              <a:buNone/>
            </a:pPr>
            <a:r>
              <a:rPr lang="en-US" altLang="zh-CN" sz="1800" b="1"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b="1"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b="1"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微软过程准则</a:t>
            </a:r>
            <a:endParaRPr lang="en-US" altLang="zh-CN" sz="1800" b="1"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endParaRPr>
          </a:p>
          <a:p>
            <a:pPr marL="334645" marR="3227070" indent="5715">
              <a:lnSpc>
                <a:spcPct val="150000"/>
              </a:lnSpc>
              <a:spcBef>
                <a:spcPts val="50"/>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微软过程遵循下述的基本准则：</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项目计划应</a:t>
            </a:r>
            <a:r>
              <a:rPr lang="zh-CN" altLang="zh-CN" sz="1800" spc="-5"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该</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兼顾未来的不确定因素。</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2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用有效的风险管理来减少不确定因素的影响。</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经常生成并快速地测试软件的过搜版</a:t>
            </a:r>
            <a:r>
              <a:rPr lang="zh-CN" altLang="zh-CN" sz="1800" spc="-55"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本</a:t>
            </a:r>
            <a:r>
              <a:rPr lang="zh-CN" altLang="zh-CN" sz="1800" spc="-93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从而提高产</a:t>
            </a:r>
            <a:r>
              <a:rPr lang="zh-CN" altLang="zh-CN" sz="1800" spc="8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品</a:t>
            </a: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的稳定性和可预测性。</a:t>
            </a:r>
            <a:endParaRPr lang="en-US" altLang="zh-CN" sz="18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采用快速循环</a:t>
            </a:r>
            <a:r>
              <a:rPr lang="zh-CN" altLang="zh-CN" sz="1800" spc="-72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递进的开发过程。</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用创造性的工作来平衡产品特性和产品成本。</a:t>
            </a:r>
            <a:endParaRPr lang="en-US" altLang="zh-CN" sz="18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项</a:t>
            </a:r>
            <a:r>
              <a:rPr lang="zh-CN" altLang="zh-CN" sz="1800" spc="-3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目</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进度表应该具有较高</a:t>
            </a:r>
            <a:r>
              <a:rPr lang="zh-CN" altLang="zh-CN" sz="1800" spc="6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稳</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定性和权威性。</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使</a:t>
            </a:r>
            <a:r>
              <a:rPr lang="zh-CN" altLang="zh-CN" sz="1800" spc="-5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用</a:t>
            </a: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小型项</a:t>
            </a:r>
            <a:r>
              <a:rPr lang="zh-CN" altLang="zh-CN" sz="1800" spc="15"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目</a:t>
            </a: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组并发地完成开发工作。</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在项</a:t>
            </a:r>
            <a:r>
              <a:rPr lang="zh-CN" altLang="zh-CN" sz="1800" spc="-55"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目</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早期把软件配置项基线化</a:t>
            </a:r>
            <a:r>
              <a:rPr lang="zh-CN" altLang="zh-CN" sz="1800" spc="-93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项</a:t>
            </a:r>
            <a:r>
              <a:rPr lang="zh-CN" altLang="zh-CN" sz="1800" spc="-4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目</a:t>
            </a: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后期则冻结产品。</a:t>
            </a:r>
            <a:endParaRPr lang="en-US" altLang="zh-CN" sz="18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720090" lvl="1">
              <a:lnSpc>
                <a:spcPts val="2500"/>
              </a:lnSpc>
              <a:spcBef>
                <a:spcPts val="275"/>
              </a:spcBef>
              <a:spcAft>
                <a:spcPts val="0"/>
              </a:spcAft>
            </a:pP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使用原型验证概</a:t>
            </a:r>
            <a:r>
              <a:rPr lang="zh-CN" altLang="zh-CN" sz="1800" spc="15"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念</a:t>
            </a:r>
            <a:r>
              <a:rPr lang="zh-CN" altLang="zh-CN" sz="1800" spc="-93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dirty="0">
                <a:solidFill>
                  <a:srgbClr val="3B3A38"/>
                </a:solidFill>
                <a:effectLst/>
                <a:latin typeface="宋体" panose="02010600030101010101" pitchFamily="2" charset="-122"/>
                <a:ea typeface="宋体" panose="02010600030101010101" pitchFamily="2" charset="-122"/>
                <a:cs typeface="Times New Roman" panose="02020603050405020304" pitchFamily="18" charset="0"/>
              </a:rPr>
              <a:t>对项目进行早期论证。</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25805" lvl="1">
              <a:lnSpc>
                <a:spcPts val="2500"/>
              </a:lnSpc>
              <a:spcBef>
                <a:spcPts val="275"/>
              </a:spcBef>
              <a:spcAft>
                <a:spcPts val="0"/>
              </a:spcAft>
            </a:pPr>
            <a:r>
              <a:rPr lang="zh-CN" altLang="zh-CN" sz="1800" dirty="0">
                <a:solidFill>
                  <a:srgbClr val="504F4F"/>
                </a:solidFill>
                <a:effectLst/>
                <a:latin typeface="宋体" panose="02010600030101010101" pitchFamily="2" charset="-122"/>
                <a:ea typeface="宋体" panose="02010600030101010101" pitchFamily="2" charset="-122"/>
                <a:cs typeface="Times New Roman" panose="02020603050405020304" pitchFamily="18" charset="0"/>
              </a:rPr>
              <a:t>把零缺陷作为追求的目标。</a:t>
            </a:r>
            <a:endParaRPr lang="en-US" altLang="zh-CN" sz="18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725805" lvl="1">
              <a:lnSpc>
                <a:spcPts val="2500"/>
              </a:lnSpc>
              <a:spcBef>
                <a:spcPts val="275"/>
              </a:spcBef>
              <a:spcAft>
                <a:spcPts val="0"/>
              </a:spcAft>
            </a:pPr>
            <a:r>
              <a:rPr lang="zh-CN" altLang="zh-CN" sz="1800" dirty="0">
                <a:solidFill>
                  <a:srgbClr val="676767"/>
                </a:solidFill>
                <a:effectLst/>
                <a:latin typeface="Calibri" panose="020F0502020204030204" pitchFamily="34" charset="0"/>
                <a:ea typeface="宋体" panose="02010600030101010101" pitchFamily="2" charset="-122"/>
                <a:cs typeface="Times New Roman" panose="02020603050405020304" pitchFamily="18" charset="0"/>
              </a:rPr>
              <a:t>里程碑评审会的目的是改进工</a:t>
            </a:r>
            <a:r>
              <a:rPr lang="zh-CN" altLang="zh-CN" sz="1800" spc="15" dirty="0">
                <a:solidFill>
                  <a:srgbClr val="676767"/>
                </a:solidFill>
                <a:effectLst/>
                <a:latin typeface="Calibri" panose="020F0502020204030204" pitchFamily="34" charset="0"/>
                <a:ea typeface="宋体" panose="02010600030101010101" pitchFamily="2" charset="-122"/>
                <a:cs typeface="Times New Roman" panose="02020603050405020304" pitchFamily="18" charset="0"/>
              </a:rPr>
              <a:t>作</a:t>
            </a:r>
            <a:r>
              <a:rPr lang="zh-CN" altLang="zh-CN" sz="1800" spc="-930" dirty="0">
                <a:solidFill>
                  <a:srgbClr val="676767"/>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676767"/>
                </a:solidFill>
                <a:effectLst/>
                <a:latin typeface="Calibri" panose="020F0502020204030204" pitchFamily="34" charset="0"/>
                <a:ea typeface="宋体" panose="02010600030101010101" pitchFamily="2" charset="-122"/>
                <a:cs typeface="Times New Roman" panose="02020603050405020304" pitchFamily="18" charset="0"/>
              </a:rPr>
              <a:t>切忌相互指责。</a:t>
            </a:r>
            <a:endParaRPr lang="zh-CN" altLang="en-US" dirty="0"/>
          </a:p>
        </p:txBody>
      </p:sp>
      <p:sp>
        <p:nvSpPr>
          <p:cNvPr id="4" name="Rectangle 2">
            <a:extLst>
              <a:ext uri="{FF2B5EF4-FFF2-40B4-BE49-F238E27FC236}">
                <a16:creationId xmlns:a16="http://schemas.microsoft.com/office/drawing/2014/main" id="{3FFB3B40-7A7A-4CE5-AAB0-2746CF558BCF}"/>
              </a:ext>
            </a:extLst>
          </p:cNvPr>
          <p:cNvSpPr>
            <a:spLocks noGrp="1" noChangeArrowheads="1"/>
          </p:cNvSpPr>
          <p:nvPr>
            <p:ph type="title"/>
          </p:nvPr>
        </p:nvSpPr>
        <p:spPr>
          <a:xfrm>
            <a:off x="1692275" y="115888"/>
            <a:ext cx="7199313" cy="609600"/>
          </a:xfrm>
        </p:spPr>
        <p:txBody>
          <a:bodyPr/>
          <a:lstStyle/>
          <a:p>
            <a:pPr eaLnBrk="1" hangingPunct="1"/>
            <a:r>
              <a:rPr lang="en-US" altLang="zh-CN" dirty="0"/>
              <a:t>5.3.8 </a:t>
            </a:r>
            <a:r>
              <a:rPr lang="zh-CN" altLang="en-US" dirty="0"/>
              <a:t>微软过程 </a:t>
            </a:r>
          </a:p>
        </p:txBody>
      </p:sp>
    </p:spTree>
    <p:extLst>
      <p:ext uri="{BB962C8B-B14F-4D97-AF65-F5344CB8AC3E}">
        <p14:creationId xmlns:p14="http://schemas.microsoft.com/office/powerpoint/2010/main" val="574786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0690F69-E074-457D-BED6-28EECCC9F516}"/>
              </a:ext>
            </a:extLst>
          </p:cNvPr>
          <p:cNvSpPr>
            <a:spLocks noGrp="1" noChangeArrowheads="1"/>
          </p:cNvSpPr>
          <p:nvPr>
            <p:ph type="title"/>
          </p:nvPr>
        </p:nvSpPr>
        <p:spPr/>
        <p:txBody>
          <a:bodyPr/>
          <a:lstStyle/>
          <a:p>
            <a:pPr eaLnBrk="1" hangingPunct="1"/>
            <a:r>
              <a:rPr lang="en-US" altLang="zh-CN" dirty="0"/>
              <a:t>5.3.8 </a:t>
            </a:r>
            <a:r>
              <a:rPr lang="zh-CN" altLang="en-US" dirty="0"/>
              <a:t>微软过程 </a:t>
            </a:r>
          </a:p>
        </p:txBody>
      </p:sp>
      <p:sp>
        <p:nvSpPr>
          <p:cNvPr id="97283" name="Rectangle 3">
            <a:extLst>
              <a:ext uri="{FF2B5EF4-FFF2-40B4-BE49-F238E27FC236}">
                <a16:creationId xmlns:a16="http://schemas.microsoft.com/office/drawing/2014/main" id="{A74EC0D0-903A-43CC-AB53-3E279C0ED0A0}"/>
              </a:ext>
            </a:extLst>
          </p:cNvPr>
          <p:cNvSpPr>
            <a:spLocks noGrp="1" noChangeArrowheads="1"/>
          </p:cNvSpPr>
          <p:nvPr>
            <p:ph type="body" idx="1"/>
          </p:nvPr>
        </p:nvSpPr>
        <p:spPr/>
        <p:txBody>
          <a:bodyPr/>
          <a:lstStyle/>
          <a:p>
            <a:pPr marL="0" indent="0" eaLnBrk="1" hangingPunct="1">
              <a:buNone/>
            </a:pPr>
            <a:r>
              <a:rPr lang="en-US" altLang="zh-CN" dirty="0">
                <a:ea typeface="宋体" panose="02010600030101010101" pitchFamily="2" charset="-122"/>
              </a:rPr>
              <a:t>2</a:t>
            </a:r>
            <a:r>
              <a:rPr lang="zh-CN" altLang="en-US" dirty="0">
                <a:ea typeface="宋体" panose="02010600030101010101" pitchFamily="2" charset="-122"/>
              </a:rPr>
              <a:t>、微软软件生命周期：</a:t>
            </a:r>
            <a:r>
              <a:rPr lang="zh-CN" altLang="en-US" b="1" dirty="0">
                <a:solidFill>
                  <a:srgbClr val="C00000"/>
                </a:solidFill>
                <a:ea typeface="宋体" panose="02010600030101010101" pitchFamily="2" charset="-122"/>
              </a:rPr>
              <a:t>五个阶段</a:t>
            </a:r>
            <a:endParaRPr lang="zh-CN" altLang="en-US" b="1" dirty="0">
              <a:solidFill>
                <a:srgbClr val="C00000"/>
              </a:solidFill>
            </a:endParaRPr>
          </a:p>
        </p:txBody>
      </p:sp>
      <p:pic>
        <p:nvPicPr>
          <p:cNvPr id="97284" name="Picture 4" descr="未命名">
            <a:extLst>
              <a:ext uri="{FF2B5EF4-FFF2-40B4-BE49-F238E27FC236}">
                <a16:creationId xmlns:a16="http://schemas.microsoft.com/office/drawing/2014/main" id="{BC86141E-3918-4A59-AC83-A629C06E8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916113"/>
            <a:ext cx="568960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Text Box 5">
            <a:extLst>
              <a:ext uri="{FF2B5EF4-FFF2-40B4-BE49-F238E27FC236}">
                <a16:creationId xmlns:a16="http://schemas.microsoft.com/office/drawing/2014/main" id="{C944F067-9205-4867-964D-1CD5A44FEBAE}"/>
              </a:ext>
            </a:extLst>
          </p:cNvPr>
          <p:cNvSpPr txBox="1">
            <a:spLocks noChangeArrowheads="1"/>
          </p:cNvSpPr>
          <p:nvPr/>
        </p:nvSpPr>
        <p:spPr bwMode="auto">
          <a:xfrm>
            <a:off x="2195735" y="5661025"/>
            <a:ext cx="59052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zh-CN" altLang="en-US" dirty="0">
                <a:ea typeface="宋体" panose="02010600030101010101" pitchFamily="2" charset="-122"/>
              </a:rPr>
              <a:t>微软软件生命周期阶段划分和主要里程碑</a:t>
            </a:r>
            <a:r>
              <a:rPr lang="zh-CN" alt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E2DCAB5-50D6-4054-A552-A59393CD537A}"/>
              </a:ext>
            </a:extLst>
          </p:cNvPr>
          <p:cNvSpPr>
            <a:spLocks noGrp="1" noChangeArrowheads="1"/>
          </p:cNvSpPr>
          <p:nvPr>
            <p:ph type="title"/>
          </p:nvPr>
        </p:nvSpPr>
        <p:spPr/>
        <p:txBody>
          <a:bodyPr/>
          <a:lstStyle/>
          <a:p>
            <a:pPr eaLnBrk="1" hangingPunct="1"/>
            <a:r>
              <a:rPr lang="en-US" altLang="zh-CN" dirty="0"/>
              <a:t>3</a:t>
            </a:r>
            <a:r>
              <a:rPr lang="zh-CN" altLang="en-US" dirty="0"/>
              <a:t>、微软过程</a:t>
            </a:r>
          </a:p>
        </p:txBody>
      </p:sp>
      <p:sp>
        <p:nvSpPr>
          <p:cNvPr id="98307" name="Rectangle 3">
            <a:extLst>
              <a:ext uri="{FF2B5EF4-FFF2-40B4-BE49-F238E27FC236}">
                <a16:creationId xmlns:a16="http://schemas.microsoft.com/office/drawing/2014/main" id="{16A32EEB-1248-4261-8AB3-7BB6FDB775C4}"/>
              </a:ext>
            </a:extLst>
          </p:cNvPr>
          <p:cNvSpPr>
            <a:spLocks noGrp="1" noChangeArrowheads="1"/>
          </p:cNvSpPr>
          <p:nvPr>
            <p:ph type="body" idx="1"/>
          </p:nvPr>
        </p:nvSpPr>
        <p:spPr/>
        <p:txBody>
          <a:bodyPr/>
          <a:lstStyle/>
          <a:p>
            <a:pPr eaLnBrk="1" hangingPunct="1"/>
            <a:endParaRPr lang="zh-CN" altLang="en-US" dirty="0"/>
          </a:p>
        </p:txBody>
      </p:sp>
      <p:pic>
        <p:nvPicPr>
          <p:cNvPr id="98308" name="Picture 4" descr="未命名">
            <a:extLst>
              <a:ext uri="{FF2B5EF4-FFF2-40B4-BE49-F238E27FC236}">
                <a16:creationId xmlns:a16="http://schemas.microsoft.com/office/drawing/2014/main" id="{E98596F0-19F8-4529-A666-7481D567C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6696075" cy="37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Text Box 5">
            <a:extLst>
              <a:ext uri="{FF2B5EF4-FFF2-40B4-BE49-F238E27FC236}">
                <a16:creationId xmlns:a16="http://schemas.microsoft.com/office/drawing/2014/main" id="{F12618F9-7DA2-4671-8900-0BE133B0738D}"/>
              </a:ext>
            </a:extLst>
          </p:cNvPr>
          <p:cNvSpPr txBox="1">
            <a:spLocks noChangeArrowheads="1"/>
          </p:cNvSpPr>
          <p:nvPr/>
        </p:nvSpPr>
        <p:spPr bwMode="auto">
          <a:xfrm>
            <a:off x="3131840" y="4653136"/>
            <a:ext cx="374461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zh-CN" altLang="en-US" dirty="0">
                <a:ea typeface="宋体" panose="02010600030101010101" pitchFamily="2" charset="-122"/>
              </a:rPr>
              <a:t>微软过程的生命周期模型</a:t>
            </a:r>
          </a:p>
        </p:txBody>
      </p:sp>
      <p:sp>
        <p:nvSpPr>
          <p:cNvPr id="2" name="文本框 1">
            <a:extLst>
              <a:ext uri="{FF2B5EF4-FFF2-40B4-BE49-F238E27FC236}">
                <a16:creationId xmlns:a16="http://schemas.microsoft.com/office/drawing/2014/main" id="{DC93594D-C200-4D84-9F0D-70AF13DFCF3D}"/>
              </a:ext>
            </a:extLst>
          </p:cNvPr>
          <p:cNvSpPr txBox="1"/>
          <p:nvPr/>
        </p:nvSpPr>
        <p:spPr>
          <a:xfrm>
            <a:off x="899592" y="5139758"/>
            <a:ext cx="7920880" cy="1077218"/>
          </a:xfrm>
          <a:prstGeom prst="rect">
            <a:avLst/>
          </a:prstGeom>
          <a:noFill/>
          <a:ln>
            <a:solidFill>
              <a:srgbClr val="00B0F0"/>
            </a:solidFill>
          </a:ln>
        </p:spPr>
        <p:txBody>
          <a:bodyPr wrap="square" rtlCol="0">
            <a:spAutoFit/>
          </a:bodyPr>
          <a:lstStyle/>
          <a:p>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作为另外一种适用于商业环境下具有有限资源和有限开发时间约束的项目的软件过程模式</a:t>
            </a:r>
            <a:r>
              <a:rPr lang="zh-CN" altLang="zh-CN" sz="1600" spc="-350" dirty="0">
                <a:effectLst/>
                <a:ea typeface="Calibri" panose="020F0502020204030204" pitchFamily="34" charset="0"/>
                <a:cs typeface="Times New Roman" panose="02020603050405020304" pitchFamily="18" charset="0"/>
              </a:rPr>
              <a:t> </a:t>
            </a:r>
            <a:r>
              <a:rPr lang="zh-CN" altLang="zh-CN" sz="1600" spc="-76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微软过程综合了</a:t>
            </a:r>
            <a:r>
              <a:rPr lang="en-US" altLang="zh-CN" sz="1600" dirty="0">
                <a:effectLst/>
                <a:latin typeface="Times New Roman" panose="02020603050405020304" pitchFamily="18" charset="0"/>
                <a:ea typeface="Times New Roman" panose="02020603050405020304" pitchFamily="18" charset="0"/>
              </a:rPr>
              <a:t>Rational</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统一过程和敏捷过程的许多优点</a:t>
            </a:r>
            <a:r>
              <a:rPr lang="zh-CN" altLang="zh-CN" sz="1600" spc="-80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是对众多成功项目的开发经验的正确总结</a:t>
            </a:r>
            <a:r>
              <a:rPr lang="zh-CN" altLang="zh-CN" sz="1600" spc="-20" dirty="0">
                <a:effectLst/>
                <a:ea typeface="Calibri" panose="020F0502020204030204" pitchFamily="34" charset="0"/>
                <a:cs typeface="Times New Roman" panose="02020603050405020304" pitchFamily="18" charset="0"/>
              </a:rPr>
              <a:t> </a:t>
            </a:r>
            <a:r>
              <a:rPr lang="zh-CN" altLang="zh-CN" sz="1600" spc="-82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另一方</a:t>
            </a:r>
            <a:r>
              <a:rPr lang="zh-CN" altLang="zh-CN" sz="1600" spc="35" dirty="0">
                <a:effectLst/>
                <a:latin typeface="Calibri" panose="020F0502020204030204" pitchFamily="34" charset="0"/>
                <a:ea typeface="宋体" panose="02010600030101010101" pitchFamily="2" charset="-122"/>
                <a:cs typeface="Times New Roman" panose="02020603050405020304" pitchFamily="18" charset="0"/>
              </a:rPr>
              <a:t>面</a:t>
            </a:r>
            <a:r>
              <a:rPr lang="zh-CN" altLang="zh-CN" sz="1600" spc="-85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微软过程也有某些不足之处</a:t>
            </a:r>
            <a:r>
              <a:rPr lang="zh-CN" altLang="en-US" sz="16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例如</a:t>
            </a:r>
            <a:r>
              <a:rPr lang="zh-CN" altLang="zh-CN" sz="1600" spc="-205" dirty="0">
                <a:effectLst/>
                <a:ea typeface="Calibri" panose="020F0502020204030204" pitchFamily="34" charset="0"/>
                <a:cs typeface="Times New Roman" panose="02020603050405020304" pitchFamily="18" charset="0"/>
              </a:rPr>
              <a:t> </a:t>
            </a:r>
            <a:r>
              <a:rPr lang="zh-CN" altLang="zh-CN" sz="1600" spc="-72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对方法</a:t>
            </a:r>
            <a:r>
              <a:rPr lang="zh-CN" altLang="zh-CN" sz="1600" spc="-400" dirty="0">
                <a:effectLst/>
                <a:ea typeface="Calibri" panose="020F0502020204030204" pitchFamily="34" charset="0"/>
                <a:cs typeface="Times New Roman" panose="02020603050405020304" pitchFamily="18" charset="0"/>
              </a:rPr>
              <a:t> </a:t>
            </a:r>
            <a:r>
              <a:rPr lang="zh-CN" altLang="zh-CN" sz="1600" spc="-665"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工具和产品等方面的论述不如</a:t>
            </a:r>
            <a:r>
              <a:rPr lang="zh-CN" altLang="zh-CN" sz="1600" spc="110" dirty="0">
                <a:effectLst/>
                <a:ea typeface="Calibri" panose="020F0502020204030204" pitchFamily="34" charset="0"/>
                <a:cs typeface="Times New Roman" panose="02020603050405020304" pitchFamily="18" charset="0"/>
              </a:rPr>
              <a:t> </a:t>
            </a:r>
            <a:r>
              <a:rPr lang="en-US" altLang="zh-CN" sz="1600" dirty="0">
                <a:effectLst/>
                <a:latin typeface="Times New Roman" panose="02020603050405020304" pitchFamily="18" charset="0"/>
                <a:ea typeface="Times New Roman" panose="02020603050405020304" pitchFamily="18" charset="0"/>
              </a:rPr>
              <a:t>RUP</a:t>
            </a:r>
            <a:r>
              <a:rPr lang="en-US" altLang="zh-CN" sz="1600" spc="70" dirty="0">
                <a:effectLst/>
                <a:latin typeface="Times New Roman" panose="02020603050405020304" pitchFamily="18" charset="0"/>
                <a:ea typeface="Times New Roman" panose="02020603050405020304" pitchFamily="18" charset="0"/>
              </a:rPr>
              <a:t> </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和敏捷过程全面</a:t>
            </a:r>
            <a:r>
              <a:rPr lang="zh-CN" altLang="zh-CN" sz="1600" spc="-290" dirty="0">
                <a:effectLst/>
                <a:ea typeface="Calibri" panose="020F0502020204030204" pitchFamily="34" charset="0"/>
                <a:cs typeface="Times New Roman" panose="02020603050405020304" pitchFamily="18" charset="0"/>
              </a:rPr>
              <a:t> </a:t>
            </a:r>
            <a:r>
              <a:rPr lang="zh-CN" altLang="zh-CN" sz="1600" spc="-74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dirty="0">
                <a:effectLst/>
                <a:latin typeface="Calibri" panose="020F0502020204030204" pitchFamily="34" charset="0"/>
                <a:ea typeface="宋体" panose="02010600030101010101" pitchFamily="2" charset="-122"/>
                <a:cs typeface="Times New Roman" panose="02020603050405020304" pitchFamily="18" charset="0"/>
              </a:rPr>
              <a:t>人们对它的某些准则本身也有不同意见</a:t>
            </a:r>
            <a:r>
              <a:rPr lang="zh-CN" altLang="zh-CN" sz="1600" spc="-345" dirty="0">
                <a:effectLst/>
                <a:ea typeface="Calibri" panose="020F0502020204030204" pitchFamily="34" charset="0"/>
                <a:cs typeface="Times New Roman" panose="02020603050405020304" pitchFamily="18" charset="0"/>
              </a:rPr>
              <a:t> </a:t>
            </a:r>
            <a:r>
              <a:rPr lang="zh-CN" altLang="zh-CN" sz="1600" spc="-275"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1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82" name="Rectangle 10"/>
          <p:cNvSpPr>
            <a:spLocks noGrp="1" noChangeArrowheads="1"/>
          </p:cNvSpPr>
          <p:nvPr>
            <p:ph type="title"/>
          </p:nvPr>
        </p:nvSpPr>
        <p:spPr/>
        <p:txBody>
          <a:bodyPr/>
          <a:lstStyle/>
          <a:p>
            <a:r>
              <a:rPr lang="zh-CN" altLang="en-US"/>
              <a:t>作业</a:t>
            </a:r>
            <a:endParaRPr lang="en-US" altLang="zh-CN"/>
          </a:p>
        </p:txBody>
      </p:sp>
      <p:sp>
        <p:nvSpPr>
          <p:cNvPr id="617483" name="Rectangle 11"/>
          <p:cNvSpPr>
            <a:spLocks noGrp="1" noChangeArrowheads="1"/>
          </p:cNvSpPr>
          <p:nvPr>
            <p:ph type="body" idx="1"/>
          </p:nvPr>
        </p:nvSpPr>
        <p:spPr/>
        <p:txBody>
          <a:bodyPr/>
          <a:lstStyle/>
          <a:p>
            <a:pPr>
              <a:buNone/>
            </a:pPr>
            <a:endParaRPr lang="zh-CN" altLang="en-US" dirty="0"/>
          </a:p>
          <a:p>
            <a:endParaRPr lang="zh-CN" altLang="en-US" dirty="0"/>
          </a:p>
        </p:txBody>
      </p:sp>
      <p:sp>
        <p:nvSpPr>
          <p:cNvPr id="617477" name="Rectangle 5"/>
          <p:cNvSpPr>
            <a:spLocks noChangeArrowheads="1"/>
          </p:cNvSpPr>
          <p:nvPr/>
        </p:nvSpPr>
        <p:spPr bwMode="auto">
          <a:xfrm>
            <a:off x="1115616" y="1052736"/>
            <a:ext cx="7704856" cy="5040560"/>
          </a:xfrm>
          <a:prstGeom prst="rect">
            <a:avLst/>
          </a:prstGeom>
          <a:noFill/>
          <a:ln w="9525">
            <a:noFill/>
            <a:miter lim="800000"/>
            <a:headEnd/>
            <a:tailEnd/>
          </a:ln>
          <a:effectLst/>
        </p:spPr>
        <p:txBody>
          <a:bodyPr/>
          <a:lstStyle/>
          <a:p>
            <a:pPr marL="360000">
              <a:lnSpc>
                <a:spcPct val="150000"/>
              </a:lnSpc>
              <a:spcBef>
                <a:spcPts val="3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altLang="zh-CN" sz="18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什么是软件工程</a:t>
            </a:r>
            <a:r>
              <a:rPr lang="en-US" altLang="zh-CN" sz="1800" spc="-31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135"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它有哪些本质特性</a:t>
            </a:r>
            <a:r>
              <a:rPr lang="en-US" altLang="zh-CN" sz="1800" spc="-29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16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60000">
              <a:lnSpc>
                <a:spcPct val="150000"/>
              </a:lnSpc>
              <a:spcBef>
                <a:spcPts val="195"/>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altLang="zh-CN" sz="18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简述结构化范型和面向对象范型的要点</a:t>
            </a:r>
            <a:r>
              <a:rPr lang="en-US" altLang="zh-CN" sz="1800" spc="-27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93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并分析它们的优缺点</a:t>
            </a:r>
            <a:r>
              <a:rPr lang="en-US" altLang="zh-CN" sz="1800" spc="-26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41630">
              <a:lnSpc>
                <a:spcPct val="150000"/>
              </a:lnSpc>
              <a:spcBef>
                <a:spcPts val="13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altLang="zh-CN" sz="18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什么是软件过程</a:t>
            </a:r>
            <a:r>
              <a:rPr lang="en-US" altLang="zh-CN" sz="1800" spc="-36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135"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它与软件工程方法学有何关系</a:t>
            </a:r>
            <a:r>
              <a:rPr lang="en-US" altLang="zh-CN" sz="1800" spc="-27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70485" indent="267970">
              <a:lnSpc>
                <a:spcPct val="150000"/>
              </a:lnSpc>
              <a:spcBef>
                <a:spcPts val="21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altLang="zh-CN" sz="18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什么是软件生命周期模型</a:t>
            </a:r>
            <a:r>
              <a:rPr lang="en-US" altLang="zh-CN" sz="1800" spc="-17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125"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试比较爆布模型</a:t>
            </a:r>
            <a:r>
              <a:rPr lang="en-US" altLang="zh-CN" sz="1800" spc="-23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快速原型模</a:t>
            </a:r>
            <a:r>
              <a:rPr lang="en-US" altLang="zh-CN" sz="1800" spc="-365" dirty="0" err="1">
                <a:effectLst/>
                <a:latin typeface="宋体" panose="02010600030101010101" pitchFamily="2" charset="-122"/>
                <a:ea typeface="宋体" panose="02010600030101010101" pitchFamily="2" charset="-122"/>
                <a:cs typeface="Times New Roman" panose="02020603050405020304" pitchFamily="18" charset="0"/>
              </a:rPr>
              <a:t>型</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、增量模型和螺旋模</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型的优缺点</a:t>
            </a:r>
            <a:r>
              <a:rPr lang="en-US" altLang="zh-CN" sz="1800" spc="-36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spc="-76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说明每种模型的适用范围</a:t>
            </a:r>
            <a:r>
              <a:rPr lang="en-US" altLang="zh-CN" sz="1800" spc="-22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38455">
              <a:lnSpc>
                <a:spcPct val="150000"/>
              </a:lnSpc>
              <a:spcBef>
                <a:spcPts val="12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altLang="zh-CN"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为什么说喷泉模型较好地体现了面向对象软件开发过程元缝和迭代的特性</a:t>
            </a:r>
            <a:r>
              <a:rPr lang="en-US" altLang="zh-CN" sz="1800" spc="-45"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38455">
              <a:lnSpc>
                <a:spcPct val="150000"/>
              </a:lnSpc>
              <a:spcBef>
                <a:spcPts val="175"/>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altLang="zh-CN" sz="18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试讨论</a:t>
            </a:r>
            <a:r>
              <a:rPr lang="en-US" altLang="zh-CN" sz="1800" spc="-1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Rational</a:t>
            </a:r>
            <a:r>
              <a:rPr lang="en-US" altLang="zh-CN" sz="18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统一过程的优缺点</a:t>
            </a:r>
            <a:r>
              <a:rPr lang="en-US" altLang="zh-CN" sz="1800" spc="-270"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1630">
              <a:lnSpc>
                <a:spcPct val="150000"/>
              </a:lnSpc>
              <a:spcBef>
                <a:spcPts val="185"/>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US" altLang="zh-CN" sz="1800"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Rational</a:t>
            </a:r>
            <a:r>
              <a:rPr lang="en-US" altLang="zh-CN" sz="1800"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统一过程主要适用于何种项目</a:t>
            </a:r>
            <a:r>
              <a:rPr lang="en-US" altLang="zh-CN" sz="1800" spc="-260"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344805">
              <a:lnSpc>
                <a:spcPct val="150000"/>
              </a:lnSpc>
              <a:spcBef>
                <a:spcPts val="235"/>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altLang="zh-CN" sz="1800"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说明敏捷过程的适用范围</a:t>
            </a:r>
            <a:r>
              <a:rPr lang="en-US" altLang="zh-CN" sz="1800" spc="-26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344805">
              <a:lnSpc>
                <a:spcPct val="150000"/>
              </a:lnSpc>
              <a:spcBef>
                <a:spcPts val="20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altLang="zh-CN" sz="18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宋体" panose="02010600030101010101" pitchFamily="2" charset="-122"/>
              </a:rPr>
              <a:t>说明微软过程的适用范围</a:t>
            </a:r>
            <a:r>
              <a:rPr lang="en-US" altLang="zh-CN" sz="1800" spc="-21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86F05F7-1AFC-4AA8-A92D-F3A4E2768FC0}"/>
              </a:ext>
            </a:extLst>
          </p:cNvPr>
          <p:cNvSpPr>
            <a:spLocks noGrp="1" noChangeArrowheads="1"/>
          </p:cNvSpPr>
          <p:nvPr>
            <p:ph type="subTitle" idx="1"/>
          </p:nvPr>
        </p:nvSpPr>
        <p:spPr/>
        <p:txBody>
          <a:bodyPr/>
          <a:lstStyle/>
          <a:p>
            <a:pPr eaLnBrk="1" hangingPunct="1">
              <a:lnSpc>
                <a:spcPct val="90000"/>
              </a:lnSpc>
            </a:pPr>
            <a:endParaRPr lang="zh-CN" altLang="en-US">
              <a:ea typeface="Gulim" panose="020B0600000101010101" pitchFamily="34" charset="-127"/>
            </a:endParaRPr>
          </a:p>
        </p:txBody>
      </p:sp>
      <p:sp>
        <p:nvSpPr>
          <p:cNvPr id="71683" name="WordArt 3">
            <a:extLst>
              <a:ext uri="{FF2B5EF4-FFF2-40B4-BE49-F238E27FC236}">
                <a16:creationId xmlns:a16="http://schemas.microsoft.com/office/drawing/2014/main" id="{92B7D97B-8A6B-493D-8EB8-1B7383BFCE25}"/>
              </a:ext>
            </a:extLst>
          </p:cNvPr>
          <p:cNvSpPr>
            <a:spLocks noChangeArrowheads="1" noChangeShapeType="1" noTextEdit="1"/>
          </p:cNvSpPr>
          <p:nvPr/>
        </p:nvSpPr>
        <p:spPr bwMode="gray">
          <a:xfrm>
            <a:off x="3563938" y="3213100"/>
            <a:ext cx="4787900" cy="639763"/>
          </a:xfrm>
          <a:prstGeom prst="rect">
            <a:avLst/>
          </a:prstGeom>
        </p:spPr>
        <p:txBody>
          <a:bodyPr wrap="none" fromWordArt="1">
            <a:prstTxWarp prst="textDeflate">
              <a:avLst>
                <a:gd name="adj" fmla="val 0"/>
              </a:avLst>
            </a:prstTxWarp>
          </a:bodyPr>
          <a:lstStyle/>
          <a:p>
            <a:pPr algn="ctr"/>
            <a:r>
              <a:rPr lang="en-US" altLang="zh-CN"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rPr>
              <a:t>Thank You !</a:t>
            </a:r>
            <a:endParaRPr lang="zh-CN" altLang="en-US"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a:extLst>
              <a:ext uri="{FF2B5EF4-FFF2-40B4-BE49-F238E27FC236}">
                <a16:creationId xmlns:a16="http://schemas.microsoft.com/office/drawing/2014/main" id="{95DFB548-0932-470F-A9BC-4C0C8CB73D34}"/>
              </a:ext>
            </a:extLst>
          </p:cNvPr>
          <p:cNvSpPr txBox="1">
            <a:spLocks noChangeArrowheads="1"/>
          </p:cNvSpPr>
          <p:nvPr/>
        </p:nvSpPr>
        <p:spPr bwMode="auto">
          <a:xfrm>
            <a:off x="914400" y="1295400"/>
            <a:ext cx="6705600" cy="4583113"/>
          </a:xfrm>
          <a:prstGeom prst="rect">
            <a:avLst/>
          </a:prstGeom>
          <a:noFill/>
          <a:ln w="9525">
            <a:noFill/>
            <a:miter lim="800000"/>
            <a:headEnd/>
            <a:tailEnd/>
          </a:ln>
          <a:effectLst/>
        </p:spPr>
        <p:txBody>
          <a:bodyPr>
            <a:spAutoFit/>
          </a:bodyPr>
          <a:lstStyle/>
          <a:p>
            <a:pPr algn="just" latinLnBrk="0">
              <a:lnSpc>
                <a:spcPct val="140000"/>
              </a:lnSpc>
              <a:spcBef>
                <a:spcPct val="50000"/>
              </a:spcBef>
              <a:defRPr/>
            </a:pPr>
            <a:r>
              <a:rPr lang="zh-CN" altLang="en-US" sz="2800">
                <a:latin typeface="Times New Roman" pitchFamily="18" charset="0"/>
                <a:ea typeface="宋体" pitchFamily="2" charset="-122"/>
              </a:rPr>
              <a:t>软件工程的发展已经历了四个重要阶段：</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1、</a:t>
            </a:r>
            <a:r>
              <a:rPr lang="zh-CN" altLang="en-US" sz="2800">
                <a:effectLst>
                  <a:outerShdw blurRad="38100" dist="38100" dir="2700000" algn="tl">
                    <a:srgbClr val="FFFFFF"/>
                  </a:outerShdw>
                </a:effectLst>
                <a:latin typeface="宋体" pitchFamily="2" charset="-122"/>
                <a:ea typeface="宋体" pitchFamily="2" charset="-122"/>
              </a:rPr>
              <a:t>第一代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传统</a:t>
            </a:r>
            <a:r>
              <a:rPr lang="zh-CN" altLang="en-US" sz="2800">
                <a:effectLst>
                  <a:outerShdw blurRad="38100" dist="38100" dir="2700000" algn="tl">
                    <a:srgbClr val="FFFFFF"/>
                  </a:outerShdw>
                </a:effectLst>
                <a:latin typeface="宋体" pitchFamily="2" charset="-122"/>
                <a:ea typeface="宋体" pitchFamily="2" charset="-122"/>
              </a:rPr>
              <a:t>的软件工程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2、</a:t>
            </a:r>
            <a:r>
              <a:rPr lang="zh-CN" altLang="en-US" sz="2800">
                <a:effectLst>
                  <a:outerShdw blurRad="38100" dist="38100" dir="2700000" algn="tl">
                    <a:srgbClr val="FFFFFF"/>
                  </a:outerShdw>
                </a:effectLst>
                <a:latin typeface="宋体" pitchFamily="2" charset="-122"/>
                <a:ea typeface="宋体" pitchFamily="2" charset="-122"/>
              </a:rPr>
              <a:t>第二代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对象工程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3、</a:t>
            </a:r>
            <a:r>
              <a:rPr lang="zh-CN" altLang="en-US" sz="2800">
                <a:effectLst>
                  <a:outerShdw blurRad="38100" dist="38100" dir="2700000" algn="tl">
                    <a:srgbClr val="FFFFFF"/>
                  </a:outerShdw>
                </a:effectLst>
                <a:latin typeface="宋体" pitchFamily="2" charset="-122"/>
                <a:ea typeface="宋体" pitchFamily="2" charset="-122"/>
              </a:rPr>
              <a:t>第三代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过程工程</a:t>
            </a:r>
            <a:endParaRPr lang="zh-CN" altLang="en-US" sz="2800">
              <a:effectLst>
                <a:outerShdw blurRad="38100" dist="38100" dir="2700000" algn="tl">
                  <a:srgbClr val="FFFFFF"/>
                </a:outerShdw>
              </a:effectLst>
              <a:latin typeface="宋体" pitchFamily="2" charset="-122"/>
              <a:ea typeface="宋体" pitchFamily="2" charset="-122"/>
            </a:endParaRPr>
          </a:p>
          <a:p>
            <a:pPr algn="just" latinLnBrk="0">
              <a:lnSpc>
                <a:spcPct val="140000"/>
              </a:lnSpc>
              <a:spcBef>
                <a:spcPct val="50000"/>
              </a:spcBef>
              <a:defRPr/>
            </a:pPr>
            <a:r>
              <a:rPr lang="en-US" altLang="zh-CN" sz="2800">
                <a:effectLst>
                  <a:outerShdw blurRad="38100" dist="38100" dir="2700000" algn="tl">
                    <a:srgbClr val="FFFFFF"/>
                  </a:outerShdw>
                </a:effectLst>
                <a:latin typeface="宋体" pitchFamily="2" charset="-122"/>
                <a:ea typeface="宋体" pitchFamily="2" charset="-122"/>
              </a:rPr>
              <a:t>4</a:t>
            </a:r>
            <a:r>
              <a:rPr lang="zh-CN" altLang="en-US" sz="2800">
                <a:effectLst>
                  <a:outerShdw blurRad="38100" dist="38100" dir="2700000" algn="tl">
                    <a:srgbClr val="FFFFFF"/>
                  </a:outerShdw>
                </a:effectLst>
                <a:latin typeface="宋体" pitchFamily="2" charset="-122"/>
                <a:ea typeface="宋体" pitchFamily="2" charset="-122"/>
              </a:rPr>
              <a:t>、</a:t>
            </a:r>
            <a:r>
              <a:rPr lang="zh-CN" altLang="zh-CN" sz="2800">
                <a:effectLst>
                  <a:outerShdw blurRad="38100" dist="38100" dir="2700000" algn="tl">
                    <a:srgbClr val="FFFFFF"/>
                  </a:outerShdw>
                </a:effectLst>
                <a:latin typeface="宋体" pitchFamily="2" charset="-122"/>
                <a:ea typeface="宋体" pitchFamily="2" charset="-122"/>
              </a:rPr>
              <a:t>第</a:t>
            </a:r>
            <a:r>
              <a:rPr lang="zh-CN" altLang="en-US" sz="2800">
                <a:effectLst>
                  <a:outerShdw blurRad="38100" dist="38100" dir="2700000" algn="tl">
                    <a:srgbClr val="FFFFFF"/>
                  </a:outerShdw>
                </a:effectLst>
                <a:latin typeface="宋体" pitchFamily="2" charset="-122"/>
                <a:ea typeface="宋体" pitchFamily="2" charset="-122"/>
              </a:rPr>
              <a:t>四代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构件工程</a:t>
            </a:r>
            <a:endParaRPr lang="zh-CN" altLang="en-US" sz="2800">
              <a:latin typeface="Times New Roman" pitchFamily="18" charset="0"/>
              <a:ea typeface="宋体" pitchFamily="2" charset="-122"/>
            </a:endParaRPr>
          </a:p>
          <a:p>
            <a:pPr algn="just" latinLnBrk="0">
              <a:spcBef>
                <a:spcPct val="50000"/>
              </a:spcBef>
              <a:defRPr/>
            </a:pPr>
            <a:endParaRPr lang="zh-CN" altLang="en-US" sz="2800">
              <a:latin typeface="Times New Roman" pitchFamily="18" charset="0"/>
              <a:ea typeface="宋体" pitchFamily="2" charset="-122"/>
            </a:endParaRPr>
          </a:p>
        </p:txBody>
      </p:sp>
      <p:sp>
        <p:nvSpPr>
          <p:cNvPr id="44035" name="AutoShape 3">
            <a:extLst>
              <a:ext uri="{FF2B5EF4-FFF2-40B4-BE49-F238E27FC236}">
                <a16:creationId xmlns:a16="http://schemas.microsoft.com/office/drawing/2014/main" id="{C7BB23A1-F6E5-457C-8E96-6F5C0519EE0A}"/>
              </a:ext>
            </a:extLst>
          </p:cNvPr>
          <p:cNvSpPr>
            <a:spLocks noChangeArrowheads="1"/>
          </p:cNvSpPr>
          <p:nvPr/>
        </p:nvSpPr>
        <p:spPr bwMode="auto">
          <a:xfrm>
            <a:off x="3886200" y="533400"/>
            <a:ext cx="5105400" cy="2438400"/>
          </a:xfrm>
          <a:prstGeom prst="wedgeRectCallout">
            <a:avLst>
              <a:gd name="adj1" fmla="val -49532"/>
              <a:gd name="adj2" fmla="val 87889"/>
            </a:avLst>
          </a:prstGeom>
          <a:solidFill>
            <a:srgbClr val="FDFEC6"/>
          </a:solidFill>
          <a:ln w="9525">
            <a:solidFill>
              <a:srgbClr val="FF0000"/>
            </a:solidFill>
            <a:miter lim="800000"/>
            <a:headEnd/>
            <a:tailEnd/>
          </a:ln>
        </p:spPr>
        <p:txBody>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algn="just" eaLnBrk="1" latinLnBrk="0" hangingPunct="1">
              <a:lnSpc>
                <a:spcPct val="110000"/>
              </a:lnSpc>
              <a:spcBef>
                <a:spcPct val="20000"/>
              </a:spcBef>
            </a:pPr>
            <a:r>
              <a:rPr lang="zh-CN" altLang="en-US">
                <a:solidFill>
                  <a:schemeClr val="bg2"/>
                </a:solidFill>
                <a:latin typeface="宋体" panose="02010600030101010101" pitchFamily="2" charset="-122"/>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80</a:t>
            </a:r>
            <a:r>
              <a:rPr lang="zh-CN" altLang="en-US">
                <a:solidFill>
                  <a:srgbClr val="000000"/>
                </a:solidFill>
                <a:latin typeface="宋体" panose="02010600030101010101" pitchFamily="2" charset="-122"/>
                <a:ea typeface="宋体" panose="02010600030101010101" pitchFamily="2" charset="-122"/>
              </a:rPr>
              <a:t>年代中开始，</a:t>
            </a:r>
            <a:r>
              <a:rPr lang="zh-CN" altLang="zh-CN">
                <a:solidFill>
                  <a:srgbClr val="000000"/>
                </a:solidFill>
                <a:latin typeface="宋体" panose="02010600030101010101" pitchFamily="2" charset="-122"/>
                <a:ea typeface="宋体" panose="02010600030101010101" pitchFamily="2" charset="-122"/>
              </a:rPr>
              <a:t>人们在软件开发的实践过程中认识到：提高软件生产率，保证软件质量的关键是</a:t>
            </a:r>
            <a:r>
              <a:rPr lang="zh-CN" altLang="zh-CN">
                <a:solidFill>
                  <a:srgbClr val="000000"/>
                </a:solidFill>
                <a:latin typeface="Times New Roman" panose="02020603050405020304" pitchFamily="18" charset="0"/>
                <a:ea typeface="宋体" panose="02010600030101010101" pitchFamily="2" charset="-122"/>
              </a:rPr>
              <a:t>“</a:t>
            </a:r>
            <a:r>
              <a:rPr lang="zh-CN" altLang="zh-CN">
                <a:solidFill>
                  <a:srgbClr val="000000"/>
                </a:solidFill>
                <a:latin typeface="宋体" panose="02010600030101010101" pitchFamily="2" charset="-122"/>
                <a:ea typeface="宋体" panose="02010600030101010101" pitchFamily="2" charset="-122"/>
              </a:rPr>
              <a:t>软件过程</a:t>
            </a:r>
            <a:r>
              <a:rPr lang="zh-CN" altLang="zh-CN">
                <a:solidFill>
                  <a:srgbClr val="000000"/>
                </a:solidFill>
                <a:latin typeface="Times New Roman" panose="02020603050405020304" pitchFamily="18" charset="0"/>
                <a:ea typeface="宋体" panose="02010600030101010101" pitchFamily="2" charset="-122"/>
              </a:rPr>
              <a:t>”</a:t>
            </a:r>
            <a:r>
              <a:rPr lang="zh-CN" altLang="zh-CN">
                <a:solidFill>
                  <a:srgbClr val="000000"/>
                </a:solidFill>
                <a:latin typeface="宋体" panose="02010600030101010101" pitchFamily="2" charset="-122"/>
                <a:ea typeface="宋体" panose="02010600030101010101" pitchFamily="2" charset="-122"/>
              </a:rPr>
              <a:t>，是软件开发和维护中的管理和支持能力，逐步形成软件过程工程。</a:t>
            </a:r>
            <a:endParaRPr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598B5A34-DF20-4F72-86A8-1B386C42AE27}"/>
              </a:ext>
            </a:extLst>
          </p:cNvPr>
          <p:cNvSpPr txBox="1">
            <a:spLocks noChangeArrowheads="1"/>
          </p:cNvSpPr>
          <p:nvPr/>
        </p:nvSpPr>
        <p:spPr bwMode="auto">
          <a:xfrm>
            <a:off x="914400" y="1295400"/>
            <a:ext cx="7186613" cy="3941763"/>
          </a:xfrm>
          <a:prstGeom prst="rect">
            <a:avLst/>
          </a:prstGeom>
          <a:noFill/>
          <a:ln w="9525">
            <a:noFill/>
            <a:miter lim="800000"/>
            <a:headEnd/>
            <a:tailEnd/>
          </a:ln>
          <a:effectLst/>
        </p:spPr>
        <p:txBody>
          <a:bodyPr>
            <a:spAutoFit/>
          </a:bodyPr>
          <a:lstStyle/>
          <a:p>
            <a:pPr algn="just" latinLnBrk="0">
              <a:lnSpc>
                <a:spcPct val="140000"/>
              </a:lnSpc>
              <a:spcBef>
                <a:spcPct val="50000"/>
              </a:spcBef>
              <a:defRPr/>
            </a:pPr>
            <a:r>
              <a:rPr lang="zh-CN" altLang="en-US" sz="2800">
                <a:latin typeface="Times New Roman" pitchFamily="18" charset="0"/>
                <a:ea typeface="宋体" pitchFamily="2" charset="-122"/>
              </a:rPr>
              <a:t>软件工程的发展已经历了四个重要阶段：</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1、</a:t>
            </a:r>
            <a:r>
              <a:rPr lang="zh-CN" altLang="en-US" sz="2800">
                <a:effectLst>
                  <a:outerShdw blurRad="38100" dist="38100" dir="2700000" algn="tl">
                    <a:srgbClr val="FFFFFF"/>
                  </a:outerShdw>
                </a:effectLst>
                <a:latin typeface="宋体" pitchFamily="2" charset="-122"/>
                <a:ea typeface="宋体" pitchFamily="2" charset="-122"/>
              </a:rPr>
              <a:t>第一代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传统</a:t>
            </a:r>
            <a:r>
              <a:rPr lang="zh-CN" altLang="en-US" sz="2800">
                <a:effectLst>
                  <a:outerShdw blurRad="38100" dist="38100" dir="2700000" algn="tl">
                    <a:srgbClr val="FFFFFF"/>
                  </a:outerShdw>
                </a:effectLst>
                <a:latin typeface="宋体" pitchFamily="2" charset="-122"/>
                <a:ea typeface="宋体" pitchFamily="2" charset="-122"/>
              </a:rPr>
              <a:t>的软件工程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2、</a:t>
            </a:r>
            <a:r>
              <a:rPr lang="zh-CN" altLang="en-US" sz="2800">
                <a:effectLst>
                  <a:outerShdw blurRad="38100" dist="38100" dir="2700000" algn="tl">
                    <a:srgbClr val="FFFFFF"/>
                  </a:outerShdw>
                </a:effectLst>
                <a:latin typeface="宋体" pitchFamily="2" charset="-122"/>
                <a:ea typeface="宋体" pitchFamily="2" charset="-122"/>
              </a:rPr>
              <a:t>第二代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对象工程</a:t>
            </a:r>
          </a:p>
          <a:p>
            <a:pPr algn="just" latinLnBrk="0">
              <a:lnSpc>
                <a:spcPct val="140000"/>
              </a:lnSpc>
              <a:spcBef>
                <a:spcPct val="50000"/>
              </a:spcBef>
              <a:defRPr/>
            </a:pPr>
            <a:r>
              <a:rPr lang="zh-CN" altLang="zh-CN" sz="2800">
                <a:effectLst>
                  <a:outerShdw blurRad="38100" dist="38100" dir="2700000" algn="tl">
                    <a:srgbClr val="FFFFFF"/>
                  </a:outerShdw>
                </a:effectLst>
                <a:latin typeface="宋体" pitchFamily="2" charset="-122"/>
                <a:ea typeface="宋体" pitchFamily="2" charset="-122"/>
              </a:rPr>
              <a:t>3、</a:t>
            </a:r>
            <a:r>
              <a:rPr lang="zh-CN" altLang="en-US" sz="2800">
                <a:effectLst>
                  <a:outerShdw blurRad="38100" dist="38100" dir="2700000" algn="tl">
                    <a:srgbClr val="FFFFFF"/>
                  </a:outerShdw>
                </a:effectLst>
                <a:latin typeface="宋体" pitchFamily="2" charset="-122"/>
                <a:ea typeface="宋体" pitchFamily="2" charset="-122"/>
              </a:rPr>
              <a:t>第三代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zh-CN" sz="2800">
                <a:effectLst>
                  <a:outerShdw blurRad="38100" dist="38100" dir="2700000" algn="tl">
                    <a:srgbClr val="FFFFFF"/>
                  </a:outerShdw>
                </a:effectLst>
                <a:latin typeface="宋体" pitchFamily="2" charset="-122"/>
                <a:ea typeface="宋体" pitchFamily="2" charset="-122"/>
              </a:rPr>
              <a:t>过程工程</a:t>
            </a:r>
            <a:endParaRPr lang="zh-CN" altLang="en-US" sz="2800">
              <a:effectLst>
                <a:outerShdw blurRad="38100" dist="38100" dir="2700000" algn="tl">
                  <a:srgbClr val="FFFFFF"/>
                </a:outerShdw>
              </a:effectLst>
              <a:latin typeface="宋体" pitchFamily="2" charset="-122"/>
              <a:ea typeface="宋体" pitchFamily="2" charset="-122"/>
            </a:endParaRPr>
          </a:p>
          <a:p>
            <a:pPr algn="just" latinLnBrk="0">
              <a:lnSpc>
                <a:spcPct val="140000"/>
              </a:lnSpc>
              <a:spcBef>
                <a:spcPct val="50000"/>
              </a:spcBef>
              <a:defRPr/>
            </a:pPr>
            <a:r>
              <a:rPr lang="en-US" altLang="zh-CN" sz="2800">
                <a:effectLst>
                  <a:outerShdw blurRad="38100" dist="38100" dir="2700000" algn="tl">
                    <a:srgbClr val="FFFFFF"/>
                  </a:outerShdw>
                </a:effectLst>
                <a:latin typeface="宋体" pitchFamily="2" charset="-122"/>
                <a:ea typeface="宋体" pitchFamily="2" charset="-122"/>
              </a:rPr>
              <a:t>4</a:t>
            </a:r>
            <a:r>
              <a:rPr lang="zh-CN" altLang="en-US" sz="2800">
                <a:effectLst>
                  <a:outerShdw blurRad="38100" dist="38100" dir="2700000" algn="tl">
                    <a:srgbClr val="FFFFFF"/>
                  </a:outerShdw>
                </a:effectLst>
                <a:latin typeface="宋体" pitchFamily="2" charset="-122"/>
                <a:ea typeface="宋体" pitchFamily="2" charset="-122"/>
              </a:rPr>
              <a:t>、</a:t>
            </a:r>
            <a:r>
              <a:rPr lang="zh-CN" altLang="zh-CN" sz="2800">
                <a:effectLst>
                  <a:outerShdw blurRad="38100" dist="38100" dir="2700000" algn="tl">
                    <a:srgbClr val="FFFFFF"/>
                  </a:outerShdw>
                </a:effectLst>
                <a:latin typeface="宋体" pitchFamily="2" charset="-122"/>
                <a:ea typeface="宋体" pitchFamily="2" charset="-122"/>
              </a:rPr>
              <a:t>第</a:t>
            </a:r>
            <a:r>
              <a:rPr lang="zh-CN" altLang="en-US" sz="2800">
                <a:effectLst>
                  <a:outerShdw blurRad="38100" dist="38100" dir="2700000" algn="tl">
                    <a:srgbClr val="FFFFFF"/>
                  </a:outerShdw>
                </a:effectLst>
                <a:latin typeface="宋体" pitchFamily="2" charset="-122"/>
                <a:ea typeface="宋体" pitchFamily="2" charset="-122"/>
              </a:rPr>
              <a:t>四代</a:t>
            </a:r>
            <a:r>
              <a:rPr lang="zh-CN" altLang="zh-CN" sz="2800">
                <a:effectLst>
                  <a:outerShdw blurRad="38100" dist="38100" dir="2700000" algn="tl">
                    <a:srgbClr val="FFFFFF"/>
                  </a:outerShdw>
                </a:effectLst>
                <a:latin typeface="宋体" pitchFamily="2" charset="-122"/>
                <a:ea typeface="宋体" pitchFamily="2" charset="-122"/>
              </a:rPr>
              <a:t>软件工程</a:t>
            </a:r>
            <a:r>
              <a:rPr lang="zh-CN" altLang="en-US" sz="2800">
                <a:effectLst>
                  <a:outerShdw blurRad="38100" dist="38100" dir="2700000" algn="tl">
                    <a:srgbClr val="FFFFFF"/>
                  </a:outerShdw>
                </a:effectLst>
                <a:latin typeface="宋体" pitchFamily="2" charset="-122"/>
                <a:ea typeface="宋体" pitchFamily="2" charset="-122"/>
              </a:rPr>
              <a:t> </a:t>
            </a:r>
            <a:r>
              <a:rPr lang="en-US" altLang="zh-CN" sz="2800">
                <a:effectLst>
                  <a:outerShdw blurRad="38100" dist="38100" dir="2700000" algn="tl">
                    <a:srgbClr val="FFFFFF"/>
                  </a:outerShdw>
                </a:effectLst>
                <a:latin typeface="Times New Roman"/>
                <a:ea typeface="宋体" pitchFamily="2" charset="-122"/>
              </a:rPr>
              <a:t>—</a:t>
            </a:r>
            <a:r>
              <a:rPr lang="en-US" altLang="zh-CN" sz="2800">
                <a:effectLst>
                  <a:outerShdw blurRad="38100" dist="38100" dir="2700000" algn="tl">
                    <a:srgbClr val="FFFFFF"/>
                  </a:outerShdw>
                </a:effectLst>
                <a:latin typeface="宋体" pitchFamily="2" charset="-122"/>
                <a:ea typeface="宋体" pitchFamily="2" charset="-122"/>
              </a:rPr>
              <a:t> </a:t>
            </a:r>
            <a:r>
              <a:rPr lang="zh-CN" altLang="en-US" sz="2800">
                <a:effectLst>
                  <a:outerShdw blurRad="38100" dist="38100" dir="2700000" algn="tl">
                    <a:srgbClr val="FFFFFF"/>
                  </a:outerShdw>
                </a:effectLst>
                <a:latin typeface="宋体" pitchFamily="2" charset="-122"/>
                <a:ea typeface="宋体" pitchFamily="2" charset="-122"/>
              </a:rPr>
              <a:t>构件工程</a:t>
            </a:r>
            <a:endParaRPr lang="zh-CN" altLang="en-US" sz="2800">
              <a:latin typeface="Times New Roman" pitchFamily="18" charset="0"/>
              <a:ea typeface="宋体" pitchFamily="2" charset="-122"/>
            </a:endParaRPr>
          </a:p>
        </p:txBody>
      </p:sp>
      <p:sp>
        <p:nvSpPr>
          <p:cNvPr id="45059" name="AutoShape 3">
            <a:hlinkClick r:id="rId2" action="ppaction://hlinksldjump"/>
            <a:extLst>
              <a:ext uri="{FF2B5EF4-FFF2-40B4-BE49-F238E27FC236}">
                <a16:creationId xmlns:a16="http://schemas.microsoft.com/office/drawing/2014/main" id="{F769567E-DB3B-4D32-B6A8-B80546CA2772}"/>
              </a:ext>
            </a:extLst>
          </p:cNvPr>
          <p:cNvSpPr>
            <a:spLocks noChangeArrowheads="1"/>
          </p:cNvSpPr>
          <p:nvPr/>
        </p:nvSpPr>
        <p:spPr bwMode="auto">
          <a:xfrm>
            <a:off x="3348038" y="908050"/>
            <a:ext cx="5562600" cy="2286000"/>
          </a:xfrm>
          <a:prstGeom prst="wedgeRectCallout">
            <a:avLst>
              <a:gd name="adj1" fmla="val -39727"/>
              <a:gd name="adj2" fmla="val 117153"/>
            </a:avLst>
          </a:prstGeom>
          <a:solidFill>
            <a:srgbClr val="FDFEC6"/>
          </a:solidFill>
          <a:ln w="9525">
            <a:solidFill>
              <a:srgbClr val="FF0000"/>
            </a:solidFill>
            <a:miter lim="800000"/>
            <a:headEnd/>
            <a:tailEnd/>
          </a:ln>
        </p:spPr>
        <p:txBody>
          <a:bodyPr/>
          <a:lstStyle>
            <a:lvl1pPr eaLnBrk="0" hangingPunct="0">
              <a:defRPr kumimoji="1" sz="2400" b="1">
                <a:solidFill>
                  <a:schemeClr val="tx1"/>
                </a:solidFill>
                <a:latin typeface="Gulim" panose="020B0600000101010101" pitchFamily="34" charset="-127"/>
                <a:ea typeface="Gulim" panose="020B0600000101010101" pitchFamily="34" charset="-127"/>
              </a:defRPr>
            </a:lvl1pPr>
            <a:lvl2pPr marL="742950" indent="-285750" eaLnBrk="0" hangingPunct="0">
              <a:defRPr kumimoji="1" sz="2400" b="1">
                <a:solidFill>
                  <a:schemeClr val="tx1"/>
                </a:solidFill>
                <a:latin typeface="Gulim" panose="020B0600000101010101" pitchFamily="34" charset="-127"/>
                <a:ea typeface="Gulim" panose="020B0600000101010101" pitchFamily="34" charset="-127"/>
              </a:defRPr>
            </a:lvl2pPr>
            <a:lvl3pPr marL="1143000" indent="-228600" eaLnBrk="0" hangingPunct="0">
              <a:defRPr kumimoji="1" sz="2400" b="1">
                <a:solidFill>
                  <a:schemeClr val="tx1"/>
                </a:solidFill>
                <a:latin typeface="Gulim" panose="020B0600000101010101" pitchFamily="34" charset="-127"/>
                <a:ea typeface="Gulim" panose="020B0600000101010101" pitchFamily="34" charset="-127"/>
              </a:defRPr>
            </a:lvl3pPr>
            <a:lvl4pPr marL="1600200" indent="-228600" eaLnBrk="0" hangingPunct="0">
              <a:defRPr kumimoji="1" sz="2400" b="1">
                <a:solidFill>
                  <a:schemeClr val="tx1"/>
                </a:solidFill>
                <a:latin typeface="Gulim" panose="020B0600000101010101" pitchFamily="34" charset="-127"/>
                <a:ea typeface="Gulim" panose="020B0600000101010101" pitchFamily="34" charset="-127"/>
              </a:defRPr>
            </a:lvl4pPr>
            <a:lvl5pPr marL="2057400" indent="-228600" eaLnBrk="0" hangingPunct="0">
              <a:defRPr kumimoji="1" sz="2400" b="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sz="2400" b="1">
                <a:solidFill>
                  <a:schemeClr val="tx1"/>
                </a:solidFill>
                <a:latin typeface="Gulim" panose="020B0600000101010101" pitchFamily="34" charset="-127"/>
                <a:ea typeface="Gulim" panose="020B0600000101010101" pitchFamily="34" charset="-127"/>
              </a:defRPr>
            </a:lvl9pPr>
          </a:lstStyle>
          <a:p>
            <a:pPr eaLnBrk="1" latinLnBrk="0" hangingPunct="1"/>
            <a:r>
              <a:rPr lang="zh-CN" altLang="en-US">
                <a:solidFill>
                  <a:schemeClr val="bg2"/>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90</a:t>
            </a:r>
            <a:r>
              <a:rPr lang="zh-CN" altLang="en-US">
                <a:solidFill>
                  <a:srgbClr val="000000"/>
                </a:solidFill>
                <a:latin typeface="Times New Roman" panose="02020603050405020304" pitchFamily="18" charset="0"/>
                <a:ea typeface="宋体" panose="02010600030101010101" pitchFamily="2" charset="-122"/>
              </a:rPr>
              <a:t>起年代，基于构件（</a:t>
            </a:r>
            <a:r>
              <a:rPr lang="en-US" altLang="zh-CN">
                <a:solidFill>
                  <a:srgbClr val="000000"/>
                </a:solidFill>
                <a:latin typeface="Times New Roman" panose="02020603050405020304" pitchFamily="18" charset="0"/>
                <a:ea typeface="宋体" panose="02010600030101010101" pitchFamily="2" charset="-122"/>
              </a:rPr>
              <a:t>Component</a:t>
            </a:r>
            <a:r>
              <a:rPr lang="zh-CN" altLang="en-US">
                <a:solidFill>
                  <a:srgbClr val="000000"/>
                </a:solidFill>
                <a:latin typeface="Times New Roman" panose="02020603050405020304" pitchFamily="18" charset="0"/>
                <a:ea typeface="宋体" panose="02010600030101010101" pitchFamily="2" charset="-122"/>
              </a:rPr>
              <a:t>）的开发方法取得重要进展，软件系统的开发可</a:t>
            </a:r>
            <a:r>
              <a:rPr lang="zh-CN" altLang="en-US">
                <a:solidFill>
                  <a:srgbClr val="000000"/>
                </a:solidFill>
                <a:latin typeface="宋体" panose="02010600030101010101" pitchFamily="2" charset="-122"/>
                <a:ea typeface="宋体" panose="02010600030101010101" pitchFamily="2" charset="-122"/>
              </a:rPr>
              <a:t>通过使用现成的可复用构件组装完成，而无需从头开始构造，以此达到提高效率和质量，降低成本的目的。称为</a:t>
            </a:r>
            <a:r>
              <a:rPr lang="zh-CN" altLang="en-US">
                <a:solidFill>
                  <a:srgbClr val="000000"/>
                </a:solidFill>
                <a:latin typeface="Times New Roman" panose="02020603050405020304" pitchFamily="18" charset="0"/>
                <a:ea typeface="宋体" panose="02010600030101010101" pitchFamily="2" charset="-122"/>
              </a:rPr>
              <a:t>构件工程。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4D33793-A8B0-4666-A8F0-C756B8A0B66E}"/>
              </a:ext>
            </a:extLst>
          </p:cNvPr>
          <p:cNvSpPr>
            <a:spLocks noGrp="1" noChangeArrowheads="1"/>
          </p:cNvSpPr>
          <p:nvPr>
            <p:ph type="title"/>
          </p:nvPr>
        </p:nvSpPr>
        <p:spPr/>
        <p:txBody>
          <a:bodyPr/>
          <a:lstStyle/>
          <a:p>
            <a:pPr eaLnBrk="1" hangingPunct="1"/>
            <a:endParaRPr lang="zh-CN" altLang="en-US"/>
          </a:p>
        </p:txBody>
      </p:sp>
      <p:sp>
        <p:nvSpPr>
          <p:cNvPr id="46083" name="Rectangle 3">
            <a:extLst>
              <a:ext uri="{FF2B5EF4-FFF2-40B4-BE49-F238E27FC236}">
                <a16:creationId xmlns:a16="http://schemas.microsoft.com/office/drawing/2014/main" id="{544C0B6C-63E7-4585-929A-60E2836CEE35}"/>
              </a:ext>
            </a:extLst>
          </p:cNvPr>
          <p:cNvSpPr>
            <a:spLocks noGrp="1" noChangeArrowheads="1"/>
          </p:cNvSpPr>
          <p:nvPr>
            <p:ph type="body" idx="1"/>
          </p:nvPr>
        </p:nvSpPr>
        <p:spPr>
          <a:xfrm>
            <a:off x="395288" y="1700213"/>
            <a:ext cx="8331200" cy="4681537"/>
          </a:xfrm>
          <a:noFill/>
        </p:spPr>
        <p:txBody>
          <a:bodyPr/>
          <a:lstStyle/>
          <a:p>
            <a:pPr eaLnBrk="1" hangingPunct="1">
              <a:lnSpc>
                <a:spcPct val="90000"/>
              </a:lnSpc>
            </a:pPr>
            <a:r>
              <a:rPr lang="zh-CN" altLang="en-US" b="1">
                <a:solidFill>
                  <a:schemeClr val="hlink"/>
                </a:solidFill>
              </a:rPr>
              <a:t>系统复杂性</a:t>
            </a:r>
            <a:r>
              <a:rPr lang="zh-CN" altLang="en-US" b="1"/>
              <a:t>：以</a:t>
            </a:r>
            <a:r>
              <a:rPr lang="en-US" altLang="zh-CN" b="1"/>
              <a:t>windows2000</a:t>
            </a:r>
            <a:r>
              <a:rPr lang="zh-CN" altLang="en-US" b="1"/>
              <a:t>开发的艰辛为例。</a:t>
            </a:r>
            <a:r>
              <a:rPr lang="en-US" altLang="zh-CN" b="1"/>
              <a:t>Windows2000</a:t>
            </a:r>
            <a:r>
              <a:rPr lang="zh-CN" altLang="en-US" b="1"/>
              <a:t>是微软公司历史上最艰巨的一个任务。 </a:t>
            </a:r>
          </a:p>
          <a:p>
            <a:pPr eaLnBrk="1" hangingPunct="1">
              <a:lnSpc>
                <a:spcPct val="90000"/>
              </a:lnSpc>
            </a:pPr>
            <a:r>
              <a:rPr lang="zh-CN" altLang="en-US" b="1">
                <a:latin typeface="华文新魏" panose="02010800040101010101" pitchFamily="2" charset="-122"/>
                <a:ea typeface="华文新魏" panose="02010800040101010101" pitchFamily="2" charset="-122"/>
              </a:rPr>
              <a:t>记者：有多少人参与了</a:t>
            </a:r>
            <a:r>
              <a:rPr lang="en-US" altLang="zh-CN" b="1">
                <a:latin typeface="华文新魏" panose="02010800040101010101" pitchFamily="2" charset="-122"/>
                <a:ea typeface="华文新魏" panose="02010800040101010101" pitchFamily="2" charset="-122"/>
              </a:rPr>
              <a:t>w2000</a:t>
            </a:r>
            <a:r>
              <a:rPr lang="zh-CN" altLang="en-US" b="1">
                <a:latin typeface="华文新魏" panose="02010800040101010101" pitchFamily="2" charset="-122"/>
                <a:ea typeface="华文新魏" panose="02010800040101010101" pitchFamily="2" charset="-122"/>
              </a:rPr>
              <a:t>的开发？</a:t>
            </a:r>
          </a:p>
          <a:p>
            <a:pPr eaLnBrk="1" hangingPunct="1">
              <a:lnSpc>
                <a:spcPct val="90000"/>
              </a:lnSpc>
            </a:pPr>
            <a:r>
              <a:rPr lang="zh-CN" altLang="en-US" b="1">
                <a:latin typeface="华文新魏" panose="02010800040101010101" pitchFamily="2" charset="-122"/>
                <a:ea typeface="华文新魏" panose="02010800040101010101" pitchFamily="2" charset="-122"/>
              </a:rPr>
              <a:t>微软业务部高级副总裁</a:t>
            </a:r>
            <a:r>
              <a:rPr lang="en-US" altLang="zh-CN" b="1">
                <a:latin typeface="华文新魏" panose="02010800040101010101" pitchFamily="2" charset="-122"/>
                <a:ea typeface="华文新魏" panose="02010800040101010101" pitchFamily="2" charset="-122"/>
              </a:rPr>
              <a:t>brain valentie</a:t>
            </a:r>
            <a:r>
              <a:rPr lang="zh-CN" altLang="en-US" b="1">
                <a:latin typeface="华文新魏" panose="02010800040101010101" pitchFamily="2" charset="-122"/>
                <a:ea typeface="华文新魏" panose="02010800040101010101" pitchFamily="2" charset="-122"/>
              </a:rPr>
              <a:t>：核心部门的成员有</a:t>
            </a:r>
            <a:r>
              <a:rPr lang="en-US" altLang="zh-CN" b="1">
                <a:latin typeface="华文新魏" panose="02010800040101010101" pitchFamily="2" charset="-122"/>
                <a:ea typeface="华文新魏" panose="02010800040101010101" pitchFamily="2" charset="-122"/>
              </a:rPr>
              <a:t>2500</a:t>
            </a:r>
            <a:r>
              <a:rPr lang="zh-CN" altLang="en-US" b="1">
                <a:latin typeface="华文新魏" panose="02010800040101010101" pitchFamily="2" charset="-122"/>
                <a:ea typeface="华文新魏" panose="02010800040101010101" pitchFamily="2" charset="-122"/>
              </a:rPr>
              <a:t>人。</a:t>
            </a:r>
          </a:p>
          <a:p>
            <a:pPr eaLnBrk="1" hangingPunct="1">
              <a:lnSpc>
                <a:spcPct val="90000"/>
              </a:lnSpc>
            </a:pPr>
            <a:r>
              <a:rPr lang="zh-CN" altLang="en-US" b="1">
                <a:latin typeface="华文新魏" panose="02010800040101010101" pitchFamily="2" charset="-122"/>
                <a:ea typeface="华文新魏" panose="02010800040101010101" pitchFamily="2" charset="-122"/>
              </a:rPr>
              <a:t>记者：核心开发部的成员多久开一次会？</a:t>
            </a:r>
          </a:p>
          <a:p>
            <a:pPr eaLnBrk="1" hangingPunct="1">
              <a:lnSpc>
                <a:spcPct val="90000"/>
              </a:lnSpc>
            </a:pPr>
            <a:r>
              <a:rPr lang="zh-CN" altLang="en-US" b="1">
                <a:latin typeface="华文新魏" panose="02010800040101010101" pitchFamily="2" charset="-122"/>
                <a:ea typeface="华文新魏" panose="02010800040101010101" pitchFamily="2" charset="-122"/>
              </a:rPr>
              <a:t>业务部项目经理</a:t>
            </a:r>
            <a:r>
              <a:rPr lang="en-US" altLang="zh-CN" b="1">
                <a:latin typeface="华文新魏" panose="02010800040101010101" pitchFamily="2" charset="-122"/>
                <a:ea typeface="华文新魏" panose="02010800040101010101" pitchFamily="2" charset="-122"/>
              </a:rPr>
              <a:t>mcdnald</a:t>
            </a:r>
            <a:r>
              <a:rPr lang="zh-CN" altLang="en-US" b="1">
                <a:latin typeface="华文新魏" panose="02010800040101010101" pitchFamily="2" charset="-122"/>
                <a:ea typeface="华文新魏" panose="02010800040101010101" pitchFamily="2" charset="-122"/>
              </a:rPr>
              <a:t>：通常每周</a:t>
            </a:r>
            <a:r>
              <a:rPr lang="en-US" altLang="zh-CN" b="1">
                <a:latin typeface="华文新魏" panose="02010800040101010101" pitchFamily="2" charset="-122"/>
                <a:ea typeface="华文新魏" panose="02010800040101010101" pitchFamily="2" charset="-122"/>
              </a:rPr>
              <a:t>7</a:t>
            </a:r>
            <a:r>
              <a:rPr lang="zh-CN" altLang="en-US" b="1">
                <a:latin typeface="华文新魏" panose="02010800040101010101" pitchFamily="2" charset="-122"/>
                <a:ea typeface="华文新魏" panose="02010800040101010101" pitchFamily="2" charset="-122"/>
              </a:rPr>
              <a:t>天，有时一天开三次会。 </a:t>
            </a:r>
          </a:p>
        </p:txBody>
      </p:sp>
    </p:spTree>
  </p:cSld>
  <p:clrMapOvr>
    <a:masterClrMapping/>
  </p:clrMapOvr>
</p:sld>
</file>

<file path=ppt/theme/theme1.xml><?xml version="1.0" encoding="utf-8"?>
<a:theme xmlns:a="http://schemas.openxmlformats.org/drawingml/2006/main" name="136tgp_com_diagram">
  <a:themeElements>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fontScheme name="136tgp_com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lnDef>
  </a:objectDefaults>
  <a:extraClrSchemeLst>
    <a:extraClrScheme>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clrMap bg1="lt1" tx1="dk1" bg2="lt2" tx2="dk2" accent1="accent1" accent2="accent2" accent3="accent3" accent4="accent4" accent5="accent5" accent6="accent6" hlink="hlink" folHlink="folHlink"/>
    </a:extraClrScheme>
    <a:extraClrScheme>
      <a:clrScheme name="136tgp_com_diagram 2">
        <a:dk1>
          <a:srgbClr val="286882"/>
        </a:dk1>
        <a:lt1>
          <a:srgbClr val="FFFFFF"/>
        </a:lt1>
        <a:dk2>
          <a:srgbClr val="000066"/>
        </a:dk2>
        <a:lt2>
          <a:srgbClr val="DDDDDD"/>
        </a:lt2>
        <a:accent1>
          <a:srgbClr val="2FAFB9"/>
        </a:accent1>
        <a:accent2>
          <a:srgbClr val="58CEA1"/>
        </a:accent2>
        <a:accent3>
          <a:srgbClr val="FFFFFF"/>
        </a:accent3>
        <a:accent4>
          <a:srgbClr val="21586E"/>
        </a:accent4>
        <a:accent5>
          <a:srgbClr val="ADD4D9"/>
        </a:accent5>
        <a:accent6>
          <a:srgbClr val="4FBA91"/>
        </a:accent6>
        <a:hlink>
          <a:srgbClr val="556CDD"/>
        </a:hlink>
        <a:folHlink>
          <a:srgbClr val="969696"/>
        </a:folHlink>
      </a:clrScheme>
      <a:clrMap bg1="lt1" tx1="dk1" bg2="lt2" tx2="dk2" accent1="accent1" accent2="accent2" accent3="accent3" accent4="accent4" accent5="accent5" accent6="accent6" hlink="hlink" folHlink="folHlink"/>
    </a:extraClrScheme>
    <a:extraClrScheme>
      <a:clrScheme name="136tgp_com_diagram 3">
        <a:dk1>
          <a:srgbClr val="5084E2"/>
        </a:dk1>
        <a:lt1>
          <a:srgbClr val="FFFFFF"/>
        </a:lt1>
        <a:dk2>
          <a:srgbClr val="000066"/>
        </a:dk2>
        <a:lt2>
          <a:srgbClr val="B2B2B2"/>
        </a:lt2>
        <a:accent1>
          <a:srgbClr val="1E62C6"/>
        </a:accent1>
        <a:accent2>
          <a:srgbClr val="D3BD6B"/>
        </a:accent2>
        <a:accent3>
          <a:srgbClr val="FFFFFF"/>
        </a:accent3>
        <a:accent4>
          <a:srgbClr val="4370C1"/>
        </a:accent4>
        <a:accent5>
          <a:srgbClr val="ABB7DF"/>
        </a:accent5>
        <a:accent6>
          <a:srgbClr val="BFAB60"/>
        </a:accent6>
        <a:hlink>
          <a:srgbClr val="3197BB"/>
        </a:hlink>
        <a:folHlink>
          <a:srgbClr val="6D94C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136tgp_com_diagram</Template>
  <TotalTime>2260</TotalTime>
  <Words>5626</Words>
  <Application>Microsoft Office PowerPoint</Application>
  <PresentationFormat>全屏显示(4:3)</PresentationFormat>
  <Paragraphs>383</Paragraphs>
  <Slides>67</Slides>
  <Notes>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136tgp_com_diagram</vt:lpstr>
      <vt:lpstr>第五讲 软件工程及其开发流程</vt:lpstr>
      <vt:lpstr>本讲的主要内容</vt:lpstr>
      <vt:lpstr>5.1 软件工程</vt:lpstr>
      <vt:lpstr>PowerPoint 演示文稿</vt:lpstr>
      <vt:lpstr>PowerPoint 演示文稿</vt:lpstr>
      <vt:lpstr>PowerPoint 演示文稿</vt:lpstr>
      <vt:lpstr>PowerPoint 演示文稿</vt:lpstr>
      <vt:lpstr>PowerPoint 演示文稿</vt:lpstr>
      <vt:lpstr>PowerPoint 演示文稿</vt:lpstr>
      <vt:lpstr>5.1.1 软件工程的介绍</vt:lpstr>
      <vt:lpstr>PowerPoint 演示文稿</vt:lpstr>
      <vt:lpstr>5.1.1 软件工程的介绍</vt:lpstr>
      <vt:lpstr>5.1.2 软件工程的基本原理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软件工程过程 （Software engineering process）</vt:lpstr>
      <vt:lpstr>5.1.3 软件工程方法学</vt:lpstr>
      <vt:lpstr>软件工程过程 （Software engineering process）</vt:lpstr>
      <vt:lpstr>软件工程方法学</vt:lpstr>
      <vt:lpstr>PowerPoint 演示文稿</vt:lpstr>
      <vt:lpstr>PowerPoint 演示文稿</vt:lpstr>
      <vt:lpstr>5.2 软件生命周期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软件过程</vt:lpstr>
      <vt:lpstr>软件开发模型</vt:lpstr>
      <vt:lpstr>5.3.1 瀑布模型</vt:lpstr>
      <vt:lpstr>传统瀑布模型</vt:lpstr>
      <vt:lpstr>PowerPoint 演示文稿</vt:lpstr>
      <vt:lpstr>PowerPoint 演示文稿</vt:lpstr>
      <vt:lpstr>PowerPoint 演示文稿</vt:lpstr>
      <vt:lpstr>5.3.2 快速原型模型</vt:lpstr>
      <vt:lpstr>PowerPoint 演示文稿</vt:lpstr>
      <vt:lpstr>PowerPoint 演示文稿</vt:lpstr>
      <vt:lpstr>原型化方法及其工作模型分类</vt:lpstr>
      <vt:lpstr>5.3.3 增量模型</vt:lpstr>
      <vt:lpstr>PowerPoint 演示文稿</vt:lpstr>
      <vt:lpstr>PowerPoint 演示文稿</vt:lpstr>
      <vt:lpstr>5.3.4 螺旋模型</vt:lpstr>
      <vt:lpstr>PowerPoint 演示文稿</vt:lpstr>
      <vt:lpstr>PowerPoint 演示文稿</vt:lpstr>
      <vt:lpstr>PowerPoint 演示文稿</vt:lpstr>
      <vt:lpstr>5.3.5 喷泉模型</vt:lpstr>
      <vt:lpstr>5.3.6 Rational统一过程</vt:lpstr>
      <vt:lpstr>5.3.6 Rational统一过程</vt:lpstr>
      <vt:lpstr>5.3.7 敏捷过程与极限编程 </vt:lpstr>
      <vt:lpstr>5.3.7 敏捷过程与极限编程 </vt:lpstr>
      <vt:lpstr>极限编程的有效实践</vt:lpstr>
      <vt:lpstr>极限编程的有效实践（续）</vt:lpstr>
      <vt:lpstr>PowerPoint 演示文稿</vt:lpstr>
      <vt:lpstr>5.3.8 微软过程 </vt:lpstr>
      <vt:lpstr>5.3.8 微软过程 </vt:lpstr>
      <vt:lpstr>3、微软过程</vt:lpstr>
      <vt:lpstr>作业</vt:lpstr>
      <vt:lpstr>PowerPoint 演示文稿</vt:lpstr>
    </vt:vector>
  </TitlesOfParts>
  <Company>509</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longnv</dc:creator>
  <cp:lastModifiedBy>路 鸿翔</cp:lastModifiedBy>
  <cp:revision>112</cp:revision>
  <dcterms:created xsi:type="dcterms:W3CDTF">2007-09-18T15:08:16Z</dcterms:created>
  <dcterms:modified xsi:type="dcterms:W3CDTF">2021-12-09T11:05:55Z</dcterms:modified>
</cp:coreProperties>
</file>