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300" r:id="rId3"/>
    <p:sldId id="257" r:id="rId4"/>
    <p:sldId id="278" r:id="rId5"/>
    <p:sldId id="258" r:id="rId6"/>
    <p:sldId id="259" r:id="rId7"/>
    <p:sldId id="260" r:id="rId8"/>
    <p:sldId id="263" r:id="rId9"/>
    <p:sldId id="283" r:id="rId10"/>
    <p:sldId id="270" r:id="rId11"/>
    <p:sldId id="284" r:id="rId12"/>
    <p:sldId id="265" r:id="rId13"/>
    <p:sldId id="274" r:id="rId14"/>
    <p:sldId id="275" r:id="rId15"/>
    <p:sldId id="267" r:id="rId16"/>
    <p:sldId id="268" r:id="rId17"/>
    <p:sldId id="279" r:id="rId18"/>
    <p:sldId id="280" r:id="rId19"/>
    <p:sldId id="281" r:id="rId20"/>
    <p:sldId id="269" r:id="rId21"/>
    <p:sldId id="261" r:id="rId22"/>
    <p:sldId id="286" r:id="rId23"/>
    <p:sldId id="287" r:id="rId24"/>
    <p:sldId id="288" r:id="rId25"/>
    <p:sldId id="289" r:id="rId26"/>
    <p:sldId id="290" r:id="rId27"/>
    <p:sldId id="282" r:id="rId28"/>
    <p:sldId id="276" r:id="rId29"/>
    <p:sldId id="266" r:id="rId30"/>
    <p:sldId id="271" r:id="rId31"/>
    <p:sldId id="262" r:id="rId32"/>
    <p:sldId id="272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5" r:id="rId42"/>
    <p:sldId id="299" r:id="rId43"/>
    <p:sldId id="277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45000"/>
      </a:spcBef>
      <a:spcAft>
        <a:spcPct val="0"/>
      </a:spcAft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5000"/>
      </a:spcBef>
      <a:spcAft>
        <a:spcPct val="0"/>
      </a:spcAft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5000"/>
      </a:spcBef>
      <a:spcAft>
        <a:spcPct val="0"/>
      </a:spcAft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5000"/>
      </a:spcBef>
      <a:spcAft>
        <a:spcPct val="0"/>
      </a:spcAft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5000"/>
      </a:spcBef>
      <a:spcAft>
        <a:spcPct val="0"/>
      </a:spcAft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39694A-93AE-EF6C-85F3-2EBBAD2305D7}" name="路 鸿翔" initials="路" userId="79c3c4d301a63e3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3CC"/>
    <a:srgbClr val="4D88BE"/>
    <a:srgbClr val="FF00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4" autoAdjust="0"/>
  </p:normalViewPr>
  <p:slideViewPr>
    <p:cSldViewPr>
      <p:cViewPr varScale="1">
        <p:scale>
          <a:sx n="70" d="100"/>
          <a:sy n="70" d="100"/>
        </p:scale>
        <p:origin x="36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8/10/relationships/authors" Target="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路 鸿翔" userId="79c3c4d301a63e3e" providerId="LiveId" clId="{349A4DC7-00E0-1744-BE60-5126130EBA24}"/>
    <pc:docChg chg="modSld">
      <pc:chgData name="路 鸿翔" userId="79c3c4d301a63e3e" providerId="LiveId" clId="{349A4DC7-00E0-1744-BE60-5126130EBA24}" dt="2021-11-17T10:52:40.860" v="0" actId="207"/>
      <pc:docMkLst>
        <pc:docMk/>
      </pc:docMkLst>
      <pc:sldChg chg="modSp">
        <pc:chgData name="路 鸿翔" userId="79c3c4d301a63e3e" providerId="LiveId" clId="{349A4DC7-00E0-1744-BE60-5126130EBA24}" dt="2021-11-17T10:52:40.860" v="0" actId="207"/>
        <pc:sldMkLst>
          <pc:docMk/>
          <pc:sldMk cId="0" sldId="300"/>
        </pc:sldMkLst>
        <pc:spChg chg="mod">
          <ac:chgData name="路 鸿翔" userId="79c3c4d301a63e3e" providerId="LiveId" clId="{349A4DC7-00E0-1744-BE60-5126130EBA24}" dt="2021-11-17T10:52:40.860" v="0" actId="207"/>
          <ac:spMkLst>
            <pc:docMk/>
            <pc:sldMk cId="0" sldId="300"/>
            <ac:spMk id="11266" creationId="{AFDAE7BF-3CD9-4C73-920B-78CCB5647D4D}"/>
          </ac:spMkLst>
        </pc:spChg>
      </pc:sldChg>
    </pc:docChg>
  </pc:docChgLst>
  <pc:docChgLst>
    <pc:chgData name="路 鸿翔" userId="79c3c4d301a63e3e" providerId="LiveId" clId="{16089CD4-E257-CA49-AE16-C2243DE645E1}"/>
    <pc:docChg chg="modSld">
      <pc:chgData name="路 鸿翔" userId="79c3c4d301a63e3e" providerId="LiveId" clId="{16089CD4-E257-CA49-AE16-C2243DE645E1}" dt="2021-11-17T07:47:59.782" v="127" actId="242"/>
      <pc:docMkLst>
        <pc:docMk/>
      </pc:docMkLst>
      <pc:sldChg chg="modSp">
        <pc:chgData name="路 鸿翔" userId="79c3c4d301a63e3e" providerId="LiveId" clId="{16089CD4-E257-CA49-AE16-C2243DE645E1}" dt="2021-11-17T07:45:34.641" v="70" actId="20577"/>
        <pc:sldMkLst>
          <pc:docMk/>
          <pc:sldMk cId="0" sldId="285"/>
        </pc:sldMkLst>
        <pc:spChg chg="mod">
          <ac:chgData name="路 鸿翔" userId="79c3c4d301a63e3e" providerId="LiveId" clId="{16089CD4-E257-CA49-AE16-C2243DE645E1}" dt="2021-11-17T07:45:34.641" v="70" actId="20577"/>
          <ac:spMkLst>
            <pc:docMk/>
            <pc:sldMk cId="0" sldId="285"/>
            <ac:spMk id="44035" creationId="{2FFCE3E3-1E78-4268-91A0-DBADF519309D}"/>
          </ac:spMkLst>
        </pc:spChg>
      </pc:sldChg>
      <pc:sldChg chg="modSp">
        <pc:chgData name="路 鸿翔" userId="79c3c4d301a63e3e" providerId="LiveId" clId="{16089CD4-E257-CA49-AE16-C2243DE645E1}" dt="2021-11-17T07:42:42.508" v="66" actId="20577"/>
        <pc:sldMkLst>
          <pc:docMk/>
          <pc:sldMk cId="0" sldId="297"/>
        </pc:sldMkLst>
        <pc:spChg chg="mod">
          <ac:chgData name="路 鸿翔" userId="79c3c4d301a63e3e" providerId="LiveId" clId="{16089CD4-E257-CA49-AE16-C2243DE645E1}" dt="2021-11-17T07:42:42.508" v="66" actId="20577"/>
          <ac:spMkLst>
            <pc:docMk/>
            <pc:sldMk cId="0" sldId="297"/>
            <ac:spMk id="64514" creationId="{79244EB6-886B-4E3B-B6A2-94E6DF323871}"/>
          </ac:spMkLst>
        </pc:spChg>
      </pc:sldChg>
      <pc:sldChg chg="modSp">
        <pc:chgData name="路 鸿翔" userId="79c3c4d301a63e3e" providerId="LiveId" clId="{16089CD4-E257-CA49-AE16-C2243DE645E1}" dt="2021-11-17T07:47:59.782" v="127" actId="242"/>
        <pc:sldMkLst>
          <pc:docMk/>
          <pc:sldMk cId="0" sldId="299"/>
        </pc:sldMkLst>
        <pc:spChg chg="mod">
          <ac:chgData name="路 鸿翔" userId="79c3c4d301a63e3e" providerId="LiveId" clId="{16089CD4-E257-CA49-AE16-C2243DE645E1}" dt="2021-11-17T07:47:59.782" v="127" actId="242"/>
          <ac:spMkLst>
            <pc:docMk/>
            <pc:sldMk cId="0" sldId="299"/>
            <ac:spMk id="45059" creationId="{A749A144-E1AC-4757-BE54-BAE7A0CEE17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ide">
            <a:extLst>
              <a:ext uri="{FF2B5EF4-FFF2-40B4-BE49-F238E27FC236}">
                <a16:creationId xmlns:a16="http://schemas.microsoft.com/office/drawing/2014/main" id="{6C2181BA-BECF-4AA6-A082-E5F06F5A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man">
            <a:extLst>
              <a:ext uri="{FF2B5EF4-FFF2-40B4-BE49-F238E27FC236}">
                <a16:creationId xmlns:a16="http://schemas.microsoft.com/office/drawing/2014/main" id="{6810B3C0-6592-4605-80D9-FB17BB07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53000"/>
            <a:ext cx="84613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aibo02b">
            <a:extLst>
              <a:ext uri="{FF2B5EF4-FFF2-40B4-BE49-F238E27FC236}">
                <a16:creationId xmlns:a16="http://schemas.microsoft.com/office/drawing/2014/main" id="{E847DDE3-13C9-49FD-949B-A5A634C2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8077200" cy="609600"/>
          </a:xfrm>
        </p:spPr>
        <p:txBody>
          <a:bodyPr/>
          <a:lstStyle>
            <a:lvl1pPr>
              <a:defRPr sz="6600" b="1"/>
            </a:lvl1pPr>
          </a:lstStyle>
          <a:p>
            <a:r>
              <a:rPr lang="en-US" altLang="zh-TW"/>
              <a:t>Click to edit Master title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657600"/>
            <a:ext cx="60960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/>
            </a:lvl1pPr>
          </a:lstStyle>
          <a:p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00CDA47-9E7A-4EFB-A4FE-99BCFCA865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14600" y="4419600"/>
            <a:ext cx="4267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br>
              <a:rPr lang="en-US" altLang="zh-CN"/>
            </a:br>
            <a:r>
              <a:rPr lang="en-US" altLang="zh-CN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570683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DA6334-D030-4C97-ABF4-C47147FD14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B67CB29E-5562-4A91-A705-77CEAF92CF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703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2938" y="228600"/>
            <a:ext cx="2151062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28600"/>
            <a:ext cx="6300788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20FF7B-26F6-4053-87C1-41534A84A8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6C5D7655-0989-42C7-89FA-1297C16EB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4992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08D8F8-95A0-4883-B650-1310EA304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96861-9E1B-4625-97A5-D9C22E4BA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1DE037-454F-4C16-8D30-BE7146D2E4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CEB30-5BF9-44E9-AAEF-18C0691EB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025810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F4FEB3-E714-4C7B-B9AB-804AD65E1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CC08DA-DB73-491F-A4EB-07B626ADC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F1FB45-49F5-4793-A15B-658232844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58994-56FB-429C-845E-103530149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707101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B2666-0D69-4158-9311-03EA9339D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B21B93-7661-4E64-840E-9B89CA3765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964F0A-B6B3-401B-8CC8-CA0BCE796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E15A8-6716-4F93-B6E7-B124248EFA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237959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4C60E-54D6-47EC-A30C-3115C17255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55A75-3486-472D-AF15-E82EC7C2F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03740-2F13-40D5-810F-2AB59B6A5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37E3D-9FE0-401C-88BA-C3A27C3EB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062917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6B6673-ADAD-463D-BA5B-989877B83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974CD2-E9E8-4AA0-8E70-F339BA7B8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979F61-4EA5-42DB-ADC0-873D5C097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1406E-CFF4-46C2-9121-CBC5C121A6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196216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FFEE62-1A52-4118-A65E-57A4685BC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442730-3D38-432A-8B15-8DC8A82C9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6276BB-C054-4686-8648-987108ACE4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2859F-EF29-4199-A922-05673FB0A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038370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8DBCC2-8AFD-4359-919E-2E5DA8F78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D04A2C-D140-4B61-8602-998323C413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C192D9-AEED-4C16-87F6-3622DAFAD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9E41A-6B7A-4D30-9F90-2AD4A18FA7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690057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8633A-496D-47AD-98DC-06476D2FF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7573D-92C7-43EC-ADD7-2C33B9B87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E8A91-82D9-4CD1-9E03-94B75C628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A515A-8188-4027-970B-7C95B2CB6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736081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DC87FC-0E34-4829-936E-06B474B406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07201947-AC25-4379-A459-62DA8F284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88373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15408-917C-4CA8-8CD5-B985EBB150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957-428B-4C8E-BC76-BE419ACBD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C23DB-B30E-48B9-994F-6813A26F4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8B965-9EA4-413F-90CF-F8FB27B49A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241929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A36E4-8ABA-4B96-8BF2-D8EA5AF4E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024ECD-51F0-4BB4-96FE-922363CCE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A6D123-3903-47C4-A4EA-CD94186FE9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0C957-0F03-4488-B5CF-F539DAD16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195880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321EB-D02B-406F-A7CD-CB6DB24C3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C2AAE5-3809-4F07-B68F-ABD0F9491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2EC7C4-0240-4FED-9E4A-A235F2145F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A5C4C-EF8E-40C4-8B20-609515D781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757193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020D4E-ACC5-4ADF-BB61-15348C2AFC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6966B281-CCD7-43FC-B6C9-BAD19B3740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8219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3886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219200"/>
            <a:ext cx="3886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19D477-D887-4F8C-84DC-F17741286A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9553803B-12C1-4E3E-B400-C0DDC74247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0075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FBC26-5A83-4F47-89A9-036DAF0568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7EE3FE34-5AFC-4EA2-B516-B68A37F5FE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971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86A2C09-FC32-4E58-BD2A-411C3A8F8C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59DB4C48-4457-41DF-B3BB-C50B466B3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8798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15756C7-FCA3-4421-983A-EFE007D54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27702F15-F770-474E-8CBC-1819F48D95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82751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14F95E-A699-41DE-84C1-648EC39ACA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90470F47-6996-4EC5-95A8-7B6E5256DE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7772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848E50-4B44-4FE3-BC72-867856D5A3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br>
              <a:rPr lang="en-US" altLang="zh-CN"/>
            </a:br>
            <a:fld id="{323F104C-7E6B-44C3-AD04-1BF06092F4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3483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ide">
            <a:extLst>
              <a:ext uri="{FF2B5EF4-FFF2-40B4-BE49-F238E27FC236}">
                <a16:creationId xmlns:a16="http://schemas.microsoft.com/office/drawing/2014/main" id="{0F60EC02-D49D-4D50-9FC0-A98CF555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81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730EBC8E-163B-4B9D-8B39-C98F8177D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28600"/>
            <a:ext cx="8604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A0DF9A5-09BC-43F2-AA84-C547534F1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792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pic>
        <p:nvPicPr>
          <p:cNvPr id="8197" name="Picture 5" descr="Image00002">
            <a:extLst>
              <a:ext uri="{FF2B5EF4-FFF2-40B4-BE49-F238E27FC236}">
                <a16:creationId xmlns:a16="http://schemas.microsoft.com/office/drawing/2014/main" id="{AC068718-275E-4665-884E-B377FFF0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93750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6">
            <a:extLst>
              <a:ext uri="{FF2B5EF4-FFF2-40B4-BE49-F238E27FC236}">
                <a16:creationId xmlns:a16="http://schemas.microsoft.com/office/drawing/2014/main" id="{575A42A3-A5FA-4315-BC4A-B1DF32C8FC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accent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br>
              <a:rPr lang="en-US" altLang="zh-CN"/>
            </a:br>
            <a:fld id="{2A106507-EE8A-4975-98FC-21127D27580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5904C33-82B3-4245-A912-44FD6AA5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1E305A1-5025-40D9-BDAD-FD1D7DB11C30}" type="slidenum">
              <a:rPr lang="en-US" altLang="zh-CN" sz="1400" i="1">
                <a:solidFill>
                  <a:srgbClr val="00808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en-US" altLang="zh-CN" sz="1400" i="1">
              <a:solidFill>
                <a:srgbClr val="008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BA7D7E1D-476F-4709-A4E5-552CE2F4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r"/>
            <a:fld id="{1C1CD930-52AF-40C5-8D12-314ECFC2D1AD}" type="slidenum">
              <a:rPr lang="en-US" altLang="zh-CN" sz="1400" i="1">
                <a:solidFill>
                  <a:srgbClr val="008080"/>
                </a:solidFill>
                <a:latin typeface="Times New Roman" panose="02020603050405020304" pitchFamily="18" charset="0"/>
              </a:rPr>
              <a:pPr algn="r"/>
              <a:t>‹#›</a:t>
            </a:fld>
            <a:r>
              <a:rPr lang="en-US" altLang="zh-CN" sz="1400" i="1">
                <a:solidFill>
                  <a:srgbClr val="008080"/>
                </a:solidFill>
                <a:latin typeface="Times New Roman" panose="02020603050405020304" pitchFamily="18" charset="0"/>
              </a:rPr>
              <a:t>/20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Arial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Arial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Arial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Arial" pitchFamily="34" charset="0"/>
          <a:ea typeface="PMingLiU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Arial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Arial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Arial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Arial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400">
          <a:solidFill>
            <a:schemeClr val="accent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>
          <a:solidFill>
            <a:schemeClr val="accent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>
          <a:solidFill>
            <a:schemeClr val="accent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1400">
          <a:solidFill>
            <a:schemeClr val="accent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chemeClr val="accent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chemeClr val="accent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chemeClr val="accent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641D12-955E-4A4A-BBBF-37038A700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B099DE-92D8-4306-BDCD-44980DC9A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5218F2F0-8CE9-4C74-ACEA-7EA498FDC9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kumimoji="1"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DB5AFB3-ADC3-45D9-A2D7-907416C79E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kumimoji="1"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943ACCBA-87F5-4B2C-80A9-ED413C5029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149DA031-5BDC-4C36-9C0F-12F7F000FC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FDAE7BF-3CD9-4C73-920B-78CCB5647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5A3CC"/>
                </a:solidFill>
              </a:rPr>
              <a:t>计算机中数的表示</a:t>
            </a:r>
          </a:p>
        </p:txBody>
      </p:sp>
      <p:sp>
        <p:nvSpPr>
          <p:cNvPr id="11267" name="副标题 2">
            <a:extLst>
              <a:ext uri="{FF2B5EF4-FFF2-40B4-BE49-F238E27FC236}">
                <a16:creationId xmlns:a16="http://schemas.microsoft.com/office/drawing/2014/main" id="{D01B2394-AFCB-44A2-A8F3-BFD44C9D6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186BA1-B0B5-4E5D-8439-C2806557C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39ECBB8-5DB3-4F0D-AF02-49961EA57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AA2A568-36E9-4E43-A2CE-9DC016F94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123825"/>
            <a:ext cx="7620000" cy="710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67585C-888E-4AEC-ADFA-BE728B744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>
                <a:ea typeface="华文行楷" panose="02010800040101010101" pitchFamily="2" charset="-122"/>
              </a:rPr>
              <a:t>—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定点小数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5A9DF0D2-7B6A-4AA0-8880-827E0B7D0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189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定点小数：</a:t>
            </a:r>
          </a:p>
        </p:txBody>
      </p:sp>
      <p:graphicFrame>
        <p:nvGraphicFramePr>
          <p:cNvPr id="13395" name="Group 83">
            <a:extLst>
              <a:ext uri="{FF2B5EF4-FFF2-40B4-BE49-F238E27FC236}">
                <a16:creationId xmlns:a16="http://schemas.microsoft.com/office/drawing/2014/main" id="{C832EF46-366F-477F-A2BF-13CE95F993FD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752600"/>
          <a:ext cx="2895600" cy="457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0045663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619659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数符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137049"/>
                  </a:ext>
                </a:extLst>
              </a:tr>
            </a:tbl>
          </a:graphicData>
        </a:graphic>
      </p:graphicFrame>
      <p:sp>
        <p:nvSpPr>
          <p:cNvPr id="13338" name="Text Box 26">
            <a:extLst>
              <a:ext uri="{FF2B5EF4-FFF2-40B4-BE49-F238E27FC236}">
                <a16:creationId xmlns:a16="http://schemas.microsoft.com/office/drawing/2014/main" id="{C40A6428-3948-48CC-BFB1-994DE22C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379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数符：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0——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正，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1——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负</a:t>
            </a:r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56EC3F0F-4DF0-42DB-92E3-B4B6FC140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210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+0.001101</a:t>
            </a:r>
          </a:p>
        </p:txBody>
      </p:sp>
      <p:sp>
        <p:nvSpPr>
          <p:cNvPr id="13340" name="AutoShape 28">
            <a:extLst>
              <a:ext uri="{FF2B5EF4-FFF2-40B4-BE49-F238E27FC236}">
                <a16:creationId xmlns:a16="http://schemas.microsoft.com/office/drawing/2014/main" id="{58561978-3BFE-4850-AA17-18FA1C2F8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3396" name="Group 84">
            <a:extLst>
              <a:ext uri="{FF2B5EF4-FFF2-40B4-BE49-F238E27FC236}">
                <a16:creationId xmlns:a16="http://schemas.microsoft.com/office/drawing/2014/main" id="{141E1528-44E7-42BD-8116-BBF451034549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200400"/>
          <a:ext cx="3505200" cy="4572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319203585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763338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87744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1907335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5497578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069254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60518755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35123046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18829"/>
                  </a:ext>
                </a:extLst>
              </a:tr>
            </a:tbl>
          </a:graphicData>
        </a:graphic>
      </p:graphicFrame>
      <p:sp>
        <p:nvSpPr>
          <p:cNvPr id="13366" name="Text Box 54">
            <a:extLst>
              <a:ext uri="{FF2B5EF4-FFF2-40B4-BE49-F238E27FC236}">
                <a16:creationId xmlns:a16="http://schemas.microsoft.com/office/drawing/2014/main" id="{15A9D843-DF58-459A-BDF9-18689675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-0.1010</a:t>
            </a:r>
          </a:p>
        </p:txBody>
      </p:sp>
      <p:sp>
        <p:nvSpPr>
          <p:cNvPr id="13367" name="AutoShape 55">
            <a:extLst>
              <a:ext uri="{FF2B5EF4-FFF2-40B4-BE49-F238E27FC236}">
                <a16:creationId xmlns:a16="http://schemas.microsoft.com/office/drawing/2014/main" id="{9DAF6659-6D9C-42C4-8784-5AF37742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3397" name="Group 85">
            <a:extLst>
              <a:ext uri="{FF2B5EF4-FFF2-40B4-BE49-F238E27FC236}">
                <a16:creationId xmlns:a16="http://schemas.microsoft.com/office/drawing/2014/main" id="{1330FFAC-F3C0-4E16-AB97-A2F84DE3A226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886200"/>
          <a:ext cx="3505200" cy="4572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75665608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4317495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42995027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7903823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1225505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4661906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509555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1587485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81441"/>
                  </a:ext>
                </a:extLst>
              </a:tr>
            </a:tbl>
          </a:graphicData>
        </a:graphic>
      </p:graphicFrame>
      <p:sp>
        <p:nvSpPr>
          <p:cNvPr id="13391" name="Text Box 79">
            <a:extLst>
              <a:ext uri="{FF2B5EF4-FFF2-40B4-BE49-F238E27FC236}">
                <a16:creationId xmlns:a16="http://schemas.microsoft.com/office/drawing/2014/main" id="{0D5E20CE-0D81-43EF-9DAC-88AF69F55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69199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若机器字长为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，则定点小数的数值表示范围为：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50000">
                <a:solidFill>
                  <a:schemeClr val="tx1"/>
                </a:solidFill>
                <a:latin typeface="Times New Roman" panose="02020603050405020304" pitchFamily="18" charset="0"/>
              </a:rPr>
              <a:t>-(n-1)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&lt;=|x|&lt;=1-2</a:t>
            </a:r>
            <a:r>
              <a:rPr kumimoji="1" lang="en-US" altLang="zh-CN" sz="2400" baseline="50000">
                <a:solidFill>
                  <a:schemeClr val="tx1"/>
                </a:solidFill>
                <a:latin typeface="Times New Roman" panose="02020603050405020304" pitchFamily="18" charset="0"/>
              </a:rPr>
              <a:t>-(n-1)</a:t>
            </a:r>
          </a:p>
        </p:txBody>
      </p:sp>
      <p:sp>
        <p:nvSpPr>
          <p:cNvPr id="13392" name="AutoShape 80">
            <a:extLst>
              <a:ext uri="{FF2B5EF4-FFF2-40B4-BE49-F238E27FC236}">
                <a16:creationId xmlns:a16="http://schemas.microsoft.com/office/drawing/2014/main" id="{F7362564-32D3-4BE5-983A-35A03BD64943}"/>
              </a:ext>
            </a:extLst>
          </p:cNvPr>
          <p:cNvSpPr>
            <a:spLocks/>
          </p:cNvSpPr>
          <p:nvPr/>
        </p:nvSpPr>
        <p:spPr bwMode="auto">
          <a:xfrm>
            <a:off x="6477000" y="1143000"/>
            <a:ext cx="1295400" cy="533400"/>
          </a:xfrm>
          <a:prstGeom prst="borderCallout2">
            <a:avLst>
              <a:gd name="adj1" fmla="val 21431"/>
              <a:gd name="adj2" fmla="val -5884"/>
              <a:gd name="adj3" fmla="val 21431"/>
              <a:gd name="adj4" fmla="val -100856"/>
              <a:gd name="adj5" fmla="val 112500"/>
              <a:gd name="adj6" fmla="val -1970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小数点</a:t>
            </a:r>
          </a:p>
        </p:txBody>
      </p:sp>
      <p:sp>
        <p:nvSpPr>
          <p:cNvPr id="13393" name="Text Box 81">
            <a:extLst>
              <a:ext uri="{FF2B5EF4-FFF2-40B4-BE49-F238E27FC236}">
                <a16:creationId xmlns:a16="http://schemas.microsoft.com/office/drawing/2014/main" id="{B5C1F33B-7318-49E7-8B97-046B3375A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62600"/>
            <a:ext cx="646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有关机器码及其运算的介绍均以定点小数为例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6" grpId="0" autoUpdateAnimBg="0"/>
      <p:bldP spid="13338" grpId="0" autoUpdateAnimBg="0"/>
      <p:bldP spid="13339" grpId="0" autoUpdateAnimBg="0"/>
      <p:bldP spid="13340" grpId="0" animBg="1"/>
      <p:bldP spid="13366" grpId="0" autoUpdateAnimBg="0"/>
      <p:bldP spid="13367" grpId="0" animBg="1"/>
      <p:bldP spid="13391" grpId="0" autoUpdateAnimBg="0"/>
      <p:bldP spid="13392" grpId="0" animBg="1" autoUpdateAnimBg="0"/>
      <p:bldP spid="1339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E49A7A8-5019-4404-8E56-2BBEC6D19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>
                <a:ea typeface="华文行楷" panose="02010800040101010101" pitchFamily="2" charset="-122"/>
              </a:rPr>
              <a:t>—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定点整数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B701336F-F8F9-4322-B473-3C7FE9771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219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无符号整数：</a:t>
            </a:r>
          </a:p>
        </p:txBody>
      </p:sp>
      <p:graphicFrame>
        <p:nvGraphicFramePr>
          <p:cNvPr id="23581" name="Group 29">
            <a:extLst>
              <a:ext uri="{FF2B5EF4-FFF2-40B4-BE49-F238E27FC236}">
                <a16:creationId xmlns:a16="http://schemas.microsoft.com/office/drawing/2014/main" id="{810AD99F-7C42-483F-8A98-9A07F6100857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2286000"/>
          <a:ext cx="2438400" cy="5080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171158291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数值位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6762"/>
                  </a:ext>
                </a:extLst>
              </a:tr>
            </a:tbl>
          </a:graphicData>
        </a:graphic>
      </p:graphicFrame>
      <p:sp>
        <p:nvSpPr>
          <p:cNvPr id="23565" name="Text Box 13">
            <a:extLst>
              <a:ext uri="{FF2B5EF4-FFF2-40B4-BE49-F238E27FC236}">
                <a16:creationId xmlns:a16="http://schemas.microsoft.com/office/drawing/2014/main" id="{B6C7E756-DDE1-449D-A1FB-A7A82D3E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643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字长为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时，无符号整数的表达范围为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40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FCFB5314-9242-470E-90CC-E070F9E4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219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有符号整数：</a:t>
            </a:r>
          </a:p>
        </p:txBody>
      </p:sp>
      <p:graphicFrame>
        <p:nvGraphicFramePr>
          <p:cNvPr id="23582" name="Group 30">
            <a:extLst>
              <a:ext uri="{FF2B5EF4-FFF2-40B4-BE49-F238E27FC236}">
                <a16:creationId xmlns:a16="http://schemas.microsoft.com/office/drawing/2014/main" id="{F979156A-916D-4AB5-93D1-ECECDBD9D1EC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3962400"/>
          <a:ext cx="3352800" cy="5080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3858026899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41827215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数符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351892"/>
                  </a:ext>
                </a:extLst>
              </a:tr>
            </a:tbl>
          </a:graphicData>
        </a:graphic>
      </p:graphicFrame>
      <p:sp>
        <p:nvSpPr>
          <p:cNvPr id="23580" name="Text Box 28">
            <a:extLst>
              <a:ext uri="{FF2B5EF4-FFF2-40B4-BE49-F238E27FC236}">
                <a16:creationId xmlns:a16="http://schemas.microsoft.com/office/drawing/2014/main" id="{97307D08-FCBD-4D1E-8969-0BE7DCC6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690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字长为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时，有符号整数的表达范围为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|x|&lt;=2</a:t>
            </a:r>
            <a:r>
              <a:rPr kumimoji="1" lang="en-US" altLang="zh-CN" sz="2400" baseline="40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aseline="4000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400" baseline="40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6" grpId="0" autoUpdateAnimBg="0"/>
      <p:bldP spid="23565" grpId="0" autoUpdateAnimBg="0"/>
      <p:bldP spid="23566" grpId="0" autoUpdateAnimBg="0"/>
      <p:bldP spid="2358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9E3849C-A8D9-4B14-B973-2ABFE43A2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数的机内表示</a:t>
            </a:r>
            <a:r>
              <a:rPr lang="en-US" altLang="zh-CN">
                <a:ea typeface="华文行楷" panose="02010800040101010101" pitchFamily="2" charset="-122"/>
              </a:rPr>
              <a:t>—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浮点数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A557A2E-3A50-4303-93F6-69F31085A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022475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浮点数： </a:t>
            </a:r>
          </a:p>
        </p:txBody>
      </p:sp>
      <p:graphicFrame>
        <p:nvGraphicFramePr>
          <p:cNvPr id="24619" name="Group 43">
            <a:extLst>
              <a:ext uri="{FF2B5EF4-FFF2-40B4-BE49-F238E27FC236}">
                <a16:creationId xmlns:a16="http://schemas.microsoft.com/office/drawing/2014/main" id="{4F7CBA6E-FBC8-459E-ACD6-41539D520367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3581400" cy="5080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39122532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90004405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35087968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546519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阶符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阶码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尾数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596701"/>
                  </a:ext>
                </a:extLst>
              </a:tr>
            </a:tbl>
          </a:graphicData>
        </a:graphic>
      </p:graphicFrame>
      <p:sp>
        <p:nvSpPr>
          <p:cNvPr id="24597" name="Text Box 21">
            <a:extLst>
              <a:ext uri="{FF2B5EF4-FFF2-40B4-BE49-F238E27FC236}">
                <a16:creationId xmlns:a16="http://schemas.microsoft.com/office/drawing/2014/main" id="{89B457CC-B700-4E0A-97EE-2429A437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790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将数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表示为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s×2</a:t>
            </a:r>
            <a:r>
              <a:rPr kumimoji="1" lang="en-US" altLang="zh-CN" sz="2400" baseline="44000" dirty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的形式，其中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的小数形式（尾数）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02582C1B-92D2-4B4E-B539-52933EDD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-110.11= -0.11011×2</a:t>
            </a:r>
            <a:r>
              <a:rPr kumimoji="1" lang="en-US" altLang="zh-CN" sz="2400" baseline="4800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4599" name="AutoShape 23">
            <a:extLst>
              <a:ext uri="{FF2B5EF4-FFF2-40B4-BE49-F238E27FC236}">
                <a16:creationId xmlns:a16="http://schemas.microsoft.com/office/drawing/2014/main" id="{39802025-B73B-4C13-9530-E87A9B3B4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4620" name="Group 44">
            <a:extLst>
              <a:ext uri="{FF2B5EF4-FFF2-40B4-BE49-F238E27FC236}">
                <a16:creationId xmlns:a16="http://schemas.microsoft.com/office/drawing/2014/main" id="{10B3D336-3416-4F59-9407-F4F04340DC79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3429000"/>
          <a:ext cx="3657600" cy="508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55993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538617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75040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8029693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8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143285"/>
                  </a:ext>
                </a:extLst>
              </a:tr>
            </a:tbl>
          </a:graphicData>
        </a:graphic>
      </p:graphicFrame>
      <p:sp>
        <p:nvSpPr>
          <p:cNvPr id="24621" name="Text Box 45">
            <a:extLst>
              <a:ext uri="{FF2B5EF4-FFF2-40B4-BE49-F238E27FC236}">
                <a16:creationId xmlns:a16="http://schemas.microsoft.com/office/drawing/2014/main" id="{097C8CDE-5C22-4DD3-B25C-43A93EDF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724400"/>
            <a:ext cx="5976938" cy="9413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lIns="0" tIns="0" rIns="0" bIns="0"/>
          <a:lstStyle>
            <a:lvl1pPr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阶码确定数的表示范围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尾数确定数的精度。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0" grpId="0" autoUpdateAnimBg="0"/>
      <p:bldP spid="24597" grpId="0" autoUpdateAnimBg="0"/>
      <p:bldP spid="24598" grpId="0" autoUpdateAnimBg="0"/>
      <p:bldP spid="24599" grpId="0" animBg="1"/>
      <p:bldP spid="246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66B1A0A-432D-4ADD-985F-A2F282D19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6600">
                <a:ea typeface="华文行楷" panose="02010800040101010101" pitchFamily="2" charset="-122"/>
              </a:rPr>
              <a:t>—</a:t>
            </a:r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原码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D6C5CB1F-C508-4DAE-B1AB-2D3013BA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098675"/>
            <a:ext cx="251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数学定义：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原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5365" name="AutoShape 5">
            <a:extLst>
              <a:ext uri="{FF2B5EF4-FFF2-40B4-BE49-F238E27FC236}">
                <a16:creationId xmlns:a16="http://schemas.microsoft.com/office/drawing/2014/main" id="{41D560FF-1863-4E74-AE0B-698AD33F5B9D}"/>
              </a:ext>
            </a:extLst>
          </p:cNvPr>
          <p:cNvSpPr>
            <a:spLocks/>
          </p:cNvSpPr>
          <p:nvPr/>
        </p:nvSpPr>
        <p:spPr bwMode="auto">
          <a:xfrm>
            <a:off x="3200400" y="22860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4C35B806-129A-4474-AB63-2DC53BB7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      1&gt;x&gt;=0      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27DB6BB4-195A-466D-9BCF-195459CD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1-x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或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1+|x|      0&gt;x&gt;-1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75A8742A-3ED8-44E9-AAF0-DFCDD533E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448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物理意义：将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表示为定点小数</a:t>
            </a:r>
          </a:p>
        </p:txBody>
      </p:sp>
      <p:sp>
        <p:nvSpPr>
          <p:cNvPr id="15410" name="Text Box 50">
            <a:extLst>
              <a:ext uri="{FF2B5EF4-FFF2-40B4-BE49-F238E27FC236}">
                <a16:creationId xmlns:a16="http://schemas.microsoft.com/office/drawing/2014/main" id="{B5418DA7-31EF-4B08-B3D3-9001701F8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962400"/>
            <a:ext cx="6376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x=+0.0011011    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原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00011011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x= -0.0100011    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原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10100011</a:t>
            </a:r>
          </a:p>
        </p:txBody>
      </p:sp>
      <p:sp>
        <p:nvSpPr>
          <p:cNvPr id="15411" name="Text Box 51">
            <a:extLst>
              <a:ext uri="{FF2B5EF4-FFF2-40B4-BE49-F238E27FC236}">
                <a16:creationId xmlns:a16="http://schemas.microsoft.com/office/drawing/2014/main" id="{C2C10894-5DFE-44ED-A73D-6D68FDD2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41438"/>
            <a:ext cx="4535487" cy="311150"/>
          </a:xfrm>
          <a:prstGeom prst="rect">
            <a:avLst/>
          </a:prstGeom>
          <a:solidFill>
            <a:srgbClr val="FFCC99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lIns="0" tIns="0" rIns="0" bIns="0">
            <a:spAutoFit/>
          </a:bodyPr>
          <a:lstStyle>
            <a:lvl1pPr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tx1"/>
                </a:solidFill>
              </a:rPr>
              <a:t>说明：以定点小数的机器码为例</a:t>
            </a:r>
          </a:p>
        </p:txBody>
      </p:sp>
      <p:sp>
        <p:nvSpPr>
          <p:cNvPr id="15412" name="Text Box 52">
            <a:extLst>
              <a:ext uri="{FF2B5EF4-FFF2-40B4-BE49-F238E27FC236}">
                <a16:creationId xmlns:a16="http://schemas.microsoft.com/office/drawing/2014/main" id="{374015A7-82A0-4106-9262-97E04461B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516563"/>
            <a:ext cx="7127875" cy="311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lIns="0" tIns="0" rIns="0" bIns="0">
            <a:spAutoFit/>
          </a:bodyPr>
          <a:lstStyle>
            <a:lvl1pPr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defTabSz="3810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defTabSz="3810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原码表示形式简单，适合于乘除运算，但加减复杂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nimBg="1"/>
      <p:bldP spid="15366" grpId="0" autoUpdateAnimBg="0"/>
      <p:bldP spid="15367" grpId="0" autoUpdateAnimBg="0"/>
      <p:bldP spid="15368" grpId="0" autoUpdateAnimBg="0"/>
      <p:bldP spid="15410" grpId="0" autoUpdateAnimBg="0"/>
      <p:bldP spid="154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94C1E6F-2195-4F29-BF17-D582A2F55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6600">
                <a:ea typeface="华文行楷" panose="02010800040101010101" pitchFamily="2" charset="-122"/>
              </a:rPr>
              <a:t>—</a:t>
            </a:r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反码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4809E08C-C4F6-49E5-99CD-D709D639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098675"/>
            <a:ext cx="251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数学定义：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反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6D1949F5-10C3-4291-9385-25448138E2D5}"/>
              </a:ext>
            </a:extLst>
          </p:cNvPr>
          <p:cNvSpPr>
            <a:spLocks/>
          </p:cNvSpPr>
          <p:nvPr/>
        </p:nvSpPr>
        <p:spPr bwMode="auto">
          <a:xfrm>
            <a:off x="3200400" y="22860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53A952A2-648A-4AC9-B884-55DA7480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      1&gt;x&gt;=0      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F8875206-43AE-44C2-A792-5401EAE48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2-2</a:t>
            </a:r>
            <a:r>
              <a:rPr kumimoji="1" lang="en-US" altLang="zh-CN" sz="2400" baseline="40000">
                <a:solidFill>
                  <a:schemeClr val="tx1"/>
                </a:solidFill>
                <a:latin typeface="Times New Roman" panose="02020603050405020304" pitchFamily="18" charset="0"/>
              </a:rPr>
              <a:t>-(n-1)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+x      0&gt;x&gt;-1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75F88B7C-BC2D-458F-9FD3-6A9CF157E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物理意义：正数反码等于原码，负数反码等于原码各数码位取反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1DC7C0FE-EE53-45D6-843C-D3E10FC77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751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x=+0.0011011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原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00011011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反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00011011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x= -0.0100011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原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10100011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反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11011100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utoUpdateAnimBg="0"/>
      <p:bldP spid="16389" grpId="0" animBg="1"/>
      <p:bldP spid="16390" grpId="0" autoUpdateAnimBg="0"/>
      <p:bldP spid="16391" grpId="0" autoUpdateAnimBg="0"/>
      <p:bldP spid="16392" grpId="0" autoUpdateAnimBg="0"/>
      <p:bldP spid="163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3">
            <a:extLst>
              <a:ext uri="{FF2B5EF4-FFF2-40B4-BE49-F238E27FC236}">
                <a16:creationId xmlns:a16="http://schemas.microsoft.com/office/drawing/2014/main" id="{30A1B6D8-B9C3-47AD-97B2-AE7478FD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844675"/>
            <a:ext cx="4679950" cy="4679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zh-CN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AutoShape 4">
            <a:extLst>
              <a:ext uri="{FF2B5EF4-FFF2-40B4-BE49-F238E27FC236}">
                <a16:creationId xmlns:a16="http://schemas.microsoft.com/office/drawing/2014/main" id="{30DAD1C6-CCBD-4976-A591-01FD490B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844675"/>
            <a:ext cx="2303463" cy="4679950"/>
          </a:xfrm>
          <a:prstGeom prst="moon">
            <a:avLst>
              <a:gd name="adj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zh-CN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DDB838C8-E9C9-44FA-85D8-38BCCF6AF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2924175"/>
            <a:ext cx="54927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负数区域</a:t>
            </a: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79DA960D-488A-4B36-B5AB-9451FF00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068638"/>
            <a:ext cx="5492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正数区域</a:t>
            </a:r>
          </a:p>
        </p:txBody>
      </p:sp>
      <p:sp>
        <p:nvSpPr>
          <p:cNvPr id="25606" name="Text Box 7">
            <a:extLst>
              <a:ext uri="{FF2B5EF4-FFF2-40B4-BE49-F238E27FC236}">
                <a16:creationId xmlns:a16="http://schemas.microsoft.com/office/drawing/2014/main" id="{5273BB48-07B9-40CA-AD89-5D1DF8BD7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268413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667D5229-ED24-4AB8-AD79-FF78B468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6491288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608" name="Line 9">
            <a:extLst>
              <a:ext uri="{FF2B5EF4-FFF2-40B4-BE49-F238E27FC236}">
                <a16:creationId xmlns:a16="http://schemas.microsoft.com/office/drawing/2014/main" id="{646AD1EA-66C3-4915-880E-0D6DCC17D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2050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0">
            <a:extLst>
              <a:ext uri="{FF2B5EF4-FFF2-40B4-BE49-F238E27FC236}">
                <a16:creationId xmlns:a16="http://schemas.microsoft.com/office/drawing/2014/main" id="{13C0C7F6-FA88-4810-BB05-79ECF18AD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F75F6501-7841-4220-9A7D-2C1D8E8AF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40767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2">
            <a:extLst>
              <a:ext uri="{FF2B5EF4-FFF2-40B4-BE49-F238E27FC236}">
                <a16:creationId xmlns:a16="http://schemas.microsoft.com/office/drawing/2014/main" id="{4FDEA301-9C15-4CBF-B626-338E91B7A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5013325"/>
            <a:ext cx="2873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3">
            <a:extLst>
              <a:ext uri="{FF2B5EF4-FFF2-40B4-BE49-F238E27FC236}">
                <a16:creationId xmlns:a16="http://schemas.microsoft.com/office/drawing/2014/main" id="{798F344E-8992-4ACF-8791-9846155D26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58769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90FE0C30-54F2-4BFE-8533-71655B8BD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165850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5614" name="Text Box 15">
            <a:extLst>
              <a:ext uri="{FF2B5EF4-FFF2-40B4-BE49-F238E27FC236}">
                <a16:creationId xmlns:a16="http://schemas.microsoft.com/office/drawing/2014/main" id="{49984EF7-B557-42A0-B568-89987D083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157788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5615" name="Text Box 16">
            <a:extLst>
              <a:ext uri="{FF2B5EF4-FFF2-40B4-BE49-F238E27FC236}">
                <a16:creationId xmlns:a16="http://schemas.microsoft.com/office/drawing/2014/main" id="{2E5B1AFE-8095-4939-95F1-7EED349A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933825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5616" name="Text Box 17">
            <a:extLst>
              <a:ext uri="{FF2B5EF4-FFF2-40B4-BE49-F238E27FC236}">
                <a16:creationId xmlns:a16="http://schemas.microsoft.com/office/drawing/2014/main" id="{DC9B75FC-EBD4-4247-BC64-C5DACDCA2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492375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5617" name="Text Box 18">
            <a:extLst>
              <a:ext uri="{FF2B5EF4-FFF2-40B4-BE49-F238E27FC236}">
                <a16:creationId xmlns:a16="http://schemas.microsoft.com/office/drawing/2014/main" id="{A2A60D22-251D-44FC-B6B4-5F946B27D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628775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7DDCAEC2-17F8-4150-ABFB-84BE3C77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机器码</a:t>
            </a:r>
            <a:r>
              <a:rPr lang="en-US" altLang="zh-CN"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补码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7B9BE5AA-7100-4128-9516-E2470E1B9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19200"/>
            <a:ext cx="8532812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  <a:r>
              <a:rPr lang="zh-CN" altLang="en-US"/>
              <a:t>红色区域的负数是</a:t>
            </a:r>
            <a:r>
              <a:rPr lang="en-US" altLang="zh-CN"/>
              <a:t>-1</a:t>
            </a:r>
            <a:r>
              <a:rPr lang="zh-CN" altLang="en-US"/>
              <a:t>（</a:t>
            </a:r>
            <a:r>
              <a:rPr lang="en-US" altLang="zh-CN"/>
              <a:t>11</a:t>
            </a:r>
            <a:r>
              <a:rPr lang="zh-CN" altLang="en-US"/>
              <a:t>）、</a:t>
            </a:r>
            <a:r>
              <a:rPr lang="en-US" altLang="zh-CN"/>
              <a:t>-2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）、</a:t>
            </a:r>
            <a:r>
              <a:rPr lang="en-US" altLang="zh-CN"/>
              <a:t>-3</a:t>
            </a:r>
            <a:r>
              <a:rPr lang="zh-CN" altLang="en-US"/>
              <a:t>（</a:t>
            </a:r>
            <a:r>
              <a:rPr lang="en-US" altLang="zh-CN"/>
              <a:t>9</a:t>
            </a:r>
            <a:r>
              <a:rPr lang="zh-CN" altLang="en-US"/>
              <a:t>）、</a:t>
            </a:r>
            <a:r>
              <a:rPr lang="en-US" altLang="zh-CN"/>
              <a:t>-4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）、</a:t>
            </a:r>
            <a:r>
              <a:rPr lang="en-US" altLang="zh-CN"/>
              <a:t>-5</a:t>
            </a: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），他们分别是用钟表的模</a:t>
            </a:r>
            <a:r>
              <a:rPr lang="en-US" altLang="zh-CN"/>
              <a:t>12</a:t>
            </a:r>
            <a:r>
              <a:rPr lang="zh-CN" altLang="en-US"/>
              <a:t>分别减去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，也就是说，用表面上是正数的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来代表</a:t>
            </a:r>
            <a:r>
              <a:rPr lang="en-US" altLang="zh-CN"/>
              <a:t>-5</a:t>
            </a:r>
            <a:r>
              <a:rPr lang="zh-CN" altLang="en-US"/>
              <a:t>、</a:t>
            </a:r>
            <a:r>
              <a:rPr lang="en-US" altLang="zh-CN"/>
              <a:t>-4</a:t>
            </a:r>
            <a:r>
              <a:rPr lang="zh-CN" altLang="en-US"/>
              <a:t>、</a:t>
            </a:r>
            <a:r>
              <a:rPr lang="en-US" altLang="zh-CN"/>
              <a:t>-3</a:t>
            </a:r>
            <a:r>
              <a:rPr lang="zh-CN" altLang="en-US"/>
              <a:t>、</a:t>
            </a:r>
            <a:r>
              <a:rPr lang="en-US" altLang="zh-CN"/>
              <a:t>-2</a:t>
            </a:r>
            <a:r>
              <a:rPr lang="zh-CN" altLang="en-US"/>
              <a:t>、</a:t>
            </a:r>
            <a:r>
              <a:rPr lang="en-US" altLang="zh-CN"/>
              <a:t>-1,	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ED0AB7C-A2E1-40E7-92F1-372ACDC1A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机器码</a:t>
            </a:r>
            <a:r>
              <a:rPr lang="en-US" altLang="zh-CN"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补码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5A7AE26-BF6F-48EC-A34A-2E0C45863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机器码补充解释</a:t>
            </a:r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CBCF9CA9-2C88-4968-84C0-AC2D04184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179546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MP 图象" r:id="rId3" imgW="0" imgH="0" progId="Paint.Picture">
                  <p:embed/>
                </p:oleObj>
              </mc:Choice>
              <mc:Fallback>
                <p:oleObj name="BMP 图象" r:id="rId3" imgW="0" imgH="0" progId="Paint.Picture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CBCF9CA9-2C88-4968-84C0-AC2D04184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1795463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AutoShape 4">
            <a:extLst>
              <a:ext uri="{FF2B5EF4-FFF2-40B4-BE49-F238E27FC236}">
                <a16:creationId xmlns:a16="http://schemas.microsoft.com/office/drawing/2014/main" id="{77B25056-96F9-4F88-B09F-7F18FE22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4D38E09A-2EA0-4191-A9B0-1B03A33EE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600200"/>
          <a:ext cx="18288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MP 图象" r:id="rId5" imgW="0" imgH="0" progId="Paint.Picture">
                  <p:embed/>
                </p:oleObj>
              </mc:Choice>
              <mc:Fallback>
                <p:oleObj name="BMP 图象" r:id="rId5" imgW="0" imgH="0" progId="Paint.Picture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4D38E09A-2EA0-4191-A9B0-1B03A33EE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00200"/>
                        <a:ext cx="1828800" cy="1738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>
            <a:extLst>
              <a:ext uri="{FF2B5EF4-FFF2-40B4-BE49-F238E27FC236}">
                <a16:creationId xmlns:a16="http://schemas.microsoft.com/office/drawing/2014/main" id="{2D06B7C7-351B-4A0D-B704-DC066ED3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F7E25C99-2231-4030-81BD-221A65DFE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6670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405B8D94-B4B8-4A68-801F-4C252637A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0"/>
            <a:ext cx="432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取模运算：整除模数后取余数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C6F40881-0FC5-4042-B426-94345BD0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681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45 mod 12 =9      3 mod 12=3      5 mod 3=2        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80061BDE-15EC-4411-858C-1D4F992E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918075"/>
            <a:ext cx="432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模：一个计算系统的最大容量</a:t>
            </a: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20796642-1300-4040-91EA-8D11801C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86400"/>
            <a:ext cx="356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定点小数机器码以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为模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8" grpId="0" animBg="1"/>
      <p:bldP spid="41990" grpId="0" autoUpdateAnimBg="0"/>
      <p:bldP spid="41991" grpId="0" autoUpdateAnimBg="0"/>
      <p:bldP spid="41992" grpId="0" autoUpdateAnimBg="0"/>
      <p:bldP spid="41993" grpId="0" autoUpdateAnimBg="0"/>
      <p:bldP spid="41994" grpId="0" autoUpdateAnimBg="0"/>
      <p:bldP spid="4199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154E13-571D-46AD-9FF5-2BE198032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机器码</a:t>
            </a:r>
            <a:r>
              <a:rPr lang="en-US" altLang="zh-CN" sz="6600">
                <a:ea typeface="华文行楷" panose="02010800040101010101" pitchFamily="2" charset="-122"/>
              </a:rPr>
              <a:t>—</a:t>
            </a:r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补码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3B19393E-F5B1-417F-AAE4-85DF5E6A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098675"/>
            <a:ext cx="251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数学定义：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5A488766-7A8B-4949-82A4-F4DA03203618}"/>
              </a:ext>
            </a:extLst>
          </p:cNvPr>
          <p:cNvSpPr>
            <a:spLocks/>
          </p:cNvSpPr>
          <p:nvPr/>
        </p:nvSpPr>
        <p:spPr bwMode="auto">
          <a:xfrm>
            <a:off x="3200400" y="22860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BACD5D87-969F-4F56-8126-01C0854C1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      1&gt;x&gt;=0      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04F9E6F8-404C-4AB7-90D9-410A476C3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497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2+x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或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2-|x|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或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反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-(n-1)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0&gt;x&gt;-1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AE22E902-2589-47E6-8F04-F4FA5FBA9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物理意义：正数补码等于原码，负数补码等于反码最低位加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F7CFFC1E-665F-4A7A-9876-44CC946ED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78041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x=+0.0011011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原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00011011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反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00011011 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00011011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x= -0.0100011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原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10100011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反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11011100      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11011101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2" grpId="0" autoUpdateAnimBg="0"/>
      <p:bldP spid="17413" grpId="0" animBg="1"/>
      <p:bldP spid="17414" grpId="0" autoUpdateAnimBg="0"/>
      <p:bldP spid="17415" grpId="0" autoUpdateAnimBg="0"/>
      <p:bldP spid="17416" grpId="0" autoUpdateAnimBg="0"/>
      <p:bldP spid="174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961B2E-4E70-4305-A6DD-7CCEDF985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B3FF8ACE-95D7-4226-9FC1-46358364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0"/>
            <a:ext cx="615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二进制与十进制、八进制和十六进制的转换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A4880A61-C5E3-41F4-BDE2-6E8257DFB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95600"/>
            <a:ext cx="615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数的表示（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hlinkClick r:id="rId2" action="ppaction://hlinksldjump"/>
              </a:rPr>
              <a:t>定点小数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hlinkClick r:id="rId3" action="ppaction://hlinksldjump"/>
              </a:rPr>
              <a:t>定点整数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hlinkClick r:id="rId4" action="ppaction://hlinksldjump"/>
              </a:rPr>
              <a:t>浮点数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DE2F0485-0762-48D2-A240-D1BF74DB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05200"/>
            <a:ext cx="432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机器码（原码、反码、补码）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065AA753-74E5-4EC1-85F7-185FD5C7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219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定点数的运算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6" grpId="0" autoUpdateAnimBg="0"/>
      <p:bldP spid="3077" grpId="0" autoUpdateAnimBg="0"/>
      <p:bldP spid="3078" grpId="0" autoUpdateAnimBg="0"/>
      <p:bldP spid="307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ABA66B-46EF-4059-B050-AF1EE9289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定点数加（减）法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E36F9A72-1B03-495B-869C-417405A6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44675"/>
            <a:ext cx="71247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定点补码加（减）法：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[x]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+[y]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=[x+y]</a:t>
            </a:r>
            <a:r>
              <a:rPr kumimoji="1"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|x|&lt;1, |y|&lt;1, |x+y|&lt;1</a:t>
            </a:r>
            <a:endParaRPr kumimoji="1" lang="en-US" altLang="zh-CN" sz="24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kumimoji="1" lang="en-US" altLang="zh-CN" sz="24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83735D80-13E2-4A18-9185-C15E2CE2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868863"/>
            <a:ext cx="1524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71AAD95C-56A3-4376-817A-4F91E845C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57563"/>
            <a:ext cx="71247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00100000            ——— (+0.01)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=(+0.25)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+   11110000            ——— (-0.001)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=(-0.125)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———————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100010000            ———(+0.001)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=(+0.125)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2" grpId="0" autoUpdateAnimBg="0"/>
      <p:bldP spid="7178" grpId="0" animBg="1"/>
      <p:bldP spid="71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370B9952-EFEF-4AE0-85F5-93E66677A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01700"/>
            <a:ext cx="8610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2. 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补码减法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补码减法的运算规则为：                                  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CAA6EEDB-8965-4740-98C8-7DB79B098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101975"/>
          <a:ext cx="6629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3" imgW="2234230" imgH="215806" progId="Equation.3">
                  <p:embed/>
                </p:oleObj>
              </mc:Choice>
              <mc:Fallback>
                <p:oleObj name="公式" r:id="rId3" imgW="2234230" imgH="215806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CAA6EEDB-8965-4740-98C8-7DB79B098B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01975"/>
                        <a:ext cx="66294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ADA2C6AB-0D8C-43B2-8295-9EE223B0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4650"/>
            <a:ext cx="742315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2.12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已知</a:t>
            </a:r>
          </a:p>
          <a:p>
            <a:pPr lvl="3" eaLnBrk="1" hangingPunct="1">
              <a:lnSpc>
                <a:spcPct val="25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[+51]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=0011 0011B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[+66]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=0100 0010B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25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[−51]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=1100 1101B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[−66]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=1011 1110B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[+66]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[+51]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?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[-66]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		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[+66]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 [+51]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=[+66]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+[-51]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		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[-66]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- [-51]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=[-66]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+[+51]</a:t>
            </a:r>
            <a:r>
              <a:rPr kumimoji="1" lang="zh-CN" altLang="en-US" sz="2400" baseline="-30000">
                <a:solidFill>
                  <a:schemeClr val="tx1"/>
                </a:solidFill>
                <a:latin typeface="Times New Roman" panose="02020603050405020304" pitchFamily="18" charset="0"/>
              </a:rPr>
              <a:t>补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69989E8F-00C4-46D9-A71C-72907E345DB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657600"/>
            <a:ext cx="7188200" cy="1828800"/>
            <a:chOff x="960" y="2304"/>
            <a:chExt cx="4528" cy="1152"/>
          </a:xfrm>
        </p:grpSpPr>
        <p:sp>
          <p:nvSpPr>
            <p:cNvPr id="30737" name="Text Box 3">
              <a:extLst>
                <a:ext uri="{FF2B5EF4-FFF2-40B4-BE49-F238E27FC236}">
                  <a16:creationId xmlns:a16="http://schemas.microsoft.com/office/drawing/2014/main" id="{FFD2C954-6990-45AF-B2BC-2E2266243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2304"/>
              <a:ext cx="4425" cy="1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>
                  <a:solidFill>
                    <a:schemeClr val="tx1"/>
                  </a:solidFill>
                  <a:latin typeface="宋体" panose="02010600030101010101" pitchFamily="2" charset="-122"/>
                </a:rPr>
                <a:t>二进制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latin typeface="宋体" panose="02010600030101010101" pitchFamily="2" charset="-122"/>
                </a:rPr>
                <a:t>补码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宋体" panose="02010600030101010101" pitchFamily="2" charset="-122"/>
                </a:rPr>
                <a:t>加法                            十进制加法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1011  1110    [- 66]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                         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-66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+)  0011  0011    [+51]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                     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-) -51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1111  0001    [-15]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                          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-15</a:t>
              </a:r>
            </a:p>
          </p:txBody>
        </p:sp>
        <p:sp>
          <p:nvSpPr>
            <p:cNvPr id="30738" name="Line 4">
              <a:extLst>
                <a:ext uri="{FF2B5EF4-FFF2-40B4-BE49-F238E27FC236}">
                  <a16:creationId xmlns:a16="http://schemas.microsoft.com/office/drawing/2014/main" id="{6A5BB53B-93AA-47C4-A944-071D45075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16"/>
              <a:ext cx="181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5">
              <a:extLst>
                <a:ext uri="{FF2B5EF4-FFF2-40B4-BE49-F238E27FC236}">
                  <a16:creationId xmlns:a16="http://schemas.microsoft.com/office/drawing/2014/main" id="{5425CDD8-016C-4DC7-9324-EB7031CBB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8" y="3216"/>
              <a:ext cx="7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3" name="Group 6">
            <a:extLst>
              <a:ext uri="{FF2B5EF4-FFF2-40B4-BE49-F238E27FC236}">
                <a16:creationId xmlns:a16="http://schemas.microsoft.com/office/drawing/2014/main" id="{E1A658EC-3E64-4826-B776-C308788B458F}"/>
              </a:ext>
            </a:extLst>
          </p:cNvPr>
          <p:cNvGrpSpPr>
            <a:grpSpLocks/>
          </p:cNvGrpSpPr>
          <p:nvPr/>
        </p:nvGrpSpPr>
        <p:grpSpPr bwMode="auto">
          <a:xfrm>
            <a:off x="258763" y="800100"/>
            <a:ext cx="8377237" cy="1866900"/>
            <a:chOff x="163" y="2352"/>
            <a:chExt cx="5277" cy="1176"/>
          </a:xfrm>
        </p:grpSpPr>
        <p:sp>
          <p:nvSpPr>
            <p:cNvPr id="30730" name="Text Box 7">
              <a:extLst>
                <a:ext uri="{FF2B5EF4-FFF2-40B4-BE49-F238E27FC236}">
                  <a16:creationId xmlns:a16="http://schemas.microsoft.com/office/drawing/2014/main" id="{CA26C27A-CC4C-40CA-9455-D988955C2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2352"/>
              <a:ext cx="4425" cy="1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>
                  <a:solidFill>
                    <a:schemeClr val="tx1"/>
                  </a:solidFill>
                  <a:latin typeface="宋体" panose="02010600030101010101" pitchFamily="2" charset="-122"/>
                </a:rPr>
                <a:t>二进制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latin typeface="宋体" panose="02010600030101010101" pitchFamily="2" charset="-122"/>
                </a:rPr>
                <a:t>补码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>
                  <a:solidFill>
                    <a:schemeClr val="tx1"/>
                  </a:solidFill>
                  <a:latin typeface="宋体" panose="02010600030101010101" pitchFamily="2" charset="-122"/>
                </a:rPr>
                <a:t>加法                          十进制加法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0100  0010    [+ 66]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                       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+66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+)  1100  1101    [-51]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                     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-)  +51</a:t>
              </a: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0000  1111    [+15]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                        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+15</a:t>
              </a:r>
            </a:p>
          </p:txBody>
        </p:sp>
        <p:sp>
          <p:nvSpPr>
            <p:cNvPr id="30731" name="Line 8">
              <a:extLst>
                <a:ext uri="{FF2B5EF4-FFF2-40B4-BE49-F238E27FC236}">
                  <a16:creationId xmlns:a16="http://schemas.microsoft.com/office/drawing/2014/main" id="{204357CC-173A-416A-824D-4B2DC188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64"/>
              <a:ext cx="181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9">
              <a:extLst>
                <a:ext uri="{FF2B5EF4-FFF2-40B4-BE49-F238E27FC236}">
                  <a16:creationId xmlns:a16="http://schemas.microsoft.com/office/drawing/2014/main" id="{06E67A79-6FDC-495C-89BF-C8C4325BE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3264"/>
              <a:ext cx="7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Text Box 10">
              <a:extLst>
                <a:ext uri="{FF2B5EF4-FFF2-40B4-BE49-F238E27FC236}">
                  <a16:creationId xmlns:a16="http://schemas.microsoft.com/office/drawing/2014/main" id="{02FB9251-49F4-4C52-BD96-BBB53E76D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" y="3300"/>
              <a:ext cx="133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400"/>
                </a:spcBef>
                <a:spcAft>
                  <a:spcPts val="500"/>
                </a:spcAft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30734" name="Group 11">
              <a:extLst>
                <a:ext uri="{FF2B5EF4-FFF2-40B4-BE49-F238E27FC236}">
                  <a16:creationId xmlns:a16="http://schemas.microsoft.com/office/drawing/2014/main" id="{81D737AD-5146-40CC-9284-314440857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3300"/>
              <a:ext cx="864" cy="228"/>
              <a:chOff x="1978" y="6820"/>
              <a:chExt cx="960" cy="340"/>
            </a:xfrm>
          </p:grpSpPr>
          <p:sp>
            <p:nvSpPr>
              <p:cNvPr id="30735" name="Text Box 12">
                <a:extLst>
                  <a:ext uri="{FF2B5EF4-FFF2-40B4-BE49-F238E27FC236}">
                    <a16:creationId xmlns:a16="http://schemas.microsoft.com/office/drawing/2014/main" id="{A0914364-4219-4CD3-94D5-669F8E8FE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8" y="6820"/>
                <a:ext cx="760" cy="3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4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4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4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4500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自动丢失</a:t>
                </a:r>
              </a:p>
            </p:txBody>
          </p:sp>
          <p:sp>
            <p:nvSpPr>
              <p:cNvPr id="30736" name="Line 13">
                <a:extLst>
                  <a:ext uri="{FF2B5EF4-FFF2-40B4-BE49-F238E27FC236}">
                    <a16:creationId xmlns:a16="http://schemas.microsoft.com/office/drawing/2014/main" id="{8718F225-23F9-4653-AFC2-C5AB4EA49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6960"/>
                <a:ext cx="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E6DB243-02FB-4F6A-A4F8-7FEF708F8B86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844675"/>
            <a:ext cx="1439863" cy="935038"/>
            <a:chOff x="2472" y="2886"/>
            <a:chExt cx="907" cy="589"/>
          </a:xfrm>
        </p:grpSpPr>
        <p:sp>
          <p:nvSpPr>
            <p:cNvPr id="30728" name="AutoShape 15">
              <a:extLst>
                <a:ext uri="{FF2B5EF4-FFF2-40B4-BE49-F238E27FC236}">
                  <a16:creationId xmlns:a16="http://schemas.microsoft.com/office/drawing/2014/main" id="{078BEB3B-B679-4425-A741-6F4E5FEF00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72" y="3203"/>
              <a:ext cx="907" cy="272"/>
            </a:xfrm>
            <a:prstGeom prst="rightArrow">
              <a:avLst>
                <a:gd name="adj1" fmla="val 50000"/>
                <a:gd name="adj2" fmla="val 833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29" name="Text Box 16">
              <a:extLst>
                <a:ext uri="{FF2B5EF4-FFF2-40B4-BE49-F238E27FC236}">
                  <a16:creationId xmlns:a16="http://schemas.microsoft.com/office/drawing/2014/main" id="{2A7EF7B3-9A1B-4321-BD68-B8B00B6C3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886"/>
              <a:ext cx="8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16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对比结果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16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是否正确</a:t>
              </a: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0C7AAE19-A24F-4560-9A81-A8CD16E9B19E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437063"/>
            <a:ext cx="1439863" cy="935037"/>
            <a:chOff x="2472" y="2886"/>
            <a:chExt cx="907" cy="589"/>
          </a:xfrm>
        </p:grpSpPr>
        <p:sp>
          <p:nvSpPr>
            <p:cNvPr id="30726" name="AutoShape 18">
              <a:extLst>
                <a:ext uri="{FF2B5EF4-FFF2-40B4-BE49-F238E27FC236}">
                  <a16:creationId xmlns:a16="http://schemas.microsoft.com/office/drawing/2014/main" id="{2F06C404-D9D3-48F9-80B3-DB296D9B41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72" y="3203"/>
              <a:ext cx="907" cy="272"/>
            </a:xfrm>
            <a:prstGeom prst="rightArrow">
              <a:avLst>
                <a:gd name="adj1" fmla="val 50000"/>
                <a:gd name="adj2" fmla="val 833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27" name="Text Box 19">
              <a:extLst>
                <a:ext uri="{FF2B5EF4-FFF2-40B4-BE49-F238E27FC236}">
                  <a16:creationId xmlns:a16="http://schemas.microsoft.com/office/drawing/2014/main" id="{00929BC0-7CF6-4618-AC7C-8225389F2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886"/>
              <a:ext cx="8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16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对比结果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16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是否正确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6734EDBC-8257-4ECC-997F-E4C5AE66C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82713"/>
            <a:ext cx="8383587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8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可以看出，无论被减数、减数是正数还是负数，上述补码减法的规则都是正确的。同样，由最高位向更高位的进位会自动丢失而不影响运算结果的正确性。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68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计算机中带符号数用补码表示时有如下优点：</a:t>
            </a:r>
          </a:p>
          <a:p>
            <a:pPr eaLnBrk="1" hangingPunct="1">
              <a:lnSpc>
                <a:spcPct val="168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① 可以将减法运算变为加法运算，因此可使用同一个运算器实现加法和减法运算，简化了电路</a:t>
            </a:r>
            <a:r>
              <a: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98B3E6C3-141F-4B46-8F41-BAE6680D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988"/>
            <a:ext cx="8686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8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② 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无符号数和带符号数的加法运算可以用同一个加法器实现，结果都是正确的。例如： 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5F6DEFA9-3174-447C-9DEE-681A4C9D80BF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1828800"/>
            <a:ext cx="8666162" cy="1447800"/>
            <a:chOff x="301" y="1248"/>
            <a:chExt cx="5459" cy="912"/>
          </a:xfrm>
        </p:grpSpPr>
        <p:sp>
          <p:nvSpPr>
            <p:cNvPr id="32773" name="Text Box 4">
              <a:extLst>
                <a:ext uri="{FF2B5EF4-FFF2-40B4-BE49-F238E27FC236}">
                  <a16:creationId xmlns:a16="http://schemas.microsoft.com/office/drawing/2014/main" id="{7CDC5FB3-E1A9-49D0-AC7B-6CD88650C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" y="1248"/>
              <a:ext cx="5191" cy="9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    	           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无符号数                                  带符号数</a:t>
              </a:r>
            </a:p>
            <a:p>
              <a:pPr algn="just">
                <a:lnSpc>
                  <a:spcPct val="14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11100001          	 225            		 [-31]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+) 00001101             +) 	   13             	           +) [+13]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14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11101110        		  238                                     [-18]</a:t>
              </a:r>
              <a:r>
                <a:rPr lang="zh-CN" altLang="en-US" sz="20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补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74" name="Line 5">
              <a:extLst>
                <a:ext uri="{FF2B5EF4-FFF2-40B4-BE49-F238E27FC236}">
                  <a16:creationId xmlns:a16="http://schemas.microsoft.com/office/drawing/2014/main" id="{200BFA2B-5FDB-4121-B67B-D47718A49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" y="2112"/>
              <a:ext cx="123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6">
              <a:extLst>
                <a:ext uri="{FF2B5EF4-FFF2-40B4-BE49-F238E27FC236}">
                  <a16:creationId xmlns:a16="http://schemas.microsoft.com/office/drawing/2014/main" id="{5A33224E-9C18-48EE-B20A-35053405E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12"/>
              <a:ext cx="8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Line 7">
              <a:extLst>
                <a:ext uri="{FF2B5EF4-FFF2-40B4-BE49-F238E27FC236}">
                  <a16:creationId xmlns:a16="http://schemas.microsoft.com/office/drawing/2014/main" id="{361B486E-7302-456E-BC3D-C8E689096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10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2" name="Text Box 8">
            <a:extLst>
              <a:ext uri="{FF2B5EF4-FFF2-40B4-BE49-F238E27FC236}">
                <a16:creationId xmlns:a16="http://schemas.microsoft.com/office/drawing/2014/main" id="{EC83F43D-C89A-41BC-A969-C508E627F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03663"/>
            <a:ext cx="8686800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8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若两操作数为无符号数时，计算结果为无符号数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11101110B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，其真值为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238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，结果正确；若两操作数为补码形式，计算结果也为补码形式，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11101110B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–18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的补码，结果也是正确的。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8672518-EF47-4537-8E67-7942522C7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79A1BC3-2FB7-4048-90B9-78508DA19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引入补码后，减法运算用加法来实现，且数的符号位也可以当作数值一样参与运算。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D570930-1CEC-48D5-890D-16CAC5D16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>
                <a:latin typeface="华文行楷" panose="02010800040101010101" pitchFamily="2" charset="-122"/>
                <a:ea typeface="华文行楷" panose="02010800040101010101" pitchFamily="2" charset="-122"/>
              </a:rPr>
              <a:t>定点数加（减）法</a:t>
            </a: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id="{11814920-2BE2-4D10-9C72-8F5E2393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989138"/>
            <a:ext cx="70342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机器数的表达范围有限，两数之和超出表示范围时，产生溢出（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overflow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28A26928-31CD-4613-A860-ADB4119C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933825"/>
            <a:ext cx="27749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01100101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＋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01000011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———————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10101000</a:t>
            </a:r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FD427CC8-EB13-4957-A879-FD26F916A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357563"/>
            <a:ext cx="2520950" cy="1511300"/>
          </a:xfrm>
          <a:prstGeom prst="wedgeEllipseCallout">
            <a:avLst>
              <a:gd name="adj1" fmla="val -97167"/>
              <a:gd name="adj2" fmla="val 74056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00FF"/>
                </a:solidFill>
                <a:latin typeface="Times New Roman" panose="02020603050405020304" pitchFamily="18" charset="0"/>
              </a:rPr>
              <a:t>正数相加，结果为负数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5F17D5-7E8E-4657-BAA0-C275F6B94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定点乘法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D09627F6-C5F4-4F65-AD8D-11FFFF03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符号位：两数相乘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符号位相加。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0+0=0, 1+0=0+1=1, 1+1=1 0                  </a:t>
            </a: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07C06E19-0865-4485-84AB-9038D2DE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228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DE9AEFB7-0614-455A-93E3-40118F9C2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310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数值部分：原码相乘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B17E418D-448A-4B40-A819-C961C475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708275"/>
            <a:ext cx="15557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0.101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× 0.011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————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101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101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  000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————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0.001111  </a:t>
            </a: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FFB94655-C8C8-40AA-BE7A-5026883A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486AAD81-ADDA-429D-BA1C-5E2226B8C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060575"/>
            <a:ext cx="5702300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  0.000      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累加器初值为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+0.101      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乘数末位为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，加被乘数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———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  0.101      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部分积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0.010    1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部分积右移一位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+0.101      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乘数倒数第二位为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，加被乘数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———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  0.111        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第二次部分积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0.011    11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第二次部分积右移一位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+0.000       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乘数最高位为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，加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———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  0.011         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第三次部分积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0.001   111   </a:t>
            </a:r>
            <a:r>
              <a:rPr kumimoji="1"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第三次部分积右移一位，得结果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  <p:bldP spid="14341" grpId="0" animBg="1"/>
      <p:bldP spid="14342" grpId="0" autoUpdateAnimBg="0"/>
      <p:bldP spid="14343" grpId="0" autoUpdateAnimBg="0"/>
      <p:bldP spid="14344" grpId="0" animBg="1"/>
      <p:bldP spid="1434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ACA4E6-6A13-4AD4-ABBD-06D8F8825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定点除法</a:t>
            </a:r>
            <a:r>
              <a:rPr lang="en-US" altLang="zh-CN" sz="6600">
                <a:latin typeface="华文行楷" panose="02010800040101010101" pitchFamily="2" charset="-122"/>
                <a:ea typeface="华文行楷" panose="02010800040101010101" pitchFamily="2" charset="-122"/>
              </a:rPr>
              <a:t>(1)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B095A22D-78A6-46E2-8B7F-2927EAB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符号位：两数相除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符号位相加。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0+0=0, 1+0=0+1=1, 1+1=1 0                 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DD0B48C5-7381-489C-AAEE-768BE2A8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524000"/>
            <a:ext cx="228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A307BCA7-3E2B-43F5-B381-1E4C3063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565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数值部分：补码相除（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除数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|&gt;|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被除数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A0145A53-4C6C-4E19-BDFE-6C2472CB6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667000"/>
          <a:ext cx="317817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MP 图象" r:id="rId3" imgW="0" imgH="0" progId="Paint.Picture">
                  <p:embed/>
                </p:oleObj>
              </mc:Choice>
              <mc:Fallback>
                <p:oleObj name="BMP 图象" r:id="rId3" imgW="0" imgH="0" progId="Paint.Picture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A0145A53-4C6C-4E19-BDFE-6C2472CB66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317817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4" grpId="0" autoUpdateAnimBg="0"/>
      <p:bldP spid="20485" grpId="0" animBg="1"/>
      <p:bldP spid="204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856A255-3D27-4518-90DB-3FC08FA77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6A771A7-A4D0-4511-8A44-E76C7AEAD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数码的总个数等于基数</a:t>
            </a:r>
          </a:p>
          <a:p>
            <a:r>
              <a:rPr lang="zh-CN" altLang="en-US"/>
              <a:t>最大的数码比基数小</a:t>
            </a:r>
            <a:r>
              <a:rPr lang="en-US" altLang="zh-CN"/>
              <a:t>1</a:t>
            </a:r>
          </a:p>
          <a:p>
            <a:r>
              <a:rPr lang="zh-CN" altLang="en-US"/>
              <a:t>一个数可以用基数的幂次和表示，即各个位的数码的每个数字都要乘以基数的幂次，该幂次由每个数字所在的位置决定。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如：十进制数</a:t>
            </a:r>
            <a:r>
              <a:rPr lang="en-US" altLang="zh-CN"/>
              <a:t>8029=8</a:t>
            </a:r>
            <a:r>
              <a:rPr lang="zh-CN" altLang="en-US"/>
              <a:t>*</a:t>
            </a:r>
            <a:r>
              <a:rPr lang="en-US" altLang="zh-CN"/>
              <a:t>10</a:t>
            </a:r>
            <a:r>
              <a:rPr lang="en-US" altLang="zh-CN" baseline="30000"/>
              <a:t>3</a:t>
            </a:r>
            <a:r>
              <a:rPr lang="en-US" altLang="zh-CN"/>
              <a:t>+0*10</a:t>
            </a:r>
            <a:r>
              <a:rPr lang="en-US" altLang="zh-CN" baseline="30000"/>
              <a:t>2</a:t>
            </a:r>
            <a:r>
              <a:rPr lang="en-US" altLang="zh-CN"/>
              <a:t>+2*10</a:t>
            </a:r>
            <a:r>
              <a:rPr lang="en-US" altLang="zh-CN" baseline="30000"/>
              <a:t>1</a:t>
            </a:r>
            <a:r>
              <a:rPr lang="en-US" altLang="zh-CN"/>
              <a:t>+9</a:t>
            </a:r>
            <a:r>
              <a:rPr lang="zh-CN" altLang="en-US"/>
              <a:t>*</a:t>
            </a:r>
            <a:r>
              <a:rPr lang="en-US" altLang="zh-CN"/>
              <a:t>10</a:t>
            </a:r>
            <a:r>
              <a:rPr lang="en-US" altLang="zh-CN" baseline="30000"/>
              <a:t>0</a:t>
            </a:r>
            <a:endParaRPr lang="zh-CN" altLang="en-US" baseline="300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557D39E-F6B3-4873-AA32-EA43F7CF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838200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定点除法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(2)</a:t>
            </a:r>
            <a:r>
              <a:rPr lang="en-US" altLang="zh-CN">
                <a:ea typeface="华文行楷" panose="02010800040101010101" pitchFamily="2" charset="-122"/>
              </a:rPr>
              <a:t>—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恢复余数法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BED35170-C619-44EE-9F60-04ADDA84A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600200"/>
          <a:ext cx="8153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MP 图象" r:id="rId3" imgW="0" imgH="0" progId="Paint.Picture">
                  <p:embed/>
                </p:oleObj>
              </mc:Choice>
              <mc:Fallback>
                <p:oleObj name="BMP 图象" r:id="rId3" imgW="0" imgH="0" progId="Paint.Picture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BED35170-C619-44EE-9F60-04ADDA84A9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1534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E089627-4C41-4923-8124-C6D082839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381000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定点除法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(3)</a:t>
            </a:r>
            <a:r>
              <a:rPr lang="en-US" altLang="zh-CN">
                <a:ea typeface="华文行楷" panose="02010800040101010101" pitchFamily="2" charset="-122"/>
              </a:rPr>
              <a:t>—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加减交替法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F7DED05D-E36B-41EC-B514-E44D5F429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43000"/>
          <a:ext cx="8382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BMP 图象" r:id="rId3" imgW="0" imgH="0" progId="Paint.Picture">
                  <p:embed/>
                </p:oleObj>
              </mc:Choice>
              <mc:Fallback>
                <p:oleObj name="BMP 图象" r:id="rId3" imgW="0" imgH="0" progId="Paint.Picture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F7DED05D-E36B-41EC-B514-E44D5F429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53340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B57CAB28-759F-4066-A1CF-3D3A17627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838200"/>
            <a:ext cx="2732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信 息 的 编 码 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1B92B08A-13B1-4F34-AD4A-CAC380AD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35125"/>
            <a:ext cx="87630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8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小标宋简体" charset="-122"/>
              </a:rPr>
              <a:t>二进制编码的十进制数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(BCD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小标宋简体" charset="-122"/>
              </a:rPr>
              <a:t>编码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en-US" altLang="zh-CN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8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虽然二进制数对计算机来说是最佳的数制，但是人们却不习惯使用它。为了解决这一矛盾，人们提出了一个比较适合于十进制系统的二进制编码的特殊形式，即将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位十进制的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这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个数字分别用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位二进制码的组合来表示，在此基础上可按位对任意十进制数进行编码。这就是二进制编码的十进制数，简称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(Binary-Coded Decimal)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9718A7D7-9B2D-445E-9C77-6E04DEFC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03275"/>
            <a:ext cx="8686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8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4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位二进制数码有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种组合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(0000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1111)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，原则上可任选其中的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个来分别代表十进制中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这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个数字。但为了便于记忆，最常用的是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8421 BCD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码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，这种编码从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1111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这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种组合中选择前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个即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1001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来分别代表十进制数码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分别是这种编码从高位到低位每位的权值。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码有两种形式，即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压缩型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BCD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码和非压缩型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BCD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码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>
    <p:pull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EEE59C3A-9B69-4DC2-BC97-28EAAA0DA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86868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8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1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．压缩型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码</a:t>
            </a:r>
            <a:endParaRPr kumimoji="1" lang="zh-CN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68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压缩型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码用一个字节表示两位十进制数。例如，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10000110B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表示十进制数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86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68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．非压缩型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码</a:t>
            </a:r>
            <a:endParaRPr kumimoji="1" lang="zh-CN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68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非压缩型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码用一个字节表示一位十进制数。高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位总是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，低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位用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0000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1001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中的一种组合来表示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中的某一个十进制数。 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2">
            <a:extLst>
              <a:ext uri="{FF2B5EF4-FFF2-40B4-BE49-F238E27FC236}">
                <a16:creationId xmlns:a16="http://schemas.microsoft.com/office/drawing/2014/main" id="{4234F99E-05E4-439D-A277-3AF45D1F9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"/>
            <a:ext cx="435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2.2  8421 BCD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码部分编码表 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BA65A979-CF8F-4292-9534-B7028392D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2338388"/>
          <a:ext cx="76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3" imgW="76035" imgH="177415" progId="Equation.3">
                  <p:embed/>
                </p:oleObj>
              </mc:Choice>
              <mc:Fallback>
                <p:oleObj name="公式" r:id="rId3" imgW="76035" imgH="177415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BA65A979-CF8F-4292-9534-B7028392D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338388"/>
                        <a:ext cx="76200" cy="17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44E54A43-132D-4668-AA62-7AC6EFBCB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2747963"/>
          <a:ext cx="76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5" imgW="76035" imgH="177415" progId="Equation.3">
                  <p:embed/>
                </p:oleObj>
              </mc:Choice>
              <mc:Fallback>
                <p:oleObj name="公式" r:id="rId5" imgW="76035" imgH="177415" progId="Equation.3">
                  <p:embed/>
                  <p:pic>
                    <p:nvPicPr>
                      <p:cNvPr id="7171" name="Object 4">
                        <a:extLst>
                          <a:ext uri="{FF2B5EF4-FFF2-40B4-BE49-F238E27FC236}">
                            <a16:creationId xmlns:a16="http://schemas.microsoft.com/office/drawing/2014/main" id="{44E54A43-132D-4668-AA62-7AC6EFBCB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747963"/>
                        <a:ext cx="76200" cy="17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652D6FF2-26B4-4D7B-8B8B-0397C995F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4786313"/>
          <a:ext cx="1730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6" imgW="76035" imgH="177415" progId="Equation.3">
                  <p:embed/>
                </p:oleObj>
              </mc:Choice>
              <mc:Fallback>
                <p:oleObj name="公式" r:id="rId6" imgW="76035" imgH="177415" progId="Equation.3">
                  <p:embed/>
                  <p:pic>
                    <p:nvPicPr>
                      <p:cNvPr id="7172" name="Object 5">
                        <a:extLst>
                          <a:ext uri="{FF2B5EF4-FFF2-40B4-BE49-F238E27FC236}">
                            <a16:creationId xmlns:a16="http://schemas.microsoft.com/office/drawing/2014/main" id="{652D6FF2-26B4-4D7B-8B8B-0397C995F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786313"/>
                        <a:ext cx="173038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>
            <a:extLst>
              <a:ext uri="{FF2B5EF4-FFF2-40B4-BE49-F238E27FC236}">
                <a16:creationId xmlns:a16="http://schemas.microsoft.com/office/drawing/2014/main" id="{C7F6A0A8-5474-4A13-8A81-689452278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4572000"/>
          <a:ext cx="7620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7" imgW="76035" imgH="177415" progId="Equation.3">
                  <p:embed/>
                </p:oleObj>
              </mc:Choice>
              <mc:Fallback>
                <p:oleObj name="公式" r:id="rId7" imgW="76035" imgH="177415" progId="Equation.3">
                  <p:embed/>
                  <p:pic>
                    <p:nvPicPr>
                      <p:cNvPr id="7173" name="Object 6">
                        <a:extLst>
                          <a:ext uri="{FF2B5EF4-FFF2-40B4-BE49-F238E27FC236}">
                            <a16:creationId xmlns:a16="http://schemas.microsoft.com/office/drawing/2014/main" id="{C7F6A0A8-5474-4A13-8A81-689452278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572000"/>
                        <a:ext cx="76200" cy="17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>
            <a:extLst>
              <a:ext uri="{FF2B5EF4-FFF2-40B4-BE49-F238E27FC236}">
                <a16:creationId xmlns:a16="http://schemas.microsoft.com/office/drawing/2014/main" id="{6FD787F0-6718-428A-BF63-C83E3872A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3478213"/>
          <a:ext cx="1793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8" imgW="76035" imgH="177415" progId="Equation.3">
                  <p:embed/>
                </p:oleObj>
              </mc:Choice>
              <mc:Fallback>
                <p:oleObj name="公式" r:id="rId8" imgW="76035" imgH="177415" progId="Equation.3">
                  <p:embed/>
                  <p:pic>
                    <p:nvPicPr>
                      <p:cNvPr id="7174" name="Object 7">
                        <a:extLst>
                          <a:ext uri="{FF2B5EF4-FFF2-40B4-BE49-F238E27FC236}">
                            <a16:creationId xmlns:a16="http://schemas.microsoft.com/office/drawing/2014/main" id="{6FD787F0-6718-428A-BF63-C83E3872A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478213"/>
                        <a:ext cx="1793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0" name="Group 8">
            <a:extLst>
              <a:ext uri="{FF2B5EF4-FFF2-40B4-BE49-F238E27FC236}">
                <a16:creationId xmlns:a16="http://schemas.microsoft.com/office/drawing/2014/main" id="{5A1FDD4A-9A31-4731-8BC9-FE4FDC1B8CD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8686800" cy="5334000"/>
            <a:chOff x="-3" y="-3"/>
            <a:chExt cx="2642" cy="1700"/>
          </a:xfrm>
        </p:grpSpPr>
        <p:grpSp>
          <p:nvGrpSpPr>
            <p:cNvPr id="7181" name="Group 9">
              <a:extLst>
                <a:ext uri="{FF2B5EF4-FFF2-40B4-BE49-F238E27FC236}">
                  <a16:creationId xmlns:a16="http://schemas.microsoft.com/office/drawing/2014/main" id="{43965336-9517-466B-972A-4BAD70CCE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636" cy="1694"/>
              <a:chOff x="0" y="0"/>
              <a:chExt cx="2636" cy="1694"/>
            </a:xfrm>
          </p:grpSpPr>
          <p:grpSp>
            <p:nvGrpSpPr>
              <p:cNvPr id="7183" name="Group 10">
                <a:extLst>
                  <a:ext uri="{FF2B5EF4-FFF2-40B4-BE49-F238E27FC236}">
                    <a16:creationId xmlns:a16="http://schemas.microsoft.com/office/drawing/2014/main" id="{4D97456C-7D6E-4201-913B-4311282C74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06" cy="460"/>
                <a:chOff x="0" y="0"/>
                <a:chExt cx="606" cy="460"/>
              </a:xfrm>
            </p:grpSpPr>
            <p:sp>
              <p:nvSpPr>
                <p:cNvPr id="7199" name="Rectangle 11">
                  <a:extLst>
                    <a:ext uri="{FF2B5EF4-FFF2-40B4-BE49-F238E27FC236}">
                      <a16:creationId xmlns:a16="http://schemas.microsoft.com/office/drawing/2014/main" id="{F87D2AEB-4D0D-41BE-9E11-44F3119C6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20" cy="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十进制数</a:t>
                  </a:r>
                  <a:endParaRPr kumimoji="1" lang="zh-CN" altLang="en-US" sz="48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00" name="Rectangle 12">
                  <a:extLst>
                    <a:ext uri="{FF2B5EF4-FFF2-40B4-BE49-F238E27FC236}">
                      <a16:creationId xmlns:a16="http://schemas.microsoft.com/office/drawing/2014/main" id="{70A3B7CB-78B9-445C-9C70-7C99A3176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6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184" name="Group 13">
                <a:extLst>
                  <a:ext uri="{FF2B5EF4-FFF2-40B4-BE49-F238E27FC236}">
                    <a16:creationId xmlns:a16="http://schemas.microsoft.com/office/drawing/2014/main" id="{4153ABB9-4750-41A3-8D02-DF4DAB4D8D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" y="0"/>
                <a:ext cx="902" cy="460"/>
                <a:chOff x="606" y="0"/>
                <a:chExt cx="902" cy="460"/>
              </a:xfrm>
            </p:grpSpPr>
            <p:sp>
              <p:nvSpPr>
                <p:cNvPr id="7197" name="Rectangle 14">
                  <a:extLst>
                    <a:ext uri="{FF2B5EF4-FFF2-40B4-BE49-F238E27FC236}">
                      <a16:creationId xmlns:a16="http://schemas.microsoft.com/office/drawing/2014/main" id="{BF0BCCD1-A3B3-4375-B0CB-7EC49500E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9" y="0"/>
                  <a:ext cx="816" cy="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压缩型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BCD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码</a:t>
                  </a:r>
                  <a:endParaRPr kumimoji="1" lang="zh-CN" altLang="en-US" sz="48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98" name="Rectangle 15">
                  <a:extLst>
                    <a:ext uri="{FF2B5EF4-FFF2-40B4-BE49-F238E27FC236}">
                      <a16:creationId xmlns:a16="http://schemas.microsoft.com/office/drawing/2014/main" id="{2CD2815F-0143-4290-86BD-2C15962875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" y="0"/>
                  <a:ext cx="902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185" name="Group 16">
                <a:extLst>
                  <a:ext uri="{FF2B5EF4-FFF2-40B4-BE49-F238E27FC236}">
                    <a16:creationId xmlns:a16="http://schemas.microsoft.com/office/drawing/2014/main" id="{3A0C59E3-344D-4F9A-99E7-71E960719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8" y="0"/>
                <a:ext cx="1128" cy="460"/>
                <a:chOff x="1508" y="0"/>
                <a:chExt cx="1128" cy="460"/>
              </a:xfrm>
            </p:grpSpPr>
            <p:sp>
              <p:nvSpPr>
                <p:cNvPr id="7195" name="Rectangle 17">
                  <a:extLst>
                    <a:ext uri="{FF2B5EF4-FFF2-40B4-BE49-F238E27FC236}">
                      <a16:creationId xmlns:a16="http://schemas.microsoft.com/office/drawing/2014/main" id="{56B03788-F60C-4639-A82F-FC203D838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0"/>
                  <a:ext cx="1042" cy="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非压缩型</a:t>
                  </a: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BCD</a:t>
                  </a:r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码</a:t>
                  </a:r>
                  <a:endParaRPr kumimoji="1" lang="zh-CN" altLang="en-US" sz="48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96" name="Rectangle 18">
                  <a:extLst>
                    <a:ext uri="{FF2B5EF4-FFF2-40B4-BE49-F238E27FC236}">
                      <a16:creationId xmlns:a16="http://schemas.microsoft.com/office/drawing/2014/main" id="{99FA631B-2D5E-43A2-BCCE-8E51E8AEB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8" y="0"/>
                  <a:ext cx="112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186" name="Group 19">
                <a:extLst>
                  <a:ext uri="{FF2B5EF4-FFF2-40B4-BE49-F238E27FC236}">
                    <a16:creationId xmlns:a16="http://schemas.microsoft.com/office/drawing/2014/main" id="{63BBF94C-333B-4420-AC31-182DD2A588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60"/>
                <a:ext cx="606" cy="1234"/>
                <a:chOff x="0" y="460"/>
                <a:chExt cx="606" cy="1234"/>
              </a:xfrm>
            </p:grpSpPr>
            <p:sp>
              <p:nvSpPr>
                <p:cNvPr id="7193" name="Rectangle 20">
                  <a:extLst>
                    <a:ext uri="{FF2B5EF4-FFF2-40B4-BE49-F238E27FC236}">
                      <a16:creationId xmlns:a16="http://schemas.microsoft.com/office/drawing/2014/main" id="{69A016CD-4F5E-443F-A0E7-6779304B9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60"/>
                  <a:ext cx="520" cy="1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indent="269875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9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19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20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kumimoji="1" lang="en-US" altLang="zh-CN" sz="48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94" name="Rectangle 21">
                  <a:extLst>
                    <a:ext uri="{FF2B5EF4-FFF2-40B4-BE49-F238E27FC236}">
                      <a16:creationId xmlns:a16="http://schemas.microsoft.com/office/drawing/2014/main" id="{10914BEE-2436-4315-A182-0249F080F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0"/>
                  <a:ext cx="606" cy="1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187" name="Group 22">
                <a:extLst>
                  <a:ext uri="{FF2B5EF4-FFF2-40B4-BE49-F238E27FC236}">
                    <a16:creationId xmlns:a16="http://schemas.microsoft.com/office/drawing/2014/main" id="{53F11374-5AC1-47D6-8528-F79B9D5D4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" y="460"/>
                <a:ext cx="902" cy="1234"/>
                <a:chOff x="606" y="460"/>
                <a:chExt cx="902" cy="1234"/>
              </a:xfrm>
            </p:grpSpPr>
            <p:sp>
              <p:nvSpPr>
                <p:cNvPr id="7191" name="Rectangle 23">
                  <a:extLst>
                    <a:ext uri="{FF2B5EF4-FFF2-40B4-BE49-F238E27FC236}">
                      <a16:creationId xmlns:a16="http://schemas.microsoft.com/office/drawing/2014/main" id="{32D206B2-A9A6-4BE1-810A-0879AC691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9" y="460"/>
                  <a:ext cx="816" cy="1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indent="269875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00000001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00000010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00000011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00001001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00010000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00010001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00011001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00100000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00100001</a:t>
                  </a:r>
                  <a:endParaRPr kumimoji="1" lang="en-US" altLang="zh-CN" sz="48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92" name="Rectangle 24">
                  <a:extLst>
                    <a:ext uri="{FF2B5EF4-FFF2-40B4-BE49-F238E27FC236}">
                      <a16:creationId xmlns:a16="http://schemas.microsoft.com/office/drawing/2014/main" id="{A9DC91C9-DC29-43FE-B288-C24A98B53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" y="460"/>
                  <a:ext cx="902" cy="1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188" name="Group 25">
                <a:extLst>
                  <a:ext uri="{FF2B5EF4-FFF2-40B4-BE49-F238E27FC236}">
                    <a16:creationId xmlns:a16="http://schemas.microsoft.com/office/drawing/2014/main" id="{10FC950A-C3F9-422F-95A3-9907CCE9F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8" y="460"/>
                <a:ext cx="1128" cy="1234"/>
                <a:chOff x="1508" y="460"/>
                <a:chExt cx="1128" cy="1234"/>
              </a:xfrm>
            </p:grpSpPr>
            <p:sp>
              <p:nvSpPr>
                <p:cNvPr id="7189" name="Rectangle 26">
                  <a:extLst>
                    <a:ext uri="{FF2B5EF4-FFF2-40B4-BE49-F238E27FC236}">
                      <a16:creationId xmlns:a16="http://schemas.microsoft.com/office/drawing/2014/main" id="{A20E0F57-4ABC-49B1-A5A9-E78BA33A8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460"/>
                  <a:ext cx="1042" cy="1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indent="269875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00000001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00000010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00000011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              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00001001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00000001  00000000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00000001  00000001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             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00000001  00001001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00000010  00000000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00000010  00000001</a:t>
                  </a:r>
                  <a:endParaRPr kumimoji="1" lang="en-US" altLang="zh-CN" sz="48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90" name="Rectangle 27">
                  <a:extLst>
                    <a:ext uri="{FF2B5EF4-FFF2-40B4-BE49-F238E27FC236}">
                      <a16:creationId xmlns:a16="http://schemas.microsoft.com/office/drawing/2014/main" id="{25F8002A-486B-40C9-93F0-AD79D92EB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8" y="460"/>
                  <a:ext cx="1128" cy="1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85000"/>
                    </a:lnSpc>
                    <a:spcBef>
                      <a:spcPct val="45000"/>
                    </a:spcBef>
                    <a:spcAft>
                      <a:spcPct val="0"/>
                    </a:spcAft>
                    <a:defRPr>
                      <a:solidFill>
                        <a:schemeClr val="bg2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7182" name="Rectangle 28">
              <a:extLst>
                <a:ext uri="{FF2B5EF4-FFF2-40B4-BE49-F238E27FC236}">
                  <a16:creationId xmlns:a16="http://schemas.microsoft.com/office/drawing/2014/main" id="{60844C54-95CE-49B7-8142-474B5A43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2642" cy="170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4500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7175" name="Object 29">
            <a:extLst>
              <a:ext uri="{FF2B5EF4-FFF2-40B4-BE49-F238E27FC236}">
                <a16:creationId xmlns:a16="http://schemas.microsoft.com/office/drawing/2014/main" id="{1EC2D80C-E58B-4B16-90F5-50FB3FBF8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436938"/>
          <a:ext cx="1793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9" imgW="76035" imgH="177415" progId="Equation.3">
                  <p:embed/>
                </p:oleObj>
              </mc:Choice>
              <mc:Fallback>
                <p:oleObj name="公式" r:id="rId9" imgW="76035" imgH="177415" progId="Equation.3">
                  <p:embed/>
                  <p:pic>
                    <p:nvPicPr>
                      <p:cNvPr id="7175" name="Object 29">
                        <a:extLst>
                          <a:ext uri="{FF2B5EF4-FFF2-40B4-BE49-F238E27FC236}">
                            <a16:creationId xmlns:a16="http://schemas.microsoft.com/office/drawing/2014/main" id="{1EC2D80C-E58B-4B16-90F5-50FB3FBF8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36938"/>
                        <a:ext cx="1793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30">
            <a:extLst>
              <a:ext uri="{FF2B5EF4-FFF2-40B4-BE49-F238E27FC236}">
                <a16:creationId xmlns:a16="http://schemas.microsoft.com/office/drawing/2014/main" id="{92CE665B-B8CD-41CE-9077-794BD8C9A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757738"/>
          <a:ext cx="1793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10" imgW="76035" imgH="177415" progId="Equation.3">
                  <p:embed/>
                </p:oleObj>
              </mc:Choice>
              <mc:Fallback>
                <p:oleObj name="公式" r:id="rId10" imgW="76035" imgH="177415" progId="Equation.3">
                  <p:embed/>
                  <p:pic>
                    <p:nvPicPr>
                      <p:cNvPr id="7176" name="Object 30">
                        <a:extLst>
                          <a:ext uri="{FF2B5EF4-FFF2-40B4-BE49-F238E27FC236}">
                            <a16:creationId xmlns:a16="http://schemas.microsoft.com/office/drawing/2014/main" id="{92CE665B-B8CD-41CE-9077-794BD8C9A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57738"/>
                        <a:ext cx="1793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31">
            <a:extLst>
              <a:ext uri="{FF2B5EF4-FFF2-40B4-BE49-F238E27FC236}">
                <a16:creationId xmlns:a16="http://schemas.microsoft.com/office/drawing/2014/main" id="{1B56AD66-0C41-45D5-9982-D522D1E5D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0213" y="4719638"/>
          <a:ext cx="1793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11" imgW="76035" imgH="177415" progId="Equation.3">
                  <p:embed/>
                </p:oleObj>
              </mc:Choice>
              <mc:Fallback>
                <p:oleObj name="公式" r:id="rId11" imgW="76035" imgH="177415" progId="Equation.3">
                  <p:embed/>
                  <p:pic>
                    <p:nvPicPr>
                      <p:cNvPr id="7177" name="Object 31">
                        <a:extLst>
                          <a:ext uri="{FF2B5EF4-FFF2-40B4-BE49-F238E27FC236}">
                            <a16:creationId xmlns:a16="http://schemas.microsoft.com/office/drawing/2014/main" id="{1B56AD66-0C41-45D5-9982-D522D1E5DF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213" y="4719638"/>
                        <a:ext cx="17938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32">
            <a:extLst>
              <a:ext uri="{FF2B5EF4-FFF2-40B4-BE49-F238E27FC236}">
                <a16:creationId xmlns:a16="http://schemas.microsoft.com/office/drawing/2014/main" id="{E4070E35-80D6-4515-AAE8-E263A5792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482975"/>
          <a:ext cx="1793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12" imgW="76035" imgH="177415" progId="Equation.3">
                  <p:embed/>
                </p:oleObj>
              </mc:Choice>
              <mc:Fallback>
                <p:oleObj name="公式" r:id="rId12" imgW="76035" imgH="177415" progId="Equation.3">
                  <p:embed/>
                  <p:pic>
                    <p:nvPicPr>
                      <p:cNvPr id="7178" name="Object 32">
                        <a:extLst>
                          <a:ext uri="{FF2B5EF4-FFF2-40B4-BE49-F238E27FC236}">
                            <a16:creationId xmlns:a16="http://schemas.microsoft.com/office/drawing/2014/main" id="{E4070E35-80D6-4515-AAE8-E263A5792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482975"/>
                        <a:ext cx="17938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DB1DCF0B-AD49-4BDC-8630-EF02BACA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9600"/>
            <a:ext cx="8763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8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需要说明的是，虽然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码可以简化人机联系，但它比纯二进制编码效率低，对同一个给定的十进制数，用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码表示时需要的位数比用纯二进制码多，而且用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码进行运算所花的时间也要更多，计算过程更复杂，因为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码是将每个十进制数用一组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位二进制数来表示，若将这种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码送计算机进行运算，由于计算机总是将数当作二进制数来运算，所以结果可能出错，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因此需要对计算结果进行必要的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修正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，才能使结果为正确的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BCD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码形式。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FDF5A199-AE46-47E0-AA96-8A742C82D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86868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8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小标宋简体" charset="-122"/>
              </a:rPr>
              <a:t>字符编码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78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所谓字符，是指数字、字母以及其他一些符号的总称。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78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现代计算机不仅用于处理数值领域的问题，而且要处理大量的非数值领域的问题。这样一来，必然需要计算机能对数字、字母、文字以及其他一些符号进行识别和处理，而计算机只能处理二进制数，因此，通过输入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输出设备进行人机交换信息时使用的各种字符也必须按某种规则，用二进制数码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来编码，计算机才能进行识别与处理。 </a:t>
            </a: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79244EB6-886B-4E3B-B6A2-94E6DF32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88988"/>
            <a:ext cx="8686800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8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目前，国际上使用的字符编码系统有许多种。在微机、通信设备和仪器仪表中广泛使用的是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ASCII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码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American Standard Code for Information Interchange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)——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美国标准信息交换码。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码用一个字节来表示一个字符，采用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位二进制代码来对字符进行编码，最高位一般用做校验位。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位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码能表示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=128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种不同的字符，其中包括数码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9)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，英文大、小写字母，标点符号及控制字符等，见表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2.3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38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该表的使用方法读者应熟练掌握。如数字“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1”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码值为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31H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，字母“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A”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码值为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41H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，符号“？”的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码值为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3FH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等。</a:t>
            </a:r>
          </a:p>
        </p:txBody>
      </p:sp>
    </p:spTree>
  </p:cSld>
  <p:clrMapOvr>
    <a:masterClrMapping/>
  </p:clrMapOvr>
  <p:transition>
    <p:pull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5DFC5E48-2F70-43E8-A013-42D499AD9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598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2.3 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美国标准信息交换码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ASCII(7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位代码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43011" name="AutoShap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A684F3F-465D-41FD-A1B1-4C0FA7EF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43012" name="Picture 4" descr="Img00000">
            <a:extLst>
              <a:ext uri="{FF2B5EF4-FFF2-40B4-BE49-F238E27FC236}">
                <a16:creationId xmlns:a16="http://schemas.microsoft.com/office/drawing/2014/main" id="{9DC2C667-7F8E-495F-B590-58849F7B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69342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DC3F64-C563-48CE-AA12-F25C214E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516563"/>
            <a:ext cx="1908175" cy="6492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见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2ASCII.asm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演示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CB419B-8A0C-4601-AB22-AED2B1A78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二进制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898A143-1A12-464E-9C2D-37CE9B1A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32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二进制：逢二进位的数制系统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A49C9B91-E2C9-4496-9BE0-56B8E20CE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0"/>
            <a:ext cx="381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数码：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0     1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基数为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2FC54D9E-4BAC-4DC8-9A52-38147D723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110)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03" name="AutoShape 7">
            <a:extLst>
              <a:ext uri="{FF2B5EF4-FFF2-40B4-BE49-F238E27FC236}">
                <a16:creationId xmlns:a16="http://schemas.microsoft.com/office/drawing/2014/main" id="{AAB8967D-E80B-4D65-B55F-7DEDCB6E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940B264-827C-4B2C-A558-72A934F9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95600"/>
            <a:ext cx="379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(6)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A075ECFF-C3F5-439B-B90C-078ED6D83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371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奇偶数的判断以尾数为准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6AED15B3-CE13-4D99-AD00-92A0C6C13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158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易于运算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DA220F9F-0218-44C0-96B7-F184611F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554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用于表达二进制数所需的物理状态最少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42FC1B13-D64D-4ABE-9917-FEC3EBEE1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029200"/>
            <a:ext cx="6648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例：十进制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共十个数码，需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个稳定状态；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二进制表示只需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个稳定状态（即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  <p:bldP spid="4101" grpId="0" autoUpdateAnimBg="0"/>
      <p:bldP spid="4102" grpId="0" autoUpdateAnimBg="0"/>
      <p:bldP spid="4103" grpId="0" animBg="1"/>
      <p:bldP spid="4104" grpId="0" autoUpdateAnimBg="0"/>
      <p:bldP spid="4105" grpId="0" autoUpdateAnimBg="0"/>
      <p:bldP spid="4106" grpId="0" autoUpdateAnimBg="0"/>
      <p:bldP spid="4107" grpId="0" autoUpdateAnimBg="0"/>
      <p:bldP spid="410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70C9BB8-7A41-436C-A13E-9B3F7851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汉字编码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FFCE3E3-1E78-4268-91A0-DBADF5193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国标码（任一汉字或字符都用两个</a:t>
            </a:r>
            <a:r>
              <a:rPr lang="en-US" altLang="zh-CN" dirty="0"/>
              <a:t>7</a:t>
            </a:r>
            <a:r>
              <a:rPr lang="zh-CN" altLang="en-US" dirty="0"/>
              <a:t>位的二进制表示，在计算机中用两个字节表示，每个字节最高位为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pic>
        <p:nvPicPr>
          <p:cNvPr id="44036" name="Picture 4" descr="IMG_1808">
            <a:extLst>
              <a:ext uri="{FF2B5EF4-FFF2-40B4-BE49-F238E27FC236}">
                <a16:creationId xmlns:a16="http://schemas.microsoft.com/office/drawing/2014/main" id="{4AA25910-8D73-4C7D-A090-7C86BA21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833688"/>
            <a:ext cx="7620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BF902E9-5138-4710-8B44-8513E9055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749A144-E1AC-4757-BE54-BAE7A0CEE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zh-CN" altLang="en-US" dirty="0"/>
              <a:t>输入码</a:t>
            </a:r>
          </a:p>
          <a:p>
            <a:r>
              <a:rPr lang="zh-CN" altLang="en-US" dirty="0"/>
              <a:t>内码</a:t>
            </a:r>
            <a:r>
              <a:rPr lang="en-US" altLang="zh-CN" dirty="0"/>
              <a:t>:</a:t>
            </a:r>
            <a:r>
              <a:rPr lang="zh-CN" altLang="en-US" dirty="0"/>
              <a:t>通常是该汉字的国标码的两个字节最高位置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点阵字形码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D7EC7B8-44A5-4341-8779-C4C0BBE15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6143F66-2D6C-4BCF-AD03-9EC528A56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2E24C1-78CF-47D8-9C4E-20D06F0BC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z="6000">
                <a:latin typeface="华文行楷" panose="02010800040101010101" pitchFamily="2" charset="-122"/>
                <a:ea typeface="华文行楷" panose="02010800040101010101" pitchFamily="2" charset="-122"/>
              </a:rPr>
              <a:t>二进制数转换为十进制数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75AD9712-1AF6-44D0-97A7-6CD7B2CC5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58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整数部分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…k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=(k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+…+k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endParaRPr kumimoji="1" lang="en-US" altLang="zh-CN" sz="24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5D75E49A-6D6D-4979-B045-B85A31E1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858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小数部分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(. 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…k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=(k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+…+k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-(n-1)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0D2F601C-5654-4567-BDCE-C3CA7001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(11001)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8" name="AutoShape 8">
            <a:extLst>
              <a:ext uri="{FF2B5EF4-FFF2-40B4-BE49-F238E27FC236}">
                <a16:creationId xmlns:a16="http://schemas.microsoft.com/office/drawing/2014/main" id="{B365314B-F088-4285-84A8-4BD7F2797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2B6BE206-B7EE-4EEF-A6FF-10398BD4C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338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+1=(25)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6ABCFE10-9EC0-4B92-B93B-2C2B7635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460875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(0.101)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31" name="AutoShape 11">
            <a:extLst>
              <a:ext uri="{FF2B5EF4-FFF2-40B4-BE49-F238E27FC236}">
                <a16:creationId xmlns:a16="http://schemas.microsoft.com/office/drawing/2014/main" id="{E9CD965E-684B-4298-B8C4-C98D5FE2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89186FBF-7412-467F-9B34-121459EA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460875"/>
            <a:ext cx="226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-3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=(0.625)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B06746E0-ECA8-4DD4-AEFB-5B2885B3C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5146675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(101.11)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34" name="AutoShape 14">
            <a:extLst>
              <a:ext uri="{FF2B5EF4-FFF2-40B4-BE49-F238E27FC236}">
                <a16:creationId xmlns:a16="http://schemas.microsoft.com/office/drawing/2014/main" id="{4E9DD57D-643C-4EBC-917B-5B80B1A7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2B1241BF-E720-4DF2-9DCC-C7C5ACE59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146675"/>
            <a:ext cx="286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+1+2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=(5.75)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5" grpId="0" autoUpdateAnimBg="0"/>
      <p:bldP spid="5126" grpId="0" autoUpdateAnimBg="0"/>
      <p:bldP spid="5127" grpId="0" autoUpdateAnimBg="0"/>
      <p:bldP spid="5128" grpId="0" animBg="1"/>
      <p:bldP spid="5129" grpId="0" autoUpdateAnimBg="0"/>
      <p:bldP spid="5130" grpId="0" autoUpdateAnimBg="0"/>
      <p:bldP spid="5131" grpId="0" animBg="1"/>
      <p:bldP spid="5132" grpId="0" autoUpdateAnimBg="0"/>
      <p:bldP spid="5133" grpId="0" autoUpdateAnimBg="0"/>
      <p:bldP spid="5134" grpId="0" animBg="1"/>
      <p:bldP spid="51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FDD14F-6872-4A3A-A43E-024406B6A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十进制整数转换为二进制数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7FB89309-A43A-4C77-A170-7D8B5A8E8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7834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转换规则：除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取余（除基取余，先余为低，后余为高）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D11A103E-9BC2-404C-8A90-E8B66F90A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831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(x)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=(k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…k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=(k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+…+k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endParaRPr kumimoji="1" lang="en-US" altLang="zh-CN" sz="24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AutoShape 6">
            <a:extLst>
              <a:ext uri="{FF2B5EF4-FFF2-40B4-BE49-F238E27FC236}">
                <a16:creationId xmlns:a16="http://schemas.microsoft.com/office/drawing/2014/main" id="{6FE43DC3-585C-4FEE-A547-8CC7B5F99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51021F1B-7CAE-46E7-9E7A-6265C4C3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=x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除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取余数，逐次除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2……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直至商数小于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7584" name="Object 0">
            <a:extLst>
              <a:ext uri="{FF2B5EF4-FFF2-40B4-BE49-F238E27FC236}">
                <a16:creationId xmlns:a16="http://schemas.microsoft.com/office/drawing/2014/main" id="{246E5A21-0722-4ED1-86BB-41196504F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276600"/>
          <a:ext cx="28956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MP 图象" r:id="rId3" imgW="0" imgH="0" progId="Paint.Picture">
                  <p:embed/>
                </p:oleObj>
              </mc:Choice>
              <mc:Fallback>
                <p:oleObj name="BMP 图象" r:id="rId3" imgW="0" imgH="0" progId="Paint.Picture">
                  <p:embed/>
                  <p:pic>
                    <p:nvPicPr>
                      <p:cNvPr id="67584" name="Object 0">
                        <a:extLst>
                          <a:ext uri="{FF2B5EF4-FFF2-40B4-BE49-F238E27FC236}">
                            <a16:creationId xmlns:a16="http://schemas.microsoft.com/office/drawing/2014/main" id="{246E5A21-0722-4ED1-86BB-41196504F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2895600" cy="19780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AutoShape 10">
            <a:extLst>
              <a:ext uri="{FF2B5EF4-FFF2-40B4-BE49-F238E27FC236}">
                <a16:creationId xmlns:a16="http://schemas.microsoft.com/office/drawing/2014/main" id="{C3E2B0F4-7C19-4D14-A684-50E7FFE2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6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FA192BDF-3811-4664-BFE3-26A68DD7C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(27)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=(11011)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0C7AA80C-CFBD-47E0-BC7F-902DE042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375275"/>
            <a:ext cx="2606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    （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（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67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（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128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＝ 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4B15ED1D-3EFF-4304-A057-FBFF27D4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34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10100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4506D444-0121-4C20-9E6C-D80F5FC50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15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1000011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D04916B7-1D87-445D-99E1-14C6AF1B4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10000000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6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  <p:bldP spid="6149" grpId="0" autoUpdateAnimBg="0"/>
      <p:bldP spid="6150" grpId="0" animBg="1"/>
      <p:bldP spid="6151" grpId="0" autoUpdateAnimBg="0"/>
      <p:bldP spid="6154" grpId="0" animBg="1"/>
      <p:bldP spid="6155" grpId="0" autoUpdateAnimBg="0"/>
      <p:bldP spid="6156" grpId="0" autoUpdateAnimBg="0"/>
      <p:bldP spid="6157" grpId="0" autoUpdateAnimBg="0"/>
      <p:bldP spid="6158" grpId="0" autoUpdateAnimBg="0"/>
      <p:bldP spid="615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F7B9C8C-9893-4ED2-994C-24E383C55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十进制小数转换为二进制数</a:t>
            </a:r>
            <a:endParaRPr lang="zh-CN" alt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E6900EB3-711F-4DA0-A026-CAB517ADC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13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转换规则：乘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取进位（乘基取整，先整为高，后整为低）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B0184707-ADF5-4491-9724-E764CE1A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881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(x)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=(. 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…k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=(k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+…+k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n-1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×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-n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</a:t>
            </a:r>
            <a:endParaRPr kumimoji="1" lang="en-US" altLang="zh-CN" sz="24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2770208E-1F3A-4182-A1BB-6868384AB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6CFDF226-EDC4-46E9-9D21-EC44FCFA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5146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=x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乘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取进位，十进制小数逐次乘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直至余数为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75291462-2D70-437E-9F61-D4EF5DA6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(0.125)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=(0.001)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2D46B6B5-5258-4DF2-AB9A-8728AC3D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6965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0.125×2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0.25       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进位为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0.25×2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0.5           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进位为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0.5×2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   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进位为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，余数为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，计算结束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ABF633A0-BAB5-4A80-8B14-102247BE1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练习：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(0.625)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D036E454-032C-47D0-BA64-3F34258DF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724400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(0.101)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99CC6643-21B2-4981-AF6D-705C87BE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53752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(23.25)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2556DC5A-3549-437A-8248-04821CFD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(10111.01)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nimBg="1"/>
      <p:bldP spid="9222" grpId="0" autoUpdateAnimBg="0"/>
      <p:bldP spid="9225" grpId="0" autoUpdateAnimBg="0"/>
      <p:bldP spid="9230" grpId="0" autoUpdateAnimBg="0"/>
      <p:bldP spid="9231" grpId="0" autoUpdateAnimBg="0"/>
      <p:bldP spid="9232" grpId="0" autoUpdateAnimBg="0"/>
      <p:bldP spid="9233" grpId="0" autoUpdateAnimBg="0"/>
      <p:bldP spid="92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E910335-EA03-429B-A296-66896319D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AD672A6-DE7E-4CC1-94D3-4782E6A61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7412" name="Picture 4" descr="IMG_1805">
            <a:extLst>
              <a:ext uri="{FF2B5EF4-FFF2-40B4-BE49-F238E27FC236}">
                <a16:creationId xmlns:a16="http://schemas.microsoft.com/office/drawing/2014/main" id="{35F00436-5815-42CD-880D-BF87EA28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2888"/>
            <a:ext cx="76200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F25002-F765-4E84-A84E-48B9F34D8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868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二进制数</a:t>
            </a:r>
            <a:b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与八进制、十六进制数的转换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5763F5E6-405B-4F8E-9A7D-22DE28CD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6421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三位二进制数对应一位八进制数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数码：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7)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5B1520FF-4E52-4A83-A4AC-7CFCFC843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807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四位二进制数对应一位十六进制数（数码：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7DAB6B4F-A3D9-4BA1-AE91-35A013E7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91000"/>
            <a:ext cx="4506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例：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(110.111)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=(6.7)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=(6.E)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(11010.01)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=(32.2)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=(1A.4)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0" grpId="0" autoUpdateAnimBg="0"/>
      <p:bldP spid="19461" grpId="0" autoUpdateAnimBg="0"/>
      <p:bldP spid="19462" grpId="0" autoUpdateAnimBg="0"/>
    </p:bldLst>
  </p:timing>
</p:sld>
</file>

<file path=ppt/theme/theme1.xml><?xml version="1.0" encoding="utf-8"?>
<a:theme xmlns:a="http://schemas.openxmlformats.org/drawingml/2006/main" name="1_swnu">
  <a:themeElements>
    <a:clrScheme name="1_swnu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95BA5"/>
      </a:accent1>
      <a:accent2>
        <a:srgbClr val="007D17"/>
      </a:accent2>
      <a:accent3>
        <a:srgbClr val="FFFFFF"/>
      </a:accent3>
      <a:accent4>
        <a:srgbClr val="000000"/>
      </a:accent4>
      <a:accent5>
        <a:srgbClr val="AAB5CF"/>
      </a:accent5>
      <a:accent6>
        <a:srgbClr val="007114"/>
      </a:accent6>
      <a:hlink>
        <a:srgbClr val="003366"/>
      </a:hlink>
      <a:folHlink>
        <a:srgbClr val="A71101"/>
      </a:folHlink>
    </a:clrScheme>
    <a:fontScheme name="1_swnu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2"/>
          </a:outerShdw>
        </a:effec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381000" rtl="0" eaLnBrk="0" fontAlgn="base" latinLnBrk="0" hangingPunct="0">
          <a:lnSpc>
            <a:spcPct val="85000"/>
          </a:lnSpc>
          <a:spcBef>
            <a:spcPct val="45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2"/>
          </a:outerShdw>
        </a:effec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381000" rtl="0" eaLnBrk="0" fontAlgn="base" latinLnBrk="0" hangingPunct="0">
          <a:lnSpc>
            <a:spcPct val="85000"/>
          </a:lnSpc>
          <a:spcBef>
            <a:spcPct val="45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1_swn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wn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wn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wn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wn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wn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wn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wnu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95BA5"/>
        </a:accent1>
        <a:accent2>
          <a:srgbClr val="007D17"/>
        </a:accent2>
        <a:accent3>
          <a:srgbClr val="FFFFFF"/>
        </a:accent3>
        <a:accent4>
          <a:srgbClr val="000000"/>
        </a:accent4>
        <a:accent5>
          <a:srgbClr val="AAB5CF"/>
        </a:accent5>
        <a:accent6>
          <a:srgbClr val="007114"/>
        </a:accent6>
        <a:hlink>
          <a:srgbClr val="FFCC00"/>
        </a:hlink>
        <a:folHlink>
          <a:srgbClr val="A71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wnu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95BA5"/>
        </a:accent1>
        <a:accent2>
          <a:srgbClr val="007D17"/>
        </a:accent2>
        <a:accent3>
          <a:srgbClr val="FFFFFF"/>
        </a:accent3>
        <a:accent4>
          <a:srgbClr val="000000"/>
        </a:accent4>
        <a:accent5>
          <a:srgbClr val="AAB5CF"/>
        </a:accent5>
        <a:accent6>
          <a:srgbClr val="007114"/>
        </a:accent6>
        <a:hlink>
          <a:srgbClr val="003366"/>
        </a:hlink>
        <a:folHlink>
          <a:srgbClr val="A711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A50021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2"/>
          </a:outerShdw>
        </a:effec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381000" rtl="0" eaLnBrk="0" fontAlgn="base" latinLnBrk="0" hangingPunct="0">
          <a:lnSpc>
            <a:spcPct val="85000"/>
          </a:lnSpc>
          <a:spcBef>
            <a:spcPct val="45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2"/>
          </a:outerShdw>
        </a:effec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381000" rtl="0" eaLnBrk="0" fontAlgn="base" latinLnBrk="0" hangingPunct="0">
          <a:lnSpc>
            <a:spcPct val="85000"/>
          </a:lnSpc>
          <a:spcBef>
            <a:spcPct val="45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cj_swu</Template>
  <TotalTime>1148</TotalTime>
  <Words>2681</Words>
  <Application>Microsoft Office PowerPoint</Application>
  <PresentationFormat>全屏显示(4:3)</PresentationFormat>
  <Paragraphs>294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华文行楷</vt:lpstr>
      <vt:lpstr>楷体_GB2312</vt:lpstr>
      <vt:lpstr>宋体</vt:lpstr>
      <vt:lpstr>Arial</vt:lpstr>
      <vt:lpstr>Courier New</vt:lpstr>
      <vt:lpstr>Times New Roman</vt:lpstr>
      <vt:lpstr>Wingdings</vt:lpstr>
      <vt:lpstr>1_swnu</vt:lpstr>
      <vt:lpstr>默认设计模板</vt:lpstr>
      <vt:lpstr>BMP 图象</vt:lpstr>
      <vt:lpstr>公式</vt:lpstr>
      <vt:lpstr>计算机中数的表示</vt:lpstr>
      <vt:lpstr>PowerPoint 演示文稿</vt:lpstr>
      <vt:lpstr>数制</vt:lpstr>
      <vt:lpstr>二进制</vt:lpstr>
      <vt:lpstr>二进制数转换为十进制数</vt:lpstr>
      <vt:lpstr>十进制整数转换为二进制数</vt:lpstr>
      <vt:lpstr>十进制小数转换为二进制数</vt:lpstr>
      <vt:lpstr>PowerPoint 演示文稿</vt:lpstr>
      <vt:lpstr>二进制数 与八进制、十六进制数的转换</vt:lpstr>
      <vt:lpstr>PowerPoint 演示文稿</vt:lpstr>
      <vt:lpstr>数的机内表示— 定点小数</vt:lpstr>
      <vt:lpstr>数的机内表示— 定点整数</vt:lpstr>
      <vt:lpstr>数的机内表示— 浮点数</vt:lpstr>
      <vt:lpstr>机器码—原码</vt:lpstr>
      <vt:lpstr>机器码—反码</vt:lpstr>
      <vt:lpstr>机器码—补码</vt:lpstr>
      <vt:lpstr>机器码—补码</vt:lpstr>
      <vt:lpstr>机器码补充解释</vt:lpstr>
      <vt:lpstr>机器码—补码</vt:lpstr>
      <vt:lpstr>定点数加（减）法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定点数加（减）法</vt:lpstr>
      <vt:lpstr>定点乘法</vt:lpstr>
      <vt:lpstr>定点除法(1)</vt:lpstr>
      <vt:lpstr>定点除法(2)—恢复余数法</vt:lpstr>
      <vt:lpstr>定点除法(3)—加减交替法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汉字编码</vt:lpstr>
      <vt:lpstr>PowerPoint 演示文稿</vt:lpstr>
      <vt:lpstr>END</vt:lpstr>
    </vt:vector>
  </TitlesOfParts>
  <Company>swnu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</dc:creator>
  <cp:lastModifiedBy>路 鸿翔</cp:lastModifiedBy>
  <cp:revision>230</cp:revision>
  <dcterms:created xsi:type="dcterms:W3CDTF">2001-11-08T12:13:04Z</dcterms:created>
  <dcterms:modified xsi:type="dcterms:W3CDTF">2022-01-12T07:21:11Z</dcterms:modified>
</cp:coreProperties>
</file>