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ko-KR"/>
    </a:defPPr>
    <a:lvl1pPr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5pPr>
    <a:lvl6pPr marL="22860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6pPr>
    <a:lvl7pPr marL="27432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7pPr>
    <a:lvl8pPr marL="32004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8pPr>
    <a:lvl9pPr marL="36576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39694A-93AE-EF6C-85F3-2EBBAD2305D7}" name="路 鸿翔" initials="路" userId="79c3c4d301a63e3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C0755-1CFA-423F-B9A1-E464C0BD3C45}" v="1" dt="2021-11-24T11:38:33.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7" autoAdjust="0"/>
    <p:restoredTop sz="94660"/>
  </p:normalViewPr>
  <p:slideViewPr>
    <p:cSldViewPr>
      <p:cViewPr varScale="1">
        <p:scale>
          <a:sx n="70" d="100"/>
          <a:sy n="70" d="100"/>
        </p:scale>
        <p:origin x="395" y="45"/>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路 鸿翔" userId="79c3c4d301a63e3e" providerId="LiveId" clId="{28FC0755-1CFA-423F-B9A1-E464C0BD3C45}"/>
    <pc:docChg chg="custSel modSld">
      <pc:chgData name="路 鸿翔" userId="79c3c4d301a63e3e" providerId="LiveId" clId="{28FC0755-1CFA-423F-B9A1-E464C0BD3C45}" dt="2021-11-24T11:38:49.260" v="2"/>
      <pc:docMkLst>
        <pc:docMk/>
      </pc:docMkLst>
      <pc:sldChg chg="addSp delSp modSp mod addCm">
        <pc:chgData name="路 鸿翔" userId="79c3c4d301a63e3e" providerId="LiveId" clId="{28FC0755-1CFA-423F-B9A1-E464C0BD3C45}" dt="2021-11-24T11:38:49.260" v="2"/>
        <pc:sldMkLst>
          <pc:docMk/>
          <pc:sldMk cId="0" sldId="275"/>
        </pc:sldMkLst>
        <pc:spChg chg="add del mod">
          <ac:chgData name="路 鸿翔" userId="79c3c4d301a63e3e" providerId="LiveId" clId="{28FC0755-1CFA-423F-B9A1-E464C0BD3C45}" dt="2021-11-24T11:38:41.713" v="1" actId="478"/>
          <ac:spMkLst>
            <pc:docMk/>
            <pc:sldMk cId="0" sldId="275"/>
            <ac:spMk id="2" creationId="{0392E9E7-AA11-42AD-AC61-378CBB07A08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Gulim" pitchFamily="34" charset="-127"/>
              </a:defRPr>
            </a:lvl1pPr>
          </a:lstStyle>
          <a:p>
            <a:endParaRPr lang="zh-CN" altLang="en-US"/>
          </a:p>
        </p:txBody>
      </p:sp>
      <p:sp>
        <p:nvSpPr>
          <p:cNvPr id="10488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Gulim" pitchFamily="34" charset="-127"/>
              </a:defRPr>
            </a:lvl1pPr>
          </a:lstStyle>
          <a:p>
            <a:endParaRPr lang="en-US" altLang="zh-CN"/>
          </a:p>
        </p:txBody>
      </p:sp>
      <p:sp>
        <p:nvSpPr>
          <p:cNvPr id="10488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Gulim" pitchFamily="34" charset="-127"/>
              </a:defRPr>
            </a:lvl1pPr>
          </a:lstStyle>
          <a:p>
            <a:endParaRPr lang="en-US" altLang="zh-CN"/>
          </a:p>
        </p:txBody>
      </p:sp>
      <p:sp>
        <p:nvSpPr>
          <p:cNvPr id="10488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smtClean="0">
                <a:latin typeface="Gulim" panose="020B0600000101010101" pitchFamily="34" charset="-127"/>
              </a:defRPr>
            </a:lvl1pPr>
          </a:lstStyle>
          <a:p>
            <a:fld id="{4E20B395-7675-4E34-8C59-BC8BB936FAB4}"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4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4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5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5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5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rgbClr val="FFFFFF"/>
            </a:gs>
            <a:gs pos="100000">
              <a:schemeClr val="bg1"/>
            </a:gs>
          </a:gsLst>
          <a:lin ang="0" scaled="1"/>
        </a:gradFill>
        <a:effectLst/>
      </p:bgPr>
    </p:bg>
    <p:spTree>
      <p:nvGrpSpPr>
        <p:cNvPr id="1" name=""/>
        <p:cNvGrpSpPr/>
        <p:nvPr/>
      </p:nvGrpSpPr>
      <p:grpSpPr>
        <a:xfrm>
          <a:off x="0" y="0"/>
          <a:ext cx="0" cy="0"/>
          <a:chOff x="0" y="0"/>
          <a:chExt cx="0" cy="0"/>
        </a:xfrm>
      </p:grpSpPr>
      <p:sp>
        <p:nvSpPr>
          <p:cNvPr id="1048586" name="Freeform 25"/>
          <p:cNvSpPr/>
          <p:nvPr/>
        </p:nvSpPr>
        <p:spPr bwMode="gray">
          <a:xfrm>
            <a:off x="34925" y="1114425"/>
            <a:ext cx="5400675" cy="5322888"/>
          </a:xfrm>
          <a:custGeom>
            <a:avLst/>
            <a:gdLst/>
            <a:ahLst/>
            <a:cxnLst>
              <a:cxn ang="0">
                <a:pos x="3282" y="0"/>
              </a:cxn>
              <a:cxn ang="0">
                <a:pos x="1792" y="1728"/>
              </a:cxn>
              <a:cxn ang="0">
                <a:pos x="2795" y="3353"/>
              </a:cxn>
              <a:cxn ang="0">
                <a:pos x="0" y="3353"/>
              </a:cxn>
              <a:cxn ang="0">
                <a:pos x="0" y="1"/>
              </a:cxn>
              <a:cxn ang="0">
                <a:pos x="3282" y="0"/>
              </a:cxn>
            </a:cxnLst>
            <a:rect l="0" t="0" r="r" b="b"/>
            <a:pathLst>
              <a:path w="3282" h="3353">
                <a:moveTo>
                  <a:pt x="3282" y="0"/>
                </a:moveTo>
                <a:cubicBezTo>
                  <a:pt x="2282" y="285"/>
                  <a:pt x="1799" y="1073"/>
                  <a:pt x="1792" y="1728"/>
                </a:cubicBezTo>
                <a:cubicBezTo>
                  <a:pt x="1785" y="2383"/>
                  <a:pt x="1871" y="2798"/>
                  <a:pt x="2795" y="3353"/>
                </a:cubicBezTo>
                <a:lnTo>
                  <a:pt x="0" y="3353"/>
                </a:lnTo>
                <a:lnTo>
                  <a:pt x="0" y="1"/>
                </a:lnTo>
                <a:lnTo>
                  <a:pt x="3282" y="0"/>
                </a:lnTo>
                <a:close/>
              </a:path>
            </a:pathLst>
          </a:custGeom>
          <a:gradFill rotWithShape="1">
            <a:gsLst>
              <a:gs pos="0">
                <a:schemeClr val="bg2">
                  <a:gamma/>
                  <a:tint val="0"/>
                  <a:invGamma/>
                </a:schemeClr>
              </a:gs>
              <a:gs pos="100000">
                <a:schemeClr val="bg2"/>
              </a:gs>
            </a:gsLst>
            <a:lin ang="18900000" scaled="1"/>
          </a:gradFill>
          <a:ln w="9525">
            <a:noFill/>
            <a:round/>
            <a:headEnd/>
            <a:tailEnd/>
          </a:ln>
          <a:effectLst/>
        </p:spPr>
        <p:txBody>
          <a:bodyPr/>
          <a:lstStyle/>
          <a:p>
            <a:endParaRPr lang="zh-CN" altLang="en-US"/>
          </a:p>
        </p:txBody>
      </p:sp>
      <p:sp>
        <p:nvSpPr>
          <p:cNvPr id="1048587" name="Rectangle 21"/>
          <p:cNvSpPr>
            <a:spLocks noChangeArrowheads="1"/>
          </p:cNvSpPr>
          <p:nvPr/>
        </p:nvSpPr>
        <p:spPr bwMode="gray">
          <a:xfrm>
            <a:off x="3132138" y="6122988"/>
            <a:ext cx="6011862" cy="407987"/>
          </a:xfrm>
          <a:prstGeom prst="rect">
            <a:avLst/>
          </a:prstGeom>
          <a:solidFill>
            <a:schemeClr val="tx2"/>
          </a:solidFill>
          <a:ln>
            <a:noFill/>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48588" name="Rectangle 12"/>
          <p:cNvSpPr>
            <a:spLocks noChangeArrowheads="1"/>
          </p:cNvSpPr>
          <p:nvPr/>
        </p:nvSpPr>
        <p:spPr bwMode="gray">
          <a:xfrm>
            <a:off x="0" y="1588"/>
            <a:ext cx="9144000" cy="906462"/>
          </a:xfrm>
          <a:prstGeom prst="rect">
            <a:avLst/>
          </a:prstGeom>
          <a:gradFill rotWithShape="1">
            <a:gsLst>
              <a:gs pos="0">
                <a:schemeClr val="tx2"/>
              </a:gs>
              <a:gs pos="100000">
                <a:schemeClr val="accent1"/>
              </a:gs>
            </a:gsLst>
            <a:lin ang="0" scaled="1"/>
          </a:gradFill>
          <a:ln>
            <a:noFill/>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48589" name="Rectangle 19"/>
          <p:cNvSpPr>
            <a:spLocks noChangeArrowheads="1"/>
          </p:cNvSpPr>
          <p:nvPr/>
        </p:nvSpPr>
        <p:spPr bwMode="gray">
          <a:xfrm>
            <a:off x="-36513" y="6524625"/>
            <a:ext cx="9147176" cy="333375"/>
          </a:xfrm>
          <a:prstGeom prst="rect">
            <a:avLst/>
          </a:prstGeom>
          <a:solidFill>
            <a:schemeClr val="accent2"/>
          </a:solidFill>
          <a:ln>
            <a:noFill/>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48590" name="Freeform 24" descr="E000089L"/>
          <p:cNvSpPr/>
          <p:nvPr/>
        </p:nvSpPr>
        <p:spPr bwMode="gray">
          <a:xfrm>
            <a:off x="-3175" y="1114425"/>
            <a:ext cx="4359275" cy="5411788"/>
          </a:xfrm>
          <a:custGeom>
            <a:avLst/>
            <a:gdLst>
              <a:gd name="T0" fmla="*/ 2540 w 2676"/>
              <a:gd name="T1" fmla="*/ 0 h 3765"/>
              <a:gd name="T2" fmla="*/ 1638 w 2676"/>
              <a:gd name="T3" fmla="*/ 1752 h 3765"/>
              <a:gd name="T4" fmla="*/ 2676 w 2676"/>
              <a:gd name="T5" fmla="*/ 3765 h 3765"/>
              <a:gd name="T6" fmla="*/ 0 w 2676"/>
              <a:gd name="T7" fmla="*/ 3765 h 3765"/>
              <a:gd name="T8" fmla="*/ 0 w 2676"/>
              <a:gd name="T9" fmla="*/ 0 h 3765"/>
              <a:gd name="T10" fmla="*/ 2540 w 2676"/>
              <a:gd name="T11" fmla="*/ 0 h 37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76" h="3765">
                <a:moveTo>
                  <a:pt x="2540" y="0"/>
                </a:moveTo>
                <a:cubicBezTo>
                  <a:pt x="2089" y="229"/>
                  <a:pt x="1644" y="1070"/>
                  <a:pt x="1638" y="1752"/>
                </a:cubicBezTo>
                <a:cubicBezTo>
                  <a:pt x="1632" y="2434"/>
                  <a:pt x="1791" y="3142"/>
                  <a:pt x="2676" y="3765"/>
                </a:cubicBezTo>
                <a:lnTo>
                  <a:pt x="0" y="3765"/>
                </a:lnTo>
                <a:lnTo>
                  <a:pt x="0" y="0"/>
                </a:lnTo>
                <a:lnTo>
                  <a:pt x="2540" y="0"/>
                </a:lnTo>
                <a:close/>
              </a:path>
            </a:pathLst>
          </a:custGeom>
          <a:blipFill dpi="0" rotWithShape="1">
            <a:blip r:embed="rId2" cstate="print"/>
            <a:srcRect/>
            <a:stretch>
              <a:fillRect/>
            </a:stretch>
          </a:blipFill>
          <a:ln>
            <a:noFill/>
          </a:ln>
        </p:spPr>
        <p:txBody>
          <a:bodyPr/>
          <a:lstStyle/>
          <a:p>
            <a:endParaRPr lang="zh-CN" altLang="en-US"/>
          </a:p>
        </p:txBody>
      </p:sp>
      <p:sp>
        <p:nvSpPr>
          <p:cNvPr id="1048591" name="Rectangle 4"/>
          <p:cNvSpPr>
            <a:spLocks noChangeArrowheads="1"/>
          </p:cNvSpPr>
          <p:nvPr/>
        </p:nvSpPr>
        <p:spPr bwMode="gray">
          <a:xfrm>
            <a:off x="0" y="908050"/>
            <a:ext cx="9144000" cy="217488"/>
          </a:xfrm>
          <a:prstGeom prst="rect">
            <a:avLst/>
          </a:prstGeom>
          <a:solidFill>
            <a:schemeClr val="tx1"/>
          </a:solidFill>
          <a:ln>
            <a:noFill/>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pic>
        <p:nvPicPr>
          <p:cNvPr id="2097154" name="Picture 33" descr="图片1"/>
          <p:cNvPicPr>
            <a:picLocks noChangeAspect="1" noChangeArrowheads="1"/>
          </p:cNvPicPr>
          <p:nvPr userDrawn="1"/>
        </p:nvPicPr>
        <p:blipFill>
          <a:blip r:embed="rId3" cstate="print">
            <a:lum bright="30000" contrast="18000"/>
          </a:blip>
          <a:srcRect/>
          <a:stretch>
            <a:fillRect/>
          </a:stretch>
        </p:blipFill>
        <p:spPr bwMode="auto">
          <a:xfrm>
            <a:off x="539750" y="115888"/>
            <a:ext cx="860425" cy="730250"/>
          </a:xfrm>
          <a:prstGeom prst="rect">
            <a:avLst/>
          </a:prstGeom>
          <a:noFill/>
          <a:ln>
            <a:noFill/>
          </a:ln>
        </p:spPr>
      </p:pic>
      <p:pic>
        <p:nvPicPr>
          <p:cNvPr id="2097155" name="Picture 34" descr="西南大学"/>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1476375" y="493713"/>
            <a:ext cx="1295400" cy="342900"/>
          </a:xfrm>
          <a:prstGeom prst="rect">
            <a:avLst/>
          </a:prstGeom>
          <a:noFill/>
          <a:ln>
            <a:noFill/>
          </a:ln>
        </p:spPr>
      </p:pic>
      <p:pic>
        <p:nvPicPr>
          <p:cNvPr id="2097156" name="Picture 35" descr="含宏广大"/>
          <p:cNvPicPr>
            <a:picLocks noChangeAspect="1" noChangeArrowheads="1"/>
          </p:cNvPicPr>
          <p:nvPr userDrawn="1"/>
        </p:nvPicPr>
        <p:blipFill>
          <a:blip r:embed="rId5" cstate="print">
            <a:clrChange>
              <a:clrFrom>
                <a:srgbClr val="FFFFFF"/>
              </a:clrFrom>
              <a:clrTo>
                <a:srgbClr val="FFFFFF">
                  <a:alpha val="0"/>
                </a:srgbClr>
              </a:clrTo>
            </a:clrChange>
            <a:lum bright="-18000" contrast="-54000"/>
          </a:blip>
          <a:srcRect/>
          <a:stretch>
            <a:fillRect/>
          </a:stretch>
        </p:blipFill>
        <p:spPr bwMode="auto">
          <a:xfrm>
            <a:off x="6589713" y="6230938"/>
            <a:ext cx="1022350" cy="222250"/>
          </a:xfrm>
          <a:prstGeom prst="rect">
            <a:avLst/>
          </a:prstGeom>
          <a:noFill/>
          <a:ln>
            <a:noFill/>
          </a:ln>
        </p:spPr>
      </p:pic>
      <p:pic>
        <p:nvPicPr>
          <p:cNvPr id="2097157" name="Picture 36" descr="继往开来"/>
          <p:cNvPicPr>
            <a:picLocks noChangeAspect="1" noChangeArrowheads="1"/>
          </p:cNvPicPr>
          <p:nvPr userDrawn="1"/>
        </p:nvPicPr>
        <p:blipFill>
          <a:blip r:embed="rId6" cstate="print">
            <a:clrChange>
              <a:clrFrom>
                <a:srgbClr val="FFFFFF"/>
              </a:clrFrom>
              <a:clrTo>
                <a:srgbClr val="FFFFFF">
                  <a:alpha val="0"/>
                </a:srgbClr>
              </a:clrTo>
            </a:clrChange>
            <a:lum bright="-6000"/>
          </a:blip>
          <a:srcRect/>
          <a:stretch>
            <a:fillRect/>
          </a:stretch>
        </p:blipFill>
        <p:spPr bwMode="auto">
          <a:xfrm>
            <a:off x="7851775" y="6224588"/>
            <a:ext cx="1041400" cy="222250"/>
          </a:xfrm>
          <a:prstGeom prst="rect">
            <a:avLst/>
          </a:prstGeom>
          <a:noFill/>
          <a:ln>
            <a:noFill/>
          </a:ln>
        </p:spPr>
      </p:pic>
      <p:sp>
        <p:nvSpPr>
          <p:cNvPr id="1048592" name="Rectangle 13"/>
          <p:cNvSpPr>
            <a:spLocks noGrp="1" noChangeArrowheads="1"/>
          </p:cNvSpPr>
          <p:nvPr>
            <p:ph type="ctrTitle" sz="quarter"/>
          </p:nvPr>
        </p:nvSpPr>
        <p:spPr>
          <a:xfrm>
            <a:off x="3563938" y="2781300"/>
            <a:ext cx="5329237" cy="1371600"/>
          </a:xfrm>
          <a:ln w="38100"/>
        </p:spPr>
        <p:txBody>
          <a:bodyPr/>
          <a:lstStyle>
            <a:lvl1pPr>
              <a:defRPr sz="3200" i="1">
                <a:solidFill>
                  <a:schemeClr val="tx1"/>
                </a:solidFill>
              </a:defRPr>
            </a:lvl1pPr>
          </a:lstStyle>
          <a:p>
            <a:r>
              <a:rPr lang="en-US" altLang="ko-KR"/>
              <a:t>Click to edit Master </a:t>
            </a:r>
            <a:br>
              <a:rPr lang="en-US" altLang="ko-KR"/>
            </a:br>
            <a:r>
              <a:rPr lang="en-US" altLang="ko-KR"/>
              <a:t>title style</a:t>
            </a:r>
          </a:p>
        </p:txBody>
      </p:sp>
      <p:sp>
        <p:nvSpPr>
          <p:cNvPr id="1048593" name="Rectangle 16"/>
          <p:cNvSpPr>
            <a:spLocks noGrp="1" noChangeArrowheads="1"/>
          </p:cNvSpPr>
          <p:nvPr>
            <p:ph type="subTitle" sz="quarter" idx="1"/>
          </p:nvPr>
        </p:nvSpPr>
        <p:spPr bwMode="gray">
          <a:xfrm>
            <a:off x="4356100" y="6099175"/>
            <a:ext cx="4329113" cy="312738"/>
          </a:xfrm>
        </p:spPr>
        <p:txBody>
          <a:bodyPr/>
          <a:lstStyle>
            <a:lvl1pPr marL="0" indent="0">
              <a:buFont typeface="Wingdings" pitchFamily="2" charset="2"/>
              <a:buNone/>
              <a:defRPr sz="1600" b="1">
                <a:solidFill>
                  <a:schemeClr val="bg1"/>
                </a:solidFill>
              </a:defRPr>
            </a:lvl1pPr>
          </a:lstStyle>
          <a:p>
            <a:r>
              <a:rPr lang="en-US" altLang="ko-KR"/>
              <a:t>Click to edit Master subtitle style</a:t>
            </a:r>
          </a:p>
        </p:txBody>
      </p:sp>
      <p:sp>
        <p:nvSpPr>
          <p:cNvPr id="1048594" name="Rectangle 5"/>
          <p:cNvSpPr>
            <a:spLocks noGrp="1" noChangeArrowheads="1"/>
          </p:cNvSpPr>
          <p:nvPr>
            <p:ph type="dt" sz="quarter" idx="10"/>
          </p:nvPr>
        </p:nvSpPr>
        <p:spPr bwMode="gray">
          <a:xfrm>
            <a:off x="33528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39" name="标题 1"/>
          <p:cNvSpPr>
            <a:spLocks noGrp="1"/>
          </p:cNvSpPr>
          <p:nvPr>
            <p:ph type="title"/>
          </p:nvPr>
        </p:nvSpPr>
        <p:spPr/>
        <p:txBody>
          <a:bodyPr/>
          <a:lstStyle/>
          <a:p>
            <a:r>
              <a:rPr lang="zh-CN" altLang="en-US"/>
              <a:t>单击此处编辑母版标题样式</a:t>
            </a:r>
          </a:p>
        </p:txBody>
      </p:sp>
      <p:sp>
        <p:nvSpPr>
          <p:cNvPr id="1048840"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41" name="Rectangle 9"/>
          <p:cNvSpPr>
            <a:spLocks noGrp="1" noChangeArrowheads="1"/>
          </p:cNvSpPr>
          <p:nvPr>
            <p:ph type="ftr" sz="quarter" idx="10"/>
          </p:nvPr>
        </p:nvSpPr>
        <p:spPr/>
        <p:txBody>
          <a:bodyPr/>
          <a:lstStyle/>
          <a:p>
            <a:endParaRPr lang="zh-CN" altLang="en-US"/>
          </a:p>
        </p:txBody>
      </p:sp>
      <p:sp>
        <p:nvSpPr>
          <p:cNvPr id="1048842" name="Rectangle 10"/>
          <p:cNvSpPr>
            <a:spLocks noGrp="1" noChangeArrowheads="1"/>
          </p:cNvSpPr>
          <p:nvPr>
            <p:ph type="sldNum" sz="quarter" idx="11"/>
          </p:nvPr>
        </p:nvSpPr>
        <p:spPr/>
        <p:txBody>
          <a:bodyPr/>
          <a:lstStyle/>
          <a:p>
            <a:fld id="{C0C471C9-5EC4-4D51-83D8-A0F8129F5FB4}" type="slidenum">
              <a:rPr lang="en-US" altLang="ko-K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823" name="竖排标题 1"/>
          <p:cNvSpPr>
            <a:spLocks noGrp="1"/>
          </p:cNvSpPr>
          <p:nvPr>
            <p:ph type="title" orient="vert"/>
          </p:nvPr>
        </p:nvSpPr>
        <p:spPr>
          <a:xfrm>
            <a:off x="6929438" y="115888"/>
            <a:ext cx="1962150" cy="6121400"/>
          </a:xfrm>
        </p:spPr>
        <p:txBody>
          <a:bodyPr vert="eaVert"/>
          <a:lstStyle/>
          <a:p>
            <a:r>
              <a:rPr lang="zh-CN" altLang="en-US"/>
              <a:t>单击此处编辑母版标题样式</a:t>
            </a:r>
          </a:p>
        </p:txBody>
      </p:sp>
      <p:sp>
        <p:nvSpPr>
          <p:cNvPr id="1048824" name="竖排文字占位符 2"/>
          <p:cNvSpPr>
            <a:spLocks noGrp="1"/>
          </p:cNvSpPr>
          <p:nvPr>
            <p:ph type="body" orient="vert" idx="1"/>
          </p:nvPr>
        </p:nvSpPr>
        <p:spPr>
          <a:xfrm>
            <a:off x="1042988" y="115888"/>
            <a:ext cx="5734050" cy="6121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25" name="Rectangle 9"/>
          <p:cNvSpPr>
            <a:spLocks noGrp="1" noChangeArrowheads="1"/>
          </p:cNvSpPr>
          <p:nvPr>
            <p:ph type="ftr" sz="quarter" idx="10"/>
          </p:nvPr>
        </p:nvSpPr>
        <p:spPr/>
        <p:txBody>
          <a:bodyPr/>
          <a:lstStyle/>
          <a:p>
            <a:endParaRPr lang="zh-CN" altLang="en-US"/>
          </a:p>
        </p:txBody>
      </p:sp>
      <p:sp>
        <p:nvSpPr>
          <p:cNvPr id="1048826" name="Rectangle 10"/>
          <p:cNvSpPr>
            <a:spLocks noGrp="1" noChangeArrowheads="1"/>
          </p:cNvSpPr>
          <p:nvPr>
            <p:ph type="sldNum" sz="quarter" idx="11"/>
          </p:nvPr>
        </p:nvSpPr>
        <p:spPr/>
        <p:txBody>
          <a:bodyPr/>
          <a:lstStyle/>
          <a:p>
            <a:fld id="{4F4BF58D-B08D-4E30-BCDA-665262389BB2}" type="slidenum">
              <a:rPr lang="en-US" altLang="ko-K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1048651"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1048652"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3"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4" name="日期占位符 4"/>
          <p:cNvSpPr>
            <a:spLocks noGrp="1"/>
          </p:cNvSpPr>
          <p:nvPr>
            <p:ph type="dt" sz="half" idx="10"/>
          </p:nvPr>
        </p:nvSpPr>
        <p:spPr>
          <a:xfrm>
            <a:off x="457200" y="6245225"/>
            <a:ext cx="2133600" cy="476250"/>
          </a:xfrm>
          <a:prstGeom prst="rect">
            <a:avLst/>
          </a:prstGeom>
        </p:spPr>
        <p:txBody>
          <a:bodyPr/>
          <a:lstStyle>
            <a:lvl1pPr eaLnBrk="0" hangingPunct="0"/>
          </a:lstStyle>
          <a:p>
            <a:endParaRPr lang="en-US" altLang="zh-CN"/>
          </a:p>
        </p:txBody>
      </p:sp>
      <p:sp>
        <p:nvSpPr>
          <p:cNvPr id="1048655" name="页脚占位符 5"/>
          <p:cNvSpPr>
            <a:spLocks noGrp="1"/>
          </p:cNvSpPr>
          <p:nvPr>
            <p:ph type="ftr" sz="quarter" idx="11"/>
          </p:nvPr>
        </p:nvSpPr>
        <p:spPr>
          <a:xfrm>
            <a:off x="3124200" y="6245225"/>
            <a:ext cx="2895600" cy="476250"/>
          </a:xfrm>
        </p:spPr>
        <p:txBody>
          <a:bodyPr/>
          <a:lstStyle/>
          <a:p>
            <a:endParaRPr lang="en-US" altLang="zh-CN"/>
          </a:p>
        </p:txBody>
      </p:sp>
      <p:sp>
        <p:nvSpPr>
          <p:cNvPr id="1048656" name="灯片编号占位符 6"/>
          <p:cNvSpPr>
            <a:spLocks noGrp="1"/>
          </p:cNvSpPr>
          <p:nvPr>
            <p:ph type="sldNum" sz="quarter" idx="12"/>
          </p:nvPr>
        </p:nvSpPr>
        <p:spPr>
          <a:xfrm>
            <a:off x="6553200" y="6245225"/>
            <a:ext cx="2133600" cy="476250"/>
          </a:xfrm>
        </p:spPr>
        <p:txBody>
          <a:bodyPr/>
          <a:lstStyle>
            <a:lvl1pPr>
              <a:defRPr smtClean="0"/>
            </a:lvl1pPr>
          </a:lstStyle>
          <a:p>
            <a:fld id="{2B11989A-4999-4FBC-A19C-A8446DDDE57C}"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1048738"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1048739"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40"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41"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42" name="日期占位符 5"/>
          <p:cNvSpPr>
            <a:spLocks noGrp="1"/>
          </p:cNvSpPr>
          <p:nvPr>
            <p:ph type="dt" sz="half" idx="10"/>
          </p:nvPr>
        </p:nvSpPr>
        <p:spPr>
          <a:xfrm>
            <a:off x="457200" y="6245225"/>
            <a:ext cx="2133600" cy="476250"/>
          </a:xfrm>
          <a:prstGeom prst="rect">
            <a:avLst/>
          </a:prstGeom>
        </p:spPr>
        <p:txBody>
          <a:bodyPr/>
          <a:lstStyle>
            <a:lvl1pPr eaLnBrk="0" hangingPunct="0"/>
          </a:lstStyle>
          <a:p>
            <a:endParaRPr lang="en-US" altLang="zh-CN"/>
          </a:p>
        </p:txBody>
      </p:sp>
      <p:sp>
        <p:nvSpPr>
          <p:cNvPr id="1048743" name="页脚占位符 6"/>
          <p:cNvSpPr>
            <a:spLocks noGrp="1"/>
          </p:cNvSpPr>
          <p:nvPr>
            <p:ph type="ftr" sz="quarter" idx="11"/>
          </p:nvPr>
        </p:nvSpPr>
        <p:spPr>
          <a:xfrm>
            <a:off x="3124200" y="6245225"/>
            <a:ext cx="2895600" cy="476250"/>
          </a:xfrm>
        </p:spPr>
        <p:txBody>
          <a:bodyPr/>
          <a:lstStyle/>
          <a:p>
            <a:endParaRPr lang="en-US" altLang="zh-CN"/>
          </a:p>
        </p:txBody>
      </p:sp>
      <p:sp>
        <p:nvSpPr>
          <p:cNvPr id="1048744" name="灯片编号占位符 7"/>
          <p:cNvSpPr>
            <a:spLocks noGrp="1"/>
          </p:cNvSpPr>
          <p:nvPr>
            <p:ph type="sldNum" sz="quarter" idx="12"/>
          </p:nvPr>
        </p:nvSpPr>
        <p:spPr>
          <a:xfrm>
            <a:off x="6553200" y="6245225"/>
            <a:ext cx="2133600" cy="476250"/>
          </a:xfrm>
        </p:spPr>
        <p:txBody>
          <a:bodyPr/>
          <a:lstStyle>
            <a:lvl1pPr>
              <a:defRPr smtClean="0"/>
            </a:lvl1pPr>
          </a:lstStyle>
          <a:p>
            <a:fld id="{947A5298-2485-41A5-B1B3-91FF14427F9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97" name="标题 1"/>
          <p:cNvSpPr>
            <a:spLocks noGrp="1"/>
          </p:cNvSpPr>
          <p:nvPr>
            <p:ph type="title"/>
          </p:nvPr>
        </p:nvSpPr>
        <p:spPr/>
        <p:txBody>
          <a:bodyPr/>
          <a:lstStyle/>
          <a:p>
            <a:r>
              <a:rPr lang="zh-CN" altLang="en-US"/>
              <a:t>单击此处编辑母版标题样式</a:t>
            </a:r>
          </a:p>
        </p:txBody>
      </p:sp>
      <p:sp>
        <p:nvSpPr>
          <p:cNvPr id="1048598"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9" name="Rectangle 9"/>
          <p:cNvSpPr>
            <a:spLocks noGrp="1" noChangeArrowheads="1"/>
          </p:cNvSpPr>
          <p:nvPr>
            <p:ph type="ftr" sz="quarter" idx="10"/>
          </p:nvPr>
        </p:nvSpPr>
        <p:spPr/>
        <p:txBody>
          <a:bodyPr/>
          <a:lstStyle/>
          <a:p>
            <a:endParaRPr lang="zh-CN" altLang="en-US"/>
          </a:p>
        </p:txBody>
      </p:sp>
      <p:sp>
        <p:nvSpPr>
          <p:cNvPr id="1048600" name="Rectangle 10"/>
          <p:cNvSpPr>
            <a:spLocks noGrp="1" noChangeArrowheads="1"/>
          </p:cNvSpPr>
          <p:nvPr>
            <p:ph type="sldNum" sz="quarter" idx="11"/>
          </p:nvPr>
        </p:nvSpPr>
        <p:spPr/>
        <p:txBody>
          <a:bodyPr/>
          <a:lstStyle/>
          <a:p>
            <a:fld id="{028A8385-490E-4EC7-9D18-D131E2219CCA}" type="slidenum">
              <a:rPr lang="en-US" altLang="ko-K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00"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1048701"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048702" name="Rectangle 9"/>
          <p:cNvSpPr>
            <a:spLocks noGrp="1" noChangeArrowheads="1"/>
          </p:cNvSpPr>
          <p:nvPr>
            <p:ph type="ftr" sz="quarter" idx="10"/>
          </p:nvPr>
        </p:nvSpPr>
        <p:spPr/>
        <p:txBody>
          <a:bodyPr/>
          <a:lstStyle/>
          <a:p>
            <a:endParaRPr lang="zh-CN" altLang="en-US"/>
          </a:p>
        </p:txBody>
      </p:sp>
      <p:sp>
        <p:nvSpPr>
          <p:cNvPr id="1048703" name="Rectangle 10"/>
          <p:cNvSpPr>
            <a:spLocks noGrp="1" noChangeArrowheads="1"/>
          </p:cNvSpPr>
          <p:nvPr>
            <p:ph type="sldNum" sz="quarter" idx="11"/>
          </p:nvPr>
        </p:nvSpPr>
        <p:spPr/>
        <p:txBody>
          <a:bodyPr/>
          <a:lstStyle/>
          <a:p>
            <a:fld id="{34C2CA32-FB2E-4D7E-995E-6311A5455408}" type="slidenum">
              <a:rPr lang="en-US" altLang="ko-K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74" name="标题 1"/>
          <p:cNvSpPr>
            <a:spLocks noGrp="1"/>
          </p:cNvSpPr>
          <p:nvPr>
            <p:ph type="title"/>
          </p:nvPr>
        </p:nvSpPr>
        <p:spPr/>
        <p:txBody>
          <a:bodyPr/>
          <a:lstStyle/>
          <a:p>
            <a:r>
              <a:rPr lang="zh-CN" altLang="en-US"/>
              <a:t>单击此处编辑母版标题样式</a:t>
            </a:r>
          </a:p>
        </p:txBody>
      </p:sp>
      <p:sp>
        <p:nvSpPr>
          <p:cNvPr id="1048775" name="内容占位符 2"/>
          <p:cNvSpPr>
            <a:spLocks noGrp="1"/>
          </p:cNvSpPr>
          <p:nvPr>
            <p:ph sz="half" idx="1"/>
          </p:nvPr>
        </p:nvSpPr>
        <p:spPr>
          <a:xfrm>
            <a:off x="1042988" y="1339850"/>
            <a:ext cx="374015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6" name="内容占位符 3"/>
          <p:cNvSpPr>
            <a:spLocks noGrp="1"/>
          </p:cNvSpPr>
          <p:nvPr>
            <p:ph sz="half" idx="2"/>
          </p:nvPr>
        </p:nvSpPr>
        <p:spPr>
          <a:xfrm>
            <a:off x="4935538" y="1339850"/>
            <a:ext cx="374015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7" name="Rectangle 9"/>
          <p:cNvSpPr>
            <a:spLocks noGrp="1" noChangeArrowheads="1"/>
          </p:cNvSpPr>
          <p:nvPr>
            <p:ph type="ftr" sz="quarter" idx="10"/>
          </p:nvPr>
        </p:nvSpPr>
        <p:spPr/>
        <p:txBody>
          <a:bodyPr/>
          <a:lstStyle/>
          <a:p>
            <a:endParaRPr lang="zh-CN" altLang="en-US"/>
          </a:p>
        </p:txBody>
      </p:sp>
      <p:sp>
        <p:nvSpPr>
          <p:cNvPr id="1048778" name="Rectangle 10"/>
          <p:cNvSpPr>
            <a:spLocks noGrp="1" noChangeArrowheads="1"/>
          </p:cNvSpPr>
          <p:nvPr>
            <p:ph type="sldNum" sz="quarter" idx="11"/>
          </p:nvPr>
        </p:nvSpPr>
        <p:spPr/>
        <p:txBody>
          <a:bodyPr/>
          <a:lstStyle/>
          <a:p>
            <a:fld id="{3E6A18F3-05FE-4C72-BDB9-452BE036B64A}" type="slidenum">
              <a:rPr lang="en-US" altLang="ko-K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3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104883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3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3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3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37" name="Rectangle 9"/>
          <p:cNvSpPr>
            <a:spLocks noGrp="1" noChangeArrowheads="1"/>
          </p:cNvSpPr>
          <p:nvPr>
            <p:ph type="ftr" sz="quarter" idx="10"/>
          </p:nvPr>
        </p:nvSpPr>
        <p:spPr/>
        <p:txBody>
          <a:bodyPr/>
          <a:lstStyle/>
          <a:p>
            <a:endParaRPr lang="zh-CN" altLang="en-US"/>
          </a:p>
        </p:txBody>
      </p:sp>
      <p:sp>
        <p:nvSpPr>
          <p:cNvPr id="1048838" name="Rectangle 10"/>
          <p:cNvSpPr>
            <a:spLocks noGrp="1" noChangeArrowheads="1"/>
          </p:cNvSpPr>
          <p:nvPr>
            <p:ph type="sldNum" sz="quarter" idx="11"/>
          </p:nvPr>
        </p:nvSpPr>
        <p:spPr/>
        <p:txBody>
          <a:bodyPr/>
          <a:lstStyle/>
          <a:p>
            <a:fld id="{B47D118E-CD36-4913-8961-2DA7EA94DA0E}" type="slidenum">
              <a:rPr lang="en-US" altLang="ko-K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20" name="标题 1"/>
          <p:cNvSpPr>
            <a:spLocks noGrp="1"/>
          </p:cNvSpPr>
          <p:nvPr>
            <p:ph type="title"/>
          </p:nvPr>
        </p:nvSpPr>
        <p:spPr/>
        <p:txBody>
          <a:bodyPr/>
          <a:lstStyle/>
          <a:p>
            <a:r>
              <a:rPr lang="zh-CN" altLang="en-US"/>
              <a:t>单击此处编辑母版标题样式</a:t>
            </a:r>
          </a:p>
        </p:txBody>
      </p:sp>
      <p:sp>
        <p:nvSpPr>
          <p:cNvPr id="1048821" name="Rectangle 9"/>
          <p:cNvSpPr>
            <a:spLocks noGrp="1" noChangeArrowheads="1"/>
          </p:cNvSpPr>
          <p:nvPr>
            <p:ph type="ftr" sz="quarter" idx="10"/>
          </p:nvPr>
        </p:nvSpPr>
        <p:spPr/>
        <p:txBody>
          <a:bodyPr/>
          <a:lstStyle/>
          <a:p>
            <a:endParaRPr lang="zh-CN" altLang="en-US"/>
          </a:p>
        </p:txBody>
      </p:sp>
      <p:sp>
        <p:nvSpPr>
          <p:cNvPr id="1048822" name="Rectangle 10"/>
          <p:cNvSpPr>
            <a:spLocks noGrp="1" noChangeArrowheads="1"/>
          </p:cNvSpPr>
          <p:nvPr>
            <p:ph type="sldNum" sz="quarter" idx="11"/>
          </p:nvPr>
        </p:nvSpPr>
        <p:spPr/>
        <p:txBody>
          <a:bodyPr/>
          <a:lstStyle/>
          <a:p>
            <a:fld id="{44B69F46-B13A-488B-8E1C-384CD09FB797}" type="slidenum">
              <a:rPr lang="en-US" altLang="ko-K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79" name="Rectangle 9"/>
          <p:cNvSpPr>
            <a:spLocks noGrp="1" noChangeArrowheads="1"/>
          </p:cNvSpPr>
          <p:nvPr>
            <p:ph type="ftr" sz="quarter" idx="10"/>
          </p:nvPr>
        </p:nvSpPr>
        <p:spPr/>
        <p:txBody>
          <a:bodyPr/>
          <a:lstStyle/>
          <a:p>
            <a:endParaRPr lang="zh-CN" altLang="en-US"/>
          </a:p>
        </p:txBody>
      </p:sp>
      <p:sp>
        <p:nvSpPr>
          <p:cNvPr id="1048680" name="Rectangle 10"/>
          <p:cNvSpPr>
            <a:spLocks noGrp="1" noChangeArrowheads="1"/>
          </p:cNvSpPr>
          <p:nvPr>
            <p:ph type="sldNum" sz="quarter" idx="11"/>
          </p:nvPr>
        </p:nvSpPr>
        <p:spPr/>
        <p:txBody>
          <a:bodyPr/>
          <a:lstStyle/>
          <a:p>
            <a:fld id="{3CFCCC7C-0920-4B8F-AE0E-767AEB3F1621}" type="slidenum">
              <a:rPr lang="en-US" altLang="ko-K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43"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1048844"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45"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846" name="Rectangle 9"/>
          <p:cNvSpPr>
            <a:spLocks noGrp="1" noChangeArrowheads="1"/>
          </p:cNvSpPr>
          <p:nvPr>
            <p:ph type="ftr" sz="quarter" idx="10"/>
          </p:nvPr>
        </p:nvSpPr>
        <p:spPr/>
        <p:txBody>
          <a:bodyPr/>
          <a:lstStyle/>
          <a:p>
            <a:endParaRPr lang="zh-CN" altLang="en-US"/>
          </a:p>
        </p:txBody>
      </p:sp>
      <p:sp>
        <p:nvSpPr>
          <p:cNvPr id="1048847" name="Rectangle 10"/>
          <p:cNvSpPr>
            <a:spLocks noGrp="1" noChangeArrowheads="1"/>
          </p:cNvSpPr>
          <p:nvPr>
            <p:ph type="sldNum" sz="quarter" idx="11"/>
          </p:nvPr>
        </p:nvSpPr>
        <p:spPr/>
        <p:txBody>
          <a:bodyPr/>
          <a:lstStyle/>
          <a:p>
            <a:fld id="{BEE9790A-D579-49F6-9EFD-DA9C76FDE7A7}" type="slidenum">
              <a:rPr lang="en-US" altLang="ko-K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27"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1048828"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8829"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830" name="Rectangle 9"/>
          <p:cNvSpPr>
            <a:spLocks noGrp="1" noChangeArrowheads="1"/>
          </p:cNvSpPr>
          <p:nvPr>
            <p:ph type="ftr" sz="quarter" idx="10"/>
          </p:nvPr>
        </p:nvSpPr>
        <p:spPr/>
        <p:txBody>
          <a:bodyPr/>
          <a:lstStyle/>
          <a:p>
            <a:endParaRPr lang="zh-CN" altLang="en-US"/>
          </a:p>
        </p:txBody>
      </p:sp>
      <p:sp>
        <p:nvSpPr>
          <p:cNvPr id="1048831" name="Rectangle 10"/>
          <p:cNvSpPr>
            <a:spLocks noGrp="1" noChangeArrowheads="1"/>
          </p:cNvSpPr>
          <p:nvPr>
            <p:ph type="sldNum" sz="quarter" idx="11"/>
          </p:nvPr>
        </p:nvSpPr>
        <p:spPr/>
        <p:txBody>
          <a:bodyPr/>
          <a:lstStyle/>
          <a:p>
            <a:fld id="{4FAFF94A-2862-430D-BBC5-8BAB0A3624C3}" type="slidenum">
              <a:rPr lang="en-US" altLang="ko-K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bg1"/>
            </a:gs>
          </a:gsLst>
          <a:lin ang="2700000" scaled="1"/>
        </a:gradFill>
        <a:effectLst/>
      </p:bgPr>
    </p:bg>
    <p:spTree>
      <p:nvGrpSpPr>
        <p:cNvPr id="1" name=""/>
        <p:cNvGrpSpPr/>
        <p:nvPr/>
      </p:nvGrpSpPr>
      <p:grpSpPr>
        <a:xfrm>
          <a:off x="0" y="0"/>
          <a:ext cx="0" cy="0"/>
          <a:chOff x="0" y="0"/>
          <a:chExt cx="0" cy="0"/>
        </a:xfrm>
      </p:grpSpPr>
      <p:sp>
        <p:nvSpPr>
          <p:cNvPr id="1048576" name="Rectangle 5"/>
          <p:cNvSpPr>
            <a:spLocks noChangeArrowheads="1"/>
          </p:cNvSpPr>
          <p:nvPr/>
        </p:nvSpPr>
        <p:spPr bwMode="gray">
          <a:xfrm>
            <a:off x="0" y="6562725"/>
            <a:ext cx="9144000" cy="304800"/>
          </a:xfrm>
          <a:prstGeom prst="rect">
            <a:avLst/>
          </a:prstGeom>
          <a:solidFill>
            <a:schemeClr val="tx2"/>
          </a:solidFill>
          <a:ln>
            <a:noFill/>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48577" name="Rectangle 9"/>
          <p:cNvSpPr>
            <a:spLocks noGrp="1" noChangeArrowheads="1"/>
          </p:cNvSpPr>
          <p:nvPr>
            <p:ph type="ftr" sz="quarter" idx="3"/>
          </p:nvPr>
        </p:nvSpPr>
        <p:spPr bwMode="gray">
          <a:xfrm>
            <a:off x="59436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latin typeface="+mn-lt"/>
              </a:defRPr>
            </a:lvl1pPr>
          </a:lstStyle>
          <a:p>
            <a:endParaRPr lang="zh-CN" altLang="en-US"/>
          </a:p>
        </p:txBody>
      </p:sp>
      <p:sp>
        <p:nvSpPr>
          <p:cNvPr id="1048578" name="Rectangle 10"/>
          <p:cNvSpPr>
            <a:spLocks noGrp="1" noChangeArrowheads="1"/>
          </p:cNvSpPr>
          <p:nvPr>
            <p:ph type="sldNum" sz="quarter" idx="4"/>
          </p:nvPr>
        </p:nvSpPr>
        <p:spPr bwMode="gray">
          <a:xfrm>
            <a:off x="3590925"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smtClean="0">
                <a:solidFill>
                  <a:schemeClr val="bg1"/>
                </a:solidFill>
                <a:latin typeface="Verdana" panose="020B0604030504040204" pitchFamily="34" charset="0"/>
              </a:defRPr>
            </a:lvl1pPr>
          </a:lstStyle>
          <a:p>
            <a:fld id="{E351EE34-BDD0-423C-BADB-DDC15EF608FB}" type="slidenum">
              <a:rPr lang="en-US" altLang="ko-KR"/>
              <a:t>‹#›</a:t>
            </a:fld>
            <a:endParaRPr lang="en-US" altLang="ko-KR"/>
          </a:p>
        </p:txBody>
      </p:sp>
      <p:sp>
        <p:nvSpPr>
          <p:cNvPr id="1048579" name="AutoShape 13"/>
          <p:cNvSpPr>
            <a:spLocks noChangeArrowheads="1"/>
          </p:cNvSpPr>
          <p:nvPr/>
        </p:nvSpPr>
        <p:spPr bwMode="gray">
          <a:xfrm>
            <a:off x="133350" y="6380163"/>
            <a:ext cx="304800" cy="334962"/>
          </a:xfrm>
          <a:prstGeom prst="diamond">
            <a:avLst/>
          </a:prstGeom>
          <a:solidFill>
            <a:schemeClr val="accent1"/>
          </a:solidFill>
          <a:ln w="28575">
            <a:solidFill>
              <a:schemeClr val="bg1"/>
            </a:solidFill>
            <a:miter lim="800000"/>
            <a:headEnd/>
            <a:tailEnd/>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48580" name="Rectangle 17"/>
          <p:cNvSpPr>
            <a:spLocks noChangeArrowheads="1"/>
          </p:cNvSpPr>
          <p:nvPr/>
        </p:nvSpPr>
        <p:spPr bwMode="gray">
          <a:xfrm>
            <a:off x="-1588" y="692150"/>
            <a:ext cx="9155113" cy="288925"/>
          </a:xfrm>
          <a:prstGeom prst="rect">
            <a:avLst/>
          </a:prstGeom>
          <a:solidFill>
            <a:schemeClr val="tx1"/>
          </a:solidFill>
          <a:ln>
            <a:noFill/>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48581" name="Rectangle 2"/>
          <p:cNvSpPr>
            <a:spLocks noChangeArrowheads="1"/>
          </p:cNvSpPr>
          <p:nvPr/>
        </p:nvSpPr>
        <p:spPr bwMode="gray">
          <a:xfrm>
            <a:off x="28575" y="6350"/>
            <a:ext cx="9115425" cy="781050"/>
          </a:xfrm>
          <a:prstGeom prst="rect">
            <a:avLst/>
          </a:prstGeom>
          <a:solidFill>
            <a:schemeClr val="accent1"/>
          </a:solidFill>
          <a:ln>
            <a:noFill/>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48582" name="Rectangle 7"/>
          <p:cNvSpPr>
            <a:spLocks noGrp="1" noChangeArrowheads="1"/>
          </p:cNvSpPr>
          <p:nvPr>
            <p:ph type="title"/>
          </p:nvPr>
        </p:nvSpPr>
        <p:spPr bwMode="gray">
          <a:xfrm>
            <a:off x="1692275" y="115888"/>
            <a:ext cx="7199313" cy="6096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48583" name="Freeform 19"/>
          <p:cNvSpPr/>
          <p:nvPr/>
        </p:nvSpPr>
        <p:spPr bwMode="gray">
          <a:xfrm>
            <a:off x="1588" y="0"/>
            <a:ext cx="1617662" cy="2082800"/>
          </a:xfrm>
          <a:custGeom>
            <a:avLst/>
            <a:gdLst>
              <a:gd name="T0" fmla="*/ 1130 w 1706"/>
              <a:gd name="T1" fmla="*/ 1364 h 1951"/>
              <a:gd name="T2" fmla="*/ 0 w 1706"/>
              <a:gd name="T3" fmla="*/ 1951 h 1951"/>
              <a:gd name="T4" fmla="*/ 0 w 1706"/>
              <a:gd name="T5" fmla="*/ 0 h 1951"/>
              <a:gd name="T6" fmla="*/ 1678 w 1706"/>
              <a:gd name="T7" fmla="*/ 0 h 1951"/>
              <a:gd name="T8" fmla="*/ 1130 w 1706"/>
              <a:gd name="T9" fmla="*/ 1364 h 19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 h="1951">
                <a:moveTo>
                  <a:pt x="1130" y="1364"/>
                </a:moveTo>
                <a:cubicBezTo>
                  <a:pt x="743" y="1725"/>
                  <a:pt x="236" y="1893"/>
                  <a:pt x="0" y="1951"/>
                </a:cubicBezTo>
                <a:lnTo>
                  <a:pt x="0" y="0"/>
                </a:lnTo>
                <a:lnTo>
                  <a:pt x="1678" y="0"/>
                </a:lnTo>
                <a:cubicBezTo>
                  <a:pt x="1706" y="371"/>
                  <a:pt x="1517" y="1003"/>
                  <a:pt x="1130" y="1364"/>
                </a:cubicBezTo>
                <a:close/>
              </a:path>
            </a:pathLst>
          </a:custGeom>
          <a:solidFill>
            <a:schemeClr val="bg2"/>
          </a:solidFill>
          <a:ln>
            <a:noFill/>
          </a:ln>
        </p:spPr>
        <p:txBody>
          <a:bodyPr/>
          <a:lstStyle/>
          <a:p>
            <a:endParaRPr lang="zh-CN" altLang="en-US"/>
          </a:p>
        </p:txBody>
      </p:sp>
      <p:sp>
        <p:nvSpPr>
          <p:cNvPr id="1048584" name="Freeform 20" descr="136"/>
          <p:cNvSpPr/>
          <p:nvPr/>
        </p:nvSpPr>
        <p:spPr bwMode="gray">
          <a:xfrm>
            <a:off x="-6350" y="-4763"/>
            <a:ext cx="1584325" cy="1871663"/>
          </a:xfrm>
          <a:custGeom>
            <a:avLst/>
            <a:gdLst>
              <a:gd name="T0" fmla="*/ 1130 w 1706"/>
              <a:gd name="T1" fmla="*/ 1364 h 1951"/>
              <a:gd name="T2" fmla="*/ 0 w 1706"/>
              <a:gd name="T3" fmla="*/ 1951 h 1951"/>
              <a:gd name="T4" fmla="*/ 0 w 1706"/>
              <a:gd name="T5" fmla="*/ 0 h 1951"/>
              <a:gd name="T6" fmla="*/ 1678 w 1706"/>
              <a:gd name="T7" fmla="*/ 0 h 1951"/>
              <a:gd name="T8" fmla="*/ 1130 w 1706"/>
              <a:gd name="T9" fmla="*/ 1364 h 19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 h="1951">
                <a:moveTo>
                  <a:pt x="1130" y="1364"/>
                </a:moveTo>
                <a:cubicBezTo>
                  <a:pt x="743" y="1725"/>
                  <a:pt x="236" y="1893"/>
                  <a:pt x="0" y="1951"/>
                </a:cubicBezTo>
                <a:lnTo>
                  <a:pt x="0" y="0"/>
                </a:lnTo>
                <a:lnTo>
                  <a:pt x="1678" y="0"/>
                </a:lnTo>
                <a:cubicBezTo>
                  <a:pt x="1706" y="371"/>
                  <a:pt x="1517" y="1003"/>
                  <a:pt x="1130" y="1364"/>
                </a:cubicBezTo>
                <a:close/>
              </a:path>
            </a:pathLst>
          </a:custGeom>
          <a:blipFill dpi="0" rotWithShape="1">
            <a:blip r:embed="rId15" cstate="print"/>
            <a:srcRect/>
            <a:stretch>
              <a:fillRect/>
            </a:stretch>
          </a:blipFill>
          <a:ln>
            <a:noFill/>
          </a:ln>
        </p:spPr>
        <p:txBody>
          <a:bodyPr/>
          <a:lstStyle/>
          <a:p>
            <a:endParaRPr lang="zh-CN" altLang="en-US"/>
          </a:p>
        </p:txBody>
      </p:sp>
      <p:sp>
        <p:nvSpPr>
          <p:cNvPr id="1048585" name="Rectangle 12"/>
          <p:cNvSpPr>
            <a:spLocks noGrp="1" noChangeArrowheads="1"/>
          </p:cNvSpPr>
          <p:nvPr>
            <p:ph type="body" idx="1"/>
          </p:nvPr>
        </p:nvSpPr>
        <p:spPr bwMode="auto">
          <a:xfrm>
            <a:off x="1042988" y="1339850"/>
            <a:ext cx="7632700" cy="4897438"/>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pic>
        <p:nvPicPr>
          <p:cNvPr id="2097152" name="Picture 27" descr="西南大学"/>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7451725" y="6623050"/>
            <a:ext cx="720725" cy="190500"/>
          </a:xfrm>
          <a:prstGeom prst="rect">
            <a:avLst/>
          </a:prstGeom>
          <a:noFill/>
          <a:ln>
            <a:noFill/>
          </a:ln>
        </p:spPr>
      </p:pic>
      <p:pic>
        <p:nvPicPr>
          <p:cNvPr id="2097153" name="Picture 28" descr="图片1"/>
          <p:cNvPicPr>
            <a:picLocks noChangeAspect="1" noChangeArrowheads="1"/>
          </p:cNvPicPr>
          <p:nvPr userDrawn="1"/>
        </p:nvPicPr>
        <p:blipFill>
          <a:blip r:embed="rId17" cstate="print">
            <a:lum bright="12000" contrast="12000"/>
          </a:blip>
          <a:srcRect/>
          <a:stretch>
            <a:fillRect/>
          </a:stretch>
        </p:blipFill>
        <p:spPr bwMode="auto">
          <a:xfrm>
            <a:off x="8172450" y="6553200"/>
            <a:ext cx="395288" cy="3333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u"/>
        <a:defRPr sz="24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2"/>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baike.baidu.com/pic/1/1146383729129103.jp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xml"/><Relationship Id="rId4" Type="http://schemas.openxmlformats.org/officeDocument/2006/relationships/slide" Target="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2" Type="http://schemas.openxmlformats.org/officeDocument/2006/relationships/hyperlink" Target="&#26417;&#22269;&#20840;.doc"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1.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png"/><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Rectangle 2"/>
          <p:cNvSpPr>
            <a:spLocks noGrp="1" noChangeArrowheads="1"/>
          </p:cNvSpPr>
          <p:nvPr>
            <p:ph type="ctrTitle"/>
          </p:nvPr>
        </p:nvSpPr>
        <p:spPr>
          <a:xfrm>
            <a:off x="3563938" y="2060575"/>
            <a:ext cx="5329237" cy="2305050"/>
          </a:xfrm>
          <a:ln w="9525"/>
        </p:spPr>
        <p:txBody>
          <a:bodyPr/>
          <a:lstStyle/>
          <a:p>
            <a:pPr algn="ctr" eaLnBrk="1" hangingPunct="1"/>
            <a:r>
              <a:rPr lang="zh-CN" altLang="en-US" sz="6000" i="0">
                <a:solidFill>
                  <a:srgbClr val="FF0000"/>
                </a:solidFill>
                <a:ea typeface="Gulim" panose="020B0600000101010101" pitchFamily="34" charset="-127"/>
              </a:rPr>
              <a:t>计算机科学中的数学</a:t>
            </a:r>
            <a:endParaRPr lang="en-US" altLang="ko-KR" sz="6000" i="0">
              <a:solidFill>
                <a:srgbClr val="FF0000"/>
              </a:solidFill>
              <a:ea typeface="Gulim" panose="020B0600000101010101" pitchFamily="34" charset="-127"/>
            </a:endParaRPr>
          </a:p>
        </p:txBody>
      </p:sp>
      <p:sp>
        <p:nvSpPr>
          <p:cNvPr id="1048596" name="Rectangle 3"/>
          <p:cNvSpPr>
            <a:spLocks noGrp="1" noChangeArrowheads="1"/>
          </p:cNvSpPr>
          <p:nvPr>
            <p:ph type="subTitle" idx="1"/>
          </p:nvPr>
        </p:nvSpPr>
        <p:spPr>
          <a:xfrm>
            <a:off x="3708400" y="4868863"/>
            <a:ext cx="5111750" cy="1152525"/>
          </a:xfrm>
        </p:spPr>
        <p:txBody>
          <a:bodyPr/>
          <a:lstStyle/>
          <a:p>
            <a:pPr algn="ctr" eaLnBrk="1" hangingPunct="1">
              <a:lnSpc>
                <a:spcPct val="90000"/>
              </a:lnSpc>
            </a:pPr>
            <a:r>
              <a:rPr lang="zh-CN" altLang="en-US" sz="2000">
                <a:solidFill>
                  <a:schemeClr val="tx1"/>
                </a:solidFill>
                <a:latin typeface="仿宋_GB2312" panose="02010609030101010101" pitchFamily="49" charset="-122"/>
                <a:ea typeface="仿宋_GB2312" panose="02010609030101010101" pitchFamily="49" charset="-122"/>
              </a:rPr>
              <a:t>杨国才 教授</a:t>
            </a:r>
            <a:endParaRPr lang="en-US" altLang="zh-CN" sz="2000">
              <a:solidFill>
                <a:schemeClr val="tx1"/>
              </a:solidFill>
              <a:latin typeface="仿宋_GB2312" panose="02010609030101010101" pitchFamily="49" charset="-122"/>
              <a:ea typeface="仿宋_GB2312" panose="02010609030101010101" pitchFamily="49" charset="-122"/>
            </a:endParaRPr>
          </a:p>
          <a:p>
            <a:pPr algn="ctr" eaLnBrk="1" hangingPunct="1">
              <a:lnSpc>
                <a:spcPct val="90000"/>
              </a:lnSpc>
            </a:pPr>
            <a:endParaRPr lang="en-US" altLang="zh-CN" sz="2000">
              <a:solidFill>
                <a:schemeClr val="tx1"/>
              </a:solidFill>
              <a:latin typeface="仿宋_GB2312" panose="02010609030101010101" pitchFamily="49" charset="-122"/>
              <a:ea typeface="仿宋_GB2312" panose="02010609030101010101" pitchFamily="49" charset="-122"/>
            </a:endParaRPr>
          </a:p>
          <a:p>
            <a:pPr eaLnBrk="1" hangingPunct="1">
              <a:lnSpc>
                <a:spcPct val="90000"/>
              </a:lnSpc>
            </a:pPr>
            <a:r>
              <a:rPr lang="zh-CN" altLang="en-US" sz="2000">
                <a:solidFill>
                  <a:schemeClr val="tx1"/>
                </a:solidFill>
                <a:latin typeface="仿宋_GB2312" panose="02010609030101010101" pitchFamily="49" charset="-122"/>
                <a:ea typeface="仿宋_GB2312" panose="02010609030101010101" pitchFamily="49" charset="-122"/>
              </a:rPr>
              <a:t>西南大学计算机与信息科学学院  软件学院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Picture 7" descr="冯·诺依曼"/>
          <p:cNvPicPr>
            <a:picLocks noChangeAspect="1" noChangeArrowheads="1"/>
          </p:cNvPicPr>
          <p:nvPr/>
        </p:nvPicPr>
        <p:blipFill>
          <a:blip r:embed="rId2" cstate="print"/>
          <a:srcRect/>
          <a:stretch>
            <a:fillRect/>
          </a:stretch>
        </p:blipFill>
        <p:spPr bwMode="auto">
          <a:xfrm>
            <a:off x="0" y="765175"/>
            <a:ext cx="2962275" cy="3529013"/>
          </a:xfrm>
          <a:prstGeom prst="rect">
            <a:avLst/>
          </a:prstGeom>
          <a:noFill/>
          <a:ln>
            <a:noFill/>
          </a:ln>
        </p:spPr>
      </p:pic>
      <p:sp>
        <p:nvSpPr>
          <p:cNvPr id="1048643" name="Rectangle 8"/>
          <p:cNvSpPr>
            <a:spLocks noChangeArrowheads="1"/>
          </p:cNvSpPr>
          <p:nvPr/>
        </p:nvSpPr>
        <p:spPr bwMode="auto">
          <a:xfrm>
            <a:off x="250825" y="5157788"/>
            <a:ext cx="8658225" cy="1098550"/>
          </a:xfrm>
          <a:prstGeom prst="rect">
            <a:avLst/>
          </a:prstGeom>
          <a:solidFill>
            <a:srgbClr val="CCFFCC"/>
          </a:solidFill>
          <a:ln>
            <a:noFill/>
          </a:ln>
        </p:spPr>
        <p:txBody>
          <a:bodyPr wrap="none"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6600" b="1">
                <a:solidFill>
                  <a:srgbClr val="FF0000"/>
                </a:solidFill>
                <a:latin typeface="Times New Roman" panose="02020603050405020304" pitchFamily="18" charset="0"/>
                <a:ea typeface="隶书" panose="02010509060101010101" pitchFamily="49" charset="-122"/>
              </a:rPr>
              <a:t>“</a:t>
            </a:r>
            <a:r>
              <a:rPr lang="zh-CN" altLang="en-US" sz="6600" b="1">
                <a:solidFill>
                  <a:srgbClr val="FF0000"/>
                </a:solidFill>
                <a:latin typeface="Times New Roman" panose="02020603050405020304" pitchFamily="18" charset="0"/>
                <a:ea typeface="隶书" panose="02010509060101010101" pitchFamily="49" charset="-122"/>
              </a:rPr>
              <a:t>现代电子计算机之父”</a:t>
            </a:r>
            <a:r>
              <a:rPr lang="zh-CN" altLang="en-US" sz="1800">
                <a:solidFill>
                  <a:schemeClr val="tx1"/>
                </a:solidFill>
                <a:latin typeface="Times New Roman" panose="02020603050405020304" pitchFamily="18" charset="0"/>
              </a:rPr>
              <a:t> </a:t>
            </a:r>
          </a:p>
        </p:txBody>
      </p:sp>
      <p:sp>
        <p:nvSpPr>
          <p:cNvPr id="1048644" name="Rectangle 9"/>
          <p:cNvSpPr>
            <a:spLocks noChangeArrowheads="1"/>
          </p:cNvSpPr>
          <p:nvPr/>
        </p:nvSpPr>
        <p:spPr bwMode="auto">
          <a:xfrm>
            <a:off x="611188" y="4457700"/>
            <a:ext cx="1704975" cy="519113"/>
          </a:xfrm>
          <a:prstGeom prst="rect">
            <a:avLst/>
          </a:prstGeom>
          <a:no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2800">
                <a:solidFill>
                  <a:schemeClr val="tx1"/>
                </a:solidFill>
                <a:latin typeface="Times New Roman" panose="02020603050405020304" pitchFamily="18" charset="0"/>
              </a:rPr>
              <a:t>冯</a:t>
            </a:r>
            <a:r>
              <a:rPr lang="en-US" altLang="zh-CN" sz="2800">
                <a:solidFill>
                  <a:schemeClr val="tx1"/>
                </a:solidFill>
                <a:latin typeface="Times New Roman" panose="02020603050405020304" pitchFamily="18" charset="0"/>
              </a:rPr>
              <a:t>·</a:t>
            </a:r>
            <a:r>
              <a:rPr lang="zh-CN" altLang="en-US" sz="2800">
                <a:solidFill>
                  <a:schemeClr val="tx1"/>
                </a:solidFill>
                <a:latin typeface="Times New Roman" panose="02020603050405020304" pitchFamily="18" charset="0"/>
              </a:rPr>
              <a:t>诺依曼</a:t>
            </a:r>
          </a:p>
        </p:txBody>
      </p:sp>
      <p:sp>
        <p:nvSpPr>
          <p:cNvPr id="1048645" name="Rectangle 14"/>
          <p:cNvSpPr>
            <a:spLocks noChangeArrowheads="1"/>
          </p:cNvSpPr>
          <p:nvPr/>
        </p:nvSpPr>
        <p:spPr bwMode="auto">
          <a:xfrm>
            <a:off x="3348038" y="1628775"/>
            <a:ext cx="5327650" cy="2287588"/>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4800" b="1">
                <a:solidFill>
                  <a:schemeClr val="tx2"/>
                </a:solidFill>
                <a:latin typeface="Times New Roman" panose="02020603050405020304" pitchFamily="18" charset="0"/>
                <a:ea typeface="隶书" panose="02010509060101010101" pitchFamily="49" charset="-122"/>
              </a:rPr>
              <a:t>    </a:t>
            </a:r>
            <a:r>
              <a:rPr lang="zh-CN" altLang="en-US" sz="4800" b="1">
                <a:solidFill>
                  <a:schemeClr val="tx2"/>
                </a:solidFill>
                <a:latin typeface="Times New Roman" panose="02020603050405020304" pitchFamily="18" charset="0"/>
                <a:ea typeface="隶书" panose="02010509060101010101" pitchFamily="49" charset="-122"/>
              </a:rPr>
              <a:t>开创了现代计算机理论，其体系结构沿用至今</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Rectangle 3"/>
          <p:cNvSpPr>
            <a:spLocks noGrp="1" noChangeArrowheads="1"/>
          </p:cNvSpPr>
          <p:nvPr>
            <p:ph type="body" idx="1"/>
          </p:nvPr>
        </p:nvSpPr>
        <p:spPr>
          <a:xfrm>
            <a:off x="2916238" y="1196975"/>
            <a:ext cx="3529012" cy="863600"/>
          </a:xfrm>
        </p:spPr>
        <p:txBody>
          <a:bodyPr/>
          <a:lstStyle/>
          <a:p>
            <a:pPr eaLnBrk="1" hangingPunct="1">
              <a:lnSpc>
                <a:spcPct val="80000"/>
              </a:lnSpc>
              <a:buFontTx/>
              <a:buNone/>
            </a:pPr>
            <a:r>
              <a:rPr lang="zh-CN" altLang="en-US" sz="4800" b="1">
                <a:ea typeface="华文新魏" panose="02010800040101010101" pitchFamily="2" charset="-122"/>
              </a:rPr>
              <a:t>你知道吗？</a:t>
            </a:r>
          </a:p>
        </p:txBody>
      </p:sp>
      <p:sp>
        <p:nvSpPr>
          <p:cNvPr id="1048647" name="Text Box 4"/>
          <p:cNvSpPr txBox="1">
            <a:spLocks noChangeArrowheads="1"/>
          </p:cNvSpPr>
          <p:nvPr/>
        </p:nvSpPr>
        <p:spPr bwMode="auto">
          <a:xfrm>
            <a:off x="3059113" y="2565400"/>
            <a:ext cx="4105275" cy="823913"/>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4000">
                <a:solidFill>
                  <a:schemeClr val="tx1"/>
                </a:solidFill>
                <a:latin typeface="Times New Roman" panose="02020603050405020304" pitchFamily="18" charset="0"/>
                <a:ea typeface="华文行楷" panose="02010800040101010101" pitchFamily="2" charset="-122"/>
              </a:rPr>
              <a:t>还是一位</a:t>
            </a:r>
            <a:r>
              <a:rPr lang="zh-CN" altLang="en-US" sz="4800">
                <a:solidFill>
                  <a:srgbClr val="000099"/>
                </a:solidFill>
                <a:latin typeface="Times New Roman" panose="02020603050405020304" pitchFamily="18" charset="0"/>
                <a:ea typeface="华文行楷" panose="02010800040101010101" pitchFamily="2" charset="-122"/>
              </a:rPr>
              <a:t>伟大的</a:t>
            </a:r>
          </a:p>
        </p:txBody>
      </p:sp>
      <p:sp>
        <p:nvSpPr>
          <p:cNvPr id="1048648" name="Rectangle 5"/>
          <p:cNvSpPr>
            <a:spLocks noChangeArrowheads="1"/>
          </p:cNvSpPr>
          <p:nvPr/>
        </p:nvSpPr>
        <p:spPr bwMode="auto">
          <a:xfrm>
            <a:off x="4211638" y="3357563"/>
            <a:ext cx="3536950" cy="1433512"/>
          </a:xfrm>
          <a:prstGeom prst="rect">
            <a:avLst/>
          </a:prstGeom>
          <a:solidFill>
            <a:srgbClr val="CCFFCC"/>
          </a:solid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8800">
                <a:solidFill>
                  <a:srgbClr val="FF0000"/>
                </a:solidFill>
                <a:latin typeface="Times New Roman" panose="02020603050405020304" pitchFamily="18" charset="0"/>
                <a:ea typeface="华文新魏" panose="02010800040101010101" pitchFamily="2" charset="-122"/>
              </a:rPr>
              <a:t>数学家</a:t>
            </a:r>
          </a:p>
        </p:txBody>
      </p:sp>
      <p:sp>
        <p:nvSpPr>
          <p:cNvPr id="1048649" name="Rectangle 6"/>
          <p:cNvSpPr>
            <a:spLocks noChangeArrowheads="1"/>
          </p:cNvSpPr>
          <p:nvPr/>
        </p:nvSpPr>
        <p:spPr bwMode="auto">
          <a:xfrm>
            <a:off x="539750" y="4365625"/>
            <a:ext cx="1704975" cy="519113"/>
          </a:xfrm>
          <a:prstGeom prst="rect">
            <a:avLst/>
          </a:prstGeom>
          <a:no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2800">
                <a:solidFill>
                  <a:schemeClr val="tx1"/>
                </a:solidFill>
                <a:latin typeface="Times New Roman" panose="02020603050405020304" pitchFamily="18" charset="0"/>
              </a:rPr>
              <a:t>冯</a:t>
            </a:r>
            <a:r>
              <a:rPr lang="en-US" altLang="zh-CN" sz="2800">
                <a:solidFill>
                  <a:schemeClr val="tx1"/>
                </a:solidFill>
                <a:latin typeface="Times New Roman" panose="02020603050405020304" pitchFamily="18" charset="0"/>
              </a:rPr>
              <a:t>·</a:t>
            </a:r>
            <a:r>
              <a:rPr lang="zh-CN" altLang="en-US" sz="2800">
                <a:solidFill>
                  <a:schemeClr val="tx1"/>
                </a:solidFill>
                <a:latin typeface="Times New Roman" panose="02020603050405020304" pitchFamily="18" charset="0"/>
              </a:rPr>
              <a:t>诺依曼</a:t>
            </a:r>
          </a:p>
        </p:txBody>
      </p:sp>
      <p:pic>
        <p:nvPicPr>
          <p:cNvPr id="2097170" name="Picture 7" descr="冯·诺依曼"/>
          <p:cNvPicPr>
            <a:picLocks noChangeAspect="1" noChangeArrowheads="1"/>
          </p:cNvPicPr>
          <p:nvPr/>
        </p:nvPicPr>
        <p:blipFill>
          <a:blip r:embed="rId2" cstate="print"/>
          <a:srcRect/>
          <a:stretch>
            <a:fillRect/>
          </a:stretch>
        </p:blipFill>
        <p:spPr bwMode="auto">
          <a:xfrm>
            <a:off x="0" y="765175"/>
            <a:ext cx="2719388" cy="3240088"/>
          </a:xfrm>
          <a:prstGeom prst="rect">
            <a:avLst/>
          </a:prstGeom>
          <a:noFill/>
          <a:ln>
            <a:noFill/>
          </a:ln>
        </p:spPr>
      </p:pic>
      <p:sp>
        <p:nvSpPr>
          <p:cNvPr id="1048650" name="Rectangle 8"/>
          <p:cNvSpPr>
            <a:spLocks noChangeArrowheads="1"/>
          </p:cNvSpPr>
          <p:nvPr/>
        </p:nvSpPr>
        <p:spPr bwMode="auto">
          <a:xfrm>
            <a:off x="395288" y="5445125"/>
            <a:ext cx="8582025" cy="942975"/>
          </a:xfrm>
          <a:prstGeom prst="rect">
            <a:avLst/>
          </a:prstGeom>
          <a:solidFill>
            <a:srgbClr val="FFFF99"/>
          </a:solidFill>
          <a:ln w="28575">
            <a:solidFill>
              <a:srgbClr val="FF0000"/>
            </a:solidFill>
            <a:miter lim="800000"/>
            <a:headEnd/>
            <a:tailEnd/>
          </a:ln>
        </p:spPr>
        <p:txBody>
          <a:bodyPr wrap="none"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5400">
                <a:solidFill>
                  <a:schemeClr val="tx1"/>
                </a:solidFill>
                <a:latin typeface="Times New Roman" panose="02020603050405020304" pitchFamily="18" charset="0"/>
              </a:rPr>
              <a:t>20</a:t>
            </a:r>
            <a:r>
              <a:rPr lang="zh-CN" altLang="en-US" sz="5400">
                <a:solidFill>
                  <a:schemeClr val="tx1"/>
                </a:solidFill>
                <a:latin typeface="Times New Roman" panose="02020603050405020304" pitchFamily="18" charset="0"/>
              </a:rPr>
              <a:t>世纪最杰出的数学家之一</a:t>
            </a:r>
            <a:r>
              <a:rPr lang="zh-CN" altLang="en-US" sz="1800">
                <a:solidFill>
                  <a:schemeClr val="tx1"/>
                </a:solidFill>
                <a:latin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Rectangle 2"/>
          <p:cNvSpPr>
            <a:spLocks noChangeArrowheads="1"/>
          </p:cNvSpPr>
          <p:nvPr/>
        </p:nvSpPr>
        <p:spPr bwMode="auto">
          <a:xfrm>
            <a:off x="0" y="908050"/>
            <a:ext cx="9145588" cy="3744913"/>
          </a:xfrm>
          <a:prstGeom prst="rect">
            <a:avLst/>
          </a:prstGeom>
          <a:solidFill>
            <a:srgbClr val="66FF33">
              <a:alpha val="58038"/>
            </a:srgbClr>
          </a:solidFill>
          <a:ln w="9525">
            <a:solidFill>
              <a:schemeClr val="tx2"/>
            </a:solidFill>
            <a:miter lim="800000"/>
            <a:headEnd/>
            <a:tailEnd/>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gn="ctr">
              <a:spcBef>
                <a:spcPct val="0"/>
              </a:spcBef>
              <a:buClrTx/>
              <a:buFontTx/>
              <a:buNone/>
            </a:pPr>
            <a:endParaRPr lang="zh-CN" altLang="en-US" sz="4800" b="1">
              <a:solidFill>
                <a:schemeClr val="tx1"/>
              </a:solidFill>
              <a:latin typeface="Times New Roman" panose="02020603050405020304" pitchFamily="18" charset="0"/>
              <a:ea typeface="楷体_GB2312" panose="02010609030101010101" pitchFamily="49" charset="-122"/>
            </a:endParaRPr>
          </a:p>
        </p:txBody>
      </p:sp>
      <p:sp>
        <p:nvSpPr>
          <p:cNvPr id="1048658" name="Rectangle 3"/>
          <p:cNvSpPr>
            <a:spLocks noChangeArrowheads="1"/>
          </p:cNvSpPr>
          <p:nvPr/>
        </p:nvSpPr>
        <p:spPr bwMode="auto">
          <a:xfrm>
            <a:off x="250825" y="1052513"/>
            <a:ext cx="8748713" cy="3416300"/>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5400">
                <a:solidFill>
                  <a:schemeClr val="tx1"/>
                </a:solidFill>
                <a:latin typeface="Times New Roman" panose="02020603050405020304" pitchFamily="18" charset="0"/>
              </a:rPr>
              <a:t>他在计算机科学、经济、</a:t>
            </a:r>
            <a:r>
              <a:rPr lang="zh-CN" altLang="zh-CN" sz="5400">
                <a:solidFill>
                  <a:schemeClr val="tx1"/>
                </a:solidFill>
                <a:latin typeface="Times New Roman" panose="02020603050405020304" pitchFamily="18" charset="0"/>
              </a:rPr>
              <a:t>物理学中的量子力学</a:t>
            </a:r>
            <a:r>
              <a:rPr lang="zh-CN" altLang="en-US" sz="5400">
                <a:solidFill>
                  <a:schemeClr val="tx1"/>
                </a:solidFill>
                <a:latin typeface="Times New Roman" panose="02020603050405020304" pitchFamily="18" charset="0"/>
              </a:rPr>
              <a:t>、化学</a:t>
            </a:r>
            <a:r>
              <a:rPr lang="zh-CN" altLang="zh-CN" sz="5400">
                <a:solidFill>
                  <a:schemeClr val="tx1"/>
                </a:solidFill>
                <a:latin typeface="Times New Roman" panose="02020603050405020304" pitchFamily="18" charset="0"/>
              </a:rPr>
              <a:t>及</a:t>
            </a:r>
            <a:endParaRPr lang="zh-CN" altLang="en-US" sz="5400">
              <a:solidFill>
                <a:schemeClr val="tx1"/>
              </a:solidFill>
              <a:latin typeface="Times New Roman" panose="02020603050405020304" pitchFamily="18" charset="0"/>
            </a:endParaRPr>
          </a:p>
          <a:p>
            <a:pPr>
              <a:spcBef>
                <a:spcPct val="0"/>
              </a:spcBef>
              <a:buClrTx/>
              <a:buFontTx/>
              <a:buNone/>
            </a:pPr>
            <a:r>
              <a:rPr lang="zh-CN" altLang="en-US" sz="5400">
                <a:solidFill>
                  <a:srgbClr val="FF0000"/>
                </a:solidFill>
                <a:latin typeface="Times New Roman" panose="02020603050405020304" pitchFamily="18" charset="0"/>
                <a:ea typeface="华文新魏" panose="02010800040101010101" pitchFamily="2" charset="-122"/>
              </a:rPr>
              <a:t>几乎所有数学领域</a:t>
            </a:r>
            <a:r>
              <a:rPr lang="zh-CN" altLang="en-US" sz="5400">
                <a:solidFill>
                  <a:schemeClr val="tx1"/>
                </a:solidFill>
                <a:latin typeface="Times New Roman" panose="02020603050405020304" pitchFamily="18" charset="0"/>
              </a:rPr>
              <a:t>都做出过重大贡献。</a:t>
            </a:r>
          </a:p>
        </p:txBody>
      </p:sp>
      <p:sp>
        <p:nvSpPr>
          <p:cNvPr id="1048659" name="Rectangle 4"/>
          <p:cNvSpPr>
            <a:spLocks noChangeArrowheads="1"/>
          </p:cNvSpPr>
          <p:nvPr/>
        </p:nvSpPr>
        <p:spPr bwMode="auto">
          <a:xfrm>
            <a:off x="755650" y="5229225"/>
            <a:ext cx="7829550" cy="952500"/>
          </a:xfrm>
          <a:prstGeom prst="rect">
            <a:avLst/>
          </a:prstGeom>
          <a:solidFill>
            <a:srgbClr val="CCFFCC"/>
          </a:solidFill>
          <a:ln w="38100">
            <a:solidFill>
              <a:srgbClr val="FF9900"/>
            </a:solidFill>
            <a:miter lim="800000"/>
            <a:headEnd/>
            <a:tailEnd/>
          </a:ln>
        </p:spPr>
        <p:txBody>
          <a:bodyPr wrap="none"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5400">
                <a:solidFill>
                  <a:schemeClr val="tx1"/>
                </a:solidFill>
                <a:latin typeface="Times New Roman" panose="02020603050405020304" pitchFamily="18" charset="0"/>
                <a:ea typeface="华文中宋" panose="02010600040101010101" pitchFamily="2" charset="-122"/>
              </a:rPr>
              <a:t>上世纪最伟大的全才之一</a:t>
            </a:r>
            <a:r>
              <a:rPr lang="zh-CN" altLang="en-US" sz="1800">
                <a:solidFill>
                  <a:schemeClr val="tx1"/>
                </a:solidFill>
                <a:latin typeface="Times New Roman" panose="02020603050405020304" pitchFamily="18" charset="0"/>
              </a:rPr>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nodePh="1">
                                  <p:stCondLst>
                                    <p:cond delay="0"/>
                                  </p:stCondLst>
                                  <p:endCondLst>
                                    <p:cond evt="begin" delay="0">
                                      <p:tn val="5"/>
                                    </p:cond>
                                  </p:endCondLst>
                                  <p:childTnLst>
                                    <p:set>
                                      <p:cBhvr>
                                        <p:cTn id="6" dur="1" fill="hold">
                                          <p:stCondLst>
                                            <p:cond delay="0"/>
                                          </p:stCondLst>
                                        </p:cTn>
                                        <p:tgtEl>
                                          <p:spTgt spid="1048657">
                                            <p:bg/>
                                          </p:spTgt>
                                        </p:tgtEl>
                                        <p:attrNameLst>
                                          <p:attrName>style.visibility</p:attrName>
                                        </p:attrNameLst>
                                      </p:cBhvr>
                                      <p:to>
                                        <p:strVal val="visible"/>
                                      </p:to>
                                    </p:set>
                                    <p:animEffect transition="in" filter="barn(inHorizontal)">
                                      <p:cBhvr>
                                        <p:cTn id="7" dur="500"/>
                                        <p:tgtEl>
                                          <p:spTgt spid="1048657">
                                            <p:bg/>
                                          </p:spTgt>
                                        </p:tgtEl>
                                      </p:cBhvr>
                                    </p:animEffect>
                                  </p:childTnLst>
                                </p:cTn>
                              </p:par>
                              <p:par>
                                <p:cTn id="8" presetID="29" presetClass="entr" presetSubtype="0" fill="hold" nodeType="withEffect" nodePh="1">
                                  <p:stCondLst>
                                    <p:cond delay="0"/>
                                  </p:stCondLst>
                                  <p:endCondLst>
                                    <p:cond evt="begin" delay="0">
                                      <p:tn val="8"/>
                                    </p:cond>
                                  </p:endCondLst>
                                  <p:childTnLst>
                                    <p:set>
                                      <p:cBhvr>
                                        <p:cTn id="9" dur="1" fill="hold">
                                          <p:stCondLst>
                                            <p:cond delay="0"/>
                                          </p:stCondLst>
                                        </p:cTn>
                                        <p:tgtEl>
                                          <p:spTgt spid="1048657">
                                            <p:txEl>
                                              <p:pRg st="0" end="0"/>
                                            </p:txEl>
                                          </p:spTgt>
                                        </p:tgtEl>
                                        <p:attrNameLst>
                                          <p:attrName>style.visibility</p:attrName>
                                        </p:attrNameLst>
                                      </p:cBhvr>
                                      <p:to>
                                        <p:strVal val="visible"/>
                                      </p:to>
                                    </p:set>
                                    <p:anim calcmode="lin" valueType="num">
                                      <p:cBhvr>
                                        <p:cTn id="10" dur="1000" fill="hold"/>
                                        <p:tgtEl>
                                          <p:spTgt spid="1048657">
                                            <p:txEl>
                                              <p:pRg st="0" end="0"/>
                                            </p:txEl>
                                          </p:spTgt>
                                        </p:tgtEl>
                                        <p:attrNameLst>
                                          <p:attrName>ppt_x</p:attrName>
                                        </p:attrNameLst>
                                      </p:cBhvr>
                                      <p:tavLst>
                                        <p:tav tm="0">
                                          <p:val>
                                            <p:strVal val="#ppt_x-.2"/>
                                          </p:val>
                                        </p:tav>
                                        <p:tav tm="100000">
                                          <p:val>
                                            <p:strVal val="#ppt_x"/>
                                          </p:val>
                                        </p:tav>
                                      </p:tavLst>
                                    </p:anim>
                                    <p:anim calcmode="lin" valueType="num">
                                      <p:cBhvr>
                                        <p:cTn id="11" dur="1000" fill="hold"/>
                                        <p:tgtEl>
                                          <p:spTgt spid="104865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2" dur="1000"/>
                                        <p:tgtEl>
                                          <p:spTgt spid="10486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build="allAtOnce"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Rectangle 3"/>
          <p:cNvSpPr>
            <a:spLocks noGrp="1" noChangeArrowheads="1"/>
          </p:cNvSpPr>
          <p:nvPr>
            <p:ph type="body" idx="1"/>
          </p:nvPr>
        </p:nvSpPr>
        <p:spPr>
          <a:xfrm>
            <a:off x="1403350" y="1196975"/>
            <a:ext cx="7740650" cy="5329238"/>
          </a:xfrm>
        </p:spPr>
        <p:txBody>
          <a:bodyPr/>
          <a:lstStyle/>
          <a:p>
            <a:pPr eaLnBrk="1" hangingPunct="1">
              <a:lnSpc>
                <a:spcPct val="90000"/>
              </a:lnSpc>
            </a:pPr>
            <a:r>
              <a:rPr lang="zh-CN" altLang="en-US" b="1" dirty="0">
                <a:solidFill>
                  <a:srgbClr val="FF0000"/>
                </a:solidFill>
                <a:ea typeface="宋体" panose="02010600030101010101" pitchFamily="2" charset="-122"/>
              </a:rPr>
              <a:t>计算机界：</a:t>
            </a:r>
            <a:r>
              <a:rPr lang="zh-CN" altLang="en-US" b="1" dirty="0">
                <a:ea typeface="宋体" panose="02010600030101010101" pitchFamily="2" charset="-122"/>
              </a:rPr>
              <a:t>电子计算机之父</a:t>
            </a:r>
            <a:endParaRPr lang="en-US" altLang="zh-CN" b="1" dirty="0">
              <a:ea typeface="宋体" panose="02010600030101010101" pitchFamily="2" charset="-122"/>
            </a:endParaRPr>
          </a:p>
          <a:p>
            <a:pPr eaLnBrk="1" hangingPunct="1">
              <a:lnSpc>
                <a:spcPct val="90000"/>
              </a:lnSpc>
            </a:pPr>
            <a:endParaRPr lang="zh-CN" altLang="en-US" b="1" dirty="0">
              <a:ea typeface="宋体" panose="02010600030101010101" pitchFamily="2" charset="-122"/>
            </a:endParaRPr>
          </a:p>
          <a:p>
            <a:pPr eaLnBrk="1" hangingPunct="1">
              <a:lnSpc>
                <a:spcPct val="90000"/>
              </a:lnSpc>
            </a:pPr>
            <a:r>
              <a:rPr lang="zh-CN" altLang="en-US" b="1" dirty="0">
                <a:solidFill>
                  <a:srgbClr val="FF0000"/>
                </a:solidFill>
                <a:ea typeface="宋体" panose="02010600030101010101" pitchFamily="2" charset="-122"/>
              </a:rPr>
              <a:t>数学史界：</a:t>
            </a:r>
            <a:r>
              <a:rPr lang="zh-CN" altLang="en-US" b="1" dirty="0">
                <a:ea typeface="宋体" panose="02010600030101010101" pitchFamily="2" charset="-122"/>
              </a:rPr>
              <a:t>坚持认为，冯</a:t>
            </a:r>
            <a:r>
              <a:rPr lang="en-US" altLang="zh-CN" b="1" dirty="0">
                <a:ea typeface="宋体" panose="02010600030101010101" pitchFamily="2" charset="-122"/>
              </a:rPr>
              <a:t>·</a:t>
            </a:r>
            <a:r>
              <a:rPr lang="zh-CN" altLang="en-US" b="1" dirty="0">
                <a:ea typeface="宋体" panose="02010600030101010101" pitchFamily="2" charset="-122"/>
              </a:rPr>
              <a:t>诺依曼是本世纪最伟大的数学家之一，他在</a:t>
            </a:r>
            <a:r>
              <a:rPr lang="zh-CN" altLang="en-US" b="1" dirty="0">
                <a:solidFill>
                  <a:srgbClr val="FF0000"/>
                </a:solidFill>
                <a:ea typeface="宋体" panose="02010600030101010101" pitchFamily="2" charset="-122"/>
              </a:rPr>
              <a:t>遍历理论、拓扑群理论</a:t>
            </a:r>
            <a:r>
              <a:rPr lang="zh-CN" altLang="en-US" b="1" dirty="0">
                <a:ea typeface="宋体" panose="02010600030101010101" pitchFamily="2" charset="-122"/>
              </a:rPr>
              <a:t>等方面做出了开创性的工作，</a:t>
            </a:r>
            <a:r>
              <a:rPr lang="zh-CN" altLang="en-US" b="1" dirty="0">
                <a:solidFill>
                  <a:srgbClr val="FF0000"/>
                </a:solidFill>
                <a:ea typeface="宋体" panose="02010600030101010101" pitchFamily="2" charset="-122"/>
              </a:rPr>
              <a:t>算子代数</a:t>
            </a:r>
            <a:r>
              <a:rPr lang="zh-CN" altLang="en-US" b="1" dirty="0">
                <a:ea typeface="宋体" panose="02010600030101010101" pitchFamily="2" charset="-122"/>
              </a:rPr>
              <a:t>甚至被命名为“冯</a:t>
            </a:r>
            <a:r>
              <a:rPr lang="en-US" altLang="zh-CN" b="1" dirty="0">
                <a:ea typeface="宋体" panose="02010600030101010101" pitchFamily="2" charset="-122"/>
              </a:rPr>
              <a:t>·</a:t>
            </a:r>
            <a:r>
              <a:rPr lang="zh-CN" altLang="en-US" b="1" dirty="0">
                <a:ea typeface="宋体" panose="02010600030101010101" pitchFamily="2" charset="-122"/>
              </a:rPr>
              <a:t>诺依曼代数”。</a:t>
            </a:r>
            <a:endParaRPr lang="en-US" altLang="zh-CN" b="1" dirty="0">
              <a:ea typeface="宋体" panose="02010600030101010101" pitchFamily="2" charset="-122"/>
            </a:endParaRPr>
          </a:p>
          <a:p>
            <a:pPr eaLnBrk="1" hangingPunct="1">
              <a:lnSpc>
                <a:spcPct val="90000"/>
              </a:lnSpc>
            </a:pPr>
            <a:endParaRPr lang="zh-CN" altLang="en-US" b="1" dirty="0">
              <a:ea typeface="宋体" panose="02010600030101010101" pitchFamily="2" charset="-122"/>
            </a:endParaRPr>
          </a:p>
          <a:p>
            <a:pPr eaLnBrk="1" hangingPunct="1">
              <a:lnSpc>
                <a:spcPct val="90000"/>
              </a:lnSpc>
            </a:pPr>
            <a:r>
              <a:rPr lang="zh-CN" altLang="en-US" b="1" dirty="0">
                <a:solidFill>
                  <a:srgbClr val="FF0000"/>
                </a:solidFill>
                <a:ea typeface="宋体" panose="02010600030101010101" pitchFamily="2" charset="-122"/>
              </a:rPr>
              <a:t>物理学界</a:t>
            </a:r>
            <a:r>
              <a:rPr lang="zh-CN" altLang="en-US" b="1" dirty="0">
                <a:ea typeface="宋体" panose="02010600030101010101" pitchFamily="2" charset="-122"/>
              </a:rPr>
              <a:t>：冯</a:t>
            </a:r>
            <a:r>
              <a:rPr lang="en-US" altLang="zh-CN" b="1" dirty="0">
                <a:ea typeface="宋体" panose="02010600030101010101" pitchFamily="2" charset="-122"/>
              </a:rPr>
              <a:t>·</a:t>
            </a:r>
            <a:r>
              <a:rPr lang="zh-CN" altLang="en-US" b="1" dirty="0">
                <a:ea typeface="宋体" panose="02010600030101010101" pitchFamily="2" charset="-122"/>
              </a:rPr>
              <a:t>诺依曼在</a:t>
            </a:r>
            <a:r>
              <a:rPr lang="en-US" altLang="zh-CN" b="1" dirty="0">
                <a:ea typeface="宋体" panose="02010600030101010101" pitchFamily="2" charset="-122"/>
              </a:rPr>
              <a:t>30</a:t>
            </a:r>
            <a:r>
              <a:rPr lang="zh-CN" altLang="en-US" b="1" dirty="0">
                <a:ea typeface="宋体" panose="02010600030101010101" pitchFamily="2" charset="-122"/>
              </a:rPr>
              <a:t>年代撰写的</a:t>
            </a:r>
            <a:r>
              <a:rPr lang="en-US" altLang="zh-CN" b="1" dirty="0">
                <a:ea typeface="宋体" panose="02010600030101010101" pitchFamily="2" charset="-122"/>
              </a:rPr>
              <a:t>《</a:t>
            </a:r>
            <a:r>
              <a:rPr lang="zh-CN" altLang="en-US" b="1" dirty="0">
                <a:ea typeface="宋体" panose="02010600030101010101" pitchFamily="2" charset="-122"/>
              </a:rPr>
              <a:t>量子力学的数学基础</a:t>
            </a:r>
            <a:r>
              <a:rPr lang="en-US" altLang="zh-CN" b="1" dirty="0">
                <a:ea typeface="宋体" panose="02010600030101010101" pitchFamily="2" charset="-122"/>
              </a:rPr>
              <a:t>》</a:t>
            </a:r>
            <a:r>
              <a:rPr lang="zh-CN" altLang="en-US" b="1" dirty="0">
                <a:ea typeface="宋体" panose="02010600030101010101" pitchFamily="2" charset="-122"/>
              </a:rPr>
              <a:t>已经被证明对原子物理学的发展有极其重要的价值；</a:t>
            </a:r>
            <a:endParaRPr lang="en-US" altLang="zh-CN" b="1" dirty="0">
              <a:ea typeface="宋体" panose="02010600030101010101" pitchFamily="2" charset="-122"/>
            </a:endParaRPr>
          </a:p>
          <a:p>
            <a:pPr eaLnBrk="1" hangingPunct="1">
              <a:lnSpc>
                <a:spcPct val="90000"/>
              </a:lnSpc>
            </a:pPr>
            <a:endParaRPr lang="zh-CN" altLang="en-US" b="1" dirty="0">
              <a:ea typeface="宋体" panose="02010600030101010101" pitchFamily="2" charset="-122"/>
            </a:endParaRPr>
          </a:p>
          <a:p>
            <a:pPr eaLnBrk="1" hangingPunct="1">
              <a:lnSpc>
                <a:spcPct val="90000"/>
              </a:lnSpc>
            </a:pPr>
            <a:r>
              <a:rPr lang="zh-CN" altLang="en-US" b="1" dirty="0">
                <a:solidFill>
                  <a:srgbClr val="FF0000"/>
                </a:solidFill>
                <a:ea typeface="宋体" panose="02010600030101010101" pitchFamily="2" charset="-122"/>
              </a:rPr>
              <a:t>经济学界：</a:t>
            </a:r>
            <a:r>
              <a:rPr lang="zh-CN" altLang="en-US" b="1" dirty="0">
                <a:ea typeface="宋体" panose="02010600030101010101" pitchFamily="2" charset="-122"/>
              </a:rPr>
              <a:t>反复强调，冯</a:t>
            </a:r>
            <a:r>
              <a:rPr lang="en-US" altLang="zh-CN" b="1" dirty="0">
                <a:ea typeface="宋体" panose="02010600030101010101" pitchFamily="2" charset="-122"/>
              </a:rPr>
              <a:t>·</a:t>
            </a:r>
            <a:r>
              <a:rPr lang="zh-CN" altLang="en-US" b="1" dirty="0">
                <a:ea typeface="宋体" panose="02010600030101010101" pitchFamily="2" charset="-122"/>
              </a:rPr>
              <a:t>诺依曼建立的经济增长模型体系，特别是著作</a:t>
            </a:r>
            <a:r>
              <a:rPr lang="en-US" altLang="zh-CN" b="1" dirty="0">
                <a:ea typeface="宋体" panose="02010600030101010101" pitchFamily="2" charset="-122"/>
              </a:rPr>
              <a:t>《</a:t>
            </a:r>
            <a:r>
              <a:rPr lang="zh-CN" altLang="en-US" b="1" dirty="0">
                <a:ea typeface="宋体" panose="02010600030101010101" pitchFamily="2" charset="-122"/>
              </a:rPr>
              <a:t>博弈论和经济行为</a:t>
            </a:r>
            <a:r>
              <a:rPr lang="en-US" altLang="zh-CN" b="1" dirty="0">
                <a:ea typeface="宋体" panose="02010600030101010101" pitchFamily="2" charset="-122"/>
              </a:rPr>
              <a:t>》</a:t>
            </a:r>
            <a:r>
              <a:rPr lang="zh-CN" altLang="en-US" b="1" dirty="0">
                <a:ea typeface="宋体" panose="02010600030101010101" pitchFamily="2" charset="-122"/>
              </a:rPr>
              <a:t>，使他在经济学和决策科学领域竖起了一块丰碑。</a:t>
            </a:r>
            <a:r>
              <a:rPr lang="zh-CN" altLang="en-US" sz="3600" dirty="0">
                <a:ea typeface="宋体" panose="02010600030101010101" pitchFamily="2"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AutoShape 6"/>
          <p:cNvSpPr>
            <a:spLocks noChangeArrowheads="1"/>
          </p:cNvSpPr>
          <p:nvPr/>
        </p:nvSpPr>
        <p:spPr bwMode="auto">
          <a:xfrm>
            <a:off x="323850" y="3429000"/>
            <a:ext cx="1439863" cy="2592388"/>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
        <p:nvSpPr>
          <p:cNvPr id="1048662" name="Rectangle 3"/>
          <p:cNvSpPr>
            <a:spLocks noGrp="1" noChangeArrowheads="1"/>
          </p:cNvSpPr>
          <p:nvPr>
            <p:ph type="body" idx="1"/>
          </p:nvPr>
        </p:nvSpPr>
        <p:spPr>
          <a:xfrm>
            <a:off x="1116013" y="908050"/>
            <a:ext cx="7704137" cy="2449513"/>
          </a:xfrm>
        </p:spPr>
        <p:txBody>
          <a:bodyPr/>
          <a:lstStyle/>
          <a:p>
            <a:pPr eaLnBrk="1" hangingPunct="1"/>
            <a:r>
              <a:rPr lang="zh-CN" altLang="en-US">
                <a:ea typeface="宋体" panose="02010600030101010101" pitchFamily="2" charset="-122"/>
              </a:rPr>
              <a:t>冯</a:t>
            </a:r>
            <a:r>
              <a:rPr lang="en-US" altLang="zh-CN">
                <a:ea typeface="宋体" panose="02010600030101010101" pitchFamily="2" charset="-122"/>
              </a:rPr>
              <a:t>·</a:t>
            </a:r>
            <a:r>
              <a:rPr lang="zh-CN" altLang="en-US">
                <a:ea typeface="宋体" panose="02010600030101010101" pitchFamily="2" charset="-122"/>
              </a:rPr>
              <a:t>诺伊曼从小就显示出</a:t>
            </a:r>
            <a:r>
              <a:rPr lang="zh-CN" altLang="en-US" sz="4000" b="1">
                <a:solidFill>
                  <a:srgbClr val="FF0000"/>
                </a:solidFill>
                <a:ea typeface="宋体" panose="02010600030101010101" pitchFamily="2" charset="-122"/>
              </a:rPr>
              <a:t>数学天才</a:t>
            </a:r>
            <a:r>
              <a:rPr lang="zh-CN" altLang="en-US">
                <a:ea typeface="宋体" panose="02010600030101010101" pitchFamily="2" charset="-122"/>
              </a:rPr>
              <a:t>，关于他的童年有不少</a:t>
            </a:r>
            <a:r>
              <a:rPr lang="zh-CN" altLang="en-US" b="1">
                <a:solidFill>
                  <a:srgbClr val="FF0000"/>
                </a:solidFill>
                <a:ea typeface="宋体" panose="02010600030101010101" pitchFamily="2" charset="-122"/>
              </a:rPr>
              <a:t>传说</a:t>
            </a:r>
            <a:r>
              <a:rPr lang="zh-CN" altLang="en-US">
                <a:ea typeface="宋体" panose="02010600030101010101" pitchFamily="2" charset="-122"/>
              </a:rPr>
              <a:t>。大多数的传说都讲到冯</a:t>
            </a:r>
            <a:r>
              <a:rPr lang="en-US" altLang="zh-CN">
                <a:ea typeface="宋体" panose="02010600030101010101" pitchFamily="2" charset="-122"/>
              </a:rPr>
              <a:t>·</a:t>
            </a:r>
            <a:r>
              <a:rPr lang="zh-CN" altLang="en-US">
                <a:ea typeface="宋体" panose="02010600030101010101" pitchFamily="2" charset="-122"/>
              </a:rPr>
              <a:t>诺伊曼自童年起在</a:t>
            </a:r>
            <a:r>
              <a:rPr lang="zh-CN" altLang="en-US" sz="4000" b="1">
                <a:solidFill>
                  <a:srgbClr val="FF0000"/>
                </a:solidFill>
                <a:ea typeface="宋体" panose="02010600030101010101" pitchFamily="2" charset="-122"/>
              </a:rPr>
              <a:t>吸收知识和解题方面</a:t>
            </a:r>
            <a:r>
              <a:rPr lang="zh-CN" altLang="en-US">
                <a:ea typeface="宋体" panose="02010600030101010101" pitchFamily="2" charset="-122"/>
              </a:rPr>
              <a:t>就具有</a:t>
            </a:r>
            <a:r>
              <a:rPr lang="zh-CN" altLang="en-US" sz="4000" b="1">
                <a:solidFill>
                  <a:srgbClr val="FF0000"/>
                </a:solidFill>
                <a:ea typeface="宋体" panose="02010600030101010101" pitchFamily="2" charset="-122"/>
              </a:rPr>
              <a:t>惊人的速度</a:t>
            </a:r>
            <a:r>
              <a:rPr lang="zh-CN" altLang="en-US">
                <a:ea typeface="宋体" panose="02010600030101010101" pitchFamily="2" charset="-122"/>
              </a:rPr>
              <a:t>。</a:t>
            </a:r>
          </a:p>
        </p:txBody>
      </p:sp>
      <p:sp>
        <p:nvSpPr>
          <p:cNvPr id="1048663" name="Rectangle 4"/>
          <p:cNvSpPr>
            <a:spLocks noChangeArrowheads="1"/>
          </p:cNvSpPr>
          <p:nvPr/>
        </p:nvSpPr>
        <p:spPr bwMode="auto">
          <a:xfrm>
            <a:off x="2124075" y="3644900"/>
            <a:ext cx="6769100" cy="2592388"/>
          </a:xfrm>
          <a:prstGeom prst="rect">
            <a:avLst/>
          </a:prstGeom>
          <a:solidFill>
            <a:srgbClr val="CCFFCC"/>
          </a:solidFill>
          <a:ln>
            <a:noFill/>
          </a:ln>
        </p:spPr>
        <p:txBody>
          <a:bodyPr/>
          <a:lstStyle>
            <a:lvl1pPr marL="342900" indent="-342900">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nSpc>
                <a:spcPct val="90000"/>
              </a:lnSpc>
              <a:buClrTx/>
              <a:buFontTx/>
              <a:buChar char="•"/>
            </a:pPr>
            <a:r>
              <a:rPr lang="zh-CN" altLang="en-US" sz="3600" b="1">
                <a:solidFill>
                  <a:srgbClr val="FF0000"/>
                </a:solidFill>
                <a:latin typeface="Times New Roman" panose="02020603050405020304" pitchFamily="18" charset="0"/>
              </a:rPr>
              <a:t>六岁时</a:t>
            </a:r>
            <a:r>
              <a:rPr lang="zh-CN" altLang="en-US" sz="2800">
                <a:solidFill>
                  <a:schemeClr val="tx1"/>
                </a:solidFill>
                <a:latin typeface="Times New Roman" panose="02020603050405020304" pitchFamily="18" charset="0"/>
              </a:rPr>
              <a:t>他能心算做</a:t>
            </a:r>
            <a:r>
              <a:rPr lang="zh-CN" altLang="en-US" sz="3600" b="1">
                <a:solidFill>
                  <a:srgbClr val="FF0000"/>
                </a:solidFill>
                <a:latin typeface="Times New Roman" panose="02020603050405020304" pitchFamily="18" charset="0"/>
              </a:rPr>
              <a:t>八位数乘除法</a:t>
            </a:r>
            <a:endParaRPr lang="zh-CN" altLang="en-US" sz="2800">
              <a:solidFill>
                <a:schemeClr val="tx1"/>
              </a:solidFill>
              <a:latin typeface="Times New Roman" panose="02020603050405020304" pitchFamily="18" charset="0"/>
            </a:endParaRPr>
          </a:p>
          <a:p>
            <a:pPr>
              <a:lnSpc>
                <a:spcPct val="90000"/>
              </a:lnSpc>
              <a:buClrTx/>
              <a:buFontTx/>
              <a:buChar char="•"/>
            </a:pPr>
            <a:r>
              <a:rPr lang="zh-CN" altLang="en-US" sz="3600" b="1">
                <a:solidFill>
                  <a:srgbClr val="FF0000"/>
                </a:solidFill>
                <a:latin typeface="Times New Roman" panose="02020603050405020304" pitchFamily="18" charset="0"/>
              </a:rPr>
              <a:t>八岁时</a:t>
            </a:r>
            <a:r>
              <a:rPr lang="zh-CN" altLang="en-US" sz="2800">
                <a:solidFill>
                  <a:schemeClr val="tx1"/>
                </a:solidFill>
                <a:latin typeface="Times New Roman" panose="02020603050405020304" pitchFamily="18" charset="0"/>
              </a:rPr>
              <a:t>掌握</a:t>
            </a:r>
            <a:r>
              <a:rPr lang="zh-CN" altLang="en-US" sz="3600" b="1">
                <a:solidFill>
                  <a:srgbClr val="FF0000"/>
                </a:solidFill>
                <a:latin typeface="Times New Roman" panose="02020603050405020304" pitchFamily="18" charset="0"/>
              </a:rPr>
              <a:t>微积分</a:t>
            </a:r>
            <a:endParaRPr lang="zh-CN" altLang="en-US" sz="2800">
              <a:solidFill>
                <a:schemeClr val="tx1"/>
              </a:solidFill>
              <a:latin typeface="Times New Roman" panose="02020603050405020304" pitchFamily="18" charset="0"/>
            </a:endParaRPr>
          </a:p>
          <a:p>
            <a:pPr>
              <a:lnSpc>
                <a:spcPct val="90000"/>
              </a:lnSpc>
              <a:buClrTx/>
              <a:buFontTx/>
              <a:buChar char="•"/>
            </a:pPr>
            <a:r>
              <a:rPr lang="zh-CN" altLang="en-US" sz="3600" b="1">
                <a:solidFill>
                  <a:srgbClr val="FF0000"/>
                </a:solidFill>
                <a:latin typeface="Times New Roman" panose="02020603050405020304" pitchFamily="18" charset="0"/>
              </a:rPr>
              <a:t>十二岁</a:t>
            </a:r>
            <a:r>
              <a:rPr lang="zh-CN" altLang="en-US" sz="2800">
                <a:solidFill>
                  <a:schemeClr val="tx1"/>
                </a:solidFill>
                <a:latin typeface="Times New Roman" panose="02020603050405020304" pitchFamily="18" charset="0"/>
              </a:rPr>
              <a:t>就读懂领会了波莱尔的大作</a:t>
            </a:r>
            <a:r>
              <a:rPr lang="en-US" altLang="zh-CN" sz="3600" b="1">
                <a:solidFill>
                  <a:srgbClr val="FF0000"/>
                </a:solidFill>
                <a:latin typeface="Times New Roman" panose="02020603050405020304" pitchFamily="18" charset="0"/>
              </a:rPr>
              <a:t>《</a:t>
            </a:r>
            <a:r>
              <a:rPr lang="zh-CN" altLang="en-US" sz="3600" b="1">
                <a:solidFill>
                  <a:srgbClr val="FF0000"/>
                </a:solidFill>
                <a:latin typeface="Times New Roman" panose="02020603050405020304" pitchFamily="18" charset="0"/>
              </a:rPr>
              <a:t>函数论</a:t>
            </a:r>
            <a:r>
              <a:rPr lang="en-US" altLang="zh-CN" sz="3600" b="1">
                <a:solidFill>
                  <a:srgbClr val="FF0000"/>
                </a:solidFill>
                <a:latin typeface="Times New Roman" panose="02020603050405020304" pitchFamily="18" charset="0"/>
              </a:rPr>
              <a:t>》</a:t>
            </a:r>
            <a:r>
              <a:rPr lang="zh-CN" altLang="en-US" sz="2800">
                <a:solidFill>
                  <a:schemeClr val="tx1"/>
                </a:solidFill>
                <a:latin typeface="Times New Roman" panose="02020603050405020304" pitchFamily="18" charset="0"/>
              </a:rPr>
              <a:t>要义 </a:t>
            </a:r>
          </a:p>
        </p:txBody>
      </p:sp>
      <p:sp>
        <p:nvSpPr>
          <p:cNvPr id="1048664" name="Rectangle 5"/>
          <p:cNvSpPr>
            <a:spLocks noChangeArrowheads="1"/>
          </p:cNvSpPr>
          <p:nvPr/>
        </p:nvSpPr>
        <p:spPr bwMode="auto">
          <a:xfrm>
            <a:off x="611188" y="3789363"/>
            <a:ext cx="946150" cy="1920875"/>
          </a:xfrm>
          <a:prstGeom prst="rect">
            <a:avLst/>
          </a:prstGeom>
          <a:solidFill>
            <a:srgbClr val="FFFF99">
              <a:alpha val="61176"/>
            </a:srgbClr>
          </a:solid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6000" b="1">
                <a:solidFill>
                  <a:srgbClr val="FF0000"/>
                </a:solidFill>
                <a:latin typeface="Times New Roman" panose="02020603050405020304" pitchFamily="18" charset="0"/>
                <a:ea typeface="华文中宋" panose="02010600040101010101" pitchFamily="2" charset="-122"/>
              </a:rPr>
              <a:t>传</a:t>
            </a:r>
          </a:p>
          <a:p>
            <a:pPr>
              <a:spcBef>
                <a:spcPct val="0"/>
              </a:spcBef>
              <a:buClrTx/>
              <a:buFontTx/>
              <a:buNone/>
            </a:pPr>
            <a:r>
              <a:rPr lang="zh-CN" altLang="en-US" sz="6000" b="1">
                <a:solidFill>
                  <a:srgbClr val="FF0000"/>
                </a:solidFill>
                <a:latin typeface="Times New Roman" panose="02020603050405020304" pitchFamily="18" charset="0"/>
                <a:ea typeface="华文中宋" panose="02010600040101010101" pitchFamily="2" charset="-122"/>
              </a:rPr>
              <a:t>说</a:t>
            </a:r>
          </a:p>
        </p:txBody>
      </p:sp>
      <p:grpSp>
        <p:nvGrpSpPr>
          <p:cNvPr id="109" name="Group 7"/>
          <p:cNvGrpSpPr/>
          <p:nvPr/>
        </p:nvGrpSpPr>
        <p:grpSpPr bwMode="auto">
          <a:xfrm>
            <a:off x="1692275" y="765175"/>
            <a:ext cx="5689600" cy="2447925"/>
            <a:chOff x="1837" y="391"/>
            <a:chExt cx="3584" cy="1542"/>
          </a:xfrm>
        </p:grpSpPr>
        <p:sp>
          <p:nvSpPr>
            <p:cNvPr id="1048665" name="AutoShape 8"/>
            <p:cNvSpPr>
              <a:spLocks noChangeArrowheads="1"/>
            </p:cNvSpPr>
            <p:nvPr/>
          </p:nvSpPr>
          <p:spPr bwMode="auto">
            <a:xfrm>
              <a:off x="1837" y="391"/>
              <a:ext cx="3584" cy="1542"/>
            </a:xfrm>
            <a:prstGeom prst="irregularSeal1">
              <a:avLst/>
            </a:prstGeom>
            <a:solidFill>
              <a:srgbClr val="FFFF99"/>
            </a:solidFill>
            <a:ln w="9525">
              <a:solidFill>
                <a:schemeClr val="tx1"/>
              </a:solidFill>
              <a:miter lim="800000"/>
              <a:headEnd/>
              <a:tailEnd/>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
          <p:nvSpPr>
            <p:cNvPr id="1048666" name="WordArt 9"/>
            <p:cNvSpPr>
              <a:spLocks noChangeArrowheads="1" noChangeShapeType="1" noTextEdit="1"/>
            </p:cNvSpPr>
            <p:nvPr/>
          </p:nvSpPr>
          <p:spPr bwMode="auto">
            <a:xfrm>
              <a:off x="2880" y="754"/>
              <a:ext cx="1542" cy="680"/>
            </a:xfrm>
            <a:prstGeom prst="rect">
              <a:avLst/>
            </a:prstGeom>
          </p:spPr>
          <p:txBody>
            <a:bodyPr wrap="none" fromWordArt="1">
              <a:prstTxWarp prst="textPlain">
                <a:avLst>
                  <a:gd name="adj" fmla="val 50000"/>
                </a:avLst>
              </a:prstTxWarp>
            </a:bodyPr>
            <a:lstStyle/>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中宋" panose="02010600040101010101" pitchFamily="2" charset="-122"/>
                  <a:ea typeface="华文中宋" panose="02010600040101010101" pitchFamily="2" charset="-122"/>
                </a:rPr>
                <a:t>神童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Rectangle 2"/>
          <p:cNvSpPr>
            <a:spLocks noChangeArrowheads="1"/>
          </p:cNvSpPr>
          <p:nvPr/>
        </p:nvSpPr>
        <p:spPr bwMode="auto">
          <a:xfrm>
            <a:off x="250825" y="1916113"/>
            <a:ext cx="8713788" cy="4464050"/>
          </a:xfrm>
          <a:prstGeom prst="rect">
            <a:avLst/>
          </a:prstGeom>
          <a:solidFill>
            <a:srgbClr val="FFFFFF"/>
          </a:solidFill>
          <a:ln w="38100">
            <a:solidFill>
              <a:schemeClr val="tx1"/>
            </a:solidFill>
            <a:miter lim="800000"/>
            <a:headEnd/>
            <a:tailEnd/>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
        <p:nvSpPr>
          <p:cNvPr id="1048668" name="Rectangle 3"/>
          <p:cNvSpPr>
            <a:spLocks noChangeArrowheads="1"/>
          </p:cNvSpPr>
          <p:nvPr/>
        </p:nvSpPr>
        <p:spPr bwMode="auto">
          <a:xfrm>
            <a:off x="611188" y="4513263"/>
            <a:ext cx="8208962" cy="1066800"/>
          </a:xfrm>
          <a:prstGeom prst="rect">
            <a:avLst/>
          </a:prstGeom>
          <a:solidFill>
            <a:srgbClr val="FFCC99">
              <a:alpha val="43921"/>
            </a:srgbClr>
          </a:solidFill>
          <a:ln>
            <a:noFill/>
          </a:ln>
        </p:spPr>
        <p:txBody>
          <a:bodyPr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pPr>
            <a:r>
              <a:rPr lang="zh-CN" altLang="en-US" sz="3200" b="1">
                <a:solidFill>
                  <a:srgbClr val="FF0000"/>
                </a:solidFill>
                <a:latin typeface="Times New Roman" panose="02020603050405020304" pitchFamily="18" charset="0"/>
              </a:rPr>
              <a:t>不到</a:t>
            </a:r>
            <a:r>
              <a:rPr lang="en-US" altLang="zh-CN" sz="3200" b="1">
                <a:solidFill>
                  <a:srgbClr val="FF0000"/>
                </a:solidFill>
                <a:latin typeface="Times New Roman" panose="02020603050405020304" pitchFamily="18" charset="0"/>
              </a:rPr>
              <a:t>30</a:t>
            </a:r>
            <a:r>
              <a:rPr lang="zh-CN" altLang="en-US" sz="3200" b="1">
                <a:solidFill>
                  <a:srgbClr val="FF0000"/>
                </a:solidFill>
                <a:latin typeface="Times New Roman" panose="02020603050405020304" pitchFamily="18" charset="0"/>
              </a:rPr>
              <a:t>岁</a:t>
            </a:r>
            <a:r>
              <a:rPr lang="zh-CN" altLang="en-US" sz="3200" b="1">
                <a:solidFill>
                  <a:schemeClr val="tx1"/>
                </a:solidFill>
                <a:latin typeface="Times New Roman" panose="02020603050405020304" pitchFamily="18" charset="0"/>
              </a:rPr>
              <a:t>，成为美国普林斯顿大学的</a:t>
            </a:r>
            <a:r>
              <a:rPr lang="zh-CN" altLang="en-US" sz="3200" b="1">
                <a:solidFill>
                  <a:srgbClr val="FF0000"/>
                </a:solidFill>
                <a:latin typeface="Times New Roman" panose="02020603050405020304" pitchFamily="18" charset="0"/>
              </a:rPr>
              <a:t>第一批终身教授。 </a:t>
            </a:r>
          </a:p>
        </p:txBody>
      </p:sp>
      <p:sp>
        <p:nvSpPr>
          <p:cNvPr id="1048669" name="Rectangle 4"/>
          <p:cNvSpPr>
            <a:spLocks noChangeArrowheads="1"/>
          </p:cNvSpPr>
          <p:nvPr/>
        </p:nvSpPr>
        <p:spPr bwMode="auto">
          <a:xfrm>
            <a:off x="2051050" y="908050"/>
            <a:ext cx="5184775" cy="833438"/>
          </a:xfrm>
          <a:prstGeom prst="rect">
            <a:avLst/>
          </a:prstGeom>
          <a:solidFill>
            <a:srgbClr val="CCFFCC"/>
          </a:solidFill>
          <a:ln w="9525">
            <a:solidFill>
              <a:srgbClr val="FF0000"/>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gn="ctr">
              <a:spcBef>
                <a:spcPct val="50000"/>
              </a:spcBef>
              <a:buClrTx/>
              <a:buFontTx/>
              <a:buNone/>
            </a:pPr>
            <a:r>
              <a:rPr lang="zh-CN" altLang="en-US" sz="4800">
                <a:solidFill>
                  <a:schemeClr val="accent2"/>
                </a:solidFill>
                <a:latin typeface="Times New Roman" panose="02020603050405020304" pitchFamily="18" charset="0"/>
                <a:ea typeface="华文新魏" panose="02010800040101010101" pitchFamily="2" charset="-122"/>
              </a:rPr>
              <a:t>数学上</a:t>
            </a:r>
            <a:r>
              <a:rPr lang="zh-CN" altLang="en-US" sz="4800">
                <a:solidFill>
                  <a:srgbClr val="FF0000"/>
                </a:solidFill>
                <a:latin typeface="Times New Roman" panose="02020603050405020304" pitchFamily="18" charset="0"/>
                <a:ea typeface="华文新魏" panose="02010800040101010101" pitchFamily="2" charset="-122"/>
              </a:rPr>
              <a:t>年轻有为</a:t>
            </a:r>
          </a:p>
        </p:txBody>
      </p:sp>
      <p:sp>
        <p:nvSpPr>
          <p:cNvPr id="1048670" name="Rectangle 5"/>
          <p:cNvSpPr>
            <a:spLocks noChangeArrowheads="1"/>
          </p:cNvSpPr>
          <p:nvPr/>
        </p:nvSpPr>
        <p:spPr bwMode="auto">
          <a:xfrm>
            <a:off x="611188" y="2565400"/>
            <a:ext cx="7993062" cy="576263"/>
          </a:xfrm>
          <a:prstGeom prst="rect">
            <a:avLst/>
          </a:prstGeom>
          <a:solidFill>
            <a:srgbClr val="FFFF99">
              <a:alpha val="49019"/>
            </a:srgbClr>
          </a:solidFill>
          <a:ln>
            <a:noFill/>
          </a:ln>
        </p:spPr>
        <p:txBody>
          <a:bodyPr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pPr>
            <a:r>
              <a:rPr lang="zh-CN" altLang="en-US" sz="3200" b="1">
                <a:solidFill>
                  <a:srgbClr val="FF0000"/>
                </a:solidFill>
                <a:latin typeface="Times New Roman" panose="02020603050405020304" pitchFamily="18" charset="0"/>
              </a:rPr>
              <a:t>不到</a:t>
            </a:r>
            <a:r>
              <a:rPr lang="en-US" altLang="zh-CN" sz="3200" b="1">
                <a:solidFill>
                  <a:srgbClr val="FF0000"/>
                </a:solidFill>
                <a:latin typeface="Times New Roman" panose="02020603050405020304" pitchFamily="18" charset="0"/>
              </a:rPr>
              <a:t>18</a:t>
            </a:r>
            <a:r>
              <a:rPr lang="zh-CN" altLang="en-US" sz="3200" b="1">
                <a:solidFill>
                  <a:srgbClr val="FF0000"/>
                </a:solidFill>
                <a:latin typeface="Times New Roman" panose="02020603050405020304" pitchFamily="18" charset="0"/>
              </a:rPr>
              <a:t>岁．</a:t>
            </a:r>
            <a:r>
              <a:rPr lang="zh-CN" altLang="en-US" sz="3200">
                <a:solidFill>
                  <a:schemeClr val="tx1"/>
                </a:solidFill>
                <a:latin typeface="Times New Roman" panose="02020603050405020304" pitchFamily="18" charset="0"/>
              </a:rPr>
              <a:t>发表了</a:t>
            </a:r>
            <a:r>
              <a:rPr lang="zh-CN" altLang="en-US" sz="3200" b="1">
                <a:solidFill>
                  <a:srgbClr val="FF0000"/>
                </a:solidFill>
                <a:latin typeface="Times New Roman" panose="02020603050405020304" pitchFamily="18" charset="0"/>
              </a:rPr>
              <a:t>第一篇数学论文</a:t>
            </a:r>
            <a:endParaRPr lang="zh-CN" altLang="en-US" sz="3200">
              <a:solidFill>
                <a:srgbClr val="000099"/>
              </a:solidFill>
              <a:latin typeface="Times New Roman" panose="02020603050405020304" pitchFamily="18" charset="0"/>
            </a:endParaRPr>
          </a:p>
        </p:txBody>
      </p:sp>
      <p:sp>
        <p:nvSpPr>
          <p:cNvPr id="1048671" name="Rectangle 6"/>
          <p:cNvSpPr>
            <a:spLocks noChangeArrowheads="1"/>
          </p:cNvSpPr>
          <p:nvPr/>
        </p:nvSpPr>
        <p:spPr bwMode="auto">
          <a:xfrm>
            <a:off x="611188" y="3644900"/>
            <a:ext cx="7991475" cy="579438"/>
          </a:xfrm>
          <a:prstGeom prst="rect">
            <a:avLst/>
          </a:prstGeom>
          <a:solidFill>
            <a:srgbClr val="CCFFCC">
              <a:alpha val="49019"/>
            </a:srgbClr>
          </a:solidFill>
          <a:ln>
            <a:noFill/>
          </a:ln>
        </p:spPr>
        <p:txBody>
          <a:bodyPr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pPr>
            <a:r>
              <a:rPr lang="en-US" altLang="zh-CN" sz="3200" b="1">
                <a:solidFill>
                  <a:srgbClr val="FF0000"/>
                </a:solidFill>
                <a:latin typeface="Times New Roman" panose="02020603050405020304" pitchFamily="18" charset="0"/>
              </a:rPr>
              <a:t>22</a:t>
            </a:r>
            <a:r>
              <a:rPr lang="zh-CN" altLang="en-US" sz="3200" b="1">
                <a:solidFill>
                  <a:srgbClr val="FF0000"/>
                </a:solidFill>
                <a:latin typeface="Times New Roman" panose="02020603050405020304" pitchFamily="18" charset="0"/>
              </a:rPr>
              <a:t>岁</a:t>
            </a:r>
            <a:r>
              <a:rPr lang="zh-CN" altLang="en-US" sz="3200" b="1">
                <a:solidFill>
                  <a:schemeClr val="tx1"/>
                </a:solidFill>
                <a:latin typeface="Times New Roman" panose="02020603050405020304" pitchFamily="18" charset="0"/>
              </a:rPr>
              <a:t>获得了布达佩斯大学</a:t>
            </a:r>
            <a:r>
              <a:rPr lang="zh-CN" altLang="en-US" sz="3200" b="1">
                <a:solidFill>
                  <a:srgbClr val="FF0000"/>
                </a:solidFill>
                <a:latin typeface="Times New Roman" panose="02020603050405020304" pitchFamily="18" charset="0"/>
              </a:rPr>
              <a:t>数学博士学位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ext Box 2"/>
          <p:cNvSpPr txBox="1">
            <a:spLocks noChangeArrowheads="1"/>
          </p:cNvSpPr>
          <p:nvPr/>
        </p:nvSpPr>
        <p:spPr bwMode="auto">
          <a:xfrm>
            <a:off x="3132138" y="835025"/>
            <a:ext cx="2592387" cy="649288"/>
          </a:xfrm>
          <a:prstGeom prst="rect">
            <a:avLst/>
          </a:prstGeom>
          <a:solidFill>
            <a:srgbClr val="FFFF99"/>
          </a:solidFill>
          <a:ln w="9525">
            <a:solidFill>
              <a:srgbClr val="990099"/>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600" b="1">
                <a:solidFill>
                  <a:schemeClr val="tx1"/>
                </a:solidFill>
                <a:latin typeface="Times New Roman" panose="02020603050405020304" pitchFamily="18" charset="0"/>
              </a:rPr>
              <a:t>请家庭教师</a:t>
            </a:r>
          </a:p>
        </p:txBody>
      </p:sp>
      <p:sp>
        <p:nvSpPr>
          <p:cNvPr id="1048673" name="Text Box 3"/>
          <p:cNvSpPr txBox="1">
            <a:spLocks noChangeArrowheads="1"/>
          </p:cNvSpPr>
          <p:nvPr/>
        </p:nvSpPr>
        <p:spPr bwMode="auto">
          <a:xfrm>
            <a:off x="323850" y="1628775"/>
            <a:ext cx="8640763" cy="4495800"/>
          </a:xfrm>
          <a:prstGeom prst="rect">
            <a:avLst/>
          </a:prstGeom>
          <a:solidFill>
            <a:srgbClr val="CCFFFF"/>
          </a:solidFill>
          <a:ln w="9525">
            <a:solidFill>
              <a:srgbClr val="990099"/>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2800" b="1">
                <a:solidFill>
                  <a:schemeClr val="tx1"/>
                </a:solidFill>
                <a:latin typeface="Times New Roman" panose="02020603050405020304" pitchFamily="18" charset="0"/>
              </a:rPr>
              <a:t>      </a:t>
            </a:r>
            <a:r>
              <a:rPr lang="zh-CN" altLang="en-US" sz="3600" b="1">
                <a:solidFill>
                  <a:schemeClr val="tx1"/>
                </a:solidFill>
                <a:latin typeface="Times New Roman" panose="02020603050405020304" pitchFamily="18" charset="0"/>
              </a:rPr>
              <a:t>1931年，冯·诺依曼父亲在在报纸上登启事，为</a:t>
            </a:r>
            <a:r>
              <a:rPr lang="zh-CN" altLang="en-US" sz="3600" b="1">
                <a:solidFill>
                  <a:srgbClr val="FF0000"/>
                </a:solidFill>
                <a:latin typeface="Times New Roman" panose="02020603050405020304" pitchFamily="18" charset="0"/>
              </a:rPr>
              <a:t>11岁</a:t>
            </a:r>
            <a:r>
              <a:rPr lang="zh-CN" altLang="en-US" sz="3600" b="1">
                <a:solidFill>
                  <a:schemeClr val="tx1"/>
                </a:solidFill>
                <a:latin typeface="Times New Roman" panose="02020603050405020304" pitchFamily="18" charset="0"/>
              </a:rPr>
              <a:t>的冯·诺依曼请家庭教师，聘金是常规的10倍，布达佩斯人才济济，可一个多月过去，居然没人来应聘，因为这个城市里，谁都听说过，银行家的长子冯</a:t>
            </a:r>
            <a:r>
              <a:rPr lang="en-US" altLang="zh-CN" sz="3600" b="1">
                <a:solidFill>
                  <a:schemeClr val="tx1"/>
                </a:solidFill>
                <a:latin typeface="Times New Roman" panose="02020603050405020304" pitchFamily="18" charset="0"/>
              </a:rPr>
              <a:t>·</a:t>
            </a:r>
            <a:r>
              <a:rPr lang="zh-CN" altLang="en-US" sz="3600" b="1">
                <a:solidFill>
                  <a:schemeClr val="tx1"/>
                </a:solidFill>
                <a:latin typeface="Times New Roman" panose="02020603050405020304" pitchFamily="18" charset="0"/>
              </a:rPr>
              <a:t>诺依曼聪慧过人，</a:t>
            </a:r>
            <a:r>
              <a:rPr lang="en-US" altLang="zh-CN" sz="3600" b="1">
                <a:solidFill>
                  <a:srgbClr val="000099"/>
                </a:solidFill>
                <a:latin typeface="Times New Roman" panose="02020603050405020304" pitchFamily="18" charset="0"/>
              </a:rPr>
              <a:t>3</a:t>
            </a:r>
            <a:r>
              <a:rPr lang="zh-CN" altLang="en-US" sz="3600" b="1">
                <a:solidFill>
                  <a:srgbClr val="000099"/>
                </a:solidFill>
                <a:latin typeface="Times New Roman" panose="02020603050405020304" pitchFamily="18" charset="0"/>
              </a:rPr>
              <a:t>岁就能背诵父亲帐本上的所有数字，</a:t>
            </a:r>
            <a:r>
              <a:rPr lang="en-US" altLang="zh-CN" sz="3600" b="1">
                <a:solidFill>
                  <a:srgbClr val="000099"/>
                </a:solidFill>
                <a:latin typeface="Times New Roman" panose="02020603050405020304" pitchFamily="18" charset="0"/>
              </a:rPr>
              <a:t>6</a:t>
            </a:r>
            <a:r>
              <a:rPr lang="zh-CN" altLang="en-US" sz="3600" b="1">
                <a:solidFill>
                  <a:srgbClr val="000099"/>
                </a:solidFill>
                <a:latin typeface="Times New Roman" panose="02020603050405020304" pitchFamily="18" charset="0"/>
              </a:rPr>
              <a:t>岁能够心算</a:t>
            </a:r>
            <a:r>
              <a:rPr lang="en-US" altLang="zh-CN" sz="3600" b="1">
                <a:solidFill>
                  <a:srgbClr val="000099"/>
                </a:solidFill>
                <a:latin typeface="Times New Roman" panose="02020603050405020304" pitchFamily="18" charset="0"/>
              </a:rPr>
              <a:t>8</a:t>
            </a:r>
            <a:r>
              <a:rPr lang="zh-CN" altLang="en-US" sz="3600" b="1">
                <a:solidFill>
                  <a:srgbClr val="000099"/>
                </a:solidFill>
                <a:latin typeface="Times New Roman" panose="02020603050405020304" pitchFamily="18" charset="0"/>
              </a:rPr>
              <a:t>位数除</a:t>
            </a:r>
            <a:r>
              <a:rPr lang="en-US" altLang="zh-CN" sz="3600" b="1">
                <a:solidFill>
                  <a:srgbClr val="000099"/>
                </a:solidFill>
                <a:latin typeface="Times New Roman" panose="02020603050405020304" pitchFamily="18" charset="0"/>
              </a:rPr>
              <a:t>8</a:t>
            </a:r>
            <a:r>
              <a:rPr lang="zh-CN" altLang="en-US" sz="3600" b="1">
                <a:solidFill>
                  <a:srgbClr val="000099"/>
                </a:solidFill>
                <a:latin typeface="Times New Roman" panose="02020603050405020304" pitchFamily="18" charset="0"/>
              </a:rPr>
              <a:t>位数的复杂算术题，</a:t>
            </a:r>
            <a:r>
              <a:rPr lang="en-US" altLang="zh-CN" sz="3600" b="1">
                <a:solidFill>
                  <a:srgbClr val="000099"/>
                </a:solidFill>
                <a:latin typeface="Times New Roman" panose="02020603050405020304" pitchFamily="18" charset="0"/>
              </a:rPr>
              <a:t>8</a:t>
            </a:r>
            <a:r>
              <a:rPr lang="zh-CN" altLang="en-US" sz="3600" b="1">
                <a:solidFill>
                  <a:srgbClr val="000099"/>
                </a:solidFill>
                <a:latin typeface="Times New Roman" panose="02020603050405020304" pitchFamily="18" charset="0"/>
              </a:rPr>
              <a:t>岁学会了微积分</a:t>
            </a:r>
            <a:r>
              <a:rPr lang="zh-CN" altLang="en-US" sz="3600" b="1">
                <a:solidFill>
                  <a:schemeClr val="tx1"/>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048672"/>
                                        </p:tgtEl>
                                        <p:attrNameLst>
                                          <p:attrName>style.visibility</p:attrName>
                                        </p:attrNameLst>
                                      </p:cBhvr>
                                      <p:to>
                                        <p:strVal val="visible"/>
                                      </p:to>
                                    </p:set>
                                    <p:anim calcmode="lin" valueType="num">
                                      <p:cBhvr>
                                        <p:cTn id="7" dur="1000" fill="hold"/>
                                        <p:tgtEl>
                                          <p:spTgt spid="104867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04867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048672"/>
                                        </p:tgtEl>
                                        <p:attrNameLst>
                                          <p:attrName>ppt_y</p:attrName>
                                        </p:attrNameLst>
                                      </p:cBhvr>
                                      <p:tavLst>
                                        <p:tav tm="0">
                                          <p:val>
                                            <p:strVal val="#ppt_y"/>
                                          </p:val>
                                        </p:tav>
                                        <p:tav tm="100000">
                                          <p:val>
                                            <p:strVal val="#ppt_y"/>
                                          </p:val>
                                        </p:tav>
                                      </p:tavLst>
                                    </p:anim>
                                    <p:animEffect transition="in" filter="fade">
                                      <p:cBhvr>
                                        <p:cTn id="10" dur="1000"/>
                                        <p:tgtEl>
                                          <p:spTgt spid="10486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1048673"/>
                                        </p:tgtEl>
                                        <p:attrNameLst>
                                          <p:attrName>style.visibility</p:attrName>
                                        </p:attrNameLst>
                                      </p:cBhvr>
                                      <p:to>
                                        <p:strVal val="visible"/>
                                      </p:to>
                                    </p:set>
                                    <p:anim calcmode="lin" valueType="num">
                                      <p:cBhvr>
                                        <p:cTn id="15" dur="1000" fill="hold"/>
                                        <p:tgtEl>
                                          <p:spTgt spid="1048673"/>
                                        </p:tgtEl>
                                        <p:attrNameLst>
                                          <p:attrName>ppt_x</p:attrName>
                                        </p:attrNameLst>
                                      </p:cBhvr>
                                      <p:tavLst>
                                        <p:tav tm="0">
                                          <p:val>
                                            <p:strVal val="#ppt_x-.2"/>
                                          </p:val>
                                        </p:tav>
                                        <p:tav tm="100000">
                                          <p:val>
                                            <p:strVal val="#ppt_x"/>
                                          </p:val>
                                        </p:tav>
                                      </p:tavLst>
                                    </p:anim>
                                    <p:anim calcmode="lin" valueType="num">
                                      <p:cBhvr>
                                        <p:cTn id="16" dur="1000" fill="hold"/>
                                        <p:tgtEl>
                                          <p:spTgt spid="1048673"/>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048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2" grpId="0" bldLvl="0" animBg="1" autoUpdateAnimBg="0"/>
      <p:bldP spid="1048673"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ext Box 4"/>
          <p:cNvSpPr txBox="1">
            <a:spLocks noChangeArrowheads="1"/>
          </p:cNvSpPr>
          <p:nvPr/>
        </p:nvSpPr>
        <p:spPr bwMode="auto">
          <a:xfrm>
            <a:off x="395288" y="1916113"/>
            <a:ext cx="8569325" cy="4487862"/>
          </a:xfrm>
          <a:prstGeom prst="rect">
            <a:avLst/>
          </a:prstGeom>
          <a:solidFill>
            <a:srgbClr val="66FF33">
              <a:alpha val="18039"/>
            </a:srgbClr>
          </a:solidFill>
          <a:ln w="9525">
            <a:solidFill>
              <a:srgbClr val="990099"/>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3200" b="1">
                <a:solidFill>
                  <a:schemeClr val="tx1"/>
                </a:solidFill>
                <a:latin typeface="黑体" panose="02010609060101010101" pitchFamily="49" charset="-122"/>
                <a:ea typeface="黑体" panose="02010609060101010101" pitchFamily="49" charset="-122"/>
              </a:rPr>
              <a:t>   </a:t>
            </a:r>
            <a:r>
              <a:rPr lang="zh-CN" altLang="en-US" sz="3200" b="1">
                <a:solidFill>
                  <a:schemeClr val="tx1"/>
                </a:solidFill>
                <a:latin typeface="黑体" panose="02010609060101010101" pitchFamily="49" charset="-122"/>
                <a:ea typeface="黑体" panose="02010609060101010101" pitchFamily="49" charset="-122"/>
              </a:rPr>
              <a:t>冯</a:t>
            </a:r>
            <a:r>
              <a:rPr lang="en-US" altLang="zh-CN" sz="3200" b="1">
                <a:solidFill>
                  <a:schemeClr val="tx1"/>
                </a:solidFill>
                <a:latin typeface="Arial" panose="020B0604020202020204" pitchFamily="34" charset="0"/>
                <a:ea typeface="黑体" panose="02010609060101010101" pitchFamily="49" charset="-122"/>
              </a:rPr>
              <a:t>·</a:t>
            </a:r>
            <a:r>
              <a:rPr lang="zh-CN" altLang="en-US" sz="3200" b="1">
                <a:solidFill>
                  <a:schemeClr val="tx1"/>
                </a:solidFill>
                <a:latin typeface="黑体" panose="02010609060101010101" pitchFamily="49" charset="-122"/>
                <a:ea typeface="黑体" panose="02010609060101010101" pitchFamily="49" charset="-122"/>
              </a:rPr>
              <a:t>诺依曼的心算飞快，一次，几个科学家一起研究数学问题，一位科学家把计算机带回家算花了一整晚算出了结果（五种结果），第二天，大家想见识一下冯</a:t>
            </a:r>
            <a:r>
              <a:rPr lang="en-US" altLang="zh-CN" sz="3200" b="1">
                <a:solidFill>
                  <a:schemeClr val="tx1"/>
                </a:solidFill>
                <a:latin typeface="Arial" panose="020B0604020202020204" pitchFamily="34" charset="0"/>
                <a:ea typeface="黑体" panose="02010609060101010101" pitchFamily="49" charset="-122"/>
              </a:rPr>
              <a:t>·</a:t>
            </a:r>
            <a:r>
              <a:rPr lang="zh-CN" altLang="en-US" sz="3200" b="1">
                <a:solidFill>
                  <a:schemeClr val="tx1"/>
                </a:solidFill>
                <a:latin typeface="黑体" panose="02010609060101010101" pitchFamily="49" charset="-122"/>
                <a:ea typeface="黑体" panose="02010609060101010101" pitchFamily="49" charset="-122"/>
              </a:rPr>
              <a:t>诺依曼的</a:t>
            </a:r>
            <a:r>
              <a:rPr lang="zh-CN" altLang="en-US" sz="3200" b="1">
                <a:solidFill>
                  <a:schemeClr val="tx1"/>
                </a:solidFill>
                <a:latin typeface="Arial" panose="020B0604020202020204" pitchFamily="34" charset="0"/>
                <a:ea typeface="黑体" panose="02010609060101010101" pitchFamily="49" charset="-122"/>
              </a:rPr>
              <a:t>“</a:t>
            </a:r>
            <a:r>
              <a:rPr lang="zh-CN" altLang="en-US" sz="3200" b="1">
                <a:solidFill>
                  <a:schemeClr val="tx1"/>
                </a:solidFill>
                <a:latin typeface="黑体" panose="02010609060101010101" pitchFamily="49" charset="-122"/>
                <a:ea typeface="黑体" panose="02010609060101010101" pitchFamily="49" charset="-122"/>
              </a:rPr>
              <a:t>神算</a:t>
            </a:r>
            <a:r>
              <a:rPr lang="zh-CN" altLang="en-US" sz="3200" b="1">
                <a:solidFill>
                  <a:schemeClr val="tx1"/>
                </a:solidFill>
                <a:latin typeface="Arial" panose="020B0604020202020204" pitchFamily="34" charset="0"/>
                <a:ea typeface="黑体" panose="02010609060101010101" pitchFamily="49" charset="-122"/>
              </a:rPr>
              <a:t>”</a:t>
            </a:r>
            <a:r>
              <a:rPr lang="zh-CN" altLang="en-US" sz="3200" b="1">
                <a:solidFill>
                  <a:schemeClr val="tx1"/>
                </a:solidFill>
                <a:latin typeface="黑体" panose="02010609060101010101" pitchFamily="49" charset="-122"/>
                <a:ea typeface="黑体" panose="02010609060101010101" pitchFamily="49" charset="-122"/>
              </a:rPr>
              <a:t>，只见他眼望天花板，不言不语，过了</a:t>
            </a:r>
            <a:r>
              <a:rPr lang="en-US" altLang="zh-CN" sz="3200" b="1">
                <a:solidFill>
                  <a:schemeClr val="tx1"/>
                </a:solidFill>
                <a:latin typeface="黑体" panose="02010609060101010101" pitchFamily="49" charset="-122"/>
                <a:ea typeface="黑体" panose="02010609060101010101" pitchFamily="49" charset="-122"/>
              </a:rPr>
              <a:t>5</a:t>
            </a:r>
            <a:r>
              <a:rPr lang="zh-CN" altLang="en-US" sz="3200" b="1">
                <a:solidFill>
                  <a:schemeClr val="tx1"/>
                </a:solidFill>
                <a:latin typeface="黑体" panose="02010609060101010101" pitchFamily="49" charset="-122"/>
                <a:ea typeface="黑体" panose="02010609060101010101" pitchFamily="49" charset="-122"/>
              </a:rPr>
              <a:t>分钟，说出了前四种，又沉思了</a:t>
            </a:r>
            <a:r>
              <a:rPr lang="en-US" altLang="zh-CN" sz="3200" b="1">
                <a:solidFill>
                  <a:schemeClr val="tx1"/>
                </a:solidFill>
                <a:latin typeface="黑体" panose="02010609060101010101" pitchFamily="49" charset="-122"/>
                <a:ea typeface="黑体" panose="02010609060101010101" pitchFamily="49" charset="-122"/>
              </a:rPr>
              <a:t>5</a:t>
            </a:r>
            <a:r>
              <a:rPr lang="zh-CN" altLang="en-US" sz="3200" b="1">
                <a:solidFill>
                  <a:schemeClr val="tx1"/>
                </a:solidFill>
                <a:latin typeface="黑体" panose="02010609060101010101" pitchFamily="49" charset="-122"/>
                <a:ea typeface="黑体" panose="02010609060101010101" pitchFamily="49" charset="-122"/>
              </a:rPr>
              <a:t>分钟，说出了第五种。</a:t>
            </a:r>
          </a:p>
          <a:p>
            <a:pPr>
              <a:spcBef>
                <a:spcPct val="0"/>
              </a:spcBef>
              <a:buClrTx/>
              <a:buFontTx/>
              <a:buNone/>
            </a:pPr>
            <a:r>
              <a:rPr lang="zh-CN" altLang="en-US" sz="3200" b="1">
                <a:solidFill>
                  <a:schemeClr val="tx1"/>
                </a:solidFill>
                <a:latin typeface="黑体" panose="02010609060101010101" pitchFamily="49" charset="-122"/>
                <a:ea typeface="黑体" panose="02010609060101010101" pitchFamily="49" charset="-122"/>
              </a:rPr>
              <a:t>   </a:t>
            </a:r>
            <a:r>
              <a:rPr lang="zh-CN" altLang="en-US" sz="3200" b="1">
                <a:solidFill>
                  <a:srgbClr val="FF0000"/>
                </a:solidFill>
                <a:latin typeface="黑体" panose="02010609060101010101" pitchFamily="49" charset="-122"/>
                <a:ea typeface="黑体" panose="02010609060101010101" pitchFamily="49" charset="-122"/>
              </a:rPr>
              <a:t>大家都说</a:t>
            </a:r>
            <a:r>
              <a:rPr lang="zh-CN" altLang="en-US" sz="3200" b="1">
                <a:solidFill>
                  <a:srgbClr val="FF0000"/>
                </a:solidFill>
                <a:latin typeface="Arial" panose="020B0604020202020204" pitchFamily="34" charset="0"/>
                <a:ea typeface="黑体" panose="02010609060101010101" pitchFamily="49" charset="-122"/>
              </a:rPr>
              <a:t>“</a:t>
            </a:r>
            <a:r>
              <a:rPr lang="zh-CN" altLang="en-US" sz="3200" b="1">
                <a:solidFill>
                  <a:srgbClr val="FF0000"/>
                </a:solidFill>
                <a:latin typeface="黑体" panose="02010609060101010101" pitchFamily="49" charset="-122"/>
                <a:ea typeface="黑体" panose="02010609060101010101" pitchFamily="49" charset="-122"/>
              </a:rPr>
              <a:t>还造什么计算机，冯</a:t>
            </a:r>
            <a:r>
              <a:rPr lang="en-US" altLang="zh-CN" sz="3200" b="1">
                <a:solidFill>
                  <a:srgbClr val="FF0000"/>
                </a:solidFill>
                <a:latin typeface="Arial" panose="020B0604020202020204" pitchFamily="34" charset="0"/>
                <a:ea typeface="黑体" panose="02010609060101010101" pitchFamily="49" charset="-122"/>
              </a:rPr>
              <a:t>·</a:t>
            </a:r>
            <a:r>
              <a:rPr lang="zh-CN" altLang="en-US" sz="3200" b="1">
                <a:solidFill>
                  <a:srgbClr val="FF0000"/>
                </a:solidFill>
                <a:latin typeface="黑体" panose="02010609060101010101" pitchFamily="49" charset="-122"/>
                <a:ea typeface="黑体" panose="02010609060101010101" pitchFamily="49" charset="-122"/>
              </a:rPr>
              <a:t>诺依曼的大脑就是一台超高速计算机</a:t>
            </a:r>
            <a:r>
              <a:rPr lang="zh-CN" altLang="en-US" sz="3200" b="1">
                <a:solidFill>
                  <a:srgbClr val="FF0000"/>
                </a:solidFill>
                <a:latin typeface="Arial" panose="020B0604020202020204" pitchFamily="34" charset="0"/>
                <a:ea typeface="黑体" panose="02010609060101010101" pitchFamily="49" charset="-122"/>
              </a:rPr>
              <a:t>”</a:t>
            </a:r>
            <a:endParaRPr lang="zh-CN" altLang="en-US" sz="3200" b="1">
              <a:solidFill>
                <a:srgbClr val="FF0000"/>
              </a:solidFill>
              <a:latin typeface="黑体" panose="02010609060101010101" pitchFamily="49" charset="-122"/>
              <a:ea typeface="黑体" panose="02010609060101010101" pitchFamily="49" charset="-122"/>
            </a:endParaRPr>
          </a:p>
          <a:p>
            <a:pPr>
              <a:spcBef>
                <a:spcPct val="0"/>
              </a:spcBef>
              <a:buClrTx/>
              <a:buFontTx/>
              <a:buNone/>
            </a:pPr>
            <a:endParaRPr lang="en-US" altLang="zh-CN" sz="3200">
              <a:solidFill>
                <a:srgbClr val="FF0000"/>
              </a:solidFill>
              <a:latin typeface="黑体" panose="02010609060101010101" pitchFamily="49" charset="-122"/>
              <a:ea typeface="黑体" panose="02010609060101010101" pitchFamily="49" charset="-122"/>
            </a:endParaRPr>
          </a:p>
        </p:txBody>
      </p:sp>
      <p:sp>
        <p:nvSpPr>
          <p:cNvPr id="1048675" name="Text Box 5"/>
          <p:cNvSpPr txBox="1">
            <a:spLocks noChangeArrowheads="1"/>
          </p:cNvSpPr>
          <p:nvPr/>
        </p:nvSpPr>
        <p:spPr bwMode="auto">
          <a:xfrm>
            <a:off x="2411413" y="908050"/>
            <a:ext cx="5040312" cy="711200"/>
          </a:xfrm>
          <a:prstGeom prst="rect">
            <a:avLst/>
          </a:prstGeom>
          <a:solidFill>
            <a:srgbClr val="FFFF99"/>
          </a:solidFill>
          <a:ln w="9525">
            <a:solidFill>
              <a:srgbClr val="990099"/>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4000" b="1">
                <a:solidFill>
                  <a:schemeClr val="tx1"/>
                </a:solidFill>
                <a:latin typeface="Times New Roman" panose="02020603050405020304" pitchFamily="18" charset="0"/>
              </a:rPr>
              <a:t>堪比电脑的心算速度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48674"/>
                                        </p:tgtEl>
                                        <p:attrNameLst>
                                          <p:attrName>style.visibility</p:attrName>
                                        </p:attrNameLst>
                                      </p:cBhvr>
                                      <p:to>
                                        <p:strVal val="visible"/>
                                      </p:to>
                                    </p:set>
                                    <p:anim calcmode="lin" valueType="num">
                                      <p:cBhvr>
                                        <p:cTn id="7" dur="1000" fill="hold"/>
                                        <p:tgtEl>
                                          <p:spTgt spid="1048674"/>
                                        </p:tgtEl>
                                        <p:attrNameLst>
                                          <p:attrName>ppt_x</p:attrName>
                                        </p:attrNameLst>
                                      </p:cBhvr>
                                      <p:tavLst>
                                        <p:tav tm="0">
                                          <p:val>
                                            <p:strVal val="#ppt_x-.2"/>
                                          </p:val>
                                        </p:tav>
                                        <p:tav tm="100000">
                                          <p:val>
                                            <p:strVal val="#ppt_x"/>
                                          </p:val>
                                        </p:tav>
                                      </p:tavLst>
                                    </p:anim>
                                    <p:anim calcmode="lin" valueType="num">
                                      <p:cBhvr>
                                        <p:cTn id="8" dur="1000" fill="hold"/>
                                        <p:tgtEl>
                                          <p:spTgt spid="10486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486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8" presetClass="entr" presetSubtype="0" accel="50000" fill="hold" grpId="0" nodeType="clickEffect">
                                  <p:stCondLst>
                                    <p:cond delay="0"/>
                                  </p:stCondLst>
                                  <p:childTnLst>
                                    <p:set>
                                      <p:cBhvr>
                                        <p:cTn id="13" dur="1" fill="hold">
                                          <p:stCondLst>
                                            <p:cond delay="0"/>
                                          </p:stCondLst>
                                        </p:cTn>
                                        <p:tgtEl>
                                          <p:spTgt spid="1048675"/>
                                        </p:tgtEl>
                                        <p:attrNameLst>
                                          <p:attrName>style.visibility</p:attrName>
                                        </p:attrNameLst>
                                      </p:cBhvr>
                                      <p:to>
                                        <p:strVal val="visible"/>
                                      </p:to>
                                    </p:set>
                                    <p:anim calcmode="lin" valueType="num">
                                      <p:cBhvr>
                                        <p:cTn id="14" dur="1000" fill="hold"/>
                                        <p:tgtEl>
                                          <p:spTgt spid="104867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1048675"/>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1048675"/>
                                        </p:tgtEl>
                                        <p:attrNameLst>
                                          <p:attrName>ppt_y</p:attrName>
                                        </p:attrNameLst>
                                      </p:cBhvr>
                                      <p:tavLst>
                                        <p:tav tm="0">
                                          <p:val>
                                            <p:strVal val="#ppt_y"/>
                                          </p:val>
                                        </p:tav>
                                        <p:tav tm="100000">
                                          <p:val>
                                            <p:strVal val="#ppt_y"/>
                                          </p:val>
                                        </p:tav>
                                      </p:tavLst>
                                    </p:anim>
                                    <p:animEffect transition="in" filter="fade">
                                      <p:cBhvr>
                                        <p:cTn id="17" dur="1000"/>
                                        <p:tgtEl>
                                          <p:spTgt spid="104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4" grpId="0" bldLvl="0" animBg="1" autoUpdateAnimBg="0"/>
      <p:bldP spid="1048675"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ext Box 8"/>
          <p:cNvSpPr txBox="1">
            <a:spLocks noChangeArrowheads="1"/>
          </p:cNvSpPr>
          <p:nvPr/>
        </p:nvSpPr>
        <p:spPr bwMode="auto">
          <a:xfrm>
            <a:off x="684213" y="1484313"/>
            <a:ext cx="7924800" cy="1801812"/>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2800">
                <a:solidFill>
                  <a:schemeClr val="tx1"/>
                </a:solidFill>
                <a:latin typeface="楷体_GB2312" panose="02010609030101010101" pitchFamily="49" charset="-122"/>
                <a:ea typeface="楷体_GB2312" panose="02010609030101010101" pitchFamily="49" charset="-122"/>
              </a:rPr>
              <a:t>世界上第一台程序存储式计算</a:t>
            </a:r>
            <a:r>
              <a:rPr lang="en-US" altLang="zh-CN" sz="2800">
                <a:solidFill>
                  <a:schemeClr val="tx1"/>
                </a:solidFill>
                <a:latin typeface="楷体_GB2312" panose="02010609030101010101" pitchFamily="49" charset="-122"/>
                <a:ea typeface="楷体_GB2312" panose="02010609030101010101" pitchFamily="49" charset="-122"/>
              </a:rPr>
              <a:t>EDSAC</a:t>
            </a:r>
            <a:r>
              <a:rPr lang="zh-CN" altLang="en-US" sz="2800">
                <a:solidFill>
                  <a:schemeClr val="tx1"/>
                </a:solidFill>
                <a:latin typeface="楷体_GB2312" panose="02010609030101010101" pitchFamily="49" charset="-122"/>
                <a:ea typeface="楷体_GB2312" panose="02010609030101010101" pitchFamily="49" charset="-122"/>
              </a:rPr>
              <a:t>由英国剑桥</a:t>
            </a:r>
          </a:p>
          <a:p>
            <a:pPr>
              <a:spcBef>
                <a:spcPct val="50000"/>
              </a:spcBef>
              <a:buClrTx/>
              <a:buFontTx/>
              <a:buNone/>
            </a:pPr>
            <a:r>
              <a:rPr lang="zh-CN" altLang="en-US" sz="2800">
                <a:solidFill>
                  <a:schemeClr val="tx1"/>
                </a:solidFill>
                <a:latin typeface="楷体_GB2312" panose="02010609030101010101" pitchFamily="49" charset="-122"/>
                <a:ea typeface="楷体_GB2312" panose="02010609030101010101" pitchFamily="49" charset="-122"/>
              </a:rPr>
              <a:t>大学的莫利斯</a:t>
            </a:r>
            <a:r>
              <a:rPr lang="en-US" altLang="zh-CN" sz="2800">
                <a:solidFill>
                  <a:schemeClr val="tx1"/>
                </a:solidFill>
                <a:latin typeface="Arial" panose="020B0604020202020204" pitchFamily="34" charset="0"/>
                <a:ea typeface="楷体_GB2312" panose="02010609030101010101" pitchFamily="49" charset="-122"/>
              </a:rPr>
              <a:t>·</a:t>
            </a:r>
            <a:r>
              <a:rPr lang="zh-CN" altLang="en-US" sz="2800">
                <a:solidFill>
                  <a:schemeClr val="tx1"/>
                </a:solidFill>
                <a:latin typeface="楷体_GB2312" panose="02010609030101010101" pitchFamily="49" charset="-122"/>
                <a:ea typeface="楷体_GB2312" panose="02010609030101010101" pitchFamily="49" charset="-122"/>
              </a:rPr>
              <a:t>威尔克于</a:t>
            </a:r>
            <a:r>
              <a:rPr lang="en-US" altLang="zh-CN" sz="2800">
                <a:solidFill>
                  <a:schemeClr val="tx1"/>
                </a:solidFill>
                <a:latin typeface="楷体_GB2312" panose="02010609030101010101" pitchFamily="49" charset="-122"/>
                <a:ea typeface="楷体_GB2312" panose="02010609030101010101" pitchFamily="49" charset="-122"/>
              </a:rPr>
              <a:t>1949</a:t>
            </a:r>
            <a:r>
              <a:rPr lang="zh-CN" altLang="en-US" sz="2800">
                <a:solidFill>
                  <a:schemeClr val="tx1"/>
                </a:solidFill>
                <a:latin typeface="楷体_GB2312" panose="02010609030101010101" pitchFamily="49" charset="-122"/>
                <a:ea typeface="楷体_GB2312" panose="02010609030101010101" pitchFamily="49" charset="-122"/>
              </a:rPr>
              <a:t>年研制成功，它标志</a:t>
            </a:r>
          </a:p>
          <a:p>
            <a:pPr>
              <a:spcBef>
                <a:spcPct val="50000"/>
              </a:spcBef>
              <a:buClrTx/>
              <a:buFontTx/>
              <a:buNone/>
            </a:pPr>
            <a:r>
              <a:rPr lang="zh-CN" altLang="en-US" sz="2800">
                <a:solidFill>
                  <a:schemeClr val="tx1"/>
                </a:solidFill>
                <a:latin typeface="楷体_GB2312" panose="02010609030101010101" pitchFamily="49" charset="-122"/>
                <a:ea typeface="楷体_GB2312" panose="02010609030101010101" pitchFamily="49" charset="-122"/>
              </a:rPr>
              <a:t>着计算机时代的真正开始。</a:t>
            </a:r>
          </a:p>
        </p:txBody>
      </p:sp>
      <p:sp>
        <p:nvSpPr>
          <p:cNvPr id="1048677" name="Rectangle 9"/>
          <p:cNvSpPr>
            <a:spLocks noChangeArrowheads="1"/>
          </p:cNvSpPr>
          <p:nvPr/>
        </p:nvSpPr>
        <p:spPr bwMode="auto">
          <a:xfrm>
            <a:off x="1619250" y="0"/>
            <a:ext cx="4699000" cy="584200"/>
          </a:xfrm>
          <a:prstGeom prst="rect">
            <a:avLst/>
          </a:prstGeom>
          <a:noFill/>
          <a:ln w="9525">
            <a:noFill/>
            <a:miter lim="800000"/>
            <a:headEnd/>
            <a:tailEnd/>
          </a:ln>
          <a:effectLst/>
        </p:spPr>
        <p:txBody>
          <a:bodyPr wrap="none">
            <a:spAutoFit/>
          </a:bodyPr>
          <a:lstStyle/>
          <a:p>
            <a:r>
              <a:rPr kumimoji="1" lang="zh-CN" altLang="en-US" sz="3200" b="1" dirty="0">
                <a:solidFill>
                  <a:srgbClr val="FFFF00"/>
                </a:solidFill>
                <a:effectLst>
                  <a:outerShdw blurRad="38100" dist="38100" dir="2700000" algn="tl">
                    <a:srgbClr val="C0C0C0"/>
                  </a:outerShdw>
                </a:effectLst>
                <a:latin typeface="仿宋_GB2312" pitchFamily="49" charset="-122"/>
                <a:ea typeface="仿宋_GB2312" pitchFamily="49" charset="-122"/>
              </a:rPr>
              <a:t>第一台程序存储式计算机</a:t>
            </a:r>
          </a:p>
        </p:txBody>
      </p:sp>
      <p:pic>
        <p:nvPicPr>
          <p:cNvPr id="2097171" name="图片 2097170"/>
          <p:cNvPicPr>
            <a:picLocks/>
          </p:cNvPicPr>
          <p:nvPr/>
        </p:nvPicPr>
        <p:blipFill>
          <a:blip r:embed="rId2"/>
          <a:stretch>
            <a:fillRect/>
          </a:stretch>
        </p:blipFill>
        <p:spPr>
          <a:xfrm>
            <a:off x="5181600" y="3492500"/>
            <a:ext cx="3200400" cy="2895600"/>
          </a:xfrm>
          <a:prstGeom prst="rect">
            <a:avLst/>
          </a:prstGeom>
        </p:spPr>
      </p:pic>
      <p:sp>
        <p:nvSpPr>
          <p:cNvPr id="1048678" name="Rectangle 11"/>
          <p:cNvSpPr>
            <a:spLocks noChangeArrowheads="1"/>
          </p:cNvSpPr>
          <p:nvPr/>
        </p:nvSpPr>
        <p:spPr bwMode="auto">
          <a:xfrm>
            <a:off x="179388" y="3860800"/>
            <a:ext cx="5113337" cy="2247900"/>
          </a:xfrm>
          <a:prstGeom prst="rect">
            <a:avLst/>
          </a:prstGeom>
          <a:noFill/>
          <a:ln>
            <a:noFill/>
          </a:ln>
        </p:spPr>
        <p:txBody>
          <a:bodyPr lIns="92075" tIns="46038" rIns="92075" bIns="46038">
            <a:spAutoFit/>
          </a:bodyPr>
          <a:lstStyle>
            <a:lvl1pPr defTabSz="762000">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defTabSz="76200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defTabSz="7620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defTabSz="7620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defTabSz="7620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defTabSz="762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defTabSz="762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defTabSz="762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defTabSz="762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2800">
                <a:solidFill>
                  <a:schemeClr val="tx1"/>
                </a:solidFill>
                <a:latin typeface="Times New Roman" panose="02020603050405020304" pitchFamily="18" charset="0"/>
              </a:rPr>
              <a:t>真正的</a:t>
            </a:r>
            <a:r>
              <a:rPr lang="zh-CN" altLang="en-US" sz="2800">
                <a:solidFill>
                  <a:schemeClr val="folHlink"/>
                </a:solidFill>
                <a:latin typeface="Times New Roman" panose="02020603050405020304" pitchFamily="18" charset="0"/>
              </a:rPr>
              <a:t>冯</a:t>
            </a:r>
            <a:r>
              <a:rPr lang="en-US" altLang="zh-CN" sz="2800">
                <a:solidFill>
                  <a:schemeClr val="folHlink"/>
                </a:solidFill>
                <a:latin typeface="Times New Roman" panose="02020603050405020304" pitchFamily="18" charset="0"/>
              </a:rPr>
              <a:t>.</a:t>
            </a:r>
            <a:r>
              <a:rPr lang="zh-CN" altLang="en-US" sz="2800">
                <a:solidFill>
                  <a:schemeClr val="folHlink"/>
                </a:solidFill>
                <a:latin typeface="Times New Roman" panose="02020603050405020304" pitchFamily="18" charset="0"/>
              </a:rPr>
              <a:t>诺伊曼</a:t>
            </a:r>
            <a:r>
              <a:rPr lang="zh-CN" altLang="en-US" sz="2800">
                <a:solidFill>
                  <a:schemeClr val="tx1"/>
                </a:solidFill>
                <a:latin typeface="Times New Roman" panose="02020603050405020304" pitchFamily="18" charset="0"/>
              </a:rPr>
              <a:t>（</a:t>
            </a:r>
            <a:r>
              <a:rPr lang="en-US" altLang="zh-CN" sz="2800">
                <a:solidFill>
                  <a:schemeClr val="tx1"/>
                </a:solidFill>
                <a:latin typeface="Times New Roman" panose="02020603050405020304" pitchFamily="18" charset="0"/>
              </a:rPr>
              <a:t>Von Neumann</a:t>
            </a:r>
            <a:r>
              <a:rPr lang="zh-CN" altLang="en-US" sz="2800">
                <a:solidFill>
                  <a:schemeClr val="tx1"/>
                </a:solidFill>
                <a:latin typeface="Times New Roman" panose="02020603050405020304" pitchFamily="18" charset="0"/>
              </a:rPr>
              <a:t>）体系结构</a:t>
            </a:r>
          </a:p>
          <a:p>
            <a:pPr>
              <a:spcBef>
                <a:spcPct val="0"/>
              </a:spcBef>
              <a:buClrTx/>
              <a:buFontTx/>
              <a:buNone/>
            </a:pPr>
            <a:endParaRPr lang="zh-CN" altLang="en-US" sz="2800">
              <a:solidFill>
                <a:schemeClr val="tx1"/>
              </a:solidFill>
              <a:latin typeface="Times New Roman" panose="02020603050405020304" pitchFamily="18" charset="0"/>
            </a:endParaRPr>
          </a:p>
          <a:p>
            <a:pPr>
              <a:spcBef>
                <a:spcPct val="0"/>
              </a:spcBef>
              <a:buClrTx/>
              <a:buFontTx/>
              <a:buNone/>
            </a:pPr>
            <a:r>
              <a:rPr lang="zh-CN" altLang="en-US" sz="2800">
                <a:solidFill>
                  <a:schemeClr val="tx1"/>
                </a:solidFill>
                <a:latin typeface="Arial" panose="020B0604020202020204" pitchFamily="34" charset="0"/>
                <a:ea typeface="楷体_GB2312" panose="02010609030101010101" pitchFamily="49" charset="-122"/>
              </a:rPr>
              <a:t>第一台程序存储计算机</a:t>
            </a:r>
          </a:p>
          <a:p>
            <a:pPr>
              <a:spcBef>
                <a:spcPct val="0"/>
              </a:spcBef>
              <a:buClrTx/>
              <a:buFontTx/>
              <a:buNone/>
            </a:pPr>
            <a:r>
              <a:rPr lang="zh-CN" altLang="en-US" sz="2800">
                <a:solidFill>
                  <a:schemeClr val="tx1"/>
                </a:solidFill>
                <a:latin typeface="Arial" panose="020B0604020202020204" pitchFamily="34" charset="0"/>
                <a:ea typeface="楷体_GB2312" panose="02010609030101010101" pitchFamily="49" charset="-122"/>
              </a:rPr>
              <a:t>     </a:t>
            </a:r>
            <a:r>
              <a:rPr lang="en-US" altLang="zh-CN" sz="2800">
                <a:solidFill>
                  <a:schemeClr val="tx1"/>
                </a:solidFill>
                <a:latin typeface="Arial" panose="020B0604020202020204" pitchFamily="34" charset="0"/>
                <a:ea typeface="楷体_GB2312" panose="02010609030101010101" pitchFamily="49" charset="-122"/>
              </a:rPr>
              <a:t>EDSAC  1949</a:t>
            </a:r>
          </a:p>
        </p:txBody>
      </p:sp>
      <p:pic>
        <p:nvPicPr>
          <p:cNvPr id="23558" name=" 6">
            <a:extLst>
              <a:ext uri="{FF2B5EF4-FFF2-40B4-BE49-F238E27FC236}">
                <a16:creationId xmlns:a16="http://schemas.microsoft.com/office/drawing/2014/main" id="{0D0766EF-F872-074D-B5B0-F61A87545E4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492500"/>
            <a:ext cx="3200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标题 1"/>
          <p:cNvSpPr>
            <a:spLocks noGrp="1" noChangeArrowheads="1"/>
          </p:cNvSpPr>
          <p:nvPr>
            <p:ph type="title" idx="4294967295"/>
          </p:nvPr>
        </p:nvSpPr>
        <p:spPr bwMode="auto">
          <a:xfrm>
            <a:off x="0" y="4437063"/>
            <a:ext cx="3095625" cy="1143000"/>
          </a:xfrm>
          <a:solidFill>
            <a:srgbClr val="FFFFFF"/>
          </a:solidFill>
        </p:spPr>
        <p:txBody>
          <a:bodyPr lIns="92075" tIns="46038" rIns="92075" bIns="46038"/>
          <a:lstStyle/>
          <a:p>
            <a:pPr eaLnBrk="1" hangingPunct="1"/>
            <a:r>
              <a:rPr lang="zh-CN" altLang="en-US" sz="3200">
                <a:ea typeface="宋体" panose="02010600030101010101" pitchFamily="2" charset="-122"/>
              </a:rPr>
              <a:t>图灵</a:t>
            </a:r>
            <a:br>
              <a:rPr lang="zh-CN" altLang="en-US" sz="3200">
                <a:ea typeface="宋体" panose="02010600030101010101" pitchFamily="2" charset="-122"/>
              </a:rPr>
            </a:br>
            <a:r>
              <a:rPr lang="zh-CN" altLang="en-US" sz="3200">
                <a:ea typeface="宋体" panose="02010600030101010101" pitchFamily="2" charset="-122"/>
              </a:rPr>
              <a:t>（</a:t>
            </a:r>
            <a:r>
              <a:rPr lang="en-US" altLang="zh-CN" sz="3200">
                <a:ea typeface="宋体" panose="02010600030101010101" pitchFamily="2" charset="-122"/>
              </a:rPr>
              <a:t>1912—1954</a:t>
            </a:r>
            <a:r>
              <a:rPr lang="zh-CN" altLang="en-US" sz="3200">
                <a:ea typeface="宋体" panose="02010600030101010101" pitchFamily="2" charset="-122"/>
              </a:rPr>
              <a:t>）</a:t>
            </a:r>
          </a:p>
        </p:txBody>
      </p:sp>
      <p:sp>
        <p:nvSpPr>
          <p:cNvPr id="1048682" name="内容占位符 2"/>
          <p:cNvSpPr>
            <a:spLocks noGrp="1"/>
          </p:cNvSpPr>
          <p:nvPr>
            <p:ph idx="4294967295"/>
          </p:nvPr>
        </p:nvSpPr>
        <p:spPr>
          <a:xfrm>
            <a:off x="3132138" y="836613"/>
            <a:ext cx="5759450" cy="3600450"/>
          </a:xfrm>
          <a:solidFill>
            <a:srgbClr val="CCFFCC"/>
          </a:solidFill>
          <a:ln w="34925">
            <a:solidFill>
              <a:srgbClr val="FF00FF"/>
            </a:solidFill>
            <a:miter lim="800000"/>
            <a:headEnd/>
            <a:tailEnd/>
          </a:ln>
        </p:spPr>
        <p:txBody>
          <a:bodyPr lIns="92075" tIns="46038" rIns="92075" bIns="46038"/>
          <a:lstStyle/>
          <a:p>
            <a:pPr eaLnBrk="1" hangingPunct="1"/>
            <a:r>
              <a:rPr lang="zh-CN" altLang="en-US" sz="3600">
                <a:ea typeface="宋体" panose="02010600030101010101" pitchFamily="2" charset="-122"/>
              </a:rPr>
              <a:t>英国</a:t>
            </a:r>
            <a:r>
              <a:rPr lang="zh-CN" altLang="en-US" sz="3600" b="1">
                <a:solidFill>
                  <a:srgbClr val="FF0000"/>
                </a:solidFill>
                <a:ea typeface="宋体" panose="02010600030101010101" pitchFamily="2" charset="-122"/>
              </a:rPr>
              <a:t>数学家</a:t>
            </a:r>
            <a:r>
              <a:rPr lang="zh-CN" altLang="en-US" sz="3600">
                <a:ea typeface="宋体" panose="02010600030101010101" pitchFamily="2" charset="-122"/>
              </a:rPr>
              <a:t>、逻辑学家，被称为人工智能之父。 </a:t>
            </a:r>
            <a:r>
              <a:rPr lang="en-US" altLang="zh-CN" sz="3600">
                <a:ea typeface="宋体" panose="02010600030101010101" pitchFamily="2" charset="-122"/>
              </a:rPr>
              <a:t>1931</a:t>
            </a:r>
            <a:r>
              <a:rPr lang="zh-CN" altLang="en-US" sz="3600">
                <a:ea typeface="宋体" panose="02010600030101010101" pitchFamily="2" charset="-122"/>
              </a:rPr>
              <a:t>年图灵进入剑桥大学国王学院协助军方破解</a:t>
            </a:r>
          </a:p>
          <a:p>
            <a:pPr eaLnBrk="1" hangingPunct="1">
              <a:buFontTx/>
              <a:buNone/>
            </a:pPr>
            <a:r>
              <a:rPr lang="zh-CN" altLang="en-US" sz="3600">
                <a:ea typeface="宋体" panose="02010600030101010101" pitchFamily="2" charset="-122"/>
              </a:rPr>
              <a:t>   德国的著名密码系统，帮助盟军取得了二战的胜利。</a:t>
            </a:r>
          </a:p>
        </p:txBody>
      </p:sp>
      <p:pic>
        <p:nvPicPr>
          <p:cNvPr id="2097172" name="图片 2" descr="http://baike.baidu.com/pic/1/1146383729129103_small.jpg">
            <a:hlinkClick r:id="rId2"/>
          </p:cNvPr>
          <p:cNvPicPr>
            <a:picLocks noChangeAspect="1" noChangeArrowheads="1"/>
          </p:cNvPicPr>
          <p:nvPr/>
        </p:nvPicPr>
        <p:blipFill>
          <a:blip r:embed="rId3" cstate="print"/>
          <a:srcRect/>
          <a:stretch>
            <a:fillRect/>
          </a:stretch>
        </p:blipFill>
        <p:spPr bwMode="auto">
          <a:xfrm>
            <a:off x="323850" y="908050"/>
            <a:ext cx="2632075" cy="3311525"/>
          </a:xfrm>
          <a:prstGeom prst="rect">
            <a:avLst/>
          </a:prstGeom>
          <a:noFill/>
          <a:ln>
            <a:noFill/>
          </a:ln>
        </p:spPr>
      </p:pic>
      <p:sp>
        <p:nvSpPr>
          <p:cNvPr id="1048683" name="Rectangle 6"/>
          <p:cNvSpPr>
            <a:spLocks noChangeArrowheads="1"/>
          </p:cNvSpPr>
          <p:nvPr/>
        </p:nvSpPr>
        <p:spPr bwMode="auto">
          <a:xfrm>
            <a:off x="3059113" y="4581525"/>
            <a:ext cx="5761037" cy="2041525"/>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kumimoji="1" lang="en-US" altLang="zh-CN" sz="3200">
                <a:solidFill>
                  <a:schemeClr val="tx1"/>
                </a:solidFill>
                <a:latin typeface="Times New Roman" panose="02020603050405020304" pitchFamily="18" charset="0"/>
              </a:rPr>
              <a:t>      </a:t>
            </a:r>
            <a:r>
              <a:rPr kumimoji="1" lang="zh-CN" altLang="en-US" sz="3200">
                <a:solidFill>
                  <a:schemeClr val="tx1"/>
                </a:solidFill>
                <a:latin typeface="Times New Roman" panose="02020603050405020304" pitchFamily="18" charset="0"/>
              </a:rPr>
              <a:t>图灵英年早逝。在他</a:t>
            </a:r>
            <a:r>
              <a:rPr kumimoji="1" lang="en-US" altLang="zh-CN" sz="3200">
                <a:solidFill>
                  <a:schemeClr val="tx1"/>
                </a:solidFill>
                <a:latin typeface="Times New Roman" panose="02020603050405020304" pitchFamily="18" charset="0"/>
              </a:rPr>
              <a:t>42</a:t>
            </a:r>
            <a:r>
              <a:rPr kumimoji="1" lang="zh-CN" altLang="en-US" sz="3200">
                <a:solidFill>
                  <a:schemeClr val="tx1"/>
                </a:solidFill>
                <a:latin typeface="Times New Roman" panose="02020603050405020304" pitchFamily="18" charset="0"/>
              </a:rPr>
              <a:t>年的人生历程中，他的创造力是丰富多彩的，他是</a:t>
            </a:r>
            <a:r>
              <a:rPr kumimoji="1" lang="zh-CN" altLang="en-US" sz="3200" b="1">
                <a:solidFill>
                  <a:srgbClr val="FF0000"/>
                </a:solidFill>
                <a:latin typeface="Times New Roman" panose="02020603050405020304" pitchFamily="18" charset="0"/>
              </a:rPr>
              <a:t>天才的数学家</a:t>
            </a:r>
            <a:r>
              <a:rPr kumimoji="1" lang="zh-CN" altLang="en-US" sz="3200">
                <a:solidFill>
                  <a:schemeClr val="tx1"/>
                </a:solidFill>
                <a:latin typeface="Times New Roman" panose="02020603050405020304" pitchFamily="18" charset="0"/>
              </a:rPr>
              <a:t>和</a:t>
            </a:r>
            <a:r>
              <a:rPr kumimoji="1" lang="zh-CN" altLang="en-US" sz="3200" b="1">
                <a:solidFill>
                  <a:srgbClr val="FF0000"/>
                </a:solidFill>
                <a:latin typeface="Times New Roman" panose="02020603050405020304" pitchFamily="18" charset="0"/>
              </a:rPr>
              <a:t>计算机理论专家</a:t>
            </a:r>
            <a:r>
              <a:rPr kumimoji="1" lang="zh-CN" altLang="en-US" sz="3200">
                <a:solidFill>
                  <a:schemeClr val="tx1"/>
                </a:solidFill>
                <a:latin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AutoShape 2"/>
          <p:cNvSpPr>
            <a:spLocks noChangeArrowheads="1"/>
          </p:cNvSpPr>
          <p:nvPr/>
        </p:nvSpPr>
        <p:spPr bwMode="ltGray">
          <a:xfrm rot="5400000">
            <a:off x="-2251074" y="1573212"/>
            <a:ext cx="4824412" cy="4646613"/>
          </a:xfrm>
          <a:custGeom>
            <a:avLst/>
            <a:gdLst>
              <a:gd name="G0" fmla="+- 10594 0 0"/>
              <a:gd name="G1" fmla="+- -10553582 0 0"/>
              <a:gd name="G2" fmla="+- 0 0 -10553582"/>
              <a:gd name="T0" fmla="*/ 0 256 1"/>
              <a:gd name="T1" fmla="*/ 180 256 1"/>
              <a:gd name="G3" fmla="+- -10553582 T0 T1"/>
              <a:gd name="T2" fmla="*/ 0 256 1"/>
              <a:gd name="T3" fmla="*/ 90 256 1"/>
              <a:gd name="G4" fmla="+- -10553582 T2 T3"/>
              <a:gd name="G5" fmla="*/ G4 2 1"/>
              <a:gd name="T4" fmla="*/ 90 256 1"/>
              <a:gd name="T5" fmla="*/ 0 256 1"/>
              <a:gd name="G6" fmla="+- -10553582 T4 T5"/>
              <a:gd name="G7" fmla="*/ G6 2 1"/>
              <a:gd name="G8" fmla="abs -1055358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594"/>
              <a:gd name="G18" fmla="*/ 10594 1 2"/>
              <a:gd name="G19" fmla="+- G18 5400 0"/>
              <a:gd name="G20" fmla="cos G19 -10553582"/>
              <a:gd name="G21" fmla="sin G19 -10553582"/>
              <a:gd name="G22" fmla="+- G20 10800 0"/>
              <a:gd name="G23" fmla="+- G21 10800 0"/>
              <a:gd name="G24" fmla="+- 10800 0 G20"/>
              <a:gd name="G25" fmla="+- 10594 10800 0"/>
              <a:gd name="G26" fmla="?: G9 G17 G25"/>
              <a:gd name="G27" fmla="?: G9 0 21600"/>
              <a:gd name="G28" fmla="cos 10800 -10553582"/>
              <a:gd name="G29" fmla="sin 10800 -10553582"/>
              <a:gd name="G30" fmla="sin 10594 -10553582"/>
              <a:gd name="G31" fmla="+- G28 10800 0"/>
              <a:gd name="G32" fmla="+- G29 10800 0"/>
              <a:gd name="G33" fmla="+- G30 10800 0"/>
              <a:gd name="G34" fmla="?: G4 0 G31"/>
              <a:gd name="G35" fmla="?: -10553582 G34 0"/>
              <a:gd name="G36" fmla="?: G6 G35 G31"/>
              <a:gd name="G37" fmla="+- 21600 0 G36"/>
              <a:gd name="G38" fmla="?: G4 0 G33"/>
              <a:gd name="G39" fmla="?: -10553582 G38 G32"/>
              <a:gd name="G40" fmla="?: G6 G39 0"/>
              <a:gd name="G41" fmla="?: G4 G32 21600"/>
              <a:gd name="G42" fmla="?: G6 G41 G33"/>
              <a:gd name="T12" fmla="*/ 10800 w 21600"/>
              <a:gd name="T13" fmla="*/ 0 h 21600"/>
              <a:gd name="T14" fmla="*/ 683 w 21600"/>
              <a:gd name="T15" fmla="*/ 7323 h 21600"/>
              <a:gd name="T16" fmla="*/ 10800 w 21600"/>
              <a:gd name="T17" fmla="*/ 206 h 21600"/>
              <a:gd name="T18" fmla="*/ 20917 w 21600"/>
              <a:gd name="T19" fmla="*/ 732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81" y="7357"/>
                </a:moveTo>
                <a:cubicBezTo>
                  <a:pt x="2251" y="3078"/>
                  <a:pt x="6276" y="205"/>
                  <a:pt x="10800" y="206"/>
                </a:cubicBezTo>
                <a:cubicBezTo>
                  <a:pt x="15323" y="206"/>
                  <a:pt x="19348" y="3078"/>
                  <a:pt x="20818" y="7357"/>
                </a:cubicBezTo>
                <a:lnTo>
                  <a:pt x="21013" y="7290"/>
                </a:lnTo>
                <a:cubicBezTo>
                  <a:pt x="19514" y="2928"/>
                  <a:pt x="15411" y="-1"/>
                  <a:pt x="10799" y="0"/>
                </a:cubicBezTo>
                <a:cubicBezTo>
                  <a:pt x="6188" y="0"/>
                  <a:pt x="2085" y="2928"/>
                  <a:pt x="586" y="7290"/>
                </a:cubicBezTo>
                <a:close/>
              </a:path>
            </a:pathLst>
          </a:custGeom>
          <a:gradFill rotWithShape="1">
            <a:gsLst>
              <a:gs pos="0">
                <a:schemeClr val="accent2"/>
              </a:gs>
              <a:gs pos="100000">
                <a:schemeClr val="accent2">
                  <a:gamma/>
                  <a:tint val="0"/>
                  <a:invGamma/>
                </a:schemeClr>
              </a:gs>
            </a:gsLst>
            <a:lin ang="5400000" scaled="1"/>
          </a:gradFill>
          <a:ln w="9525" algn="ctr">
            <a:noFill/>
            <a:miter lim="800000"/>
            <a:headEnd/>
            <a:tailEnd/>
          </a:ln>
          <a:effectLst/>
        </p:spPr>
        <p:txBody>
          <a:bodyPr wrap="none" anchor="ctr"/>
          <a:lstStyle/>
          <a:p>
            <a:endParaRPr lang="zh-CN" altLang="en-US"/>
          </a:p>
        </p:txBody>
      </p:sp>
      <p:sp>
        <p:nvSpPr>
          <p:cNvPr id="1048602" name="Rectangle 3"/>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主要内容</a:t>
            </a:r>
            <a:endParaRPr lang="en-US" altLang="ko-KR">
              <a:latin typeface="黑体" panose="02010609060101010101" pitchFamily="49" charset="-122"/>
              <a:ea typeface="黑体" panose="02010609060101010101" pitchFamily="49" charset="-122"/>
            </a:endParaRPr>
          </a:p>
        </p:txBody>
      </p:sp>
      <p:grpSp>
        <p:nvGrpSpPr>
          <p:cNvPr id="85" name="Group 4"/>
          <p:cNvGrpSpPr/>
          <p:nvPr/>
        </p:nvGrpSpPr>
        <p:grpSpPr bwMode="auto">
          <a:xfrm>
            <a:off x="1692275" y="1931988"/>
            <a:ext cx="5181600" cy="508000"/>
            <a:chOff x="1419" y="1480"/>
            <a:chExt cx="3575" cy="363"/>
          </a:xfrm>
        </p:grpSpPr>
        <p:grpSp>
          <p:nvGrpSpPr>
            <p:cNvPr id="86" name="Group 5"/>
            <p:cNvGrpSpPr/>
            <p:nvPr/>
          </p:nvGrpSpPr>
          <p:grpSpPr bwMode="auto">
            <a:xfrm>
              <a:off x="1419" y="1480"/>
              <a:ext cx="3575" cy="363"/>
              <a:chOff x="1419" y="1480"/>
              <a:chExt cx="3575" cy="363"/>
            </a:xfrm>
          </p:grpSpPr>
          <p:sp>
            <p:nvSpPr>
              <p:cNvPr id="1048603" name="Oval 6"/>
              <p:cNvSpPr>
                <a:spLocks noChangeArrowheads="1"/>
              </p:cNvSpPr>
              <p:nvPr/>
            </p:nvSpPr>
            <p:spPr bwMode="gray">
              <a:xfrm>
                <a:off x="1419" y="1491"/>
                <a:ext cx="344" cy="344"/>
              </a:xfrm>
              <a:prstGeom prst="ellipse">
                <a:avLst/>
              </a:prstGeom>
              <a:gradFill rotWithShape="1">
                <a:gsLst>
                  <a:gs pos="0">
                    <a:schemeClr val="accent2">
                      <a:gamma/>
                      <a:shade val="46275"/>
                      <a:invGamma/>
                    </a:schemeClr>
                  </a:gs>
                  <a:gs pos="100000">
                    <a:schemeClr val="accent2"/>
                  </a:gs>
                </a:gsLst>
                <a:lin ang="0" scaled="1"/>
              </a:gradFill>
              <a:ln w="9525" algn="ctr">
                <a:noFill/>
                <a:round/>
                <a:headEnd/>
                <a:tailEnd/>
              </a:ln>
              <a:effectLst/>
            </p:spPr>
            <p:txBody>
              <a:bodyPr wrap="none" anchor="ctr"/>
              <a:lstStyle/>
              <a:p>
                <a:endParaRPr lang="zh-CN" altLang="en-US"/>
              </a:p>
            </p:txBody>
          </p:sp>
          <p:sp>
            <p:nvSpPr>
              <p:cNvPr id="1048604" name="AutoShape 7"/>
              <p:cNvSpPr>
                <a:spLocks noChangeArrowheads="1"/>
              </p:cNvSpPr>
              <p:nvPr/>
            </p:nvSpPr>
            <p:spPr bwMode="gray">
              <a:xfrm>
                <a:off x="1683" y="1480"/>
                <a:ext cx="3311" cy="363"/>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r>
                  <a:rPr lang="zh-CN" altLang="en-US" b="1" dirty="0"/>
                  <a:t>与计算机科学发展有关的重量级人物和事件</a:t>
                </a:r>
              </a:p>
            </p:txBody>
          </p:sp>
        </p:grpSp>
        <p:sp>
          <p:nvSpPr>
            <p:cNvPr id="1048605" name="Oval 8"/>
            <p:cNvSpPr>
              <a:spLocks noChangeArrowheads="1"/>
            </p:cNvSpPr>
            <p:nvPr/>
          </p:nvSpPr>
          <p:spPr bwMode="gray">
            <a:xfrm>
              <a:off x="1470" y="1541"/>
              <a:ext cx="239" cy="238"/>
            </a:xfrm>
            <a:prstGeom prst="ellipse">
              <a:avLst/>
            </a:prstGeom>
            <a:gradFill rotWithShape="1">
              <a:gsLst>
                <a:gs pos="0">
                  <a:schemeClr val="folHlink"/>
                </a:gs>
                <a:gs pos="100000">
                  <a:schemeClr val="folHlink">
                    <a:gamma/>
                    <a:shade val="76078"/>
                    <a:invGamma/>
                  </a:schemeClr>
                </a:gs>
              </a:gsLst>
              <a:lin ang="5400000" scaled="1"/>
            </a:gradFill>
            <a:ln w="9525" algn="ctr">
              <a:noFill/>
              <a:round/>
              <a:headEnd/>
              <a:tailEnd/>
            </a:ln>
            <a:effectLst>
              <a:outerShdw dist="35921" dir="2700000" algn="ctr" rotWithShape="0">
                <a:schemeClr val="tx1">
                  <a:alpha val="50000"/>
                </a:schemeClr>
              </a:outerShdw>
            </a:effectLst>
          </p:spPr>
          <p:txBody>
            <a:bodyPr wrap="none" anchor="ctr"/>
            <a:lstStyle/>
            <a:p>
              <a:endParaRPr lang="zh-CN" altLang="en-US"/>
            </a:p>
          </p:txBody>
        </p:sp>
        <p:sp>
          <p:nvSpPr>
            <p:cNvPr id="1048606" name="Oval 9"/>
            <p:cNvSpPr>
              <a:spLocks noChangeArrowheads="1"/>
            </p:cNvSpPr>
            <p:nvPr/>
          </p:nvSpPr>
          <p:spPr bwMode="gray">
            <a:xfrm>
              <a:off x="1474" y="1532"/>
              <a:ext cx="173" cy="174"/>
            </a:xfrm>
            <a:prstGeom prst="ellipse">
              <a:avLst/>
            </a:prstGeom>
            <a:gradFill rotWithShape="1">
              <a:gsLst>
                <a:gs pos="0">
                  <a:srgbClr val="FFFFFF"/>
                </a:gs>
                <a:gs pos="100000">
                  <a:srgbClr val="E9940B">
                    <a:alpha val="0"/>
                  </a:srgbClr>
                </a:gs>
              </a:gsLst>
              <a:path path="shape">
                <a:fillToRect l="50000" t="50000" r="50000" b="50000"/>
              </a:path>
            </a:gra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grpSp>
      <p:grpSp>
        <p:nvGrpSpPr>
          <p:cNvPr id="87" name="Group 10"/>
          <p:cNvGrpSpPr/>
          <p:nvPr/>
        </p:nvGrpSpPr>
        <p:grpSpPr bwMode="auto">
          <a:xfrm>
            <a:off x="2106613" y="2709863"/>
            <a:ext cx="5181600" cy="508000"/>
            <a:chOff x="1419" y="1480"/>
            <a:chExt cx="3575" cy="363"/>
          </a:xfrm>
        </p:grpSpPr>
        <p:grpSp>
          <p:nvGrpSpPr>
            <p:cNvPr id="88" name="Group 11"/>
            <p:cNvGrpSpPr/>
            <p:nvPr/>
          </p:nvGrpSpPr>
          <p:grpSpPr bwMode="auto">
            <a:xfrm>
              <a:off x="1419" y="1480"/>
              <a:ext cx="3575" cy="363"/>
              <a:chOff x="1419" y="1480"/>
              <a:chExt cx="3575" cy="363"/>
            </a:xfrm>
          </p:grpSpPr>
          <p:sp>
            <p:nvSpPr>
              <p:cNvPr id="1048607" name="Oval 12"/>
              <p:cNvSpPr>
                <a:spLocks noChangeArrowheads="1"/>
              </p:cNvSpPr>
              <p:nvPr/>
            </p:nvSpPr>
            <p:spPr bwMode="gray">
              <a:xfrm>
                <a:off x="1419" y="1491"/>
                <a:ext cx="344" cy="344"/>
              </a:xfrm>
              <a:prstGeom prst="ellipse">
                <a:avLst/>
              </a:prstGeom>
              <a:gradFill rotWithShape="1">
                <a:gsLst>
                  <a:gs pos="0">
                    <a:schemeClr val="accent2">
                      <a:gamma/>
                      <a:shade val="46275"/>
                      <a:invGamma/>
                    </a:schemeClr>
                  </a:gs>
                  <a:gs pos="100000">
                    <a:schemeClr val="accent2"/>
                  </a:gs>
                </a:gsLst>
                <a:lin ang="0" scaled="1"/>
              </a:gradFill>
              <a:ln w="9525" algn="ctr">
                <a:noFill/>
                <a:round/>
                <a:headEnd/>
                <a:tailEnd/>
              </a:ln>
              <a:effectLst/>
            </p:spPr>
            <p:txBody>
              <a:bodyPr wrap="none" anchor="ctr"/>
              <a:lstStyle/>
              <a:p>
                <a:endParaRPr lang="zh-CN" altLang="en-US"/>
              </a:p>
            </p:txBody>
          </p:sp>
          <p:sp>
            <p:nvSpPr>
              <p:cNvPr id="1048608" name="AutoShape 13"/>
              <p:cNvSpPr>
                <a:spLocks noChangeArrowheads="1"/>
              </p:cNvSpPr>
              <p:nvPr/>
            </p:nvSpPr>
            <p:spPr bwMode="gray">
              <a:xfrm>
                <a:off x="1683" y="1480"/>
                <a:ext cx="3311" cy="363"/>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r>
                  <a:rPr lang="zh-CN" altLang="en-US" b="1" dirty="0"/>
                  <a:t>数学在计算机科学中的应用</a:t>
                </a:r>
              </a:p>
            </p:txBody>
          </p:sp>
        </p:grpSp>
        <p:sp>
          <p:nvSpPr>
            <p:cNvPr id="1048609" name="Oval 14"/>
            <p:cNvSpPr>
              <a:spLocks noChangeArrowheads="1"/>
            </p:cNvSpPr>
            <p:nvPr/>
          </p:nvSpPr>
          <p:spPr bwMode="gray">
            <a:xfrm>
              <a:off x="1470" y="1541"/>
              <a:ext cx="239" cy="238"/>
            </a:xfrm>
            <a:prstGeom prst="ellipse">
              <a:avLst/>
            </a:prstGeom>
            <a:gradFill rotWithShape="1">
              <a:gsLst>
                <a:gs pos="0">
                  <a:schemeClr val="folHlink"/>
                </a:gs>
                <a:gs pos="100000">
                  <a:schemeClr val="folHlink">
                    <a:gamma/>
                    <a:shade val="76078"/>
                    <a:invGamma/>
                  </a:schemeClr>
                </a:gs>
              </a:gsLst>
              <a:lin ang="5400000" scaled="1"/>
            </a:gradFill>
            <a:ln w="9525" algn="ctr">
              <a:noFill/>
              <a:round/>
              <a:headEnd/>
              <a:tailEnd/>
            </a:ln>
            <a:effectLst>
              <a:outerShdw dist="35921" dir="2700000" algn="ctr" rotWithShape="0">
                <a:schemeClr val="tx1">
                  <a:alpha val="50000"/>
                </a:schemeClr>
              </a:outerShdw>
            </a:effectLst>
          </p:spPr>
          <p:txBody>
            <a:bodyPr wrap="none" anchor="ctr"/>
            <a:lstStyle/>
            <a:p>
              <a:endParaRPr lang="zh-CN" altLang="en-US"/>
            </a:p>
          </p:txBody>
        </p:sp>
        <p:sp>
          <p:nvSpPr>
            <p:cNvPr id="1048610" name="Oval 15"/>
            <p:cNvSpPr>
              <a:spLocks noChangeArrowheads="1"/>
            </p:cNvSpPr>
            <p:nvPr/>
          </p:nvSpPr>
          <p:spPr bwMode="gray">
            <a:xfrm>
              <a:off x="1474" y="1532"/>
              <a:ext cx="173" cy="174"/>
            </a:xfrm>
            <a:prstGeom prst="ellipse">
              <a:avLst/>
            </a:prstGeom>
            <a:gradFill rotWithShape="1">
              <a:gsLst>
                <a:gs pos="0">
                  <a:srgbClr val="FFFFFF"/>
                </a:gs>
                <a:gs pos="100000">
                  <a:srgbClr val="E9940B">
                    <a:alpha val="0"/>
                  </a:srgbClr>
                </a:gs>
              </a:gsLst>
              <a:path path="shape">
                <a:fillToRect l="50000" t="50000" r="50000" b="50000"/>
              </a:path>
            </a:gra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grpSp>
      <p:grpSp>
        <p:nvGrpSpPr>
          <p:cNvPr id="89" name="Group 16"/>
          <p:cNvGrpSpPr/>
          <p:nvPr/>
        </p:nvGrpSpPr>
        <p:grpSpPr bwMode="auto">
          <a:xfrm>
            <a:off x="2251075" y="3573463"/>
            <a:ext cx="5181600" cy="508000"/>
            <a:chOff x="1419" y="1480"/>
            <a:chExt cx="3575" cy="363"/>
          </a:xfrm>
        </p:grpSpPr>
        <p:grpSp>
          <p:nvGrpSpPr>
            <p:cNvPr id="90" name="Group 17"/>
            <p:cNvGrpSpPr/>
            <p:nvPr/>
          </p:nvGrpSpPr>
          <p:grpSpPr bwMode="auto">
            <a:xfrm>
              <a:off x="1419" y="1480"/>
              <a:ext cx="3575" cy="363"/>
              <a:chOff x="1419" y="1480"/>
              <a:chExt cx="3575" cy="363"/>
            </a:xfrm>
          </p:grpSpPr>
          <p:sp>
            <p:nvSpPr>
              <p:cNvPr id="1048611" name="Oval 18"/>
              <p:cNvSpPr>
                <a:spLocks noChangeArrowheads="1"/>
              </p:cNvSpPr>
              <p:nvPr/>
            </p:nvSpPr>
            <p:spPr bwMode="gray">
              <a:xfrm>
                <a:off x="1419" y="1491"/>
                <a:ext cx="344" cy="344"/>
              </a:xfrm>
              <a:prstGeom prst="ellipse">
                <a:avLst/>
              </a:prstGeom>
              <a:gradFill rotWithShape="1">
                <a:gsLst>
                  <a:gs pos="0">
                    <a:schemeClr val="accent2">
                      <a:gamma/>
                      <a:shade val="46275"/>
                      <a:invGamma/>
                    </a:schemeClr>
                  </a:gs>
                  <a:gs pos="100000">
                    <a:schemeClr val="accent2"/>
                  </a:gs>
                </a:gsLst>
                <a:lin ang="0" scaled="1"/>
              </a:gradFill>
              <a:ln w="9525" algn="ctr">
                <a:noFill/>
                <a:round/>
                <a:headEnd/>
                <a:tailEnd/>
              </a:ln>
              <a:effectLst/>
            </p:spPr>
            <p:txBody>
              <a:bodyPr wrap="none" anchor="ctr"/>
              <a:lstStyle/>
              <a:p>
                <a:endParaRPr lang="zh-CN" altLang="en-US"/>
              </a:p>
            </p:txBody>
          </p:sp>
          <p:sp>
            <p:nvSpPr>
              <p:cNvPr id="1048612" name="AutoShape 19"/>
              <p:cNvSpPr>
                <a:spLocks noChangeArrowheads="1"/>
              </p:cNvSpPr>
              <p:nvPr/>
            </p:nvSpPr>
            <p:spPr bwMode="gray">
              <a:xfrm>
                <a:off x="1683" y="1480"/>
                <a:ext cx="3311" cy="363"/>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r>
                  <a:rPr lang="zh-CN" altLang="en-US" b="1" dirty="0"/>
                  <a:t>数学与程序设计</a:t>
                </a:r>
              </a:p>
            </p:txBody>
          </p:sp>
        </p:grpSp>
        <p:sp>
          <p:nvSpPr>
            <p:cNvPr id="1048613" name="Oval 20"/>
            <p:cNvSpPr>
              <a:spLocks noChangeArrowheads="1"/>
            </p:cNvSpPr>
            <p:nvPr/>
          </p:nvSpPr>
          <p:spPr bwMode="gray">
            <a:xfrm>
              <a:off x="1470" y="1541"/>
              <a:ext cx="239" cy="238"/>
            </a:xfrm>
            <a:prstGeom prst="ellipse">
              <a:avLst/>
            </a:prstGeom>
            <a:gradFill rotWithShape="1">
              <a:gsLst>
                <a:gs pos="0">
                  <a:schemeClr val="folHlink"/>
                </a:gs>
                <a:gs pos="100000">
                  <a:schemeClr val="folHlink">
                    <a:gamma/>
                    <a:shade val="76078"/>
                    <a:invGamma/>
                  </a:schemeClr>
                </a:gs>
              </a:gsLst>
              <a:lin ang="5400000" scaled="1"/>
            </a:gradFill>
            <a:ln w="9525" algn="ctr">
              <a:noFill/>
              <a:round/>
              <a:headEnd/>
              <a:tailEnd/>
            </a:ln>
            <a:effectLst>
              <a:outerShdw dist="35921" dir="2700000" algn="ctr" rotWithShape="0">
                <a:schemeClr val="tx1">
                  <a:alpha val="50000"/>
                </a:schemeClr>
              </a:outerShdw>
            </a:effectLst>
          </p:spPr>
          <p:txBody>
            <a:bodyPr wrap="none" anchor="ctr"/>
            <a:lstStyle/>
            <a:p>
              <a:endParaRPr lang="zh-CN" altLang="en-US"/>
            </a:p>
          </p:txBody>
        </p:sp>
        <p:sp>
          <p:nvSpPr>
            <p:cNvPr id="1048614" name="Oval 21"/>
            <p:cNvSpPr>
              <a:spLocks noChangeArrowheads="1"/>
            </p:cNvSpPr>
            <p:nvPr/>
          </p:nvSpPr>
          <p:spPr bwMode="gray">
            <a:xfrm>
              <a:off x="1474" y="1532"/>
              <a:ext cx="173" cy="174"/>
            </a:xfrm>
            <a:prstGeom prst="ellipse">
              <a:avLst/>
            </a:prstGeom>
            <a:gradFill rotWithShape="1">
              <a:gsLst>
                <a:gs pos="0">
                  <a:srgbClr val="FFFFFF"/>
                </a:gs>
                <a:gs pos="100000">
                  <a:srgbClr val="E9940B">
                    <a:alpha val="0"/>
                  </a:srgbClr>
                </a:gs>
              </a:gsLst>
              <a:path path="shape">
                <a:fillToRect l="50000" t="50000" r="50000" b="50000"/>
              </a:path>
            </a:gra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grpSp>
      <p:grpSp>
        <p:nvGrpSpPr>
          <p:cNvPr id="91" name="Group 22"/>
          <p:cNvGrpSpPr/>
          <p:nvPr/>
        </p:nvGrpSpPr>
        <p:grpSpPr bwMode="auto">
          <a:xfrm>
            <a:off x="2106613" y="4438650"/>
            <a:ext cx="5181600" cy="508000"/>
            <a:chOff x="1419" y="1480"/>
            <a:chExt cx="3575" cy="363"/>
          </a:xfrm>
        </p:grpSpPr>
        <p:grpSp>
          <p:nvGrpSpPr>
            <p:cNvPr id="92" name="Group 23"/>
            <p:cNvGrpSpPr/>
            <p:nvPr/>
          </p:nvGrpSpPr>
          <p:grpSpPr bwMode="auto">
            <a:xfrm>
              <a:off x="1419" y="1480"/>
              <a:ext cx="3575" cy="363"/>
              <a:chOff x="1419" y="1480"/>
              <a:chExt cx="3575" cy="363"/>
            </a:xfrm>
          </p:grpSpPr>
          <p:sp>
            <p:nvSpPr>
              <p:cNvPr id="1048615" name="Oval 24"/>
              <p:cNvSpPr>
                <a:spLocks noChangeArrowheads="1"/>
              </p:cNvSpPr>
              <p:nvPr/>
            </p:nvSpPr>
            <p:spPr bwMode="gray">
              <a:xfrm>
                <a:off x="1419" y="1491"/>
                <a:ext cx="344" cy="344"/>
              </a:xfrm>
              <a:prstGeom prst="ellipse">
                <a:avLst/>
              </a:prstGeom>
              <a:gradFill rotWithShape="1">
                <a:gsLst>
                  <a:gs pos="0">
                    <a:schemeClr val="accent2">
                      <a:gamma/>
                      <a:shade val="46275"/>
                      <a:invGamma/>
                    </a:schemeClr>
                  </a:gs>
                  <a:gs pos="100000">
                    <a:schemeClr val="accent2"/>
                  </a:gs>
                </a:gsLst>
                <a:lin ang="0" scaled="1"/>
              </a:gradFill>
              <a:ln w="9525" algn="ctr">
                <a:noFill/>
                <a:round/>
                <a:headEnd/>
                <a:tailEnd/>
              </a:ln>
              <a:effectLst/>
            </p:spPr>
            <p:txBody>
              <a:bodyPr wrap="none" anchor="ctr"/>
              <a:lstStyle/>
              <a:p>
                <a:endParaRPr lang="zh-CN" altLang="en-US"/>
              </a:p>
            </p:txBody>
          </p:sp>
          <p:sp>
            <p:nvSpPr>
              <p:cNvPr id="1048616" name="AutoShape 25"/>
              <p:cNvSpPr>
                <a:spLocks noChangeArrowheads="1"/>
              </p:cNvSpPr>
              <p:nvPr/>
            </p:nvSpPr>
            <p:spPr bwMode="gray">
              <a:xfrm>
                <a:off x="1683" y="1480"/>
                <a:ext cx="3311" cy="363"/>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r>
                  <a:rPr lang="zh-CN" altLang="en-US" b="1" dirty="0"/>
                  <a:t>数学建模与计算机</a:t>
                </a:r>
              </a:p>
            </p:txBody>
          </p:sp>
        </p:grpSp>
        <p:sp>
          <p:nvSpPr>
            <p:cNvPr id="1048617" name="Oval 26"/>
            <p:cNvSpPr>
              <a:spLocks noChangeArrowheads="1"/>
            </p:cNvSpPr>
            <p:nvPr/>
          </p:nvSpPr>
          <p:spPr bwMode="gray">
            <a:xfrm>
              <a:off x="1470" y="1541"/>
              <a:ext cx="239" cy="238"/>
            </a:xfrm>
            <a:prstGeom prst="ellipse">
              <a:avLst/>
            </a:prstGeom>
            <a:gradFill rotWithShape="1">
              <a:gsLst>
                <a:gs pos="0">
                  <a:schemeClr val="folHlink"/>
                </a:gs>
                <a:gs pos="100000">
                  <a:schemeClr val="folHlink">
                    <a:gamma/>
                    <a:shade val="76078"/>
                    <a:invGamma/>
                  </a:schemeClr>
                </a:gs>
              </a:gsLst>
              <a:lin ang="5400000" scaled="1"/>
            </a:gradFill>
            <a:ln w="9525" algn="ctr">
              <a:noFill/>
              <a:round/>
              <a:headEnd/>
              <a:tailEnd/>
            </a:ln>
            <a:effectLst>
              <a:outerShdw dist="35921" dir="2700000" algn="ctr" rotWithShape="0">
                <a:schemeClr val="tx1">
                  <a:alpha val="50000"/>
                </a:schemeClr>
              </a:outerShdw>
            </a:effectLst>
          </p:spPr>
          <p:txBody>
            <a:bodyPr wrap="none" anchor="ctr"/>
            <a:lstStyle/>
            <a:p>
              <a:endParaRPr lang="zh-CN" altLang="en-US"/>
            </a:p>
          </p:txBody>
        </p:sp>
        <p:sp>
          <p:nvSpPr>
            <p:cNvPr id="1048618" name="Oval 27"/>
            <p:cNvSpPr>
              <a:spLocks noChangeArrowheads="1"/>
            </p:cNvSpPr>
            <p:nvPr/>
          </p:nvSpPr>
          <p:spPr bwMode="gray">
            <a:xfrm>
              <a:off x="1474" y="1532"/>
              <a:ext cx="173" cy="174"/>
            </a:xfrm>
            <a:prstGeom prst="ellipse">
              <a:avLst/>
            </a:prstGeom>
            <a:gradFill rotWithShape="1">
              <a:gsLst>
                <a:gs pos="0">
                  <a:srgbClr val="FFFFFF"/>
                </a:gs>
                <a:gs pos="100000">
                  <a:srgbClr val="E9940B">
                    <a:alpha val="0"/>
                  </a:srgbClr>
                </a:gs>
              </a:gsLst>
              <a:path path="shape">
                <a:fillToRect l="50000" t="50000" r="50000" b="50000"/>
              </a:path>
            </a:gra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grpSp>
      <p:grpSp>
        <p:nvGrpSpPr>
          <p:cNvPr id="93" name="Group 28"/>
          <p:cNvGrpSpPr/>
          <p:nvPr/>
        </p:nvGrpSpPr>
        <p:grpSpPr bwMode="auto">
          <a:xfrm>
            <a:off x="1731963" y="5230813"/>
            <a:ext cx="5181600" cy="508000"/>
            <a:chOff x="1419" y="1480"/>
            <a:chExt cx="3575" cy="363"/>
          </a:xfrm>
        </p:grpSpPr>
        <p:grpSp>
          <p:nvGrpSpPr>
            <p:cNvPr id="94" name="Group 29"/>
            <p:cNvGrpSpPr/>
            <p:nvPr/>
          </p:nvGrpSpPr>
          <p:grpSpPr bwMode="auto">
            <a:xfrm>
              <a:off x="1419" y="1480"/>
              <a:ext cx="3575" cy="363"/>
              <a:chOff x="1419" y="1480"/>
              <a:chExt cx="3575" cy="363"/>
            </a:xfrm>
          </p:grpSpPr>
          <p:sp>
            <p:nvSpPr>
              <p:cNvPr id="1048619" name="Oval 30"/>
              <p:cNvSpPr>
                <a:spLocks noChangeArrowheads="1"/>
              </p:cNvSpPr>
              <p:nvPr/>
            </p:nvSpPr>
            <p:spPr bwMode="gray">
              <a:xfrm>
                <a:off x="1419" y="1491"/>
                <a:ext cx="344" cy="344"/>
              </a:xfrm>
              <a:prstGeom prst="ellipse">
                <a:avLst/>
              </a:prstGeom>
              <a:gradFill rotWithShape="1">
                <a:gsLst>
                  <a:gs pos="0">
                    <a:schemeClr val="accent2">
                      <a:gamma/>
                      <a:shade val="46275"/>
                      <a:invGamma/>
                    </a:schemeClr>
                  </a:gs>
                  <a:gs pos="100000">
                    <a:schemeClr val="accent2"/>
                  </a:gs>
                </a:gsLst>
                <a:lin ang="0" scaled="1"/>
              </a:gradFill>
              <a:ln w="9525" algn="ctr">
                <a:noFill/>
                <a:round/>
                <a:headEnd/>
                <a:tailEnd/>
              </a:ln>
              <a:effectLst/>
            </p:spPr>
            <p:txBody>
              <a:bodyPr wrap="none" anchor="ctr"/>
              <a:lstStyle/>
              <a:p>
                <a:endParaRPr lang="zh-CN" altLang="en-US"/>
              </a:p>
            </p:txBody>
          </p:sp>
          <p:sp>
            <p:nvSpPr>
              <p:cNvPr id="1048620" name="AutoShape 31"/>
              <p:cNvSpPr>
                <a:spLocks noChangeArrowheads="1"/>
              </p:cNvSpPr>
              <p:nvPr/>
            </p:nvSpPr>
            <p:spPr bwMode="gray">
              <a:xfrm>
                <a:off x="1683" y="1480"/>
                <a:ext cx="3311" cy="363"/>
              </a:xfrm>
              <a:prstGeom prst="roundRect">
                <a:avLst>
                  <a:gd name="adj" fmla="val 50000"/>
                </a:avLst>
              </a:prstGeom>
              <a:gradFill rotWithShape="1">
                <a:gsLst>
                  <a:gs pos="0">
                    <a:schemeClr val="accent2"/>
                  </a:gs>
                  <a:gs pos="100000">
                    <a:schemeClr val="accent2">
                      <a:gamma/>
                      <a:tint val="0"/>
                      <a:invGamma/>
                    </a:schemeClr>
                  </a:gs>
                </a:gsLst>
                <a:lin ang="0" scaled="1"/>
              </a:gradFill>
              <a:ln w="9525" algn="ctr">
                <a:noFill/>
                <a:round/>
                <a:headEnd/>
                <a:tailEnd/>
              </a:ln>
              <a:effectLst/>
            </p:spPr>
            <p:txBody>
              <a:bodyPr wrap="none" anchor="ctr"/>
              <a:lstStyle/>
              <a:p>
                <a:r>
                  <a:rPr lang="zh-CN" altLang="en-US" b="1" dirty="0"/>
                  <a:t>数学在计算机中的应用实例</a:t>
                </a:r>
              </a:p>
            </p:txBody>
          </p:sp>
        </p:grpSp>
        <p:sp>
          <p:nvSpPr>
            <p:cNvPr id="1048621" name="Oval 32"/>
            <p:cNvSpPr>
              <a:spLocks noChangeArrowheads="1"/>
            </p:cNvSpPr>
            <p:nvPr/>
          </p:nvSpPr>
          <p:spPr bwMode="gray">
            <a:xfrm>
              <a:off x="1470" y="1541"/>
              <a:ext cx="239" cy="238"/>
            </a:xfrm>
            <a:prstGeom prst="ellipse">
              <a:avLst/>
            </a:prstGeom>
            <a:gradFill rotWithShape="1">
              <a:gsLst>
                <a:gs pos="0">
                  <a:schemeClr val="folHlink"/>
                </a:gs>
                <a:gs pos="100000">
                  <a:schemeClr val="folHlink">
                    <a:gamma/>
                    <a:shade val="76078"/>
                    <a:invGamma/>
                  </a:schemeClr>
                </a:gs>
              </a:gsLst>
              <a:lin ang="5400000" scaled="1"/>
            </a:gradFill>
            <a:ln w="9525" algn="ctr">
              <a:noFill/>
              <a:round/>
              <a:headEnd/>
              <a:tailEnd/>
            </a:ln>
            <a:effectLst>
              <a:outerShdw dist="35921" dir="2700000" algn="ctr" rotWithShape="0">
                <a:schemeClr val="tx1">
                  <a:alpha val="50000"/>
                </a:schemeClr>
              </a:outerShdw>
            </a:effectLst>
          </p:spPr>
          <p:txBody>
            <a:bodyPr wrap="none" anchor="ctr"/>
            <a:lstStyle/>
            <a:p>
              <a:endParaRPr lang="zh-CN" altLang="en-US"/>
            </a:p>
          </p:txBody>
        </p:sp>
        <p:sp>
          <p:nvSpPr>
            <p:cNvPr id="1048622" name="Oval 33"/>
            <p:cNvSpPr>
              <a:spLocks noChangeArrowheads="1"/>
            </p:cNvSpPr>
            <p:nvPr/>
          </p:nvSpPr>
          <p:spPr bwMode="gray">
            <a:xfrm>
              <a:off x="1474" y="1532"/>
              <a:ext cx="173" cy="174"/>
            </a:xfrm>
            <a:prstGeom prst="ellipse">
              <a:avLst/>
            </a:prstGeom>
            <a:gradFill rotWithShape="1">
              <a:gsLst>
                <a:gs pos="0">
                  <a:srgbClr val="FFFFFF"/>
                </a:gs>
                <a:gs pos="100000">
                  <a:srgbClr val="E9940B">
                    <a:alpha val="0"/>
                  </a:srgbClr>
                </a:gs>
              </a:gsLst>
              <a:path path="shape">
                <a:fillToRect l="50000" t="50000" r="50000" b="50000"/>
              </a:path>
            </a:gra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grpSp>
      <p:sp>
        <p:nvSpPr>
          <p:cNvPr id="1048623" name="AutoShape 35"/>
          <p:cNvSpPr>
            <a:spLocks noChangeArrowheads="1"/>
          </p:cNvSpPr>
          <p:nvPr/>
        </p:nvSpPr>
        <p:spPr bwMode="gray">
          <a:xfrm>
            <a:off x="2627313" y="2781300"/>
            <a:ext cx="4665662" cy="315913"/>
          </a:xfrm>
          <a:prstGeom prst="roundRect">
            <a:avLst>
              <a:gd name="adj" fmla="val 0"/>
            </a:avLst>
          </a:prstGeom>
          <a:noFill/>
          <a:ln>
            <a:noFill/>
          </a:ln>
          <a:effectLst>
            <a:prstShdw prst="shdw17" dist="12700">
              <a:schemeClr val="bg2"/>
            </a:prstShdw>
          </a:effectLst>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eaLnBrk="1" latinLnBrk="1" hangingPunct="1">
              <a:spcBef>
                <a:spcPct val="0"/>
              </a:spcBef>
              <a:buClrTx/>
              <a:buFontTx/>
              <a:buNone/>
            </a:pPr>
            <a:r>
              <a:rPr kumimoji="1" lang="en-US" altLang="ko-KR" b="1">
                <a:solidFill>
                  <a:schemeClr val="tx2"/>
                </a:solidFill>
                <a:latin typeface="Arial" panose="020B0604020202020204" pitchFamily="34" charset="0"/>
              </a:rPr>
              <a:t> </a:t>
            </a:r>
          </a:p>
        </p:txBody>
      </p:sp>
      <p:sp>
        <p:nvSpPr>
          <p:cNvPr id="1048624" name="AutoShape 36"/>
          <p:cNvSpPr>
            <a:spLocks noChangeArrowheads="1"/>
          </p:cNvSpPr>
          <p:nvPr/>
        </p:nvSpPr>
        <p:spPr bwMode="gray">
          <a:xfrm>
            <a:off x="3074988" y="3697288"/>
            <a:ext cx="4665662" cy="315912"/>
          </a:xfrm>
          <a:prstGeom prst="roundRect">
            <a:avLst>
              <a:gd name="adj" fmla="val 0"/>
            </a:avLst>
          </a:prstGeom>
          <a:noFill/>
          <a:ln>
            <a:noFill/>
          </a:ln>
          <a:effectLst>
            <a:prstShdw prst="shdw17" dist="12700">
              <a:schemeClr val="bg2"/>
            </a:prstShdw>
          </a:effectLst>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eaLnBrk="1" latinLnBrk="1" hangingPunct="1">
              <a:spcBef>
                <a:spcPct val="0"/>
              </a:spcBef>
              <a:buClrTx/>
              <a:buFontTx/>
              <a:buNone/>
            </a:pPr>
            <a:endParaRPr kumimoji="1" lang="zh-CN" altLang="en-US" b="1">
              <a:solidFill>
                <a:schemeClr val="tx2"/>
              </a:solidFill>
              <a:latin typeface="Arial" panose="020B0604020202020204" pitchFamily="34" charset="0"/>
            </a:endParaRPr>
          </a:p>
        </p:txBody>
      </p:sp>
      <p:sp>
        <p:nvSpPr>
          <p:cNvPr id="1048625" name="AutoShape 37"/>
          <p:cNvSpPr>
            <a:spLocks noChangeArrowheads="1"/>
          </p:cNvSpPr>
          <p:nvPr/>
        </p:nvSpPr>
        <p:spPr bwMode="gray">
          <a:xfrm>
            <a:off x="2928938" y="4568825"/>
            <a:ext cx="4665662" cy="315913"/>
          </a:xfrm>
          <a:prstGeom prst="roundRect">
            <a:avLst>
              <a:gd name="adj" fmla="val 0"/>
            </a:avLst>
          </a:prstGeom>
          <a:noFill/>
          <a:ln>
            <a:noFill/>
          </a:ln>
          <a:effectLst>
            <a:prstShdw prst="shdw17" dist="12700">
              <a:schemeClr val="bg2"/>
            </a:prstShdw>
          </a:effectLst>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eaLnBrk="1" latinLnBrk="1" hangingPunct="1">
              <a:spcBef>
                <a:spcPct val="0"/>
              </a:spcBef>
              <a:buClrTx/>
              <a:buFontTx/>
              <a:buNone/>
            </a:pPr>
            <a:endParaRPr kumimoji="1" lang="zh-CN" altLang="en-US" b="1">
              <a:solidFill>
                <a:schemeClr val="tx2"/>
              </a:solidFill>
              <a:latin typeface="Arial" panose="020B0604020202020204" pitchFamily="34" charset="0"/>
            </a:endParaRPr>
          </a:p>
        </p:txBody>
      </p:sp>
      <p:sp>
        <p:nvSpPr>
          <p:cNvPr id="1048626" name="AutoShape 38"/>
          <p:cNvSpPr>
            <a:spLocks noChangeArrowheads="1"/>
          </p:cNvSpPr>
          <p:nvPr/>
        </p:nvSpPr>
        <p:spPr bwMode="gray">
          <a:xfrm>
            <a:off x="2660650" y="1989138"/>
            <a:ext cx="4665663" cy="315912"/>
          </a:xfrm>
          <a:prstGeom prst="roundRect">
            <a:avLst>
              <a:gd name="adj" fmla="val 0"/>
            </a:avLst>
          </a:prstGeom>
          <a:noFill/>
          <a:ln>
            <a:noFill/>
          </a:ln>
          <a:effectLst>
            <a:prstShdw prst="shdw17" dist="12700">
              <a:schemeClr val="bg2"/>
            </a:prstShdw>
          </a:effectLst>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eaLnBrk="1" latinLnBrk="1" hangingPunct="1">
              <a:spcBef>
                <a:spcPct val="0"/>
              </a:spcBef>
              <a:buClrTx/>
              <a:buFontTx/>
              <a:buNone/>
            </a:pPr>
            <a:r>
              <a:rPr kumimoji="1" lang="en-US" altLang="ko-KR" b="1">
                <a:solidFill>
                  <a:schemeClr val="tx2"/>
                </a:solidFill>
                <a:latin typeface="Arial" panose="020B0604020202020204" pitchFamily="34" charset="0"/>
              </a:rPr>
              <a:t> </a:t>
            </a:r>
            <a:endParaRPr kumimoji="1" lang="en-US" altLang="ko-KR">
              <a:solidFill>
                <a:schemeClr val="tx2"/>
              </a:solidFill>
              <a:latin typeface="Arial" panose="020B0604020202020204" pitchFamily="34" charset="0"/>
            </a:endParaRPr>
          </a:p>
        </p:txBody>
      </p:sp>
      <p:sp>
        <p:nvSpPr>
          <p:cNvPr id="1048627" name="AutoShape 39"/>
          <p:cNvSpPr>
            <a:spLocks noChangeArrowheads="1"/>
          </p:cNvSpPr>
          <p:nvPr/>
        </p:nvSpPr>
        <p:spPr bwMode="gray">
          <a:xfrm>
            <a:off x="2660650" y="5300663"/>
            <a:ext cx="4665663" cy="315912"/>
          </a:xfrm>
          <a:prstGeom prst="roundRect">
            <a:avLst>
              <a:gd name="adj" fmla="val 0"/>
            </a:avLst>
          </a:prstGeom>
          <a:noFill/>
          <a:ln>
            <a:noFill/>
          </a:ln>
          <a:effectLst>
            <a:prstShdw prst="shdw17" dist="12700">
              <a:schemeClr val="bg2"/>
            </a:prstShdw>
          </a:effectLst>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eaLnBrk="1" latinLnBrk="1" hangingPunct="1">
              <a:spcBef>
                <a:spcPct val="0"/>
              </a:spcBef>
              <a:buClrTx/>
              <a:buFontTx/>
              <a:buNone/>
            </a:pPr>
            <a:endParaRPr kumimoji="1" lang="zh-CN" altLang="en-US" b="1">
              <a:solidFill>
                <a:schemeClr val="tx2"/>
              </a:solidFill>
              <a:latin typeface="Arial" panose="020B0604020202020204" pitchFamily="34" charset="0"/>
            </a:endParaRPr>
          </a:p>
        </p:txBody>
      </p:sp>
      <p:sp>
        <p:nvSpPr>
          <p:cNvPr id="1048628" name="AutoShape 41"/>
          <p:cNvSpPr>
            <a:spLocks noChangeArrowheads="1"/>
          </p:cNvSpPr>
          <p:nvPr/>
        </p:nvSpPr>
        <p:spPr bwMode="ltGray">
          <a:xfrm rot="5400000">
            <a:off x="935038" y="3178175"/>
            <a:ext cx="301625" cy="949325"/>
          </a:xfrm>
          <a:prstGeom prst="moon">
            <a:avLst>
              <a:gd name="adj" fmla="val 14597"/>
            </a:avLst>
          </a:prstGeom>
          <a:solidFill>
            <a:schemeClr val="accent1"/>
          </a:solidFill>
          <a:ln>
            <a:noFill/>
          </a:ln>
        </p:spPr>
        <p:txBody>
          <a:bodyPr rot="10800000" vert="eaVert"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gn="ctr">
              <a:spcBef>
                <a:spcPct val="0"/>
              </a:spcBef>
              <a:buClrTx/>
              <a:buFontTx/>
              <a:buNone/>
            </a:pPr>
            <a:endParaRPr lang="en-US" altLang="zh-CN" sz="1800" b="1">
              <a:solidFill>
                <a:schemeClr val="tx2"/>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内容占位符 2"/>
          <p:cNvSpPr/>
          <p:nvPr/>
        </p:nvSpPr>
        <p:spPr bwMode="auto">
          <a:xfrm>
            <a:off x="1116013" y="981075"/>
            <a:ext cx="7704137" cy="2447925"/>
          </a:xfrm>
          <a:prstGeom prst="rect">
            <a:avLst/>
          </a:prstGeom>
          <a:solidFill>
            <a:srgbClr val="FFFF99">
              <a:alpha val="29019"/>
            </a:srgbClr>
          </a:solidFill>
          <a:ln w="9525">
            <a:solidFill>
              <a:srgbClr val="FF0000"/>
            </a:solidFill>
            <a:miter lim="800000"/>
            <a:headEnd/>
            <a:tailEnd/>
          </a:ln>
        </p:spPr>
        <p:txBody>
          <a:bodyPr lIns="92075" tIns="46038" rIns="92075" bIns="46038"/>
          <a:lstStyle>
            <a:lvl1pPr marL="342900" indent="-342900">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nSpc>
                <a:spcPct val="90000"/>
              </a:lnSpc>
              <a:buClrTx/>
              <a:buFontTx/>
              <a:buChar char="•"/>
            </a:pPr>
            <a:r>
              <a:rPr lang="en-US" altLang="zh-CN" sz="3000">
                <a:solidFill>
                  <a:schemeClr val="tx1"/>
                </a:solidFill>
                <a:latin typeface="华文新魏" panose="02010800040101010101" pitchFamily="2" charset="-122"/>
                <a:ea typeface="华文新魏" panose="02010800040101010101" pitchFamily="2" charset="-122"/>
              </a:rPr>
              <a:t>1936</a:t>
            </a:r>
            <a:r>
              <a:rPr lang="zh-CN" altLang="en-US" sz="3000">
                <a:solidFill>
                  <a:schemeClr val="tx1"/>
                </a:solidFill>
                <a:latin typeface="华文新魏" panose="02010800040101010101" pitchFamily="2" charset="-122"/>
                <a:ea typeface="华文新魏" panose="02010800040101010101" pitchFamily="2" charset="-122"/>
              </a:rPr>
              <a:t>年，图灵向伦敦权威的数学杂志投了一篇论文，题为</a:t>
            </a:r>
            <a:r>
              <a:rPr lang="en-US" altLang="zh-CN" sz="3000">
                <a:solidFill>
                  <a:schemeClr val="tx1"/>
                </a:solidFill>
                <a:latin typeface="Arial" panose="020B0604020202020204" pitchFamily="34" charset="0"/>
                <a:ea typeface="华文新魏" panose="02010800040101010101" pitchFamily="2" charset="-122"/>
              </a:rPr>
              <a:t>“</a:t>
            </a:r>
            <a:r>
              <a:rPr lang="zh-CN" altLang="en-US" sz="3000" b="1">
                <a:solidFill>
                  <a:srgbClr val="FF0000"/>
                </a:solidFill>
                <a:latin typeface="华文新魏" panose="02010800040101010101" pitchFamily="2" charset="-122"/>
                <a:ea typeface="华文新魏" panose="02010800040101010101" pitchFamily="2" charset="-122"/>
              </a:rPr>
              <a:t>论数字计算在决断难题中的应用</a:t>
            </a:r>
            <a:r>
              <a:rPr lang="en-US" altLang="zh-CN" sz="3000">
                <a:solidFill>
                  <a:schemeClr val="tx1"/>
                </a:solidFill>
                <a:latin typeface="Arial" panose="020B0604020202020204" pitchFamily="34" charset="0"/>
                <a:ea typeface="华文新魏" panose="02010800040101010101" pitchFamily="2" charset="-122"/>
              </a:rPr>
              <a:t>”</a:t>
            </a:r>
            <a:r>
              <a:rPr lang="zh-CN" altLang="en-US" sz="3000">
                <a:solidFill>
                  <a:schemeClr val="tx1"/>
                </a:solidFill>
                <a:latin typeface="华文新魏" panose="02010800040101010101" pitchFamily="2" charset="-122"/>
                <a:ea typeface="华文新魏" panose="02010800040101010101" pitchFamily="2" charset="-122"/>
              </a:rPr>
              <a:t>。在这篇开创性的论文中，图灵给</a:t>
            </a:r>
            <a:r>
              <a:rPr lang="en-US" altLang="zh-CN" sz="3000">
                <a:solidFill>
                  <a:schemeClr val="tx1"/>
                </a:solidFill>
                <a:latin typeface="Arial" panose="020B0604020202020204" pitchFamily="34" charset="0"/>
                <a:ea typeface="华文新魏" panose="02010800040101010101" pitchFamily="2" charset="-122"/>
              </a:rPr>
              <a:t>“</a:t>
            </a:r>
            <a:r>
              <a:rPr lang="zh-CN" altLang="en-US" sz="3000">
                <a:solidFill>
                  <a:srgbClr val="FF0000"/>
                </a:solidFill>
                <a:latin typeface="华文新魏" panose="02010800040101010101" pitchFamily="2" charset="-122"/>
                <a:ea typeface="华文新魏" panose="02010800040101010101" pitchFamily="2" charset="-122"/>
              </a:rPr>
              <a:t>可计算性</a:t>
            </a:r>
            <a:r>
              <a:rPr lang="en-US" altLang="zh-CN" sz="3000">
                <a:solidFill>
                  <a:schemeClr val="tx1"/>
                </a:solidFill>
                <a:latin typeface="Arial" panose="020B0604020202020204" pitchFamily="34" charset="0"/>
                <a:ea typeface="华文新魏" panose="02010800040101010101" pitchFamily="2" charset="-122"/>
              </a:rPr>
              <a:t>”</a:t>
            </a:r>
            <a:r>
              <a:rPr lang="zh-CN" altLang="en-US" sz="3000">
                <a:solidFill>
                  <a:schemeClr val="tx1"/>
                </a:solidFill>
                <a:latin typeface="华文新魏" panose="02010800040101010101" pitchFamily="2" charset="-122"/>
                <a:ea typeface="华文新魏" panose="02010800040101010101" pitchFamily="2" charset="-122"/>
              </a:rPr>
              <a:t>下了一个严格的</a:t>
            </a:r>
            <a:r>
              <a:rPr lang="zh-CN" altLang="en-US" sz="3000">
                <a:solidFill>
                  <a:srgbClr val="FF0000"/>
                </a:solidFill>
                <a:latin typeface="华文新魏" panose="02010800040101010101" pitchFamily="2" charset="-122"/>
                <a:ea typeface="华文新魏" panose="02010800040101010101" pitchFamily="2" charset="-122"/>
              </a:rPr>
              <a:t>数学定义</a:t>
            </a:r>
            <a:r>
              <a:rPr lang="zh-CN" altLang="en-US" sz="3000">
                <a:solidFill>
                  <a:schemeClr val="tx1"/>
                </a:solidFill>
                <a:latin typeface="华文新魏" panose="02010800040101010101" pitchFamily="2" charset="-122"/>
                <a:ea typeface="华文新魏" panose="02010800040101010101" pitchFamily="2" charset="-122"/>
              </a:rPr>
              <a:t>，并提出著名的</a:t>
            </a:r>
            <a:r>
              <a:rPr lang="en-US" altLang="zh-CN" sz="3000">
                <a:solidFill>
                  <a:schemeClr val="tx1"/>
                </a:solidFill>
                <a:latin typeface="Arial" panose="020B0604020202020204" pitchFamily="34" charset="0"/>
                <a:ea typeface="华文新魏" panose="02010800040101010101" pitchFamily="2" charset="-122"/>
              </a:rPr>
              <a:t>“</a:t>
            </a:r>
            <a:r>
              <a:rPr lang="zh-CN" altLang="en-US" sz="3000" b="1">
                <a:solidFill>
                  <a:schemeClr val="tx1"/>
                </a:solidFill>
                <a:latin typeface="华文新魏" panose="02010800040101010101" pitchFamily="2" charset="-122"/>
                <a:ea typeface="华文新魏" panose="02010800040101010101" pitchFamily="2" charset="-122"/>
              </a:rPr>
              <a:t>图灵机</a:t>
            </a:r>
            <a:r>
              <a:rPr lang="en-US" altLang="zh-CN" sz="3000">
                <a:solidFill>
                  <a:schemeClr val="tx1"/>
                </a:solidFill>
                <a:latin typeface="Arial" panose="020B0604020202020204" pitchFamily="34" charset="0"/>
                <a:ea typeface="华文新魏" panose="02010800040101010101" pitchFamily="2" charset="-122"/>
              </a:rPr>
              <a:t>”</a:t>
            </a:r>
            <a:r>
              <a:rPr lang="en-US" altLang="zh-CN" sz="3000">
                <a:solidFill>
                  <a:schemeClr val="tx1"/>
                </a:solidFill>
                <a:latin typeface="华文新魏" panose="02010800040101010101" pitchFamily="2" charset="-122"/>
                <a:ea typeface="华文新魏" panose="02010800040101010101" pitchFamily="2" charset="-122"/>
              </a:rPr>
              <a:t>(Turing Machine)</a:t>
            </a:r>
            <a:r>
              <a:rPr lang="zh-CN" altLang="en-US" sz="3000">
                <a:solidFill>
                  <a:schemeClr val="tx1"/>
                </a:solidFill>
                <a:latin typeface="华文新魏" panose="02010800040101010101" pitchFamily="2" charset="-122"/>
                <a:ea typeface="华文新魏" panose="02010800040101010101" pitchFamily="2" charset="-122"/>
              </a:rPr>
              <a:t>的设想。</a:t>
            </a:r>
          </a:p>
          <a:p>
            <a:pPr>
              <a:lnSpc>
                <a:spcPct val="90000"/>
              </a:lnSpc>
              <a:buClrTx/>
              <a:buFontTx/>
              <a:buChar char="•"/>
            </a:pPr>
            <a:endParaRPr lang="en-US" altLang="zh-CN" sz="3000">
              <a:solidFill>
                <a:schemeClr val="tx1"/>
              </a:solidFill>
              <a:latin typeface="华文新魏" panose="02010800040101010101" pitchFamily="2" charset="-122"/>
              <a:ea typeface="华文新魏" panose="02010800040101010101" pitchFamily="2" charset="-122"/>
            </a:endParaRPr>
          </a:p>
        </p:txBody>
      </p:sp>
      <p:sp>
        <p:nvSpPr>
          <p:cNvPr id="1048685" name="内容占位符 2"/>
          <p:cNvSpPr/>
          <p:nvPr/>
        </p:nvSpPr>
        <p:spPr bwMode="auto">
          <a:xfrm>
            <a:off x="323850" y="3789363"/>
            <a:ext cx="8496300" cy="2663825"/>
          </a:xfrm>
          <a:prstGeom prst="rect">
            <a:avLst/>
          </a:prstGeom>
          <a:solidFill>
            <a:srgbClr val="CCFFFF">
              <a:alpha val="45882"/>
            </a:srgbClr>
          </a:solidFill>
          <a:ln w="9525">
            <a:solidFill>
              <a:srgbClr val="0000FF"/>
            </a:solidFill>
            <a:miter lim="800000"/>
            <a:headEnd/>
            <a:tailEnd/>
          </a:ln>
        </p:spPr>
        <p:txBody>
          <a:bodyPr lIns="92075" tIns="46038" rIns="92075" bIns="46038"/>
          <a:lstStyle>
            <a:lvl1pPr marL="342900" indent="-342900">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nSpc>
                <a:spcPct val="90000"/>
              </a:lnSpc>
              <a:buClrTx/>
              <a:buFontTx/>
              <a:buNone/>
            </a:pPr>
            <a:r>
              <a:rPr lang="en-US" altLang="zh-CN" sz="3000">
                <a:solidFill>
                  <a:schemeClr val="tx1"/>
                </a:solidFill>
                <a:latin typeface="Times New Roman" panose="02020603050405020304" pitchFamily="18" charset="0"/>
                <a:ea typeface="隶书" panose="02010509060101010101" pitchFamily="49" charset="-122"/>
              </a:rPr>
              <a:t>“</a:t>
            </a:r>
            <a:r>
              <a:rPr lang="zh-CN" altLang="en-US" sz="3000" b="1">
                <a:solidFill>
                  <a:srgbClr val="FF0000"/>
                </a:solidFill>
                <a:latin typeface="Times New Roman" panose="02020603050405020304" pitchFamily="18" charset="0"/>
                <a:ea typeface="隶书" panose="02010509060101010101" pitchFamily="49" charset="-122"/>
              </a:rPr>
              <a:t>图灵机</a:t>
            </a:r>
            <a:r>
              <a:rPr lang="en-US" altLang="zh-CN" sz="3000">
                <a:solidFill>
                  <a:schemeClr val="tx1"/>
                </a:solidFill>
                <a:latin typeface="Times New Roman" panose="02020603050405020304" pitchFamily="18" charset="0"/>
                <a:ea typeface="隶书" panose="02010509060101010101" pitchFamily="49" charset="-122"/>
              </a:rPr>
              <a:t>”</a:t>
            </a:r>
            <a:r>
              <a:rPr lang="zh-CN" altLang="en-US" sz="3000">
                <a:solidFill>
                  <a:schemeClr val="tx1"/>
                </a:solidFill>
                <a:latin typeface="Times New Roman" panose="02020603050405020304" pitchFamily="18" charset="0"/>
                <a:ea typeface="隶书" panose="02010509060101010101" pitchFamily="49" charset="-122"/>
              </a:rPr>
              <a:t>不是一种具体的机器，而是一种</a:t>
            </a:r>
            <a:r>
              <a:rPr lang="zh-CN" altLang="en-US" sz="3000">
                <a:solidFill>
                  <a:srgbClr val="FF0000"/>
                </a:solidFill>
                <a:latin typeface="Times New Roman" panose="02020603050405020304" pitchFamily="18" charset="0"/>
                <a:ea typeface="隶书" panose="02010509060101010101" pitchFamily="49" charset="-122"/>
              </a:rPr>
              <a:t>思想模型</a:t>
            </a:r>
            <a:r>
              <a:rPr lang="zh-CN" altLang="en-US" sz="3000">
                <a:solidFill>
                  <a:schemeClr val="tx1"/>
                </a:solidFill>
                <a:latin typeface="Times New Roman" panose="02020603050405020304" pitchFamily="18" charset="0"/>
                <a:ea typeface="隶书" panose="02010509060101010101" pitchFamily="49" charset="-122"/>
              </a:rPr>
              <a:t>，可制造一种十分简单但运算能力极强的计算装置，用来计算所有能想象得到的可计算函数。</a:t>
            </a:r>
          </a:p>
          <a:p>
            <a:pPr>
              <a:lnSpc>
                <a:spcPct val="90000"/>
              </a:lnSpc>
              <a:buClrTx/>
              <a:buFontTx/>
              <a:buNone/>
            </a:pPr>
            <a:r>
              <a:rPr lang="en-US" altLang="zh-CN" sz="3000">
                <a:solidFill>
                  <a:schemeClr val="tx1"/>
                </a:solidFill>
                <a:latin typeface="Times New Roman" panose="02020603050405020304" pitchFamily="18" charset="0"/>
                <a:ea typeface="隶书" panose="02010509060101010101" pitchFamily="49" charset="-122"/>
              </a:rPr>
              <a:t>“</a:t>
            </a:r>
            <a:r>
              <a:rPr lang="zh-CN" altLang="en-US" sz="3000">
                <a:solidFill>
                  <a:schemeClr val="tx1"/>
                </a:solidFill>
                <a:latin typeface="Times New Roman" panose="02020603050405020304" pitchFamily="18" charset="0"/>
                <a:ea typeface="隶书" panose="02010509060101010101" pitchFamily="49" charset="-122"/>
              </a:rPr>
              <a:t>图灵机</a:t>
            </a:r>
            <a:r>
              <a:rPr lang="en-US" altLang="zh-CN" sz="3000">
                <a:solidFill>
                  <a:schemeClr val="tx1"/>
                </a:solidFill>
                <a:latin typeface="Times New Roman" panose="02020603050405020304" pitchFamily="18" charset="0"/>
                <a:ea typeface="隶书" panose="02010509060101010101" pitchFamily="49" charset="-122"/>
              </a:rPr>
              <a:t>”</a:t>
            </a:r>
            <a:r>
              <a:rPr lang="zh-CN" altLang="en-US" sz="3000">
                <a:solidFill>
                  <a:schemeClr val="tx1"/>
                </a:solidFill>
                <a:latin typeface="Times New Roman" panose="02020603050405020304" pitchFamily="18" charset="0"/>
                <a:ea typeface="隶书" panose="02010509060101010101" pitchFamily="49" charset="-122"/>
              </a:rPr>
              <a:t>与</a:t>
            </a:r>
            <a:r>
              <a:rPr lang="en-US" altLang="zh-CN" sz="3000">
                <a:solidFill>
                  <a:schemeClr val="tx1"/>
                </a:solidFill>
                <a:latin typeface="Times New Roman" panose="02020603050405020304" pitchFamily="18" charset="0"/>
                <a:ea typeface="隶书" panose="02010509060101010101" pitchFamily="49" charset="-122"/>
              </a:rPr>
              <a:t>“</a:t>
            </a:r>
            <a:r>
              <a:rPr lang="zh-CN" altLang="en-US" sz="3000">
                <a:solidFill>
                  <a:schemeClr val="tx1"/>
                </a:solidFill>
                <a:latin typeface="Times New Roman" panose="02020603050405020304" pitchFamily="18" charset="0"/>
                <a:ea typeface="隶书" panose="02010509060101010101" pitchFamily="49" charset="-122"/>
              </a:rPr>
              <a:t>冯</a:t>
            </a:r>
            <a:r>
              <a:rPr lang="en-US" altLang="zh-CN" sz="3000">
                <a:solidFill>
                  <a:schemeClr val="tx1"/>
                </a:solidFill>
                <a:latin typeface="Times New Roman" panose="02020603050405020304" pitchFamily="18" charset="0"/>
                <a:ea typeface="隶书" panose="02010509060101010101" pitchFamily="49" charset="-122"/>
              </a:rPr>
              <a:t>·</a:t>
            </a:r>
            <a:r>
              <a:rPr lang="zh-CN" altLang="en-US" sz="3000">
                <a:solidFill>
                  <a:schemeClr val="tx1"/>
                </a:solidFill>
                <a:latin typeface="Times New Roman" panose="02020603050405020304" pitchFamily="18" charset="0"/>
                <a:ea typeface="隶书" panose="02010509060101010101" pitchFamily="49" charset="-122"/>
              </a:rPr>
              <a:t>诺伊曼机</a:t>
            </a:r>
            <a:r>
              <a:rPr lang="en-US" altLang="zh-CN" sz="3000">
                <a:solidFill>
                  <a:schemeClr val="tx1"/>
                </a:solidFill>
                <a:latin typeface="Times New Roman" panose="02020603050405020304" pitchFamily="18" charset="0"/>
                <a:ea typeface="隶书" panose="02010509060101010101" pitchFamily="49" charset="-122"/>
              </a:rPr>
              <a:t>”</a:t>
            </a:r>
            <a:r>
              <a:rPr lang="zh-CN" altLang="en-US" sz="3000">
                <a:solidFill>
                  <a:schemeClr val="tx1"/>
                </a:solidFill>
                <a:latin typeface="Times New Roman" panose="02020603050405020304" pitchFamily="18" charset="0"/>
                <a:ea typeface="隶书" panose="02010509060101010101" pitchFamily="49" charset="-122"/>
              </a:rPr>
              <a:t>齐名，被永远载入计算机的发展史中。</a:t>
            </a:r>
            <a:r>
              <a:rPr lang="en-US" altLang="zh-CN" sz="3000">
                <a:solidFill>
                  <a:schemeClr val="tx1"/>
                </a:solidFill>
                <a:latin typeface="Times New Roman" panose="02020603050405020304" pitchFamily="18" charset="0"/>
                <a:ea typeface="隶书" panose="02010509060101010101" pitchFamily="49" charset="-122"/>
              </a:rPr>
              <a:t>--------------</a:t>
            </a:r>
            <a:r>
              <a:rPr lang="zh-CN" altLang="en-US" sz="3600" b="1">
                <a:solidFill>
                  <a:srgbClr val="FF0000"/>
                </a:solidFill>
                <a:latin typeface="Times New Roman" panose="02020603050405020304" pitchFamily="18" charset="0"/>
                <a:ea typeface="隶书" panose="02010509060101010101" pitchFamily="49" charset="-122"/>
              </a:rPr>
              <a:t>数学逻辑思想</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标题 1"/>
          <p:cNvSpPr>
            <a:spLocks noGrp="1" noChangeArrowheads="1"/>
          </p:cNvSpPr>
          <p:nvPr>
            <p:ph type="title"/>
          </p:nvPr>
        </p:nvSpPr>
        <p:spPr/>
        <p:txBody>
          <a:bodyPr/>
          <a:lstStyle/>
          <a:p>
            <a:r>
              <a:rPr lang="zh-CN" altLang="en-US">
                <a:ea typeface="宋体" panose="02010600030101010101" pitchFamily="2" charset="-122"/>
              </a:rPr>
              <a:t>图灵在二战期间的传奇故事</a:t>
            </a:r>
          </a:p>
        </p:txBody>
      </p:sp>
      <p:pic>
        <p:nvPicPr>
          <p:cNvPr id="2097173" name="内容占位符 4"/>
          <p:cNvPicPr>
            <a:picLocks noGrp="1" noChangeAspect="1" noChangeArrowheads="1"/>
          </p:cNvPicPr>
          <p:nvPr>
            <p:ph idx="1"/>
          </p:nvPr>
        </p:nvPicPr>
        <p:blipFill>
          <a:blip r:embed="rId2" cstate="print"/>
          <a:srcRect/>
          <a:stretch>
            <a:fillRect/>
          </a:stretch>
        </p:blipFill>
        <p:spPr>
          <a:xfrm>
            <a:off x="1692275" y="1125538"/>
            <a:ext cx="6096000" cy="3295650"/>
          </a:xfrm>
        </p:spPr>
      </p:pic>
      <p:sp>
        <p:nvSpPr>
          <p:cNvPr id="1048687" name="文本框 5"/>
          <p:cNvSpPr txBox="1">
            <a:spLocks noChangeArrowheads="1"/>
          </p:cNvSpPr>
          <p:nvPr/>
        </p:nvSpPr>
        <p:spPr bwMode="auto">
          <a:xfrm>
            <a:off x="1042988" y="4724400"/>
            <a:ext cx="7705725" cy="1512888"/>
          </a:xfrm>
          <a:prstGeom prst="rect">
            <a:avLst/>
          </a:prstGeom>
          <a:noFill/>
          <a:ln>
            <a:noFill/>
          </a:ln>
        </p:spPr>
        <p:txBody>
          <a:bodyPr>
            <a:spAutoFit/>
          </a:bodyP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pPr eaLnBrk="1" hangingPunct="1"/>
            <a:r>
              <a:rPr lang="zh-CN" altLang="en-US"/>
              <a:t>       上面这幅图片选自电影</a:t>
            </a:r>
            <a:r>
              <a:rPr lang="en-US" altLang="zh-CN"/>
              <a:t>《</a:t>
            </a:r>
            <a:r>
              <a:rPr lang="zh-CN" altLang="en-US"/>
              <a:t>模仿游戏</a:t>
            </a:r>
            <a:r>
              <a:rPr lang="en-US" altLang="zh-CN"/>
              <a:t>》</a:t>
            </a:r>
            <a:r>
              <a:rPr lang="zh-CN" altLang="en-US"/>
              <a:t>，讲在</a:t>
            </a:r>
            <a:r>
              <a:rPr lang="zh-CN" altLang="en-US" b="1">
                <a:solidFill>
                  <a:srgbClr val="FF0000"/>
                </a:solidFill>
              </a:rPr>
              <a:t>二战</a:t>
            </a:r>
            <a:r>
              <a:rPr lang="zh-CN" altLang="en-US"/>
              <a:t>期间，天才</a:t>
            </a:r>
            <a:r>
              <a:rPr lang="zh-CN" altLang="en-US" b="1">
                <a:solidFill>
                  <a:srgbClr val="FF0000"/>
                </a:solidFill>
              </a:rPr>
              <a:t>图灵</a:t>
            </a:r>
            <a:r>
              <a:rPr lang="zh-CN" altLang="en-US"/>
              <a:t>如何破解德军密码的故事。德军的密码机非常强大，每一组电文的可能性有</a:t>
            </a:r>
            <a:r>
              <a:rPr lang="en-US" altLang="zh-CN"/>
              <a:t>159X10</a:t>
            </a:r>
            <a:r>
              <a:rPr lang="zh-CN" altLang="en-US"/>
              <a:t>的</a:t>
            </a:r>
            <a:r>
              <a:rPr lang="en-US" altLang="zh-CN"/>
              <a:t>18</a:t>
            </a:r>
            <a:r>
              <a:rPr lang="zh-CN" altLang="en-US"/>
              <a:t>次方之多，而且每</a:t>
            </a:r>
            <a:r>
              <a:rPr lang="en-US" altLang="zh-CN"/>
              <a:t>24</a:t>
            </a:r>
            <a:r>
              <a:rPr lang="zh-CN" altLang="en-US"/>
              <a:t>小时要更换一次秘钥，面对这台机器，图灵说“</a:t>
            </a:r>
            <a:r>
              <a:rPr lang="zh-CN" altLang="en-US">
                <a:solidFill>
                  <a:srgbClr val="FF0000"/>
                </a:solidFill>
              </a:rPr>
              <a:t>这是极其精密的机器，问题就是我们只尝试用人工的方式打败它，这样不行，只有机器才能打败另一台机器</a:t>
            </a:r>
            <a:r>
              <a:rPr lang="zh-CN"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标题 1"/>
          <p:cNvSpPr>
            <a:spLocks noGrp="1" noChangeArrowheads="1"/>
          </p:cNvSpPr>
          <p:nvPr>
            <p:ph type="title"/>
          </p:nvPr>
        </p:nvSpPr>
        <p:spPr/>
        <p:txBody>
          <a:bodyPr/>
          <a:lstStyle/>
          <a:p>
            <a:r>
              <a:rPr lang="zh-CN" altLang="en-US">
                <a:ea typeface="宋体" panose="02010600030101010101" pitchFamily="2" charset="-122"/>
              </a:rPr>
              <a:t>亚伯拉罕</a:t>
            </a:r>
            <a:r>
              <a:rPr lang="en-US" altLang="zh-CN">
                <a:ea typeface="宋体" panose="02010600030101010101" pitchFamily="2" charset="-122"/>
              </a:rPr>
              <a:t>·</a:t>
            </a:r>
            <a:r>
              <a:rPr lang="zh-CN" altLang="en-US">
                <a:ea typeface="宋体" panose="02010600030101010101" pitchFamily="2" charset="-122"/>
              </a:rPr>
              <a:t>瓦尔德与失踪的弹孔</a:t>
            </a:r>
          </a:p>
        </p:txBody>
      </p:sp>
      <p:pic>
        <p:nvPicPr>
          <p:cNvPr id="2097174" name="内容占位符 4"/>
          <p:cNvPicPr>
            <a:picLocks noGrp="1" noChangeAspect="1" noChangeArrowheads="1"/>
          </p:cNvPicPr>
          <p:nvPr>
            <p:ph idx="1"/>
          </p:nvPr>
        </p:nvPicPr>
        <p:blipFill>
          <a:blip r:embed="rId2" cstate="print"/>
          <a:srcRect/>
          <a:stretch>
            <a:fillRect/>
          </a:stretch>
        </p:blipFill>
        <p:spPr>
          <a:xfrm>
            <a:off x="2555875" y="1052513"/>
            <a:ext cx="4219575" cy="3105150"/>
          </a:xfrm>
        </p:spPr>
      </p:pic>
      <p:sp>
        <p:nvSpPr>
          <p:cNvPr id="1048689" name="文本框 6"/>
          <p:cNvSpPr txBox="1">
            <a:spLocks noChangeArrowheads="1"/>
          </p:cNvSpPr>
          <p:nvPr/>
        </p:nvSpPr>
        <p:spPr bwMode="auto">
          <a:xfrm>
            <a:off x="1692275" y="4365625"/>
            <a:ext cx="6264275" cy="2030413"/>
          </a:xfrm>
          <a:prstGeom prst="rect">
            <a:avLst/>
          </a:prstGeom>
          <a:noFill/>
          <a:ln>
            <a:noFill/>
          </a:ln>
        </p:spPr>
        <p:txBody>
          <a:bodyPr>
            <a:spAutoFit/>
          </a:bodyP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pPr eaLnBrk="1" hangingPunct="1"/>
            <a:r>
              <a:rPr lang="zh-CN" altLang="en-US"/>
              <a:t>       同很多的“</a:t>
            </a:r>
            <a:r>
              <a:rPr lang="zh-CN" altLang="en-US" b="1">
                <a:solidFill>
                  <a:srgbClr val="FF0000"/>
                </a:solidFill>
              </a:rPr>
              <a:t>二战</a:t>
            </a:r>
            <a:r>
              <a:rPr lang="zh-CN" altLang="en-US"/>
              <a:t>”故事一样，这个故事讲述的也是纳粹将</a:t>
            </a:r>
            <a:r>
              <a:rPr lang="en-US" altLang="zh-CN"/>
              <a:t>—</a:t>
            </a:r>
            <a:r>
              <a:rPr lang="zh-CN" altLang="en-US"/>
              <a:t>名犹太人赶出欧洲，最后又为这一行为追悔莫及。</a:t>
            </a:r>
            <a:r>
              <a:rPr lang="en-US" altLang="zh-CN"/>
              <a:t>1902</a:t>
            </a:r>
            <a:r>
              <a:rPr lang="zh-CN" altLang="en-US"/>
              <a:t>年，</a:t>
            </a:r>
            <a:r>
              <a:rPr lang="zh-CN" altLang="en-US" b="1">
                <a:solidFill>
                  <a:srgbClr val="FF0000"/>
                </a:solidFill>
              </a:rPr>
              <a:t>亚伯拉罕</a:t>
            </a:r>
            <a:r>
              <a:rPr lang="en-US" altLang="zh-CN" b="1">
                <a:solidFill>
                  <a:srgbClr val="FF0000"/>
                </a:solidFill>
              </a:rPr>
              <a:t>·</a:t>
            </a:r>
            <a:r>
              <a:rPr lang="zh-CN" altLang="en-US" b="1">
                <a:solidFill>
                  <a:srgbClr val="FF0000"/>
                </a:solidFill>
              </a:rPr>
              <a:t>瓦尔德</a:t>
            </a:r>
            <a:r>
              <a:rPr lang="zh-CN" altLang="en-US"/>
              <a:t>出生于当时的克劳森堡，隶属奥匈帝国。瓦尔德是一位天生的</a:t>
            </a:r>
            <a:r>
              <a:rPr lang="zh-CN" altLang="en-US" b="1">
                <a:solidFill>
                  <a:srgbClr val="FF0000"/>
                </a:solidFill>
              </a:rPr>
              <a:t>数学家</a:t>
            </a:r>
            <a:r>
              <a:rPr lang="zh-CN" altLang="en-US"/>
              <a:t>，凭借出众的数学天赋，他被维也纳大学录取。上大学期间，他对集合论与度量空间产生了深厚的兴趣。即使在理论数学中，集合论与度量空间算得上是极为抽象晦涩难懂的两门课。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标题 1"/>
          <p:cNvSpPr>
            <a:spLocks noGrp="1" noChangeArrowheads="1"/>
          </p:cNvSpPr>
          <p:nvPr>
            <p:ph type="title"/>
          </p:nvPr>
        </p:nvSpPr>
        <p:spPr/>
        <p:txBody>
          <a:bodyPr/>
          <a:lstStyle/>
          <a:p>
            <a:r>
              <a:rPr lang="zh-CN" altLang="en-US">
                <a:ea typeface="宋体" panose="02010600030101010101" pitchFamily="2" charset="-122"/>
              </a:rPr>
              <a:t>“</a:t>
            </a:r>
            <a:r>
              <a:rPr lang="zh-CN" altLang="en-US">
                <a:solidFill>
                  <a:srgbClr val="FF0000"/>
                </a:solidFill>
                <a:ea typeface="宋体" panose="02010600030101010101" pitchFamily="2" charset="-122"/>
              </a:rPr>
              <a:t>二战</a:t>
            </a:r>
            <a:r>
              <a:rPr lang="zh-CN" altLang="en-US">
                <a:ea typeface="宋体" panose="02010600030101010101" pitchFamily="2" charset="-122"/>
              </a:rPr>
              <a:t>”中的瓦尔德</a:t>
            </a:r>
          </a:p>
        </p:txBody>
      </p:sp>
      <p:pic>
        <p:nvPicPr>
          <p:cNvPr id="2097175" name="内容占位符 4"/>
          <p:cNvPicPr>
            <a:picLocks noGrp="1" noChangeAspect="1" noChangeArrowheads="1"/>
          </p:cNvPicPr>
          <p:nvPr>
            <p:ph idx="1"/>
          </p:nvPr>
        </p:nvPicPr>
        <p:blipFill>
          <a:blip r:embed="rId2" cstate="print"/>
          <a:srcRect/>
          <a:stretch>
            <a:fillRect/>
          </a:stretch>
        </p:blipFill>
        <p:spPr>
          <a:xfrm>
            <a:off x="2500313" y="1052513"/>
            <a:ext cx="4143375" cy="2952750"/>
          </a:xfrm>
        </p:spPr>
      </p:pic>
      <p:sp>
        <p:nvSpPr>
          <p:cNvPr id="1048691" name="文本框 5"/>
          <p:cNvSpPr txBox="1">
            <a:spLocks noChangeArrowheads="1"/>
          </p:cNvSpPr>
          <p:nvPr/>
        </p:nvSpPr>
        <p:spPr bwMode="auto">
          <a:xfrm>
            <a:off x="611188" y="4005263"/>
            <a:ext cx="8208962" cy="2030412"/>
          </a:xfrm>
          <a:prstGeom prst="rect">
            <a:avLst/>
          </a:prstGeom>
          <a:noFill/>
          <a:ln>
            <a:noFill/>
          </a:ln>
        </p:spPr>
        <p:txBody>
          <a:bodyPr>
            <a:spAutoFit/>
          </a:bodyP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pPr eaLnBrk="1" hangingPunct="1"/>
            <a:r>
              <a:rPr lang="en-US" altLang="zh-CN"/>
              <a:t>      1933</a:t>
            </a:r>
            <a:r>
              <a:rPr lang="zh-CN" altLang="en-US"/>
              <a:t>年时，瓦尔德得到了在哥伦比亚大学担任统计学教授的机会。从此以后，他被卷入了战争。</a:t>
            </a:r>
          </a:p>
          <a:p>
            <a:pPr eaLnBrk="1" hangingPunct="1"/>
            <a:r>
              <a:rPr lang="zh-CN" altLang="en-US"/>
              <a:t>      在第二次世界大战的大部分时间里，瓦尔德都在哥伦比亚大学的</a:t>
            </a:r>
            <a:r>
              <a:rPr lang="zh-CN" altLang="en-US">
                <a:solidFill>
                  <a:srgbClr val="FF0000"/>
                </a:solidFill>
              </a:rPr>
              <a:t>统计研究小组</a:t>
            </a:r>
            <a:r>
              <a:rPr lang="zh-CN" altLang="en-US"/>
              <a:t>（</a:t>
            </a:r>
            <a:r>
              <a:rPr lang="en-US" altLang="zh-CN"/>
              <a:t>SRG</a:t>
            </a:r>
            <a:r>
              <a:rPr lang="zh-CN" altLang="en-US"/>
              <a:t>）中工作。统计研究小组是一个秘密计划的产物，它的任务是组织美国的统计学家为“二战”服务。这个</a:t>
            </a:r>
            <a:r>
              <a:rPr lang="zh-CN" altLang="en-US">
                <a:solidFill>
                  <a:srgbClr val="FF0000"/>
                </a:solidFill>
              </a:rPr>
              <a:t>秘密计划与曼哈顿计划</a:t>
            </a:r>
            <a:r>
              <a:rPr lang="zh-CN" altLang="en-US"/>
              <a:t>（</a:t>
            </a:r>
            <a:r>
              <a:rPr lang="en-US" altLang="zh-CN"/>
              <a:t>Manhattan Project</a:t>
            </a:r>
            <a:r>
              <a:rPr lang="zh-CN" altLang="en-US"/>
              <a:t>）有点儿相似，不过所</a:t>
            </a:r>
            <a:r>
              <a:rPr lang="zh-CN" altLang="en-US">
                <a:solidFill>
                  <a:srgbClr val="FF0000"/>
                </a:solidFill>
              </a:rPr>
              <a:t>研发</a:t>
            </a:r>
            <a:r>
              <a:rPr lang="zh-CN" altLang="en-US"/>
              <a:t>的武器不是炸药而是</a:t>
            </a:r>
            <a:r>
              <a:rPr lang="zh-CN" altLang="en-US">
                <a:solidFill>
                  <a:srgbClr val="FF0000"/>
                </a:solidFill>
              </a:rPr>
              <a:t>各种方程式</a:t>
            </a:r>
            <a:r>
              <a:rPr lang="zh-CN" altLang="en-US"/>
              <a:t>。但是在</a:t>
            </a:r>
            <a:r>
              <a:rPr lang="en-US" altLang="zh-CN"/>
              <a:t>1943</a:t>
            </a:r>
            <a:r>
              <a:rPr lang="zh-CN" altLang="en-US"/>
              <a:t>年，它是“</a:t>
            </a:r>
            <a:r>
              <a:rPr lang="zh-CN" altLang="en-US">
                <a:solidFill>
                  <a:srgbClr val="FF0000"/>
                </a:solidFill>
              </a:rPr>
              <a:t>二战</a:t>
            </a:r>
            <a:r>
              <a:rPr lang="zh-CN" altLang="en-US"/>
              <a:t>”时期高速运行的</a:t>
            </a:r>
            <a:r>
              <a:rPr lang="zh-CN" altLang="en-US">
                <a:solidFill>
                  <a:srgbClr val="FF0000"/>
                </a:solidFill>
              </a:rPr>
              <a:t>数学</a:t>
            </a:r>
            <a:r>
              <a:rPr lang="zh-CN" altLang="en-US"/>
              <a:t>中枢神经。</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标题 1"/>
          <p:cNvSpPr>
            <a:spLocks noGrp="1" noChangeArrowheads="1"/>
          </p:cNvSpPr>
          <p:nvPr>
            <p:ph type="title"/>
          </p:nvPr>
        </p:nvSpPr>
        <p:spPr/>
        <p:txBody>
          <a:bodyPr/>
          <a:lstStyle/>
          <a:p>
            <a:r>
              <a:rPr lang="zh-CN" altLang="en-US">
                <a:solidFill>
                  <a:srgbClr val="FF0000"/>
                </a:solidFill>
                <a:ea typeface="宋体" panose="02010600030101010101" pitchFamily="2" charset="-122"/>
              </a:rPr>
              <a:t>统计研究小组</a:t>
            </a:r>
            <a:r>
              <a:rPr lang="zh-CN" altLang="en-US">
                <a:ea typeface="宋体" panose="02010600030101010101" pitchFamily="2" charset="-122"/>
              </a:rPr>
              <a:t>的职责</a:t>
            </a:r>
          </a:p>
        </p:txBody>
      </p:sp>
      <p:sp>
        <p:nvSpPr>
          <p:cNvPr id="1048693" name="内容占位符 2"/>
          <p:cNvSpPr>
            <a:spLocks noGrp="1" noChangeArrowheads="1"/>
          </p:cNvSpPr>
          <p:nvPr>
            <p:ph idx="1"/>
          </p:nvPr>
        </p:nvSpPr>
        <p:spPr>
          <a:xfrm>
            <a:off x="1042988" y="1052513"/>
            <a:ext cx="7632700" cy="5400675"/>
          </a:xfrm>
        </p:spPr>
        <p:txBody>
          <a:bodyPr/>
          <a:lstStyle/>
          <a:p>
            <a:r>
              <a:rPr lang="zh-CN" altLang="en-US">
                <a:ea typeface="宋体" panose="02010600030101010101" pitchFamily="2" charset="-122"/>
              </a:rPr>
              <a:t>统计研究小组的权限最大，影响力也最大。</a:t>
            </a:r>
            <a:endParaRPr lang="en-US" altLang="zh-CN">
              <a:ea typeface="宋体" panose="02010600030101010101" pitchFamily="2" charset="-122"/>
            </a:endParaRPr>
          </a:p>
          <a:p>
            <a:r>
              <a:rPr lang="zh-CN" altLang="en-US">
                <a:ea typeface="宋体" panose="02010600030101010101" pitchFamily="2" charset="-122"/>
              </a:rPr>
              <a:t>他们一方面像一个学术部门一样，从事高强度的开放式智力活动，另一方面他们都清楚自己从事的工作具有极高的风险性。</a:t>
            </a:r>
            <a:endParaRPr lang="en-US" altLang="zh-CN">
              <a:ea typeface="宋体" panose="02010600030101010101" pitchFamily="2" charset="-122"/>
            </a:endParaRPr>
          </a:p>
          <a:p>
            <a:r>
              <a:rPr lang="zh-CN" altLang="en-US">
                <a:ea typeface="宋体" panose="02010600030101010101" pitchFamily="2" charset="-122"/>
              </a:rPr>
              <a:t>统计研究小组组长艾伦沃利斯（</a:t>
            </a:r>
            <a:r>
              <a:rPr lang="en-US" altLang="zh-CN">
                <a:ea typeface="宋体" panose="02010600030101010101" pitchFamily="2" charset="-122"/>
              </a:rPr>
              <a:t>W. Allen Wallis</a:t>
            </a:r>
            <a:r>
              <a:rPr lang="zh-CN" altLang="en-US">
                <a:ea typeface="宋体" panose="02010600030101010101" pitchFamily="2" charset="-122"/>
              </a:rPr>
              <a:t>）回忆说“我们提出建议后，其他部门通常就会采取某些行动。战斗机飞行员会根据杰克</a:t>
            </a:r>
            <a:r>
              <a:rPr lang="en-US" altLang="zh-CN">
                <a:ea typeface="宋体" panose="02010600030101010101" pitchFamily="2" charset="-122"/>
              </a:rPr>
              <a:t>·</a:t>
            </a:r>
            <a:r>
              <a:rPr lang="zh-CN" altLang="en-US">
                <a:ea typeface="宋体" panose="02010600030101010101" pitchFamily="2" charset="-122"/>
              </a:rPr>
              <a:t>沃尔福威茨（</a:t>
            </a:r>
            <a:r>
              <a:rPr lang="en-US" altLang="zh-CN">
                <a:ea typeface="宋体" panose="02010600030101010101" pitchFamily="2" charset="-122"/>
              </a:rPr>
              <a:t>Jack Wolfowitz</a:t>
            </a:r>
            <a:r>
              <a:rPr lang="zh-CN" altLang="en-US">
                <a:ea typeface="宋体" panose="02010600030101010101" pitchFamily="2" charset="-122"/>
              </a:rPr>
              <a:t>）的建议为机枪混装弹药，然后投入战斗。他们有可能胜利返回，也有可能再也回不来。海军按照亚伯</a:t>
            </a:r>
            <a:r>
              <a:rPr lang="en-US" altLang="zh-CN">
                <a:ea typeface="宋体" panose="02010600030101010101" pitchFamily="2" charset="-122"/>
              </a:rPr>
              <a:t>·</a:t>
            </a:r>
            <a:r>
              <a:rPr lang="zh-CN" altLang="en-US">
                <a:ea typeface="宋体" panose="02010600030101010101" pitchFamily="2" charset="-122"/>
              </a:rPr>
              <a:t>基尔希克（</a:t>
            </a:r>
            <a:r>
              <a:rPr lang="en-US" altLang="zh-CN">
                <a:ea typeface="宋体" panose="02010600030101010101" pitchFamily="2" charset="-122"/>
              </a:rPr>
              <a:t>Abe Girshick</a:t>
            </a:r>
            <a:r>
              <a:rPr lang="zh-CN" altLang="en-US">
                <a:ea typeface="宋体" panose="02010600030101010101" pitchFamily="2" charset="-122"/>
              </a:rPr>
              <a:t>）的抽样检验计划，为飞机携带的火箭填装燃料。这些火箭爆炸后有可能会摧毁我们的飞机，把我们的飞行员杀死，也有可能命中敌机，干掉敌人。”</a:t>
            </a:r>
            <a:endParaRPr lang="en-US" altLang="zh-CN">
              <a:ea typeface="宋体" panose="02010600030101010101" pitchFamily="2" charset="-122"/>
            </a:endParaRPr>
          </a:p>
          <a:p>
            <a:r>
              <a:rPr lang="zh-CN" altLang="en-US">
                <a:ea typeface="宋体" panose="02010600030101010101" pitchFamily="2" charset="-122"/>
              </a:rPr>
              <a:t>小组中</a:t>
            </a:r>
            <a:r>
              <a:rPr lang="zh-CN" altLang="en-US">
                <a:solidFill>
                  <a:srgbClr val="FF0000"/>
                </a:solidFill>
                <a:ea typeface="宋体" panose="02010600030101010101" pitchFamily="2" charset="-122"/>
              </a:rPr>
              <a:t>天赋</a:t>
            </a:r>
            <a:r>
              <a:rPr lang="zh-CN" altLang="en-US">
                <a:ea typeface="宋体" panose="02010600030101010101" pitchFamily="2" charset="-122"/>
              </a:rPr>
              <a:t>最高的当属</a:t>
            </a:r>
            <a:r>
              <a:rPr lang="zh-CN" altLang="en-US" b="1">
                <a:solidFill>
                  <a:srgbClr val="FF0000"/>
                </a:solidFill>
                <a:ea typeface="宋体" panose="02010600030101010101" pitchFamily="2" charset="-122"/>
              </a:rPr>
              <a:t>亚伯拉罕</a:t>
            </a:r>
            <a:r>
              <a:rPr lang="en-US" altLang="zh-CN" b="1">
                <a:solidFill>
                  <a:srgbClr val="FF0000"/>
                </a:solidFill>
                <a:ea typeface="宋体" panose="02010600030101010101" pitchFamily="2" charset="-122"/>
              </a:rPr>
              <a:t>·</a:t>
            </a:r>
            <a:r>
              <a:rPr lang="zh-CN" altLang="en-US" b="1">
                <a:solidFill>
                  <a:srgbClr val="FF0000"/>
                </a:solidFill>
                <a:ea typeface="宋体" panose="02010600030101010101" pitchFamily="2" charset="-122"/>
              </a:rPr>
              <a:t>瓦尔德</a:t>
            </a:r>
            <a:r>
              <a:rPr lang="zh-CN" altLang="en-US">
                <a:ea typeface="宋体" panose="02010600030101010101" pitchFamily="2"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标题 1"/>
          <p:cNvSpPr>
            <a:spLocks noGrp="1" noChangeArrowheads="1"/>
          </p:cNvSpPr>
          <p:nvPr>
            <p:ph type="title"/>
          </p:nvPr>
        </p:nvSpPr>
        <p:spPr/>
        <p:txBody>
          <a:bodyPr/>
          <a:lstStyle/>
          <a:p>
            <a:r>
              <a:rPr lang="zh-CN" altLang="en-US">
                <a:solidFill>
                  <a:srgbClr val="FF0000"/>
                </a:solidFill>
                <a:ea typeface="宋体" panose="02010600030101010101" pitchFamily="2" charset="-122"/>
              </a:rPr>
              <a:t>失踪</a:t>
            </a:r>
            <a:r>
              <a:rPr lang="zh-CN" altLang="en-US">
                <a:ea typeface="宋体" panose="02010600030101010101" pitchFamily="2" charset="-122"/>
              </a:rPr>
              <a:t>的</a:t>
            </a:r>
            <a:r>
              <a:rPr lang="zh-CN" altLang="en-US">
                <a:solidFill>
                  <a:srgbClr val="FF0000"/>
                </a:solidFill>
                <a:ea typeface="宋体" panose="02010600030101010101" pitchFamily="2" charset="-122"/>
              </a:rPr>
              <a:t>弹孔</a:t>
            </a:r>
          </a:p>
        </p:txBody>
      </p:sp>
      <p:sp>
        <p:nvSpPr>
          <p:cNvPr id="1048695" name="内容占位符 2"/>
          <p:cNvSpPr>
            <a:spLocks noGrp="1" noChangeArrowheads="1"/>
          </p:cNvSpPr>
          <p:nvPr>
            <p:ph idx="1"/>
          </p:nvPr>
        </p:nvSpPr>
        <p:spPr/>
        <p:txBody>
          <a:bodyPr/>
          <a:lstStyle/>
          <a:p>
            <a:r>
              <a:rPr lang="zh-CN" altLang="en-US">
                <a:latin typeface="Gulim" panose="020B0600000101010101" pitchFamily="34" charset="-127"/>
                <a:ea typeface="Gulim" panose="020B0600000101010101" pitchFamily="34" charset="-127"/>
              </a:rPr>
              <a:t>军方为</a:t>
            </a:r>
            <a:r>
              <a:rPr lang="zh-CN" altLang="en-US">
                <a:solidFill>
                  <a:srgbClr val="FF0000"/>
                </a:solidFill>
                <a:latin typeface="Gulim" panose="020B0600000101010101" pitchFamily="34" charset="-127"/>
                <a:ea typeface="Gulim" panose="020B0600000101010101" pitchFamily="34" charset="-127"/>
              </a:rPr>
              <a:t>统计研究小组</a:t>
            </a:r>
            <a:r>
              <a:rPr lang="zh-CN" altLang="en-US">
                <a:latin typeface="Gulim" panose="020B0600000101010101" pitchFamily="34" charset="-127"/>
                <a:ea typeface="Gulim" panose="020B0600000101010101" pitchFamily="34" charset="-127"/>
              </a:rPr>
              <a:t>提供了一些可能用得上的</a:t>
            </a:r>
            <a:r>
              <a:rPr lang="zh-CN" altLang="en-US">
                <a:solidFill>
                  <a:srgbClr val="FF0000"/>
                </a:solidFill>
                <a:latin typeface="Gulim" panose="020B0600000101010101" pitchFamily="34" charset="-127"/>
                <a:ea typeface="Gulim" panose="020B0600000101010101" pitchFamily="34" charset="-127"/>
              </a:rPr>
              <a:t>数据</a:t>
            </a:r>
            <a:r>
              <a:rPr lang="zh-CN" altLang="en-US">
                <a:latin typeface="Gulim" panose="020B0600000101010101" pitchFamily="34" charset="-127"/>
                <a:ea typeface="Gulim" panose="020B0600000101010101" pitchFamily="34" charset="-127"/>
              </a:rPr>
              <a:t>。美军飞机在欧洲上空与敌机交火后返回基地时，飞机上会留有</a:t>
            </a:r>
            <a:r>
              <a:rPr lang="zh-CN" altLang="en-US">
                <a:solidFill>
                  <a:srgbClr val="FF0000"/>
                </a:solidFill>
                <a:latin typeface="Gulim" panose="020B0600000101010101" pitchFamily="34" charset="-127"/>
                <a:ea typeface="Gulim" panose="020B0600000101010101" pitchFamily="34" charset="-127"/>
              </a:rPr>
              <a:t>弹孔</a:t>
            </a:r>
            <a:r>
              <a:rPr lang="zh-CN" altLang="en-US">
                <a:latin typeface="Gulim" panose="020B0600000101010101" pitchFamily="34" charset="-127"/>
                <a:ea typeface="Gulim" panose="020B0600000101010101" pitchFamily="34" charset="-127"/>
              </a:rPr>
              <a:t>。但是，这些弹孔分布得并不均匀，</a:t>
            </a:r>
            <a:r>
              <a:rPr lang="zh-CN" altLang="en-US">
                <a:solidFill>
                  <a:srgbClr val="FF0000"/>
                </a:solidFill>
                <a:latin typeface="Gulim" panose="020B0600000101010101" pitchFamily="34" charset="-127"/>
                <a:ea typeface="Gulim" panose="020B0600000101010101" pitchFamily="34" charset="-127"/>
              </a:rPr>
              <a:t>机身</a:t>
            </a:r>
            <a:r>
              <a:rPr lang="zh-CN" altLang="en-US">
                <a:latin typeface="Gulim" panose="020B0600000101010101" pitchFamily="34" charset="-127"/>
                <a:ea typeface="Gulim" panose="020B0600000101010101" pitchFamily="34" charset="-127"/>
              </a:rPr>
              <a:t>上的</a:t>
            </a:r>
            <a:r>
              <a:rPr lang="zh-CN" altLang="en-US">
                <a:solidFill>
                  <a:srgbClr val="FF0000"/>
                </a:solidFill>
                <a:latin typeface="Gulim" panose="020B0600000101010101" pitchFamily="34" charset="-127"/>
                <a:ea typeface="Gulim" panose="020B0600000101010101" pitchFamily="34" charset="-127"/>
              </a:rPr>
              <a:t>弹孔</a:t>
            </a:r>
            <a:r>
              <a:rPr lang="zh-CN" altLang="en-US">
                <a:latin typeface="Gulim" panose="020B0600000101010101" pitchFamily="34" charset="-127"/>
                <a:ea typeface="Gulim" panose="020B0600000101010101" pitchFamily="34" charset="-127"/>
              </a:rPr>
              <a:t>比</a:t>
            </a:r>
            <a:r>
              <a:rPr lang="zh-CN" altLang="en-US">
                <a:solidFill>
                  <a:srgbClr val="FF0000"/>
                </a:solidFill>
                <a:latin typeface="Gulim" panose="020B0600000101010101" pitchFamily="34" charset="-127"/>
                <a:ea typeface="Gulim" panose="020B0600000101010101" pitchFamily="34" charset="-127"/>
              </a:rPr>
              <a:t>引擎</a:t>
            </a:r>
            <a:r>
              <a:rPr lang="zh-CN" altLang="en-US">
                <a:latin typeface="Gulim" panose="020B0600000101010101" pitchFamily="34" charset="-127"/>
                <a:ea typeface="Gulim" panose="020B0600000101010101" pitchFamily="34" charset="-127"/>
              </a:rPr>
              <a:t>上的</a:t>
            </a:r>
            <a:r>
              <a:rPr lang="zh-CN" altLang="en-US">
                <a:solidFill>
                  <a:srgbClr val="FF0000"/>
                </a:solidFill>
                <a:latin typeface="Gulim" panose="020B0600000101010101" pitchFamily="34" charset="-127"/>
                <a:ea typeface="Gulim" panose="020B0600000101010101" pitchFamily="34" charset="-127"/>
              </a:rPr>
              <a:t>多</a:t>
            </a:r>
            <a:r>
              <a:rPr lang="zh-CN" altLang="en-US">
                <a:latin typeface="Gulim" panose="020B0600000101010101" pitchFamily="34" charset="-127"/>
                <a:ea typeface="Gulim" panose="020B0600000101010101" pitchFamily="34" charset="-127"/>
              </a:rPr>
              <a:t>。</a:t>
            </a:r>
            <a:endParaRPr lang="en-US" altLang="zh-CN">
              <a:latin typeface="Gulim" panose="020B0600000101010101" pitchFamily="34" charset="-127"/>
              <a:ea typeface="Gulim" panose="020B0600000101010101" pitchFamily="34" charset="-127"/>
            </a:endParaRPr>
          </a:p>
          <a:p>
            <a:r>
              <a:rPr lang="zh-CN" altLang="en-US">
                <a:latin typeface="Gulim" panose="020B0600000101010101" pitchFamily="34" charset="-127"/>
                <a:ea typeface="Gulim" panose="020B0600000101010101" pitchFamily="34" charset="-127"/>
              </a:rPr>
              <a:t>军官们认为，如果把装甲集中装在飞机最需要防护、受攻击概率最高的部位，那么即使减少装甲总量，对飞机的防护作用也不会减弱。因此，他们认为这样的做法可以提高防御效率。但是，这些部位到底需要增加多少装甲呢？他们找到</a:t>
            </a:r>
            <a:r>
              <a:rPr lang="zh-CN" altLang="en-US" b="1">
                <a:solidFill>
                  <a:srgbClr val="FF0000"/>
                </a:solidFill>
                <a:latin typeface="Gulim" panose="020B0600000101010101" pitchFamily="34" charset="-127"/>
                <a:ea typeface="Gulim" panose="020B0600000101010101" pitchFamily="34" charset="-127"/>
              </a:rPr>
              <a:t>瓦尔德</a:t>
            </a:r>
            <a:r>
              <a:rPr lang="zh-CN" altLang="en-US">
                <a:latin typeface="Gulim" panose="020B0600000101010101" pitchFamily="34" charset="-127"/>
                <a:ea typeface="Gulim" panose="020B0600000101010101" pitchFamily="34" charset="-127"/>
              </a:rPr>
              <a:t>，希望得到这个问题的答案。</a:t>
            </a:r>
            <a:r>
              <a:rPr lang="zh-CN" altLang="en-US">
                <a:solidFill>
                  <a:srgbClr val="FF0000"/>
                </a:solidFill>
                <a:latin typeface="Gulim" panose="020B0600000101010101" pitchFamily="34" charset="-127"/>
                <a:ea typeface="Gulim" panose="020B0600000101010101" pitchFamily="34" charset="-127"/>
              </a:rPr>
              <a:t>但是，瓦尔德</a:t>
            </a:r>
            <a:r>
              <a:rPr lang="zh-CN" altLang="en-US">
                <a:latin typeface="Gulim" panose="020B0600000101010101" pitchFamily="34" charset="-127"/>
                <a:ea typeface="Gulim" panose="020B0600000101010101" pitchFamily="34" charset="-127"/>
              </a:rPr>
              <a:t>给出的回答并不是他们预期的答案。</a:t>
            </a:r>
          </a:p>
          <a:p>
            <a:r>
              <a:rPr lang="zh-CN" altLang="en-US" b="1">
                <a:solidFill>
                  <a:srgbClr val="FF0000"/>
                </a:solidFill>
                <a:latin typeface="Gulim" panose="020B0600000101010101" pitchFamily="34" charset="-127"/>
                <a:ea typeface="Gulim" panose="020B0600000101010101" pitchFamily="34" charset="-127"/>
              </a:rPr>
              <a:t>瓦尔德</a:t>
            </a:r>
            <a:r>
              <a:rPr lang="zh-CN" altLang="en-US">
                <a:latin typeface="Gulim" panose="020B0600000101010101" pitchFamily="34" charset="-127"/>
                <a:ea typeface="Gulim" panose="020B0600000101010101" pitchFamily="34" charset="-127"/>
              </a:rPr>
              <a:t>说，需要加装装甲的地方</a:t>
            </a:r>
            <a:r>
              <a:rPr lang="zh-CN" altLang="en-US">
                <a:solidFill>
                  <a:srgbClr val="FF0000"/>
                </a:solidFill>
                <a:latin typeface="Gulim" panose="020B0600000101010101" pitchFamily="34" charset="-127"/>
                <a:ea typeface="Gulim" panose="020B0600000101010101" pitchFamily="34" charset="-127"/>
              </a:rPr>
              <a:t>不应该</a:t>
            </a:r>
            <a:r>
              <a:rPr lang="zh-CN" altLang="en-US">
                <a:latin typeface="Gulim" panose="020B0600000101010101" pitchFamily="34" charset="-127"/>
                <a:ea typeface="Gulim" panose="020B0600000101010101" pitchFamily="34" charset="-127"/>
              </a:rPr>
              <a:t>是留有</a:t>
            </a:r>
            <a:r>
              <a:rPr lang="zh-CN" altLang="en-US">
                <a:solidFill>
                  <a:srgbClr val="FF0000"/>
                </a:solidFill>
                <a:latin typeface="Gulim" panose="020B0600000101010101" pitchFamily="34" charset="-127"/>
                <a:ea typeface="Gulim" panose="020B0600000101010101" pitchFamily="34" charset="-127"/>
              </a:rPr>
              <a:t>弹孔的部位</a:t>
            </a:r>
            <a:r>
              <a:rPr lang="zh-CN" altLang="en-US">
                <a:latin typeface="Gulim" panose="020B0600000101010101" pitchFamily="34" charset="-127"/>
                <a:ea typeface="Gulim" panose="020B0600000101010101" pitchFamily="34" charset="-127"/>
              </a:rPr>
              <a:t>，而</a:t>
            </a:r>
            <a:r>
              <a:rPr lang="zh-CN" altLang="en-US">
                <a:solidFill>
                  <a:srgbClr val="FF0000"/>
                </a:solidFill>
                <a:latin typeface="Gulim" panose="020B0600000101010101" pitchFamily="34" charset="-127"/>
                <a:ea typeface="Gulim" panose="020B0600000101010101" pitchFamily="34" charset="-127"/>
              </a:rPr>
              <a:t>应该是没有弹孔</a:t>
            </a:r>
            <a:r>
              <a:rPr lang="zh-CN" altLang="en-US">
                <a:latin typeface="Gulim" panose="020B0600000101010101" pitchFamily="34" charset="-127"/>
                <a:ea typeface="Gulim" panose="020B0600000101010101" pitchFamily="34" charset="-127"/>
              </a:rPr>
              <a:t>的地方，也就是</a:t>
            </a:r>
            <a:r>
              <a:rPr lang="zh-CN" altLang="en-US">
                <a:solidFill>
                  <a:srgbClr val="FF0000"/>
                </a:solidFill>
                <a:latin typeface="Gulim" panose="020B0600000101010101" pitchFamily="34" charset="-127"/>
                <a:ea typeface="Gulim" panose="020B0600000101010101" pitchFamily="34" charset="-127"/>
              </a:rPr>
              <a:t>飞机的引擎</a:t>
            </a:r>
            <a:r>
              <a:rPr lang="zh-CN" altLang="en-US">
                <a:ea typeface="宋体" panose="02010600030101010101" pitchFamily="2" charset="-122"/>
              </a:rPr>
              <a:t>。</a:t>
            </a:r>
          </a:p>
          <a:p>
            <a:endParaRPr lang="zh-CN" altLang="en-US">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标题 1"/>
          <p:cNvSpPr>
            <a:spLocks noGrp="1" noChangeArrowheads="1"/>
          </p:cNvSpPr>
          <p:nvPr>
            <p:ph type="title"/>
          </p:nvPr>
        </p:nvSpPr>
        <p:spPr/>
        <p:txBody>
          <a:bodyPr/>
          <a:lstStyle/>
          <a:p>
            <a:r>
              <a:rPr lang="zh-CN" altLang="en-US">
                <a:solidFill>
                  <a:srgbClr val="FF0000"/>
                </a:solidFill>
                <a:ea typeface="宋体" panose="02010600030101010101" pitchFamily="2" charset="-122"/>
              </a:rPr>
              <a:t>瓦尔德</a:t>
            </a:r>
            <a:r>
              <a:rPr lang="zh-CN" altLang="en-US">
                <a:ea typeface="宋体" panose="02010600030101010101" pitchFamily="2" charset="-122"/>
              </a:rPr>
              <a:t>的独到</a:t>
            </a:r>
            <a:r>
              <a:rPr lang="zh-CN" altLang="en-US">
                <a:solidFill>
                  <a:srgbClr val="FF0000"/>
                </a:solidFill>
                <a:ea typeface="宋体" panose="02010600030101010101" pitchFamily="2" charset="-122"/>
              </a:rPr>
              <a:t>见解</a:t>
            </a:r>
            <a:r>
              <a:rPr lang="zh-CN" altLang="en-US">
                <a:ea typeface="宋体" panose="02010600030101010101" pitchFamily="2" charset="-122"/>
              </a:rPr>
              <a:t>与</a:t>
            </a:r>
            <a:r>
              <a:rPr lang="zh-CN" altLang="en-US">
                <a:solidFill>
                  <a:srgbClr val="FF0000"/>
                </a:solidFill>
                <a:ea typeface="宋体" panose="02010600030101010101" pitchFamily="2" charset="-122"/>
              </a:rPr>
              <a:t>数学问题</a:t>
            </a:r>
          </a:p>
        </p:txBody>
      </p:sp>
      <p:sp>
        <p:nvSpPr>
          <p:cNvPr id="1048697" name="内容占位符 2"/>
          <p:cNvSpPr>
            <a:spLocks noGrp="1" noChangeArrowheads="1"/>
          </p:cNvSpPr>
          <p:nvPr>
            <p:ph idx="1"/>
          </p:nvPr>
        </p:nvSpPr>
        <p:spPr>
          <a:xfrm>
            <a:off x="1042988" y="1196975"/>
            <a:ext cx="7632700" cy="5040313"/>
          </a:xfrm>
        </p:spPr>
        <p:txBody>
          <a:bodyPr/>
          <a:lstStyle/>
          <a:p>
            <a:r>
              <a:rPr lang="zh-CN" altLang="en-US">
                <a:solidFill>
                  <a:srgbClr val="FF0000"/>
                </a:solidFill>
                <a:latin typeface="Gulim" panose="020B0600000101010101" pitchFamily="34" charset="-127"/>
                <a:ea typeface="Gulim" panose="020B0600000101010101" pitchFamily="34" charset="-127"/>
              </a:rPr>
              <a:t>瓦尔德的独到见解</a:t>
            </a:r>
            <a:r>
              <a:rPr lang="zh-CN" altLang="en-US">
                <a:latin typeface="Gulim" panose="020B0600000101010101" pitchFamily="34" charset="-127"/>
                <a:ea typeface="Gulim" panose="020B0600000101010101" pitchFamily="34" charset="-127"/>
              </a:rPr>
              <a:t>可以概括为一个</a:t>
            </a:r>
            <a:r>
              <a:rPr lang="zh-CN" altLang="en-US">
                <a:solidFill>
                  <a:srgbClr val="FF0000"/>
                </a:solidFill>
                <a:latin typeface="Gulim" panose="020B0600000101010101" pitchFamily="34" charset="-127"/>
                <a:ea typeface="Gulim" panose="020B0600000101010101" pitchFamily="34" charset="-127"/>
              </a:rPr>
              <a:t>问题</a:t>
            </a:r>
            <a:r>
              <a:rPr lang="zh-CN" altLang="en-US">
                <a:latin typeface="Gulim" panose="020B0600000101010101" pitchFamily="34" charset="-127"/>
                <a:ea typeface="Gulim" panose="020B0600000101010101" pitchFamily="34" charset="-127"/>
              </a:rPr>
              <a:t>：飞机各部位受到</a:t>
            </a:r>
            <a:r>
              <a:rPr lang="zh-CN" altLang="en-US">
                <a:solidFill>
                  <a:srgbClr val="FF0000"/>
                </a:solidFill>
                <a:latin typeface="Gulim" panose="020B0600000101010101" pitchFamily="34" charset="-127"/>
                <a:ea typeface="Gulim" panose="020B0600000101010101" pitchFamily="34" charset="-127"/>
              </a:rPr>
              <a:t>损坏的概率应该是均等</a:t>
            </a:r>
            <a:r>
              <a:rPr lang="zh-CN" altLang="en-US">
                <a:latin typeface="Gulim" panose="020B0600000101010101" pitchFamily="34" charset="-127"/>
                <a:ea typeface="Gulim" panose="020B0600000101010101" pitchFamily="34" charset="-127"/>
              </a:rPr>
              <a:t>的，但是</a:t>
            </a:r>
            <a:r>
              <a:rPr lang="zh-CN" altLang="en-US">
                <a:solidFill>
                  <a:srgbClr val="FF0000"/>
                </a:solidFill>
                <a:latin typeface="Gulim" panose="020B0600000101010101" pitchFamily="34" charset="-127"/>
                <a:ea typeface="Gulim" panose="020B0600000101010101" pitchFamily="34" charset="-127"/>
              </a:rPr>
              <a:t>引擎罩上的弹孔</a:t>
            </a:r>
            <a:r>
              <a:rPr lang="zh-CN" altLang="en-US">
                <a:latin typeface="Gulim" panose="020B0600000101010101" pitchFamily="34" charset="-127"/>
                <a:ea typeface="Gulim" panose="020B0600000101010101" pitchFamily="34" charset="-127"/>
              </a:rPr>
              <a:t>却比其余部位少，那些</a:t>
            </a:r>
            <a:r>
              <a:rPr lang="zh-CN" altLang="en-US">
                <a:solidFill>
                  <a:srgbClr val="FF0000"/>
                </a:solidFill>
                <a:latin typeface="Gulim" panose="020B0600000101010101" pitchFamily="34" charset="-127"/>
                <a:ea typeface="Gulim" panose="020B0600000101010101" pitchFamily="34" charset="-127"/>
              </a:rPr>
              <a:t>失踪的弹孔在哪儿呢</a:t>
            </a:r>
            <a:r>
              <a:rPr lang="zh-CN" altLang="en-US">
                <a:latin typeface="Gulim" panose="020B0600000101010101" pitchFamily="34" charset="-127"/>
                <a:ea typeface="Gulim" panose="020B0600000101010101" pitchFamily="34" charset="-127"/>
              </a:rPr>
              <a:t>？</a:t>
            </a:r>
            <a:r>
              <a:rPr lang="zh-CN" altLang="en-US">
                <a:solidFill>
                  <a:srgbClr val="FF0000"/>
                </a:solidFill>
                <a:latin typeface="Gulim" panose="020B0600000101010101" pitchFamily="34" charset="-127"/>
                <a:ea typeface="Gulim" panose="020B0600000101010101" pitchFamily="34" charset="-127"/>
              </a:rPr>
              <a:t>瓦尔德</a:t>
            </a:r>
            <a:r>
              <a:rPr lang="zh-CN" altLang="en-US">
                <a:latin typeface="Gulim" panose="020B0600000101010101" pitchFamily="34" charset="-127"/>
                <a:ea typeface="Gulim" panose="020B0600000101010101" pitchFamily="34" charset="-127"/>
              </a:rPr>
              <a:t>深信，这些</a:t>
            </a:r>
            <a:r>
              <a:rPr lang="zh-CN" altLang="en-US">
                <a:solidFill>
                  <a:srgbClr val="FF0000"/>
                </a:solidFill>
                <a:latin typeface="Gulim" panose="020B0600000101010101" pitchFamily="34" charset="-127"/>
                <a:ea typeface="Gulim" panose="020B0600000101010101" pitchFamily="34" charset="-127"/>
              </a:rPr>
              <a:t>弹孔</a:t>
            </a:r>
            <a:r>
              <a:rPr lang="zh-CN" altLang="en-US">
                <a:latin typeface="Gulim" panose="020B0600000101010101" pitchFamily="34" charset="-127"/>
                <a:ea typeface="Gulim" panose="020B0600000101010101" pitchFamily="34" charset="-127"/>
              </a:rPr>
              <a:t>应该都在</a:t>
            </a:r>
            <a:r>
              <a:rPr lang="zh-CN" altLang="en-US">
                <a:solidFill>
                  <a:srgbClr val="FF0000"/>
                </a:solidFill>
                <a:latin typeface="Gulim" panose="020B0600000101010101" pitchFamily="34" charset="-127"/>
                <a:ea typeface="Gulim" panose="020B0600000101010101" pitchFamily="34" charset="-127"/>
              </a:rPr>
              <a:t>那些未能返航的飞机上</a:t>
            </a:r>
            <a:r>
              <a:rPr lang="zh-CN" altLang="en-US">
                <a:latin typeface="Gulim" panose="020B0600000101010101" pitchFamily="34" charset="-127"/>
                <a:ea typeface="Gulim" panose="020B0600000101010101" pitchFamily="34" charset="-127"/>
              </a:rPr>
              <a:t>。胜利返航的飞机引擎上的弹孔比较少，其原因是</a:t>
            </a:r>
            <a:r>
              <a:rPr lang="zh-CN" altLang="en-US">
                <a:solidFill>
                  <a:srgbClr val="FF0000"/>
                </a:solidFill>
                <a:latin typeface="Gulim" panose="020B0600000101010101" pitchFamily="34" charset="-127"/>
                <a:ea typeface="Gulim" panose="020B0600000101010101" pitchFamily="34" charset="-127"/>
              </a:rPr>
              <a:t>引擎被击中的飞机未能返航</a:t>
            </a:r>
            <a:r>
              <a:rPr lang="zh-CN" altLang="en-US">
                <a:latin typeface="Gulim" panose="020B0600000101010101" pitchFamily="34" charset="-127"/>
                <a:ea typeface="Gulim" panose="020B0600000101010101" pitchFamily="34" charset="-127"/>
              </a:rPr>
              <a:t>。大量飞机在机身被打得千疮百孔的情况下仍能返回基地，这个事实充分说明机身可以经受住打击（因此无须加装装甲）。</a:t>
            </a:r>
            <a:endParaRPr lang="en-US" altLang="zh-CN">
              <a:latin typeface="Gulim" panose="020B0600000101010101" pitchFamily="34" charset="-127"/>
              <a:ea typeface="Gulim" panose="020B0600000101010101" pitchFamily="34" charset="-127"/>
            </a:endParaRPr>
          </a:p>
          <a:p>
            <a:r>
              <a:rPr lang="zh-CN" altLang="en-US">
                <a:solidFill>
                  <a:srgbClr val="FF0000"/>
                </a:solidFill>
                <a:latin typeface="Gulim" panose="020B0600000101010101" pitchFamily="34" charset="-127"/>
                <a:ea typeface="Gulim" panose="020B0600000101010101" pitchFamily="34" charset="-127"/>
              </a:rPr>
              <a:t>数学上</a:t>
            </a:r>
            <a:r>
              <a:rPr lang="zh-CN" altLang="en-US">
                <a:latin typeface="Gulim" panose="020B0600000101010101" pitchFamily="34" charset="-127"/>
                <a:ea typeface="Gulim" panose="020B0600000101010101" pitchFamily="34" charset="-127"/>
              </a:rPr>
              <a:t>经常假设某些变量的值为</a:t>
            </a:r>
            <a:r>
              <a:rPr lang="en-US" altLang="zh-CN">
                <a:latin typeface="Gulim" panose="020B0600000101010101" pitchFamily="34" charset="-127"/>
                <a:ea typeface="Gulim" panose="020B0600000101010101" pitchFamily="34" charset="-127"/>
              </a:rPr>
              <a:t>0</a:t>
            </a:r>
            <a:r>
              <a:rPr lang="zh-CN" altLang="en-US">
                <a:latin typeface="Gulim" panose="020B0600000101010101" pitchFamily="34" charset="-127"/>
                <a:ea typeface="Gulim" panose="020B0600000101010101" pitchFamily="34" charset="-127"/>
              </a:rPr>
              <a:t>，这个方法可以清楚地解释我们讨论的这个问题。在这个问题中，相关的变量就是飞机在</a:t>
            </a:r>
            <a:r>
              <a:rPr lang="zh-CN" altLang="en-US">
                <a:solidFill>
                  <a:srgbClr val="FF0000"/>
                </a:solidFill>
                <a:latin typeface="Gulim" panose="020B0600000101010101" pitchFamily="34" charset="-127"/>
                <a:ea typeface="Gulim" panose="020B0600000101010101" pitchFamily="34" charset="-127"/>
              </a:rPr>
              <a:t>引擎被击中后不会坠落的概率</a:t>
            </a:r>
            <a:r>
              <a:rPr lang="zh-CN" altLang="en-US">
                <a:latin typeface="Gulim" panose="020B0600000101010101" pitchFamily="34" charset="-127"/>
                <a:ea typeface="Gulim" panose="020B0600000101010101" pitchFamily="34" charset="-127"/>
              </a:rPr>
              <a:t>。假设这个概率为零，表明</a:t>
            </a:r>
            <a:r>
              <a:rPr lang="zh-CN" altLang="en-US">
                <a:solidFill>
                  <a:srgbClr val="FF0000"/>
                </a:solidFill>
                <a:latin typeface="Gulim" panose="020B0600000101010101" pitchFamily="34" charset="-127"/>
                <a:ea typeface="Gulim" panose="020B0600000101010101" pitchFamily="34" charset="-127"/>
              </a:rPr>
              <a:t>只要引擎被击中一次，飞机就会坠落。</a:t>
            </a:r>
            <a:endParaRPr lang="en-US" altLang="zh-CN">
              <a:solidFill>
                <a:srgbClr val="FF0000"/>
              </a:solidFill>
              <a:latin typeface="Gulim" panose="020B0600000101010101" pitchFamily="34" charset="-127"/>
              <a:ea typeface="Gulim" panose="020B0600000101010101" pitchFamily="34" charset="-127"/>
            </a:endParaRPr>
          </a:p>
          <a:p>
            <a:endParaRPr lang="zh-CN" altLang="en-US">
              <a:latin typeface="Gulim" panose="020B0600000101010101" pitchFamily="34" charset="-127"/>
              <a:ea typeface="Gulim" panose="020B0600000101010101" pitchFamily="34" charset="-127"/>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标题 1"/>
          <p:cNvSpPr>
            <a:spLocks noGrp="1" noChangeArrowheads="1"/>
          </p:cNvSpPr>
          <p:nvPr>
            <p:ph type="title"/>
          </p:nvPr>
        </p:nvSpPr>
        <p:spPr/>
        <p:txBody>
          <a:bodyPr/>
          <a:lstStyle/>
          <a:p>
            <a:r>
              <a:rPr lang="zh-CN" altLang="en-US">
                <a:ea typeface="宋体" panose="02010600030101010101" pitchFamily="2" charset="-122"/>
              </a:rPr>
              <a:t>难于估量的</a:t>
            </a:r>
            <a:r>
              <a:rPr lang="zh-CN" altLang="en-US">
                <a:solidFill>
                  <a:srgbClr val="FF0000"/>
                </a:solidFill>
                <a:ea typeface="宋体" panose="02010600030101010101" pitchFamily="2" charset="-122"/>
              </a:rPr>
              <a:t>效果</a:t>
            </a:r>
          </a:p>
        </p:txBody>
      </p:sp>
      <p:sp>
        <p:nvSpPr>
          <p:cNvPr id="1048699" name="内容占位符 2"/>
          <p:cNvSpPr>
            <a:spLocks noGrp="1" noChangeArrowheads="1"/>
          </p:cNvSpPr>
          <p:nvPr>
            <p:ph idx="1"/>
          </p:nvPr>
        </p:nvSpPr>
        <p:spPr/>
        <p:txBody>
          <a:bodyPr/>
          <a:lstStyle/>
          <a:p>
            <a:r>
              <a:rPr lang="zh-CN" altLang="en-US">
                <a:solidFill>
                  <a:srgbClr val="FF0000"/>
                </a:solidFill>
                <a:latin typeface="Gulim" panose="020B0600000101010101" pitchFamily="34" charset="-127"/>
                <a:ea typeface="Gulim" panose="020B0600000101010101" pitchFamily="34" charset="-127"/>
              </a:rPr>
              <a:t>美军</a:t>
            </a:r>
            <a:r>
              <a:rPr lang="zh-CN" altLang="en-US">
                <a:latin typeface="Gulim" panose="020B0600000101010101" pitchFamily="34" charset="-127"/>
                <a:ea typeface="Gulim" panose="020B0600000101010101" pitchFamily="34" charset="-127"/>
              </a:rPr>
              <a:t>将</a:t>
            </a:r>
            <a:r>
              <a:rPr lang="zh-CN" altLang="en-US">
                <a:solidFill>
                  <a:srgbClr val="FF0000"/>
                </a:solidFill>
                <a:latin typeface="Gulim" panose="020B0600000101010101" pitchFamily="34" charset="-127"/>
                <a:ea typeface="Gulim" panose="020B0600000101010101" pitchFamily="34" charset="-127"/>
              </a:rPr>
              <a:t>瓦尔德</a:t>
            </a:r>
            <a:r>
              <a:rPr lang="zh-CN" altLang="en-US">
                <a:latin typeface="Gulim" panose="020B0600000101010101" pitchFamily="34" charset="-127"/>
                <a:ea typeface="Gulim" panose="020B0600000101010101" pitchFamily="34" charset="-127"/>
              </a:rPr>
              <a:t>的建议迅速付诸实施，虽然无法准确地说出这条建议到底挽救了多少架</a:t>
            </a:r>
            <a:r>
              <a:rPr lang="zh-CN" altLang="en-US">
                <a:solidFill>
                  <a:srgbClr val="FF0000"/>
                </a:solidFill>
                <a:latin typeface="Gulim" panose="020B0600000101010101" pitchFamily="34" charset="-127"/>
                <a:ea typeface="Gulim" panose="020B0600000101010101" pitchFamily="34" charset="-127"/>
              </a:rPr>
              <a:t>美军战机</a:t>
            </a:r>
            <a:r>
              <a:rPr lang="zh-CN" altLang="en-US">
                <a:latin typeface="Gulim" panose="020B0600000101010101" pitchFamily="34" charset="-127"/>
                <a:ea typeface="Gulim" panose="020B0600000101010101" pitchFamily="34" charset="-127"/>
              </a:rPr>
              <a:t>，但是数据统计小组在军方的继任者们精于</a:t>
            </a:r>
            <a:r>
              <a:rPr lang="zh-CN" altLang="en-US">
                <a:solidFill>
                  <a:srgbClr val="FF0000"/>
                </a:solidFill>
                <a:latin typeface="Gulim" panose="020B0600000101010101" pitchFamily="34" charset="-127"/>
                <a:ea typeface="Gulim" panose="020B0600000101010101" pitchFamily="34" charset="-127"/>
              </a:rPr>
              <a:t>数据统计</a:t>
            </a:r>
            <a:r>
              <a:rPr lang="zh-CN" altLang="en-US">
                <a:latin typeface="Gulim" panose="020B0600000101010101" pitchFamily="34" charset="-127"/>
                <a:ea typeface="Gulim" panose="020B0600000101010101" pitchFamily="34" charset="-127"/>
              </a:rPr>
              <a:t>，一定</a:t>
            </a:r>
            <a:r>
              <a:rPr lang="zh-CN" altLang="en-US">
                <a:solidFill>
                  <a:srgbClr val="FF0000"/>
                </a:solidFill>
                <a:latin typeface="Gulim" panose="020B0600000101010101" pitchFamily="34" charset="-127"/>
                <a:ea typeface="Gulim" panose="020B0600000101010101" pitchFamily="34" charset="-127"/>
              </a:rPr>
              <a:t>很清楚</a:t>
            </a:r>
            <a:r>
              <a:rPr lang="zh-CN" altLang="en-US">
                <a:latin typeface="Gulim" panose="020B0600000101010101" pitchFamily="34" charset="-127"/>
                <a:ea typeface="Gulim" panose="020B0600000101010101" pitchFamily="34" charset="-127"/>
              </a:rPr>
              <a:t>这方面的情况。</a:t>
            </a:r>
            <a:endParaRPr lang="en-US" altLang="zh-CN">
              <a:latin typeface="Gulim" panose="020B0600000101010101" pitchFamily="34" charset="-127"/>
              <a:ea typeface="Gulim" panose="020B0600000101010101" pitchFamily="34" charset="-127"/>
            </a:endParaRPr>
          </a:p>
          <a:p>
            <a:endParaRPr lang="en-US" altLang="zh-CN">
              <a:latin typeface="Gulim" panose="020B0600000101010101" pitchFamily="34" charset="-127"/>
              <a:ea typeface="Gulim" panose="020B0600000101010101" pitchFamily="34" charset="-127"/>
            </a:endParaRPr>
          </a:p>
          <a:p>
            <a:r>
              <a:rPr lang="zh-CN" altLang="en-US">
                <a:solidFill>
                  <a:srgbClr val="FF0000"/>
                </a:solidFill>
                <a:latin typeface="Gulim" panose="020B0600000101010101" pitchFamily="34" charset="-127"/>
                <a:ea typeface="Gulim" panose="020B0600000101010101" pitchFamily="34" charset="-127"/>
              </a:rPr>
              <a:t>美国国防部</a:t>
            </a:r>
            <a:r>
              <a:rPr lang="zh-CN" altLang="en-US">
                <a:latin typeface="Gulim" panose="020B0600000101010101" pitchFamily="34" charset="-127"/>
                <a:ea typeface="Gulim" panose="020B0600000101010101" pitchFamily="34" charset="-127"/>
              </a:rPr>
              <a:t>一直认为，</a:t>
            </a:r>
            <a:r>
              <a:rPr lang="zh-CN" altLang="en-US">
                <a:solidFill>
                  <a:srgbClr val="FF0000"/>
                </a:solidFill>
                <a:latin typeface="Gulim" panose="020B0600000101010101" pitchFamily="34" charset="-127"/>
                <a:ea typeface="Gulim" panose="020B0600000101010101" pitchFamily="34" charset="-127"/>
              </a:rPr>
              <a:t>打赢战争</a:t>
            </a:r>
            <a:r>
              <a:rPr lang="zh-CN" altLang="en-US">
                <a:latin typeface="Gulim" panose="020B0600000101010101" pitchFamily="34" charset="-127"/>
                <a:ea typeface="Gulim" panose="020B0600000101010101" pitchFamily="34" charset="-127"/>
              </a:rPr>
              <a:t>不能仅靠更勇敢、更自由和受到上帝更多的青睐。如果被击落的飞</a:t>
            </a:r>
            <a:r>
              <a:rPr lang="zh-CN" altLang="en-US">
                <a:solidFill>
                  <a:srgbClr val="FF0000"/>
                </a:solidFill>
                <a:latin typeface="Gulim" panose="020B0600000101010101" pitchFamily="34" charset="-127"/>
                <a:ea typeface="Gulim" panose="020B0600000101010101" pitchFamily="34" charset="-127"/>
              </a:rPr>
              <a:t>机</a:t>
            </a:r>
            <a:r>
              <a:rPr lang="zh-CN" altLang="en-US">
                <a:latin typeface="Gulim" panose="020B0600000101010101" pitchFamily="34" charset="-127"/>
                <a:ea typeface="Gulim" panose="020B0600000101010101" pitchFamily="34" charset="-127"/>
              </a:rPr>
              <a:t>比对方少</a:t>
            </a:r>
            <a:r>
              <a:rPr lang="en-US" altLang="zh-CN">
                <a:solidFill>
                  <a:srgbClr val="FF0000"/>
                </a:solidFill>
                <a:latin typeface="Gulim" panose="020B0600000101010101" pitchFamily="34" charset="-127"/>
                <a:ea typeface="Gulim" panose="020B0600000101010101" pitchFamily="34" charset="-127"/>
              </a:rPr>
              <a:t>5% </a:t>
            </a:r>
            <a:r>
              <a:rPr lang="zh-CN" altLang="en-US">
                <a:latin typeface="Gulim" panose="020B0600000101010101" pitchFamily="34" charset="-127"/>
                <a:ea typeface="Gulim" panose="020B0600000101010101" pitchFamily="34" charset="-127"/>
              </a:rPr>
              <a:t>，消耗的</a:t>
            </a:r>
            <a:r>
              <a:rPr lang="zh-CN" altLang="en-US">
                <a:solidFill>
                  <a:srgbClr val="FF0000"/>
                </a:solidFill>
                <a:latin typeface="Gulim" panose="020B0600000101010101" pitchFamily="34" charset="-127"/>
                <a:ea typeface="Gulim" panose="020B0600000101010101" pitchFamily="34" charset="-127"/>
              </a:rPr>
              <a:t>油料</a:t>
            </a:r>
            <a:r>
              <a:rPr lang="zh-CN" altLang="en-US">
                <a:latin typeface="Gulim" panose="020B0600000101010101" pitchFamily="34" charset="-127"/>
                <a:ea typeface="Gulim" panose="020B0600000101010101" pitchFamily="34" charset="-127"/>
              </a:rPr>
              <a:t>低</a:t>
            </a:r>
            <a:r>
              <a:rPr lang="en-US" altLang="zh-CN">
                <a:solidFill>
                  <a:srgbClr val="FF0000"/>
                </a:solidFill>
                <a:latin typeface="Gulim" panose="020B0600000101010101" pitchFamily="34" charset="-127"/>
                <a:ea typeface="Gulim" panose="020B0600000101010101" pitchFamily="34" charset="-127"/>
              </a:rPr>
              <a:t>5% </a:t>
            </a:r>
            <a:r>
              <a:rPr lang="zh-CN" altLang="en-US">
                <a:latin typeface="Gulim" panose="020B0600000101010101" pitchFamily="34" charset="-127"/>
                <a:ea typeface="Gulim" panose="020B0600000101010101" pitchFamily="34" charset="-127"/>
              </a:rPr>
              <a:t>，步兵的</a:t>
            </a:r>
            <a:r>
              <a:rPr lang="zh-CN" altLang="en-US">
                <a:solidFill>
                  <a:srgbClr val="FF0000"/>
                </a:solidFill>
                <a:latin typeface="Gulim" panose="020B0600000101010101" pitchFamily="34" charset="-127"/>
                <a:ea typeface="Gulim" panose="020B0600000101010101" pitchFamily="34" charset="-127"/>
              </a:rPr>
              <a:t>给养</a:t>
            </a:r>
            <a:r>
              <a:rPr lang="zh-CN" altLang="en-US">
                <a:latin typeface="Gulim" panose="020B0600000101010101" pitchFamily="34" charset="-127"/>
                <a:ea typeface="Gulim" panose="020B0600000101010101" pitchFamily="34" charset="-127"/>
              </a:rPr>
              <a:t>多</a:t>
            </a:r>
            <a:r>
              <a:rPr lang="en-US" altLang="zh-CN">
                <a:solidFill>
                  <a:srgbClr val="FF0000"/>
                </a:solidFill>
                <a:latin typeface="Gulim" panose="020B0600000101010101" pitchFamily="34" charset="-127"/>
                <a:ea typeface="Gulim" panose="020B0600000101010101" pitchFamily="34" charset="-127"/>
              </a:rPr>
              <a:t>5%</a:t>
            </a:r>
            <a:r>
              <a:rPr lang="en-US" altLang="zh-CN">
                <a:latin typeface="Gulim" panose="020B0600000101010101" pitchFamily="34" charset="-127"/>
                <a:ea typeface="Gulim" panose="020B0600000101010101" pitchFamily="34" charset="-127"/>
              </a:rPr>
              <a:t> </a:t>
            </a:r>
            <a:r>
              <a:rPr lang="zh-CN" altLang="en-US">
                <a:latin typeface="Gulim" panose="020B0600000101010101" pitchFamily="34" charset="-127"/>
                <a:ea typeface="Gulim" panose="020B0600000101010101" pitchFamily="34" charset="-127"/>
              </a:rPr>
              <a:t>，而所付出的</a:t>
            </a:r>
            <a:r>
              <a:rPr lang="zh-CN" altLang="en-US">
                <a:solidFill>
                  <a:srgbClr val="FF0000"/>
                </a:solidFill>
                <a:latin typeface="Gulim" panose="020B0600000101010101" pitchFamily="34" charset="-127"/>
                <a:ea typeface="Gulim" panose="020B0600000101010101" pitchFamily="34" charset="-127"/>
              </a:rPr>
              <a:t>成本</a:t>
            </a:r>
            <a:r>
              <a:rPr lang="zh-CN" altLang="en-US">
                <a:latin typeface="Gulim" panose="020B0600000101010101" pitchFamily="34" charset="-127"/>
                <a:ea typeface="Gulim" panose="020B0600000101010101" pitchFamily="34" charset="-127"/>
              </a:rPr>
              <a:t>仅为</a:t>
            </a:r>
            <a:r>
              <a:rPr lang="zh-CN" altLang="en-US">
                <a:solidFill>
                  <a:srgbClr val="FF0000"/>
                </a:solidFill>
                <a:latin typeface="Gulim" panose="020B0600000101010101" pitchFamily="34" charset="-127"/>
                <a:ea typeface="Gulim" panose="020B0600000101010101" pitchFamily="34" charset="-127"/>
              </a:rPr>
              <a:t>对方</a:t>
            </a:r>
            <a:r>
              <a:rPr lang="zh-CN" altLang="en-US">
                <a:latin typeface="Gulim" panose="020B0600000101010101" pitchFamily="34" charset="-127"/>
                <a:ea typeface="Gulim" panose="020B0600000101010101" pitchFamily="34" charset="-127"/>
              </a:rPr>
              <a:t>的</a:t>
            </a:r>
            <a:r>
              <a:rPr lang="en-US" altLang="zh-CN">
                <a:solidFill>
                  <a:srgbClr val="FF0000"/>
                </a:solidFill>
                <a:latin typeface="Gulim" panose="020B0600000101010101" pitchFamily="34" charset="-127"/>
                <a:ea typeface="Gulim" panose="020B0600000101010101" pitchFamily="34" charset="-127"/>
              </a:rPr>
              <a:t>95%</a:t>
            </a:r>
            <a:r>
              <a:rPr lang="en-US" altLang="zh-CN">
                <a:latin typeface="Gulim" panose="020B0600000101010101" pitchFamily="34" charset="-127"/>
                <a:ea typeface="Gulim" panose="020B0600000101010101" pitchFamily="34" charset="-127"/>
              </a:rPr>
              <a:t> </a:t>
            </a:r>
            <a:r>
              <a:rPr lang="zh-CN" altLang="en-US">
                <a:latin typeface="Gulim" panose="020B0600000101010101" pitchFamily="34" charset="-127"/>
                <a:ea typeface="Gulim" panose="020B0600000101010101" pitchFamily="34" charset="-127"/>
              </a:rPr>
              <a:t>，往往就会成为</a:t>
            </a:r>
            <a:r>
              <a:rPr lang="zh-CN" altLang="en-US">
                <a:solidFill>
                  <a:srgbClr val="FF0000"/>
                </a:solidFill>
                <a:latin typeface="Gulim" panose="020B0600000101010101" pitchFamily="34" charset="-127"/>
                <a:ea typeface="Gulim" panose="020B0600000101010101" pitchFamily="34" charset="-127"/>
              </a:rPr>
              <a:t>胜利方</a:t>
            </a:r>
            <a:r>
              <a:rPr lang="zh-CN" altLang="en-US">
                <a:latin typeface="Gulim" panose="020B0600000101010101" pitchFamily="34" charset="-127"/>
                <a:ea typeface="Gulim" panose="020B0600000101010101" pitchFamily="34" charset="-127"/>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标题 1"/>
          <p:cNvSpPr>
            <a:spLocks noGrp="1" noChangeArrowheads="1"/>
          </p:cNvSpPr>
          <p:nvPr>
            <p:ph type="title"/>
          </p:nvPr>
        </p:nvSpPr>
        <p:spPr/>
        <p:txBody>
          <a:bodyPr/>
          <a:lstStyle/>
          <a:p>
            <a:pPr eaLnBrk="1" hangingPunct="1"/>
            <a:endParaRPr lang="zh-CN" altLang="en-US" cap="none">
              <a:ea typeface="宋体" panose="02010600030101010101" pitchFamily="2" charset="-122"/>
            </a:endParaRPr>
          </a:p>
        </p:txBody>
      </p:sp>
      <p:sp>
        <p:nvSpPr>
          <p:cNvPr id="1048705" name="文本占位符 2"/>
          <p:cNvSpPr>
            <a:spLocks noGrp="1" noChangeArrowheads="1"/>
          </p:cNvSpPr>
          <p:nvPr>
            <p:ph type="body" idx="1"/>
          </p:nvPr>
        </p:nvSpPr>
        <p:spPr/>
        <p:txBody>
          <a:bodyPr/>
          <a:lstStyle/>
          <a:p>
            <a:pPr eaLnBrk="1" hangingPunct="1"/>
            <a:endParaRPr lang="zh-CN" altLang="en-US">
              <a:ea typeface="宋体" panose="02010600030101010101" pitchFamily="2" charset="-122"/>
            </a:endParaRPr>
          </a:p>
        </p:txBody>
      </p:sp>
      <p:sp>
        <p:nvSpPr>
          <p:cNvPr id="1048706" name="Rectangle 3"/>
          <p:cNvSpPr txBox="1">
            <a:spLocks noChangeArrowheads="1"/>
          </p:cNvSpPr>
          <p:nvPr/>
        </p:nvSpPr>
        <p:spPr bwMode="auto">
          <a:xfrm>
            <a:off x="1042988" y="1268413"/>
            <a:ext cx="7859712" cy="3097212"/>
          </a:xfrm>
          <a:prstGeom prst="rect">
            <a:avLst/>
          </a:prstGeom>
          <a:noFill/>
          <a:ln w="9525">
            <a:noFill/>
            <a:miter lim="800000"/>
            <a:headEnd/>
            <a:tailEnd/>
          </a:ln>
          <a:effectLst/>
        </p:spPr>
        <p:txBody>
          <a:bodyPr anchor="b"/>
          <a:lstStyle/>
          <a:p>
            <a:pPr eaLnBrk="1" hangingPunct="1">
              <a:spcBef>
                <a:spcPct val="20000"/>
              </a:spcBef>
              <a:buClr>
                <a:schemeClr val="tx1"/>
              </a:buClr>
            </a:pPr>
            <a:r>
              <a:rPr lang="zh-CN" altLang="en-US" sz="8800" kern="0" dirty="0">
                <a:solidFill>
                  <a:srgbClr val="FF0000"/>
                </a:solidFill>
                <a:latin typeface="+mn-lt"/>
                <a:ea typeface="华文行楷" charset="-122"/>
              </a:rPr>
              <a:t>二</a:t>
            </a:r>
            <a:r>
              <a:rPr lang="zh-CN" altLang="en-US" sz="8800" kern="0" dirty="0">
                <a:solidFill>
                  <a:schemeClr val="accent1"/>
                </a:solidFill>
                <a:latin typeface="+mn-lt"/>
                <a:ea typeface="华文行楷" charset="-122"/>
              </a:rPr>
              <a:t>、数学在计算机中的</a:t>
            </a:r>
            <a:r>
              <a:rPr lang="zh-CN" altLang="en-US" sz="8800" kern="0" dirty="0">
                <a:solidFill>
                  <a:srgbClr val="FF0000"/>
                </a:solidFill>
                <a:latin typeface="+mn-lt"/>
                <a:ea typeface="华文行楷" charset="-122"/>
              </a:rPr>
              <a:t>应用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Rectangle 2"/>
          <p:cNvSpPr>
            <a:spLocks noGrp="1" noChangeArrowheads="1"/>
          </p:cNvSpPr>
          <p:nvPr>
            <p:ph type="title"/>
          </p:nvPr>
        </p:nvSpPr>
        <p:spPr bwMode="auto">
          <a:xfrm>
            <a:off x="1692275" y="0"/>
            <a:ext cx="6911975" cy="865188"/>
          </a:xfrm>
          <a:solidFill>
            <a:srgbClr val="FF00FF">
              <a:alpha val="20000"/>
            </a:srgbClr>
          </a:solidFill>
        </p:spPr>
        <p:txBody>
          <a:bodyPr anchor="t"/>
          <a:lstStyle/>
          <a:p>
            <a:pPr algn="ctr"/>
            <a:r>
              <a:rPr lang="zh-CN" altLang="en-US" sz="4400" kern="1200" dirty="0">
                <a:solidFill>
                  <a:srgbClr val="FFFF00"/>
                </a:solidFill>
                <a:latin typeface="Times New Roman" pitchFamily="18" charset="0"/>
                <a:ea typeface="Gulim" pitchFamily="34" charset="-127"/>
                <a:cs typeface="+mn-cs"/>
              </a:rPr>
              <a:t>数学学科与计算机学科</a:t>
            </a:r>
          </a:p>
        </p:txBody>
      </p:sp>
      <p:sp>
        <p:nvSpPr>
          <p:cNvPr id="1048708" name="Rectangle 4"/>
          <p:cNvSpPr>
            <a:spLocks noChangeArrowheads="1"/>
          </p:cNvSpPr>
          <p:nvPr/>
        </p:nvSpPr>
        <p:spPr bwMode="auto">
          <a:xfrm>
            <a:off x="1116013" y="1419225"/>
            <a:ext cx="7705725" cy="4524375"/>
          </a:xfrm>
          <a:prstGeom prst="rect">
            <a:avLst/>
          </a:prstGeom>
          <a:noFill/>
          <a:ln>
            <a:noFill/>
          </a:ln>
        </p:spPr>
        <p:txBody>
          <a:bodyPr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3200">
                <a:solidFill>
                  <a:schemeClr val="tx1"/>
                </a:solidFill>
                <a:latin typeface="Times New Roman" panose="02020603050405020304" pitchFamily="18" charset="0"/>
              </a:rPr>
              <a:t>    </a:t>
            </a:r>
            <a:r>
              <a:rPr lang="zh-CN" altLang="en-US" sz="3200" b="1">
                <a:solidFill>
                  <a:srgbClr val="000099"/>
                </a:solidFill>
                <a:latin typeface="Times New Roman" panose="02020603050405020304" pitchFamily="18" charset="0"/>
              </a:rPr>
              <a:t>数学是计算机的鼻祖</a:t>
            </a:r>
            <a:r>
              <a:rPr lang="en-US" altLang="zh-CN" sz="3200" b="1">
                <a:solidFill>
                  <a:srgbClr val="000099"/>
                </a:solidFill>
                <a:latin typeface="Times New Roman" panose="02020603050405020304" pitchFamily="18" charset="0"/>
              </a:rPr>
              <a:t>, </a:t>
            </a:r>
            <a:r>
              <a:rPr lang="zh-CN" altLang="en-US" sz="3200" b="1">
                <a:solidFill>
                  <a:srgbClr val="000099"/>
                </a:solidFill>
                <a:latin typeface="Times New Roman" panose="02020603050405020304" pitchFamily="18" charset="0"/>
              </a:rPr>
              <a:t>计算机学科就是一门脱胎于数学学科的学科</a:t>
            </a:r>
          </a:p>
          <a:p>
            <a:pPr>
              <a:spcBef>
                <a:spcPct val="0"/>
              </a:spcBef>
              <a:buClrTx/>
              <a:buFontTx/>
              <a:buNone/>
            </a:pPr>
            <a:r>
              <a:rPr lang="zh-CN" altLang="en-US" sz="3200">
                <a:solidFill>
                  <a:schemeClr val="tx1"/>
                </a:solidFill>
                <a:latin typeface="Times New Roman" panose="02020603050405020304" pitchFamily="18" charset="0"/>
              </a:rPr>
              <a:t>    在计算机专业中也普遍采用了数学的</a:t>
            </a:r>
            <a:r>
              <a:rPr lang="zh-CN" altLang="en-US" sz="3200" b="1">
                <a:solidFill>
                  <a:srgbClr val="FF0000"/>
                </a:solidFill>
                <a:latin typeface="Times New Roman" panose="02020603050405020304" pitchFamily="18" charset="0"/>
              </a:rPr>
              <a:t>基本概念、基本思想以及相应的数学基本方法</a:t>
            </a:r>
            <a:r>
              <a:rPr lang="zh-CN" altLang="en-US" sz="3200">
                <a:solidFill>
                  <a:schemeClr val="tx1"/>
                </a:solidFill>
                <a:latin typeface="Times New Roman" panose="02020603050405020304" pitchFamily="18" charset="0"/>
              </a:rPr>
              <a:t>。</a:t>
            </a:r>
          </a:p>
          <a:p>
            <a:pPr>
              <a:spcBef>
                <a:spcPct val="0"/>
              </a:spcBef>
              <a:buClrTx/>
              <a:buFontTx/>
              <a:buNone/>
            </a:pPr>
            <a:r>
              <a:rPr lang="zh-CN" altLang="en-US" sz="3200">
                <a:solidFill>
                  <a:schemeClr val="tx1"/>
                </a:solidFill>
                <a:latin typeface="Times New Roman" panose="02020603050405020304" pitchFamily="18" charset="0"/>
              </a:rPr>
              <a:t>数学理论是计算机的基础，而学习计算机专业，</a:t>
            </a:r>
            <a:r>
              <a:rPr lang="zh-CN" altLang="en-US" sz="3200" b="1">
                <a:solidFill>
                  <a:srgbClr val="FF0000"/>
                </a:solidFill>
                <a:latin typeface="Times New Roman" panose="02020603050405020304" pitchFamily="18" charset="0"/>
              </a:rPr>
              <a:t>编程</a:t>
            </a:r>
            <a:r>
              <a:rPr lang="zh-CN" altLang="en-US" sz="3200">
                <a:solidFill>
                  <a:schemeClr val="tx1"/>
                </a:solidFill>
                <a:latin typeface="Times New Roman" panose="02020603050405020304" pitchFamily="18" charset="0"/>
              </a:rPr>
              <a:t>又是必须学习的，而编程思想却又是数学思想在计算机应用中的最直接的体现。</a:t>
            </a:r>
          </a:p>
        </p:txBody>
      </p:sp>
      <p:sp>
        <p:nvSpPr>
          <p:cNvPr id="1048709" name="TextBox 3"/>
          <p:cNvSpPr txBox="1"/>
          <p:nvPr/>
        </p:nvSpPr>
        <p:spPr>
          <a:xfrm>
            <a:off x="1368475" y="-2625030"/>
            <a:ext cx="7200800" cy="3539430"/>
          </a:xfrm>
          <a:prstGeom prst="rect">
            <a:avLst/>
          </a:prstGeom>
          <a:solidFill>
            <a:schemeClr val="accent1"/>
          </a:solidFill>
          <a:effectLst>
            <a:outerShdw blurRad="50800" dist="50800" dir="5400000" algn="ctr" rotWithShape="0">
              <a:schemeClr val="accent5"/>
            </a:outerShdw>
          </a:effectLst>
          <a:scene3d>
            <a:camera prst="orthographicFront"/>
            <a:lightRig rig="threePt" dir="t"/>
          </a:scene3d>
          <a:sp3d>
            <a:bevelT prst="relaxedInset"/>
            <a:bevelB w="114300" prst="artDeco"/>
          </a:sp3d>
        </p:spPr>
        <p:txBody>
          <a:bodyPr>
            <a:spAutoFit/>
          </a:bodyPr>
          <a:lstStyle/>
          <a:p>
            <a:r>
              <a:rPr lang="en-US" altLang="zh-CN" dirty="0"/>
              <a:t>       </a:t>
            </a:r>
            <a:r>
              <a:rPr lang="zh-CN" altLang="zh-CN" sz="3200" dirty="0">
                <a:solidFill>
                  <a:srgbClr val="FFFF00"/>
                </a:solidFill>
                <a:latin typeface="楷体_GB2312" pitchFamily="49" charset="-122"/>
                <a:ea typeface="楷体_GB2312" pitchFamily="49" charset="-122"/>
              </a:rPr>
              <a:t>计算机科学和数学的关系有点奇怪。三</a:t>
            </a:r>
            <a:r>
              <a:rPr lang="zh-CN" altLang="en-US" sz="3200" dirty="0">
                <a:solidFill>
                  <a:srgbClr val="FFFF00"/>
                </a:solidFill>
                <a:latin typeface="楷体_GB2312" pitchFamily="49" charset="-122"/>
                <a:ea typeface="楷体_GB2312" pitchFamily="49" charset="-122"/>
              </a:rPr>
              <a:t>四</a:t>
            </a:r>
            <a:r>
              <a:rPr lang="zh-CN" altLang="zh-CN" sz="3200" dirty="0">
                <a:solidFill>
                  <a:srgbClr val="FFFF00"/>
                </a:solidFill>
                <a:latin typeface="楷体_GB2312" pitchFamily="49" charset="-122"/>
                <a:ea typeface="楷体_GB2312" pitchFamily="49" charset="-122"/>
              </a:rPr>
              <a:t>十年以前，计算机科学基本上还是数学的一个分支。而现在，计算机科学拥有广泛的研究领域和众多的研究人员，在很多方面反过来推动数学发展，从某种意义上可以说是孩子长得比妈妈还高了。</a:t>
            </a:r>
            <a:r>
              <a:rPr lang="zh-CN"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8709"/>
                                        </p:tgtEl>
                                        <p:attrNameLst>
                                          <p:attrName>style.visibility</p:attrName>
                                        </p:attrNameLst>
                                      </p:cBhvr>
                                      <p:to>
                                        <p:strVal val="visible"/>
                                      </p:to>
                                    </p:set>
                                    <p:anim calcmode="lin" valueType="num">
                                      <p:cBhvr additive="base">
                                        <p:cTn id="7" dur="500" fill="hold"/>
                                        <p:tgtEl>
                                          <p:spTgt spid="1048709"/>
                                        </p:tgtEl>
                                        <p:attrNameLst>
                                          <p:attrName>ppt_x</p:attrName>
                                        </p:attrNameLst>
                                      </p:cBhvr>
                                      <p:tavLst>
                                        <p:tav tm="0">
                                          <p:val>
                                            <p:strVal val="#ppt_x"/>
                                          </p:val>
                                        </p:tav>
                                        <p:tav tm="100000">
                                          <p:val>
                                            <p:strVal val="#ppt_x"/>
                                          </p:val>
                                        </p:tav>
                                      </p:tavLst>
                                    </p:anim>
                                    <p:anim calcmode="lin" valueType="num">
                                      <p:cBhvr additive="base">
                                        <p:cTn id="8" dur="500" fill="hold"/>
                                        <p:tgtEl>
                                          <p:spTgt spid="10487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2"/>
          <p:cNvSpPr>
            <a:spLocks noGrp="1" noChangeArrowheads="1"/>
          </p:cNvSpPr>
          <p:nvPr>
            <p:ph type="title"/>
          </p:nvPr>
        </p:nvSpPr>
        <p:spPr/>
        <p:txBody>
          <a:bodyPr/>
          <a:lstStyle/>
          <a:p>
            <a:pPr eaLnBrk="1" hangingPunct="1"/>
            <a:endParaRPr lang="zh-CN" altLang="en-US">
              <a:ea typeface="宋体" panose="02010600030101010101" pitchFamily="2" charset="-122"/>
            </a:endParaRPr>
          </a:p>
        </p:txBody>
      </p:sp>
      <p:sp>
        <p:nvSpPr>
          <p:cNvPr id="1048630" name="Rectangle 3"/>
          <p:cNvSpPr>
            <a:spLocks noGrp="1" noChangeArrowheads="1"/>
          </p:cNvSpPr>
          <p:nvPr>
            <p:ph type="body" idx="1"/>
          </p:nvPr>
        </p:nvSpPr>
        <p:spPr/>
        <p:txBody>
          <a:bodyPr/>
          <a:lstStyle/>
          <a:p>
            <a:pPr eaLnBrk="1" hangingPunct="1">
              <a:buFontTx/>
              <a:buNone/>
            </a:pPr>
            <a:r>
              <a:rPr lang="zh-CN" altLang="en-US" sz="8000">
                <a:solidFill>
                  <a:srgbClr val="FF0000"/>
                </a:solidFill>
                <a:ea typeface="华文行楷" panose="02010800040101010101" pitchFamily="2" charset="-122"/>
              </a:rPr>
              <a:t>一</a:t>
            </a:r>
            <a:r>
              <a:rPr lang="zh-CN" altLang="en-US" sz="8000">
                <a:ea typeface="华文行楷" panose="02010800040101010101" pitchFamily="2" charset="-122"/>
              </a:rPr>
              <a:t>、与计算机发展有关的</a:t>
            </a:r>
            <a:r>
              <a:rPr lang="zh-CN" altLang="en-US" sz="8000">
                <a:solidFill>
                  <a:srgbClr val="FF0000"/>
                </a:solidFill>
                <a:ea typeface="华文行楷" panose="02010800040101010101" pitchFamily="2" charset="-122"/>
              </a:rPr>
              <a:t>重量级</a:t>
            </a:r>
            <a:r>
              <a:rPr lang="zh-CN" altLang="en-US" sz="8000">
                <a:ea typeface="华文行楷" panose="02010800040101010101" pitchFamily="2" charset="-122"/>
              </a:rPr>
              <a:t>人物和事件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Rectangle 2"/>
          <p:cNvSpPr>
            <a:spLocks noGrp="1" noChangeArrowheads="1"/>
          </p:cNvSpPr>
          <p:nvPr>
            <p:ph type="title"/>
          </p:nvPr>
        </p:nvSpPr>
        <p:spPr bwMode="auto">
          <a:xfrm>
            <a:off x="1619250" y="0"/>
            <a:ext cx="6769100" cy="792163"/>
          </a:xfrm>
          <a:solidFill>
            <a:srgbClr val="FFCC00">
              <a:alpha val="24001"/>
            </a:srgbClr>
          </a:solidFill>
          <a:ln w="28575">
            <a:solidFill>
              <a:srgbClr val="000000"/>
            </a:solidFill>
          </a:ln>
        </p:spPr>
        <p:txBody>
          <a:bodyPr anchor="t"/>
          <a:lstStyle/>
          <a:p>
            <a:pPr algn="ctr"/>
            <a:r>
              <a:rPr lang="zh-CN" altLang="en-US" sz="4400" kern="1200" dirty="0">
                <a:solidFill>
                  <a:srgbClr val="FFFF00"/>
                </a:solidFill>
                <a:latin typeface="Times New Roman" pitchFamily="18" charset="0"/>
                <a:ea typeface="Gulim" pitchFamily="34" charset="-127"/>
                <a:cs typeface="+mn-cs"/>
              </a:rPr>
              <a:t>数学在计算机中的应用</a:t>
            </a:r>
          </a:p>
        </p:txBody>
      </p:sp>
      <p:sp>
        <p:nvSpPr>
          <p:cNvPr id="1048711" name="Rectangle 3"/>
          <p:cNvSpPr>
            <a:spLocks noGrp="1" noChangeArrowheads="1"/>
          </p:cNvSpPr>
          <p:nvPr>
            <p:ph type="body" idx="1"/>
          </p:nvPr>
        </p:nvSpPr>
        <p:spPr>
          <a:xfrm>
            <a:off x="827088" y="1341438"/>
            <a:ext cx="8066087" cy="5183187"/>
          </a:xfrm>
        </p:spPr>
        <p:txBody>
          <a:bodyPr/>
          <a:lstStyle/>
          <a:p>
            <a:pPr eaLnBrk="1" hangingPunct="1">
              <a:lnSpc>
                <a:spcPct val="80000"/>
              </a:lnSpc>
              <a:buFontTx/>
              <a:buNone/>
            </a:pPr>
            <a:r>
              <a:rPr lang="zh-CN" altLang="en-US" b="1">
                <a:solidFill>
                  <a:srgbClr val="FF0000"/>
                </a:solidFill>
                <a:latin typeface="华文中宋" panose="02010600040101010101" pitchFamily="2" charset="-122"/>
                <a:ea typeface="华文中宋" panose="02010600040101010101" pitchFamily="2" charset="-122"/>
              </a:rPr>
              <a:t>(一)数学在计算机领域的发展</a:t>
            </a:r>
          </a:p>
          <a:p>
            <a:pPr eaLnBrk="1" hangingPunct="1">
              <a:lnSpc>
                <a:spcPct val="80000"/>
              </a:lnSpc>
              <a:buFontTx/>
              <a:buNone/>
            </a:pPr>
            <a:r>
              <a:rPr lang="zh-CN" altLang="en-US" sz="1400">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如今形形色色的软件，都与数学有必然的联系，它们相互相成。</a:t>
            </a:r>
          </a:p>
          <a:p>
            <a:pPr eaLnBrk="1" hangingPunct="1">
              <a:lnSpc>
                <a:spcPct val="80000"/>
              </a:lnSpc>
              <a:buFontTx/>
              <a:buNone/>
            </a:pPr>
            <a:endParaRPr lang="zh-CN" altLang="en-US" b="1">
              <a:solidFill>
                <a:srgbClr val="FF0000"/>
              </a:solidFill>
              <a:latin typeface="华文中宋" panose="02010600040101010101" pitchFamily="2" charset="-122"/>
              <a:ea typeface="华文中宋" panose="02010600040101010101" pitchFamily="2" charset="-122"/>
            </a:endParaRPr>
          </a:p>
          <a:p>
            <a:pPr eaLnBrk="1" hangingPunct="1">
              <a:lnSpc>
                <a:spcPts val="3363"/>
              </a:lnSpc>
              <a:buFontTx/>
              <a:buNone/>
            </a:pPr>
            <a:r>
              <a:rPr lang="zh-CN" altLang="zh-CN" sz="2800" b="1">
                <a:solidFill>
                  <a:srgbClr val="FF0000"/>
                </a:solidFill>
                <a:latin typeface="华文中宋" panose="02010600040101010101" pitchFamily="2" charset="-122"/>
                <a:ea typeface="华文中宋" panose="02010600040101010101" pitchFamily="2" charset="-122"/>
              </a:rPr>
              <a:t>逻辑学</a:t>
            </a:r>
            <a:r>
              <a:rPr lang="en-US" altLang="zh-CN" sz="2800">
                <a:latin typeface="华文中宋" panose="02010600040101010101" pitchFamily="2" charset="-122"/>
                <a:ea typeface="华文中宋" panose="02010600040101010101" pitchFamily="2" charset="-122"/>
              </a:rPr>
              <a:t>----</a:t>
            </a:r>
            <a:r>
              <a:rPr lang="zh-CN" altLang="zh-CN" sz="2800">
                <a:latin typeface="华文中宋" panose="02010600040101010101" pitchFamily="2" charset="-122"/>
                <a:ea typeface="华文中宋" panose="02010600040101010101" pitchFamily="2" charset="-122"/>
              </a:rPr>
              <a:t>数理逻辑</a:t>
            </a:r>
            <a:r>
              <a:rPr lang="en-US" altLang="zh-CN" sz="2800">
                <a:latin typeface="华文中宋" panose="02010600040101010101" pitchFamily="2" charset="-122"/>
                <a:ea typeface="华文中宋" panose="02010600040101010101" pitchFamily="2" charset="-122"/>
              </a:rPr>
              <a:t>----</a:t>
            </a:r>
            <a:r>
              <a:rPr lang="zh-CN" altLang="zh-CN" sz="2800">
                <a:latin typeface="华文中宋" panose="02010600040101010101" pitchFamily="2" charset="-122"/>
                <a:ea typeface="华文中宋" panose="02010600040101010101" pitchFamily="2" charset="-122"/>
              </a:rPr>
              <a:t>程序设计模型论</a:t>
            </a:r>
            <a:r>
              <a:rPr lang="zh-CN" altLang="en-US" sz="2800">
                <a:latin typeface="华文中宋" panose="02010600040101010101" pitchFamily="2" charset="-122"/>
                <a:ea typeface="华文中宋" panose="02010600040101010101" pitchFamily="2" charset="-122"/>
              </a:rPr>
              <a:t>；</a:t>
            </a:r>
          </a:p>
          <a:p>
            <a:pPr eaLnBrk="1" hangingPunct="1">
              <a:lnSpc>
                <a:spcPts val="3363"/>
              </a:lnSpc>
              <a:buFontTx/>
              <a:buNone/>
            </a:pPr>
            <a:r>
              <a:rPr lang="zh-CN" altLang="en-US" sz="2800" b="1">
                <a:solidFill>
                  <a:srgbClr val="FF0000"/>
                </a:solidFill>
                <a:latin typeface="华文中宋" panose="02010600040101010101" pitchFamily="2" charset="-122"/>
                <a:ea typeface="华文中宋" panose="02010600040101010101" pitchFamily="2" charset="-122"/>
              </a:rPr>
              <a:t>抽象代数</a:t>
            </a:r>
            <a:r>
              <a:rPr lang="en-US" altLang="zh-CN" sz="2800">
                <a:latin typeface="华文中宋" panose="02010600040101010101" pitchFamily="2" charset="-122"/>
                <a:ea typeface="华文中宋" panose="02010600040101010101" pitchFamily="2" charset="-122"/>
              </a:rPr>
              <a:t>-------</a:t>
            </a:r>
            <a:r>
              <a:rPr lang="zh-CN" altLang="en-US" sz="2800">
                <a:latin typeface="华文中宋" panose="02010600040101010101" pitchFamily="2" charset="-122"/>
                <a:ea typeface="华文中宋" panose="02010600040101010101" pitchFamily="2" charset="-122"/>
              </a:rPr>
              <a:t>图形学、工程问题方面</a:t>
            </a:r>
          </a:p>
          <a:p>
            <a:pPr eaLnBrk="1" hangingPunct="1">
              <a:lnSpc>
                <a:spcPts val="3363"/>
              </a:lnSpc>
              <a:buFontTx/>
              <a:buNone/>
            </a:pPr>
            <a:r>
              <a:rPr lang="zh-CN" altLang="zh-CN" sz="2800" b="1">
                <a:solidFill>
                  <a:srgbClr val="FF0000"/>
                </a:solidFill>
                <a:latin typeface="华文中宋" panose="02010600040101010101" pitchFamily="2" charset="-122"/>
                <a:ea typeface="华文中宋" panose="02010600040101010101" pitchFamily="2" charset="-122"/>
              </a:rPr>
              <a:t>几何学</a:t>
            </a:r>
            <a:r>
              <a:rPr lang="en-US" altLang="zh-CN" sz="2800">
                <a:latin typeface="华文中宋" panose="02010600040101010101" pitchFamily="2" charset="-122"/>
                <a:ea typeface="华文中宋" panose="02010600040101010101" pitchFamily="2" charset="-122"/>
              </a:rPr>
              <a:t>------</a:t>
            </a:r>
            <a:r>
              <a:rPr lang="zh-CN" altLang="zh-CN" sz="2800">
                <a:latin typeface="华文中宋" panose="02010600040101010101" pitchFamily="2" charset="-122"/>
                <a:ea typeface="华文中宋" panose="02010600040101010101" pitchFamily="2" charset="-122"/>
              </a:rPr>
              <a:t>二维平面计算机绘图</a:t>
            </a:r>
            <a:r>
              <a:rPr lang="en-US" altLang="zh-CN" sz="2800">
                <a:latin typeface="华文中宋" panose="02010600040101010101" pitchFamily="2" charset="-122"/>
                <a:ea typeface="华文中宋" panose="02010600040101010101" pitchFamily="2" charset="-122"/>
              </a:rPr>
              <a:t>--------</a:t>
            </a:r>
            <a:r>
              <a:rPr lang="zh-CN" altLang="zh-CN" sz="2800">
                <a:latin typeface="华文中宋" panose="02010600040101010101" pitchFamily="2" charset="-122"/>
                <a:ea typeface="华文中宋" panose="02010600040101010101" pitchFamily="2" charset="-122"/>
              </a:rPr>
              <a:t>三维动画软件系统</a:t>
            </a:r>
            <a:r>
              <a:rPr lang="en-US" altLang="zh-CN" sz="2800">
                <a:latin typeface="华文中宋" panose="02010600040101010101" pitchFamily="2" charset="-122"/>
                <a:ea typeface="华文中宋" panose="02010600040101010101" pitchFamily="2" charset="-122"/>
              </a:rPr>
              <a:t>-------</a:t>
            </a:r>
            <a:r>
              <a:rPr lang="zh-CN" altLang="en-US" sz="2800">
                <a:latin typeface="华文中宋" panose="02010600040101010101" pitchFamily="2" charset="-122"/>
                <a:ea typeface="华文中宋" panose="02010600040101010101" pitchFamily="2" charset="-122"/>
              </a:rPr>
              <a:t>分形理论与技术</a:t>
            </a:r>
          </a:p>
          <a:p>
            <a:pPr eaLnBrk="1" hangingPunct="1">
              <a:lnSpc>
                <a:spcPts val="3363"/>
              </a:lnSpc>
              <a:buFontTx/>
              <a:buNone/>
            </a:pPr>
            <a:r>
              <a:rPr lang="zh-CN" altLang="en-US" sz="2800" b="1">
                <a:solidFill>
                  <a:srgbClr val="FF0000"/>
                </a:solidFill>
                <a:latin typeface="华文中宋" panose="02010600040101010101" pitchFamily="2" charset="-122"/>
                <a:ea typeface="华文中宋" panose="02010600040101010101" pitchFamily="2" charset="-122"/>
              </a:rPr>
              <a:t>线性代数</a:t>
            </a:r>
            <a:r>
              <a:rPr lang="en-US" altLang="zh-CN" sz="2800">
                <a:latin typeface="华文中宋" panose="02010600040101010101" pitchFamily="2" charset="-122"/>
                <a:ea typeface="华文中宋" panose="02010600040101010101" pitchFamily="2" charset="-122"/>
              </a:rPr>
              <a:t>-------</a:t>
            </a:r>
            <a:r>
              <a:rPr lang="zh-CN" altLang="en-US" sz="2800">
                <a:latin typeface="华文中宋" panose="02010600040101010101" pitchFamily="2" charset="-122"/>
                <a:ea typeface="华文中宋" panose="02010600040101010101" pitchFamily="2" charset="-122"/>
              </a:rPr>
              <a:t>游戏、图形软件开发中引用了中大量的坐标变换，矩阵运算；</a:t>
            </a:r>
          </a:p>
          <a:p>
            <a:pPr eaLnBrk="1" hangingPunct="1">
              <a:lnSpc>
                <a:spcPts val="3363"/>
              </a:lnSpc>
              <a:buFontTx/>
              <a:buNone/>
            </a:pPr>
            <a:r>
              <a:rPr lang="zh-CN" altLang="en-US" sz="2800" b="1">
                <a:solidFill>
                  <a:srgbClr val="FF0000"/>
                </a:solidFill>
                <a:latin typeface="华文中宋" panose="02010600040101010101" pitchFamily="2" charset="-122"/>
                <a:ea typeface="华文中宋" panose="02010600040101010101" pitchFamily="2" charset="-122"/>
              </a:rPr>
              <a:t>小波理论、</a:t>
            </a:r>
            <a:r>
              <a:rPr lang="zh-CN" altLang="zh-CN" sz="2800" b="1">
                <a:solidFill>
                  <a:srgbClr val="FF0000"/>
                </a:solidFill>
                <a:latin typeface="华文中宋" panose="02010600040101010101" pitchFamily="2" charset="-122"/>
                <a:ea typeface="华文中宋" panose="02010600040101010101" pitchFamily="2" charset="-122"/>
              </a:rPr>
              <a:t>代数编码理论等</a:t>
            </a:r>
            <a:r>
              <a:rPr lang="en-US" altLang="zh-CN" sz="2800">
                <a:latin typeface="华文中宋" panose="02010600040101010101" pitchFamily="2" charset="-122"/>
                <a:ea typeface="华文中宋" panose="02010600040101010101" pitchFamily="2" charset="-122"/>
              </a:rPr>
              <a:t>----</a:t>
            </a:r>
            <a:r>
              <a:rPr lang="zh-CN" altLang="zh-CN" sz="2800">
                <a:latin typeface="华文中宋" panose="02010600040101010101" pitchFamily="2" charset="-122"/>
                <a:ea typeface="华文中宋" panose="02010600040101010101" pitchFamily="2" charset="-122"/>
              </a:rPr>
              <a:t>信息安全方面数据压缩与还原</a:t>
            </a:r>
            <a:endParaRPr lang="zh-CN" altLang="en-US" sz="2800">
              <a:latin typeface="宋体" panose="02010600030101010101" pitchFamily="2" charset="-122"/>
              <a:ea typeface="宋体" panose="02010600030101010101" pitchFamily="2" charset="-122"/>
            </a:endParaRPr>
          </a:p>
        </p:txBody>
      </p:sp>
      <p:sp>
        <p:nvSpPr>
          <p:cNvPr id="1048712" name="AutoShape 4">
            <a:hlinkClick r:id="rId2" action="ppaction://hlinksldjump"/>
          </p:cNvPr>
          <p:cNvSpPr>
            <a:spLocks noChangeArrowheads="1"/>
          </p:cNvSpPr>
          <p:nvPr/>
        </p:nvSpPr>
        <p:spPr bwMode="auto">
          <a:xfrm>
            <a:off x="8748713" y="6381750"/>
            <a:ext cx="360362" cy="431800"/>
          </a:xfrm>
          <a:prstGeom prst="actionButtonHome">
            <a:avLst/>
          </a:prstGeom>
          <a:solidFill>
            <a:schemeClr val="accent1"/>
          </a:soli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标题 1"/>
          <p:cNvSpPr>
            <a:spLocks noGrp="1" noChangeArrowheads="1"/>
          </p:cNvSpPr>
          <p:nvPr>
            <p:ph type="title"/>
          </p:nvPr>
        </p:nvSpPr>
        <p:spPr/>
        <p:txBody>
          <a:bodyPr/>
          <a:lstStyle/>
          <a:p>
            <a:pPr eaLnBrk="1" hangingPunct="1"/>
            <a:r>
              <a:rPr lang="zh-CN" altLang="en-US">
                <a:solidFill>
                  <a:srgbClr val="FFFF00"/>
                </a:solidFill>
                <a:latin typeface="仿宋_GB2312" panose="02010609030101010101" pitchFamily="49" charset="-122"/>
                <a:ea typeface="仿宋_GB2312" panose="02010609030101010101" pitchFamily="49" charset="-122"/>
              </a:rPr>
              <a:t>计算机科学基础理论的核心</a:t>
            </a:r>
            <a:r>
              <a:rPr lang="en-US" altLang="zh-CN">
                <a:solidFill>
                  <a:srgbClr val="FFFF00"/>
                </a:solidFill>
                <a:latin typeface="仿宋_GB2312" panose="02010609030101010101" pitchFamily="49" charset="-122"/>
                <a:ea typeface="仿宋_GB2312" panose="02010609030101010101" pitchFamily="49" charset="-122"/>
              </a:rPr>
              <a:t>——</a:t>
            </a:r>
            <a:r>
              <a:rPr lang="zh-CN" altLang="en-US">
                <a:solidFill>
                  <a:srgbClr val="FFFF00"/>
                </a:solidFill>
                <a:latin typeface="仿宋_GB2312" panose="02010609030101010101" pitchFamily="49" charset="-122"/>
                <a:ea typeface="仿宋_GB2312" panose="02010609030101010101" pitchFamily="49" charset="-122"/>
              </a:rPr>
              <a:t>离散数学</a:t>
            </a:r>
          </a:p>
        </p:txBody>
      </p:sp>
      <p:sp>
        <p:nvSpPr>
          <p:cNvPr id="1048714" name="内容占位符 2"/>
          <p:cNvSpPr>
            <a:spLocks noGrp="1" noChangeArrowheads="1"/>
          </p:cNvSpPr>
          <p:nvPr>
            <p:ph idx="1"/>
          </p:nvPr>
        </p:nvSpPr>
        <p:spPr>
          <a:xfrm>
            <a:off x="1042988" y="1339850"/>
            <a:ext cx="7632700" cy="5184775"/>
          </a:xfrm>
        </p:spPr>
        <p:txBody>
          <a:bodyPr/>
          <a:lstStyle/>
          <a:p>
            <a:pPr eaLnBrk="1" hangingPunct="1">
              <a:lnSpc>
                <a:spcPct val="150000"/>
              </a:lnSpc>
            </a:pPr>
            <a:r>
              <a:rPr lang="zh-CN" altLang="en-US" b="1">
                <a:solidFill>
                  <a:srgbClr val="FF0000"/>
                </a:solidFill>
                <a:latin typeface="华文楷体" panose="02010600040101010101" pitchFamily="2" charset="-122"/>
                <a:ea typeface="华文楷体" panose="02010600040101010101" pitchFamily="2" charset="-122"/>
              </a:rPr>
              <a:t>离散数学</a:t>
            </a:r>
            <a:r>
              <a:rPr lang="zh-CN" altLang="en-US" b="1">
                <a:solidFill>
                  <a:schemeClr val="tx1"/>
                </a:solidFill>
                <a:latin typeface="华文楷体" panose="02010600040101010101" pitchFamily="2" charset="-122"/>
                <a:ea typeface="华文楷体" panose="02010600040101010101" pitchFamily="2" charset="-122"/>
              </a:rPr>
              <a:t>是现代数学的一个重要分支，是计算机科学中基础理论的核心课程。它是以研究离散性的结构和相互间的关系为主要目标，其研究对象一般地是有限个或可数个元素。由于计算机科学的迅速发展，与其有关的领域中，提出了许多有关离散量的理论问题，需要用某些数学的工具做出描述和深化。</a:t>
            </a:r>
            <a:endParaRPr lang="en-US" altLang="zh-CN" b="1">
              <a:solidFill>
                <a:schemeClr val="tx1"/>
              </a:solidFill>
              <a:latin typeface="华文楷体" panose="02010600040101010101" pitchFamily="2" charset="-122"/>
              <a:ea typeface="华文楷体" panose="02010600040101010101" pitchFamily="2" charset="-122"/>
            </a:endParaRPr>
          </a:p>
          <a:p>
            <a:pPr eaLnBrk="1" hangingPunct="1">
              <a:lnSpc>
                <a:spcPct val="150000"/>
              </a:lnSpc>
            </a:pPr>
            <a:r>
              <a:rPr lang="zh-CN" altLang="en-US" b="1">
                <a:solidFill>
                  <a:srgbClr val="FF0000"/>
                </a:solidFill>
                <a:latin typeface="华文楷体" panose="02010600040101010101" pitchFamily="2" charset="-122"/>
                <a:ea typeface="华文楷体" panose="02010600040101010101" pitchFamily="2" charset="-122"/>
              </a:rPr>
              <a:t>离散数学</a:t>
            </a:r>
            <a:r>
              <a:rPr lang="zh-CN" altLang="en-US" b="1">
                <a:solidFill>
                  <a:schemeClr val="tx1"/>
                </a:solidFill>
                <a:latin typeface="华文楷体" panose="02010600040101010101" pitchFamily="2" charset="-122"/>
                <a:ea typeface="华文楷体" panose="02010600040101010101" pitchFamily="2" charset="-122"/>
              </a:rPr>
              <a:t>把计算机科学中所涉及到的研究离散量的数学综合在一起，进行较系统的、全面的论述，为研究计算机科学的相关问题提供了有力的工具。</a:t>
            </a:r>
            <a:endParaRPr lang="zh-CN" altLang="en-US">
              <a:solidFill>
                <a:schemeClr val="tx1"/>
              </a:solidFill>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标题 1"/>
          <p:cNvSpPr>
            <a:spLocks noGrp="1" noChangeArrowheads="1"/>
          </p:cNvSpPr>
          <p:nvPr>
            <p:ph type="title"/>
          </p:nvPr>
        </p:nvSpPr>
        <p:spPr/>
        <p:txBody>
          <a:bodyPr/>
          <a:lstStyle/>
          <a:p>
            <a:pPr eaLnBrk="1" hangingPunct="1"/>
            <a:r>
              <a:rPr lang="zh-CN" altLang="en-US">
                <a:solidFill>
                  <a:srgbClr val="FFFF00"/>
                </a:solidFill>
                <a:latin typeface="仿宋_GB2312" panose="02010609030101010101" pitchFamily="49" charset="-122"/>
                <a:ea typeface="仿宋_GB2312" panose="02010609030101010101" pitchFamily="49" charset="-122"/>
              </a:rPr>
              <a:t>计算机科学基础理论的核心</a:t>
            </a:r>
            <a:r>
              <a:rPr lang="en-US" altLang="zh-CN">
                <a:solidFill>
                  <a:srgbClr val="FFFF00"/>
                </a:solidFill>
                <a:latin typeface="仿宋_GB2312" panose="02010609030101010101" pitchFamily="49" charset="-122"/>
                <a:ea typeface="仿宋_GB2312" panose="02010609030101010101" pitchFamily="49" charset="-122"/>
              </a:rPr>
              <a:t>——</a:t>
            </a:r>
            <a:r>
              <a:rPr lang="zh-CN" altLang="en-US">
                <a:solidFill>
                  <a:srgbClr val="FFFF00"/>
                </a:solidFill>
                <a:latin typeface="仿宋_GB2312" panose="02010609030101010101" pitchFamily="49" charset="-122"/>
                <a:ea typeface="仿宋_GB2312" panose="02010609030101010101" pitchFamily="49" charset="-122"/>
              </a:rPr>
              <a:t>离散数学</a:t>
            </a:r>
          </a:p>
        </p:txBody>
      </p:sp>
      <p:sp>
        <p:nvSpPr>
          <p:cNvPr id="1048716" name="内容占位符 2"/>
          <p:cNvSpPr>
            <a:spLocks noGrp="1" noChangeArrowheads="1"/>
          </p:cNvSpPr>
          <p:nvPr>
            <p:ph idx="1"/>
          </p:nvPr>
        </p:nvSpPr>
        <p:spPr>
          <a:xfrm>
            <a:off x="1042988" y="1339850"/>
            <a:ext cx="7632700" cy="5184775"/>
          </a:xfrm>
        </p:spPr>
        <p:txBody>
          <a:bodyPr/>
          <a:lstStyle/>
          <a:p>
            <a:pPr eaLnBrk="1" hangingPunct="1">
              <a:lnSpc>
                <a:spcPct val="150000"/>
              </a:lnSpc>
            </a:pPr>
            <a:r>
              <a:rPr lang="zh-CN" altLang="en-US" sz="2000" b="1">
                <a:solidFill>
                  <a:srgbClr val="FF0000"/>
                </a:solidFill>
                <a:latin typeface="华文楷体" panose="02010600040101010101" pitchFamily="2" charset="-122"/>
                <a:ea typeface="华文楷体" panose="02010600040101010101" pitchFamily="2" charset="-122"/>
              </a:rPr>
              <a:t>离散数学</a:t>
            </a:r>
            <a:r>
              <a:rPr lang="zh-CN" altLang="en-US" sz="2000" b="1">
                <a:solidFill>
                  <a:schemeClr val="tx1"/>
                </a:solidFill>
                <a:latin typeface="华文楷体" panose="02010600040101010101" pitchFamily="2" charset="-122"/>
                <a:ea typeface="华文楷体" panose="02010600040101010101" pitchFamily="2" charset="-122"/>
              </a:rPr>
              <a:t>课程所涉及的概念、方法和理论，大量地应用在数据结构、数据库系统、编译原理、人工智能、计算机体系结构、算法分析与设计、软件工程、多媒体技术、数字电路、计算机网络等专业课程以及信息管理、信号处理、模式识别、数据加密等相关课程中。</a:t>
            </a:r>
            <a:endParaRPr lang="en-US" altLang="zh-CN" sz="2000" b="1">
              <a:solidFill>
                <a:schemeClr val="tx1"/>
              </a:solidFill>
              <a:latin typeface="华文楷体" panose="02010600040101010101" pitchFamily="2" charset="-122"/>
              <a:ea typeface="华文楷体" panose="02010600040101010101" pitchFamily="2" charset="-122"/>
            </a:endParaRPr>
          </a:p>
          <a:p>
            <a:pPr eaLnBrk="1" hangingPunct="1">
              <a:lnSpc>
                <a:spcPct val="150000"/>
              </a:lnSpc>
            </a:pPr>
            <a:r>
              <a:rPr lang="zh-CN" altLang="en-US" sz="2000" b="1">
                <a:solidFill>
                  <a:srgbClr val="FF0000"/>
                </a:solidFill>
                <a:latin typeface="华文楷体" panose="02010600040101010101" pitchFamily="2" charset="-122"/>
                <a:ea typeface="华文楷体" panose="02010600040101010101" pitchFamily="2" charset="-122"/>
              </a:rPr>
              <a:t>离散数学</a:t>
            </a:r>
            <a:r>
              <a:rPr lang="zh-CN" altLang="en-US" sz="2000" b="1">
                <a:solidFill>
                  <a:schemeClr val="tx1"/>
                </a:solidFill>
                <a:latin typeface="华文楷体" panose="02010600040101010101" pitchFamily="2" charset="-122"/>
                <a:ea typeface="华文楷体" panose="02010600040101010101" pitchFamily="2" charset="-122"/>
              </a:rPr>
              <a:t>所提供的训练十分有益于学生概括抽象能力、逻辑思维能力、归纳构造能力的提高，十分有益于学生严谨、完整、规范的科学态度的培养。这些能力与态度是一切软、硬件计算机科学工作者所不可缺少的，为学习计算机科学的后续课程、从事科研或工程技术工作以及进一步提高科学技术水平奠定理论基础。</a:t>
            </a:r>
            <a:endParaRPr lang="zh-CN" altLang="en-US" sz="2000">
              <a:solidFill>
                <a:schemeClr val="tx1"/>
              </a:solidFill>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标题 1"/>
          <p:cNvSpPr>
            <a:spLocks noGrp="1" noChangeArrowheads="1"/>
          </p:cNvSpPr>
          <p:nvPr>
            <p:ph type="title"/>
          </p:nvPr>
        </p:nvSpPr>
        <p:spPr/>
        <p:txBody>
          <a:bodyPr/>
          <a:lstStyle/>
          <a:p>
            <a:pPr eaLnBrk="1" hangingPunct="1"/>
            <a:r>
              <a:rPr lang="zh-CN" altLang="en-US">
                <a:solidFill>
                  <a:srgbClr val="FFFF00"/>
                </a:solidFill>
                <a:latin typeface="仿宋_GB2312" panose="02010609030101010101" pitchFamily="49" charset="-122"/>
                <a:ea typeface="仿宋_GB2312" panose="02010609030101010101" pitchFamily="49" charset="-122"/>
              </a:rPr>
              <a:t>离散数学在数据结构中的应用</a:t>
            </a:r>
          </a:p>
        </p:txBody>
      </p:sp>
      <p:sp>
        <p:nvSpPr>
          <p:cNvPr id="1048718" name="内容占位符 2"/>
          <p:cNvSpPr>
            <a:spLocks noGrp="1"/>
          </p:cNvSpPr>
          <p:nvPr>
            <p:ph idx="1"/>
          </p:nvPr>
        </p:nvSpPr>
        <p:spPr>
          <a:xfrm>
            <a:off x="1042988" y="1339850"/>
            <a:ext cx="7632700" cy="5184775"/>
          </a:xfrm>
        </p:spPr>
        <p:txBody>
          <a:bodyPr/>
          <a:lstStyle/>
          <a:p>
            <a:pPr eaLnBrk="1" hangingPunct="1">
              <a:lnSpc>
                <a:spcPct val="150000"/>
              </a:lnSpc>
            </a:pPr>
            <a:r>
              <a:rPr lang="zh-CN" altLang="en-US" sz="2800" dirty="0">
                <a:solidFill>
                  <a:schemeClr val="tx1"/>
                </a:solidFill>
                <a:latin typeface="仿宋_GB2312" pitchFamily="49" charset="-122"/>
                <a:ea typeface="仿宋_GB2312" pitchFamily="49" charset="-122"/>
              </a:rPr>
              <a:t>数据结构中将操作对象间的关系分为四类：集合、线性结构、树形结构、图状结构或网状结构。数据结构研究的主要内容是数据的逻辑结构，物理存储结构以及基本运算操作。其中逻辑结构和基本运算操作来源于离散数学中的离散结构和算法思考。离散数学中的集合论、关系、图论、树四个章节就反映了数据结构中四大结构的知识。</a:t>
            </a:r>
            <a:endParaRPr lang="zh-CN" altLang="en-US" sz="2800" b="1" dirty="0">
              <a:solidFill>
                <a:schemeClr val="tx1"/>
              </a:solidFill>
              <a:latin typeface="仿宋_GB2312" pitchFamily="49" charset="-122"/>
              <a:ea typeface="仿宋_GB2312" pitchFamily="49" charset="-122"/>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标题 1"/>
          <p:cNvSpPr>
            <a:spLocks noGrp="1" noChangeArrowheads="1"/>
          </p:cNvSpPr>
          <p:nvPr>
            <p:ph type="title"/>
          </p:nvPr>
        </p:nvSpPr>
        <p:spPr/>
        <p:txBody>
          <a:bodyPr/>
          <a:lstStyle/>
          <a:p>
            <a:pPr eaLnBrk="1" hangingPunct="1"/>
            <a:r>
              <a:rPr lang="zh-CN" altLang="en-US">
                <a:solidFill>
                  <a:srgbClr val="FFFF00"/>
                </a:solidFill>
                <a:ea typeface="宋体" panose="02010600030101010101" pitchFamily="2" charset="-122"/>
              </a:rPr>
              <a:t>离散数学在数据库中的应用</a:t>
            </a:r>
          </a:p>
        </p:txBody>
      </p:sp>
      <p:sp>
        <p:nvSpPr>
          <p:cNvPr id="1048720" name="内容占位符 2"/>
          <p:cNvSpPr>
            <a:spLocks noGrp="1" noChangeArrowheads="1"/>
          </p:cNvSpPr>
          <p:nvPr>
            <p:ph idx="1"/>
          </p:nvPr>
        </p:nvSpPr>
        <p:spPr/>
        <p:txBody>
          <a:bodyPr/>
          <a:lstStyle/>
          <a:p>
            <a:pPr eaLnBrk="1" hangingPunct="1"/>
            <a:r>
              <a:rPr lang="zh-CN" altLang="en-US">
                <a:solidFill>
                  <a:srgbClr val="FF0000"/>
                </a:solidFill>
                <a:latin typeface="华文行楷" panose="02010800040101010101" pitchFamily="2" charset="-122"/>
                <a:ea typeface="华文行楷" panose="02010800040101010101" pitchFamily="2" charset="-122"/>
              </a:rPr>
              <a:t>数据库</a:t>
            </a:r>
            <a:r>
              <a:rPr lang="zh-CN" altLang="en-US">
                <a:solidFill>
                  <a:schemeClr val="tx1"/>
                </a:solidFill>
                <a:latin typeface="华文行楷" panose="02010800040101010101" pitchFamily="2" charset="-122"/>
                <a:ea typeface="华文行楷" panose="02010800040101010101" pitchFamily="2" charset="-122"/>
              </a:rPr>
              <a:t>技术被广泛应用于社会各个领域，</a:t>
            </a:r>
            <a:r>
              <a:rPr lang="zh-CN" altLang="en-US">
                <a:solidFill>
                  <a:srgbClr val="FF0000"/>
                </a:solidFill>
                <a:latin typeface="华文行楷" panose="02010800040101010101" pitchFamily="2" charset="-122"/>
                <a:ea typeface="华文行楷" panose="02010800040101010101" pitchFamily="2" charset="-122"/>
              </a:rPr>
              <a:t>关系数据库</a:t>
            </a:r>
            <a:r>
              <a:rPr lang="zh-CN" altLang="en-US">
                <a:solidFill>
                  <a:schemeClr val="tx1"/>
                </a:solidFill>
                <a:latin typeface="华文行楷" panose="02010800040101010101" pitchFamily="2" charset="-122"/>
                <a:ea typeface="华文行楷" panose="02010800040101010101" pitchFamily="2" charset="-122"/>
              </a:rPr>
              <a:t>已经成为数据库的主流，</a:t>
            </a:r>
            <a:r>
              <a:rPr lang="zh-CN" altLang="en-US">
                <a:solidFill>
                  <a:srgbClr val="FF0000"/>
                </a:solidFill>
                <a:latin typeface="华文行楷" panose="02010800040101010101" pitchFamily="2" charset="-122"/>
                <a:ea typeface="华文行楷" panose="02010800040101010101" pitchFamily="2" charset="-122"/>
              </a:rPr>
              <a:t>离散数学</a:t>
            </a:r>
            <a:r>
              <a:rPr lang="zh-CN" altLang="en-US">
                <a:solidFill>
                  <a:schemeClr val="tx1"/>
                </a:solidFill>
                <a:latin typeface="华文行楷" panose="02010800040101010101" pitchFamily="2" charset="-122"/>
                <a:ea typeface="华文行楷" panose="02010800040101010101" pitchFamily="2" charset="-122"/>
              </a:rPr>
              <a:t>中的笛卡儿积是一个纯数学理论，是研究关系数据库的一种重要方法，显示出不可替代的作用。不仅为其提供理论和方法上的支持，更重要的是推动了数据库技术的研究和发展。</a:t>
            </a:r>
            <a:endParaRPr lang="en-US" altLang="zh-CN">
              <a:solidFill>
                <a:schemeClr val="tx1"/>
              </a:solidFill>
              <a:latin typeface="华文行楷" panose="02010800040101010101" pitchFamily="2" charset="-122"/>
              <a:ea typeface="华文行楷" panose="02010800040101010101" pitchFamily="2" charset="-122"/>
            </a:endParaRPr>
          </a:p>
          <a:p>
            <a:pPr eaLnBrk="1" hangingPunct="1"/>
            <a:r>
              <a:rPr lang="zh-CN" altLang="en-US">
                <a:solidFill>
                  <a:schemeClr val="tx1"/>
                </a:solidFill>
                <a:latin typeface="华文行楷" panose="02010800040101010101" pitchFamily="2" charset="-122"/>
                <a:ea typeface="华文行楷" panose="02010800040101010101" pitchFamily="2" charset="-122"/>
              </a:rPr>
              <a:t>关系数据模型建立在严格的集合代数的基础上，其数据的逻辑结构是一个由行和列组成的二维表来描述关系数据模型。在研究实体集中的域和域之间的可能关系、表结构的确定与设计、关系操作的数据查询和维护功能的实现、关系分解的无损连接性分析、连接依赖等问题都用到二元关系理论。</a:t>
            </a:r>
            <a:endParaRPr lang="zh-CN" altLang="en-US" b="1">
              <a:solidFill>
                <a:schemeClr val="tx1"/>
              </a:solidFill>
              <a:latin typeface="仿宋_GB2312" panose="02010609030101010101" pitchFamily="49" charset="-122"/>
              <a:ea typeface="仿宋_GB2312" panose="0201060903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标题 1"/>
          <p:cNvSpPr>
            <a:spLocks noGrp="1" noChangeArrowheads="1"/>
          </p:cNvSpPr>
          <p:nvPr>
            <p:ph type="title"/>
          </p:nvPr>
        </p:nvSpPr>
        <p:spPr/>
        <p:txBody>
          <a:bodyPr/>
          <a:lstStyle/>
          <a:p>
            <a:pPr eaLnBrk="1" hangingPunct="1"/>
            <a:r>
              <a:rPr lang="zh-CN" altLang="en-US">
                <a:solidFill>
                  <a:srgbClr val="FFFF00"/>
                </a:solidFill>
                <a:latin typeface="仿宋_GB2312" panose="02010609030101010101" pitchFamily="49" charset="-122"/>
                <a:ea typeface="仿宋_GB2312" panose="02010609030101010101" pitchFamily="49" charset="-122"/>
              </a:rPr>
              <a:t>离散数学在编译原理中的应用</a:t>
            </a:r>
          </a:p>
        </p:txBody>
      </p:sp>
      <p:sp>
        <p:nvSpPr>
          <p:cNvPr id="1048722" name="内容占位符 2"/>
          <p:cNvSpPr>
            <a:spLocks noGrp="1" noChangeArrowheads="1"/>
          </p:cNvSpPr>
          <p:nvPr>
            <p:ph idx="1"/>
          </p:nvPr>
        </p:nvSpPr>
        <p:spPr/>
        <p:txBody>
          <a:bodyPr/>
          <a:lstStyle/>
          <a:p>
            <a:pPr eaLnBrk="1" hangingPunct="1"/>
            <a:r>
              <a:rPr lang="zh-CN" altLang="en-US">
                <a:solidFill>
                  <a:srgbClr val="FF0000"/>
                </a:solidFill>
                <a:latin typeface="华文行楷" panose="02010800040101010101" pitchFamily="2" charset="-122"/>
                <a:ea typeface="华文行楷" panose="02010800040101010101" pitchFamily="2" charset="-122"/>
              </a:rPr>
              <a:t>编译程序</a:t>
            </a:r>
            <a:r>
              <a:rPr lang="zh-CN" altLang="en-US">
                <a:solidFill>
                  <a:schemeClr val="tx1"/>
                </a:solidFill>
                <a:latin typeface="华文行楷" panose="02010800040101010101" pitchFamily="2" charset="-122"/>
                <a:ea typeface="华文行楷" panose="02010800040101010101" pitchFamily="2" charset="-122"/>
              </a:rPr>
              <a:t>是计算机的一个十分复杂的系统程序。一个典型的编译程序一般都含有八个部分：词法分析程序、语法分析程序、语义分析程序、中间代码生成程序、代码优化程序、目标代码生成程序、错误检查和处理程序、各种信息表格的管理程序。</a:t>
            </a:r>
            <a:r>
              <a:rPr lang="zh-CN" altLang="en-US">
                <a:solidFill>
                  <a:srgbClr val="FF0000"/>
                </a:solidFill>
                <a:latin typeface="华文行楷" panose="02010800040101010101" pitchFamily="2" charset="-122"/>
                <a:ea typeface="华文行楷" panose="02010800040101010101" pitchFamily="2" charset="-122"/>
              </a:rPr>
              <a:t>离散数学</a:t>
            </a:r>
            <a:r>
              <a:rPr lang="zh-CN" altLang="en-US">
                <a:solidFill>
                  <a:schemeClr val="tx1"/>
                </a:solidFill>
                <a:latin typeface="华文行楷" panose="02010800040101010101" pitchFamily="2" charset="-122"/>
                <a:ea typeface="华文行楷" panose="02010800040101010101" pitchFamily="2" charset="-122"/>
              </a:rPr>
              <a:t>里的计算模型章节里就讲了三种类型的计算模型：</a:t>
            </a:r>
            <a:r>
              <a:rPr lang="zh-CN" altLang="en-US">
                <a:solidFill>
                  <a:srgbClr val="FF0000"/>
                </a:solidFill>
                <a:latin typeface="华文行楷" panose="02010800040101010101" pitchFamily="2" charset="-122"/>
                <a:ea typeface="华文行楷" panose="02010800040101010101" pitchFamily="2" charset="-122"/>
              </a:rPr>
              <a:t>文法、有限状态机和图灵机</a:t>
            </a:r>
            <a:r>
              <a:rPr lang="zh-CN" altLang="en-US">
                <a:solidFill>
                  <a:schemeClr val="tx1"/>
                </a:solidFill>
                <a:latin typeface="华文行楷" panose="02010800040101010101" pitchFamily="2" charset="-122"/>
                <a:ea typeface="华文行楷" panose="02010800040101010101" pitchFamily="2" charset="-122"/>
              </a:rPr>
              <a:t>。具体知识有语言和文法、带输出的有限状态机、不带输出的有限状态机、语言的识别、图灵机等。短语结构文法根据产生式类型来分类：</a:t>
            </a:r>
            <a:r>
              <a:rPr lang="en-US" altLang="zh-CN">
                <a:solidFill>
                  <a:schemeClr val="tx1"/>
                </a:solidFill>
                <a:latin typeface="华文行楷" panose="02010800040101010101" pitchFamily="2" charset="-122"/>
                <a:ea typeface="华文行楷" panose="02010800040101010101" pitchFamily="2" charset="-122"/>
              </a:rPr>
              <a:t>0</a:t>
            </a:r>
            <a:r>
              <a:rPr lang="zh-CN" altLang="en-US">
                <a:solidFill>
                  <a:schemeClr val="tx1"/>
                </a:solidFill>
                <a:latin typeface="华文行楷" panose="02010800040101010101" pitchFamily="2" charset="-122"/>
                <a:ea typeface="华文行楷" panose="02010800040101010101" pitchFamily="2" charset="-122"/>
              </a:rPr>
              <a:t>型文法、</a:t>
            </a:r>
            <a:r>
              <a:rPr lang="en-US" altLang="zh-CN">
                <a:solidFill>
                  <a:schemeClr val="tx1"/>
                </a:solidFill>
                <a:latin typeface="华文行楷" panose="02010800040101010101" pitchFamily="2" charset="-122"/>
                <a:ea typeface="华文行楷" panose="02010800040101010101" pitchFamily="2" charset="-122"/>
              </a:rPr>
              <a:t>1</a:t>
            </a:r>
            <a:r>
              <a:rPr lang="zh-CN" altLang="en-US">
                <a:solidFill>
                  <a:schemeClr val="tx1"/>
                </a:solidFill>
                <a:latin typeface="华文行楷" panose="02010800040101010101" pitchFamily="2" charset="-122"/>
                <a:ea typeface="华文行楷" panose="02010800040101010101" pitchFamily="2" charset="-122"/>
              </a:rPr>
              <a:t>型文法、</a:t>
            </a:r>
            <a:r>
              <a:rPr lang="en-US" altLang="zh-CN">
                <a:solidFill>
                  <a:schemeClr val="tx1"/>
                </a:solidFill>
                <a:latin typeface="华文行楷" panose="02010800040101010101" pitchFamily="2" charset="-122"/>
                <a:ea typeface="华文行楷" panose="02010800040101010101" pitchFamily="2" charset="-122"/>
              </a:rPr>
              <a:t>2</a:t>
            </a:r>
            <a:r>
              <a:rPr lang="zh-CN" altLang="en-US">
                <a:solidFill>
                  <a:schemeClr val="tx1"/>
                </a:solidFill>
                <a:latin typeface="华文行楷" panose="02010800040101010101" pitchFamily="2" charset="-122"/>
                <a:ea typeface="华文行楷" panose="02010800040101010101" pitchFamily="2" charset="-122"/>
              </a:rPr>
              <a:t>型文法、</a:t>
            </a:r>
            <a:r>
              <a:rPr lang="en-US" altLang="zh-CN">
                <a:solidFill>
                  <a:schemeClr val="tx1"/>
                </a:solidFill>
                <a:latin typeface="华文行楷" panose="02010800040101010101" pitchFamily="2" charset="-122"/>
                <a:ea typeface="华文行楷" panose="02010800040101010101" pitchFamily="2" charset="-122"/>
              </a:rPr>
              <a:t>3</a:t>
            </a:r>
            <a:r>
              <a:rPr lang="zh-CN" altLang="en-US">
                <a:solidFill>
                  <a:schemeClr val="tx1"/>
                </a:solidFill>
                <a:latin typeface="华文行楷" panose="02010800040101010101" pitchFamily="2" charset="-122"/>
                <a:ea typeface="华文行楷" panose="02010800040101010101" pitchFamily="2" charset="-122"/>
              </a:rPr>
              <a:t>型文法。在离散数学里讲述到的知识点在编译原理的词法分析及语法分析中都会用到。因此，离散数学也是编译原理的前期基础课程。</a:t>
            </a:r>
            <a:endParaRPr lang="zh-CN" altLang="en-US">
              <a:solidFill>
                <a:schemeClr val="tx1"/>
              </a:solidFill>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标题 1"/>
          <p:cNvSpPr>
            <a:spLocks noGrp="1" noChangeArrowheads="1"/>
          </p:cNvSpPr>
          <p:nvPr>
            <p:ph type="title"/>
          </p:nvPr>
        </p:nvSpPr>
        <p:spPr/>
        <p:txBody>
          <a:bodyPr/>
          <a:lstStyle/>
          <a:p>
            <a:pPr eaLnBrk="1" hangingPunct="1"/>
            <a:r>
              <a:rPr lang="zh-CN" altLang="en-US" sz="3200">
                <a:solidFill>
                  <a:srgbClr val="FFFF00"/>
                </a:solidFill>
                <a:latin typeface="仿宋_GB2312" panose="02010609030101010101" pitchFamily="49" charset="-122"/>
                <a:ea typeface="仿宋_GB2312" panose="02010609030101010101" pitchFamily="49" charset="-122"/>
              </a:rPr>
              <a:t>离散数学在人工智能中的应用</a:t>
            </a:r>
          </a:p>
        </p:txBody>
      </p:sp>
      <p:sp>
        <p:nvSpPr>
          <p:cNvPr id="1048724" name="内容占位符 2"/>
          <p:cNvSpPr>
            <a:spLocks noGrp="1" noChangeArrowheads="1"/>
          </p:cNvSpPr>
          <p:nvPr>
            <p:ph idx="1"/>
          </p:nvPr>
        </p:nvSpPr>
        <p:spPr>
          <a:xfrm>
            <a:off x="1042988" y="1052513"/>
            <a:ext cx="7632700" cy="5472112"/>
          </a:xfrm>
        </p:spPr>
        <p:txBody>
          <a:bodyPr/>
          <a:lstStyle/>
          <a:p>
            <a:pPr eaLnBrk="1" hangingPunct="1">
              <a:lnSpc>
                <a:spcPts val="4200"/>
              </a:lnSpc>
            </a:pPr>
            <a:r>
              <a:rPr lang="zh-CN" altLang="en-US" sz="2800">
                <a:solidFill>
                  <a:schemeClr val="tx1"/>
                </a:solidFill>
                <a:latin typeface="仿宋_GB2312" panose="02010609030101010101" pitchFamily="49" charset="-122"/>
                <a:ea typeface="仿宋_GB2312" panose="02010609030101010101" pitchFamily="49" charset="-122"/>
              </a:rPr>
              <a:t>在</a:t>
            </a:r>
            <a:r>
              <a:rPr lang="zh-CN" altLang="en-US" sz="2800">
                <a:solidFill>
                  <a:srgbClr val="FF0000"/>
                </a:solidFill>
                <a:latin typeface="仿宋_GB2312" panose="02010609030101010101" pitchFamily="49" charset="-122"/>
                <a:ea typeface="仿宋_GB2312" panose="02010609030101010101" pitchFamily="49" charset="-122"/>
              </a:rPr>
              <a:t>人工智能</a:t>
            </a:r>
            <a:r>
              <a:rPr lang="zh-CN" altLang="en-US" sz="2800">
                <a:solidFill>
                  <a:schemeClr val="tx1"/>
                </a:solidFill>
                <a:latin typeface="仿宋_GB2312" panose="02010609030101010101" pitchFamily="49" charset="-122"/>
                <a:ea typeface="仿宋_GB2312" panose="02010609030101010101" pitchFamily="49" charset="-122"/>
              </a:rPr>
              <a:t>的研究与应用领域中，</a:t>
            </a:r>
            <a:r>
              <a:rPr lang="zh-CN" altLang="en-US" sz="2800">
                <a:solidFill>
                  <a:srgbClr val="FF0000"/>
                </a:solidFill>
                <a:latin typeface="仿宋_GB2312" panose="02010609030101010101" pitchFamily="49" charset="-122"/>
                <a:ea typeface="仿宋_GB2312" panose="02010609030101010101" pitchFamily="49" charset="-122"/>
              </a:rPr>
              <a:t>逻辑推理</a:t>
            </a:r>
            <a:r>
              <a:rPr lang="zh-CN" altLang="en-US" sz="2800">
                <a:solidFill>
                  <a:schemeClr val="tx1"/>
                </a:solidFill>
                <a:latin typeface="仿宋_GB2312" panose="02010609030101010101" pitchFamily="49" charset="-122"/>
                <a:ea typeface="仿宋_GB2312" panose="02010609030101010101" pitchFamily="49" charset="-122"/>
              </a:rPr>
              <a:t>是人工智能研究中最持久的子领域之一。逻辑是所有数学推理的基础，对人工智能有实际的应用。采用谓词逻辑语言的演绎过程的形式化有助于我们更清楚地理解推理的某些子命题。逻辑规则给出数学语句的准确定义。</a:t>
            </a:r>
            <a:r>
              <a:rPr lang="zh-CN" altLang="en-US" sz="2800">
                <a:solidFill>
                  <a:srgbClr val="FF0000"/>
                </a:solidFill>
                <a:latin typeface="仿宋_GB2312" panose="02010609030101010101" pitchFamily="49" charset="-122"/>
                <a:ea typeface="仿宋_GB2312" panose="02010609030101010101" pitchFamily="49" charset="-122"/>
              </a:rPr>
              <a:t>离散数学</a:t>
            </a:r>
            <a:r>
              <a:rPr lang="zh-CN" altLang="en-US" sz="2800">
                <a:solidFill>
                  <a:schemeClr val="tx1"/>
                </a:solidFill>
                <a:latin typeface="仿宋_GB2312" panose="02010609030101010101" pitchFamily="49" charset="-122"/>
                <a:ea typeface="仿宋_GB2312" panose="02010609030101010101" pitchFamily="49" charset="-122"/>
              </a:rPr>
              <a:t>中数学推理和布尔代数章节中的知识就为早期的人工智能研究领域打下了良好的数学基础。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标题 1"/>
          <p:cNvSpPr>
            <a:spLocks noGrp="1" noChangeArrowheads="1"/>
          </p:cNvSpPr>
          <p:nvPr>
            <p:ph type="title"/>
          </p:nvPr>
        </p:nvSpPr>
        <p:spPr/>
        <p:txBody>
          <a:bodyPr/>
          <a:lstStyle/>
          <a:p>
            <a:r>
              <a:rPr lang="zh-CN" altLang="en-US">
                <a:ea typeface="宋体" panose="02010600030101010101" pitchFamily="2" charset="-122"/>
              </a:rPr>
              <a:t>大数据与数学</a:t>
            </a:r>
          </a:p>
        </p:txBody>
      </p:sp>
      <p:sp>
        <p:nvSpPr>
          <p:cNvPr id="1048726" name="内容占位符 2"/>
          <p:cNvSpPr>
            <a:spLocks noGrp="1" noChangeArrowheads="1"/>
          </p:cNvSpPr>
          <p:nvPr>
            <p:ph idx="1"/>
          </p:nvPr>
        </p:nvSpPr>
        <p:spPr>
          <a:xfrm>
            <a:off x="1042988" y="1052513"/>
            <a:ext cx="7632700" cy="5184775"/>
          </a:xfrm>
        </p:spPr>
        <p:txBody>
          <a:bodyPr/>
          <a:lstStyle/>
          <a:p>
            <a:r>
              <a:rPr lang="zh-CN" altLang="en-US">
                <a:solidFill>
                  <a:srgbClr val="FF0000"/>
                </a:solidFill>
                <a:latin typeface="Gulim" panose="020B0600000101010101" pitchFamily="34" charset="-127"/>
                <a:ea typeface="Gulim" panose="020B0600000101010101" pitchFamily="34" charset="-127"/>
              </a:rPr>
              <a:t>大数据中的数学思维</a:t>
            </a:r>
            <a:endParaRPr lang="en-US" altLang="zh-CN">
              <a:solidFill>
                <a:srgbClr val="FF0000"/>
              </a:solidFill>
              <a:latin typeface="Gulim" panose="020B0600000101010101" pitchFamily="34" charset="-127"/>
              <a:ea typeface="Gulim" panose="020B0600000101010101" pitchFamily="34" charset="-127"/>
            </a:endParaRPr>
          </a:p>
          <a:p>
            <a:pPr lvl="1"/>
            <a:r>
              <a:rPr lang="zh-CN" altLang="zh-CN">
                <a:solidFill>
                  <a:srgbClr val="FF0000"/>
                </a:solidFill>
                <a:latin typeface="Gulim" panose="020B0600000101010101" pitchFamily="34" charset="-127"/>
                <a:ea typeface="Gulim" panose="020B0600000101010101" pitchFamily="34" charset="-127"/>
              </a:rPr>
              <a:t>数学思维</a:t>
            </a:r>
            <a:r>
              <a:rPr lang="zh-CN" altLang="zh-CN">
                <a:latin typeface="Gulim" panose="020B0600000101010101" pitchFamily="34" charset="-127"/>
                <a:ea typeface="Gulim" panose="020B0600000101010101" pitchFamily="34" charset="-127"/>
              </a:rPr>
              <a:t>就是</a:t>
            </a:r>
            <a:r>
              <a:rPr lang="zh-CN" altLang="zh-CN">
                <a:solidFill>
                  <a:srgbClr val="FF0000"/>
                </a:solidFill>
                <a:latin typeface="Gulim" panose="020B0600000101010101" pitchFamily="34" charset="-127"/>
                <a:ea typeface="Gulim" panose="020B0600000101010101" pitchFamily="34" charset="-127"/>
              </a:rPr>
              <a:t>数学</a:t>
            </a:r>
            <a:r>
              <a:rPr lang="zh-CN" altLang="zh-CN">
                <a:latin typeface="Gulim" panose="020B0600000101010101" pitchFamily="34" charset="-127"/>
                <a:ea typeface="Gulim" panose="020B0600000101010101" pitchFamily="34" charset="-127"/>
              </a:rPr>
              <a:t>地</a:t>
            </a:r>
            <a:r>
              <a:rPr lang="zh-CN" altLang="zh-CN">
                <a:solidFill>
                  <a:srgbClr val="FF0000"/>
                </a:solidFill>
                <a:latin typeface="Gulim" panose="020B0600000101010101" pitchFamily="34" charset="-127"/>
                <a:ea typeface="Gulim" panose="020B0600000101010101" pitchFamily="34" charset="-127"/>
              </a:rPr>
              <a:t>思考问题和解决问题</a:t>
            </a:r>
            <a:r>
              <a:rPr lang="zh-CN" altLang="zh-CN">
                <a:latin typeface="Gulim" panose="020B0600000101010101" pitchFamily="34" charset="-127"/>
                <a:ea typeface="Gulim" panose="020B0600000101010101" pitchFamily="34" charset="-127"/>
              </a:rPr>
              <a:t>的</a:t>
            </a:r>
            <a:r>
              <a:rPr lang="zh-CN" altLang="zh-CN">
                <a:solidFill>
                  <a:srgbClr val="FF0000"/>
                </a:solidFill>
                <a:latin typeface="Gulim" panose="020B0600000101010101" pitchFamily="34" charset="-127"/>
                <a:ea typeface="Gulim" panose="020B0600000101010101" pitchFamily="34" charset="-127"/>
              </a:rPr>
              <a:t>思维活动形式</a:t>
            </a:r>
            <a:r>
              <a:rPr lang="zh-CN" altLang="zh-CN">
                <a:latin typeface="Gulim" panose="020B0600000101010101" pitchFamily="34" charset="-127"/>
                <a:ea typeface="Gulim" panose="020B0600000101010101" pitchFamily="34" charset="-127"/>
              </a:rPr>
              <a:t>，也就是人们通常所指的</a:t>
            </a:r>
            <a:r>
              <a:rPr lang="zh-CN" altLang="zh-CN">
                <a:solidFill>
                  <a:srgbClr val="FF0000"/>
                </a:solidFill>
                <a:latin typeface="Gulim" panose="020B0600000101010101" pitchFamily="34" charset="-127"/>
                <a:ea typeface="Gulim" panose="020B0600000101010101" pitchFamily="34" charset="-127"/>
              </a:rPr>
              <a:t>数学思维能力</a:t>
            </a:r>
            <a:r>
              <a:rPr lang="zh-CN" altLang="zh-CN">
                <a:latin typeface="Gulim" panose="020B0600000101010101" pitchFamily="34" charset="-127"/>
                <a:ea typeface="Gulim" panose="020B0600000101010101" pitchFamily="34" charset="-127"/>
              </a:rPr>
              <a:t>，即能够用</a:t>
            </a:r>
            <a:r>
              <a:rPr lang="zh-CN" altLang="zh-CN">
                <a:solidFill>
                  <a:srgbClr val="FF0000"/>
                </a:solidFill>
                <a:latin typeface="Gulim" panose="020B0600000101010101" pitchFamily="34" charset="-127"/>
                <a:ea typeface="Gulim" panose="020B0600000101010101" pitchFamily="34" charset="-127"/>
              </a:rPr>
              <a:t>数学的观点</a:t>
            </a:r>
            <a:r>
              <a:rPr lang="zh-CN" altLang="zh-CN">
                <a:latin typeface="Gulim" panose="020B0600000101010101" pitchFamily="34" charset="-127"/>
                <a:ea typeface="Gulim" panose="020B0600000101010101" pitchFamily="34" charset="-127"/>
              </a:rPr>
              <a:t>去</a:t>
            </a:r>
            <a:r>
              <a:rPr lang="zh-CN" altLang="zh-CN">
                <a:solidFill>
                  <a:srgbClr val="FF0000"/>
                </a:solidFill>
                <a:latin typeface="Gulim" panose="020B0600000101010101" pitchFamily="34" charset="-127"/>
                <a:ea typeface="Gulim" panose="020B0600000101010101" pitchFamily="34" charset="-127"/>
              </a:rPr>
              <a:t>思考问题和解决问题</a:t>
            </a:r>
            <a:r>
              <a:rPr lang="zh-CN" altLang="zh-CN">
                <a:latin typeface="Gulim" panose="020B0600000101010101" pitchFamily="34" charset="-127"/>
                <a:ea typeface="Gulim" panose="020B0600000101010101" pitchFamily="34" charset="-127"/>
              </a:rPr>
              <a:t>的能力。因此，在</a:t>
            </a:r>
            <a:r>
              <a:rPr lang="zh-CN" altLang="zh-CN">
                <a:solidFill>
                  <a:srgbClr val="FF0000"/>
                </a:solidFill>
                <a:latin typeface="Gulim" panose="020B0600000101010101" pitchFamily="34" charset="-127"/>
                <a:ea typeface="Gulim" panose="020B0600000101010101" pitchFamily="34" charset="-127"/>
              </a:rPr>
              <a:t>大数据时代</a:t>
            </a:r>
            <a:r>
              <a:rPr lang="zh-CN" altLang="zh-CN">
                <a:latin typeface="Gulim" panose="020B0600000101010101" pitchFamily="34" charset="-127"/>
                <a:ea typeface="Gulim" panose="020B0600000101010101" pitchFamily="34" charset="-127"/>
              </a:rPr>
              <a:t>的今天，拥有</a:t>
            </a:r>
            <a:r>
              <a:rPr lang="zh-CN" altLang="zh-CN">
                <a:solidFill>
                  <a:srgbClr val="FF0000"/>
                </a:solidFill>
                <a:latin typeface="Gulim" panose="020B0600000101010101" pitchFamily="34" charset="-127"/>
                <a:ea typeface="Gulim" panose="020B0600000101010101" pitchFamily="34" charset="-127"/>
              </a:rPr>
              <a:t>数学方法和数学思维显</a:t>
            </a:r>
            <a:r>
              <a:rPr lang="zh-CN" altLang="zh-CN">
                <a:latin typeface="Gulim" panose="020B0600000101010101" pitchFamily="34" charset="-127"/>
                <a:ea typeface="Gulim" panose="020B0600000101010101" pitchFamily="34" charset="-127"/>
              </a:rPr>
              <a:t>得尤为</a:t>
            </a:r>
            <a:r>
              <a:rPr lang="zh-CN" altLang="zh-CN">
                <a:solidFill>
                  <a:srgbClr val="FF0000"/>
                </a:solidFill>
                <a:latin typeface="Gulim" panose="020B0600000101010101" pitchFamily="34" charset="-127"/>
                <a:ea typeface="Gulim" panose="020B0600000101010101" pitchFamily="34" charset="-127"/>
              </a:rPr>
              <a:t>重要</a:t>
            </a:r>
            <a:r>
              <a:rPr lang="zh-CN" altLang="zh-CN">
                <a:latin typeface="Gulim" panose="020B0600000101010101" pitchFamily="34" charset="-127"/>
                <a:ea typeface="Gulim" panose="020B0600000101010101" pitchFamily="34" charset="-127"/>
              </a:rPr>
              <a:t>。</a:t>
            </a:r>
            <a:endParaRPr lang="en-US" altLang="zh-CN">
              <a:latin typeface="Gulim" panose="020B0600000101010101" pitchFamily="34" charset="-127"/>
              <a:ea typeface="Gulim" panose="020B0600000101010101" pitchFamily="34" charset="-127"/>
            </a:endParaRPr>
          </a:p>
          <a:p>
            <a:pPr lvl="1"/>
            <a:r>
              <a:rPr lang="zh-CN" altLang="zh-CN">
                <a:solidFill>
                  <a:srgbClr val="FF0000"/>
                </a:solidFill>
                <a:latin typeface="Gulim" panose="020B0600000101010101" pitchFamily="34" charset="-127"/>
                <a:ea typeface="Gulim" panose="020B0600000101010101" pitchFamily="34" charset="-127"/>
              </a:rPr>
              <a:t>数学方法</a:t>
            </a:r>
            <a:r>
              <a:rPr lang="zh-CN" altLang="zh-CN">
                <a:latin typeface="Gulim" panose="020B0600000101010101" pitchFamily="34" charset="-127"/>
                <a:ea typeface="Gulim" panose="020B0600000101010101" pitchFamily="34" charset="-127"/>
              </a:rPr>
              <a:t>是所有成熟的</a:t>
            </a:r>
            <a:r>
              <a:rPr lang="zh-CN" altLang="zh-CN">
                <a:solidFill>
                  <a:srgbClr val="FF0000"/>
                </a:solidFill>
                <a:latin typeface="Gulim" panose="020B0600000101010101" pitchFamily="34" charset="-127"/>
                <a:ea typeface="Gulim" panose="020B0600000101010101" pitchFamily="34" charset="-127"/>
              </a:rPr>
              <a:t>数理科学</a:t>
            </a:r>
            <a:r>
              <a:rPr lang="zh-CN" altLang="zh-CN">
                <a:latin typeface="Gulim" panose="020B0600000101010101" pitchFamily="34" charset="-127"/>
                <a:ea typeface="Gulim" panose="020B0600000101010101" pitchFamily="34" charset="-127"/>
              </a:rPr>
              <a:t>的基本研究方法之一。</a:t>
            </a:r>
            <a:r>
              <a:rPr lang="zh-CN" altLang="zh-CN">
                <a:solidFill>
                  <a:srgbClr val="FF0000"/>
                </a:solidFill>
                <a:latin typeface="Gulim" panose="020B0600000101010101" pitchFamily="34" charset="-127"/>
                <a:ea typeface="Gulim" panose="020B0600000101010101" pitchFamily="34" charset="-127"/>
              </a:rPr>
              <a:t>数学方法</a:t>
            </a:r>
            <a:r>
              <a:rPr lang="zh-CN" altLang="zh-CN">
                <a:latin typeface="Gulim" panose="020B0600000101010101" pitchFamily="34" charset="-127"/>
                <a:ea typeface="Gulim" panose="020B0600000101010101" pitchFamily="34" charset="-127"/>
              </a:rPr>
              <a:t>注重</a:t>
            </a:r>
            <a:r>
              <a:rPr lang="zh-CN" altLang="zh-CN">
                <a:solidFill>
                  <a:srgbClr val="FF0000"/>
                </a:solidFill>
                <a:latin typeface="Gulim" panose="020B0600000101010101" pitchFamily="34" charset="-127"/>
                <a:ea typeface="Gulim" panose="020B0600000101010101" pitchFamily="34" charset="-127"/>
              </a:rPr>
              <a:t>抽象、模型化</a:t>
            </a:r>
            <a:r>
              <a:rPr lang="zh-CN" altLang="zh-CN">
                <a:latin typeface="Gulim" panose="020B0600000101010101" pitchFamily="34" charset="-127"/>
                <a:ea typeface="Gulim" panose="020B0600000101010101" pitchFamily="34" charset="-127"/>
              </a:rPr>
              <a:t>，是我们可以把自然研究对象高度抽象，转化为</a:t>
            </a:r>
            <a:r>
              <a:rPr lang="zh-CN" altLang="zh-CN">
                <a:solidFill>
                  <a:srgbClr val="FF0000"/>
                </a:solidFill>
                <a:latin typeface="Gulim" panose="020B0600000101010101" pitchFamily="34" charset="-127"/>
                <a:ea typeface="Gulim" panose="020B0600000101010101" pitchFamily="34" charset="-127"/>
              </a:rPr>
              <a:t>人工模型</a:t>
            </a:r>
            <a:r>
              <a:rPr lang="zh-CN" altLang="zh-CN">
                <a:latin typeface="Gulim" panose="020B0600000101010101" pitchFamily="34" charset="-127"/>
                <a:ea typeface="Gulim" panose="020B0600000101010101" pitchFamily="34" charset="-127"/>
              </a:rPr>
              <a:t>，抽象其中</a:t>
            </a:r>
            <a:r>
              <a:rPr lang="zh-CN" altLang="zh-CN">
                <a:solidFill>
                  <a:srgbClr val="FF0000"/>
                </a:solidFill>
                <a:latin typeface="Gulim" panose="020B0600000101010101" pitchFamily="34" charset="-127"/>
                <a:ea typeface="Gulim" panose="020B0600000101010101" pitchFamily="34" charset="-127"/>
              </a:rPr>
              <a:t>因果关系</a:t>
            </a:r>
            <a:r>
              <a:rPr lang="zh-CN" altLang="zh-CN">
                <a:latin typeface="Gulim" panose="020B0600000101010101" pitchFamily="34" charset="-127"/>
                <a:ea typeface="Gulim" panose="020B0600000101010101" pitchFamily="34" charset="-127"/>
              </a:rPr>
              <a:t>的基本方法。</a:t>
            </a:r>
            <a:r>
              <a:rPr lang="zh-CN" altLang="zh-CN">
                <a:solidFill>
                  <a:srgbClr val="FF0000"/>
                </a:solidFill>
                <a:latin typeface="Gulim" panose="020B0600000101010101" pitchFamily="34" charset="-127"/>
                <a:ea typeface="Gulim" panose="020B0600000101010101" pitchFamily="34" charset="-127"/>
              </a:rPr>
              <a:t>数学方法</a:t>
            </a:r>
            <a:r>
              <a:rPr lang="zh-CN" altLang="zh-CN">
                <a:latin typeface="Gulim" panose="020B0600000101010101" pitchFamily="34" charset="-127"/>
                <a:ea typeface="Gulim" panose="020B0600000101010101" pitchFamily="34" charset="-127"/>
              </a:rPr>
              <a:t>包括多种形式，如</a:t>
            </a:r>
            <a:r>
              <a:rPr lang="zh-CN" altLang="zh-CN">
                <a:solidFill>
                  <a:srgbClr val="FF0000"/>
                </a:solidFill>
                <a:latin typeface="Gulim" panose="020B0600000101010101" pitchFamily="34" charset="-127"/>
                <a:ea typeface="Gulim" panose="020B0600000101010101" pitchFamily="34" charset="-127"/>
              </a:rPr>
              <a:t>数学方程方法、数学建模方法、数学统计方法、数学实验方法</a:t>
            </a:r>
            <a:r>
              <a:rPr lang="zh-CN" altLang="zh-CN">
                <a:latin typeface="Gulim" panose="020B0600000101010101" pitchFamily="34" charset="-127"/>
                <a:ea typeface="Gulim" panose="020B0600000101010101" pitchFamily="34" charset="-127"/>
              </a:rPr>
              <a:t>等等。</a:t>
            </a:r>
            <a:endParaRPr lang="en-US" altLang="zh-CN">
              <a:solidFill>
                <a:srgbClr val="FF0000"/>
              </a:solidFill>
              <a:latin typeface="Gulim" panose="020B0600000101010101" pitchFamily="34" charset="-127"/>
              <a:ea typeface="Gulim" panose="020B0600000101010101" pitchFamily="34" charset="-127"/>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标题 1"/>
          <p:cNvSpPr>
            <a:spLocks noGrp="1" noChangeArrowheads="1"/>
          </p:cNvSpPr>
          <p:nvPr>
            <p:ph type="title"/>
          </p:nvPr>
        </p:nvSpPr>
        <p:spPr/>
        <p:txBody>
          <a:bodyPr/>
          <a:lstStyle/>
          <a:p>
            <a:r>
              <a:rPr lang="zh-CN" altLang="en-US">
                <a:ea typeface="宋体" panose="02010600030101010101" pitchFamily="2" charset="-122"/>
              </a:rPr>
              <a:t>大数据与数学</a:t>
            </a:r>
          </a:p>
        </p:txBody>
      </p:sp>
      <p:sp>
        <p:nvSpPr>
          <p:cNvPr id="1048728" name="内容占位符 2"/>
          <p:cNvSpPr>
            <a:spLocks noGrp="1" noChangeArrowheads="1"/>
          </p:cNvSpPr>
          <p:nvPr>
            <p:ph idx="1"/>
          </p:nvPr>
        </p:nvSpPr>
        <p:spPr>
          <a:xfrm>
            <a:off x="1042988" y="1052513"/>
            <a:ext cx="7632700" cy="5184775"/>
          </a:xfrm>
        </p:spPr>
        <p:txBody>
          <a:bodyPr/>
          <a:lstStyle/>
          <a:p>
            <a:r>
              <a:rPr lang="zh-CN" altLang="en-US" dirty="0">
                <a:solidFill>
                  <a:srgbClr val="FF0000"/>
                </a:solidFill>
                <a:latin typeface="Gulim" panose="020B0600000101010101" pitchFamily="34" charset="-127"/>
                <a:ea typeface="Gulim" panose="020B0600000101010101" pitchFamily="34" charset="-127"/>
              </a:rPr>
              <a:t>计算科学</a:t>
            </a:r>
            <a:r>
              <a:rPr lang="zh-CN" altLang="en-US" dirty="0">
                <a:latin typeface="Gulim" panose="020B0600000101010101" pitchFamily="34" charset="-127"/>
                <a:ea typeface="Gulim" panose="020B0600000101010101" pitchFamily="34" charset="-127"/>
              </a:rPr>
              <a:t>与</a:t>
            </a:r>
            <a:r>
              <a:rPr lang="zh-CN" altLang="en-US" dirty="0">
                <a:solidFill>
                  <a:srgbClr val="FF0000"/>
                </a:solidFill>
                <a:latin typeface="Gulim" panose="020B0600000101010101" pitchFamily="34" charset="-127"/>
                <a:ea typeface="Gulim" panose="020B0600000101010101" pitchFamily="34" charset="-127"/>
              </a:rPr>
              <a:t>大数据</a:t>
            </a:r>
            <a:endParaRPr lang="en-US" altLang="zh-CN" dirty="0">
              <a:solidFill>
                <a:srgbClr val="FF0000"/>
              </a:solidFill>
              <a:latin typeface="Gulim" panose="020B0600000101010101" pitchFamily="34" charset="-127"/>
              <a:ea typeface="Gulim" panose="020B0600000101010101" pitchFamily="34" charset="-127"/>
            </a:endParaRPr>
          </a:p>
          <a:p>
            <a:pPr lvl="1"/>
            <a:r>
              <a:rPr lang="zh-CN" altLang="en-US" sz="1800" dirty="0">
                <a:solidFill>
                  <a:srgbClr val="FF0000"/>
                </a:solidFill>
                <a:latin typeface="Gulim" panose="020B0600000101010101" pitchFamily="34" charset="-127"/>
                <a:ea typeface="Gulim" panose="020B0600000101010101" pitchFamily="34" charset="-127"/>
              </a:rPr>
              <a:t>实际问题</a:t>
            </a:r>
            <a:r>
              <a:rPr lang="zh-CN" altLang="en-US" sz="1800" dirty="0">
                <a:latin typeface="Gulim" panose="020B0600000101010101" pitchFamily="34" charset="-127"/>
                <a:ea typeface="Gulim" panose="020B0600000101010101" pitchFamily="34" charset="-127"/>
              </a:rPr>
              <a:t>：地震勘探 、天气预测、材料科学、电磁学（麦克斯韦方程）、光学问题、生物计算与模拟、计算流体力学（多孔介质中的渗流问题等）</a:t>
            </a:r>
            <a:endParaRPr lang="en-US" altLang="zh-CN" sz="1800" dirty="0">
              <a:latin typeface="Gulim" panose="020B0600000101010101" pitchFamily="34" charset="-127"/>
              <a:ea typeface="Gulim" panose="020B0600000101010101" pitchFamily="34" charset="-127"/>
            </a:endParaRPr>
          </a:p>
          <a:p>
            <a:pPr lvl="1"/>
            <a:r>
              <a:rPr lang="zh-CN" altLang="en-US" sz="1800" dirty="0">
                <a:solidFill>
                  <a:srgbClr val="FF0000"/>
                </a:solidFill>
                <a:latin typeface="Gulim" panose="020B0600000101010101" pitchFamily="34" charset="-127"/>
                <a:ea typeface="Gulim" panose="020B0600000101010101" pitchFamily="34" charset="-127"/>
              </a:rPr>
              <a:t>数学问题</a:t>
            </a:r>
            <a:r>
              <a:rPr lang="zh-CN" altLang="en-US" sz="1800" dirty="0">
                <a:latin typeface="Gulim" panose="020B0600000101010101" pitchFamily="34" charset="-127"/>
                <a:ea typeface="Gulim" panose="020B0600000101010101" pitchFamily="34" charset="-127"/>
              </a:rPr>
              <a:t>：特征值问题、动力系统、随机微分方程、反问题、孤立子、可积系统</a:t>
            </a:r>
            <a:endParaRPr lang="en-US" altLang="zh-CN" sz="1800" dirty="0">
              <a:latin typeface="Gulim" panose="020B0600000101010101" pitchFamily="34" charset="-127"/>
              <a:ea typeface="Gulim" panose="020B0600000101010101" pitchFamily="34" charset="-127"/>
            </a:endParaRPr>
          </a:p>
          <a:p>
            <a:pPr lvl="1"/>
            <a:r>
              <a:rPr lang="zh-CN" altLang="en-US" sz="1800" dirty="0">
                <a:solidFill>
                  <a:srgbClr val="FF0000"/>
                </a:solidFill>
                <a:latin typeface="Gulim" panose="020B0600000101010101" pitchFamily="34" charset="-127"/>
                <a:ea typeface="Gulim" panose="020B0600000101010101" pitchFamily="34" charset="-127"/>
              </a:rPr>
              <a:t>计算方法</a:t>
            </a:r>
            <a:r>
              <a:rPr lang="zh-CN" altLang="en-US" sz="1800" dirty="0">
                <a:latin typeface="Gulim" panose="020B0600000101010101" pitchFamily="34" charset="-127"/>
                <a:ea typeface="Gulim" panose="020B0600000101010101" pitchFamily="34" charset="-127"/>
              </a:rPr>
              <a:t>：有限元方法、多尺度计算、最优化计算方法、谱方法、科学计算和高性能计算（并行计算等）、随机计算、微分方程的数值求解、辛几何算法、最优控制问题的数值方法、波场计算（包含小波分析等）</a:t>
            </a:r>
            <a:endParaRPr lang="en-US" altLang="zh-CN" sz="1800" dirty="0">
              <a:latin typeface="Gulim" panose="020B0600000101010101" pitchFamily="34" charset="-127"/>
              <a:ea typeface="Gulim" panose="020B0600000101010101" pitchFamily="34" charset="-127"/>
            </a:endParaRPr>
          </a:p>
          <a:p>
            <a:pPr lvl="1"/>
            <a:r>
              <a:rPr lang="zh-CN" altLang="en-US" sz="1800" dirty="0">
                <a:solidFill>
                  <a:srgbClr val="FF0000"/>
                </a:solidFill>
                <a:latin typeface="Gulim" panose="020B0600000101010101" pitchFamily="34" charset="-127"/>
                <a:ea typeface="Gulim" panose="020B0600000101010101" pitchFamily="34" charset="-127"/>
              </a:rPr>
              <a:t>数学基础</a:t>
            </a:r>
            <a:r>
              <a:rPr lang="zh-CN" altLang="en-US" sz="1800" dirty="0">
                <a:latin typeface="Gulim" panose="020B0600000101010101" pitchFamily="34" charset="-127"/>
                <a:ea typeface="Gulim" panose="020B0600000101010101" pitchFamily="34" charset="-127"/>
              </a:rPr>
              <a:t>：数值线性代数（大规模方程组求解、最优化计算等）、数值分析（微分方程数值解法）、数值逼近、有限元方法、积分方程、微分方程相关理论</a:t>
            </a:r>
            <a:endParaRPr lang="en-US" altLang="zh-CN" sz="1800" dirty="0">
              <a:latin typeface="Gulim" panose="020B0600000101010101" pitchFamily="34" charset="-127"/>
              <a:ea typeface="Gulim" panose="020B0600000101010101" pitchFamily="34" charset="-127"/>
            </a:endParaRPr>
          </a:p>
          <a:p>
            <a:pPr lvl="1"/>
            <a:r>
              <a:rPr lang="zh-CN" altLang="en-US" sz="1800" dirty="0">
                <a:latin typeface="Gulim" panose="020B0600000101010101" pitchFamily="34" charset="-127"/>
                <a:ea typeface="Gulim" panose="020B0600000101010101" pitchFamily="34" charset="-127"/>
              </a:rPr>
              <a:t>随着</a:t>
            </a:r>
            <a:r>
              <a:rPr lang="zh-CN" altLang="en-US" sz="1800" dirty="0">
                <a:solidFill>
                  <a:srgbClr val="FF0000"/>
                </a:solidFill>
                <a:latin typeface="Gulim" panose="020B0600000101010101" pitchFamily="34" charset="-127"/>
                <a:ea typeface="Gulim" panose="020B0600000101010101" pitchFamily="34" charset="-127"/>
              </a:rPr>
              <a:t>大数据</a:t>
            </a:r>
            <a:r>
              <a:rPr lang="zh-CN" altLang="en-US" sz="1800" dirty="0">
                <a:latin typeface="Gulim" panose="020B0600000101010101" pitchFamily="34" charset="-127"/>
                <a:ea typeface="Gulim" panose="020B0600000101010101" pitchFamily="34" charset="-127"/>
              </a:rPr>
              <a:t>和</a:t>
            </a:r>
            <a:r>
              <a:rPr lang="zh-CN" altLang="en-US" sz="1800" dirty="0">
                <a:solidFill>
                  <a:srgbClr val="FF0000"/>
                </a:solidFill>
                <a:latin typeface="Gulim" panose="020B0600000101010101" pitchFamily="34" charset="-127"/>
                <a:ea typeface="Gulim" panose="020B0600000101010101" pitchFamily="34" charset="-127"/>
              </a:rPr>
              <a:t>深度学习</a:t>
            </a:r>
            <a:r>
              <a:rPr lang="zh-CN" altLang="en-US" sz="1800" dirty="0">
                <a:latin typeface="Gulim" panose="020B0600000101010101" pitchFamily="34" charset="-127"/>
                <a:ea typeface="Gulim" panose="020B0600000101010101" pitchFamily="34" charset="-127"/>
              </a:rPr>
              <a:t>的兴起，</a:t>
            </a:r>
            <a:r>
              <a:rPr lang="zh-CN" altLang="en-US" sz="1800" dirty="0">
                <a:solidFill>
                  <a:srgbClr val="FF0000"/>
                </a:solidFill>
                <a:latin typeface="Gulim" panose="020B0600000101010101" pitchFamily="34" charset="-127"/>
                <a:ea typeface="Gulim" panose="020B0600000101010101" pitchFamily="34" charset="-127"/>
              </a:rPr>
              <a:t>计算数学</a:t>
            </a:r>
            <a:r>
              <a:rPr lang="zh-CN" altLang="en-US" sz="1800" dirty="0">
                <a:latin typeface="Gulim" panose="020B0600000101010101" pitchFamily="34" charset="-127"/>
                <a:ea typeface="Gulim" panose="020B0600000101010101" pitchFamily="34" charset="-127"/>
              </a:rPr>
              <a:t>中的很多基础工具，例如</a:t>
            </a:r>
            <a:r>
              <a:rPr lang="zh-CN" altLang="en-US" sz="1800" dirty="0">
                <a:solidFill>
                  <a:srgbClr val="FF0000"/>
                </a:solidFill>
                <a:latin typeface="Gulim" panose="020B0600000101010101" pitchFamily="34" charset="-127"/>
                <a:ea typeface="Gulim" panose="020B0600000101010101" pitchFamily="34" charset="-127"/>
              </a:rPr>
              <a:t>最优化计算、概率论、随机过程、动力系统</a:t>
            </a:r>
            <a:r>
              <a:rPr lang="zh-CN" altLang="en-US" sz="1800" dirty="0">
                <a:latin typeface="Gulim" panose="020B0600000101010101" pitchFamily="34" charset="-127"/>
                <a:ea typeface="Gulim" panose="020B0600000101010101" pitchFamily="34" charset="-127"/>
              </a:rPr>
              <a:t>等，瞬间被迁移到</a:t>
            </a:r>
            <a:r>
              <a:rPr lang="zh-CN" altLang="en-US" sz="1800" dirty="0">
                <a:solidFill>
                  <a:srgbClr val="FF0000"/>
                </a:solidFill>
                <a:latin typeface="Gulim" panose="020B0600000101010101" pitchFamily="34" charset="-127"/>
                <a:ea typeface="Gulim" panose="020B0600000101010101" pitchFamily="34" charset="-127"/>
              </a:rPr>
              <a:t>数据科学相关的算法</a:t>
            </a:r>
            <a:r>
              <a:rPr lang="zh-CN" altLang="en-US" sz="1800" dirty="0">
                <a:latin typeface="Gulim" panose="020B0600000101010101" pitchFamily="34" charset="-127"/>
                <a:ea typeface="Gulim" panose="020B0600000101010101" pitchFamily="34" charset="-127"/>
              </a:rPr>
              <a:t>中，得以利用。于此同时，</a:t>
            </a:r>
            <a:r>
              <a:rPr lang="zh-CN" altLang="en-US" sz="1800" dirty="0">
                <a:solidFill>
                  <a:srgbClr val="FF0000"/>
                </a:solidFill>
                <a:latin typeface="Gulim" panose="020B0600000101010101" pitchFamily="34" charset="-127"/>
                <a:ea typeface="Gulim" panose="020B0600000101010101" pitchFamily="34" charset="-127"/>
              </a:rPr>
              <a:t>数据科学</a:t>
            </a:r>
            <a:r>
              <a:rPr lang="zh-CN" altLang="en-US" sz="1800" dirty="0">
                <a:latin typeface="Gulim" panose="020B0600000101010101" pitchFamily="34" charset="-127"/>
                <a:ea typeface="Gulim" panose="020B0600000101010101" pitchFamily="34" charset="-127"/>
              </a:rPr>
              <a:t>相关计算方法在</a:t>
            </a:r>
            <a:r>
              <a:rPr lang="zh-CN" altLang="en-US" sz="1800" dirty="0">
                <a:solidFill>
                  <a:srgbClr val="FF0000"/>
                </a:solidFill>
                <a:latin typeface="Gulim" panose="020B0600000101010101" pitchFamily="34" charset="-127"/>
                <a:ea typeface="Gulim" panose="020B0600000101010101" pitchFamily="34" charset="-127"/>
              </a:rPr>
              <a:t>实际应用</a:t>
            </a:r>
            <a:r>
              <a:rPr lang="zh-CN" altLang="en-US" sz="1800" dirty="0">
                <a:latin typeface="Gulim" panose="020B0600000101010101" pitchFamily="34" charset="-127"/>
                <a:ea typeface="Gulim" panose="020B0600000101010101" pitchFamily="34" charset="-127"/>
              </a:rPr>
              <a:t>过程中，也推动了</a:t>
            </a:r>
            <a:r>
              <a:rPr lang="zh-CN" altLang="en-US" sz="1800" dirty="0">
                <a:solidFill>
                  <a:srgbClr val="FF0000"/>
                </a:solidFill>
                <a:latin typeface="Gulim" panose="020B0600000101010101" pitchFamily="34" charset="-127"/>
                <a:ea typeface="Gulim" panose="020B0600000101010101" pitchFamily="34" charset="-127"/>
              </a:rPr>
              <a:t>计算科学</a:t>
            </a:r>
            <a:r>
              <a:rPr lang="zh-CN" altLang="en-US" sz="1800" dirty="0">
                <a:latin typeface="Gulim" panose="020B0600000101010101" pitchFamily="34" charset="-127"/>
                <a:ea typeface="Gulim" panose="020B0600000101010101" pitchFamily="34" charset="-127"/>
              </a:rPr>
              <a:t>的发展。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AutoShape 4">
            <a:hlinkClick r:id="rId2" action="ppaction://hlinksldjump"/>
          </p:cNvPr>
          <p:cNvSpPr>
            <a:spLocks noChangeArrowheads="1"/>
          </p:cNvSpPr>
          <p:nvPr/>
        </p:nvSpPr>
        <p:spPr bwMode="auto">
          <a:xfrm>
            <a:off x="8748713" y="6381750"/>
            <a:ext cx="360362" cy="431800"/>
          </a:xfrm>
          <a:prstGeom prst="actionButtonHome">
            <a:avLst/>
          </a:prstGeom>
          <a:solidFill>
            <a:schemeClr val="accent1"/>
          </a:soli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
        <p:nvSpPr>
          <p:cNvPr id="1048730" name="Rectangle 5"/>
          <p:cNvSpPr>
            <a:spLocks noChangeArrowheads="1"/>
          </p:cNvSpPr>
          <p:nvPr/>
        </p:nvSpPr>
        <p:spPr bwMode="auto">
          <a:xfrm>
            <a:off x="1547813" y="0"/>
            <a:ext cx="6769100" cy="792163"/>
          </a:xfrm>
          <a:prstGeom prst="rect">
            <a:avLst/>
          </a:prstGeom>
          <a:solidFill>
            <a:srgbClr val="FFCC00">
              <a:alpha val="23921"/>
            </a:srgbClr>
          </a:solidFill>
          <a:ln w="28575">
            <a:solidFill>
              <a:srgbClr val="000000"/>
            </a:solidFill>
            <a:miter lim="800000"/>
            <a:headEnd/>
            <a:tailEnd/>
          </a:ln>
        </p:spPr>
        <p:txBody>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gn="ctr">
              <a:spcBef>
                <a:spcPct val="0"/>
              </a:spcBef>
              <a:buClrTx/>
              <a:buFontTx/>
              <a:buNone/>
            </a:pPr>
            <a:r>
              <a:rPr lang="zh-CN" altLang="en-US" sz="4400" b="1">
                <a:solidFill>
                  <a:srgbClr val="FFFF00"/>
                </a:solidFill>
                <a:latin typeface="Times New Roman" panose="02020603050405020304" pitchFamily="18" charset="0"/>
              </a:rPr>
              <a:t>数学在计算机中的应用</a:t>
            </a:r>
          </a:p>
        </p:txBody>
      </p:sp>
      <p:sp>
        <p:nvSpPr>
          <p:cNvPr id="1048731" name="Rectangle 8"/>
          <p:cNvSpPr>
            <a:spLocks noChangeArrowheads="1"/>
          </p:cNvSpPr>
          <p:nvPr/>
        </p:nvSpPr>
        <p:spPr bwMode="auto">
          <a:xfrm>
            <a:off x="611188" y="1268413"/>
            <a:ext cx="8424862" cy="3354387"/>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600" b="1">
                <a:solidFill>
                  <a:srgbClr val="FF0000"/>
                </a:solidFill>
                <a:latin typeface="Times New Roman" panose="02020603050405020304" pitchFamily="18" charset="0"/>
              </a:rPr>
              <a:t>（二）软件编程的思维定式</a:t>
            </a:r>
          </a:p>
          <a:p>
            <a:pPr algn="ctr">
              <a:spcBef>
                <a:spcPct val="0"/>
              </a:spcBef>
              <a:buClrTx/>
              <a:buFontTx/>
              <a:buNone/>
            </a:pPr>
            <a:r>
              <a:rPr lang="zh-CN" altLang="en-US" sz="3200" b="1">
                <a:solidFill>
                  <a:srgbClr val="000099"/>
                </a:solidFill>
                <a:latin typeface="Times New Roman" panose="02020603050405020304" pitchFamily="18" charset="0"/>
              </a:rPr>
              <a:t>软件编程的思维定式决定了一个人编程的水平  </a:t>
            </a:r>
            <a:r>
              <a:rPr lang="zh-CN" altLang="en-US" sz="3600" b="1">
                <a:solidFill>
                  <a:srgbClr val="000099"/>
                </a:solidFill>
                <a:latin typeface="Times New Roman" panose="02020603050405020304" pitchFamily="18" charset="0"/>
              </a:rPr>
              <a:t>         </a:t>
            </a:r>
          </a:p>
          <a:p>
            <a:pPr>
              <a:spcBef>
                <a:spcPct val="0"/>
              </a:spcBef>
              <a:buClrTx/>
            </a:pPr>
            <a:r>
              <a:rPr lang="zh-CN" altLang="en-US" sz="2800" b="1">
                <a:solidFill>
                  <a:schemeClr val="tx1"/>
                </a:solidFill>
                <a:latin typeface="Times New Roman" panose="02020603050405020304" pitchFamily="18" charset="0"/>
              </a:rPr>
              <a:t>在编程过程中，数学思维清晰，编写出来的程序让人耳目一新。</a:t>
            </a:r>
          </a:p>
          <a:p>
            <a:pPr>
              <a:spcBef>
                <a:spcPct val="0"/>
              </a:spcBef>
              <a:buClrTx/>
            </a:pPr>
            <a:r>
              <a:rPr lang="zh-CN" altLang="en-US" sz="2800" b="1">
                <a:solidFill>
                  <a:schemeClr val="tx1"/>
                </a:solidFill>
                <a:latin typeface="Times New Roman" panose="02020603050405020304" pitchFamily="18" charset="0"/>
              </a:rPr>
              <a:t>85%的学生，编程时是根据语法而编写程序，完全脱离了软件编程的思维，</a:t>
            </a:r>
            <a:r>
              <a:rPr lang="en-US" altLang="zh-CN" sz="2800" b="1">
                <a:solidFill>
                  <a:schemeClr val="tx1"/>
                </a:solidFill>
                <a:latin typeface="Times New Roman" panose="02020603050405020304" pitchFamily="18" charset="0"/>
              </a:rPr>
              <a:t>——</a:t>
            </a:r>
            <a:r>
              <a:rPr lang="zh-CN" altLang="en-US" sz="2800" b="1">
                <a:solidFill>
                  <a:schemeClr val="tx1"/>
                </a:solidFill>
                <a:latin typeface="Times New Roman" panose="02020603050405020304" pitchFamily="18" charset="0"/>
              </a:rPr>
              <a:t>编写的程序相当糟糕，缺乏</a:t>
            </a:r>
            <a:r>
              <a:rPr lang="en-US" altLang="zh-CN" sz="2800" b="1">
                <a:solidFill>
                  <a:schemeClr val="tx1"/>
                </a:solidFill>
                <a:latin typeface="Times New Roman" panose="02020603050405020304" pitchFamily="18" charset="0"/>
              </a:rPr>
              <a:t>逻辑。</a:t>
            </a:r>
          </a:p>
        </p:txBody>
      </p:sp>
      <p:sp>
        <p:nvSpPr>
          <p:cNvPr id="1048732" name="AutoShape 9"/>
          <p:cNvSpPr>
            <a:spLocks noChangeArrowheads="1"/>
          </p:cNvSpPr>
          <p:nvPr/>
        </p:nvSpPr>
        <p:spPr bwMode="auto">
          <a:xfrm>
            <a:off x="539750" y="5516563"/>
            <a:ext cx="1336675" cy="360362"/>
          </a:xfrm>
          <a:prstGeom prst="rightArrow">
            <a:avLst>
              <a:gd name="adj1" fmla="val 50000"/>
              <a:gd name="adj2" fmla="val 102554"/>
            </a:avLst>
          </a:prstGeom>
          <a:solidFill>
            <a:schemeClr val="accent1"/>
          </a:solidFill>
          <a:ln w="9525">
            <a:solidFill>
              <a:schemeClr val="tx1"/>
            </a:solidFill>
            <a:miter lim="800000"/>
            <a:headEnd/>
            <a:tailEnd/>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
        <p:nvSpPr>
          <p:cNvPr id="1048733" name="Rectangle 10"/>
          <p:cNvSpPr>
            <a:spLocks noChangeArrowheads="1"/>
          </p:cNvSpPr>
          <p:nvPr/>
        </p:nvSpPr>
        <p:spPr bwMode="auto">
          <a:xfrm>
            <a:off x="2051050" y="5084763"/>
            <a:ext cx="6840538" cy="1373187"/>
          </a:xfrm>
          <a:prstGeom prst="rect">
            <a:avLst/>
          </a:prstGeom>
          <a:solidFill>
            <a:srgbClr val="FF00FF">
              <a:alpha val="38823"/>
            </a:srgbClr>
          </a:solid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2800" b="1" dirty="0">
                <a:solidFill>
                  <a:schemeClr val="tx1"/>
                </a:solidFill>
                <a:latin typeface="Times New Roman" panose="02020603050405020304" pitchFamily="18" charset="0"/>
              </a:rPr>
              <a:t>      </a:t>
            </a:r>
            <a:r>
              <a:rPr lang="en-US" altLang="zh-CN" sz="2800" b="1" dirty="0" err="1">
                <a:solidFill>
                  <a:schemeClr val="tx1"/>
                </a:solidFill>
                <a:latin typeface="Times New Roman" panose="02020603050405020304" pitchFamily="18" charset="0"/>
              </a:rPr>
              <a:t>数学思维不够，在软件编程</a:t>
            </a:r>
            <a:r>
              <a:rPr lang="zh-CN" altLang="en-US" sz="2800" b="1" dirty="0">
                <a:solidFill>
                  <a:schemeClr val="tx1"/>
                </a:solidFill>
                <a:latin typeface="Times New Roman" panose="02020603050405020304" pitchFamily="18" charset="0"/>
              </a:rPr>
              <a:t>时</a:t>
            </a:r>
            <a:r>
              <a:rPr lang="en-US" altLang="zh-CN" sz="2800" b="1" dirty="0" err="1">
                <a:solidFill>
                  <a:schemeClr val="tx1"/>
                </a:solidFill>
                <a:latin typeface="Times New Roman" panose="02020603050405020304" pitchFamily="18" charset="0"/>
              </a:rPr>
              <a:t>会有很多疑虑，缩手缩尾，写的程序也不够健全，缺乏逻辑</a:t>
            </a:r>
            <a:endParaRPr lang="zh-CN" altLang="en-US" sz="2800" b="1" dirty="0">
              <a:solidFill>
                <a:schemeClr val="tx1"/>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标题 1"/>
          <p:cNvSpPr>
            <a:spLocks noGrp="1" noChangeArrowheads="1"/>
          </p:cNvSpPr>
          <p:nvPr>
            <p:ph type="title"/>
          </p:nvPr>
        </p:nvSpPr>
        <p:spPr/>
        <p:txBody>
          <a:bodyPr/>
          <a:lstStyle/>
          <a:p>
            <a:pPr eaLnBrk="1" hangingPunct="1"/>
            <a:r>
              <a:rPr lang="zh-CN" altLang="en-US" sz="3200">
                <a:solidFill>
                  <a:srgbClr val="FFFF00"/>
                </a:solidFill>
                <a:ea typeface="宋体" panose="02010600030101010101" pitchFamily="2" charset="-122"/>
              </a:rPr>
              <a:t>计算机的起源</a:t>
            </a:r>
          </a:p>
        </p:txBody>
      </p:sp>
      <p:sp>
        <p:nvSpPr>
          <p:cNvPr id="1048632" name="内容占位符 2"/>
          <p:cNvSpPr>
            <a:spLocks noGrp="1" noChangeArrowheads="1"/>
          </p:cNvSpPr>
          <p:nvPr>
            <p:ph idx="1"/>
          </p:nvPr>
        </p:nvSpPr>
        <p:spPr/>
        <p:txBody>
          <a:bodyPr/>
          <a:lstStyle/>
          <a:p>
            <a:pPr>
              <a:lnSpc>
                <a:spcPct val="150000"/>
              </a:lnSpc>
            </a:pPr>
            <a:r>
              <a:rPr lang="zh-CN" altLang="zh-CN" sz="2800">
                <a:solidFill>
                  <a:srgbClr val="1A0002"/>
                </a:solidFill>
                <a:latin typeface="仿宋_GB2312" panose="02010609030101010101" pitchFamily="49" charset="-122"/>
                <a:ea typeface="仿宋_GB2312" panose="02010609030101010101" pitchFamily="49" charset="-122"/>
              </a:rPr>
              <a:t>1620年，欧洲人发明计算尺；1642年计算器出现。1854年英国数学家布尔提出了符号逻辑的思想；19世纪中期，英国数学家巴贝奇（被称为“计算机之父”）提出了通用数字计算机的基本设计思想，为20世纪计算机的发明打下了坚实基础。</a:t>
            </a:r>
          </a:p>
          <a:p>
            <a:pPr eaLnBrk="1" hangingPunct="1"/>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Rectangle 4"/>
          <p:cNvSpPr>
            <a:spLocks noChangeArrowheads="1"/>
          </p:cNvSpPr>
          <p:nvPr/>
        </p:nvSpPr>
        <p:spPr bwMode="auto">
          <a:xfrm>
            <a:off x="900113" y="1341438"/>
            <a:ext cx="7993062" cy="5240337"/>
          </a:xfrm>
          <a:prstGeom prst="rect">
            <a:avLst/>
          </a:prstGeom>
          <a:noFill/>
          <a:ln>
            <a:noFill/>
          </a:ln>
        </p:spPr>
        <p:txBody>
          <a:bodyPr/>
          <a:lstStyle>
            <a:lvl1pPr marL="342900" indent="-342900">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buClrTx/>
              <a:buFontTx/>
              <a:buNone/>
            </a:pPr>
            <a:r>
              <a:rPr lang="en-US" altLang="zh-CN" sz="2800">
                <a:solidFill>
                  <a:schemeClr val="tx1"/>
                </a:solidFill>
                <a:latin typeface="宋体" panose="02010600030101010101" pitchFamily="2" charset="-122"/>
              </a:rPr>
              <a:t>       </a:t>
            </a:r>
            <a:r>
              <a:rPr lang="zh-CN" altLang="en-US" sz="2800" b="1">
                <a:solidFill>
                  <a:schemeClr val="tx1"/>
                </a:solidFill>
                <a:latin typeface="宋体" panose="02010600030101010101" pitchFamily="2" charset="-122"/>
              </a:rPr>
              <a:t>程序设计解决问题都是</a:t>
            </a:r>
            <a:r>
              <a:rPr lang="zh-CN" altLang="en-US" sz="2800" b="1">
                <a:solidFill>
                  <a:srgbClr val="FF0000"/>
                </a:solidFill>
                <a:latin typeface="宋体" panose="02010600030101010101" pitchFamily="2" charset="-122"/>
              </a:rPr>
              <a:t>实际应用问题</a:t>
            </a:r>
            <a:r>
              <a:rPr lang="en-US" altLang="zh-CN" sz="2800" b="1">
                <a:solidFill>
                  <a:schemeClr val="tx1"/>
                </a:solidFill>
                <a:latin typeface="宋体" panose="02010600030101010101" pitchFamily="2" charset="-122"/>
              </a:rPr>
              <a:t>,</a:t>
            </a:r>
            <a:r>
              <a:rPr lang="zh-CN" altLang="en-US" sz="2800" b="1">
                <a:solidFill>
                  <a:schemeClr val="tx1"/>
                </a:solidFill>
                <a:latin typeface="宋体" panose="02010600030101010101" pitchFamily="2" charset="-122"/>
              </a:rPr>
              <a:t>涉及各种各样的科学计算</a:t>
            </a:r>
            <a:r>
              <a:rPr lang="en-US" altLang="zh-CN" sz="2800" b="1">
                <a:solidFill>
                  <a:schemeClr val="tx1"/>
                </a:solidFill>
                <a:latin typeface="宋体" panose="02010600030101010101" pitchFamily="2" charset="-122"/>
              </a:rPr>
              <a:t>,</a:t>
            </a:r>
            <a:r>
              <a:rPr lang="zh-CN" altLang="en-US" sz="2800" b="1">
                <a:solidFill>
                  <a:schemeClr val="tx1"/>
                </a:solidFill>
                <a:latin typeface="宋体" panose="02010600030101010101" pitchFamily="2" charset="-122"/>
              </a:rPr>
              <a:t>而</a:t>
            </a:r>
            <a:r>
              <a:rPr lang="zh-CN" altLang="en-US" sz="2800" b="1">
                <a:solidFill>
                  <a:srgbClr val="FF0000"/>
                </a:solidFill>
                <a:latin typeface="宋体" panose="02010600030101010101" pitchFamily="2" charset="-122"/>
              </a:rPr>
              <a:t>实际问题转换为程序</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要经过一个对问题抽象的过程</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建立起完善的数学模型</a:t>
            </a:r>
            <a:r>
              <a:rPr lang="en-US" altLang="zh-CN" sz="2800" b="1">
                <a:solidFill>
                  <a:schemeClr val="tx1"/>
                </a:solidFill>
                <a:latin typeface="宋体" panose="02010600030101010101" pitchFamily="2" charset="-122"/>
              </a:rPr>
              <a:t>,</a:t>
            </a:r>
            <a:r>
              <a:rPr lang="zh-CN" altLang="en-US" sz="2800" b="1">
                <a:solidFill>
                  <a:schemeClr val="tx1"/>
                </a:solidFill>
                <a:latin typeface="宋体" panose="02010600030101010101" pitchFamily="2" charset="-122"/>
              </a:rPr>
              <a:t>才能设计一个问题解决的程序。这需要程序员具有</a:t>
            </a:r>
            <a:r>
              <a:rPr lang="zh-CN" altLang="en-US" sz="2800" b="1">
                <a:solidFill>
                  <a:srgbClr val="000099"/>
                </a:solidFill>
                <a:latin typeface="宋体" panose="02010600030101010101" pitchFamily="2" charset="-122"/>
              </a:rPr>
              <a:t>良好的数学基础</a:t>
            </a:r>
            <a:r>
              <a:rPr lang="zh-CN" altLang="en-US" sz="2800" b="1">
                <a:solidFill>
                  <a:schemeClr val="tx1"/>
                </a:solidFill>
                <a:latin typeface="宋体" panose="02010600030101010101" pitchFamily="2" charset="-122"/>
              </a:rPr>
              <a:t>。</a:t>
            </a:r>
          </a:p>
          <a:p>
            <a:pPr>
              <a:buClrTx/>
              <a:buFontTx/>
              <a:buNone/>
            </a:pPr>
            <a:r>
              <a:rPr lang="zh-CN" altLang="en-US" sz="2800" b="1">
                <a:solidFill>
                  <a:schemeClr val="tx1"/>
                </a:solidFill>
                <a:latin typeface="宋体" panose="02010600030101010101" pitchFamily="2" charset="-122"/>
              </a:rPr>
              <a:t>      软件编程的思想最重要是</a:t>
            </a:r>
            <a:r>
              <a:rPr lang="zh-CN" altLang="en-US" sz="2800" b="1">
                <a:solidFill>
                  <a:srgbClr val="FF0000"/>
                </a:solidFill>
                <a:latin typeface="宋体" panose="02010600030101010101" pitchFamily="2" charset="-122"/>
              </a:rPr>
              <a:t>算法</a:t>
            </a:r>
            <a:r>
              <a:rPr lang="zh-CN" altLang="en-US" sz="2800" b="1">
                <a:solidFill>
                  <a:schemeClr val="tx1"/>
                </a:solidFill>
                <a:latin typeface="宋体" panose="02010600030101010101" pitchFamily="2" charset="-122"/>
              </a:rPr>
              <a:t>，而算法是建立在</a:t>
            </a:r>
            <a:r>
              <a:rPr lang="zh-CN" altLang="en-US" sz="2800" b="1">
                <a:solidFill>
                  <a:srgbClr val="FF0000"/>
                </a:solidFill>
                <a:latin typeface="宋体" panose="02010600030101010101" pitchFamily="2" charset="-122"/>
              </a:rPr>
              <a:t>数学思维</a:t>
            </a:r>
            <a:r>
              <a:rPr lang="zh-CN" altLang="en-US" sz="2800" b="1">
                <a:solidFill>
                  <a:schemeClr val="tx1"/>
                </a:solidFill>
                <a:latin typeface="宋体" panose="02010600030101010101" pitchFamily="2" charset="-122"/>
              </a:rPr>
              <a:t>上的，其实说白了，</a:t>
            </a:r>
            <a:r>
              <a:rPr lang="zh-CN" altLang="en-US" sz="3600" b="1">
                <a:solidFill>
                  <a:srgbClr val="FF0000"/>
                </a:solidFill>
                <a:latin typeface="华文新魏" panose="02010800040101010101" pitchFamily="2" charset="-122"/>
                <a:ea typeface="华文新魏" panose="02010800040101010101" pitchFamily="2" charset="-122"/>
              </a:rPr>
              <a:t>程序只是一件衣服，算法才是它的灵魂</a:t>
            </a:r>
            <a:r>
              <a:rPr lang="zh-CN" altLang="en-US" sz="2800" b="1">
                <a:solidFill>
                  <a:schemeClr val="tx1"/>
                </a:solidFill>
                <a:latin typeface="宋体" panose="02010600030101010101" pitchFamily="2" charset="-122"/>
              </a:rPr>
              <a:t>，算法就来自于</a:t>
            </a:r>
            <a:r>
              <a:rPr lang="zh-CN" altLang="en-US" sz="2800" b="1">
                <a:solidFill>
                  <a:srgbClr val="FF0000"/>
                </a:solidFill>
                <a:latin typeface="宋体" panose="02010600030101010101" pitchFamily="2" charset="-122"/>
              </a:rPr>
              <a:t>数学</a:t>
            </a:r>
            <a:r>
              <a:rPr lang="zh-CN" altLang="en-US" sz="2800" b="1">
                <a:solidFill>
                  <a:schemeClr val="tx1"/>
                </a:solidFill>
                <a:latin typeface="宋体" panose="02010600030101010101" pitchFamily="2" charset="-122"/>
              </a:rPr>
              <a:t>，没有深厚的数学思维功底，是弄不懂算法的。所以，如果你想从事软件编程，那么就</a:t>
            </a:r>
            <a:r>
              <a:rPr lang="zh-CN" altLang="en-US" sz="2800" b="1">
                <a:solidFill>
                  <a:srgbClr val="FF0000"/>
                </a:solidFill>
                <a:latin typeface="宋体" panose="02010600030101010101" pitchFamily="2" charset="-122"/>
              </a:rPr>
              <a:t>认真的培养自己的数学思维吧！</a:t>
            </a:r>
          </a:p>
        </p:txBody>
      </p:sp>
      <p:sp>
        <p:nvSpPr>
          <p:cNvPr id="1048735" name="Rectangle 5"/>
          <p:cNvSpPr>
            <a:spLocks noChangeArrowheads="1"/>
          </p:cNvSpPr>
          <p:nvPr/>
        </p:nvSpPr>
        <p:spPr bwMode="auto">
          <a:xfrm>
            <a:off x="1692275" y="0"/>
            <a:ext cx="6769100" cy="792163"/>
          </a:xfrm>
          <a:prstGeom prst="rect">
            <a:avLst/>
          </a:prstGeom>
          <a:solidFill>
            <a:srgbClr val="FFCC00">
              <a:alpha val="23921"/>
            </a:srgbClr>
          </a:solidFill>
          <a:ln w="28575">
            <a:solidFill>
              <a:srgbClr val="000000"/>
            </a:solidFill>
            <a:miter lim="800000"/>
            <a:headEnd/>
            <a:tailEnd/>
          </a:ln>
        </p:spPr>
        <p:txBody>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gn="ctr">
              <a:spcBef>
                <a:spcPct val="0"/>
              </a:spcBef>
              <a:buClrTx/>
              <a:buFontTx/>
              <a:buNone/>
            </a:pPr>
            <a:r>
              <a:rPr lang="zh-CN" altLang="en-US" sz="4400" b="1">
                <a:solidFill>
                  <a:srgbClr val="FFFF00"/>
                </a:solidFill>
                <a:latin typeface="Times New Roman" panose="02020603050405020304" pitchFamily="18" charset="0"/>
              </a:rPr>
              <a:t>数学在计算机中的应用</a:t>
            </a:r>
          </a:p>
        </p:txBody>
      </p:sp>
      <p:sp>
        <p:nvSpPr>
          <p:cNvPr id="1048736" name="Text Box 6"/>
          <p:cNvSpPr txBox="1">
            <a:spLocks noChangeArrowheads="1"/>
          </p:cNvSpPr>
          <p:nvPr/>
        </p:nvSpPr>
        <p:spPr bwMode="auto">
          <a:xfrm>
            <a:off x="1160463" y="2420938"/>
            <a:ext cx="458787" cy="2303462"/>
          </a:xfrm>
          <a:prstGeom prst="rect">
            <a:avLst/>
          </a:prstGeom>
          <a:noFill/>
          <a:ln>
            <a:noFill/>
          </a:ln>
        </p:spPr>
        <p:txBody>
          <a:bodyPr vert="eaVert">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endParaRPr lang="zh-CN" altLang="zh-CN" sz="1800">
              <a:solidFill>
                <a:schemeClr val="tx1"/>
              </a:solidFill>
              <a:latin typeface="Times New Roman" panose="02020603050405020304" pitchFamily="18" charset="0"/>
            </a:endParaRPr>
          </a:p>
        </p:txBody>
      </p:sp>
      <p:sp>
        <p:nvSpPr>
          <p:cNvPr id="1048737" name="Text Box 7"/>
          <p:cNvSpPr txBox="1">
            <a:spLocks noChangeArrowheads="1"/>
          </p:cNvSpPr>
          <p:nvPr/>
        </p:nvSpPr>
        <p:spPr bwMode="auto">
          <a:xfrm>
            <a:off x="179388" y="2565400"/>
            <a:ext cx="733425" cy="2087563"/>
          </a:xfrm>
          <a:prstGeom prst="rect">
            <a:avLst/>
          </a:prstGeom>
          <a:solidFill>
            <a:srgbClr val="00CCFF">
              <a:alpha val="43921"/>
            </a:srgbClr>
          </a:solidFill>
          <a:ln>
            <a:noFill/>
          </a:ln>
        </p:spPr>
        <p:txBody>
          <a:bodyPr vert="eaVert">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en-US" altLang="zh-CN" sz="3600" b="1">
                <a:solidFill>
                  <a:schemeClr val="tx1"/>
                </a:solidFill>
                <a:latin typeface="黑体" panose="02010609060101010101" pitchFamily="49" charset="-122"/>
                <a:ea typeface="黑体" panose="02010609060101010101" pitchFamily="49" charset="-122"/>
              </a:rPr>
              <a:t> </a:t>
            </a:r>
            <a:r>
              <a:rPr lang="zh-CN" altLang="en-US" sz="3600" b="1">
                <a:solidFill>
                  <a:schemeClr val="tx1"/>
                </a:solidFill>
                <a:latin typeface="黑体" panose="02010609060101010101" pitchFamily="49" charset="-122"/>
                <a:ea typeface="黑体" panose="02010609060101010101" pitchFamily="49" charset="-122"/>
              </a:rPr>
              <a:t>总   结</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Rectangle 2"/>
          <p:cNvSpPr>
            <a:spLocks noGrp="1" noChangeArrowheads="1"/>
          </p:cNvSpPr>
          <p:nvPr>
            <p:ph type="title"/>
          </p:nvPr>
        </p:nvSpPr>
        <p:spPr bwMode="auto">
          <a:xfrm>
            <a:off x="1692275" y="0"/>
            <a:ext cx="7272338" cy="863600"/>
          </a:xfrm>
        </p:spPr>
        <p:txBody>
          <a:bodyPr anchor="t"/>
          <a:lstStyle/>
          <a:p>
            <a:pPr eaLnBrk="1" hangingPunct="1"/>
            <a:r>
              <a:rPr lang="zh-CN" altLang="en-US" sz="4400" kern="1200" dirty="0">
                <a:solidFill>
                  <a:srgbClr val="FFFF00"/>
                </a:solidFill>
                <a:latin typeface="Times New Roman" pitchFamily="18" charset="0"/>
                <a:ea typeface="Gulim" pitchFamily="34" charset="-127"/>
                <a:cs typeface="+mn-cs"/>
              </a:rPr>
              <a:t>网友观点：</a:t>
            </a:r>
          </a:p>
        </p:txBody>
      </p:sp>
      <p:pic>
        <p:nvPicPr>
          <p:cNvPr id="2097176" name="Picture 4" descr="未命名"/>
          <p:cNvPicPr>
            <a:picLocks noGrp="1" noChangeAspect="1" noChangeArrowheads="1"/>
          </p:cNvPicPr>
          <p:nvPr>
            <p:ph sz="quarter" idx="2"/>
          </p:nvPr>
        </p:nvPicPr>
        <p:blipFill>
          <a:blip r:embed="rId2" cstate="print"/>
          <a:srcRect/>
          <a:stretch>
            <a:fillRect/>
          </a:stretch>
        </p:blipFill>
        <p:spPr>
          <a:xfrm>
            <a:off x="179388" y="2133600"/>
            <a:ext cx="8713787" cy="1593850"/>
          </a:xfrm>
        </p:spPr>
      </p:pic>
      <p:pic>
        <p:nvPicPr>
          <p:cNvPr id="2097177" name="Picture 5" descr="发给"/>
          <p:cNvPicPr>
            <a:picLocks noGrp="1" noChangeAspect="1" noChangeArrowheads="1"/>
          </p:cNvPicPr>
          <p:nvPr>
            <p:ph sz="quarter" idx="3"/>
          </p:nvPr>
        </p:nvPicPr>
        <p:blipFill>
          <a:blip r:embed="rId3" cstate="print"/>
          <a:srcRect/>
          <a:stretch>
            <a:fillRect/>
          </a:stretch>
        </p:blipFill>
        <p:spPr>
          <a:xfrm>
            <a:off x="179388" y="4005263"/>
            <a:ext cx="8640762" cy="1501775"/>
          </a:xfrm>
        </p:spPr>
      </p:pic>
      <p:sp>
        <p:nvSpPr>
          <p:cNvPr id="1048746" name="AutoShape 6">
            <a:hlinkClick r:id="rId4" action="ppaction://hlinksldjump"/>
          </p:cNvPr>
          <p:cNvSpPr>
            <a:spLocks noChangeArrowheads="1"/>
          </p:cNvSpPr>
          <p:nvPr/>
        </p:nvSpPr>
        <p:spPr bwMode="auto">
          <a:xfrm>
            <a:off x="8748713" y="6381750"/>
            <a:ext cx="360362" cy="431800"/>
          </a:xfrm>
          <a:prstGeom prst="actionButtonHome">
            <a:avLst/>
          </a:prstGeom>
          <a:solidFill>
            <a:schemeClr val="accent1"/>
          </a:solidFill>
          <a:ln>
            <a:noFill/>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标题 1"/>
          <p:cNvSpPr>
            <a:spLocks noGrp="1" noChangeArrowheads="1"/>
          </p:cNvSpPr>
          <p:nvPr>
            <p:ph type="title"/>
          </p:nvPr>
        </p:nvSpPr>
        <p:spPr/>
        <p:txBody>
          <a:bodyPr/>
          <a:lstStyle/>
          <a:p>
            <a:pPr eaLnBrk="1" hangingPunct="1"/>
            <a:endParaRPr lang="zh-CN" altLang="en-US" cap="none">
              <a:ea typeface="宋体" panose="02010600030101010101" pitchFamily="2" charset="-122"/>
            </a:endParaRPr>
          </a:p>
        </p:txBody>
      </p:sp>
      <p:sp>
        <p:nvSpPr>
          <p:cNvPr id="1048748" name="文本占位符 2"/>
          <p:cNvSpPr>
            <a:spLocks noGrp="1" noChangeArrowheads="1"/>
          </p:cNvSpPr>
          <p:nvPr>
            <p:ph type="body" idx="1"/>
          </p:nvPr>
        </p:nvSpPr>
        <p:spPr/>
        <p:txBody>
          <a:bodyPr/>
          <a:lstStyle/>
          <a:p>
            <a:pPr eaLnBrk="1" hangingPunct="1"/>
            <a:endParaRPr lang="zh-CN" altLang="en-US">
              <a:ea typeface="宋体" panose="02010600030101010101" pitchFamily="2" charset="-122"/>
            </a:endParaRPr>
          </a:p>
        </p:txBody>
      </p:sp>
      <p:sp>
        <p:nvSpPr>
          <p:cNvPr id="1048749" name="Rectangle 3"/>
          <p:cNvSpPr txBox="1">
            <a:spLocks noChangeArrowheads="1"/>
          </p:cNvSpPr>
          <p:nvPr/>
        </p:nvSpPr>
        <p:spPr bwMode="auto">
          <a:xfrm>
            <a:off x="1042988" y="1341438"/>
            <a:ext cx="7859712" cy="2952750"/>
          </a:xfrm>
          <a:prstGeom prst="rect">
            <a:avLst/>
          </a:prstGeom>
          <a:noFill/>
          <a:ln w="9525">
            <a:noFill/>
            <a:miter lim="800000"/>
            <a:headEnd/>
            <a:tailEnd/>
          </a:ln>
          <a:effectLst/>
        </p:spPr>
        <p:txBody>
          <a:bodyPr anchor="b"/>
          <a:lstStyle/>
          <a:p>
            <a:pPr eaLnBrk="1" hangingPunct="1">
              <a:spcBef>
                <a:spcPct val="20000"/>
              </a:spcBef>
              <a:buClr>
                <a:schemeClr val="tx1"/>
              </a:buClr>
            </a:pPr>
            <a:r>
              <a:rPr lang="zh-CN" altLang="en-US" sz="8800" kern="0" dirty="0">
                <a:solidFill>
                  <a:srgbClr val="FF0000"/>
                </a:solidFill>
                <a:latin typeface="+mn-lt"/>
                <a:ea typeface="华文行楷" charset="-122"/>
              </a:rPr>
              <a:t>三</a:t>
            </a:r>
            <a:r>
              <a:rPr lang="zh-CN" altLang="en-US" sz="8800" kern="0" dirty="0">
                <a:solidFill>
                  <a:schemeClr val="accent1"/>
                </a:solidFill>
                <a:latin typeface="+mn-lt"/>
                <a:ea typeface="华文行楷" charset="-122"/>
              </a:rPr>
              <a:t>、数学与</a:t>
            </a:r>
          </a:p>
          <a:p>
            <a:pPr eaLnBrk="1" hangingPunct="1">
              <a:spcBef>
                <a:spcPct val="20000"/>
              </a:spcBef>
              <a:buClr>
                <a:schemeClr val="tx1"/>
              </a:buClr>
            </a:pPr>
            <a:r>
              <a:rPr lang="zh-CN" altLang="en-US" sz="8800" kern="0" dirty="0">
                <a:solidFill>
                  <a:schemeClr val="accent1"/>
                </a:solidFill>
                <a:latin typeface="+mn-lt"/>
                <a:ea typeface="华文行楷" charset="-122"/>
              </a:rPr>
              <a:t>        程序设计</a:t>
            </a:r>
            <a:endParaRPr lang="zh-CN" altLang="en-US" sz="8800" kern="0" dirty="0">
              <a:solidFill>
                <a:srgbClr val="FF0000"/>
              </a:solidFill>
              <a:latin typeface="+mn-lt"/>
              <a:ea typeface="华文行楷"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Rectangle 2"/>
          <p:cNvSpPr>
            <a:spLocks noGrp="1" noChangeArrowheads="1"/>
          </p:cNvSpPr>
          <p:nvPr>
            <p:ph type="title"/>
          </p:nvPr>
        </p:nvSpPr>
        <p:spPr bwMode="auto">
          <a:xfrm>
            <a:off x="0" y="5876925"/>
            <a:ext cx="3635375" cy="576263"/>
          </a:xfrm>
          <a:solidFill>
            <a:srgbClr val="FFFFFF"/>
          </a:solidFill>
          <a:ln>
            <a:solidFill>
              <a:srgbClr val="000000"/>
            </a:solidFill>
            <a:miter lim="800000"/>
            <a:headEnd/>
            <a:tailEnd/>
          </a:ln>
        </p:spPr>
        <p:txBody>
          <a:bodyPr anchor="t"/>
          <a:lstStyle/>
          <a:p>
            <a:pPr eaLnBrk="1" hangingPunct="1"/>
            <a:r>
              <a:rPr lang="zh-CN" altLang="en-US" sz="3200">
                <a:solidFill>
                  <a:srgbClr val="002060"/>
                </a:solidFill>
                <a:ea typeface="宋体" panose="02010600030101010101" pitchFamily="2" charset="-122"/>
              </a:rPr>
              <a:t>（克努特，高纳德）</a:t>
            </a:r>
          </a:p>
        </p:txBody>
      </p:sp>
      <p:pic>
        <p:nvPicPr>
          <p:cNvPr id="2097178" name="Picture 4" descr="b_large_xsrE_64cd00017ee82d11"/>
          <p:cNvPicPr>
            <a:picLocks noChangeAspect="1" noChangeArrowheads="1"/>
          </p:cNvPicPr>
          <p:nvPr/>
        </p:nvPicPr>
        <p:blipFill>
          <a:blip r:embed="rId2" cstate="print"/>
          <a:srcRect/>
          <a:stretch>
            <a:fillRect/>
          </a:stretch>
        </p:blipFill>
        <p:spPr bwMode="auto">
          <a:xfrm>
            <a:off x="0" y="1412875"/>
            <a:ext cx="3044825" cy="4175125"/>
          </a:xfrm>
          <a:prstGeom prst="rect">
            <a:avLst/>
          </a:prstGeom>
          <a:noFill/>
          <a:ln>
            <a:noFill/>
          </a:ln>
        </p:spPr>
      </p:pic>
      <p:sp>
        <p:nvSpPr>
          <p:cNvPr id="1048751" name="Rectangle 6"/>
          <p:cNvSpPr>
            <a:spLocks noChangeArrowheads="1"/>
          </p:cNvSpPr>
          <p:nvPr/>
        </p:nvSpPr>
        <p:spPr bwMode="auto">
          <a:xfrm>
            <a:off x="3924300" y="1557338"/>
            <a:ext cx="4752975" cy="1573212"/>
          </a:xfrm>
          <a:prstGeom prst="rect">
            <a:avLst/>
          </a:prstGeom>
          <a:solidFill>
            <a:srgbClr val="FFFF99">
              <a:alpha val="52156"/>
            </a:srgbClr>
          </a:solidFill>
          <a:ln w="19050">
            <a:solidFill>
              <a:srgbClr val="FF0000"/>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en-US" altLang="zh-CN" sz="3200">
                <a:solidFill>
                  <a:schemeClr val="tx1"/>
                </a:solidFill>
                <a:latin typeface="Times New Roman" panose="02020603050405020304" pitchFamily="18" charset="0"/>
              </a:rPr>
              <a:t>     </a:t>
            </a:r>
            <a:r>
              <a:rPr lang="zh-CN" altLang="en-US" sz="3200" b="1">
                <a:solidFill>
                  <a:schemeClr val="tx1"/>
                </a:solidFill>
                <a:latin typeface="Times New Roman" panose="02020603050405020304" pitchFamily="18" charset="0"/>
              </a:rPr>
              <a:t>经典著作</a:t>
            </a:r>
            <a:r>
              <a:rPr lang="en-US" altLang="zh-CN" sz="3200" b="1">
                <a:solidFill>
                  <a:schemeClr val="tx1"/>
                </a:solidFill>
                <a:latin typeface="Times New Roman" panose="02020603050405020304" pitchFamily="18" charset="0"/>
              </a:rPr>
              <a:t>《</a:t>
            </a:r>
            <a:r>
              <a:rPr lang="zh-CN" altLang="en-US" sz="3200" b="1">
                <a:solidFill>
                  <a:schemeClr val="tx1"/>
                </a:solidFill>
                <a:latin typeface="Times New Roman" panose="02020603050405020304" pitchFamily="18" charset="0"/>
              </a:rPr>
              <a:t>计算机程序设计艺术</a:t>
            </a:r>
            <a:r>
              <a:rPr lang="en-US" altLang="zh-CN" sz="3200" b="1">
                <a:solidFill>
                  <a:schemeClr val="tx1"/>
                </a:solidFill>
                <a:latin typeface="Times New Roman" panose="02020603050405020304" pitchFamily="18" charset="0"/>
              </a:rPr>
              <a:t>》</a:t>
            </a:r>
            <a:r>
              <a:rPr lang="zh-CN" altLang="en-US" sz="3200" b="1">
                <a:solidFill>
                  <a:schemeClr val="tx1"/>
                </a:solidFill>
                <a:latin typeface="Times New Roman" panose="02020603050405020304" pitchFamily="18" charset="0"/>
              </a:rPr>
              <a:t>被誉为算法中“真正”的圣经，</a:t>
            </a:r>
          </a:p>
        </p:txBody>
      </p:sp>
      <p:sp>
        <p:nvSpPr>
          <p:cNvPr id="1048752" name="Rectangle 7"/>
          <p:cNvSpPr>
            <a:spLocks noChangeArrowheads="1"/>
          </p:cNvSpPr>
          <p:nvPr/>
        </p:nvSpPr>
        <p:spPr bwMode="auto">
          <a:xfrm>
            <a:off x="3995738" y="3429000"/>
            <a:ext cx="4392612" cy="1739900"/>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nSpc>
                <a:spcPct val="90000"/>
              </a:lnSpc>
              <a:buClr>
                <a:schemeClr val="hlink"/>
              </a:buClr>
              <a:buSzPct val="75000"/>
              <a:buFont typeface="Wingdings" panose="05000000000000000000" pitchFamily="2" charset="2"/>
              <a:buNone/>
            </a:pPr>
            <a:r>
              <a:rPr lang="en-US" altLang="zh-CN" sz="4000">
                <a:solidFill>
                  <a:srgbClr val="FF0000"/>
                </a:solidFill>
                <a:latin typeface="Times New Roman" panose="02020603050405020304" pitchFamily="18" charset="0"/>
                <a:ea typeface="隶书" panose="02010509060101010101" pitchFamily="49" charset="-122"/>
              </a:rPr>
              <a:t>“</a:t>
            </a:r>
            <a:r>
              <a:rPr lang="zh-CN" altLang="en-US" sz="4000">
                <a:solidFill>
                  <a:srgbClr val="FF0000"/>
                </a:solidFill>
                <a:latin typeface="Times New Roman" panose="02020603050405020304" pitchFamily="18" charset="0"/>
                <a:ea typeface="隶书" panose="02010509060101010101" pitchFamily="49" charset="-122"/>
              </a:rPr>
              <a:t>如果能做对书里所有的习题，就直接来微软上班吧！”</a:t>
            </a:r>
          </a:p>
        </p:txBody>
      </p:sp>
      <p:sp>
        <p:nvSpPr>
          <p:cNvPr id="1048753" name="Rectangle 8"/>
          <p:cNvSpPr>
            <a:spLocks noChangeArrowheads="1"/>
          </p:cNvSpPr>
          <p:nvPr/>
        </p:nvSpPr>
        <p:spPr bwMode="auto">
          <a:xfrm>
            <a:off x="1763713" y="0"/>
            <a:ext cx="7380287" cy="769938"/>
          </a:xfrm>
          <a:prstGeom prst="rect">
            <a:avLst/>
          </a:prstGeom>
          <a:solidFill>
            <a:srgbClr val="FF99CC">
              <a:alpha val="61176"/>
            </a:srgbClr>
          </a:solid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4400" b="1">
                <a:solidFill>
                  <a:srgbClr val="FFFF00"/>
                </a:solidFill>
                <a:latin typeface="Times New Roman" panose="02020603050405020304" pitchFamily="18" charset="0"/>
              </a:rPr>
              <a:t>算法和程序设计技术的先驱者</a:t>
            </a:r>
          </a:p>
        </p:txBody>
      </p:sp>
      <p:sp>
        <p:nvSpPr>
          <p:cNvPr id="1048754" name="Rectangle 9"/>
          <p:cNvSpPr>
            <a:spLocks noChangeArrowheads="1"/>
          </p:cNvSpPr>
          <p:nvPr/>
        </p:nvSpPr>
        <p:spPr bwMode="auto">
          <a:xfrm>
            <a:off x="3779838" y="5373688"/>
            <a:ext cx="5702300" cy="1066800"/>
          </a:xfrm>
          <a:prstGeom prst="rect">
            <a:avLst/>
          </a:prstGeom>
          <a:no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200" b="1">
                <a:solidFill>
                  <a:schemeClr val="tx1"/>
                </a:solidFill>
                <a:latin typeface="Times New Roman" panose="02020603050405020304" pitchFamily="18" charset="0"/>
              </a:rPr>
              <a:t>美国数学学会</a:t>
            </a:r>
          </a:p>
          <a:p>
            <a:pPr>
              <a:spcBef>
                <a:spcPct val="0"/>
              </a:spcBef>
              <a:buClrTx/>
              <a:buFontTx/>
              <a:buNone/>
            </a:pPr>
            <a:r>
              <a:rPr lang="zh-CN" altLang="en-US" sz="3200" b="1">
                <a:solidFill>
                  <a:schemeClr val="tx1"/>
                </a:solidFill>
                <a:latin typeface="Times New Roman" panose="02020603050405020304" pitchFamily="18" charset="0"/>
              </a:rPr>
              <a:t>斯蒂尔奖（</a:t>
            </a:r>
            <a:r>
              <a:rPr lang="en-US" altLang="zh-CN" sz="3200" b="1">
                <a:solidFill>
                  <a:schemeClr val="tx1"/>
                </a:solidFill>
                <a:latin typeface="Times New Roman" panose="02020603050405020304" pitchFamily="18" charset="0"/>
              </a:rPr>
              <a:t>AMS Steel Prize</a:t>
            </a:r>
            <a:r>
              <a:rPr lang="zh-CN" altLang="en-US" sz="3200" b="1">
                <a:solidFill>
                  <a:schemeClr val="tx1"/>
                </a:solidFill>
                <a:latin typeface="Times New Roman" panose="02020603050405020304" pitchFamily="18"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Rectangle 2"/>
          <p:cNvSpPr>
            <a:spLocks noGrp="1" noChangeArrowheads="1"/>
          </p:cNvSpPr>
          <p:nvPr>
            <p:ph type="title"/>
          </p:nvPr>
        </p:nvSpPr>
        <p:spPr bwMode="auto">
          <a:xfrm>
            <a:off x="1835150" y="0"/>
            <a:ext cx="5903913" cy="863600"/>
          </a:xfrm>
          <a:solidFill>
            <a:srgbClr val="FFFF00">
              <a:alpha val="43137"/>
            </a:srgbClr>
          </a:solidFill>
          <a:ln>
            <a:solidFill>
              <a:srgbClr val="000000"/>
            </a:solidFill>
            <a:miter lim="800000"/>
            <a:headEnd/>
            <a:tailEnd/>
          </a:ln>
        </p:spPr>
        <p:txBody>
          <a:bodyPr anchor="t"/>
          <a:lstStyle/>
          <a:p>
            <a:pPr eaLnBrk="1" hangingPunct="1"/>
            <a:r>
              <a:rPr lang="zh-CN" altLang="en-US" sz="4800">
                <a:solidFill>
                  <a:srgbClr val="FFFF00"/>
                </a:solidFill>
                <a:ea typeface="华文行楷" panose="02010800040101010101" pitchFamily="2" charset="-122"/>
              </a:rPr>
              <a:t>编程的三个层次</a:t>
            </a:r>
          </a:p>
        </p:txBody>
      </p:sp>
      <p:sp>
        <p:nvSpPr>
          <p:cNvPr id="1048756" name="Rectangle 3"/>
          <p:cNvSpPr>
            <a:spLocks noGrp="1" noChangeArrowheads="1"/>
          </p:cNvSpPr>
          <p:nvPr>
            <p:ph type="body" idx="1"/>
          </p:nvPr>
        </p:nvSpPr>
        <p:spPr>
          <a:xfrm>
            <a:off x="1187450" y="1196975"/>
            <a:ext cx="7561263" cy="5040313"/>
          </a:xfrm>
        </p:spPr>
        <p:txBody>
          <a:bodyPr/>
          <a:lstStyle/>
          <a:p>
            <a:pPr eaLnBrk="1" hangingPunct="1">
              <a:buFontTx/>
              <a:buNone/>
            </a:pPr>
            <a:r>
              <a:rPr lang="en-US" altLang="zh-CN" sz="2800" b="1">
                <a:ea typeface="宋体" panose="02010600030101010101" pitchFamily="2" charset="-122"/>
              </a:rPr>
              <a:t>1. </a:t>
            </a:r>
            <a:r>
              <a:rPr lang="zh-CN" altLang="en-US" sz="2800" b="1">
                <a:ea typeface="宋体" panose="02010600030101010101" pitchFamily="2" charset="-122"/>
              </a:rPr>
              <a:t>不考虑代价，能解决问题。主要与语法错误斗争。</a:t>
            </a:r>
          </a:p>
          <a:p>
            <a:pPr eaLnBrk="1" hangingPunct="1">
              <a:buFontTx/>
              <a:buNone/>
            </a:pPr>
            <a:r>
              <a:rPr lang="en-US" altLang="zh-CN" sz="2800" b="1">
                <a:ea typeface="宋体" panose="02010600030101010101" pitchFamily="2" charset="-122"/>
              </a:rPr>
              <a:t>2.</a:t>
            </a:r>
            <a:r>
              <a:rPr lang="en-US" altLang="zh-CN" sz="2800" b="1">
                <a:solidFill>
                  <a:schemeClr val="hlink"/>
                </a:solidFill>
                <a:ea typeface="宋体" panose="02010600030101010101" pitchFamily="2" charset="-122"/>
              </a:rPr>
              <a:t> </a:t>
            </a:r>
            <a:r>
              <a:rPr lang="zh-CN" altLang="en-US" sz="2800" b="1">
                <a:ea typeface="宋体" panose="02010600030101010101" pitchFamily="2" charset="-122"/>
              </a:rPr>
              <a:t>能区分好程序和坏程序，但编出好程序有困难。</a:t>
            </a:r>
          </a:p>
          <a:p>
            <a:pPr eaLnBrk="1" hangingPunct="1">
              <a:buFontTx/>
              <a:buNone/>
            </a:pPr>
            <a:r>
              <a:rPr lang="en-US" altLang="zh-CN" sz="2800" b="1">
                <a:ea typeface="宋体" panose="02010600030101010101" pitchFamily="2" charset="-122"/>
              </a:rPr>
              <a:t>3. </a:t>
            </a:r>
            <a:r>
              <a:rPr lang="zh-CN" altLang="en-US" sz="2800" b="1">
                <a:ea typeface="宋体" panose="02010600030101010101" pitchFamily="2" charset="-122"/>
              </a:rPr>
              <a:t>系统学习，编出好程序，成为编程高手。       </a:t>
            </a:r>
          </a:p>
          <a:p>
            <a:pPr eaLnBrk="1" hangingPunct="1">
              <a:buFontTx/>
              <a:buNone/>
            </a:pPr>
            <a:endParaRPr lang="zh-CN" altLang="en-US" sz="2800" b="1">
              <a:ea typeface="宋体" panose="02010600030101010101" pitchFamily="2" charset="-122"/>
            </a:endParaRPr>
          </a:p>
          <a:p>
            <a:pPr eaLnBrk="1" hangingPunct="1">
              <a:buFontTx/>
              <a:buNone/>
            </a:pPr>
            <a:r>
              <a:rPr lang="zh-CN" altLang="en-US" b="1">
                <a:latin typeface="华文新魏" panose="02010800040101010101" pitchFamily="2" charset="-122"/>
                <a:ea typeface="华文新魏" panose="02010800040101010101" pitchFamily="2" charset="-122"/>
              </a:rPr>
              <a:t>        </a:t>
            </a:r>
            <a:r>
              <a:rPr lang="zh-CN" altLang="en-US" sz="4000" b="1">
                <a:solidFill>
                  <a:srgbClr val="FF0000"/>
                </a:solidFill>
                <a:latin typeface="华文新魏" panose="02010800040101010101" pitchFamily="2" charset="-122"/>
                <a:ea typeface="华文新魏" panose="02010800040101010101" pitchFamily="2" charset="-122"/>
              </a:rPr>
              <a:t>需要离散数学、数据结构、组合数学、算法分析、数论等方面知识的磨练。</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Rectangle 2"/>
          <p:cNvSpPr>
            <a:spLocks noGrp="1" noChangeArrowheads="1"/>
          </p:cNvSpPr>
          <p:nvPr>
            <p:ph type="title"/>
          </p:nvPr>
        </p:nvSpPr>
        <p:spPr bwMode="auto">
          <a:xfrm>
            <a:off x="1692275" y="908050"/>
            <a:ext cx="5903913" cy="720725"/>
          </a:xfrm>
        </p:spPr>
        <p:txBody>
          <a:bodyPr anchor="t"/>
          <a:lstStyle/>
          <a:p>
            <a:pPr eaLnBrk="1" hangingPunct="1"/>
            <a:r>
              <a:rPr lang="en-US" altLang="zh-CN">
                <a:solidFill>
                  <a:srgbClr val="002060"/>
                </a:solidFill>
                <a:ea typeface="宋体" panose="02010600030101010101" pitchFamily="2" charset="-122"/>
              </a:rPr>
              <a:t>1.</a:t>
            </a:r>
            <a:r>
              <a:rPr lang="zh-CN" altLang="en-US">
                <a:solidFill>
                  <a:srgbClr val="002060"/>
                </a:solidFill>
                <a:ea typeface="宋体" panose="02010600030101010101" pitchFamily="2" charset="-122"/>
              </a:rPr>
              <a:t>打鱼还是晒网 </a:t>
            </a:r>
          </a:p>
        </p:txBody>
      </p:sp>
      <p:sp>
        <p:nvSpPr>
          <p:cNvPr id="1048758" name="Rectangle 3"/>
          <p:cNvSpPr>
            <a:spLocks noGrp="1" noChangeArrowheads="1"/>
          </p:cNvSpPr>
          <p:nvPr>
            <p:ph type="body" idx="1"/>
          </p:nvPr>
        </p:nvSpPr>
        <p:spPr>
          <a:xfrm>
            <a:off x="1403350" y="1557338"/>
            <a:ext cx="7366000" cy="1438275"/>
          </a:xfrm>
          <a:solidFill>
            <a:srgbClr val="FF0000">
              <a:alpha val="14902"/>
            </a:srgbClr>
          </a:solidFill>
        </p:spPr>
        <p:txBody>
          <a:bodyPr/>
          <a:lstStyle/>
          <a:p>
            <a:pPr eaLnBrk="1" hangingPunct="1">
              <a:buFontTx/>
              <a:buNone/>
            </a:pPr>
            <a:r>
              <a:rPr lang="en-US" altLang="zh-CN">
                <a:latin typeface="隶书" panose="02010509060101010101" pitchFamily="49" charset="-122"/>
                <a:ea typeface="隶书" panose="02010509060101010101" pitchFamily="49" charset="-122"/>
              </a:rPr>
              <a:t>   </a:t>
            </a:r>
            <a:r>
              <a:rPr lang="zh-CN" altLang="en-US">
                <a:solidFill>
                  <a:srgbClr val="002060"/>
                </a:solidFill>
                <a:latin typeface="隶书" panose="02010509060101010101" pitchFamily="49" charset="-122"/>
                <a:ea typeface="隶书" panose="02010509060101010101" pitchFamily="49" charset="-122"/>
              </a:rPr>
              <a:t>中国有句俗语叫</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三天打鱼两天晒网</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。某人从</a:t>
            </a:r>
            <a:r>
              <a:rPr lang="en-US" altLang="zh-CN">
                <a:solidFill>
                  <a:srgbClr val="002060"/>
                </a:solidFill>
                <a:latin typeface="隶书" panose="02010509060101010101" pitchFamily="49" charset="-122"/>
                <a:ea typeface="隶书" panose="02010509060101010101" pitchFamily="49" charset="-122"/>
              </a:rPr>
              <a:t>1990</a:t>
            </a:r>
            <a:r>
              <a:rPr lang="zh-CN" altLang="en-US">
                <a:solidFill>
                  <a:srgbClr val="002060"/>
                </a:solidFill>
                <a:latin typeface="隶书" panose="02010509060101010101" pitchFamily="49" charset="-122"/>
                <a:ea typeface="隶书" panose="02010509060101010101" pitchFamily="49" charset="-122"/>
              </a:rPr>
              <a:t>年</a:t>
            </a:r>
            <a:r>
              <a:rPr lang="en-US" altLang="zh-CN">
                <a:solidFill>
                  <a:srgbClr val="002060"/>
                </a:solidFill>
                <a:latin typeface="隶书" panose="02010509060101010101" pitchFamily="49" charset="-122"/>
                <a:ea typeface="隶书" panose="02010509060101010101" pitchFamily="49" charset="-122"/>
              </a:rPr>
              <a:t>1</a:t>
            </a:r>
            <a:r>
              <a:rPr lang="zh-CN" altLang="en-US">
                <a:solidFill>
                  <a:srgbClr val="002060"/>
                </a:solidFill>
                <a:latin typeface="隶书" panose="02010509060101010101" pitchFamily="49" charset="-122"/>
                <a:ea typeface="隶书" panose="02010509060101010101" pitchFamily="49" charset="-122"/>
              </a:rPr>
              <a:t>月</a:t>
            </a:r>
            <a:r>
              <a:rPr lang="en-US" altLang="zh-CN">
                <a:solidFill>
                  <a:srgbClr val="002060"/>
                </a:solidFill>
                <a:latin typeface="隶书" panose="02010509060101010101" pitchFamily="49" charset="-122"/>
                <a:ea typeface="隶书" panose="02010509060101010101" pitchFamily="49" charset="-122"/>
              </a:rPr>
              <a:t>1</a:t>
            </a:r>
            <a:r>
              <a:rPr lang="zh-CN" altLang="en-US">
                <a:solidFill>
                  <a:srgbClr val="002060"/>
                </a:solidFill>
                <a:latin typeface="隶书" panose="02010509060101010101" pitchFamily="49" charset="-122"/>
                <a:ea typeface="隶书" panose="02010509060101010101" pitchFamily="49" charset="-122"/>
              </a:rPr>
              <a:t>日起开始</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三天打鱼两天晒网</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，问这个人在以后的某一天中是</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打鱼</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还是</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晒网</a:t>
            </a:r>
            <a:r>
              <a:rPr lang="zh-CN" altLang="en-US">
                <a:solidFill>
                  <a:srgbClr val="002060"/>
                </a:solidFill>
                <a:latin typeface="Arial" panose="020B0604020202020204" pitchFamily="34" charset="0"/>
                <a:ea typeface="隶书" panose="02010509060101010101" pitchFamily="49" charset="-122"/>
              </a:rPr>
              <a:t>”</a:t>
            </a:r>
            <a:r>
              <a:rPr lang="zh-CN" altLang="en-US">
                <a:solidFill>
                  <a:srgbClr val="002060"/>
                </a:solidFill>
                <a:latin typeface="隶书" panose="02010509060101010101" pitchFamily="49" charset="-122"/>
                <a:ea typeface="隶书" panose="02010509060101010101" pitchFamily="49" charset="-122"/>
              </a:rPr>
              <a:t>。</a:t>
            </a:r>
          </a:p>
        </p:txBody>
      </p:sp>
      <p:sp>
        <p:nvSpPr>
          <p:cNvPr id="1048759" name="Rectangle 4"/>
          <p:cNvSpPr>
            <a:spLocks noChangeArrowheads="1"/>
          </p:cNvSpPr>
          <p:nvPr/>
        </p:nvSpPr>
        <p:spPr bwMode="auto">
          <a:xfrm>
            <a:off x="179388" y="2997200"/>
            <a:ext cx="8748712" cy="3503613"/>
          </a:xfrm>
          <a:prstGeom prst="rect">
            <a:avLst/>
          </a:prstGeom>
          <a:noFill/>
          <a:ln>
            <a:noFill/>
          </a:ln>
        </p:spPr>
        <p:txBody>
          <a:bodyPr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200" b="1">
                <a:solidFill>
                  <a:srgbClr val="FF0000"/>
                </a:solidFill>
                <a:latin typeface="Times New Roman" panose="02020603050405020304" pitchFamily="18" charset="0"/>
              </a:rPr>
              <a:t>问题分析与算法设计</a:t>
            </a:r>
            <a:br>
              <a:rPr lang="zh-CN" altLang="en-US" sz="3200">
                <a:solidFill>
                  <a:srgbClr val="FF0000"/>
                </a:solidFill>
                <a:latin typeface="Times New Roman" panose="02020603050405020304" pitchFamily="18" charset="0"/>
              </a:rPr>
            </a:br>
            <a:r>
              <a:rPr lang="zh-CN" altLang="en-US" sz="3200" b="1">
                <a:solidFill>
                  <a:srgbClr val="000099"/>
                </a:solidFill>
                <a:latin typeface="Times New Roman" panose="02020603050405020304" pitchFamily="18" charset="0"/>
              </a:rPr>
              <a:t>根据题意可以将解题过程分为三步：</a:t>
            </a:r>
            <a:br>
              <a:rPr lang="zh-CN" altLang="en-US" sz="3200" b="1">
                <a:solidFill>
                  <a:srgbClr val="000099"/>
                </a:solidFill>
                <a:latin typeface="Times New Roman" panose="02020603050405020304" pitchFamily="18" charset="0"/>
              </a:rPr>
            </a:br>
            <a:r>
              <a:rPr lang="en-US" altLang="zh-CN" sz="3200" b="1">
                <a:solidFill>
                  <a:srgbClr val="000099"/>
                </a:solidFill>
                <a:latin typeface="Times New Roman" panose="02020603050405020304" pitchFamily="18" charset="0"/>
              </a:rPr>
              <a:t>1)  </a:t>
            </a:r>
            <a:r>
              <a:rPr lang="zh-CN" altLang="en-US" sz="3200" b="1">
                <a:solidFill>
                  <a:srgbClr val="000099"/>
                </a:solidFill>
                <a:latin typeface="Times New Roman" panose="02020603050405020304" pitchFamily="18" charset="0"/>
              </a:rPr>
              <a:t>计算从</a:t>
            </a:r>
            <a:r>
              <a:rPr lang="en-US" altLang="zh-CN" sz="3200" b="1">
                <a:solidFill>
                  <a:srgbClr val="000099"/>
                </a:solidFill>
                <a:latin typeface="Times New Roman" panose="02020603050405020304" pitchFamily="18" charset="0"/>
              </a:rPr>
              <a:t>1990</a:t>
            </a:r>
            <a:r>
              <a:rPr lang="zh-CN" altLang="en-US" sz="3200" b="1">
                <a:solidFill>
                  <a:srgbClr val="000099"/>
                </a:solidFill>
                <a:latin typeface="Times New Roman" panose="02020603050405020304" pitchFamily="18" charset="0"/>
              </a:rPr>
              <a:t>年</a:t>
            </a:r>
            <a:r>
              <a:rPr lang="en-US" altLang="zh-CN" sz="3200" b="1">
                <a:solidFill>
                  <a:srgbClr val="000099"/>
                </a:solidFill>
                <a:latin typeface="Times New Roman" panose="02020603050405020304" pitchFamily="18" charset="0"/>
              </a:rPr>
              <a:t>1</a:t>
            </a:r>
            <a:r>
              <a:rPr lang="zh-CN" altLang="en-US" sz="3200" b="1">
                <a:solidFill>
                  <a:srgbClr val="000099"/>
                </a:solidFill>
                <a:latin typeface="Times New Roman" panose="02020603050405020304" pitchFamily="18" charset="0"/>
              </a:rPr>
              <a:t>月</a:t>
            </a:r>
            <a:r>
              <a:rPr lang="en-US" altLang="zh-CN" sz="3200" b="1">
                <a:solidFill>
                  <a:srgbClr val="000099"/>
                </a:solidFill>
                <a:latin typeface="Times New Roman" panose="02020603050405020304" pitchFamily="18" charset="0"/>
              </a:rPr>
              <a:t>1</a:t>
            </a:r>
            <a:r>
              <a:rPr lang="zh-CN" altLang="en-US" sz="3200" b="1">
                <a:solidFill>
                  <a:srgbClr val="000099"/>
                </a:solidFill>
                <a:latin typeface="Times New Roman" panose="02020603050405020304" pitchFamily="18" charset="0"/>
              </a:rPr>
              <a:t>日开始至指定日期共有多少天；</a:t>
            </a:r>
            <a:br>
              <a:rPr lang="zh-CN" altLang="en-US" sz="3200" b="1">
                <a:solidFill>
                  <a:srgbClr val="000099"/>
                </a:solidFill>
                <a:latin typeface="Times New Roman" panose="02020603050405020304" pitchFamily="18" charset="0"/>
              </a:rPr>
            </a:br>
            <a:r>
              <a:rPr lang="en-US" altLang="zh-CN" sz="3200" b="1">
                <a:solidFill>
                  <a:srgbClr val="000099"/>
                </a:solidFill>
                <a:latin typeface="Times New Roman" panose="02020603050405020304" pitchFamily="18" charset="0"/>
              </a:rPr>
              <a:t>2)  </a:t>
            </a:r>
            <a:r>
              <a:rPr lang="zh-CN" altLang="en-US" sz="3200" b="1">
                <a:solidFill>
                  <a:srgbClr val="000099"/>
                </a:solidFill>
                <a:latin typeface="Times New Roman" panose="02020603050405020304" pitchFamily="18" charset="0"/>
              </a:rPr>
              <a:t>由于“打鱼”和“晒网”的周期为</a:t>
            </a:r>
            <a:r>
              <a:rPr lang="en-US" altLang="zh-CN" sz="3200" b="1">
                <a:solidFill>
                  <a:srgbClr val="000099"/>
                </a:solidFill>
                <a:latin typeface="Times New Roman" panose="02020603050405020304" pitchFamily="18" charset="0"/>
              </a:rPr>
              <a:t>5</a:t>
            </a:r>
            <a:r>
              <a:rPr lang="zh-CN" altLang="en-US" sz="3200" b="1">
                <a:solidFill>
                  <a:srgbClr val="000099"/>
                </a:solidFill>
                <a:latin typeface="Times New Roman" panose="02020603050405020304" pitchFamily="18" charset="0"/>
              </a:rPr>
              <a:t>天，所以将计算出的天数用</a:t>
            </a:r>
            <a:r>
              <a:rPr lang="en-US" altLang="zh-CN" sz="3200" b="1">
                <a:solidFill>
                  <a:srgbClr val="000099"/>
                </a:solidFill>
                <a:latin typeface="Times New Roman" panose="02020603050405020304" pitchFamily="18" charset="0"/>
              </a:rPr>
              <a:t>5</a:t>
            </a:r>
            <a:r>
              <a:rPr lang="zh-CN" altLang="en-US" sz="3200" b="1">
                <a:solidFill>
                  <a:srgbClr val="000099"/>
                </a:solidFill>
                <a:latin typeface="Times New Roman" panose="02020603050405020304" pitchFamily="18" charset="0"/>
              </a:rPr>
              <a:t>去除；</a:t>
            </a:r>
            <a:br>
              <a:rPr lang="zh-CN" altLang="en-US" sz="3200" b="1">
                <a:solidFill>
                  <a:srgbClr val="000099"/>
                </a:solidFill>
                <a:latin typeface="Times New Roman" panose="02020603050405020304" pitchFamily="18" charset="0"/>
              </a:rPr>
            </a:br>
            <a:r>
              <a:rPr lang="en-US" altLang="zh-CN" sz="3200" b="1">
                <a:solidFill>
                  <a:srgbClr val="000099"/>
                </a:solidFill>
                <a:latin typeface="Times New Roman" panose="02020603050405020304" pitchFamily="18" charset="0"/>
              </a:rPr>
              <a:t>3)   </a:t>
            </a:r>
            <a:r>
              <a:rPr lang="zh-CN" altLang="en-US" sz="3200" b="1">
                <a:solidFill>
                  <a:srgbClr val="000099"/>
                </a:solidFill>
                <a:latin typeface="Times New Roman" panose="02020603050405020304" pitchFamily="18" charset="0"/>
              </a:rPr>
              <a:t>根据余数判断他是在“打鱼”还是在“晒网”；</a:t>
            </a:r>
          </a:p>
        </p:txBody>
      </p:sp>
      <p:sp>
        <p:nvSpPr>
          <p:cNvPr id="1048760" name="Rectangle 2"/>
          <p:cNvSpPr txBox="1">
            <a:spLocks noChangeArrowheads="1"/>
          </p:cNvSpPr>
          <p:nvPr/>
        </p:nvSpPr>
        <p:spPr bwMode="auto">
          <a:xfrm>
            <a:off x="1835150" y="0"/>
            <a:ext cx="5903913" cy="863600"/>
          </a:xfrm>
          <a:prstGeom prst="rect">
            <a:avLst/>
          </a:prstGeom>
          <a:solidFill>
            <a:srgbClr val="FFFF00">
              <a:alpha val="42999"/>
            </a:srgbClr>
          </a:solidFill>
          <a:ln w="9525">
            <a:solidFill>
              <a:srgbClr val="000000"/>
            </a:solidFill>
            <a:miter lim="800000"/>
            <a:headEnd/>
            <a:tailEnd/>
          </a:ln>
          <a:effectLst/>
        </p:spPr>
        <p:txBody>
          <a:bodyPr/>
          <a:lstStyle/>
          <a:p>
            <a:pPr eaLnBrk="1" hangingPunct="1"/>
            <a:r>
              <a:rPr lang="zh-CN" altLang="en-US" sz="4800" b="1" kern="0" dirty="0">
                <a:solidFill>
                  <a:srgbClr val="FFFF00"/>
                </a:solidFill>
                <a:latin typeface="+mj-lt"/>
                <a:ea typeface="华文行楷" charset="-122"/>
                <a:cs typeface="+mj-cs"/>
              </a:rPr>
              <a:t>问题分析示例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Rectangle 4"/>
          <p:cNvSpPr>
            <a:spLocks noChangeArrowheads="1"/>
          </p:cNvSpPr>
          <p:nvPr/>
        </p:nvSpPr>
        <p:spPr bwMode="auto">
          <a:xfrm>
            <a:off x="1042988" y="895350"/>
            <a:ext cx="8101012" cy="5508625"/>
          </a:xfrm>
          <a:prstGeom prst="rect">
            <a:avLst/>
          </a:prstGeom>
          <a:noFill/>
          <a:ln>
            <a:noFill/>
          </a:ln>
        </p:spPr>
        <p:txBody>
          <a:bodyPr anchor="ct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200">
                <a:solidFill>
                  <a:schemeClr val="tx1"/>
                </a:solidFill>
                <a:latin typeface="Times New Roman" panose="02020603050405020304" pitchFamily="18" charset="0"/>
              </a:rPr>
              <a:t>若 余数为</a:t>
            </a:r>
            <a:r>
              <a:rPr lang="en-US" altLang="zh-CN" sz="3200">
                <a:solidFill>
                  <a:schemeClr val="tx1"/>
                </a:solidFill>
                <a:latin typeface="Times New Roman" panose="02020603050405020304" pitchFamily="18" charset="0"/>
              </a:rPr>
              <a:t>1</a:t>
            </a:r>
            <a:r>
              <a:rPr lang="zh-CN" altLang="en-US" sz="3200">
                <a:solidFill>
                  <a:schemeClr val="tx1"/>
                </a:solidFill>
                <a:latin typeface="Times New Roman" panose="02020603050405020304" pitchFamily="18" charset="0"/>
              </a:rPr>
              <a:t>，</a:t>
            </a:r>
            <a:r>
              <a:rPr lang="en-US" altLang="zh-CN" sz="3200">
                <a:solidFill>
                  <a:schemeClr val="tx1"/>
                </a:solidFill>
                <a:latin typeface="Times New Roman" panose="02020603050405020304" pitchFamily="18" charset="0"/>
              </a:rPr>
              <a:t>2</a:t>
            </a:r>
            <a:r>
              <a:rPr lang="zh-CN" altLang="en-US" sz="3200">
                <a:solidFill>
                  <a:schemeClr val="tx1"/>
                </a:solidFill>
                <a:latin typeface="Times New Roman" panose="02020603050405020304" pitchFamily="18" charset="0"/>
              </a:rPr>
              <a:t>，</a:t>
            </a:r>
            <a:r>
              <a:rPr lang="en-US" altLang="zh-CN" sz="3200">
                <a:solidFill>
                  <a:schemeClr val="tx1"/>
                </a:solidFill>
                <a:latin typeface="Times New Roman" panose="02020603050405020304" pitchFamily="18" charset="0"/>
              </a:rPr>
              <a:t>3</a:t>
            </a:r>
            <a:r>
              <a:rPr lang="zh-CN" altLang="en-US" sz="3200">
                <a:solidFill>
                  <a:schemeClr val="tx1"/>
                </a:solidFill>
                <a:latin typeface="Times New Roman" panose="02020603050405020304" pitchFamily="18" charset="0"/>
              </a:rPr>
              <a:t>，则他是在“打鱼”否则 是在“晒网”</a:t>
            </a:r>
            <a:br>
              <a:rPr lang="zh-CN" altLang="en-US" sz="3200">
                <a:solidFill>
                  <a:schemeClr val="tx1"/>
                </a:solidFill>
                <a:latin typeface="Times New Roman" panose="02020603050405020304" pitchFamily="18" charset="0"/>
              </a:rPr>
            </a:br>
            <a:r>
              <a:rPr lang="zh-CN" altLang="en-US" sz="3200">
                <a:solidFill>
                  <a:schemeClr val="tx1"/>
                </a:solidFill>
                <a:latin typeface="Times New Roman" panose="02020603050405020304" pitchFamily="18" charset="0"/>
              </a:rPr>
              <a:t>在这三步中，关键是第一步。求从</a:t>
            </a:r>
            <a:r>
              <a:rPr lang="en-US" altLang="zh-CN" sz="3200">
                <a:solidFill>
                  <a:schemeClr val="tx1"/>
                </a:solidFill>
                <a:latin typeface="Times New Roman" panose="02020603050405020304" pitchFamily="18" charset="0"/>
              </a:rPr>
              <a:t>1990</a:t>
            </a:r>
            <a:r>
              <a:rPr lang="zh-CN" altLang="en-US" sz="3200">
                <a:solidFill>
                  <a:schemeClr val="tx1"/>
                </a:solidFill>
                <a:latin typeface="Times New Roman" panose="02020603050405020304" pitchFamily="18" charset="0"/>
              </a:rPr>
              <a:t>年</a:t>
            </a:r>
            <a:r>
              <a:rPr lang="en-US" altLang="zh-CN" sz="3200">
                <a:solidFill>
                  <a:schemeClr val="tx1"/>
                </a:solidFill>
                <a:latin typeface="Times New Roman" panose="02020603050405020304" pitchFamily="18" charset="0"/>
              </a:rPr>
              <a:t>1</a:t>
            </a:r>
            <a:r>
              <a:rPr lang="zh-CN" altLang="en-US" sz="3200">
                <a:solidFill>
                  <a:schemeClr val="tx1"/>
                </a:solidFill>
                <a:latin typeface="Times New Roman" panose="02020603050405020304" pitchFamily="18" charset="0"/>
              </a:rPr>
              <a:t>月</a:t>
            </a:r>
            <a:r>
              <a:rPr lang="en-US" altLang="zh-CN" sz="3200">
                <a:solidFill>
                  <a:schemeClr val="tx1"/>
                </a:solidFill>
                <a:latin typeface="Times New Roman" panose="02020603050405020304" pitchFamily="18" charset="0"/>
              </a:rPr>
              <a:t>1</a:t>
            </a:r>
            <a:r>
              <a:rPr lang="zh-CN" altLang="en-US" sz="3200">
                <a:solidFill>
                  <a:schemeClr val="tx1"/>
                </a:solidFill>
                <a:latin typeface="Times New Roman" panose="02020603050405020304" pitchFamily="18" charset="0"/>
              </a:rPr>
              <a:t>日至指定日期有多少天，要判断经历年份中是否有闰年，二月为</a:t>
            </a:r>
            <a:r>
              <a:rPr lang="en-US" altLang="zh-CN" sz="3200">
                <a:solidFill>
                  <a:schemeClr val="tx1"/>
                </a:solidFill>
                <a:latin typeface="Times New Roman" panose="02020603050405020304" pitchFamily="18" charset="0"/>
              </a:rPr>
              <a:t>29</a:t>
            </a:r>
            <a:r>
              <a:rPr lang="zh-CN" altLang="en-US" sz="3200">
                <a:solidFill>
                  <a:schemeClr val="tx1"/>
                </a:solidFill>
                <a:latin typeface="Times New Roman" panose="02020603050405020304" pitchFamily="18" charset="0"/>
              </a:rPr>
              <a:t>天，平年为</a:t>
            </a:r>
            <a:r>
              <a:rPr lang="en-US" altLang="zh-CN" sz="3200">
                <a:solidFill>
                  <a:schemeClr val="tx1"/>
                </a:solidFill>
                <a:latin typeface="Times New Roman" panose="02020603050405020304" pitchFamily="18" charset="0"/>
              </a:rPr>
              <a:t>28</a:t>
            </a:r>
            <a:r>
              <a:rPr lang="zh-CN" altLang="en-US" sz="3200">
                <a:solidFill>
                  <a:schemeClr val="tx1"/>
                </a:solidFill>
                <a:latin typeface="Times New Roman" panose="02020603050405020304" pitchFamily="18" charset="0"/>
              </a:rPr>
              <a:t>天。闰年的方法可以用伪语句描述如下：</a:t>
            </a:r>
            <a:br>
              <a:rPr lang="zh-CN" altLang="en-US" sz="3200">
                <a:solidFill>
                  <a:schemeClr val="tx1"/>
                </a:solidFill>
                <a:latin typeface="Times New Roman" panose="02020603050405020304" pitchFamily="18" charset="0"/>
              </a:rPr>
            </a:br>
            <a:r>
              <a:rPr lang="zh-CN" altLang="en-US" sz="3200">
                <a:solidFill>
                  <a:schemeClr val="tx1"/>
                </a:solidFill>
                <a:latin typeface="Times New Roman" panose="02020603050405020304" pitchFamily="18" charset="0"/>
              </a:rPr>
              <a:t>如果 </a:t>
            </a:r>
            <a:r>
              <a:rPr lang="en-US" altLang="zh-CN" sz="3200">
                <a:solidFill>
                  <a:schemeClr val="tx1"/>
                </a:solidFill>
                <a:latin typeface="Times New Roman" panose="02020603050405020304" pitchFamily="18" charset="0"/>
              </a:rPr>
              <a:t>((</a:t>
            </a:r>
            <a:r>
              <a:rPr lang="zh-CN" altLang="en-US" sz="3200">
                <a:solidFill>
                  <a:schemeClr val="tx1"/>
                </a:solidFill>
                <a:latin typeface="Times New Roman" panose="02020603050405020304" pitchFamily="18" charset="0"/>
              </a:rPr>
              <a:t>年能被</a:t>
            </a:r>
            <a:r>
              <a:rPr lang="en-US" altLang="zh-CN" sz="3200">
                <a:solidFill>
                  <a:schemeClr val="tx1"/>
                </a:solidFill>
                <a:latin typeface="Times New Roman" panose="02020603050405020304" pitchFamily="18" charset="0"/>
              </a:rPr>
              <a:t>4</a:t>
            </a:r>
            <a:r>
              <a:rPr lang="zh-CN" altLang="en-US" sz="3200">
                <a:solidFill>
                  <a:schemeClr val="tx1"/>
                </a:solidFill>
                <a:latin typeface="Times New Roman" panose="02020603050405020304" pitchFamily="18" charset="0"/>
              </a:rPr>
              <a:t>除尽 且 不能被</a:t>
            </a:r>
            <a:r>
              <a:rPr lang="en-US" altLang="zh-CN" sz="3200">
                <a:solidFill>
                  <a:schemeClr val="tx1"/>
                </a:solidFill>
                <a:latin typeface="Times New Roman" panose="02020603050405020304" pitchFamily="18" charset="0"/>
              </a:rPr>
              <a:t>100</a:t>
            </a:r>
            <a:r>
              <a:rPr lang="zh-CN" altLang="en-US" sz="3200">
                <a:solidFill>
                  <a:schemeClr val="tx1"/>
                </a:solidFill>
                <a:latin typeface="Times New Roman" panose="02020603050405020304" pitchFamily="18" charset="0"/>
              </a:rPr>
              <a:t>除尽</a:t>
            </a:r>
            <a:r>
              <a:rPr lang="en-US" altLang="zh-CN" sz="3200">
                <a:solidFill>
                  <a:schemeClr val="tx1"/>
                </a:solidFill>
                <a:latin typeface="Times New Roman" panose="02020603050405020304" pitchFamily="18" charset="0"/>
              </a:rPr>
              <a:t>)</a:t>
            </a:r>
            <a:r>
              <a:rPr lang="zh-CN" altLang="en-US" sz="3200">
                <a:solidFill>
                  <a:schemeClr val="tx1"/>
                </a:solidFill>
                <a:latin typeface="Times New Roman" panose="02020603050405020304" pitchFamily="18" charset="0"/>
              </a:rPr>
              <a:t>或 能被</a:t>
            </a:r>
            <a:r>
              <a:rPr lang="en-US" altLang="zh-CN" sz="3200">
                <a:solidFill>
                  <a:schemeClr val="tx1"/>
                </a:solidFill>
                <a:latin typeface="Times New Roman" panose="02020603050405020304" pitchFamily="18" charset="0"/>
              </a:rPr>
              <a:t>400</a:t>
            </a:r>
            <a:r>
              <a:rPr lang="zh-CN" altLang="en-US" sz="3200">
                <a:solidFill>
                  <a:schemeClr val="tx1"/>
                </a:solidFill>
                <a:latin typeface="Times New Roman" panose="02020603050405020304" pitchFamily="18" charset="0"/>
              </a:rPr>
              <a:t>除尽</a:t>
            </a:r>
            <a:r>
              <a:rPr lang="en-US" altLang="zh-CN" sz="3200">
                <a:solidFill>
                  <a:schemeClr val="tx1"/>
                </a:solidFill>
                <a:latin typeface="Times New Roman" panose="02020603050405020304" pitchFamily="18" charset="0"/>
              </a:rPr>
              <a:t>)</a:t>
            </a:r>
            <a:br>
              <a:rPr lang="en-US" altLang="zh-CN" sz="3200">
                <a:solidFill>
                  <a:schemeClr val="tx1"/>
                </a:solidFill>
                <a:latin typeface="Times New Roman" panose="02020603050405020304" pitchFamily="18" charset="0"/>
              </a:rPr>
            </a:br>
            <a:r>
              <a:rPr lang="zh-CN" altLang="en-US" sz="3200">
                <a:solidFill>
                  <a:schemeClr val="tx1"/>
                </a:solidFill>
                <a:latin typeface="Times New Roman" panose="02020603050405020304" pitchFamily="18" charset="0"/>
              </a:rPr>
              <a:t>则 该年是闰年；</a:t>
            </a:r>
            <a:br>
              <a:rPr lang="zh-CN" altLang="en-US" sz="3200">
                <a:solidFill>
                  <a:schemeClr val="tx1"/>
                </a:solidFill>
                <a:latin typeface="Times New Roman" panose="02020603050405020304" pitchFamily="18" charset="0"/>
              </a:rPr>
            </a:br>
            <a:r>
              <a:rPr lang="zh-CN" altLang="en-US" sz="3200">
                <a:solidFill>
                  <a:schemeClr val="tx1"/>
                </a:solidFill>
                <a:latin typeface="Times New Roman" panose="02020603050405020304" pitchFamily="18" charset="0"/>
              </a:rPr>
              <a:t>否则 不是闰年。</a:t>
            </a:r>
            <a:br>
              <a:rPr lang="zh-CN" altLang="en-US" sz="3200">
                <a:solidFill>
                  <a:schemeClr val="tx1"/>
                </a:solidFill>
                <a:latin typeface="Times New Roman" panose="02020603050405020304" pitchFamily="18" charset="0"/>
              </a:rPr>
            </a:br>
            <a:endParaRPr lang="zh-CN" altLang="en-US" sz="3200">
              <a:solidFill>
                <a:schemeClr val="tx1"/>
              </a:solidFill>
              <a:latin typeface="Times New Roman" panose="02020603050405020304" pitchFamily="18" charset="0"/>
            </a:endParaRPr>
          </a:p>
        </p:txBody>
      </p:sp>
      <p:sp>
        <p:nvSpPr>
          <p:cNvPr id="1048762" name="AutoShape 5"/>
          <p:cNvSpPr>
            <a:spLocks noChangeArrowheads="1"/>
          </p:cNvSpPr>
          <p:nvPr/>
        </p:nvSpPr>
        <p:spPr bwMode="auto">
          <a:xfrm>
            <a:off x="3995738" y="4508500"/>
            <a:ext cx="4752975" cy="2016125"/>
          </a:xfrm>
          <a:prstGeom prst="roundRect">
            <a:avLst>
              <a:gd name="adj" fmla="val 16667"/>
            </a:avLst>
          </a:prstGeom>
          <a:solidFill>
            <a:schemeClr val="accent1">
              <a:alpha val="30980"/>
            </a:schemeClr>
          </a:solidFill>
          <a:ln w="9525">
            <a:solidFill>
              <a:schemeClr val="tx1"/>
            </a:solidFill>
            <a:round/>
            <a:headEnd/>
            <a:tailEnd/>
          </a:ln>
        </p:spPr>
        <p:txBody>
          <a:bodyPr wrap="none" anchor="ct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endParaRPr lang="zh-CN" altLang="en-US" sz="1800">
              <a:solidFill>
                <a:schemeClr val="tx1"/>
              </a:solidFill>
              <a:latin typeface="Times New Roman" panose="02020603050405020304" pitchFamily="18" charset="0"/>
            </a:endParaRPr>
          </a:p>
        </p:txBody>
      </p:sp>
      <p:sp>
        <p:nvSpPr>
          <p:cNvPr id="1048763" name="Text Box 7"/>
          <p:cNvSpPr txBox="1">
            <a:spLocks noChangeArrowheads="1"/>
          </p:cNvSpPr>
          <p:nvPr/>
        </p:nvSpPr>
        <p:spPr bwMode="auto">
          <a:xfrm>
            <a:off x="4572000" y="4724400"/>
            <a:ext cx="3960813" cy="1431925"/>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4400">
                <a:solidFill>
                  <a:srgbClr val="FF0000"/>
                </a:solidFill>
                <a:latin typeface="Times New Roman" panose="02020603050405020304" pitchFamily="18" charset="0"/>
                <a:ea typeface="华文行楷" panose="02010800040101010101" pitchFamily="2" charset="-122"/>
              </a:rPr>
              <a:t>基本的数学知识和逻辑推理</a:t>
            </a:r>
          </a:p>
        </p:txBody>
      </p:sp>
      <p:sp>
        <p:nvSpPr>
          <p:cNvPr id="1048764" name="Rectangle 2"/>
          <p:cNvSpPr txBox="1">
            <a:spLocks noChangeArrowheads="1"/>
          </p:cNvSpPr>
          <p:nvPr/>
        </p:nvSpPr>
        <p:spPr bwMode="auto">
          <a:xfrm>
            <a:off x="1835150" y="0"/>
            <a:ext cx="5903913" cy="863600"/>
          </a:xfrm>
          <a:prstGeom prst="rect">
            <a:avLst/>
          </a:prstGeom>
          <a:solidFill>
            <a:srgbClr val="FFFF00">
              <a:alpha val="42999"/>
            </a:srgbClr>
          </a:solidFill>
          <a:ln w="9525">
            <a:solidFill>
              <a:srgbClr val="000000"/>
            </a:solidFill>
            <a:miter lim="800000"/>
            <a:headEnd/>
            <a:tailEnd/>
          </a:ln>
          <a:effectLst/>
        </p:spPr>
        <p:txBody>
          <a:bodyPr/>
          <a:lstStyle/>
          <a:p>
            <a:pPr eaLnBrk="1" hangingPunct="1"/>
            <a:r>
              <a:rPr lang="zh-CN" altLang="en-US" sz="4800" b="1" kern="0" dirty="0">
                <a:solidFill>
                  <a:srgbClr val="FFFF00"/>
                </a:solidFill>
                <a:latin typeface="+mj-lt"/>
                <a:ea typeface="华文行楷" charset="-122"/>
                <a:cs typeface="+mj-cs"/>
              </a:rPr>
              <a:t>问题分析示例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Rectangle 2"/>
          <p:cNvSpPr>
            <a:spLocks noGrp="1" noChangeArrowheads="1"/>
          </p:cNvSpPr>
          <p:nvPr>
            <p:ph type="title"/>
          </p:nvPr>
        </p:nvSpPr>
        <p:spPr bwMode="auto">
          <a:xfrm>
            <a:off x="2700338" y="981075"/>
            <a:ext cx="3455987" cy="633413"/>
          </a:xfrm>
          <a:solidFill>
            <a:srgbClr val="CCFFFF"/>
          </a:solidFill>
          <a:ln w="38100">
            <a:solidFill>
              <a:srgbClr val="FF0000"/>
            </a:solidFill>
            <a:miter lim="800000"/>
            <a:headEnd/>
            <a:tailEnd/>
          </a:ln>
        </p:spPr>
        <p:txBody>
          <a:bodyPr anchor="t"/>
          <a:lstStyle/>
          <a:p>
            <a:pPr eaLnBrk="1" hangingPunct="1"/>
            <a:r>
              <a:rPr lang="en-US" altLang="zh-CN" sz="4000">
                <a:solidFill>
                  <a:srgbClr val="031552"/>
                </a:solidFill>
                <a:ea typeface="宋体" panose="02010600030101010101" pitchFamily="2" charset="-122"/>
              </a:rPr>
              <a:t>2.  </a:t>
            </a:r>
            <a:r>
              <a:rPr lang="zh-CN" altLang="en-US" sz="4000">
                <a:solidFill>
                  <a:srgbClr val="031552"/>
                </a:solidFill>
                <a:ea typeface="宋体" panose="02010600030101010101" pitchFamily="2" charset="-122"/>
              </a:rPr>
              <a:t>谁是窃贼</a:t>
            </a:r>
            <a:br>
              <a:rPr lang="zh-CN" altLang="en-US" sz="4000">
                <a:ea typeface="宋体" panose="02010600030101010101" pitchFamily="2" charset="-122"/>
              </a:rPr>
            </a:br>
            <a:endParaRPr lang="zh-CN" altLang="en-US" sz="4000">
              <a:ea typeface="宋体" panose="02010600030101010101" pitchFamily="2" charset="-122"/>
            </a:endParaRPr>
          </a:p>
        </p:txBody>
      </p:sp>
      <p:sp>
        <p:nvSpPr>
          <p:cNvPr id="1048766" name="Rectangle 3"/>
          <p:cNvSpPr>
            <a:spLocks noGrp="1" noChangeArrowheads="1"/>
          </p:cNvSpPr>
          <p:nvPr>
            <p:ph type="body" idx="1"/>
          </p:nvPr>
        </p:nvSpPr>
        <p:spPr>
          <a:xfrm>
            <a:off x="684213" y="1700213"/>
            <a:ext cx="8229600" cy="4525962"/>
          </a:xfrm>
          <a:solidFill>
            <a:srgbClr val="0000FF">
              <a:alpha val="5882"/>
            </a:srgbClr>
          </a:solidFill>
        </p:spPr>
        <p:txBody>
          <a:bodyPr/>
          <a:lstStyle/>
          <a:p>
            <a:pPr eaLnBrk="1" hangingPunct="1">
              <a:buFontTx/>
              <a:buNone/>
            </a:pPr>
            <a:r>
              <a:rPr lang="en-US" altLang="zh-CN" b="1">
                <a:ea typeface="宋体" panose="02010600030101010101" pitchFamily="2" charset="-122"/>
              </a:rPr>
              <a:t>          </a:t>
            </a:r>
            <a:r>
              <a:rPr lang="zh-CN" altLang="en-US" b="1">
                <a:ea typeface="宋体" panose="02010600030101010101" pitchFamily="2" charset="-122"/>
              </a:rPr>
              <a:t>公安人员审问四名窃贼嫌疑犯。已知，这四人当中</a:t>
            </a:r>
            <a:r>
              <a:rPr lang="zh-CN" altLang="en-US" b="1">
                <a:solidFill>
                  <a:srgbClr val="000099"/>
                </a:solidFill>
                <a:ea typeface="宋体" panose="02010600030101010101" pitchFamily="2" charset="-122"/>
              </a:rPr>
              <a:t>仅有一名是窃贼</a:t>
            </a:r>
            <a:r>
              <a:rPr lang="zh-CN" altLang="en-US" b="1">
                <a:ea typeface="宋体" panose="02010600030101010101" pitchFamily="2" charset="-122"/>
              </a:rPr>
              <a:t>，还知道这四人中每人要么是诚实的，要么总是说谎的。在回答公安人员的问题中：</a:t>
            </a:r>
            <a:br>
              <a:rPr lang="zh-CN" altLang="en-US" b="1">
                <a:ea typeface="宋体" panose="02010600030101010101" pitchFamily="2" charset="-122"/>
              </a:rPr>
            </a:br>
            <a:r>
              <a:rPr lang="zh-CN" altLang="en-US" b="1">
                <a:solidFill>
                  <a:srgbClr val="FF0000"/>
                </a:solidFill>
                <a:ea typeface="宋体" panose="02010600030101010101" pitchFamily="2" charset="-122"/>
              </a:rPr>
              <a:t>甲说：“乙没有偷，是丁偷的。”</a:t>
            </a:r>
            <a:br>
              <a:rPr lang="zh-CN" altLang="en-US" b="1">
                <a:solidFill>
                  <a:srgbClr val="FF0000"/>
                </a:solidFill>
                <a:ea typeface="宋体" panose="02010600030101010101" pitchFamily="2" charset="-122"/>
              </a:rPr>
            </a:br>
            <a:r>
              <a:rPr lang="zh-CN" altLang="en-US" b="1">
                <a:solidFill>
                  <a:srgbClr val="FF0000"/>
                </a:solidFill>
                <a:ea typeface="宋体" panose="02010600030101010101" pitchFamily="2" charset="-122"/>
              </a:rPr>
              <a:t>乙说：“我没有偷，是丙偷的。”</a:t>
            </a:r>
            <a:br>
              <a:rPr lang="zh-CN" altLang="en-US" b="1">
                <a:solidFill>
                  <a:srgbClr val="FF0000"/>
                </a:solidFill>
                <a:ea typeface="宋体" panose="02010600030101010101" pitchFamily="2" charset="-122"/>
              </a:rPr>
            </a:br>
            <a:r>
              <a:rPr lang="zh-CN" altLang="en-US" b="1">
                <a:solidFill>
                  <a:srgbClr val="FF0000"/>
                </a:solidFill>
                <a:ea typeface="宋体" panose="02010600030101010101" pitchFamily="2" charset="-122"/>
              </a:rPr>
              <a:t>丙说：“甲没有偷，是乙偷的。”</a:t>
            </a:r>
            <a:br>
              <a:rPr lang="zh-CN" altLang="en-US" b="1">
                <a:solidFill>
                  <a:srgbClr val="FF0000"/>
                </a:solidFill>
                <a:ea typeface="宋体" panose="02010600030101010101" pitchFamily="2" charset="-122"/>
              </a:rPr>
            </a:br>
            <a:r>
              <a:rPr lang="zh-CN" altLang="en-US" b="1">
                <a:solidFill>
                  <a:srgbClr val="FF0000"/>
                </a:solidFill>
                <a:ea typeface="宋体" panose="02010600030101010101" pitchFamily="2" charset="-122"/>
              </a:rPr>
              <a:t>丁说：“我没有偷。</a:t>
            </a:r>
            <a:r>
              <a:rPr lang="zh-CN" altLang="en-US" b="1">
                <a:ea typeface="宋体" panose="02010600030101010101" pitchFamily="2" charset="-122"/>
              </a:rPr>
              <a:t>”</a:t>
            </a:r>
            <a:br>
              <a:rPr lang="zh-CN" altLang="en-US" b="1">
                <a:ea typeface="宋体" panose="02010600030101010101" pitchFamily="2" charset="-122"/>
              </a:rPr>
            </a:br>
            <a:r>
              <a:rPr lang="zh-CN" altLang="en-US" b="1">
                <a:ea typeface="宋体" panose="02010600030101010101" pitchFamily="2" charset="-122"/>
              </a:rPr>
              <a:t>请根据这四人的答话判断</a:t>
            </a:r>
            <a:r>
              <a:rPr lang="zh-CN" altLang="en-US" b="1">
                <a:solidFill>
                  <a:srgbClr val="FF0000"/>
                </a:solidFill>
                <a:ea typeface="宋体" panose="02010600030101010101" pitchFamily="2" charset="-122"/>
              </a:rPr>
              <a:t>谁是盗窃者</a:t>
            </a:r>
            <a:r>
              <a:rPr lang="zh-CN" altLang="en-US" b="1">
                <a:ea typeface="宋体" panose="02010600030101010101" pitchFamily="2" charset="-122"/>
              </a:rPr>
              <a:t>。</a:t>
            </a:r>
          </a:p>
        </p:txBody>
      </p:sp>
      <p:sp>
        <p:nvSpPr>
          <p:cNvPr id="1048767" name="Rectangle 2"/>
          <p:cNvSpPr txBox="1">
            <a:spLocks noChangeArrowheads="1"/>
          </p:cNvSpPr>
          <p:nvPr/>
        </p:nvSpPr>
        <p:spPr bwMode="auto">
          <a:xfrm>
            <a:off x="1835150" y="0"/>
            <a:ext cx="5903913" cy="863600"/>
          </a:xfrm>
          <a:prstGeom prst="rect">
            <a:avLst/>
          </a:prstGeom>
          <a:solidFill>
            <a:srgbClr val="FFFF00">
              <a:alpha val="42999"/>
            </a:srgbClr>
          </a:solidFill>
          <a:ln w="9525">
            <a:solidFill>
              <a:srgbClr val="000000"/>
            </a:solidFill>
            <a:miter lim="800000"/>
            <a:headEnd/>
            <a:tailEnd/>
          </a:ln>
          <a:effectLst/>
        </p:spPr>
        <p:txBody>
          <a:bodyPr/>
          <a:lstStyle/>
          <a:p>
            <a:pPr eaLnBrk="1" hangingPunct="1"/>
            <a:r>
              <a:rPr lang="zh-CN" altLang="en-US" sz="4800" b="1" kern="0" dirty="0">
                <a:solidFill>
                  <a:srgbClr val="FFFF00"/>
                </a:solidFill>
                <a:latin typeface="+mj-lt"/>
                <a:ea typeface="华文行楷" charset="-122"/>
                <a:cs typeface="+mj-cs"/>
              </a:rPr>
              <a:t>问题分析示例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Rectangle 3"/>
          <p:cNvSpPr>
            <a:spLocks noGrp="1" noChangeArrowheads="1"/>
          </p:cNvSpPr>
          <p:nvPr>
            <p:ph type="body" idx="1"/>
          </p:nvPr>
        </p:nvSpPr>
        <p:spPr>
          <a:xfrm>
            <a:off x="900113" y="1052513"/>
            <a:ext cx="8243887" cy="5400675"/>
          </a:xfrm>
        </p:spPr>
        <p:txBody>
          <a:bodyPr/>
          <a:lstStyle/>
          <a:p>
            <a:pPr eaLnBrk="1" hangingPunct="1">
              <a:lnSpc>
                <a:spcPct val="80000"/>
              </a:lnSpc>
              <a:buFontTx/>
              <a:buNone/>
            </a:pPr>
            <a:r>
              <a:rPr lang="zh-CN" altLang="en-US" b="1">
                <a:solidFill>
                  <a:srgbClr val="FF0000"/>
                </a:solidFill>
                <a:ea typeface="宋体" panose="02010600030101010101" pitchFamily="2" charset="-122"/>
              </a:rPr>
              <a:t>问题分析与算法设计</a:t>
            </a:r>
            <a:br>
              <a:rPr lang="zh-CN" altLang="en-US" b="1">
                <a:solidFill>
                  <a:srgbClr val="FF0000"/>
                </a:solidFill>
                <a:ea typeface="宋体" panose="02010600030101010101" pitchFamily="2" charset="-122"/>
              </a:rPr>
            </a:br>
            <a:r>
              <a:rPr lang="zh-CN" altLang="en-US" b="1">
                <a:solidFill>
                  <a:srgbClr val="FF0000"/>
                </a:solidFill>
                <a:ea typeface="宋体" panose="02010600030101010101" pitchFamily="2" charset="-122"/>
              </a:rPr>
              <a:t>     </a:t>
            </a:r>
            <a:r>
              <a:rPr lang="zh-CN" altLang="en-US" sz="2800" b="1">
                <a:ea typeface="宋体" panose="02010600030101010101" pitchFamily="2" charset="-122"/>
              </a:rPr>
              <a:t> 假设</a:t>
            </a:r>
            <a:r>
              <a:rPr lang="en-US" altLang="zh-CN" sz="2800" b="1">
                <a:ea typeface="宋体" panose="02010600030101010101" pitchFamily="2" charset="-122"/>
              </a:rPr>
              <a:t>A</a:t>
            </a:r>
            <a:r>
              <a:rPr lang="zh-CN" altLang="en-US" sz="2800" b="1">
                <a:ea typeface="宋体" panose="02010600030101010101" pitchFamily="2" charset="-122"/>
              </a:rPr>
              <a:t>、</a:t>
            </a:r>
            <a:r>
              <a:rPr lang="en-US" altLang="zh-CN" sz="2800" b="1">
                <a:ea typeface="宋体" panose="02010600030101010101" pitchFamily="2" charset="-122"/>
              </a:rPr>
              <a:t>B</a:t>
            </a:r>
            <a:r>
              <a:rPr lang="zh-CN" altLang="en-US" sz="2800" b="1">
                <a:ea typeface="宋体" panose="02010600030101010101" pitchFamily="2" charset="-122"/>
              </a:rPr>
              <a:t>、</a:t>
            </a:r>
            <a:r>
              <a:rPr lang="en-US" altLang="zh-CN" sz="2800" b="1">
                <a:ea typeface="宋体" panose="02010600030101010101" pitchFamily="2" charset="-122"/>
              </a:rPr>
              <a:t>C</a:t>
            </a:r>
            <a:r>
              <a:rPr lang="zh-CN" altLang="en-US" sz="2800" b="1">
                <a:ea typeface="宋体" panose="02010600030101010101" pitchFamily="2" charset="-122"/>
              </a:rPr>
              <a:t>、</a:t>
            </a:r>
            <a:r>
              <a:rPr lang="en-US" altLang="zh-CN" sz="2800" b="1">
                <a:ea typeface="宋体" panose="02010600030101010101" pitchFamily="2" charset="-122"/>
              </a:rPr>
              <a:t>D</a:t>
            </a:r>
            <a:r>
              <a:rPr lang="zh-CN" altLang="en-US" sz="2800" b="1">
                <a:ea typeface="宋体" panose="02010600030101010101" pitchFamily="2" charset="-122"/>
              </a:rPr>
              <a:t>分别代表四个人，变量的值为</a:t>
            </a:r>
            <a:r>
              <a:rPr lang="en-US" altLang="zh-CN" sz="2800" b="1">
                <a:ea typeface="宋体" panose="02010600030101010101" pitchFamily="2" charset="-122"/>
              </a:rPr>
              <a:t>1</a:t>
            </a:r>
            <a:r>
              <a:rPr lang="zh-CN" altLang="en-US" sz="2800" b="1">
                <a:ea typeface="宋体" panose="02010600030101010101" pitchFamily="2" charset="-122"/>
              </a:rPr>
              <a:t>代表该人是窃贼。</a:t>
            </a:r>
            <a:br>
              <a:rPr lang="zh-CN" altLang="en-US" sz="2800" b="1">
                <a:ea typeface="宋体" panose="02010600030101010101" pitchFamily="2" charset="-122"/>
              </a:rPr>
            </a:br>
            <a:r>
              <a:rPr lang="zh-CN" altLang="en-US" sz="2800" b="1">
                <a:ea typeface="宋体" panose="02010600030101010101" pitchFamily="2" charset="-122"/>
              </a:rPr>
              <a:t>      由题目已知：</a:t>
            </a:r>
            <a:r>
              <a:rPr lang="zh-CN" altLang="en-US" sz="2800" b="1">
                <a:solidFill>
                  <a:srgbClr val="000099"/>
                </a:solidFill>
                <a:ea typeface="宋体" panose="02010600030101010101" pitchFamily="2" charset="-122"/>
              </a:rPr>
              <a:t>四人中仅有一名是窃贼</a:t>
            </a:r>
            <a:r>
              <a:rPr lang="zh-CN" altLang="en-US" sz="2800" b="1">
                <a:ea typeface="宋体" panose="02010600030101010101" pitchFamily="2" charset="-122"/>
              </a:rPr>
              <a:t>，且这四个人中的每个人要么说真话，要么说假话，而由于甲、乙、丙三人都说了两句话：“</a:t>
            </a:r>
            <a:r>
              <a:rPr lang="en-US" altLang="zh-CN" sz="2800" b="1">
                <a:solidFill>
                  <a:srgbClr val="000099"/>
                </a:solidFill>
                <a:ea typeface="宋体" panose="02010600030101010101" pitchFamily="2" charset="-122"/>
              </a:rPr>
              <a:t>X</a:t>
            </a:r>
            <a:r>
              <a:rPr lang="zh-CN" altLang="en-US" sz="2800" b="1">
                <a:solidFill>
                  <a:srgbClr val="000099"/>
                </a:solidFill>
                <a:ea typeface="宋体" panose="02010600030101010101" pitchFamily="2" charset="-122"/>
              </a:rPr>
              <a:t>没偷，</a:t>
            </a:r>
            <a:r>
              <a:rPr lang="en-US" altLang="zh-CN" sz="2800" b="1">
                <a:solidFill>
                  <a:srgbClr val="000099"/>
                </a:solidFill>
                <a:ea typeface="宋体" panose="02010600030101010101" pitchFamily="2" charset="-122"/>
              </a:rPr>
              <a:t>X</a:t>
            </a:r>
            <a:r>
              <a:rPr lang="zh-CN" altLang="en-US" sz="2800" b="1">
                <a:solidFill>
                  <a:srgbClr val="000099"/>
                </a:solidFill>
                <a:ea typeface="宋体" panose="02010600030101010101" pitchFamily="2" charset="-122"/>
              </a:rPr>
              <a:t>偷了</a:t>
            </a:r>
            <a:r>
              <a:rPr lang="zh-CN" altLang="en-US" sz="2800" b="1">
                <a:ea typeface="宋体" panose="02010600030101010101" pitchFamily="2" charset="-122"/>
              </a:rPr>
              <a:t>”，故不论该人是否说谎，他提到的两人中必有一人是小偷。故在列条件表达式时，可以不关心谁说谎，谁说实话。这样，可以列出下列条件表达式：</a:t>
            </a:r>
            <a:br>
              <a:rPr lang="zh-CN" altLang="en-US" sz="2800" b="1">
                <a:ea typeface="宋体" panose="02010600030101010101" pitchFamily="2" charset="-122"/>
              </a:rPr>
            </a:br>
            <a:r>
              <a:rPr lang="zh-CN" altLang="en-US" sz="2800" b="1" u="sng">
                <a:solidFill>
                  <a:schemeClr val="accent2"/>
                </a:solidFill>
                <a:ea typeface="宋体" panose="02010600030101010101" pitchFamily="2" charset="-122"/>
              </a:rPr>
              <a:t>甲说：”乙没有偷，是丁偷的。” </a:t>
            </a:r>
            <a:r>
              <a:rPr lang="en-US" altLang="zh-CN" sz="2800" b="1" u="sng">
                <a:solidFill>
                  <a:schemeClr val="accent2"/>
                </a:solidFill>
                <a:ea typeface="宋体" panose="02010600030101010101" pitchFamily="2" charset="-122"/>
              </a:rPr>
              <a:t>B+D=1</a:t>
            </a:r>
            <a:br>
              <a:rPr lang="en-US" altLang="zh-CN" sz="2800" b="1" u="sng">
                <a:solidFill>
                  <a:schemeClr val="accent2"/>
                </a:solidFill>
                <a:ea typeface="宋体" panose="02010600030101010101" pitchFamily="2" charset="-122"/>
              </a:rPr>
            </a:br>
            <a:r>
              <a:rPr lang="zh-CN" altLang="en-US" sz="2800" b="1" u="sng">
                <a:solidFill>
                  <a:schemeClr val="accent2"/>
                </a:solidFill>
                <a:ea typeface="宋体" panose="02010600030101010101" pitchFamily="2" charset="-122"/>
              </a:rPr>
              <a:t>乙说：“我没有偷，是丙偷的。” </a:t>
            </a:r>
            <a:r>
              <a:rPr lang="en-US" altLang="zh-CN" sz="2800" b="1" u="sng">
                <a:solidFill>
                  <a:schemeClr val="accent2"/>
                </a:solidFill>
                <a:ea typeface="宋体" panose="02010600030101010101" pitchFamily="2" charset="-122"/>
              </a:rPr>
              <a:t>B+C=1</a:t>
            </a:r>
            <a:br>
              <a:rPr lang="en-US" altLang="zh-CN" sz="2800" b="1" u="sng">
                <a:solidFill>
                  <a:schemeClr val="accent2"/>
                </a:solidFill>
                <a:ea typeface="宋体" panose="02010600030101010101" pitchFamily="2" charset="-122"/>
              </a:rPr>
            </a:br>
            <a:r>
              <a:rPr lang="zh-CN" altLang="en-US" sz="2800" b="1" u="sng">
                <a:solidFill>
                  <a:schemeClr val="accent2"/>
                </a:solidFill>
                <a:ea typeface="宋体" panose="02010600030101010101" pitchFamily="2" charset="-122"/>
              </a:rPr>
              <a:t>丙说：“甲没有偷，是乙偷的。” </a:t>
            </a:r>
            <a:r>
              <a:rPr lang="en-US" altLang="zh-CN" sz="2800" b="1" u="sng">
                <a:solidFill>
                  <a:schemeClr val="accent2"/>
                </a:solidFill>
                <a:ea typeface="宋体" panose="02010600030101010101" pitchFamily="2" charset="-122"/>
              </a:rPr>
              <a:t>A+B=1</a:t>
            </a:r>
            <a:br>
              <a:rPr lang="en-US" altLang="zh-CN" sz="2800" b="1" u="sng">
                <a:solidFill>
                  <a:schemeClr val="accent2"/>
                </a:solidFill>
                <a:ea typeface="宋体" panose="02010600030101010101" pitchFamily="2" charset="-122"/>
              </a:rPr>
            </a:br>
            <a:r>
              <a:rPr lang="zh-CN" altLang="en-US" sz="2800" b="1" u="sng">
                <a:solidFill>
                  <a:schemeClr val="accent2"/>
                </a:solidFill>
                <a:ea typeface="宋体" panose="02010600030101010101" pitchFamily="2" charset="-122"/>
              </a:rPr>
              <a:t>丁说：“我没有偷。”               </a:t>
            </a:r>
            <a:r>
              <a:rPr lang="en-US" altLang="zh-CN" sz="2800" b="1" u="sng">
                <a:solidFill>
                  <a:schemeClr val="accent2"/>
                </a:solidFill>
                <a:ea typeface="宋体" panose="02010600030101010101" pitchFamily="2" charset="-122"/>
              </a:rPr>
              <a:t>A+B+C+D=1</a:t>
            </a:r>
            <a:br>
              <a:rPr lang="en-US" altLang="zh-CN" sz="2800" b="1" u="sng">
                <a:solidFill>
                  <a:schemeClr val="accent2"/>
                </a:solidFill>
                <a:ea typeface="宋体" panose="02010600030101010101" pitchFamily="2" charset="-122"/>
              </a:rPr>
            </a:br>
            <a:r>
              <a:rPr lang="zh-CN" altLang="en-US" sz="2800" b="1">
                <a:ea typeface="宋体" panose="02010600030101010101" pitchFamily="2" charset="-122"/>
              </a:rPr>
              <a:t>其中丁只说了一句话，无法判定其真假，表达式反映了四人中仅有一名是窃贼的条件。</a:t>
            </a:r>
          </a:p>
        </p:txBody>
      </p:sp>
      <p:sp>
        <p:nvSpPr>
          <p:cNvPr id="1048769" name="Rectangle 2"/>
          <p:cNvSpPr txBox="1">
            <a:spLocks noChangeArrowheads="1"/>
          </p:cNvSpPr>
          <p:nvPr/>
        </p:nvSpPr>
        <p:spPr bwMode="auto">
          <a:xfrm>
            <a:off x="1835150" y="0"/>
            <a:ext cx="5903913" cy="863600"/>
          </a:xfrm>
          <a:prstGeom prst="rect">
            <a:avLst/>
          </a:prstGeom>
          <a:solidFill>
            <a:srgbClr val="FFFF00">
              <a:alpha val="42999"/>
            </a:srgbClr>
          </a:solidFill>
          <a:ln w="9525">
            <a:solidFill>
              <a:srgbClr val="000000"/>
            </a:solidFill>
            <a:miter lim="800000"/>
            <a:headEnd/>
            <a:tailEnd/>
          </a:ln>
          <a:effectLst/>
        </p:spPr>
        <p:txBody>
          <a:bodyPr/>
          <a:lstStyle/>
          <a:p>
            <a:pPr eaLnBrk="1" hangingPunct="1"/>
            <a:r>
              <a:rPr lang="zh-CN" altLang="en-US" sz="4800" b="1" kern="0" dirty="0">
                <a:solidFill>
                  <a:srgbClr val="FFFF00"/>
                </a:solidFill>
                <a:latin typeface="+mj-lt"/>
                <a:ea typeface="华文行楷" charset="-122"/>
                <a:cs typeface="+mj-cs"/>
              </a:rPr>
              <a:t>问题分析示例</a:t>
            </a:r>
          </a:p>
        </p:txBody>
      </p:sp>
      <p:sp>
        <p:nvSpPr>
          <p:cNvPr id="1048770" name="TextBox 4"/>
          <p:cNvSpPr txBox="1"/>
          <p:nvPr/>
        </p:nvSpPr>
        <p:spPr>
          <a:xfrm>
            <a:off x="1331640" y="2276872"/>
            <a:ext cx="7525344" cy="3539430"/>
          </a:xfrm>
          <a:prstGeom prst="rect">
            <a:avLst/>
          </a:prstGeom>
          <a:solidFill>
            <a:schemeClr val="accent6"/>
          </a:solidFill>
          <a:scene3d>
            <a:camera prst="orthographicFront"/>
            <a:lightRig rig="threePt" dir="t"/>
          </a:scene3d>
          <a:sp3d>
            <a:bevelT prst="relaxedInset"/>
            <a:bevelB w="165100" prst="coolSlant"/>
          </a:sp3d>
        </p:spPr>
        <p:txBody>
          <a:bodyPr>
            <a:spAutoFit/>
          </a:bodyPr>
          <a:lstStyle/>
          <a:p>
            <a:r>
              <a:rPr lang="zh-CN" altLang="en-US" sz="3200" dirty="0">
                <a:solidFill>
                  <a:srgbClr val="FFFF00"/>
                </a:solidFill>
                <a:latin typeface="仿宋_GB2312" pitchFamily="49" charset="-122"/>
                <a:ea typeface="仿宋_GB2312" pitchFamily="49" charset="-122"/>
              </a:rPr>
              <a:t>用计算机解决这个问题的方法：就是用穷举法，分别假设</a:t>
            </a:r>
            <a:r>
              <a:rPr lang="en-US" altLang="zh-CN" sz="3200" dirty="0">
                <a:solidFill>
                  <a:srgbClr val="FFFF00"/>
                </a:solidFill>
                <a:latin typeface="仿宋_GB2312" pitchFamily="49" charset="-122"/>
                <a:ea typeface="仿宋_GB2312" pitchFamily="49" charset="-122"/>
              </a:rPr>
              <a:t>A</a:t>
            </a:r>
            <a:r>
              <a:rPr lang="zh-CN" altLang="en-US" sz="3200" dirty="0">
                <a:solidFill>
                  <a:srgbClr val="FFFF00"/>
                </a:solidFill>
                <a:latin typeface="仿宋_GB2312" pitchFamily="49" charset="-122"/>
                <a:ea typeface="仿宋_GB2312" pitchFamily="49" charset="-122"/>
              </a:rPr>
              <a:t>、</a:t>
            </a:r>
            <a:r>
              <a:rPr lang="en-US" altLang="zh-CN" sz="3200" dirty="0">
                <a:solidFill>
                  <a:srgbClr val="FFFF00"/>
                </a:solidFill>
                <a:latin typeface="仿宋_GB2312" pitchFamily="49" charset="-122"/>
                <a:ea typeface="仿宋_GB2312" pitchFamily="49" charset="-122"/>
              </a:rPr>
              <a:t>B</a:t>
            </a:r>
            <a:r>
              <a:rPr lang="zh-CN" altLang="en-US" sz="3200" dirty="0">
                <a:solidFill>
                  <a:srgbClr val="FFFF00"/>
                </a:solidFill>
                <a:latin typeface="仿宋_GB2312" pitchFamily="49" charset="-122"/>
                <a:ea typeface="仿宋_GB2312" pitchFamily="49" charset="-122"/>
              </a:rPr>
              <a:t>、</a:t>
            </a:r>
            <a:r>
              <a:rPr lang="en-US" altLang="zh-CN" sz="3200" dirty="0">
                <a:solidFill>
                  <a:srgbClr val="FFFF00"/>
                </a:solidFill>
                <a:latin typeface="仿宋_GB2312" pitchFamily="49" charset="-122"/>
                <a:ea typeface="仿宋_GB2312" pitchFamily="49" charset="-122"/>
              </a:rPr>
              <a:t>C</a:t>
            </a:r>
            <a:r>
              <a:rPr lang="zh-CN" altLang="en-US" sz="3200" dirty="0">
                <a:solidFill>
                  <a:srgbClr val="FFFF00"/>
                </a:solidFill>
                <a:latin typeface="仿宋_GB2312" pitchFamily="49" charset="-122"/>
                <a:ea typeface="仿宋_GB2312" pitchFamily="49" charset="-122"/>
              </a:rPr>
              <a:t>、</a:t>
            </a:r>
            <a:r>
              <a:rPr lang="en-US" altLang="zh-CN" sz="3200" dirty="0">
                <a:solidFill>
                  <a:srgbClr val="FFFF00"/>
                </a:solidFill>
                <a:latin typeface="仿宋_GB2312" pitchFamily="49" charset="-122"/>
                <a:ea typeface="仿宋_GB2312" pitchFamily="49" charset="-122"/>
              </a:rPr>
              <a:t>D</a:t>
            </a:r>
            <a:r>
              <a:rPr lang="zh-CN" altLang="en-US" sz="3200" dirty="0">
                <a:solidFill>
                  <a:srgbClr val="FFFF00"/>
                </a:solidFill>
                <a:latin typeface="仿宋_GB2312" pitchFamily="49" charset="-122"/>
                <a:ea typeface="仿宋_GB2312" pitchFamily="49" charset="-122"/>
              </a:rPr>
              <a:t>为</a:t>
            </a:r>
            <a:r>
              <a:rPr lang="en-US" altLang="zh-CN" sz="3200" dirty="0">
                <a:solidFill>
                  <a:srgbClr val="FFFF00"/>
                </a:solidFill>
                <a:latin typeface="仿宋_GB2312" pitchFamily="49" charset="-122"/>
                <a:ea typeface="仿宋_GB2312" pitchFamily="49" charset="-122"/>
              </a:rPr>
              <a:t>1</a:t>
            </a:r>
            <a:r>
              <a:rPr lang="zh-CN" altLang="en-US" sz="3200" dirty="0">
                <a:solidFill>
                  <a:srgbClr val="FFFF00"/>
                </a:solidFill>
                <a:latin typeface="仿宋_GB2312" pitchFamily="49" charset="-122"/>
                <a:ea typeface="仿宋_GB2312" pitchFamily="49" charset="-122"/>
              </a:rPr>
              <a:t>（假设其中一人为窃贼），用判断语句看四个条件（即</a:t>
            </a:r>
            <a:r>
              <a:rPr lang="en-US" altLang="zh-CN" sz="3200" dirty="0">
                <a:solidFill>
                  <a:srgbClr val="FFFF00"/>
                </a:solidFill>
                <a:latin typeface="仿宋_GB2312" pitchFamily="49" charset="-122"/>
                <a:ea typeface="仿宋_GB2312" pitchFamily="49" charset="-122"/>
              </a:rPr>
              <a:t>B+D=1</a:t>
            </a:r>
            <a:r>
              <a:rPr lang="zh-CN" altLang="en-US" sz="3200" dirty="0">
                <a:solidFill>
                  <a:srgbClr val="FFFF00"/>
                </a:solidFill>
                <a:latin typeface="仿宋_GB2312" pitchFamily="49" charset="-122"/>
                <a:ea typeface="仿宋_GB2312" pitchFamily="49" charset="-122"/>
              </a:rPr>
              <a:t>同时</a:t>
            </a:r>
            <a:r>
              <a:rPr lang="en-US" altLang="zh-CN" sz="3200" dirty="0">
                <a:solidFill>
                  <a:srgbClr val="FFFF00"/>
                </a:solidFill>
                <a:latin typeface="仿宋_GB2312" pitchFamily="49" charset="-122"/>
                <a:ea typeface="仿宋_GB2312" pitchFamily="49" charset="-122"/>
              </a:rPr>
              <a:t>B+C=1</a:t>
            </a:r>
            <a:r>
              <a:rPr lang="zh-CN" altLang="en-US" sz="3200" dirty="0">
                <a:solidFill>
                  <a:srgbClr val="FFFF00"/>
                </a:solidFill>
                <a:latin typeface="仿宋_GB2312" pitchFamily="49" charset="-122"/>
                <a:ea typeface="仿宋_GB2312" pitchFamily="49" charset="-122"/>
              </a:rPr>
              <a:t>同时</a:t>
            </a:r>
            <a:r>
              <a:rPr lang="en-US" altLang="zh-CN" sz="3200" dirty="0">
                <a:solidFill>
                  <a:srgbClr val="FFFF00"/>
                </a:solidFill>
                <a:latin typeface="仿宋_GB2312" pitchFamily="49" charset="-122"/>
                <a:ea typeface="仿宋_GB2312" pitchFamily="49" charset="-122"/>
              </a:rPr>
              <a:t>A+B=1</a:t>
            </a:r>
            <a:r>
              <a:rPr lang="zh-CN" altLang="en-US" sz="3200" dirty="0">
                <a:solidFill>
                  <a:srgbClr val="FFFF00"/>
                </a:solidFill>
                <a:latin typeface="仿宋_GB2312" pitchFamily="49" charset="-122"/>
                <a:ea typeface="仿宋_GB2312" pitchFamily="49" charset="-122"/>
              </a:rPr>
              <a:t>同时</a:t>
            </a:r>
            <a:r>
              <a:rPr lang="en-US" altLang="zh-CN" sz="3200" dirty="0">
                <a:solidFill>
                  <a:srgbClr val="FFFF00"/>
                </a:solidFill>
                <a:latin typeface="仿宋_GB2312" pitchFamily="49" charset="-122"/>
                <a:ea typeface="仿宋_GB2312" pitchFamily="49" charset="-122"/>
              </a:rPr>
              <a:t>A+B+C+D=1)</a:t>
            </a:r>
            <a:r>
              <a:rPr lang="zh-CN" altLang="en-US" sz="3200" dirty="0">
                <a:solidFill>
                  <a:srgbClr val="FFFF00"/>
                </a:solidFill>
                <a:latin typeface="仿宋_GB2312" pitchFamily="49" charset="-122"/>
                <a:ea typeface="仿宋_GB2312" pitchFamily="49" charset="-122"/>
              </a:rPr>
              <a:t>是否皆满足，如果当某个变量为</a:t>
            </a:r>
            <a:r>
              <a:rPr lang="en-US" altLang="zh-CN" sz="3200" dirty="0">
                <a:solidFill>
                  <a:srgbClr val="FFFF00"/>
                </a:solidFill>
                <a:latin typeface="仿宋_GB2312" pitchFamily="49" charset="-122"/>
                <a:ea typeface="仿宋_GB2312" pitchFamily="49" charset="-122"/>
              </a:rPr>
              <a:t>1</a:t>
            </a:r>
            <a:r>
              <a:rPr lang="zh-CN" altLang="en-US" sz="3200" dirty="0">
                <a:solidFill>
                  <a:srgbClr val="FFFF00"/>
                </a:solidFill>
                <a:latin typeface="仿宋_GB2312" pitchFamily="49" charset="-122"/>
                <a:ea typeface="仿宋_GB2312" pitchFamily="49" charset="-122"/>
              </a:rPr>
              <a:t>，而四个条件都满足，则这人就是窃贼。从四个条件我们不难看出，乙是窃贼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8770"/>
                                        </p:tgtEl>
                                        <p:attrNameLst>
                                          <p:attrName>style.visibility</p:attrName>
                                        </p:attrNameLst>
                                      </p:cBhvr>
                                      <p:to>
                                        <p:strVal val="visible"/>
                                      </p:to>
                                    </p:set>
                                    <p:anim calcmode="lin" valueType="num">
                                      <p:cBhvr additive="base">
                                        <p:cTn id="7" dur="500" fill="hold"/>
                                        <p:tgtEl>
                                          <p:spTgt spid="1048770"/>
                                        </p:tgtEl>
                                        <p:attrNameLst>
                                          <p:attrName>ppt_x</p:attrName>
                                        </p:attrNameLst>
                                      </p:cBhvr>
                                      <p:tavLst>
                                        <p:tav tm="0">
                                          <p:val>
                                            <p:strVal val="#ppt_x"/>
                                          </p:val>
                                        </p:tav>
                                        <p:tav tm="100000">
                                          <p:val>
                                            <p:strVal val="#ppt_x"/>
                                          </p:val>
                                        </p:tav>
                                      </p:tavLst>
                                    </p:anim>
                                    <p:anim calcmode="lin" valueType="num">
                                      <p:cBhvr additive="base">
                                        <p:cTn id="8" dur="500" fill="hold"/>
                                        <p:tgtEl>
                                          <p:spTgt spid="10487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标题 1"/>
          <p:cNvSpPr>
            <a:spLocks noGrp="1" noChangeArrowheads="1"/>
          </p:cNvSpPr>
          <p:nvPr>
            <p:ph type="title"/>
          </p:nvPr>
        </p:nvSpPr>
        <p:spPr/>
        <p:txBody>
          <a:bodyPr/>
          <a:lstStyle/>
          <a:p>
            <a:pPr eaLnBrk="1" hangingPunct="1"/>
            <a:endParaRPr lang="zh-CN" altLang="en-US" cap="none">
              <a:ea typeface="宋体" panose="02010600030101010101" pitchFamily="2" charset="-122"/>
            </a:endParaRPr>
          </a:p>
        </p:txBody>
      </p:sp>
      <p:sp>
        <p:nvSpPr>
          <p:cNvPr id="1048772" name="文本占位符 2"/>
          <p:cNvSpPr>
            <a:spLocks noGrp="1" noChangeArrowheads="1"/>
          </p:cNvSpPr>
          <p:nvPr>
            <p:ph type="body" idx="1"/>
          </p:nvPr>
        </p:nvSpPr>
        <p:spPr/>
        <p:txBody>
          <a:bodyPr/>
          <a:lstStyle/>
          <a:p>
            <a:pPr eaLnBrk="1" hangingPunct="1"/>
            <a:endParaRPr lang="zh-CN" altLang="en-US">
              <a:ea typeface="宋体" panose="02010600030101010101" pitchFamily="2" charset="-122"/>
            </a:endParaRPr>
          </a:p>
        </p:txBody>
      </p:sp>
      <p:sp>
        <p:nvSpPr>
          <p:cNvPr id="1048773" name="Rectangle 3"/>
          <p:cNvSpPr txBox="1">
            <a:spLocks noChangeArrowheads="1"/>
          </p:cNvSpPr>
          <p:nvPr/>
        </p:nvSpPr>
        <p:spPr bwMode="auto">
          <a:xfrm>
            <a:off x="611188" y="1773238"/>
            <a:ext cx="8148637" cy="3095625"/>
          </a:xfrm>
          <a:prstGeom prst="rect">
            <a:avLst/>
          </a:prstGeom>
          <a:noFill/>
          <a:ln w="9525">
            <a:noFill/>
            <a:miter lim="800000"/>
            <a:headEnd/>
            <a:tailEnd/>
          </a:ln>
          <a:effectLst/>
        </p:spPr>
        <p:txBody>
          <a:bodyPr anchor="b"/>
          <a:lstStyle/>
          <a:p>
            <a:pPr eaLnBrk="1" hangingPunct="1">
              <a:spcBef>
                <a:spcPct val="20000"/>
              </a:spcBef>
              <a:buClr>
                <a:schemeClr val="tx1"/>
              </a:buClr>
            </a:pPr>
            <a:r>
              <a:rPr lang="zh-CN" altLang="en-US" sz="8800" kern="0" dirty="0">
                <a:solidFill>
                  <a:srgbClr val="000099"/>
                </a:solidFill>
                <a:latin typeface="+mn-lt"/>
                <a:ea typeface="华文行楷" charset="-122"/>
              </a:rPr>
              <a:t>四</a:t>
            </a:r>
            <a:r>
              <a:rPr lang="zh-CN" altLang="en-US" sz="8800" kern="0" dirty="0">
                <a:solidFill>
                  <a:schemeClr val="accent1"/>
                </a:solidFill>
                <a:latin typeface="+mn-lt"/>
                <a:ea typeface="华文行楷" charset="-122"/>
              </a:rPr>
              <a:t>、</a:t>
            </a:r>
            <a:r>
              <a:rPr lang="zh-CN" altLang="en-US" sz="8800" kern="0" dirty="0">
                <a:solidFill>
                  <a:srgbClr val="FF0000"/>
                </a:solidFill>
                <a:latin typeface="+mn-lt"/>
                <a:ea typeface="华文行楷" charset="-122"/>
              </a:rPr>
              <a:t>数学建模</a:t>
            </a:r>
            <a:r>
              <a:rPr lang="zh-CN" altLang="en-US" sz="8800" kern="0" dirty="0">
                <a:solidFill>
                  <a:schemeClr val="accent1"/>
                </a:solidFill>
                <a:latin typeface="+mn-lt"/>
                <a:ea typeface="华文行楷" charset="-122"/>
              </a:rPr>
              <a:t>与   </a:t>
            </a:r>
            <a:r>
              <a:rPr lang="zh-CN" altLang="en-US" sz="8800" kern="0" dirty="0">
                <a:solidFill>
                  <a:schemeClr val="hlink"/>
                </a:solidFill>
                <a:latin typeface="+mn-lt"/>
                <a:ea typeface="华文行楷" charset="-122"/>
              </a:rPr>
              <a:t>计算机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标题 1"/>
          <p:cNvSpPr>
            <a:spLocks noGrp="1" noChangeArrowheads="1"/>
          </p:cNvSpPr>
          <p:nvPr>
            <p:ph type="title"/>
          </p:nvPr>
        </p:nvSpPr>
        <p:spPr/>
        <p:txBody>
          <a:bodyPr/>
          <a:lstStyle/>
          <a:p>
            <a:pPr eaLnBrk="1" hangingPunct="1"/>
            <a:r>
              <a:rPr lang="zh-CN" altLang="en-US" sz="3200">
                <a:solidFill>
                  <a:srgbClr val="FFFF00"/>
                </a:solidFill>
                <a:latin typeface="仿宋_GB2312" panose="02010609030101010101" pitchFamily="49" charset="-122"/>
                <a:ea typeface="仿宋_GB2312" panose="02010609030101010101" pitchFamily="49" charset="-122"/>
              </a:rPr>
              <a:t>巴贝奇</a:t>
            </a:r>
            <a:r>
              <a:rPr lang="en-US" altLang="zh-CN" sz="3200">
                <a:solidFill>
                  <a:srgbClr val="FFFF00"/>
                </a:solidFill>
                <a:latin typeface="仿宋_GB2312" panose="02010609030101010101" pitchFamily="49" charset="-122"/>
                <a:ea typeface="仿宋_GB2312" panose="02010609030101010101" pitchFamily="49" charset="-122"/>
              </a:rPr>
              <a:t>——</a:t>
            </a:r>
            <a:r>
              <a:rPr lang="zh-CN" altLang="en-US" sz="3200">
                <a:solidFill>
                  <a:srgbClr val="FFFF00"/>
                </a:solidFill>
                <a:latin typeface="仿宋_GB2312" panose="02010609030101010101" pitchFamily="49" charset="-122"/>
                <a:ea typeface="仿宋_GB2312" panose="02010609030101010101" pitchFamily="49" charset="-122"/>
              </a:rPr>
              <a:t>计算机之父</a:t>
            </a:r>
          </a:p>
        </p:txBody>
      </p:sp>
      <p:sp>
        <p:nvSpPr>
          <p:cNvPr id="1048634" name="内容占位符 2"/>
          <p:cNvSpPr>
            <a:spLocks noGrp="1" noChangeArrowheads="1"/>
          </p:cNvSpPr>
          <p:nvPr>
            <p:ph idx="1"/>
          </p:nvPr>
        </p:nvSpPr>
        <p:spPr>
          <a:xfrm>
            <a:off x="1042988" y="1339850"/>
            <a:ext cx="3673475" cy="5113338"/>
          </a:xfrm>
        </p:spPr>
        <p:txBody>
          <a:bodyPr/>
          <a:lstStyle/>
          <a:p>
            <a:pPr eaLnBrk="1" hangingPunct="1"/>
            <a:r>
              <a:rPr lang="zh-CN" altLang="en-US">
                <a:ea typeface="宋体" panose="02010600030101010101" pitchFamily="2" charset="-122"/>
              </a:rPr>
              <a:t>巴贝奇出生于</a:t>
            </a:r>
            <a:r>
              <a:rPr lang="en-US" altLang="zh-CN">
                <a:ea typeface="宋体" panose="02010600030101010101" pitchFamily="2" charset="-122"/>
              </a:rPr>
              <a:t>1792</a:t>
            </a:r>
            <a:r>
              <a:rPr lang="zh-CN" altLang="en-US">
                <a:ea typeface="宋体" panose="02010600030101010101" pitchFamily="2" charset="-122"/>
              </a:rPr>
              <a:t>年的英国，童年时期的巴贝奇就有着极高的数学天分，轻而易举地便考入了当时的名校剑桥大学，并且在学校期间他掌握的数学知识比老师还丰富。</a:t>
            </a:r>
            <a:endParaRPr lang="en-US" altLang="zh-CN">
              <a:ea typeface="宋体" panose="02010600030101010101" pitchFamily="2" charset="-122"/>
            </a:endParaRPr>
          </a:p>
          <a:p>
            <a:pPr eaLnBrk="1" hangingPunct="1"/>
            <a:r>
              <a:rPr lang="zh-CN" altLang="en-US">
                <a:ea typeface="宋体" panose="02010600030101010101" pitchFamily="2" charset="-122"/>
              </a:rPr>
              <a:t>本来可以担任数学教授享受安逸的人生，但是却走上了一条充满荆棘的道路，成为计算机的先驱者。</a:t>
            </a:r>
          </a:p>
        </p:txBody>
      </p:sp>
      <p:pic>
        <p:nvPicPr>
          <p:cNvPr id="2097158" name="Picture 2" descr="计算机之父巴贝奇 巴贝奇主要贡献"/>
          <p:cNvPicPr>
            <a:picLocks noChangeAspect="1" noChangeArrowheads="1"/>
          </p:cNvPicPr>
          <p:nvPr/>
        </p:nvPicPr>
        <p:blipFill>
          <a:blip r:embed="rId2" cstate="print"/>
          <a:srcRect/>
          <a:stretch>
            <a:fillRect/>
          </a:stretch>
        </p:blipFill>
        <p:spPr bwMode="auto">
          <a:xfrm>
            <a:off x="4859338" y="1484313"/>
            <a:ext cx="3714750" cy="4572000"/>
          </a:xfrm>
          <a:prstGeom prst="rect">
            <a:avLst/>
          </a:prstGeom>
          <a:noFill/>
          <a:ln>
            <a:noFill/>
          </a:ln>
        </p:spPr>
      </p:pic>
      <p:sp>
        <p:nvSpPr>
          <p:cNvPr id="1048635" name="TextBox 4"/>
          <p:cNvSpPr txBox="1">
            <a:spLocks noChangeArrowheads="1"/>
          </p:cNvSpPr>
          <p:nvPr/>
        </p:nvSpPr>
        <p:spPr bwMode="auto">
          <a:xfrm>
            <a:off x="5292725" y="6165850"/>
            <a:ext cx="2519363" cy="368300"/>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gn="ctr">
              <a:spcBef>
                <a:spcPct val="0"/>
              </a:spcBef>
              <a:buClrTx/>
              <a:buFontTx/>
              <a:buNone/>
            </a:pPr>
            <a:r>
              <a:rPr lang="zh-CN" altLang="en-US" sz="1800">
                <a:solidFill>
                  <a:schemeClr val="tx1"/>
                </a:solidFill>
                <a:latin typeface="Times New Roman" panose="02020603050405020304" pitchFamily="18" charset="0"/>
              </a:rPr>
              <a:t>查尔斯</a:t>
            </a:r>
            <a:r>
              <a:rPr lang="en-US" altLang="zh-CN" sz="1800">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巴贝奇</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Rectangle 2"/>
          <p:cNvSpPr>
            <a:spLocks noGrp="1" noChangeArrowheads="1"/>
          </p:cNvSpPr>
          <p:nvPr>
            <p:ph type="title"/>
          </p:nvPr>
        </p:nvSpPr>
        <p:spPr bwMode="auto">
          <a:xfrm>
            <a:off x="1187450" y="836613"/>
            <a:ext cx="7632700" cy="1143000"/>
          </a:xfrm>
          <a:solidFill>
            <a:srgbClr val="CCFFFF"/>
          </a:solidFill>
        </p:spPr>
        <p:txBody>
          <a:bodyPr anchor="t"/>
          <a:lstStyle/>
          <a:p>
            <a:pPr eaLnBrk="1" hangingPunct="1"/>
            <a:r>
              <a:rPr lang="en-US" altLang="zh-CN">
                <a:solidFill>
                  <a:schemeClr val="tx1"/>
                </a:solidFill>
                <a:ea typeface="宋体" panose="02010600030101010101" pitchFamily="2" charset="-122"/>
              </a:rPr>
              <a:t>1</a:t>
            </a:r>
            <a:r>
              <a:rPr lang="zh-CN" altLang="en-US">
                <a:solidFill>
                  <a:schemeClr val="tx1"/>
                </a:solidFill>
                <a:ea typeface="宋体" panose="02010600030101010101" pitchFamily="2" charset="-122"/>
              </a:rPr>
              <a:t>、计算机对于数学能做什么？</a:t>
            </a:r>
          </a:p>
        </p:txBody>
      </p:sp>
      <p:sp>
        <p:nvSpPr>
          <p:cNvPr id="1048780" name="Text Box 4"/>
          <p:cNvSpPr txBox="1">
            <a:spLocks noChangeArrowheads="1"/>
          </p:cNvSpPr>
          <p:nvPr/>
        </p:nvSpPr>
        <p:spPr bwMode="auto">
          <a:xfrm>
            <a:off x="0" y="2060575"/>
            <a:ext cx="3744913" cy="579438"/>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3200" b="1">
                <a:solidFill>
                  <a:srgbClr val="000099"/>
                </a:solidFill>
                <a:latin typeface="Times New Roman" panose="02020603050405020304" pitchFamily="18" charset="0"/>
              </a:rPr>
              <a:t>（</a:t>
            </a:r>
            <a:r>
              <a:rPr lang="en-US" altLang="zh-CN" sz="3200" b="1">
                <a:solidFill>
                  <a:srgbClr val="000099"/>
                </a:solidFill>
                <a:latin typeface="Times New Roman" panose="02020603050405020304" pitchFamily="18" charset="0"/>
              </a:rPr>
              <a:t>1</a:t>
            </a:r>
            <a:r>
              <a:rPr lang="zh-CN" altLang="en-US" sz="3200" b="1">
                <a:solidFill>
                  <a:srgbClr val="000099"/>
                </a:solidFill>
                <a:latin typeface="Times New Roman" panose="02020603050405020304" pitchFamily="18" charset="0"/>
              </a:rPr>
              <a:t>） 数值计算</a:t>
            </a:r>
          </a:p>
        </p:txBody>
      </p:sp>
      <p:sp>
        <p:nvSpPr>
          <p:cNvPr id="1048781" name="Text Box 5"/>
          <p:cNvSpPr txBox="1">
            <a:spLocks noChangeArrowheads="1"/>
          </p:cNvSpPr>
          <p:nvPr/>
        </p:nvSpPr>
        <p:spPr bwMode="auto">
          <a:xfrm>
            <a:off x="-36513" y="3141663"/>
            <a:ext cx="3455988" cy="579437"/>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3200" b="1">
                <a:solidFill>
                  <a:srgbClr val="000099"/>
                </a:solidFill>
                <a:latin typeface="Times New Roman" panose="02020603050405020304" pitchFamily="18" charset="0"/>
              </a:rPr>
              <a:t>（</a:t>
            </a:r>
            <a:r>
              <a:rPr lang="en-US" altLang="zh-CN" sz="3200" b="1">
                <a:solidFill>
                  <a:srgbClr val="000099"/>
                </a:solidFill>
                <a:latin typeface="Times New Roman" panose="02020603050405020304" pitchFamily="18" charset="0"/>
              </a:rPr>
              <a:t>2</a:t>
            </a:r>
            <a:r>
              <a:rPr lang="zh-CN" altLang="en-US" sz="3200" b="1">
                <a:solidFill>
                  <a:srgbClr val="000099"/>
                </a:solidFill>
                <a:latin typeface="Times New Roman" panose="02020603050405020304" pitchFamily="18" charset="0"/>
              </a:rPr>
              <a:t>） 图形绘制</a:t>
            </a:r>
          </a:p>
        </p:txBody>
      </p:sp>
      <p:sp>
        <p:nvSpPr>
          <p:cNvPr id="1048782" name="Text Box 6"/>
          <p:cNvSpPr txBox="1">
            <a:spLocks noChangeArrowheads="1"/>
          </p:cNvSpPr>
          <p:nvPr/>
        </p:nvSpPr>
        <p:spPr bwMode="auto">
          <a:xfrm>
            <a:off x="34925" y="4437063"/>
            <a:ext cx="3455988" cy="579437"/>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3200" b="1">
                <a:solidFill>
                  <a:srgbClr val="000099"/>
                </a:solidFill>
                <a:latin typeface="Times New Roman" panose="02020603050405020304" pitchFamily="18" charset="0"/>
              </a:rPr>
              <a:t>（</a:t>
            </a:r>
            <a:r>
              <a:rPr lang="en-US" altLang="zh-CN" sz="3200" b="1">
                <a:solidFill>
                  <a:srgbClr val="000099"/>
                </a:solidFill>
                <a:latin typeface="Times New Roman" panose="02020603050405020304" pitchFamily="18" charset="0"/>
              </a:rPr>
              <a:t>3</a:t>
            </a:r>
            <a:r>
              <a:rPr lang="zh-CN" altLang="en-US" sz="3200" b="1">
                <a:solidFill>
                  <a:srgbClr val="000099"/>
                </a:solidFill>
                <a:latin typeface="Times New Roman" panose="02020603050405020304" pitchFamily="18" charset="0"/>
              </a:rPr>
              <a:t>） 数据处理</a:t>
            </a:r>
          </a:p>
        </p:txBody>
      </p:sp>
      <p:sp>
        <p:nvSpPr>
          <p:cNvPr id="1048783" name="Text Box 7"/>
          <p:cNvSpPr txBox="1">
            <a:spLocks noChangeArrowheads="1"/>
          </p:cNvSpPr>
          <p:nvPr/>
        </p:nvSpPr>
        <p:spPr bwMode="auto">
          <a:xfrm>
            <a:off x="34925" y="5805488"/>
            <a:ext cx="3457575" cy="579437"/>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3200" b="1">
                <a:solidFill>
                  <a:srgbClr val="000099"/>
                </a:solidFill>
                <a:latin typeface="Times New Roman" panose="02020603050405020304" pitchFamily="18" charset="0"/>
              </a:rPr>
              <a:t>（</a:t>
            </a:r>
            <a:r>
              <a:rPr lang="en-US" altLang="zh-CN" sz="3200" b="1">
                <a:solidFill>
                  <a:srgbClr val="000099"/>
                </a:solidFill>
                <a:latin typeface="Times New Roman" panose="02020603050405020304" pitchFamily="18" charset="0"/>
              </a:rPr>
              <a:t>4</a:t>
            </a:r>
            <a:r>
              <a:rPr lang="zh-CN" altLang="en-US" sz="3200" b="1">
                <a:solidFill>
                  <a:srgbClr val="000099"/>
                </a:solidFill>
                <a:latin typeface="Times New Roman" panose="02020603050405020304" pitchFamily="18" charset="0"/>
              </a:rPr>
              <a:t>） 方程求解</a:t>
            </a:r>
          </a:p>
        </p:txBody>
      </p:sp>
      <p:sp>
        <p:nvSpPr>
          <p:cNvPr id="1048784" name="Text Box 8"/>
          <p:cNvSpPr txBox="1">
            <a:spLocks noChangeArrowheads="1"/>
          </p:cNvSpPr>
          <p:nvPr/>
        </p:nvSpPr>
        <p:spPr bwMode="auto">
          <a:xfrm>
            <a:off x="4284663" y="2060575"/>
            <a:ext cx="1584325" cy="579438"/>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en-US" altLang="zh-CN" sz="3200" b="1">
                <a:solidFill>
                  <a:schemeClr val="tx1"/>
                </a:solidFill>
                <a:latin typeface="Times New Roman" panose="02020603050405020304" pitchFamily="18" charset="0"/>
              </a:rPr>
              <a:t>Sin(23)</a:t>
            </a:r>
          </a:p>
        </p:txBody>
      </p:sp>
      <p:graphicFrame>
        <p:nvGraphicFramePr>
          <p:cNvPr id="4194311" name="Object 2"/>
          <p:cNvGraphicFramePr>
            <a:graphicFrameLocks noGrp="1" noChangeAspect="1"/>
          </p:cNvGraphicFramePr>
          <p:nvPr>
            <p:ph sz="half" idx="2"/>
          </p:nvPr>
        </p:nvGraphicFramePr>
        <p:xfrm>
          <a:off x="6156325" y="2060575"/>
          <a:ext cx="792163" cy="566738"/>
        </p:xfrm>
        <a:graphic>
          <a:graphicData uri="http://schemas.openxmlformats.org/presentationml/2006/ole">
            <mc:AlternateContent xmlns:mc="http://schemas.openxmlformats.org/markup-compatibility/2006">
              <mc:Choice xmlns:v="urn:schemas-microsoft-com:vml" Requires="v">
                <p:oleObj spid="_x0000_s2050" name="公式" r:id="rId3" imgW="266469" imgH="190335" progId="Equations">
                  <p:embed/>
                </p:oleObj>
              </mc:Choice>
              <mc:Fallback>
                <p:oleObj name="公式" r:id="rId3" imgW="266469" imgH="190335" progId="Equations">
                  <p:embed/>
                  <p:pic>
                    <p:nvPicPr>
                      <p:cNvPr id="4194311" name="Object 2"/>
                      <p:cNvPicPr>
                        <a:picLocks/>
                      </p:cNvPicPr>
                      <p:nvPr/>
                    </p:nvPicPr>
                    <p:blipFill>
                      <a:blip r:embed="rId4"/>
                      <a:stretch>
                        <a:fillRect/>
                      </a:stretch>
                    </p:blipFill>
                    <p:spPr>
                      <a:xfrm>
                        <a:off x="6156325" y="2060575"/>
                        <a:ext cx="792163" cy="566738"/>
                      </a:xfrm>
                      <a:prstGeom prst="rect">
                        <a:avLst/>
                      </a:prstGeom>
                    </p:spPr>
                  </p:pic>
                </p:oleObj>
              </mc:Fallback>
            </mc:AlternateContent>
          </a:graphicData>
        </a:graphic>
      </p:graphicFrame>
      <p:sp>
        <p:nvSpPr>
          <p:cNvPr id="1048785" name="Text Box 15"/>
          <p:cNvSpPr txBox="1">
            <a:spLocks noChangeArrowheads="1"/>
          </p:cNvSpPr>
          <p:nvPr/>
        </p:nvSpPr>
        <p:spPr bwMode="auto">
          <a:xfrm>
            <a:off x="3995738" y="4149725"/>
            <a:ext cx="4537075" cy="1311275"/>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en-US" altLang="zh-CN" sz="3200" b="1">
                <a:solidFill>
                  <a:schemeClr val="tx1"/>
                </a:solidFill>
                <a:latin typeface="Times New Roman" panose="02020603050405020304" pitchFamily="18" charset="0"/>
              </a:rPr>
              <a:t>   Excel   matlab </a:t>
            </a:r>
            <a:r>
              <a:rPr lang="zh-CN" altLang="en-US" sz="3200" b="1">
                <a:solidFill>
                  <a:schemeClr val="tx1"/>
                </a:solidFill>
                <a:latin typeface="Times New Roman" panose="02020603050405020304" pitchFamily="18" charset="0"/>
              </a:rPr>
              <a:t>等</a:t>
            </a:r>
          </a:p>
          <a:p>
            <a:pPr>
              <a:spcBef>
                <a:spcPct val="50000"/>
              </a:spcBef>
              <a:buClrTx/>
              <a:buFontTx/>
              <a:buNone/>
            </a:pPr>
            <a:r>
              <a:rPr lang="zh-CN" altLang="en-US" sz="3200" b="1">
                <a:solidFill>
                  <a:schemeClr val="tx1"/>
                </a:solidFill>
                <a:latin typeface="Times New Roman" panose="02020603050405020304" pitchFamily="18" charset="0"/>
              </a:rPr>
              <a:t>（曲线拟合，线性回归）  </a:t>
            </a:r>
          </a:p>
        </p:txBody>
      </p:sp>
      <p:sp>
        <p:nvSpPr>
          <p:cNvPr id="1048786" name="Text Box 16"/>
          <p:cNvSpPr txBox="1">
            <a:spLocks noChangeArrowheads="1"/>
          </p:cNvSpPr>
          <p:nvPr/>
        </p:nvSpPr>
        <p:spPr bwMode="auto">
          <a:xfrm>
            <a:off x="4284663" y="3141663"/>
            <a:ext cx="3024187" cy="579437"/>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3200" b="1">
                <a:solidFill>
                  <a:schemeClr val="tx1"/>
                </a:solidFill>
                <a:latin typeface="Times New Roman" panose="02020603050405020304" pitchFamily="18" charset="0"/>
              </a:rPr>
              <a:t>二维、三维 等  </a:t>
            </a:r>
          </a:p>
        </p:txBody>
      </p:sp>
      <p:sp>
        <p:nvSpPr>
          <p:cNvPr id="1048787" name="Text Box 17"/>
          <p:cNvSpPr txBox="1">
            <a:spLocks noChangeArrowheads="1"/>
          </p:cNvSpPr>
          <p:nvPr/>
        </p:nvSpPr>
        <p:spPr bwMode="auto">
          <a:xfrm>
            <a:off x="4356100" y="5589588"/>
            <a:ext cx="3455988" cy="1066800"/>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en-US" altLang="zh-CN" sz="3200" b="1">
                <a:solidFill>
                  <a:schemeClr val="tx1"/>
                </a:solidFill>
                <a:latin typeface="Times New Roman" panose="02020603050405020304" pitchFamily="18" charset="0"/>
              </a:rPr>
              <a:t>matlab mathematics</a:t>
            </a:r>
            <a:r>
              <a:rPr lang="zh-CN" altLang="en-US" sz="3200" b="1">
                <a:solidFill>
                  <a:schemeClr val="tx1"/>
                </a:solidFill>
                <a:latin typeface="Times New Roman" panose="02020603050405020304" pitchFamily="18" charset="0"/>
              </a:rPr>
              <a:t>等  </a:t>
            </a:r>
          </a:p>
        </p:txBody>
      </p:sp>
      <p:sp>
        <p:nvSpPr>
          <p:cNvPr id="1048788" name="Text Box 20"/>
          <p:cNvSpPr txBox="1">
            <a:spLocks noChangeArrowheads="1"/>
          </p:cNvSpPr>
          <p:nvPr/>
        </p:nvSpPr>
        <p:spPr bwMode="auto">
          <a:xfrm>
            <a:off x="250825" y="2852738"/>
            <a:ext cx="8642350" cy="2133600"/>
          </a:xfrm>
          <a:prstGeom prst="rect">
            <a:avLst/>
          </a:prstGeom>
          <a:solidFill>
            <a:srgbClr val="CCFFFF"/>
          </a:solidFill>
          <a:ln w="28575">
            <a:solidFill>
              <a:srgbClr val="000080"/>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6600" b="1">
                <a:solidFill>
                  <a:srgbClr val="FF0000"/>
                </a:solidFill>
                <a:latin typeface="Times New Roman" panose="02020603050405020304" pitchFamily="18" charset="0"/>
                <a:ea typeface="隶书" panose="02010509060101010101" pitchFamily="49" charset="-122"/>
              </a:rPr>
              <a:t>没有计算机，数学寸步难行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88"/>
                                        </p:tgtEl>
                                        <p:attrNameLst>
                                          <p:attrName>style.visibility</p:attrName>
                                        </p:attrNameLst>
                                      </p:cBhvr>
                                      <p:to>
                                        <p:strVal val="visible"/>
                                      </p:to>
                                    </p:set>
                                    <p:anim calcmode="lin" valueType="num">
                                      <p:cBhvr additive="base">
                                        <p:cTn id="7" dur="500" fill="hold"/>
                                        <p:tgtEl>
                                          <p:spTgt spid="1048788"/>
                                        </p:tgtEl>
                                        <p:attrNameLst>
                                          <p:attrName>ppt_x</p:attrName>
                                        </p:attrNameLst>
                                      </p:cBhvr>
                                      <p:tavLst>
                                        <p:tav tm="0">
                                          <p:val>
                                            <p:strVal val="#ppt_x"/>
                                          </p:val>
                                        </p:tav>
                                        <p:tav tm="100000">
                                          <p:val>
                                            <p:strVal val="#ppt_x"/>
                                          </p:val>
                                        </p:tav>
                                      </p:tavLst>
                                    </p:anim>
                                    <p:anim calcmode="lin" valueType="num">
                                      <p:cBhvr additive="base">
                                        <p:cTn id="8" dur="500" fill="hold"/>
                                        <p:tgtEl>
                                          <p:spTgt spid="104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Rectangle 2"/>
          <p:cNvSpPr>
            <a:spLocks noGrp="1" noChangeArrowheads="1"/>
          </p:cNvSpPr>
          <p:nvPr>
            <p:ph type="title"/>
          </p:nvPr>
        </p:nvSpPr>
        <p:spPr bwMode="auto">
          <a:xfrm>
            <a:off x="1692275" y="836613"/>
            <a:ext cx="6624638" cy="1368425"/>
          </a:xfrm>
          <a:solidFill>
            <a:srgbClr val="FF00FF">
              <a:alpha val="25098"/>
            </a:srgbClr>
          </a:solidFill>
        </p:spPr>
        <p:txBody>
          <a:bodyPr anchor="t"/>
          <a:lstStyle/>
          <a:p>
            <a:pPr eaLnBrk="1" hangingPunct="1"/>
            <a:r>
              <a:rPr lang="en-US" altLang="zh-CN" sz="4000">
                <a:solidFill>
                  <a:schemeClr val="tx1"/>
                </a:solidFill>
                <a:ea typeface="宋体" panose="02010600030101010101" pitchFamily="2" charset="-122"/>
              </a:rPr>
              <a:t>2</a:t>
            </a:r>
            <a:r>
              <a:rPr lang="zh-CN" altLang="en-US" sz="4000">
                <a:solidFill>
                  <a:schemeClr val="tx1"/>
                </a:solidFill>
                <a:ea typeface="宋体" panose="02010600030101010101" pitchFamily="2" charset="-122"/>
              </a:rPr>
              <a:t>、数学建模竞赛对计算机</a:t>
            </a:r>
            <a:br>
              <a:rPr lang="zh-CN" altLang="en-US" sz="4000">
                <a:solidFill>
                  <a:schemeClr val="tx1"/>
                </a:solidFill>
                <a:ea typeface="宋体" panose="02010600030101010101" pitchFamily="2" charset="-122"/>
              </a:rPr>
            </a:br>
            <a:r>
              <a:rPr lang="zh-CN" altLang="en-US" sz="4000">
                <a:solidFill>
                  <a:schemeClr val="tx1"/>
                </a:solidFill>
                <a:ea typeface="宋体" panose="02010600030101010101" pitchFamily="2" charset="-122"/>
              </a:rPr>
              <a:t>有哪些帮助？</a:t>
            </a:r>
          </a:p>
        </p:txBody>
      </p:sp>
      <p:sp>
        <p:nvSpPr>
          <p:cNvPr id="1048790" name="Rectangle 4"/>
          <p:cNvSpPr>
            <a:spLocks noChangeArrowheads="1"/>
          </p:cNvSpPr>
          <p:nvPr/>
        </p:nvSpPr>
        <p:spPr bwMode="auto">
          <a:xfrm>
            <a:off x="250825" y="4227513"/>
            <a:ext cx="7319963" cy="641350"/>
          </a:xfrm>
          <a:prstGeom prst="rect">
            <a:avLst/>
          </a:prstGeom>
          <a:solidFill>
            <a:srgbClr val="CCFFFF"/>
          </a:solid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600" b="1">
                <a:solidFill>
                  <a:schemeClr val="tx1"/>
                </a:solidFill>
                <a:latin typeface="Times New Roman" panose="02020603050405020304" pitchFamily="18" charset="0"/>
              </a:rPr>
              <a:t>（</a:t>
            </a:r>
            <a:r>
              <a:rPr lang="en-US" altLang="zh-CN" sz="3600" b="1">
                <a:solidFill>
                  <a:schemeClr val="tx1"/>
                </a:solidFill>
                <a:latin typeface="Times New Roman" panose="02020603050405020304" pitchFamily="18" charset="0"/>
              </a:rPr>
              <a:t>2</a:t>
            </a:r>
            <a:r>
              <a:rPr lang="zh-CN" altLang="en-US" sz="3600" b="1">
                <a:solidFill>
                  <a:schemeClr val="tx1"/>
                </a:solidFill>
                <a:latin typeface="Times New Roman" panose="02020603050405020304" pitchFamily="18" charset="0"/>
              </a:rPr>
              <a:t>）计算机数据处理能力不断加强</a:t>
            </a:r>
          </a:p>
        </p:txBody>
      </p:sp>
      <p:sp>
        <p:nvSpPr>
          <p:cNvPr id="1048791" name="Rectangle 6"/>
          <p:cNvSpPr>
            <a:spLocks noChangeArrowheads="1"/>
          </p:cNvSpPr>
          <p:nvPr/>
        </p:nvSpPr>
        <p:spPr bwMode="auto">
          <a:xfrm>
            <a:off x="179388" y="2714625"/>
            <a:ext cx="7778750" cy="641350"/>
          </a:xfrm>
          <a:prstGeom prst="rect">
            <a:avLst/>
          </a:prstGeom>
          <a:solidFill>
            <a:srgbClr val="CCFFFF"/>
          </a:solid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600" b="1">
                <a:solidFill>
                  <a:schemeClr val="tx1"/>
                </a:solidFill>
                <a:latin typeface="Times New Roman" panose="02020603050405020304" pitchFamily="18" charset="0"/>
              </a:rPr>
              <a:t>（</a:t>
            </a:r>
            <a:r>
              <a:rPr lang="en-US" altLang="zh-CN" sz="3600" b="1">
                <a:solidFill>
                  <a:schemeClr val="tx1"/>
                </a:solidFill>
                <a:latin typeface="Times New Roman" panose="02020603050405020304" pitchFamily="18" charset="0"/>
              </a:rPr>
              <a:t>1</a:t>
            </a:r>
            <a:r>
              <a:rPr lang="zh-CN" altLang="en-US" sz="3600" b="1">
                <a:solidFill>
                  <a:schemeClr val="tx1"/>
                </a:solidFill>
                <a:latin typeface="Times New Roman" panose="02020603050405020304" pitchFamily="18" charset="0"/>
              </a:rPr>
              <a:t>）办公自动化软件的使用更加熟练</a:t>
            </a:r>
          </a:p>
        </p:txBody>
      </p:sp>
      <p:sp>
        <p:nvSpPr>
          <p:cNvPr id="1048792" name="Rectangle 7"/>
          <p:cNvSpPr>
            <a:spLocks noChangeArrowheads="1"/>
          </p:cNvSpPr>
          <p:nvPr/>
        </p:nvSpPr>
        <p:spPr bwMode="auto">
          <a:xfrm>
            <a:off x="250825" y="5516563"/>
            <a:ext cx="6402388" cy="641350"/>
          </a:xfrm>
          <a:prstGeom prst="rect">
            <a:avLst/>
          </a:prstGeom>
          <a:solidFill>
            <a:srgbClr val="CCFFFF"/>
          </a:solidFill>
          <a:ln>
            <a:noFill/>
          </a:ln>
        </p:spPr>
        <p:txBody>
          <a:bodyPr wrap="none">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0"/>
              </a:spcBef>
              <a:buClrTx/>
              <a:buFontTx/>
              <a:buNone/>
            </a:pPr>
            <a:r>
              <a:rPr lang="zh-CN" altLang="en-US" sz="3600" b="1">
                <a:solidFill>
                  <a:schemeClr val="tx1"/>
                </a:solidFill>
                <a:latin typeface="Times New Roman" panose="02020603050405020304" pitchFamily="18" charset="0"/>
              </a:rPr>
              <a:t>（</a:t>
            </a:r>
            <a:r>
              <a:rPr lang="en-US" altLang="zh-CN" sz="3600" b="1">
                <a:solidFill>
                  <a:schemeClr val="tx1"/>
                </a:solidFill>
                <a:latin typeface="Times New Roman" panose="02020603050405020304" pitchFamily="18" charset="0"/>
              </a:rPr>
              <a:t>3</a:t>
            </a:r>
            <a:r>
              <a:rPr lang="zh-CN" altLang="en-US" sz="3600" b="1">
                <a:solidFill>
                  <a:schemeClr val="tx1"/>
                </a:solidFill>
                <a:latin typeface="Times New Roman" panose="02020603050405020304" pitchFamily="18" charset="0"/>
              </a:rPr>
              <a:t>）计算机编程能力大幅提高</a:t>
            </a:r>
          </a:p>
        </p:txBody>
      </p:sp>
      <p:sp>
        <p:nvSpPr>
          <p:cNvPr id="1048793" name="Text Box 8"/>
          <p:cNvSpPr txBox="1">
            <a:spLocks noChangeArrowheads="1"/>
          </p:cNvSpPr>
          <p:nvPr/>
        </p:nvSpPr>
        <p:spPr bwMode="auto">
          <a:xfrm>
            <a:off x="1908175" y="3429000"/>
            <a:ext cx="7056438" cy="519113"/>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2800" b="1">
                <a:solidFill>
                  <a:srgbClr val="FF0000"/>
                </a:solidFill>
                <a:latin typeface="Times New Roman" panose="02020603050405020304" pitchFamily="18" charset="0"/>
                <a:ea typeface="黑体" panose="02010609060101010101" pitchFamily="49" charset="-122"/>
              </a:rPr>
              <a:t>文字编辑、排版、绘图、打字输入，写作</a:t>
            </a:r>
          </a:p>
        </p:txBody>
      </p:sp>
      <p:sp>
        <p:nvSpPr>
          <p:cNvPr id="1048794" name="Text Box 9"/>
          <p:cNvSpPr txBox="1">
            <a:spLocks noChangeArrowheads="1"/>
          </p:cNvSpPr>
          <p:nvPr/>
        </p:nvSpPr>
        <p:spPr bwMode="auto">
          <a:xfrm>
            <a:off x="2916238" y="4941888"/>
            <a:ext cx="5256212" cy="523875"/>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2800" b="1">
                <a:solidFill>
                  <a:srgbClr val="FF0000"/>
                </a:solidFill>
                <a:latin typeface="Times New Roman" panose="02020603050405020304" pitchFamily="18" charset="0"/>
                <a:ea typeface="黑体" panose="02010609060101010101" pitchFamily="49" charset="-122"/>
              </a:rPr>
              <a:t>大量数据处理在工程技术上常见</a:t>
            </a:r>
          </a:p>
        </p:txBody>
      </p:sp>
      <p:sp>
        <p:nvSpPr>
          <p:cNvPr id="1048795" name="Text Box 10">
            <a:hlinkClick r:id="rId2" action="ppaction://hlinkfile"/>
          </p:cNvPr>
          <p:cNvSpPr txBox="1">
            <a:spLocks noChangeArrowheads="1"/>
          </p:cNvSpPr>
          <p:nvPr/>
        </p:nvSpPr>
        <p:spPr bwMode="auto">
          <a:xfrm>
            <a:off x="2771775" y="6092825"/>
            <a:ext cx="4537075" cy="519113"/>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2800" b="1">
                <a:solidFill>
                  <a:srgbClr val="FF0000"/>
                </a:solidFill>
                <a:latin typeface="Times New Roman" panose="02020603050405020304" pitchFamily="18" charset="0"/>
                <a:ea typeface="黑体" panose="02010609060101010101" pitchFamily="49" charset="-122"/>
              </a:rPr>
              <a:t>逻辑思维能力、编程实践</a:t>
            </a:r>
          </a:p>
        </p:txBody>
      </p:sp>
      <p:sp>
        <p:nvSpPr>
          <p:cNvPr id="1048796" name="Text Box 11"/>
          <p:cNvSpPr txBox="1">
            <a:spLocks noChangeArrowheads="1"/>
          </p:cNvSpPr>
          <p:nvPr/>
        </p:nvSpPr>
        <p:spPr bwMode="auto">
          <a:xfrm>
            <a:off x="179388" y="2636838"/>
            <a:ext cx="8642350" cy="2133600"/>
          </a:xfrm>
          <a:prstGeom prst="rect">
            <a:avLst/>
          </a:prstGeom>
          <a:solidFill>
            <a:srgbClr val="CCFFFF"/>
          </a:solidFill>
          <a:ln w="28575">
            <a:solidFill>
              <a:srgbClr val="000080"/>
            </a:solidFill>
            <a:miter lim="800000"/>
            <a:headEnd/>
            <a:tailEnd/>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zh-CN" altLang="en-US" sz="6600" b="1">
                <a:solidFill>
                  <a:srgbClr val="FF0000"/>
                </a:solidFill>
                <a:latin typeface="Times New Roman" panose="02020603050405020304" pitchFamily="18" charset="0"/>
                <a:ea typeface="隶书" panose="02010509060101010101" pitchFamily="49" charset="-122"/>
              </a:rPr>
              <a:t>数学建模让计算机实践能力更强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96"/>
                                        </p:tgtEl>
                                        <p:attrNameLst>
                                          <p:attrName>style.visibility</p:attrName>
                                        </p:attrNameLst>
                                      </p:cBhvr>
                                      <p:to>
                                        <p:strVal val="visible"/>
                                      </p:to>
                                    </p:set>
                                    <p:anim calcmode="lin" valueType="num">
                                      <p:cBhvr additive="base">
                                        <p:cTn id="7" dur="500" fill="hold"/>
                                        <p:tgtEl>
                                          <p:spTgt spid="1048796"/>
                                        </p:tgtEl>
                                        <p:attrNameLst>
                                          <p:attrName>ppt_x</p:attrName>
                                        </p:attrNameLst>
                                      </p:cBhvr>
                                      <p:tavLst>
                                        <p:tav tm="0">
                                          <p:val>
                                            <p:strVal val="#ppt_x"/>
                                          </p:val>
                                        </p:tav>
                                        <p:tav tm="100000">
                                          <p:val>
                                            <p:strVal val="#ppt_x"/>
                                          </p:val>
                                        </p:tav>
                                      </p:tavLst>
                                    </p:anim>
                                    <p:anim calcmode="lin" valueType="num">
                                      <p:cBhvr additive="base">
                                        <p:cTn id="8" dur="500" fill="hold"/>
                                        <p:tgtEl>
                                          <p:spTgt spid="1048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7" name="Text Box 4"/>
          <p:cNvSpPr txBox="1">
            <a:spLocks noChangeArrowheads="1"/>
          </p:cNvSpPr>
          <p:nvPr/>
        </p:nvSpPr>
        <p:spPr bwMode="auto">
          <a:xfrm>
            <a:off x="250825" y="765175"/>
            <a:ext cx="8642350" cy="2378075"/>
          </a:xfrm>
          <a:prstGeom prst="rect">
            <a:avLst/>
          </a:prstGeom>
          <a:solidFill>
            <a:srgbClr val="CCFFFF"/>
          </a:solid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lgn="ctr">
              <a:spcBef>
                <a:spcPct val="50000"/>
              </a:spcBef>
              <a:buClrTx/>
              <a:buFontTx/>
              <a:buNone/>
            </a:pPr>
            <a:r>
              <a:rPr lang="zh-CN" altLang="en-US" sz="6000" b="1">
                <a:solidFill>
                  <a:schemeClr val="tx1"/>
                </a:solidFill>
                <a:latin typeface="Times New Roman" panose="02020603050405020304" pitchFamily="18" charset="0"/>
                <a:ea typeface="隶书" panose="02010509060101010101" pitchFamily="49" charset="-122"/>
              </a:rPr>
              <a:t>希望大家积极参加</a:t>
            </a:r>
          </a:p>
          <a:p>
            <a:pPr algn="ctr">
              <a:spcBef>
                <a:spcPct val="50000"/>
              </a:spcBef>
              <a:buClrTx/>
              <a:buFontTx/>
              <a:buNone/>
            </a:pPr>
            <a:r>
              <a:rPr lang="zh-CN" altLang="en-US" sz="6000" b="1">
                <a:solidFill>
                  <a:srgbClr val="FF0000"/>
                </a:solidFill>
                <a:latin typeface="Times New Roman" panose="02020603050405020304" pitchFamily="18" charset="0"/>
                <a:ea typeface="隶书" panose="02010509060101010101" pitchFamily="49" charset="-122"/>
              </a:rPr>
              <a:t>数学建模竞赛</a:t>
            </a:r>
          </a:p>
        </p:txBody>
      </p:sp>
      <p:sp>
        <p:nvSpPr>
          <p:cNvPr id="1048798" name="Text Box 5"/>
          <p:cNvSpPr txBox="1">
            <a:spLocks noChangeArrowheads="1"/>
          </p:cNvSpPr>
          <p:nvPr/>
        </p:nvSpPr>
        <p:spPr bwMode="auto">
          <a:xfrm>
            <a:off x="323850" y="3068638"/>
            <a:ext cx="8642350" cy="3505200"/>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en-US" altLang="zh-CN" sz="4400" b="1">
                <a:solidFill>
                  <a:srgbClr val="000099"/>
                </a:solidFill>
                <a:latin typeface="黑体" panose="02010609060101010101" pitchFamily="49" charset="-122"/>
                <a:ea typeface="黑体" panose="02010609060101010101" pitchFamily="49" charset="-122"/>
              </a:rPr>
              <a:t>    </a:t>
            </a:r>
            <a:r>
              <a:rPr lang="zh-CN" altLang="en-US" sz="4000" b="1">
                <a:solidFill>
                  <a:srgbClr val="000099"/>
                </a:solidFill>
                <a:latin typeface="黑体" panose="02010609060101010101" pitchFamily="49" charset="-122"/>
                <a:ea typeface="黑体" panose="02010609060101010101" pitchFamily="49" charset="-122"/>
              </a:rPr>
              <a:t>数学建模竞赛需要</a:t>
            </a:r>
            <a:r>
              <a:rPr lang="zh-CN" altLang="en-US" sz="4000" b="1">
                <a:solidFill>
                  <a:srgbClr val="FF0000"/>
                </a:solidFill>
                <a:latin typeface="黑体" panose="02010609060101010101" pitchFamily="49" charset="-122"/>
                <a:ea typeface="黑体" panose="02010609060101010101" pitchFamily="49" charset="-122"/>
              </a:rPr>
              <a:t>计算机专业的精兵强将。</a:t>
            </a:r>
          </a:p>
          <a:p>
            <a:pPr>
              <a:spcBef>
                <a:spcPct val="50000"/>
              </a:spcBef>
              <a:buClrTx/>
              <a:buFontTx/>
              <a:buNone/>
            </a:pPr>
            <a:r>
              <a:rPr lang="zh-CN" altLang="en-US" sz="4000" b="1">
                <a:solidFill>
                  <a:srgbClr val="000099"/>
                </a:solidFill>
                <a:latin typeface="黑体" panose="02010609060101010101" pitchFamily="49" charset="-122"/>
                <a:ea typeface="黑体" panose="02010609060101010101" pitchFamily="49" charset="-122"/>
              </a:rPr>
              <a:t>   有你们，数学才更实用，有你们，数学才能体现它的价值，有你们，数学建模竞赛的成绩才会更好！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97"/>
                                        </p:tgtEl>
                                        <p:attrNameLst>
                                          <p:attrName>style.visibility</p:attrName>
                                        </p:attrNameLst>
                                      </p:cBhvr>
                                      <p:to>
                                        <p:strVal val="visible"/>
                                      </p:to>
                                    </p:set>
                                    <p:anim calcmode="lin" valueType="num">
                                      <p:cBhvr additive="base">
                                        <p:cTn id="7" dur="500" fill="hold"/>
                                        <p:tgtEl>
                                          <p:spTgt spid="1048797"/>
                                        </p:tgtEl>
                                        <p:attrNameLst>
                                          <p:attrName>ppt_x</p:attrName>
                                        </p:attrNameLst>
                                      </p:cBhvr>
                                      <p:tavLst>
                                        <p:tav tm="0">
                                          <p:val>
                                            <p:strVal val="#ppt_x"/>
                                          </p:val>
                                        </p:tav>
                                        <p:tav tm="100000">
                                          <p:val>
                                            <p:strVal val="#ppt_x"/>
                                          </p:val>
                                        </p:tav>
                                      </p:tavLst>
                                    </p:anim>
                                    <p:anim calcmode="lin" valueType="num">
                                      <p:cBhvr additive="base">
                                        <p:cTn id="8" dur="500" fill="hold"/>
                                        <p:tgtEl>
                                          <p:spTgt spid="10487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98"/>
                                        </p:tgtEl>
                                        <p:attrNameLst>
                                          <p:attrName>style.visibility</p:attrName>
                                        </p:attrNameLst>
                                      </p:cBhvr>
                                      <p:to>
                                        <p:strVal val="visible"/>
                                      </p:to>
                                    </p:set>
                                    <p:anim calcmode="lin" valueType="num">
                                      <p:cBhvr additive="base">
                                        <p:cTn id="13" dur="500" fill="hold"/>
                                        <p:tgtEl>
                                          <p:spTgt spid="1048798"/>
                                        </p:tgtEl>
                                        <p:attrNameLst>
                                          <p:attrName>ppt_x</p:attrName>
                                        </p:attrNameLst>
                                      </p:cBhvr>
                                      <p:tavLst>
                                        <p:tav tm="0">
                                          <p:val>
                                            <p:strVal val="#ppt_x"/>
                                          </p:val>
                                        </p:tav>
                                        <p:tav tm="100000">
                                          <p:val>
                                            <p:strVal val="#ppt_x"/>
                                          </p:val>
                                        </p:tav>
                                      </p:tavLst>
                                    </p:anim>
                                    <p:anim calcmode="lin" valueType="num">
                                      <p:cBhvr additive="base">
                                        <p:cTn id="14" dur="500" fill="hold"/>
                                        <p:tgtEl>
                                          <p:spTgt spid="1048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7" grpId="0" animBg="1"/>
      <p:bldP spid="104879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标题 1"/>
          <p:cNvSpPr>
            <a:spLocks noGrp="1" noChangeArrowheads="1"/>
          </p:cNvSpPr>
          <p:nvPr>
            <p:ph type="title"/>
          </p:nvPr>
        </p:nvSpPr>
        <p:spPr/>
        <p:txBody>
          <a:bodyPr/>
          <a:lstStyle/>
          <a:p>
            <a:pPr eaLnBrk="1" hangingPunct="1"/>
            <a:endParaRPr lang="zh-CN" altLang="en-US" cap="none">
              <a:ea typeface="宋体" panose="02010600030101010101" pitchFamily="2" charset="-122"/>
            </a:endParaRPr>
          </a:p>
        </p:txBody>
      </p:sp>
      <p:sp>
        <p:nvSpPr>
          <p:cNvPr id="1048800" name="文本占位符 2"/>
          <p:cNvSpPr>
            <a:spLocks noGrp="1" noChangeArrowheads="1"/>
          </p:cNvSpPr>
          <p:nvPr>
            <p:ph type="body" idx="1"/>
          </p:nvPr>
        </p:nvSpPr>
        <p:spPr>
          <a:xfrm>
            <a:off x="1042988" y="908050"/>
            <a:ext cx="7772400" cy="4465638"/>
          </a:xfrm>
        </p:spPr>
        <p:txBody>
          <a:bodyPr/>
          <a:lstStyle/>
          <a:p>
            <a:pPr eaLnBrk="1" hangingPunct="1"/>
            <a:r>
              <a:rPr lang="zh-CN" altLang="en-US" sz="8800">
                <a:solidFill>
                  <a:srgbClr val="000099"/>
                </a:solidFill>
                <a:ea typeface="华文行楷" panose="02010800040101010101" pitchFamily="2" charset="-122"/>
              </a:rPr>
              <a:t>五、</a:t>
            </a:r>
            <a:r>
              <a:rPr lang="zh-CN" altLang="en-US" sz="8800">
                <a:solidFill>
                  <a:srgbClr val="FF0000"/>
                </a:solidFill>
                <a:ea typeface="华文行楷" panose="02010800040101010101" pitchFamily="2" charset="-122"/>
              </a:rPr>
              <a:t>数学</a:t>
            </a:r>
            <a:r>
              <a:rPr lang="zh-CN" altLang="en-US" sz="8800">
                <a:solidFill>
                  <a:srgbClr val="000099"/>
                </a:solidFill>
                <a:ea typeface="华文行楷" panose="02010800040101010101" pitchFamily="2" charset="-122"/>
              </a:rPr>
              <a:t>在</a:t>
            </a:r>
            <a:r>
              <a:rPr lang="zh-CN" altLang="en-US" sz="8800">
                <a:solidFill>
                  <a:srgbClr val="00B0F0"/>
                </a:solidFill>
                <a:ea typeface="华文行楷" panose="02010800040101010101" pitchFamily="2" charset="-122"/>
              </a:rPr>
              <a:t>计算机</a:t>
            </a:r>
            <a:r>
              <a:rPr lang="zh-CN" altLang="en-US" sz="8800">
                <a:solidFill>
                  <a:srgbClr val="000099"/>
                </a:solidFill>
                <a:ea typeface="华文行楷" panose="02010800040101010101" pitchFamily="2" charset="-122"/>
              </a:rPr>
              <a:t>中的应用实例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标题 1"/>
          <p:cNvSpPr>
            <a:spLocks noGrp="1" noChangeArrowheads="1"/>
          </p:cNvSpPr>
          <p:nvPr>
            <p:ph type="title"/>
          </p:nvPr>
        </p:nvSpPr>
        <p:spPr/>
        <p:txBody>
          <a:bodyPr/>
          <a:lstStyle/>
          <a:p>
            <a:pPr eaLnBrk="1" hangingPunct="1"/>
            <a:r>
              <a:rPr lang="zh-CN" altLang="en-US">
                <a:solidFill>
                  <a:srgbClr val="FFFF00"/>
                </a:solidFill>
                <a:ea typeface="宋体" panose="02010600030101010101" pitchFamily="2" charset="-122"/>
              </a:rPr>
              <a:t>各领域数学与计算机的应用</a:t>
            </a:r>
          </a:p>
        </p:txBody>
      </p:sp>
      <p:sp>
        <p:nvSpPr>
          <p:cNvPr id="1048802" name="Rectangle 3"/>
          <p:cNvSpPr>
            <a:spLocks noChangeArrowheads="1"/>
          </p:cNvSpPr>
          <p:nvPr/>
        </p:nvSpPr>
        <p:spPr bwMode="auto">
          <a:xfrm>
            <a:off x="684213" y="1557338"/>
            <a:ext cx="7772400" cy="4751387"/>
          </a:xfrm>
          <a:prstGeom prst="rect">
            <a:avLst/>
          </a:prstGeom>
          <a:noFill/>
          <a:ln>
            <a:noFill/>
          </a:ln>
        </p:spPr>
        <p:txBody>
          <a:bodyPr/>
          <a:lstStyle>
            <a:lvl1pPr marL="342900" indent="-342900">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buClr>
                <a:schemeClr val="folHlink"/>
              </a:buClr>
              <a:buSzPct val="60000"/>
              <a:buFont typeface="Wingdings" panose="05000000000000000000" pitchFamily="2" charset="2"/>
              <a:buNone/>
            </a:pPr>
            <a:r>
              <a:rPr lang="en-US" altLang="zh-CN" sz="2800">
                <a:solidFill>
                  <a:schemeClr val="accent2"/>
                </a:solidFill>
                <a:latin typeface="楷体_GB2312" panose="02010609030101010101" pitchFamily="49" charset="-122"/>
                <a:ea typeface="楷体_GB2312" panose="02010609030101010101" pitchFamily="49" charset="-122"/>
              </a:rPr>
              <a:t>    </a:t>
            </a:r>
            <a:r>
              <a:rPr lang="en-US" altLang="zh-CN" sz="2800">
                <a:solidFill>
                  <a:schemeClr val="tx1"/>
                </a:solidFill>
                <a:latin typeface="楷体_GB2312" panose="02010609030101010101" pitchFamily="49" charset="-122"/>
                <a:ea typeface="楷体_GB2312" panose="02010609030101010101" pitchFamily="49" charset="-122"/>
              </a:rPr>
              <a:t>1.   </a:t>
            </a:r>
            <a:r>
              <a:rPr lang="zh-CN" altLang="en-US" sz="2800">
                <a:solidFill>
                  <a:schemeClr val="folHlink"/>
                </a:solidFill>
                <a:latin typeface="楷体_GB2312" panose="02010609030101010101" pitchFamily="49" charset="-122"/>
                <a:ea typeface="楷体_GB2312" panose="02010609030101010101" pitchFamily="49" charset="-122"/>
              </a:rPr>
              <a:t>科学计算</a:t>
            </a:r>
            <a:r>
              <a:rPr lang="zh-CN" altLang="en-US" sz="2800">
                <a:solidFill>
                  <a:schemeClr val="tx1"/>
                </a:solidFill>
                <a:latin typeface="楷体_GB2312" panose="02010609030101010101" pitchFamily="49" charset="-122"/>
                <a:ea typeface="楷体_GB2312" panose="02010609030101010101" pitchFamily="49" charset="-122"/>
              </a:rPr>
              <a:t>：指计算机应用于完成科学研究和工程技术中所提出的数学问题（数值计算）。一般要求计算机速度快、精度高，存储容量相对大。科学计算是计算机最早的应用方面。</a:t>
            </a:r>
            <a:br>
              <a:rPr lang="zh-CN" altLang="en-US" sz="2800">
                <a:solidFill>
                  <a:schemeClr val="tx1"/>
                </a:solidFill>
                <a:latin typeface="楷体_GB2312" panose="02010609030101010101" pitchFamily="49" charset="-122"/>
                <a:ea typeface="楷体_GB2312" panose="02010609030101010101" pitchFamily="49" charset="-122"/>
              </a:rPr>
            </a:br>
            <a:r>
              <a:rPr lang="zh-CN" altLang="en-US" sz="2800">
                <a:solidFill>
                  <a:schemeClr val="tx1"/>
                </a:solidFill>
                <a:latin typeface="楷体_GB2312" panose="02010609030101010101" pitchFamily="49" charset="-122"/>
                <a:ea typeface="楷体_GB2312" panose="02010609030101010101" pitchFamily="49" charset="-122"/>
              </a:rPr>
              <a:t> </a:t>
            </a:r>
            <a:r>
              <a:rPr lang="en-US" altLang="zh-CN" sz="2800">
                <a:solidFill>
                  <a:schemeClr val="tx1"/>
                </a:solidFill>
                <a:latin typeface="楷体_GB2312" panose="02010609030101010101" pitchFamily="49" charset="-122"/>
                <a:ea typeface="楷体_GB2312" panose="02010609030101010101" pitchFamily="49" charset="-122"/>
              </a:rPr>
              <a:t>2</a:t>
            </a:r>
            <a:r>
              <a:rPr lang="zh-CN" altLang="en-US"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folHlink"/>
                </a:solidFill>
                <a:latin typeface="楷体_GB2312" panose="02010609030101010101" pitchFamily="49" charset="-122"/>
                <a:ea typeface="楷体_GB2312" panose="02010609030101010101" pitchFamily="49" charset="-122"/>
              </a:rPr>
              <a:t>信息处理</a:t>
            </a:r>
            <a:r>
              <a:rPr lang="zh-CN" altLang="en-US" sz="2800">
                <a:solidFill>
                  <a:schemeClr val="tx1"/>
                </a:solidFill>
                <a:latin typeface="楷体_GB2312" panose="02010609030101010101" pitchFamily="49" charset="-122"/>
                <a:ea typeface="楷体_GB2312" panose="02010609030101010101" pitchFamily="49" charset="-122"/>
              </a:rPr>
              <a:t>：信息处理主要是指非数值形式的数据处理，包括对数据资料的收集、存储、加工、分类、排序、检索和发布等一系列工作。</a:t>
            </a:r>
          </a:p>
          <a:p>
            <a:pPr>
              <a:buClr>
                <a:schemeClr val="folHlink"/>
              </a:buClr>
              <a:buSzPct val="60000"/>
              <a:buFont typeface="Wingdings" panose="05000000000000000000" pitchFamily="2" charset="2"/>
              <a:buNone/>
            </a:pPr>
            <a:r>
              <a:rPr lang="zh-CN" altLang="en-US" sz="2800">
                <a:solidFill>
                  <a:schemeClr val="tx1"/>
                </a:solidFill>
                <a:latin typeface="楷体_GB2312" panose="02010609030101010101" pitchFamily="49" charset="-122"/>
                <a:ea typeface="楷体_GB2312" panose="02010609030101010101" pitchFamily="49" charset="-122"/>
              </a:rPr>
              <a:t>   </a:t>
            </a:r>
            <a:r>
              <a:rPr lang="en-US" altLang="zh-CN" sz="2800">
                <a:solidFill>
                  <a:schemeClr val="tx1"/>
                </a:solidFill>
                <a:latin typeface="楷体_GB2312" panose="02010609030101010101" pitchFamily="49" charset="-122"/>
                <a:ea typeface="楷体_GB2312" panose="02010609030101010101" pitchFamily="49" charset="-122"/>
              </a:rPr>
              <a:t>3</a:t>
            </a:r>
            <a:r>
              <a:rPr lang="zh-CN" altLang="en-US"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folHlink"/>
                </a:solidFill>
                <a:latin typeface="楷体_GB2312" panose="02010609030101010101" pitchFamily="49" charset="-122"/>
                <a:ea typeface="楷体_GB2312" panose="02010609030101010101" pitchFamily="49" charset="-122"/>
              </a:rPr>
              <a:t>过程控制</a:t>
            </a:r>
            <a:r>
              <a:rPr lang="zh-CN" altLang="en-US" sz="2800">
                <a:solidFill>
                  <a:schemeClr val="tx1"/>
                </a:solidFill>
                <a:latin typeface="楷体_GB2312" panose="02010609030101010101" pitchFamily="49" charset="-122"/>
                <a:ea typeface="楷体_GB2312" panose="02010609030101010101" pitchFamily="49" charset="-122"/>
              </a:rPr>
              <a:t>：把计算机用于科学技术、军事领域、工业、农业等各个领域的过程控制。</a:t>
            </a:r>
          </a:p>
          <a:p>
            <a:pPr>
              <a:buClr>
                <a:schemeClr val="folHlink"/>
              </a:buClr>
              <a:buSzPct val="60000"/>
              <a:buFont typeface="Wingdings" panose="05000000000000000000" pitchFamily="2" charset="2"/>
              <a:buNone/>
            </a:pPr>
            <a:endParaRPr lang="en-US" altLang="zh-CN" sz="280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Rectangle 2"/>
          <p:cNvSpPr>
            <a:spLocks noChangeArrowheads="1"/>
          </p:cNvSpPr>
          <p:nvPr/>
        </p:nvSpPr>
        <p:spPr bwMode="auto">
          <a:xfrm>
            <a:off x="792163" y="836613"/>
            <a:ext cx="8351837" cy="5788025"/>
          </a:xfrm>
          <a:prstGeom prst="rect">
            <a:avLst/>
          </a:prstGeom>
          <a:noFill/>
          <a:ln>
            <a:noFill/>
          </a:ln>
        </p:spPr>
        <p:txBody>
          <a:bodyPr/>
          <a:lstStyle>
            <a:lvl1pPr marL="342900" indent="-342900">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buClr>
                <a:schemeClr val="folHlink"/>
              </a:buClr>
              <a:buSzPct val="60000"/>
              <a:buFont typeface="Wingdings" panose="05000000000000000000" pitchFamily="2" charset="2"/>
              <a:buNone/>
            </a:pPr>
            <a:br>
              <a:rPr lang="en-US" altLang="zh-CN" sz="2800">
                <a:solidFill>
                  <a:schemeClr val="accent2"/>
                </a:solidFill>
                <a:latin typeface="楷体_GB2312" panose="02010609030101010101" pitchFamily="49" charset="-122"/>
                <a:ea typeface="楷体_GB2312" panose="02010609030101010101" pitchFamily="49" charset="-122"/>
              </a:rPr>
            </a:br>
            <a:r>
              <a:rPr lang="en-US" altLang="zh-CN" sz="2800">
                <a:solidFill>
                  <a:schemeClr val="tx1"/>
                </a:solidFill>
                <a:latin typeface="楷体_GB2312" panose="02010609030101010101" pitchFamily="49" charset="-122"/>
                <a:ea typeface="楷体_GB2312" panose="02010609030101010101" pitchFamily="49" charset="-122"/>
              </a:rPr>
              <a:t>4</a:t>
            </a:r>
            <a:r>
              <a:rPr lang="zh-CN" altLang="en-US"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folHlink"/>
                </a:solidFill>
                <a:latin typeface="楷体_GB2312" panose="02010609030101010101" pitchFamily="49" charset="-122"/>
                <a:ea typeface="楷体_GB2312" panose="02010609030101010101" pitchFamily="49" charset="-122"/>
              </a:rPr>
              <a:t>计算机辅助系统</a:t>
            </a:r>
            <a:r>
              <a:rPr lang="zh-CN" altLang="en-US" sz="2800">
                <a:solidFill>
                  <a:schemeClr val="tx1"/>
                </a:solidFill>
                <a:latin typeface="楷体_GB2312" panose="02010609030101010101" pitchFamily="49" charset="-122"/>
                <a:ea typeface="楷体_GB2312" panose="02010609030101010101" pitchFamily="49" charset="-122"/>
              </a:rPr>
              <a:t>：有计算机辅助教学（</a:t>
            </a:r>
            <a:r>
              <a:rPr lang="en-US" altLang="zh-CN" sz="2800">
                <a:solidFill>
                  <a:schemeClr val="tx1"/>
                </a:solidFill>
                <a:latin typeface="楷体_GB2312" panose="02010609030101010101" pitchFamily="49" charset="-122"/>
                <a:ea typeface="楷体_GB2312" panose="02010609030101010101" pitchFamily="49" charset="-122"/>
              </a:rPr>
              <a:t>CAI</a:t>
            </a:r>
            <a:r>
              <a:rPr lang="zh-CN" altLang="en-US" sz="2800">
                <a:solidFill>
                  <a:schemeClr val="tx1"/>
                </a:solidFill>
                <a:latin typeface="楷体_GB2312" panose="02010609030101010101" pitchFamily="49" charset="-122"/>
                <a:ea typeface="楷体_GB2312" panose="02010609030101010101" pitchFamily="49" charset="-122"/>
              </a:rPr>
              <a:t>）、计算机辅助设计（</a:t>
            </a:r>
            <a:r>
              <a:rPr lang="en-US" altLang="zh-CN" sz="2800">
                <a:solidFill>
                  <a:schemeClr val="tx1"/>
                </a:solidFill>
                <a:latin typeface="楷体_GB2312" panose="02010609030101010101" pitchFamily="49" charset="-122"/>
                <a:ea typeface="楷体_GB2312" panose="02010609030101010101" pitchFamily="49" charset="-122"/>
              </a:rPr>
              <a:t>CAD</a:t>
            </a:r>
            <a:r>
              <a:rPr lang="zh-CN" altLang="en-US" sz="2800">
                <a:solidFill>
                  <a:schemeClr val="tx1"/>
                </a:solidFill>
                <a:latin typeface="楷体_GB2312" panose="02010609030101010101" pitchFamily="49" charset="-122"/>
                <a:ea typeface="楷体_GB2312" panose="02010609030101010101" pitchFamily="49" charset="-122"/>
              </a:rPr>
              <a:t>）、计算机辅助制造（</a:t>
            </a:r>
            <a:r>
              <a:rPr lang="en-US" altLang="zh-CN" sz="2800">
                <a:solidFill>
                  <a:schemeClr val="tx1"/>
                </a:solidFill>
                <a:latin typeface="楷体_GB2312" panose="02010609030101010101" pitchFamily="49" charset="-122"/>
                <a:ea typeface="楷体_GB2312" panose="02010609030101010101" pitchFamily="49" charset="-122"/>
              </a:rPr>
              <a:t>CAM</a:t>
            </a:r>
            <a:r>
              <a:rPr lang="zh-CN" altLang="en-US" sz="2800">
                <a:solidFill>
                  <a:schemeClr val="tx1"/>
                </a:solidFill>
                <a:latin typeface="楷体_GB2312" panose="02010609030101010101" pitchFamily="49" charset="-122"/>
                <a:ea typeface="楷体_GB2312" panose="02010609030101010101" pitchFamily="49" charset="-122"/>
              </a:rPr>
              <a:t>）、计算机辅助测试（</a:t>
            </a:r>
            <a:r>
              <a:rPr lang="en-US" altLang="zh-CN" sz="2800">
                <a:solidFill>
                  <a:schemeClr val="tx1"/>
                </a:solidFill>
                <a:latin typeface="楷体_GB2312" panose="02010609030101010101" pitchFamily="49" charset="-122"/>
                <a:ea typeface="楷体_GB2312" panose="02010609030101010101" pitchFamily="49" charset="-122"/>
              </a:rPr>
              <a:t>CAT</a:t>
            </a:r>
            <a:r>
              <a:rPr lang="zh-CN" altLang="en-US" sz="2800">
                <a:solidFill>
                  <a:schemeClr val="tx1"/>
                </a:solidFill>
                <a:latin typeface="楷体_GB2312" panose="02010609030101010101" pitchFamily="49" charset="-122"/>
                <a:ea typeface="楷体_GB2312" panose="02010609030101010101" pitchFamily="49" charset="-122"/>
              </a:rPr>
              <a:t>）、计算机集成制造（</a:t>
            </a:r>
            <a:r>
              <a:rPr lang="en-US" altLang="zh-CN" sz="2800">
                <a:solidFill>
                  <a:schemeClr val="tx1"/>
                </a:solidFill>
                <a:latin typeface="楷体_GB2312" panose="02010609030101010101" pitchFamily="49" charset="-122"/>
                <a:ea typeface="楷体_GB2312" panose="02010609030101010101" pitchFamily="49" charset="-122"/>
              </a:rPr>
              <a:t>CIMS</a:t>
            </a:r>
            <a:r>
              <a:rPr lang="zh-CN" altLang="en-US" sz="2800">
                <a:solidFill>
                  <a:schemeClr val="tx1"/>
                </a:solidFill>
                <a:latin typeface="楷体_GB2312" panose="02010609030101010101" pitchFamily="49" charset="-122"/>
                <a:ea typeface="楷体_GB2312" panose="02010609030101010101" pitchFamily="49" charset="-122"/>
              </a:rPr>
              <a:t>）等系统。</a:t>
            </a:r>
          </a:p>
          <a:p>
            <a:pPr algn="just">
              <a:buClr>
                <a:schemeClr val="folHlink"/>
              </a:buClr>
              <a:buSzPct val="60000"/>
              <a:buFont typeface="Wingdings" panose="05000000000000000000" pitchFamily="2" charset="2"/>
              <a:buNone/>
            </a:pPr>
            <a:r>
              <a:rPr lang="zh-CN" altLang="en-US" sz="2800">
                <a:solidFill>
                  <a:schemeClr val="tx1"/>
                </a:solidFill>
                <a:latin typeface="楷体_GB2312" panose="02010609030101010101" pitchFamily="49" charset="-122"/>
                <a:ea typeface="楷体_GB2312" panose="02010609030101010101" pitchFamily="49" charset="-122"/>
              </a:rPr>
              <a:t>   </a:t>
            </a:r>
            <a:r>
              <a:rPr lang="en-US" altLang="zh-CN" sz="2800">
                <a:solidFill>
                  <a:schemeClr val="tx1"/>
                </a:solidFill>
                <a:latin typeface="楷体_GB2312" panose="02010609030101010101" pitchFamily="49" charset="-122"/>
                <a:ea typeface="楷体_GB2312" panose="02010609030101010101" pitchFamily="49" charset="-122"/>
              </a:rPr>
              <a:t>5</a:t>
            </a:r>
            <a:r>
              <a:rPr lang="zh-CN" altLang="en-US" sz="2800">
                <a:solidFill>
                  <a:schemeClr val="tx1"/>
                </a:solidFill>
                <a:latin typeface="楷体_GB2312" panose="02010609030101010101" pitchFamily="49" charset="-122"/>
                <a:ea typeface="楷体_GB2312" panose="02010609030101010101" pitchFamily="49" charset="-122"/>
              </a:rPr>
              <a:t>．</a:t>
            </a:r>
            <a:r>
              <a:rPr lang="zh-CN" altLang="en-US" sz="2800">
                <a:solidFill>
                  <a:schemeClr val="folHlink"/>
                </a:solidFill>
                <a:latin typeface="楷体_GB2312" panose="02010609030101010101" pitchFamily="49" charset="-122"/>
                <a:ea typeface="楷体_GB2312" panose="02010609030101010101" pitchFamily="49" charset="-122"/>
              </a:rPr>
              <a:t>多媒体技术</a:t>
            </a:r>
            <a:r>
              <a:rPr lang="zh-CN" altLang="en-US" sz="2800">
                <a:solidFill>
                  <a:schemeClr val="tx1"/>
                </a:solidFill>
                <a:latin typeface="楷体_GB2312" panose="02010609030101010101" pitchFamily="49" charset="-122"/>
                <a:ea typeface="楷体_GB2312" panose="02010609030101010101" pitchFamily="49" charset="-122"/>
              </a:rPr>
              <a:t>：把数字、文字、声音、图形、图像和动画等多种媒体有机组合起来，利用计算机、通信和广播电视技术，使它们建立起逻辑联系，并能进行加工处理的技术。   </a:t>
            </a:r>
          </a:p>
          <a:p>
            <a:pPr algn="just">
              <a:buClr>
                <a:schemeClr val="folHlink"/>
              </a:buClr>
              <a:buSzPct val="60000"/>
              <a:buFont typeface="Wingdings" panose="05000000000000000000" pitchFamily="2" charset="2"/>
              <a:buNone/>
            </a:pPr>
            <a:r>
              <a:rPr lang="zh-CN" altLang="en-US" sz="2800">
                <a:solidFill>
                  <a:schemeClr val="tx1"/>
                </a:solidFill>
                <a:latin typeface="楷体_GB2312" panose="02010609030101010101" pitchFamily="49" charset="-122"/>
                <a:ea typeface="楷体_GB2312" panose="02010609030101010101" pitchFamily="49" charset="-122"/>
              </a:rPr>
              <a:t>      目前多媒体计算机技术的应用领域正在不断拓宽，除了知识学习、电子图书、商业及家庭应用外，在远程医疗、视频会议中都得到了极大的推广。</a:t>
            </a:r>
          </a:p>
          <a:p>
            <a:pPr>
              <a:buClr>
                <a:schemeClr val="folHlink"/>
              </a:buClr>
              <a:buSzPct val="60000"/>
              <a:buFont typeface="Wingdings" panose="05000000000000000000" pitchFamily="2" charset="2"/>
              <a:buNone/>
            </a:pPr>
            <a:endParaRPr lang="en-US" altLang="zh-CN" sz="2800">
              <a:solidFill>
                <a:schemeClr val="tx1"/>
              </a:solidFill>
              <a:latin typeface="楷体_GB2312" panose="02010609030101010101" pitchFamily="49" charset="-122"/>
              <a:ea typeface="楷体_GB2312" panose="02010609030101010101" pitchFamily="49" charset="-122"/>
            </a:endParaRPr>
          </a:p>
        </p:txBody>
      </p:sp>
      <p:sp>
        <p:nvSpPr>
          <p:cNvPr id="1048804" name="标题 1"/>
          <p:cNvSpPr>
            <a:spLocks noGrp="1" noChangeArrowheads="1"/>
          </p:cNvSpPr>
          <p:nvPr>
            <p:ph type="title"/>
          </p:nvPr>
        </p:nvSpPr>
        <p:spPr/>
        <p:txBody>
          <a:bodyPr/>
          <a:lstStyle/>
          <a:p>
            <a:pPr eaLnBrk="1" hangingPunct="1"/>
            <a:r>
              <a:rPr lang="zh-CN" altLang="en-US">
                <a:solidFill>
                  <a:srgbClr val="FFFF00"/>
                </a:solidFill>
                <a:ea typeface="宋体" panose="02010600030101010101" pitchFamily="2" charset="-122"/>
              </a:rPr>
              <a:t>各领域数学与计算机的应用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5" name="标题 1"/>
          <p:cNvSpPr>
            <a:spLocks noGrp="1" noChangeArrowheads="1"/>
          </p:cNvSpPr>
          <p:nvPr>
            <p:ph type="title"/>
          </p:nvPr>
        </p:nvSpPr>
        <p:spPr/>
        <p:txBody>
          <a:bodyPr/>
          <a:lstStyle/>
          <a:p>
            <a:pPr eaLnBrk="1" hangingPunct="1"/>
            <a:r>
              <a:rPr lang="zh-CN" altLang="en-US">
                <a:solidFill>
                  <a:srgbClr val="FFFF00"/>
                </a:solidFill>
                <a:ea typeface="宋体" panose="02010600030101010101" pitchFamily="2" charset="-122"/>
              </a:rPr>
              <a:t>数学与计算机在天气预报中的应用</a:t>
            </a:r>
          </a:p>
        </p:txBody>
      </p:sp>
      <p:sp>
        <p:nvSpPr>
          <p:cNvPr id="1048806" name="内容占位符 2"/>
          <p:cNvSpPr>
            <a:spLocks noGrp="1" noChangeArrowheads="1"/>
          </p:cNvSpPr>
          <p:nvPr>
            <p:ph idx="1"/>
          </p:nvPr>
        </p:nvSpPr>
        <p:spPr/>
        <p:txBody>
          <a:bodyPr/>
          <a:lstStyle/>
          <a:p>
            <a:pPr eaLnBrk="1" hangingPunct="1">
              <a:lnSpc>
                <a:spcPct val="150000"/>
              </a:lnSpc>
            </a:pPr>
            <a:r>
              <a:rPr lang="zh-CN" altLang="en-US">
                <a:ea typeface="宋体" panose="02010600030101010101" pitchFamily="2" charset="-122"/>
              </a:rPr>
              <a:t>涉及的数学知识：高等数学、概率论、数理统计、模糊数学、线性代数等知识。</a:t>
            </a:r>
            <a:endParaRPr lang="en-US" altLang="zh-CN">
              <a:ea typeface="宋体" panose="02010600030101010101" pitchFamily="2" charset="-122"/>
            </a:endParaRPr>
          </a:p>
          <a:p>
            <a:pPr eaLnBrk="1" hangingPunct="1">
              <a:lnSpc>
                <a:spcPct val="150000"/>
              </a:lnSpc>
            </a:pPr>
            <a:r>
              <a:rPr lang="zh-CN" altLang="en-US">
                <a:solidFill>
                  <a:srgbClr val="062074"/>
                </a:solidFill>
                <a:ea typeface="宋体" panose="02010600030101010101" pitchFamily="2" charset="-122"/>
              </a:rPr>
              <a:t>天气预报是根据气象观</a:t>
            </a:r>
            <a:r>
              <a:rPr lang="en-US" altLang="zh-CN">
                <a:solidFill>
                  <a:srgbClr val="062074"/>
                </a:solidFill>
                <a:ea typeface="宋体" panose="02010600030101010101" pitchFamily="2" charset="-122"/>
              </a:rPr>
              <a:t>(</a:t>
            </a:r>
            <a:r>
              <a:rPr lang="zh-CN" altLang="en-US">
                <a:solidFill>
                  <a:srgbClr val="062074"/>
                </a:solidFill>
                <a:ea typeface="宋体" panose="02010600030101010101" pitchFamily="2" charset="-122"/>
              </a:rPr>
              <a:t>探</a:t>
            </a:r>
            <a:r>
              <a:rPr lang="en-US" altLang="zh-CN">
                <a:solidFill>
                  <a:srgbClr val="062074"/>
                </a:solidFill>
                <a:ea typeface="宋体" panose="02010600030101010101" pitchFamily="2" charset="-122"/>
              </a:rPr>
              <a:t>)</a:t>
            </a:r>
            <a:r>
              <a:rPr lang="zh-CN" altLang="en-US">
                <a:solidFill>
                  <a:srgbClr val="062074"/>
                </a:solidFill>
                <a:ea typeface="宋体" panose="02010600030101010101" pitchFamily="2" charset="-122"/>
              </a:rPr>
              <a:t>测资料，应用天气学、动力学、统计学的原理和方法，对某区域或某地点未来一定时段的天气状况作出定性或定量的预测。</a:t>
            </a:r>
            <a:endParaRPr lang="zh-CN" altLang="en-US">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内容占位符 2"/>
          <p:cNvSpPr>
            <a:spLocks noGrp="1" noChangeArrowheads="1"/>
          </p:cNvSpPr>
          <p:nvPr>
            <p:ph idx="1"/>
          </p:nvPr>
        </p:nvSpPr>
        <p:spPr/>
        <p:txBody>
          <a:bodyPr/>
          <a:lstStyle/>
          <a:p>
            <a:pPr eaLnBrk="1" hangingPunct="1"/>
            <a:endParaRPr lang="en-US" altLang="zh-CN">
              <a:ea typeface="宋体" panose="02010600030101010101" pitchFamily="2" charset="-122"/>
            </a:endParaRPr>
          </a:p>
          <a:p>
            <a:pPr eaLnBrk="1" hangingPunct="1"/>
            <a:r>
              <a:rPr lang="zh-CN" altLang="en-US" sz="3200">
                <a:latin typeface="仿宋_GB2312" panose="02010609030101010101" pitchFamily="49" charset="-122"/>
                <a:ea typeface="仿宋_GB2312" panose="02010609030101010101" pitchFamily="49" charset="-122"/>
              </a:rPr>
              <a:t>气象要素</a:t>
            </a:r>
            <a:endParaRPr lang="en-US" altLang="zh-CN" sz="3200">
              <a:latin typeface="仿宋_GB2312" panose="02010609030101010101" pitchFamily="49" charset="-122"/>
              <a:ea typeface="仿宋_GB2312" panose="02010609030101010101" pitchFamily="49" charset="-122"/>
            </a:endParaRPr>
          </a:p>
          <a:p>
            <a:pPr eaLnBrk="1" hangingPunct="1">
              <a:buFont typeface="Wingdings" panose="05000000000000000000" pitchFamily="2" charset="2"/>
              <a:buNone/>
            </a:pPr>
            <a:r>
              <a:rPr lang="zh-CN" altLang="en-US" sz="3200">
                <a:latin typeface="仿宋_GB2312" panose="02010609030101010101" pitchFamily="49" charset="-122"/>
                <a:ea typeface="仿宋_GB2312" panose="02010609030101010101" pitchFamily="49" charset="-122"/>
              </a:rPr>
              <a:t>   表明大气物理状态、物理现象的各项要素。主要有：气温、气压、风、湿度、云、降水以及各种天气现象。</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8" name="内容占位符 2"/>
          <p:cNvSpPr>
            <a:spLocks noGrp="1" noChangeArrowheads="1"/>
          </p:cNvSpPr>
          <p:nvPr>
            <p:ph idx="1"/>
          </p:nvPr>
        </p:nvSpPr>
        <p:spPr>
          <a:xfrm>
            <a:off x="1042988" y="981075"/>
            <a:ext cx="7870825" cy="5256213"/>
          </a:xfrm>
        </p:spPr>
        <p:txBody>
          <a:bodyPr/>
          <a:lstStyle/>
          <a:p>
            <a:pPr eaLnBrk="1" hangingPunct="1">
              <a:lnSpc>
                <a:spcPct val="90000"/>
              </a:lnSpc>
            </a:pPr>
            <a:r>
              <a:rPr lang="zh-CN" altLang="en-US">
                <a:solidFill>
                  <a:srgbClr val="161616"/>
                </a:solidFill>
                <a:ea typeface="宋体" panose="02010600030101010101" pitchFamily="2" charset="-122"/>
              </a:rPr>
              <a:t>天气现象</a:t>
            </a:r>
            <a:r>
              <a:rPr lang="en-US" altLang="zh-CN">
                <a:solidFill>
                  <a:srgbClr val="161616"/>
                </a:solidFill>
                <a:ea typeface="宋体" panose="02010600030101010101" pitchFamily="2" charset="-122"/>
              </a:rPr>
              <a:t>:</a:t>
            </a:r>
          </a:p>
          <a:p>
            <a:pPr eaLnBrk="1" hangingPunct="1">
              <a:lnSpc>
                <a:spcPct val="90000"/>
              </a:lnSpc>
            </a:pPr>
            <a:r>
              <a:rPr lang="zh-CN" altLang="en-US">
                <a:solidFill>
                  <a:srgbClr val="161616"/>
                </a:solidFill>
                <a:ea typeface="宋体" panose="02010600030101010101" pitchFamily="2" charset="-122"/>
              </a:rPr>
              <a:t>  （</a:t>
            </a:r>
            <a:r>
              <a:rPr lang="en-US" altLang="zh-CN">
                <a:solidFill>
                  <a:srgbClr val="161616"/>
                </a:solidFill>
                <a:ea typeface="宋体" panose="02010600030101010101" pitchFamily="2" charset="-122"/>
              </a:rPr>
              <a:t>1</a:t>
            </a:r>
            <a:r>
              <a:rPr lang="zh-CN" altLang="en-US">
                <a:solidFill>
                  <a:srgbClr val="161616"/>
                </a:solidFill>
                <a:ea typeface="宋体" panose="02010600030101010101" pitchFamily="2" charset="-122"/>
              </a:rPr>
              <a:t>）降水现象：根据降水物的形态共分成</a:t>
            </a:r>
            <a:r>
              <a:rPr lang="en-US" altLang="zh-CN">
                <a:solidFill>
                  <a:srgbClr val="161616"/>
                </a:solidFill>
                <a:ea typeface="宋体" panose="02010600030101010101" pitchFamily="2" charset="-122"/>
              </a:rPr>
              <a:t>11</a:t>
            </a:r>
            <a:r>
              <a:rPr lang="zh-CN" altLang="en-US">
                <a:solidFill>
                  <a:srgbClr val="161616"/>
                </a:solidFill>
                <a:ea typeface="宋体" panose="02010600030101010101" pitchFamily="2" charset="-122"/>
              </a:rPr>
              <a:t>种，其中液态降水有雨、毛毛雨、阵雨，固态降水有雪、冰粒、米雪、阵雪、霰、冰雹，还有混合型降水有雨夹雪、阵性雨夹雪等。此外，根据降水性质，分阵性降水、连续性降水和间歇性降水等三种类型。</a:t>
            </a:r>
          </a:p>
          <a:p>
            <a:pPr eaLnBrk="1" hangingPunct="1">
              <a:lnSpc>
                <a:spcPct val="90000"/>
              </a:lnSpc>
            </a:pPr>
            <a:r>
              <a:rPr lang="zh-CN" altLang="en-US">
                <a:solidFill>
                  <a:srgbClr val="161616"/>
                </a:solidFill>
                <a:ea typeface="宋体" panose="02010600030101010101" pitchFamily="2" charset="-122"/>
              </a:rPr>
              <a:t>  （</a:t>
            </a:r>
            <a:r>
              <a:rPr lang="en-US" altLang="zh-CN">
                <a:solidFill>
                  <a:srgbClr val="161616"/>
                </a:solidFill>
                <a:ea typeface="宋体" panose="02010600030101010101" pitchFamily="2" charset="-122"/>
              </a:rPr>
              <a:t>2</a:t>
            </a:r>
            <a:r>
              <a:rPr lang="zh-CN" altLang="en-US">
                <a:solidFill>
                  <a:srgbClr val="161616"/>
                </a:solidFill>
                <a:ea typeface="宋体" panose="02010600030101010101" pitchFamily="2" charset="-122"/>
              </a:rPr>
              <a:t>）地面凝结和冻结现象：包括露、霜、雾淞、雨淞等四种。</a:t>
            </a:r>
          </a:p>
          <a:p>
            <a:pPr eaLnBrk="1" hangingPunct="1">
              <a:lnSpc>
                <a:spcPct val="90000"/>
              </a:lnSpc>
            </a:pPr>
            <a:r>
              <a:rPr lang="zh-CN" altLang="en-US">
                <a:solidFill>
                  <a:srgbClr val="161616"/>
                </a:solidFill>
                <a:ea typeface="宋体" panose="02010600030101010101" pitchFamily="2" charset="-122"/>
              </a:rPr>
              <a:t>  （</a:t>
            </a:r>
            <a:r>
              <a:rPr lang="en-US" altLang="zh-CN">
                <a:solidFill>
                  <a:srgbClr val="161616"/>
                </a:solidFill>
                <a:ea typeface="宋体" panose="02010600030101010101" pitchFamily="2" charset="-122"/>
              </a:rPr>
              <a:t>3</a:t>
            </a:r>
            <a:r>
              <a:rPr lang="zh-CN" altLang="en-US">
                <a:solidFill>
                  <a:srgbClr val="161616"/>
                </a:solidFill>
                <a:ea typeface="宋体" panose="02010600030101010101" pitchFamily="2" charset="-122"/>
              </a:rPr>
              <a:t>）视程障碍现象：包括雾（雾、大雾、浓雾）；轻雾；吹雪；雪暴；烟幕；霾；沙尘暴（沙尘暴、强沙尘暴、超强沙尘暴）；扬沙；浮尘。</a:t>
            </a:r>
          </a:p>
          <a:p>
            <a:pPr eaLnBrk="1" hangingPunct="1">
              <a:lnSpc>
                <a:spcPct val="90000"/>
              </a:lnSpc>
            </a:pPr>
            <a:r>
              <a:rPr lang="zh-CN" altLang="en-US">
                <a:solidFill>
                  <a:srgbClr val="161616"/>
                </a:solidFill>
                <a:ea typeface="宋体" panose="02010600030101010101" pitchFamily="2" charset="-122"/>
              </a:rPr>
              <a:t>  （</a:t>
            </a:r>
            <a:r>
              <a:rPr lang="en-US" altLang="zh-CN">
                <a:solidFill>
                  <a:srgbClr val="161616"/>
                </a:solidFill>
                <a:ea typeface="宋体" panose="02010600030101010101" pitchFamily="2" charset="-122"/>
              </a:rPr>
              <a:t>4</a:t>
            </a:r>
            <a:r>
              <a:rPr lang="zh-CN" altLang="en-US">
                <a:solidFill>
                  <a:srgbClr val="161616"/>
                </a:solidFill>
                <a:ea typeface="宋体" panose="02010600030101010101" pitchFamily="2" charset="-122"/>
              </a:rPr>
              <a:t>）雷电现象：雷暴、闪电、极光。</a:t>
            </a:r>
          </a:p>
          <a:p>
            <a:pPr eaLnBrk="1" hangingPunct="1">
              <a:lnSpc>
                <a:spcPct val="90000"/>
              </a:lnSpc>
            </a:pPr>
            <a:r>
              <a:rPr lang="zh-CN" altLang="en-US">
                <a:solidFill>
                  <a:srgbClr val="161616"/>
                </a:solidFill>
                <a:ea typeface="宋体" panose="02010600030101010101" pitchFamily="2" charset="-122"/>
              </a:rPr>
              <a:t>  （</a:t>
            </a:r>
            <a:r>
              <a:rPr lang="en-US" altLang="zh-CN">
                <a:solidFill>
                  <a:srgbClr val="161616"/>
                </a:solidFill>
                <a:ea typeface="宋体" panose="02010600030101010101" pitchFamily="2" charset="-122"/>
              </a:rPr>
              <a:t>5</a:t>
            </a:r>
            <a:r>
              <a:rPr lang="zh-CN" altLang="en-US">
                <a:solidFill>
                  <a:srgbClr val="161616"/>
                </a:solidFill>
                <a:ea typeface="宋体" panose="02010600030101010101" pitchFamily="2" charset="-122"/>
              </a:rPr>
              <a:t>）其它现象：大风、飑、龙卷、尘卷风、冰针、积雪、结冰。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内容占位符 2"/>
          <p:cNvSpPr>
            <a:spLocks noGrp="1" noChangeArrowheads="1"/>
          </p:cNvSpPr>
          <p:nvPr>
            <p:ph idx="1"/>
          </p:nvPr>
        </p:nvSpPr>
        <p:spPr/>
        <p:txBody>
          <a:bodyPr/>
          <a:lstStyle/>
          <a:p>
            <a:pPr eaLnBrk="1" hangingPunct="1"/>
            <a:r>
              <a:rPr lang="zh-CN" altLang="en-US" sz="3200">
                <a:solidFill>
                  <a:schemeClr val="tx1"/>
                </a:solidFill>
                <a:latin typeface="仿宋_GB2312" panose="02010609030101010101" pitchFamily="49" charset="-122"/>
                <a:ea typeface="仿宋_GB2312" panose="02010609030101010101" pitchFamily="49" charset="-122"/>
              </a:rPr>
              <a:t>众所周知，天气预报所需数据量极大，对计算机要求很高，很多巨型机都首先为天气预报所服务。目前制作天气预报主要采用天气学预报方法、统计学预报方法和动力学预报方法，以及由这三种基本预报方法相互结合形成的天气</a:t>
            </a:r>
            <a:r>
              <a:rPr lang="en-US" altLang="zh-CN" sz="3200">
                <a:solidFill>
                  <a:schemeClr val="tx1"/>
                </a:solidFill>
                <a:latin typeface="仿宋_GB2312" panose="02010609030101010101" pitchFamily="49" charset="-122"/>
                <a:ea typeface="仿宋_GB2312" panose="02010609030101010101" pitchFamily="49" charset="-122"/>
              </a:rPr>
              <a:t>—</a:t>
            </a:r>
            <a:r>
              <a:rPr lang="zh-CN" altLang="en-US" sz="3200">
                <a:solidFill>
                  <a:schemeClr val="tx1"/>
                </a:solidFill>
                <a:latin typeface="仿宋_GB2312" panose="02010609030101010101" pitchFamily="49" charset="-122"/>
                <a:ea typeface="仿宋_GB2312" panose="02010609030101010101" pitchFamily="49" charset="-122"/>
              </a:rPr>
              <a:t>统计预报方法、动力统计预报方法和天气</a:t>
            </a:r>
            <a:r>
              <a:rPr lang="en-US" altLang="zh-CN" sz="3200">
                <a:solidFill>
                  <a:schemeClr val="tx1"/>
                </a:solidFill>
                <a:latin typeface="仿宋_GB2312" panose="02010609030101010101" pitchFamily="49" charset="-122"/>
                <a:ea typeface="仿宋_GB2312" panose="02010609030101010101" pitchFamily="49" charset="-122"/>
              </a:rPr>
              <a:t>—</a:t>
            </a:r>
            <a:r>
              <a:rPr lang="zh-CN" altLang="en-US" sz="3200">
                <a:solidFill>
                  <a:schemeClr val="tx1"/>
                </a:solidFill>
                <a:latin typeface="仿宋_GB2312" panose="02010609030101010101" pitchFamily="49" charset="-122"/>
                <a:ea typeface="仿宋_GB2312" panose="02010609030101010101" pitchFamily="49" charset="-122"/>
              </a:rPr>
              <a:t>动力预报方法等。</a:t>
            </a:r>
            <a:r>
              <a:rPr lang="zh-CN" altLang="en-US">
                <a:solidFill>
                  <a:srgbClr val="FFFF00"/>
                </a:solidFill>
                <a:ea typeface="宋体" panose="02010600030101010101" pitchFamily="2" charset="-122"/>
              </a:rPr>
              <a:t> </a:t>
            </a:r>
          </a:p>
          <a:p>
            <a:pPr eaLnBrk="1" hangingPunct="1"/>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048809">
                                            <p:txEl>
                                              <p:pRg st="0" end="0"/>
                                            </p:txEl>
                                          </p:spTgt>
                                        </p:tgtEl>
                                        <p:attrNameLst>
                                          <p:attrName>style.visibility</p:attrName>
                                        </p:attrNameLst>
                                      </p:cBhvr>
                                      <p:to>
                                        <p:strVal val="visible"/>
                                      </p:to>
                                    </p:set>
                                    <p:animEffect transition="in" filter="circle(in)">
                                      <p:cBhvr>
                                        <p:cTn id="7" dur="2000"/>
                                        <p:tgtEl>
                                          <p:spTgt spid="10488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内容占位符 2"/>
          <p:cNvSpPr>
            <a:spLocks noGrp="1" noChangeArrowheads="1"/>
          </p:cNvSpPr>
          <p:nvPr>
            <p:ph idx="1"/>
          </p:nvPr>
        </p:nvSpPr>
        <p:spPr>
          <a:xfrm>
            <a:off x="1042988" y="1339850"/>
            <a:ext cx="7632700" cy="5113338"/>
          </a:xfrm>
        </p:spPr>
        <p:txBody>
          <a:bodyPr/>
          <a:lstStyle/>
          <a:p>
            <a:pPr eaLnBrk="1" hangingPunct="1">
              <a:lnSpc>
                <a:spcPct val="150000"/>
              </a:lnSpc>
            </a:pPr>
            <a:r>
              <a:rPr lang="zh-CN" altLang="en-US" b="1">
                <a:latin typeface="仿宋_GB2312" panose="02010609030101010101" pitchFamily="49" charset="-122"/>
                <a:ea typeface="仿宋_GB2312" panose="02010609030101010101" pitchFamily="49" charset="-122"/>
              </a:rPr>
              <a:t>巴贝奇于</a:t>
            </a:r>
            <a:r>
              <a:rPr lang="en-US" altLang="zh-CN" b="1">
                <a:latin typeface="仿宋_GB2312" panose="02010609030101010101" pitchFamily="49" charset="-122"/>
                <a:ea typeface="仿宋_GB2312" panose="02010609030101010101" pitchFamily="49" charset="-122"/>
              </a:rPr>
              <a:t>1834</a:t>
            </a:r>
            <a:r>
              <a:rPr lang="zh-CN" altLang="en-US" b="1">
                <a:latin typeface="仿宋_GB2312" panose="02010609030101010101" pitchFamily="49" charset="-122"/>
                <a:ea typeface="仿宋_GB2312" panose="02010609030101010101" pitchFamily="49" charset="-122"/>
              </a:rPr>
              <a:t>年发明了分析机的原理，这个分析机的原理就是计算机的前身。而在分析机中的差分引擎则是他的毕生研究所在，就如他所说的，他也只是想要制造一台从计算一直到结果能够全自动化的机器，并且在运算过程中能够消除一切出错的可能。在分析机的制作过程中，巴贝奇设想根据储存数据的穿孔卡上的指令进行任何数学运算的可能性，这一设想非常符合现在计算机的各种特性。也是如今计算机的最初模式。</a:t>
            </a:r>
            <a:endParaRPr lang="en-US" altLang="zh-CN" b="1">
              <a:latin typeface="仿宋_GB2312" panose="02010609030101010101" pitchFamily="49" charset="-122"/>
              <a:ea typeface="仿宋_GB2312" panose="02010609030101010101" pitchFamily="49" charset="-122"/>
            </a:endParaRPr>
          </a:p>
        </p:txBody>
      </p:sp>
      <p:sp>
        <p:nvSpPr>
          <p:cNvPr id="1048637" name="标题 1"/>
          <p:cNvSpPr>
            <a:spLocks noGrp="1" noChangeArrowheads="1"/>
          </p:cNvSpPr>
          <p:nvPr>
            <p:ph type="title"/>
          </p:nvPr>
        </p:nvSpPr>
        <p:spPr/>
        <p:txBody>
          <a:bodyPr/>
          <a:lstStyle/>
          <a:p>
            <a:pPr eaLnBrk="1" hangingPunct="1"/>
            <a:r>
              <a:rPr lang="zh-CN" altLang="en-US" sz="3200">
                <a:solidFill>
                  <a:srgbClr val="FFFF00"/>
                </a:solidFill>
                <a:latin typeface="仿宋_GB2312" panose="02010609030101010101" pitchFamily="49" charset="-122"/>
                <a:ea typeface="仿宋_GB2312" panose="02010609030101010101" pitchFamily="49" charset="-122"/>
              </a:rPr>
              <a:t>巴贝奇</a:t>
            </a:r>
            <a:r>
              <a:rPr lang="en-US" altLang="zh-CN" sz="3200">
                <a:solidFill>
                  <a:srgbClr val="FFFF00"/>
                </a:solidFill>
                <a:latin typeface="仿宋_GB2312" panose="02010609030101010101" pitchFamily="49" charset="-122"/>
                <a:ea typeface="仿宋_GB2312" panose="02010609030101010101" pitchFamily="49" charset="-122"/>
              </a:rPr>
              <a:t>——</a:t>
            </a:r>
            <a:r>
              <a:rPr lang="zh-CN" altLang="en-US" sz="3200">
                <a:solidFill>
                  <a:srgbClr val="FFFF00"/>
                </a:solidFill>
                <a:latin typeface="仿宋_GB2312" panose="02010609030101010101" pitchFamily="49" charset="-122"/>
                <a:ea typeface="仿宋_GB2312" panose="02010609030101010101" pitchFamily="49" charset="-122"/>
              </a:rPr>
              <a:t>计算机之父</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内容占位符 2"/>
          <p:cNvSpPr>
            <a:spLocks noGrp="1" noChangeArrowheads="1"/>
          </p:cNvSpPr>
          <p:nvPr>
            <p:ph idx="1"/>
          </p:nvPr>
        </p:nvSpPr>
        <p:spPr>
          <a:xfrm>
            <a:off x="755650" y="908050"/>
            <a:ext cx="8229600" cy="5616575"/>
          </a:xfrm>
        </p:spPr>
        <p:txBody>
          <a:bodyPr/>
          <a:lstStyle/>
          <a:p>
            <a:pPr eaLnBrk="1" hangingPunct="1"/>
            <a:r>
              <a:rPr lang="zh-CN" altLang="en-US">
                <a:ea typeface="宋体" panose="02010600030101010101" pitchFamily="2" charset="-122"/>
              </a:rPr>
              <a:t>天气学预报方法（或称天气图方法）：是以天气图为主要工具，配合卫星云图、雷达图等，用天气学的原理来分析和研究天气的变化规律，从而制作天气预报的方法。这种方法主要用于制作短期预报。 </a:t>
            </a:r>
          </a:p>
          <a:p>
            <a:pPr eaLnBrk="1" hangingPunct="1"/>
            <a:endParaRPr lang="zh-CN" altLang="en-US">
              <a:ea typeface="宋体" panose="02010600030101010101" pitchFamily="2" charset="-122"/>
            </a:endParaRPr>
          </a:p>
          <a:p>
            <a:pPr eaLnBrk="1" hangingPunct="1"/>
            <a:r>
              <a:rPr lang="zh-CN" altLang="en-US">
                <a:ea typeface="宋体" panose="02010600030101010101" pitchFamily="2" charset="-122"/>
              </a:rPr>
              <a:t>数值预报方法（又称动力学预报方法）：是利用大型、快速的电子计算机求解描述大气运动的动力学方程组来制作天气预报的方法。这种方法可用于制作短期预报，也可做中、长期预报。近几年还开始用来做气候预报。 </a:t>
            </a:r>
          </a:p>
          <a:p>
            <a:pPr eaLnBrk="1" hangingPunct="1"/>
            <a:endParaRPr lang="zh-CN" altLang="en-US">
              <a:ea typeface="宋体" panose="02010600030101010101" pitchFamily="2" charset="-122"/>
            </a:endParaRPr>
          </a:p>
          <a:p>
            <a:pPr eaLnBrk="1" hangingPunct="1"/>
            <a:r>
              <a:rPr lang="zh-CN" altLang="en-US">
                <a:ea typeface="宋体" panose="02010600030101010101" pitchFamily="2" charset="-122"/>
              </a:rPr>
              <a:t>统计预报方法：是采用大量的、长期的气象观测资料，根据概率统计学的原理，寻找出天气变化的统计规律，建立天气变化的统计学模型来制作天气预报的方法。这种方法主要用于制作中、长期预报和气象要素预报。 </a:t>
            </a:r>
          </a:p>
          <a:p>
            <a:pPr eaLnBrk="1" hangingPunct="1"/>
            <a:endParaRPr lang="zh-CN" altLang="en-US">
              <a:solidFill>
                <a:srgbClr val="FF3399"/>
              </a:solidFill>
              <a:ea typeface="宋体" panose="02010600030101010101" pitchFamily="2" charset="-122"/>
            </a:endParaRPr>
          </a:p>
          <a:p>
            <a:pPr eaLnBrk="1" hangingPunct="1"/>
            <a:endParaRPr lang="zh-CN" altLang="en-US">
              <a:solidFill>
                <a:srgbClr val="FF339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048810">
                                            <p:txEl>
                                              <p:pRg st="0" end="0"/>
                                            </p:txEl>
                                          </p:spTgt>
                                        </p:tgtEl>
                                        <p:attrNameLst>
                                          <p:attrName>style.visibility</p:attrName>
                                        </p:attrNameLst>
                                      </p:cBhvr>
                                      <p:to>
                                        <p:strVal val="visible"/>
                                      </p:to>
                                    </p:set>
                                    <p:animEffect transition="in" filter="wheel(1)">
                                      <p:cBhvr>
                                        <p:cTn id="7" dur="2000"/>
                                        <p:tgtEl>
                                          <p:spTgt spid="1048810">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048810">
                                            <p:txEl>
                                              <p:pRg st="2" end="2"/>
                                            </p:txEl>
                                          </p:spTgt>
                                        </p:tgtEl>
                                        <p:attrNameLst>
                                          <p:attrName>style.visibility</p:attrName>
                                        </p:attrNameLst>
                                      </p:cBhvr>
                                      <p:to>
                                        <p:strVal val="visible"/>
                                      </p:to>
                                    </p:set>
                                    <p:animEffect transition="in" filter="wheel(1)">
                                      <p:cBhvr>
                                        <p:cTn id="10" dur="2000"/>
                                        <p:tgtEl>
                                          <p:spTgt spid="1048810">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1048810">
                                            <p:txEl>
                                              <p:pRg st="4" end="4"/>
                                            </p:txEl>
                                          </p:spTgt>
                                        </p:tgtEl>
                                        <p:attrNameLst>
                                          <p:attrName>style.visibility</p:attrName>
                                        </p:attrNameLst>
                                      </p:cBhvr>
                                      <p:to>
                                        <p:strVal val="visible"/>
                                      </p:to>
                                    </p:set>
                                    <p:animEffect transition="in" filter="wheel(1)">
                                      <p:cBhvr>
                                        <p:cTn id="13" dur="2000"/>
                                        <p:tgtEl>
                                          <p:spTgt spid="10488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811" name="内容占位符 2"/>
          <p:cNvSpPr>
            <a:spLocks noGrp="1" noChangeArrowheads="1"/>
          </p:cNvSpPr>
          <p:nvPr>
            <p:ph idx="1"/>
          </p:nvPr>
        </p:nvSpPr>
        <p:spPr>
          <a:xfrm>
            <a:off x="914400" y="1196975"/>
            <a:ext cx="8229600" cy="4968875"/>
          </a:xfrm>
        </p:spPr>
        <p:txBody>
          <a:bodyPr/>
          <a:lstStyle/>
          <a:p>
            <a:pPr eaLnBrk="1" hangingPunct="1">
              <a:lnSpc>
                <a:spcPct val="90000"/>
              </a:lnSpc>
            </a:pPr>
            <a:r>
              <a:rPr lang="zh-CN" altLang="en-US" sz="2800">
                <a:solidFill>
                  <a:schemeClr val="tx1"/>
                </a:solidFill>
                <a:latin typeface="仿宋_GB2312" panose="02010609030101010101" pitchFamily="49" charset="-122"/>
                <a:ea typeface="仿宋_GB2312" panose="02010609030101010101" pitchFamily="49" charset="-122"/>
              </a:rPr>
              <a:t>这三种制作天气预报的方法的主导思想不一样。天气现象（或天气过程）的发生，包含着必然性和偶然性，统计预报方法是从天气现象（或天气过程）具有偶然性这一点出发，认为天气变化是一种随机过程，在相同条件下不一定出现同样的天气变化，只能求出某种天气出现的可能性或概率。天气学方法和数值预报方法则从天气现象（或天气过程）具有必然性这一点出发，认为天气变化不是随机的，它满足一定的规律（如动量守衡、能量守衡、质量守衡等等），在相同的条件下应该发生相同的变化，根据大气某一时刻的状态，可以推算出其下一时刻的确定的状态。</a:t>
            </a:r>
            <a:r>
              <a:rPr lang="zh-CN" altLang="en-US">
                <a:solidFill>
                  <a:srgbClr val="FFFF00"/>
                </a:solidFill>
                <a:ea typeface="宋体" panose="02010600030101010101" pitchFamily="2" charset="-122"/>
              </a:rPr>
              <a:t> </a:t>
            </a:r>
          </a:p>
          <a:p>
            <a:pPr eaLnBrk="1" hangingPunct="1">
              <a:lnSpc>
                <a:spcPct val="90000"/>
              </a:lnSpc>
            </a:pPr>
            <a:endParaRPr lang="zh-CN" altLang="en-US">
              <a:ea typeface="宋体" panose="02010600030101010101" pitchFamily="2" charset="-122"/>
            </a:endParaRPr>
          </a:p>
          <a:p>
            <a:pPr eaLnBrk="1" hangingPunct="1">
              <a:lnSpc>
                <a:spcPct val="90000"/>
              </a:lnSpc>
            </a:pPr>
            <a:endParaRPr lang="zh-CN" altLang="en-US">
              <a:ea typeface="宋体" panose="02010600030101010101" pitchFamily="2" charset="-122"/>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812" name="内容占位符 2"/>
          <p:cNvSpPr>
            <a:spLocks noGrp="1" noChangeArrowheads="1"/>
          </p:cNvSpPr>
          <p:nvPr>
            <p:ph idx="1"/>
          </p:nvPr>
        </p:nvSpPr>
        <p:spPr>
          <a:xfrm>
            <a:off x="914400" y="908050"/>
            <a:ext cx="8229600" cy="5734050"/>
          </a:xfrm>
        </p:spPr>
        <p:txBody>
          <a:bodyPr/>
          <a:lstStyle/>
          <a:p>
            <a:pPr eaLnBrk="1" hangingPunct="1"/>
            <a:r>
              <a:rPr lang="zh-CN" altLang="en-US">
                <a:latin typeface="仿宋_GB2312" panose="02010609030101010101" pitchFamily="49" charset="-122"/>
                <a:ea typeface="仿宋_GB2312" panose="02010609030101010101" pitchFamily="49" charset="-122"/>
              </a:rPr>
              <a:t>相似预报方法的基本思路是：</a:t>
            </a:r>
            <a:r>
              <a:rPr lang="en-US" altLang="zh-CN">
                <a:latin typeface="仿宋_GB2312" panose="02010609030101010101" pitchFamily="49" charset="-122"/>
                <a:ea typeface="仿宋_GB2312" panose="02010609030101010101" pitchFamily="49" charset="-122"/>
              </a:rPr>
              <a:t> </a:t>
            </a:r>
            <a:r>
              <a:rPr lang="zh-CN" altLang="en-US">
                <a:latin typeface="仿宋_GB2312" panose="02010609030101010101" pitchFamily="49" charset="-122"/>
                <a:ea typeface="仿宋_GB2312" panose="02010609030101010101" pitchFamily="49" charset="-122"/>
              </a:rPr>
              <a:t>假如两个样本的天气形势和气象要素场是相似的，那么，它们的天气发展过程也相似，所以，从众多历史样本中选取与预报日的形势及要素场最相似的样本，把其对应天气发展过程作为预报日的天气预报结论。 目前，</a:t>
            </a:r>
            <a:r>
              <a:rPr lang="en-US" altLang="zh-CN">
                <a:latin typeface="仿宋_GB2312" panose="02010609030101010101" pitchFamily="49" charset="-122"/>
                <a:ea typeface="仿宋_GB2312" panose="02010609030101010101" pitchFamily="49" charset="-122"/>
              </a:rPr>
              <a:t> </a:t>
            </a:r>
            <a:r>
              <a:rPr lang="zh-CN" altLang="en-US">
                <a:latin typeface="仿宋_GB2312" panose="02010609030101010101" pitchFamily="49" charset="-122"/>
                <a:ea typeface="仿宋_GB2312" panose="02010609030101010101" pitchFamily="49" charset="-122"/>
              </a:rPr>
              <a:t>有不少气象台站利用相似技术作预报</a:t>
            </a:r>
            <a:r>
              <a:rPr lang="en-US" altLang="zh-CN">
                <a:latin typeface="仿宋_GB2312" panose="02010609030101010101" pitchFamily="49" charset="-122"/>
                <a:ea typeface="仿宋_GB2312" panose="02010609030101010101" pitchFamily="49" charset="-122"/>
              </a:rPr>
              <a:t>,  </a:t>
            </a:r>
            <a:r>
              <a:rPr lang="zh-CN" altLang="en-US">
                <a:latin typeface="仿宋_GB2312" panose="02010609030101010101" pitchFamily="49" charset="-122"/>
                <a:ea typeface="仿宋_GB2312" panose="02010609030101010101" pitchFamily="49" charset="-122"/>
              </a:rPr>
              <a:t>虽然基本思路雷同，但由于采用的技术路线不同，其预报效果也不一样。大多数相似预报方法都考虑了不同因子场在预报中的重要性的差异，选取与预报对象关系最为紧密的因子场参与相似计算。但是，这些方法都未涉及如何定量描述因子场重要性的问题，也没有把整个因子场作为一个因子引入预报方程的做法，如果采用定量化地表征气象因子场与天气现象之间关系的相关特征量处理技术和计算方法，同时应用相似系数和相关特征量来组建最优预报方程的办法。试验表明，这样作出的相似预报效果较好。</a:t>
            </a:r>
            <a:r>
              <a:rPr lang="zh-CN" altLang="en-US">
                <a:solidFill>
                  <a:srgbClr val="FFFF00"/>
                </a:solidFill>
                <a:ea typeface="宋体" panose="02010600030101010101" pitchFamily="2" charset="-122"/>
              </a:rPr>
              <a:t>。</a:t>
            </a:r>
          </a:p>
        </p:txBody>
      </p:sp>
      <p:sp>
        <p:nvSpPr>
          <p:cNvPr id="1048813" name="TextBox 3"/>
          <p:cNvSpPr txBox="1"/>
          <p:nvPr/>
        </p:nvSpPr>
        <p:spPr>
          <a:xfrm>
            <a:off x="1835696" y="3140968"/>
            <a:ext cx="6192688" cy="1938992"/>
          </a:xfrm>
          <a:prstGeom prst="rect">
            <a:avLst/>
          </a:prstGeom>
          <a:solidFill>
            <a:schemeClr val="accent6"/>
          </a:solidFill>
          <a:scene3d>
            <a:camera prst="orthographicFront"/>
            <a:lightRig rig="threePt" dir="t"/>
          </a:scene3d>
          <a:sp3d>
            <a:bevelT prst="relaxedInset"/>
            <a:bevelB w="114300" prst="artDeco"/>
          </a:sp3d>
        </p:spPr>
        <p:txBody>
          <a:bodyPr>
            <a:spAutoFit/>
          </a:bodyPr>
          <a:lstStyle/>
          <a:p>
            <a:r>
              <a:rPr lang="zh-CN" altLang="en-US" sz="4000" b="1" dirty="0">
                <a:solidFill>
                  <a:srgbClr val="FFFF00"/>
                </a:solidFill>
                <a:latin typeface="仿宋_GB2312" pitchFamily="49" charset="-122"/>
                <a:ea typeface="仿宋_GB2312" pitchFamily="49" charset="-122"/>
              </a:rPr>
              <a:t>无论你采用哪种方法预报天气，都离不开众多的数学知识和计算机的应用。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8813"/>
                                        </p:tgtEl>
                                        <p:attrNameLst>
                                          <p:attrName>style.visibility</p:attrName>
                                        </p:attrNameLst>
                                      </p:cBhvr>
                                      <p:to>
                                        <p:strVal val="visible"/>
                                      </p:to>
                                    </p:set>
                                    <p:anim calcmode="lin" valueType="num">
                                      <p:cBhvr additive="base">
                                        <p:cTn id="7" dur="500" fill="hold"/>
                                        <p:tgtEl>
                                          <p:spTgt spid="1048813"/>
                                        </p:tgtEl>
                                        <p:attrNameLst>
                                          <p:attrName>ppt_x</p:attrName>
                                        </p:attrNameLst>
                                      </p:cBhvr>
                                      <p:tavLst>
                                        <p:tav tm="0">
                                          <p:val>
                                            <p:strVal val="#ppt_x"/>
                                          </p:val>
                                        </p:tav>
                                        <p:tav tm="100000">
                                          <p:val>
                                            <p:strVal val="#ppt_x"/>
                                          </p:val>
                                        </p:tav>
                                      </p:tavLst>
                                    </p:anim>
                                    <p:anim calcmode="lin" valueType="num">
                                      <p:cBhvr additive="base">
                                        <p:cTn id="8" dur="500" fill="hold"/>
                                        <p:tgtEl>
                                          <p:spTgt spid="1048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标题 1"/>
          <p:cNvSpPr>
            <a:spLocks noGrp="1" noChangeArrowheads="1"/>
          </p:cNvSpPr>
          <p:nvPr>
            <p:ph type="title"/>
          </p:nvPr>
        </p:nvSpPr>
        <p:spPr/>
        <p:txBody>
          <a:bodyPr/>
          <a:lstStyle/>
          <a:p>
            <a:pPr eaLnBrk="1" hangingPunct="1"/>
            <a:r>
              <a:rPr lang="zh-CN" altLang="en-US">
                <a:solidFill>
                  <a:srgbClr val="FFFF00"/>
                </a:solidFill>
                <a:ea typeface="宋体" panose="02010600030101010101" pitchFamily="2" charset="-122"/>
              </a:rPr>
              <a:t>数学与计算机在农业领域的应用</a:t>
            </a:r>
          </a:p>
        </p:txBody>
      </p:sp>
      <p:sp>
        <p:nvSpPr>
          <p:cNvPr id="1048815" name="内容占位符 2"/>
          <p:cNvSpPr>
            <a:spLocks noGrp="1" noChangeArrowheads="1"/>
          </p:cNvSpPr>
          <p:nvPr>
            <p:ph idx="1"/>
          </p:nvPr>
        </p:nvSpPr>
        <p:spPr/>
        <p:txBody>
          <a:bodyPr/>
          <a:lstStyle/>
          <a:p>
            <a:pPr eaLnBrk="1" hangingPunct="1">
              <a:lnSpc>
                <a:spcPct val="150000"/>
              </a:lnSpc>
            </a:pPr>
            <a:r>
              <a:rPr lang="zh-CN" altLang="en-US">
                <a:ea typeface="宋体" panose="02010600030101010101" pitchFamily="2" charset="-122"/>
              </a:rPr>
              <a:t>涉及的数学知识：高等数学、概率论、数理统计、线性代数等知识。</a:t>
            </a:r>
            <a:endParaRPr lang="en-US" altLang="zh-CN">
              <a:ea typeface="宋体" panose="02010600030101010101" pitchFamily="2" charset="-122"/>
            </a:endParaRPr>
          </a:p>
          <a:p>
            <a:pPr eaLnBrk="1" hangingPunct="1">
              <a:lnSpc>
                <a:spcPct val="150000"/>
              </a:lnSpc>
            </a:pPr>
            <a:r>
              <a:rPr lang="zh-CN" altLang="en-US">
                <a:ea typeface="宋体" panose="02010600030101010101" pitchFamily="2" charset="-122"/>
              </a:rPr>
              <a:t>涉及的农业知识：生物统计、回归分析、数量遗传等知识。</a:t>
            </a:r>
            <a:endParaRPr lang="en-US" altLang="zh-CN">
              <a:ea typeface="宋体" panose="02010600030101010101" pitchFamily="2" charset="-122"/>
            </a:endParaRPr>
          </a:p>
          <a:p>
            <a:pPr eaLnBrk="1" hangingPunct="1">
              <a:lnSpc>
                <a:spcPct val="150000"/>
              </a:lnSpc>
            </a:pPr>
            <a:r>
              <a:rPr lang="zh-CN" altLang="en-US">
                <a:ea typeface="宋体" panose="02010600030101010101" pitchFamily="2" charset="-122"/>
              </a:rPr>
              <a:t>应用：作物（或动物）生长模型、产量预测、病虫害（动物疫病）防控与预警、生产管理智能决策支持等。</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6" name="标题 1"/>
          <p:cNvSpPr>
            <a:spLocks noGrp="1" noChangeArrowheads="1"/>
          </p:cNvSpPr>
          <p:nvPr>
            <p:ph type="title"/>
          </p:nvPr>
        </p:nvSpPr>
        <p:spPr/>
        <p:txBody>
          <a:bodyPr/>
          <a:lstStyle/>
          <a:p>
            <a:pPr eaLnBrk="1" hangingPunct="1"/>
            <a:r>
              <a:rPr lang="zh-CN" altLang="en-US">
                <a:solidFill>
                  <a:srgbClr val="FFFF00"/>
                </a:solidFill>
                <a:ea typeface="宋体" panose="02010600030101010101" pitchFamily="2" charset="-122"/>
              </a:rPr>
              <a:t>数学与计算机在经济领域的应用</a:t>
            </a:r>
          </a:p>
        </p:txBody>
      </p:sp>
      <p:sp>
        <p:nvSpPr>
          <p:cNvPr id="1048817" name="内容占位符 2"/>
          <p:cNvSpPr>
            <a:spLocks noGrp="1" noChangeArrowheads="1"/>
          </p:cNvSpPr>
          <p:nvPr>
            <p:ph idx="1"/>
          </p:nvPr>
        </p:nvSpPr>
        <p:spPr/>
        <p:txBody>
          <a:bodyPr/>
          <a:lstStyle/>
          <a:p>
            <a:pPr eaLnBrk="1" hangingPunct="1">
              <a:lnSpc>
                <a:spcPct val="150000"/>
              </a:lnSpc>
            </a:pPr>
            <a:r>
              <a:rPr lang="zh-CN" altLang="en-US">
                <a:ea typeface="宋体" panose="02010600030101010101" pitchFamily="2" charset="-122"/>
              </a:rPr>
              <a:t>涉及的数学知识：高等数学、概率论、数理统计、线性代数等知识。</a:t>
            </a:r>
            <a:endParaRPr lang="en-US" altLang="zh-CN">
              <a:ea typeface="宋体" panose="02010600030101010101" pitchFamily="2" charset="-122"/>
            </a:endParaRPr>
          </a:p>
          <a:p>
            <a:pPr eaLnBrk="1" hangingPunct="1">
              <a:lnSpc>
                <a:spcPct val="150000"/>
              </a:lnSpc>
            </a:pPr>
            <a:r>
              <a:rPr lang="zh-CN" altLang="en-US">
                <a:ea typeface="宋体" panose="02010600030101010101" pitchFamily="2" charset="-122"/>
              </a:rPr>
              <a:t>涉及的经济知识：数量经济学、时序分析、技术经济学、经济统计等知识。</a:t>
            </a:r>
            <a:endParaRPr lang="en-US" altLang="zh-CN">
              <a:ea typeface="宋体" panose="02010600030101010101" pitchFamily="2" charset="-122"/>
            </a:endParaRPr>
          </a:p>
          <a:p>
            <a:pPr eaLnBrk="1" hangingPunct="1">
              <a:lnSpc>
                <a:spcPct val="150000"/>
              </a:lnSpc>
            </a:pPr>
            <a:r>
              <a:rPr lang="zh-CN" altLang="en-US">
                <a:ea typeface="宋体" panose="02010600030101010101" pitchFamily="2" charset="-122"/>
              </a:rPr>
              <a:t>应用：国民经济趋势预测、经济结构优化、经济发展统计分析、经济管理智能决策支持、聚类分析等。</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Rectangle 2"/>
          <p:cNvSpPr>
            <a:spLocks noGrp="1" noChangeArrowheads="1"/>
          </p:cNvSpPr>
          <p:nvPr>
            <p:ph type="subTitle" idx="1"/>
          </p:nvPr>
        </p:nvSpPr>
        <p:spPr/>
        <p:txBody>
          <a:bodyPr/>
          <a:lstStyle/>
          <a:p>
            <a:pPr eaLnBrk="1" hangingPunct="1">
              <a:lnSpc>
                <a:spcPct val="90000"/>
              </a:lnSpc>
            </a:pPr>
            <a:endParaRPr lang="zh-CN" altLang="en-US">
              <a:ea typeface="Gulim" panose="020B0600000101010101" pitchFamily="34" charset="-127"/>
            </a:endParaRPr>
          </a:p>
        </p:txBody>
      </p:sp>
      <p:sp>
        <p:nvSpPr>
          <p:cNvPr id="1048819" name="WordArt 3"/>
          <p:cNvSpPr>
            <a:spLocks noChangeArrowheads="1" noChangeShapeType="1" noTextEdit="1"/>
          </p:cNvSpPr>
          <p:nvPr/>
        </p:nvSpPr>
        <p:spPr bwMode="gray">
          <a:xfrm>
            <a:off x="3563938" y="3213100"/>
            <a:ext cx="4787900" cy="639763"/>
          </a:xfrm>
          <a:prstGeom prst="rect">
            <a:avLst/>
          </a:prstGeom>
        </p:spPr>
        <p:txBody>
          <a:bodyPr wrap="none" fromWordArt="1">
            <a:prstTxWarp prst="textDeflate">
              <a:avLst>
                <a:gd name="adj" fmla="val 0"/>
              </a:avLst>
            </a:prstTxWarp>
          </a:bodyPr>
          <a:lstStyle/>
          <a:p>
            <a:pPr algn="ctr"/>
            <a:r>
              <a:rPr lang="en-US" altLang="zh-CN" sz="3600" b="1" kern="1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chemeClr val="tx1">
                      <a:alpha val="50000"/>
                    </a:schemeClr>
                  </a:outerShdw>
                </a:effectLst>
                <a:latin typeface="Arial" panose="020B0604020202020204" pitchFamily="34" charset="0"/>
                <a:cs typeface="Arial" panose="020B0604020202020204" pitchFamily="34" charset="0"/>
              </a:rPr>
              <a:t>Thank You !</a:t>
            </a:r>
            <a:endParaRPr lang="zh-CN" altLang="en-US" sz="3600" b="1" kern="1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chemeClr val="tx1">
                    <a:alpha val="5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标题 1"/>
          <p:cNvSpPr>
            <a:spLocks noGrp="1" noChangeArrowheads="1"/>
          </p:cNvSpPr>
          <p:nvPr>
            <p:ph type="title"/>
          </p:nvPr>
        </p:nvSpPr>
        <p:spPr/>
        <p:txBody>
          <a:bodyPr/>
          <a:lstStyle/>
          <a:p>
            <a:pPr eaLnBrk="1" hangingPunct="1"/>
            <a:r>
              <a:rPr kumimoji="1" lang="zh-CN" altLang="en-US" sz="3200">
                <a:solidFill>
                  <a:srgbClr val="FFFF00"/>
                </a:solidFill>
                <a:latin typeface="仿宋_GB2312" panose="02010609030101010101" pitchFamily="49" charset="-122"/>
                <a:ea typeface="仿宋_GB2312" panose="02010609030101010101" pitchFamily="49" charset="-122"/>
              </a:rPr>
              <a:t>第一台计算机的诞生</a:t>
            </a:r>
            <a:endParaRPr lang="zh-CN" altLang="en-US" sz="3200">
              <a:solidFill>
                <a:srgbClr val="FFFF00"/>
              </a:solidFill>
              <a:latin typeface="仿宋_GB2312" panose="02010609030101010101" pitchFamily="49" charset="-122"/>
              <a:ea typeface="仿宋_GB2312" panose="02010609030101010101" pitchFamily="49" charset="-122"/>
            </a:endParaRPr>
          </a:p>
        </p:txBody>
      </p:sp>
      <p:sp>
        <p:nvSpPr>
          <p:cNvPr id="1048639" name="内容占位符 2"/>
          <p:cNvSpPr>
            <a:spLocks noGrp="1" noChangeArrowheads="1"/>
          </p:cNvSpPr>
          <p:nvPr>
            <p:ph idx="1"/>
          </p:nvPr>
        </p:nvSpPr>
        <p:spPr/>
        <p:txBody>
          <a:bodyPr/>
          <a:lstStyle/>
          <a:p>
            <a:pPr eaLnBrk="1" hangingPunct="1"/>
            <a:endParaRPr lang="en-US" altLang="zh-CN">
              <a:ea typeface="宋体" panose="02010600030101010101" pitchFamily="2" charset="-122"/>
            </a:endParaRPr>
          </a:p>
          <a:p>
            <a:pPr eaLnBrk="1" hangingPunct="1"/>
            <a:r>
              <a:rPr kumimoji="1" lang="zh-CN" altLang="en-US" sz="2800">
                <a:latin typeface="仿宋_GB2312" panose="02010609030101010101" pitchFamily="49" charset="-122"/>
                <a:ea typeface="仿宋_GB2312" panose="02010609030101010101" pitchFamily="49" charset="-122"/>
              </a:rPr>
              <a:t>世界上第一台数字式电子计算机是由美国宾夕法尼亚大学的物理学家约翰</a:t>
            </a:r>
            <a:r>
              <a:rPr kumimoji="1" lang="en-US" altLang="zh-CN" sz="2800">
                <a:latin typeface="仿宋_GB2312" panose="02010609030101010101" pitchFamily="49" charset="-122"/>
                <a:ea typeface="仿宋_GB2312" panose="02010609030101010101" pitchFamily="49" charset="-122"/>
              </a:rPr>
              <a:t>·</a:t>
            </a:r>
            <a:r>
              <a:rPr kumimoji="1" lang="zh-CN" altLang="en-US" sz="2800">
                <a:latin typeface="仿宋_GB2312" panose="02010609030101010101" pitchFamily="49" charset="-122"/>
                <a:ea typeface="仿宋_GB2312" panose="02010609030101010101" pitchFamily="49" charset="-122"/>
              </a:rPr>
              <a:t>莫克利（</a:t>
            </a:r>
            <a:r>
              <a:rPr kumimoji="1" lang="en-US" altLang="zh-CN" sz="2800">
                <a:latin typeface="仿宋_GB2312" panose="02010609030101010101" pitchFamily="49" charset="-122"/>
                <a:ea typeface="仿宋_GB2312" panose="02010609030101010101" pitchFamily="49" charset="-122"/>
              </a:rPr>
              <a:t>John Mauchly</a:t>
            </a:r>
            <a:r>
              <a:rPr kumimoji="1" lang="zh-CN" altLang="en-US" sz="2800">
                <a:latin typeface="仿宋_GB2312" panose="02010609030101010101" pitchFamily="49" charset="-122"/>
                <a:ea typeface="仿宋_GB2312" panose="02010609030101010101" pitchFamily="49" charset="-122"/>
              </a:rPr>
              <a:t>）和工程师普雷斯伯</a:t>
            </a:r>
            <a:r>
              <a:rPr kumimoji="1" lang="en-US" altLang="zh-CN" sz="2800">
                <a:latin typeface="仿宋_GB2312" panose="02010609030101010101" pitchFamily="49" charset="-122"/>
                <a:ea typeface="仿宋_GB2312" panose="02010609030101010101" pitchFamily="49" charset="-122"/>
              </a:rPr>
              <a:t>·</a:t>
            </a:r>
            <a:r>
              <a:rPr kumimoji="1" lang="zh-CN" altLang="en-US" sz="2800">
                <a:latin typeface="仿宋_GB2312" panose="02010609030101010101" pitchFamily="49" charset="-122"/>
                <a:ea typeface="仿宋_GB2312" panose="02010609030101010101" pitchFamily="49" charset="-122"/>
              </a:rPr>
              <a:t>埃克特（</a:t>
            </a:r>
            <a:r>
              <a:rPr kumimoji="1" lang="en-US" altLang="zh-CN" sz="2800">
                <a:latin typeface="仿宋_GB2312" panose="02010609030101010101" pitchFamily="49" charset="-122"/>
                <a:ea typeface="仿宋_GB2312" panose="02010609030101010101" pitchFamily="49" charset="-122"/>
              </a:rPr>
              <a:t>J-Presper Eckert</a:t>
            </a:r>
            <a:r>
              <a:rPr kumimoji="1" lang="zh-CN" altLang="en-US" sz="2800">
                <a:latin typeface="仿宋_GB2312" panose="02010609030101010101" pitchFamily="49" charset="-122"/>
                <a:ea typeface="仿宋_GB2312" panose="02010609030101010101" pitchFamily="49" charset="-122"/>
              </a:rPr>
              <a:t>）领导的科研小组于</a:t>
            </a:r>
            <a:r>
              <a:rPr kumimoji="1" lang="en-US" altLang="zh-CN" sz="2800">
                <a:latin typeface="仿宋_GB2312" panose="02010609030101010101" pitchFamily="49" charset="-122"/>
                <a:ea typeface="仿宋_GB2312" panose="02010609030101010101" pitchFamily="49" charset="-122"/>
              </a:rPr>
              <a:t>1943</a:t>
            </a:r>
            <a:r>
              <a:rPr kumimoji="1" lang="zh-CN" altLang="en-US" sz="2800">
                <a:latin typeface="仿宋_GB2312" panose="02010609030101010101" pitchFamily="49" charset="-122"/>
                <a:ea typeface="仿宋_GB2312" panose="02010609030101010101" pitchFamily="49" charset="-122"/>
              </a:rPr>
              <a:t>年开始研制并于</a:t>
            </a:r>
            <a:r>
              <a:rPr kumimoji="1" lang="en-US" altLang="zh-CN" sz="2800">
                <a:latin typeface="仿宋_GB2312" panose="02010609030101010101" pitchFamily="49" charset="-122"/>
                <a:ea typeface="仿宋_GB2312" panose="02010609030101010101" pitchFamily="49" charset="-122"/>
              </a:rPr>
              <a:t>1946</a:t>
            </a:r>
            <a:r>
              <a:rPr kumimoji="1" lang="zh-CN" altLang="en-US" sz="2800">
                <a:latin typeface="仿宋_GB2312" panose="02010609030101010101" pitchFamily="49" charset="-122"/>
                <a:ea typeface="仿宋_GB2312" panose="02010609030101010101" pitchFamily="49" charset="-122"/>
              </a:rPr>
              <a:t>年完成，取名为</a:t>
            </a:r>
            <a:r>
              <a:rPr kumimoji="1" lang="en-US" altLang="zh-CN" sz="2800" b="1">
                <a:solidFill>
                  <a:schemeClr val="hlink"/>
                </a:solidFill>
                <a:latin typeface="仿宋_GB2312" panose="02010609030101010101" pitchFamily="49" charset="-122"/>
                <a:ea typeface="仿宋_GB2312" panose="02010609030101010101" pitchFamily="49" charset="-122"/>
              </a:rPr>
              <a:t>ENIAC</a:t>
            </a:r>
            <a:r>
              <a:rPr kumimoji="1" lang="zh-CN" altLang="en-US" sz="2800">
                <a:latin typeface="仿宋_GB2312" panose="02010609030101010101" pitchFamily="49" charset="-122"/>
                <a:ea typeface="仿宋_GB2312" panose="02010609030101010101" pitchFamily="49" charset="-122"/>
              </a:rPr>
              <a:t>（</a:t>
            </a:r>
            <a:r>
              <a:rPr kumimoji="1" lang="en-US" altLang="zh-CN" sz="2800">
                <a:latin typeface="仿宋_GB2312" panose="02010609030101010101" pitchFamily="49" charset="-122"/>
                <a:ea typeface="仿宋_GB2312" panose="02010609030101010101" pitchFamily="49" charset="-122"/>
              </a:rPr>
              <a:t>Electronic Numerical Integrator And Calculator</a:t>
            </a:r>
            <a:r>
              <a:rPr kumimoji="1" lang="zh-CN" altLang="en-US" sz="2800">
                <a:latin typeface="仿宋_GB2312" panose="02010609030101010101" pitchFamily="49" charset="-122"/>
                <a:ea typeface="仿宋_GB2312" panose="02010609030101010101" pitchFamily="49" charset="-122"/>
              </a:rPr>
              <a:t>）。</a:t>
            </a:r>
            <a:endParaRPr lang="zh-CN" altLang="en-US" sz="2800">
              <a:latin typeface="仿宋_GB2312" panose="02010609030101010101" pitchFamily="49" charset="-122"/>
              <a:ea typeface="仿宋_GB2312" panose="0201060903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4" descr="2-1"/>
          <p:cNvPicPr>
            <a:picLocks noChangeAspect="1" noChangeArrowheads="1"/>
          </p:cNvPicPr>
          <p:nvPr/>
        </p:nvPicPr>
        <p:blipFill>
          <a:blip r:embed="rId3" cstate="print"/>
          <a:srcRect/>
          <a:stretch>
            <a:fillRect/>
          </a:stretch>
        </p:blipFill>
        <p:spPr bwMode="auto">
          <a:xfrm>
            <a:off x="250825" y="1412875"/>
            <a:ext cx="4681538" cy="4968875"/>
          </a:xfrm>
          <a:prstGeom prst="rect">
            <a:avLst/>
          </a:prstGeom>
          <a:noFill/>
          <a:ln>
            <a:noFill/>
          </a:ln>
        </p:spPr>
      </p:pic>
      <p:grpSp>
        <p:nvGrpSpPr>
          <p:cNvPr id="101" name="Group 5"/>
          <p:cNvGrpSpPr/>
          <p:nvPr/>
        </p:nvGrpSpPr>
        <p:grpSpPr bwMode="auto">
          <a:xfrm>
            <a:off x="4953000" y="1844675"/>
            <a:ext cx="4191000" cy="3725863"/>
            <a:chOff x="672" y="1635"/>
            <a:chExt cx="2592" cy="2024"/>
          </a:xfrm>
        </p:grpSpPr>
        <p:sp>
          <p:nvSpPr>
            <p:cNvPr id="1048640" name="Text Box 6"/>
            <p:cNvSpPr txBox="1">
              <a:spLocks noChangeArrowheads="1"/>
            </p:cNvSpPr>
            <p:nvPr/>
          </p:nvSpPr>
          <p:spPr bwMode="auto">
            <a:xfrm>
              <a:off x="1008" y="1635"/>
              <a:ext cx="2256" cy="2024"/>
            </a:xfrm>
            <a:prstGeom prst="rect">
              <a:avLst/>
            </a:prstGeom>
            <a:noFill/>
            <a:ln>
              <a:noFill/>
            </a:ln>
          </p:spPr>
          <p:txBody>
            <a:bodyPr>
              <a:spAutoFit/>
            </a:bodyPr>
            <a:lstStyle>
              <a:lvl1pPr>
                <a:spcBef>
                  <a:spcPct val="20000"/>
                </a:spcBef>
                <a:buClr>
                  <a:schemeClr val="tx1"/>
                </a:buClr>
                <a:buFont typeface="Wingdings" panose="05000000000000000000" pitchFamily="2" charset="2"/>
                <a:buChar char="u"/>
                <a:defRPr sz="2400">
                  <a:solidFill>
                    <a:schemeClr val="accent1"/>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chemeClr val="tx2"/>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chemeClr val="tx2"/>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Verdana" panose="020B0604030504040204" pitchFamily="34" charset="0"/>
                </a:defRPr>
              </a:lvl9pPr>
            </a:lstStyle>
            <a:p>
              <a:pPr>
                <a:spcBef>
                  <a:spcPct val="50000"/>
                </a:spcBef>
                <a:buClrTx/>
                <a:buFontTx/>
                <a:buNone/>
              </a:pPr>
              <a:r>
                <a:rPr lang="en-US" altLang="zh-CN" sz="2800">
                  <a:solidFill>
                    <a:schemeClr val="tx1"/>
                  </a:solidFill>
                  <a:latin typeface="Arial" panose="020B0604020202020204" pitchFamily="34" charset="0"/>
                  <a:ea typeface="楷体_GB2312" panose="02010609030101010101" pitchFamily="49" charset="-122"/>
                </a:rPr>
                <a:t>5000</a:t>
              </a:r>
              <a:r>
                <a:rPr lang="zh-CN" altLang="en-US" sz="2800">
                  <a:solidFill>
                    <a:schemeClr val="tx1"/>
                  </a:solidFill>
                  <a:latin typeface="Arial" panose="020B0604020202020204" pitchFamily="34" charset="0"/>
                  <a:ea typeface="楷体_GB2312" panose="02010609030101010101" pitchFamily="49" charset="-122"/>
                </a:rPr>
                <a:t>次加法</a:t>
              </a:r>
              <a:r>
                <a:rPr lang="en-US" altLang="zh-CN" sz="2800">
                  <a:solidFill>
                    <a:schemeClr val="tx1"/>
                  </a:solidFill>
                  <a:latin typeface="Arial" panose="020B0604020202020204" pitchFamily="34" charset="0"/>
                  <a:ea typeface="楷体_GB2312" panose="02010609030101010101" pitchFamily="49" charset="-122"/>
                </a:rPr>
                <a:t>/</a:t>
              </a:r>
              <a:r>
                <a:rPr lang="zh-CN" altLang="en-US" sz="2800">
                  <a:solidFill>
                    <a:schemeClr val="tx1"/>
                  </a:solidFill>
                  <a:latin typeface="Arial" panose="020B0604020202020204" pitchFamily="34" charset="0"/>
                  <a:ea typeface="楷体_GB2312" panose="02010609030101010101" pitchFamily="49" charset="-122"/>
                </a:rPr>
                <a:t>秒</a:t>
              </a:r>
            </a:p>
            <a:p>
              <a:pPr>
                <a:spcBef>
                  <a:spcPct val="50000"/>
                </a:spcBef>
                <a:buClrTx/>
                <a:buFontTx/>
                <a:buNone/>
              </a:pPr>
              <a:r>
                <a:rPr lang="zh-CN" altLang="en-US" sz="2800">
                  <a:solidFill>
                    <a:schemeClr val="tx1"/>
                  </a:solidFill>
                  <a:latin typeface="Arial" panose="020B0604020202020204" pitchFamily="34" charset="0"/>
                  <a:ea typeface="楷体_GB2312" panose="02010609030101010101" pitchFamily="49" charset="-122"/>
                </a:rPr>
                <a:t>体重</a:t>
              </a:r>
              <a:r>
                <a:rPr lang="en-US" altLang="zh-CN" sz="2800">
                  <a:solidFill>
                    <a:schemeClr val="tx1"/>
                  </a:solidFill>
                  <a:latin typeface="Arial" panose="020B0604020202020204" pitchFamily="34" charset="0"/>
                  <a:ea typeface="楷体_GB2312" panose="02010609030101010101" pitchFamily="49" charset="-122"/>
                </a:rPr>
                <a:t>30</a:t>
              </a:r>
              <a:r>
                <a:rPr lang="zh-CN" altLang="en-US" sz="2800">
                  <a:solidFill>
                    <a:schemeClr val="tx1"/>
                  </a:solidFill>
                  <a:latin typeface="Arial" panose="020B0604020202020204" pitchFamily="34" charset="0"/>
                  <a:ea typeface="楷体_GB2312" panose="02010609030101010101" pitchFamily="49" charset="-122"/>
                </a:rPr>
                <a:t>吨</a:t>
              </a:r>
            </a:p>
            <a:p>
              <a:pPr>
                <a:spcBef>
                  <a:spcPct val="50000"/>
                </a:spcBef>
                <a:buClrTx/>
                <a:buFontTx/>
                <a:buNone/>
              </a:pPr>
              <a:r>
                <a:rPr lang="zh-CN" altLang="en-US" sz="2800">
                  <a:solidFill>
                    <a:schemeClr val="tx1"/>
                  </a:solidFill>
                  <a:latin typeface="Arial" panose="020B0604020202020204" pitchFamily="34" charset="0"/>
                  <a:ea typeface="楷体_GB2312" panose="02010609030101010101" pitchFamily="49" charset="-122"/>
                </a:rPr>
                <a:t>占地</a:t>
              </a:r>
              <a:r>
                <a:rPr lang="en-US" altLang="zh-CN" sz="2800">
                  <a:solidFill>
                    <a:schemeClr val="tx1"/>
                  </a:solidFill>
                  <a:latin typeface="Arial" panose="020B0604020202020204" pitchFamily="34" charset="0"/>
                  <a:ea typeface="楷体_GB2312" panose="02010609030101010101" pitchFamily="49" charset="-122"/>
                </a:rPr>
                <a:t>170m</a:t>
              </a:r>
              <a:r>
                <a:rPr lang="en-US" altLang="zh-CN" sz="2800" baseline="30000">
                  <a:solidFill>
                    <a:schemeClr val="tx1"/>
                  </a:solidFill>
                  <a:latin typeface="Arial" panose="020B0604020202020204" pitchFamily="34" charset="0"/>
                  <a:ea typeface="楷体_GB2312" panose="02010609030101010101" pitchFamily="49" charset="-122"/>
                </a:rPr>
                <a:t>2</a:t>
              </a:r>
            </a:p>
            <a:p>
              <a:pPr>
                <a:spcBef>
                  <a:spcPct val="50000"/>
                </a:spcBef>
                <a:buClrTx/>
                <a:buFontTx/>
                <a:buNone/>
              </a:pPr>
              <a:r>
                <a:rPr lang="en-US" altLang="zh-CN" sz="2800">
                  <a:solidFill>
                    <a:schemeClr val="tx1"/>
                  </a:solidFill>
                  <a:latin typeface="Arial" panose="020B0604020202020204" pitchFamily="34" charset="0"/>
                  <a:ea typeface="楷体_GB2312" panose="02010609030101010101" pitchFamily="49" charset="-122"/>
                </a:rPr>
                <a:t>17468</a:t>
              </a:r>
              <a:r>
                <a:rPr lang="zh-CN" altLang="en-US" sz="2800">
                  <a:solidFill>
                    <a:schemeClr val="tx1"/>
                  </a:solidFill>
                  <a:latin typeface="Arial" panose="020B0604020202020204" pitchFamily="34" charset="0"/>
                  <a:ea typeface="楷体_GB2312" panose="02010609030101010101" pitchFamily="49" charset="-122"/>
                </a:rPr>
                <a:t>只电子管</a:t>
              </a:r>
            </a:p>
            <a:p>
              <a:pPr>
                <a:spcBef>
                  <a:spcPct val="50000"/>
                </a:spcBef>
                <a:buClrTx/>
                <a:buFontTx/>
                <a:buNone/>
              </a:pPr>
              <a:r>
                <a:rPr lang="en-US" altLang="zh-CN" sz="2800">
                  <a:solidFill>
                    <a:schemeClr val="tx1"/>
                  </a:solidFill>
                  <a:latin typeface="Arial" panose="020B0604020202020204" pitchFamily="34" charset="0"/>
                  <a:ea typeface="楷体_GB2312" panose="02010609030101010101" pitchFamily="49" charset="-122"/>
                </a:rPr>
                <a:t>6000</a:t>
              </a:r>
              <a:r>
                <a:rPr lang="zh-CN" altLang="en-US" sz="2800">
                  <a:solidFill>
                    <a:schemeClr val="tx1"/>
                  </a:solidFill>
                  <a:latin typeface="Arial" panose="020B0604020202020204" pitchFamily="34" charset="0"/>
                  <a:ea typeface="楷体_GB2312" panose="02010609030101010101" pitchFamily="49" charset="-122"/>
                </a:rPr>
                <a:t>个继电器</a:t>
              </a:r>
            </a:p>
            <a:p>
              <a:pPr>
                <a:spcBef>
                  <a:spcPct val="50000"/>
                </a:spcBef>
                <a:buClrTx/>
                <a:buFontTx/>
                <a:buNone/>
              </a:pPr>
              <a:r>
                <a:rPr lang="zh-CN" altLang="en-US" sz="2800">
                  <a:solidFill>
                    <a:schemeClr val="tx1"/>
                  </a:solidFill>
                  <a:latin typeface="Arial" panose="020B0604020202020204" pitchFamily="34" charset="0"/>
                  <a:ea typeface="楷体_GB2312" panose="02010609030101010101" pitchFamily="49" charset="-122"/>
                </a:rPr>
                <a:t>功率</a:t>
              </a:r>
              <a:r>
                <a:rPr lang="en-US" altLang="zh-CN" sz="2800">
                  <a:solidFill>
                    <a:schemeClr val="tx1"/>
                  </a:solidFill>
                  <a:latin typeface="Arial" panose="020B0604020202020204" pitchFamily="34" charset="0"/>
                  <a:ea typeface="楷体_GB2312" panose="02010609030101010101" pitchFamily="49" charset="-122"/>
                </a:rPr>
                <a:t>174KW</a:t>
              </a:r>
            </a:p>
          </p:txBody>
        </p:sp>
        <p:graphicFrame>
          <p:nvGraphicFramePr>
            <p:cNvPr id="4194304" name="Object 2"/>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1026" name="BMP 图象" r:id="rId4" imgW="685714" imgH="676369" progId="PBrush">
                    <p:embed/>
                  </p:oleObj>
                </mc:Choice>
                <mc:Fallback>
                  <p:oleObj name="BMP 图象" r:id="rId4" imgW="685714" imgH="676369" progId="PBrush">
                    <p:embed/>
                    <p:pic>
                      <p:nvPicPr>
                        <p:cNvPr id="4194304" name="Object 2"/>
                        <p:cNvPicPr>
                          <a:picLocks/>
                        </p:cNvPicPr>
                        <p:nvPr/>
                      </p:nvPicPr>
                      <p:blipFill>
                        <a:blip r:embed="rId5"/>
                        <a:stretch>
                          <a:fillRect/>
                        </a:stretch>
                      </p:blipFill>
                      <p:spPr>
                        <a:xfrm>
                          <a:off x="672" y="1680"/>
                          <a:ext cx="218" cy="215"/>
                        </a:xfrm>
                        <a:prstGeom prst="rect">
                          <a:avLst/>
                        </a:prstGeom>
                      </p:spPr>
                    </p:pic>
                  </p:oleObj>
                </mc:Fallback>
              </mc:AlternateContent>
            </a:graphicData>
          </a:graphic>
        </p:graphicFrame>
        <p:graphicFrame>
          <p:nvGraphicFramePr>
            <p:cNvPr id="4194305" name="Object 3"/>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1027" name="BMP 图象" r:id="rId6" imgW="685714" imgH="676369" progId="PBrush">
                    <p:embed/>
                  </p:oleObj>
                </mc:Choice>
                <mc:Fallback>
                  <p:oleObj name="BMP 图象" r:id="rId6" imgW="685714" imgH="676369" progId="PBrush">
                    <p:embed/>
                    <p:pic>
                      <p:nvPicPr>
                        <p:cNvPr id="4194305" name="Object 3"/>
                        <p:cNvPicPr>
                          <a:picLocks/>
                        </p:cNvPicPr>
                        <p:nvPr/>
                      </p:nvPicPr>
                      <p:blipFill>
                        <a:blip r:embed="rId5"/>
                        <a:stretch>
                          <a:fillRect/>
                        </a:stretch>
                      </p:blipFill>
                      <p:spPr>
                        <a:xfrm>
                          <a:off x="672" y="2020"/>
                          <a:ext cx="218" cy="215"/>
                        </a:xfrm>
                        <a:prstGeom prst="rect">
                          <a:avLst/>
                        </a:prstGeom>
                      </p:spPr>
                    </p:pic>
                  </p:oleObj>
                </mc:Fallback>
              </mc:AlternateContent>
            </a:graphicData>
          </a:graphic>
        </p:graphicFrame>
        <p:graphicFrame>
          <p:nvGraphicFramePr>
            <p:cNvPr id="4194306" name="Object 4"/>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1028" name="BMP 图象" r:id="rId7" imgW="685714" imgH="676369" progId="PBrush">
                    <p:embed/>
                  </p:oleObj>
                </mc:Choice>
                <mc:Fallback>
                  <p:oleObj name="BMP 图象" r:id="rId7" imgW="685714" imgH="676369" progId="PBrush">
                    <p:embed/>
                    <p:pic>
                      <p:nvPicPr>
                        <p:cNvPr id="4194306" name="Object 4"/>
                        <p:cNvPicPr>
                          <a:picLocks/>
                        </p:cNvPicPr>
                        <p:nvPr/>
                      </p:nvPicPr>
                      <p:blipFill>
                        <a:blip r:embed="rId5"/>
                        <a:stretch>
                          <a:fillRect/>
                        </a:stretch>
                      </p:blipFill>
                      <p:spPr>
                        <a:xfrm>
                          <a:off x="672" y="2361"/>
                          <a:ext cx="218" cy="215"/>
                        </a:xfrm>
                        <a:prstGeom prst="rect">
                          <a:avLst/>
                        </a:prstGeom>
                      </p:spPr>
                    </p:pic>
                  </p:oleObj>
                </mc:Fallback>
              </mc:AlternateContent>
            </a:graphicData>
          </a:graphic>
        </p:graphicFrame>
        <p:graphicFrame>
          <p:nvGraphicFramePr>
            <p:cNvPr id="4194307" name="Object 5"/>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1029" name="BMP 图象" r:id="rId8" imgW="685714" imgH="676369" progId="PBrush">
                    <p:embed/>
                  </p:oleObj>
                </mc:Choice>
                <mc:Fallback>
                  <p:oleObj name="BMP 图象" r:id="rId8" imgW="685714" imgH="676369" progId="PBrush">
                    <p:embed/>
                    <p:pic>
                      <p:nvPicPr>
                        <p:cNvPr id="4194307" name="Object 5"/>
                        <p:cNvPicPr>
                          <a:picLocks/>
                        </p:cNvPicPr>
                        <p:nvPr/>
                      </p:nvPicPr>
                      <p:blipFill>
                        <a:blip r:embed="rId5"/>
                        <a:stretch>
                          <a:fillRect/>
                        </a:stretch>
                      </p:blipFill>
                      <p:spPr>
                        <a:xfrm>
                          <a:off x="672" y="2701"/>
                          <a:ext cx="218" cy="215"/>
                        </a:xfrm>
                        <a:prstGeom prst="rect">
                          <a:avLst/>
                        </a:prstGeom>
                      </p:spPr>
                    </p:pic>
                  </p:oleObj>
                </mc:Fallback>
              </mc:AlternateContent>
            </a:graphicData>
          </a:graphic>
        </p:graphicFrame>
        <p:graphicFrame>
          <p:nvGraphicFramePr>
            <p:cNvPr id="4194308" name="Object 6"/>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1030" name="BMP 图象" r:id="rId9" imgW="685714" imgH="676369" progId="PBrush">
                    <p:embed/>
                  </p:oleObj>
                </mc:Choice>
                <mc:Fallback>
                  <p:oleObj name="BMP 图象" r:id="rId9" imgW="685714" imgH="676369" progId="PBrush">
                    <p:embed/>
                    <p:pic>
                      <p:nvPicPr>
                        <p:cNvPr id="4194308" name="Object 6"/>
                        <p:cNvPicPr>
                          <a:picLocks/>
                        </p:cNvPicPr>
                        <p:nvPr/>
                      </p:nvPicPr>
                      <p:blipFill>
                        <a:blip r:embed="rId5"/>
                        <a:stretch>
                          <a:fillRect/>
                        </a:stretch>
                      </p:blipFill>
                      <p:spPr>
                        <a:xfrm>
                          <a:off x="672" y="3042"/>
                          <a:ext cx="218" cy="215"/>
                        </a:xfrm>
                        <a:prstGeom prst="rect">
                          <a:avLst/>
                        </a:prstGeom>
                      </p:spPr>
                    </p:pic>
                  </p:oleObj>
                </mc:Fallback>
              </mc:AlternateContent>
            </a:graphicData>
          </a:graphic>
        </p:graphicFrame>
        <p:graphicFrame>
          <p:nvGraphicFramePr>
            <p:cNvPr id="4194309" name="Object 7"/>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1031" name="BMP 图象" r:id="rId10" imgW="685714" imgH="676369" progId="PBrush">
                    <p:embed/>
                  </p:oleObj>
                </mc:Choice>
                <mc:Fallback>
                  <p:oleObj name="BMP 图象" r:id="rId10" imgW="685714" imgH="676369" progId="PBrush">
                    <p:embed/>
                    <p:pic>
                      <p:nvPicPr>
                        <p:cNvPr id="4194309" name="Object 7"/>
                        <p:cNvPicPr>
                          <a:picLocks/>
                        </p:cNvPicPr>
                        <p:nvPr/>
                      </p:nvPicPr>
                      <p:blipFill>
                        <a:blip r:embed="rId5"/>
                        <a:stretch>
                          <a:fillRect/>
                        </a:stretch>
                      </p:blipFill>
                      <p:spPr>
                        <a:xfrm>
                          <a:off x="672" y="3383"/>
                          <a:ext cx="218" cy="215"/>
                        </a:xfrm>
                        <a:prstGeom prst="rect">
                          <a:avLst/>
                        </a:prstGeom>
                      </p:spPr>
                    </p:pic>
                  </p:oleObj>
                </mc:Fallback>
              </mc:AlternateContent>
            </a:graphicData>
          </a:graphic>
        </p:graphicFrame>
      </p:grpSp>
      <p:sp>
        <p:nvSpPr>
          <p:cNvPr id="1048641" name="Rectangle 13"/>
          <p:cNvSpPr>
            <a:spLocks noChangeArrowheads="1"/>
          </p:cNvSpPr>
          <p:nvPr/>
        </p:nvSpPr>
        <p:spPr bwMode="auto">
          <a:xfrm>
            <a:off x="1555750" y="0"/>
            <a:ext cx="7237413" cy="769938"/>
          </a:xfrm>
          <a:prstGeom prst="rect">
            <a:avLst/>
          </a:prstGeom>
          <a:noFill/>
          <a:ln w="9525">
            <a:noFill/>
            <a:miter lim="800000"/>
            <a:headEnd/>
            <a:tailEnd/>
          </a:ln>
          <a:effectLst/>
        </p:spPr>
        <p:txBody>
          <a:bodyPr wrap="none">
            <a:spAutoFit/>
          </a:bodyPr>
          <a:lstStyle/>
          <a:p>
            <a:r>
              <a:rPr kumimoji="1" lang="zh-CN" altLang="en-US" sz="4400" b="1" dirty="0">
                <a:solidFill>
                  <a:srgbClr val="FFFF00"/>
                </a:solidFill>
                <a:effectLst>
                  <a:outerShdw blurRad="38100" dist="38100" dir="2700000" algn="tl">
                    <a:srgbClr val="C0C0C0"/>
                  </a:outerShdw>
                </a:effectLst>
                <a:latin typeface="仿宋_GB2312" pitchFamily="49" charset="-122"/>
                <a:ea typeface="仿宋_GB2312" pitchFamily="49" charset="-122"/>
              </a:rPr>
              <a:t>第一台电子计算机（</a:t>
            </a:r>
            <a:r>
              <a:rPr kumimoji="1" lang="en-US" altLang="zh-CN" sz="4400" b="1" dirty="0">
                <a:solidFill>
                  <a:srgbClr val="FFFF00"/>
                </a:solidFill>
                <a:effectLst>
                  <a:outerShdw blurRad="38100" dist="38100" dir="2700000" algn="tl">
                    <a:srgbClr val="C0C0C0"/>
                  </a:outerShdw>
                </a:effectLst>
                <a:latin typeface="仿宋_GB2312" pitchFamily="49" charset="-122"/>
                <a:ea typeface="仿宋_GB2312" pitchFamily="49" charset="-122"/>
              </a:rPr>
              <a:t>ENIAC</a:t>
            </a:r>
            <a:r>
              <a:rPr kumimoji="1" lang="zh-CN" altLang="en-US" sz="4400" b="1" dirty="0">
                <a:solidFill>
                  <a:srgbClr val="FFFF00"/>
                </a:solidFill>
                <a:effectLst>
                  <a:outerShdw blurRad="38100" dist="38100" dir="2700000" algn="tl">
                    <a:srgbClr val="C0C0C0"/>
                  </a:outerShdw>
                </a:effectLst>
                <a:latin typeface="仿宋_GB2312" pitchFamily="49" charset="-122"/>
                <a:ea typeface="仿宋_GB2312" pitchFamily="49"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4" descr="1"/>
          <p:cNvPicPr>
            <a:picLocks noChangeAspect="1" noChangeArrowheads="1"/>
          </p:cNvPicPr>
          <p:nvPr/>
        </p:nvPicPr>
        <p:blipFill>
          <a:blip r:embed="rId2" cstate="print"/>
          <a:srcRect/>
          <a:stretch>
            <a:fillRect/>
          </a:stretch>
        </p:blipFill>
        <p:spPr bwMode="auto">
          <a:xfrm>
            <a:off x="34925" y="765175"/>
            <a:ext cx="3600450" cy="4065588"/>
          </a:xfrm>
          <a:prstGeom prst="rect">
            <a:avLst/>
          </a:prstGeom>
          <a:noFill/>
          <a:ln>
            <a:noFill/>
          </a:ln>
        </p:spPr>
      </p:pic>
      <p:pic>
        <p:nvPicPr>
          <p:cNvPr id="2097167" name="Picture 5" descr="3"/>
          <p:cNvPicPr>
            <a:picLocks noChangeAspect="1" noChangeArrowheads="1"/>
          </p:cNvPicPr>
          <p:nvPr/>
        </p:nvPicPr>
        <p:blipFill>
          <a:blip r:embed="rId3" cstate="print"/>
          <a:srcRect/>
          <a:stretch>
            <a:fillRect/>
          </a:stretch>
        </p:blipFill>
        <p:spPr bwMode="auto">
          <a:xfrm>
            <a:off x="5219700" y="765175"/>
            <a:ext cx="3924300" cy="4824413"/>
          </a:xfrm>
          <a:prstGeom prst="rect">
            <a:avLst/>
          </a:prstGeom>
          <a:noFill/>
          <a:ln>
            <a:noFill/>
          </a:ln>
        </p:spPr>
      </p:pic>
      <p:sp>
        <p:nvSpPr>
          <p:cNvPr id="1048642" name="WordArt 7"/>
          <p:cNvSpPr>
            <a:spLocks noChangeArrowheads="1" noChangeShapeType="1"/>
          </p:cNvSpPr>
          <p:nvPr/>
        </p:nvSpPr>
        <p:spPr bwMode="auto">
          <a:xfrm>
            <a:off x="250825" y="5229225"/>
            <a:ext cx="3097213" cy="936625"/>
          </a:xfrm>
          <a:prstGeom prst="rect">
            <a:avLst/>
          </a:prstGeom>
        </p:spPr>
        <p:txBody>
          <a:bodyPr wrap="none" fromWordArt="1">
            <a:prstTxWarp prst="textDeflate">
              <a:avLst>
                <a:gd name="adj" fmla="val 18750"/>
              </a:avLst>
            </a:prstTxWarp>
          </a:bodyPr>
          <a:lstStyle/>
          <a:p>
            <a:pPr algn="ctr"/>
            <a:r>
              <a:rPr lang="zh-CN" altLang="en-US" sz="9600" b="1">
                <a:ln w="9525">
                  <a:solidFill>
                    <a:srgbClr val="000000"/>
                  </a:solidFill>
                  <a:round/>
                  <a:headEnd/>
                  <a:tailEnd/>
                </a:ln>
                <a:solidFill>
                  <a:srgbClr val="008000"/>
                </a:solidFill>
                <a:latin typeface="宋体"/>
                <a:ea typeface="宋体"/>
              </a:rPr>
              <a:t>约翰</a:t>
            </a:r>
            <a:r>
              <a:rPr lang="en-US" altLang="zh-CN" sz="9600" b="1">
                <a:ln w="9525">
                  <a:solidFill>
                    <a:srgbClr val="000000"/>
                  </a:solidFill>
                  <a:round/>
                  <a:headEnd/>
                  <a:tailEnd/>
                </a:ln>
                <a:solidFill>
                  <a:srgbClr val="008000"/>
                </a:solidFill>
                <a:latin typeface="宋体"/>
                <a:ea typeface="宋体"/>
              </a:rPr>
              <a:t>·</a:t>
            </a:r>
            <a:r>
              <a:rPr lang="zh-CN" altLang="en-US" sz="9600" b="1">
                <a:ln w="9525">
                  <a:solidFill>
                    <a:srgbClr val="000000"/>
                  </a:solidFill>
                  <a:round/>
                  <a:headEnd/>
                  <a:tailEnd/>
                </a:ln>
                <a:solidFill>
                  <a:srgbClr val="008000"/>
                </a:solidFill>
                <a:latin typeface="宋体"/>
                <a:ea typeface="宋体"/>
              </a:rPr>
              <a:t>冯</a:t>
            </a:r>
            <a:r>
              <a:rPr lang="en-US" altLang="zh-CN" sz="9600" b="1">
                <a:ln w="9525">
                  <a:solidFill>
                    <a:srgbClr val="000000"/>
                  </a:solidFill>
                  <a:round/>
                  <a:headEnd/>
                  <a:tailEnd/>
                </a:ln>
                <a:solidFill>
                  <a:srgbClr val="008000"/>
                </a:solidFill>
                <a:latin typeface="宋体"/>
                <a:ea typeface="宋体"/>
              </a:rPr>
              <a:t>·</a:t>
            </a:r>
            <a:r>
              <a:rPr lang="zh-CN" altLang="en-US" sz="9600" b="1">
                <a:ln w="9525">
                  <a:solidFill>
                    <a:srgbClr val="000000"/>
                  </a:solidFill>
                  <a:round/>
                  <a:headEnd/>
                  <a:tailEnd/>
                </a:ln>
                <a:solidFill>
                  <a:srgbClr val="008000"/>
                </a:solidFill>
                <a:latin typeface="宋体"/>
                <a:ea typeface="宋体"/>
              </a:rPr>
              <a:t>诺伊曼 </a:t>
            </a:r>
          </a:p>
        </p:txBody>
      </p:sp>
      <p:pic>
        <p:nvPicPr>
          <p:cNvPr id="2097168" name="Picture 9" descr="VQJ[82@@WGME$[F40AGJ5OD"/>
          <p:cNvPicPr>
            <a:picLocks noChangeAspect="1" noChangeArrowheads="1"/>
          </p:cNvPicPr>
          <p:nvPr/>
        </p:nvPicPr>
        <p:blipFill>
          <a:blip r:embed="rId4" cstate="print"/>
          <a:srcRect/>
          <a:stretch>
            <a:fillRect/>
          </a:stretch>
        </p:blipFill>
        <p:spPr bwMode="auto">
          <a:xfrm>
            <a:off x="3635375" y="692150"/>
            <a:ext cx="3743325" cy="5911850"/>
          </a:xfrm>
          <a:prstGeom prst="rect">
            <a:avLst/>
          </a:prstGeom>
          <a:noFill/>
          <a:ln>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097166"/>
                                        </p:tgtEl>
                                        <p:attrNameLst>
                                          <p:attrName>style.visibility</p:attrName>
                                        </p:attrNameLst>
                                      </p:cBhvr>
                                      <p:to>
                                        <p:strVal val="visible"/>
                                      </p:to>
                                    </p:set>
                                    <p:anim calcmode="lin" valueType="num">
                                      <p:cBhvr>
                                        <p:cTn id="7" dur="500" fill="hold"/>
                                        <p:tgtEl>
                                          <p:spTgt spid="2097166"/>
                                        </p:tgtEl>
                                        <p:attrNameLst>
                                          <p:attrName>ppt_w</p:attrName>
                                        </p:attrNameLst>
                                      </p:cBhvr>
                                      <p:tavLst>
                                        <p:tav tm="0">
                                          <p:val>
                                            <p:fltVal val="0"/>
                                          </p:val>
                                        </p:tav>
                                        <p:tav tm="100000">
                                          <p:val>
                                            <p:strVal val="#ppt_w"/>
                                          </p:val>
                                        </p:tav>
                                      </p:tavLst>
                                    </p:anim>
                                    <p:anim calcmode="lin" valueType="num">
                                      <p:cBhvr>
                                        <p:cTn id="8" dur="500" fill="hold"/>
                                        <p:tgtEl>
                                          <p:spTgt spid="2097166"/>
                                        </p:tgtEl>
                                        <p:attrNameLst>
                                          <p:attrName>ppt_h</p:attrName>
                                        </p:attrNameLst>
                                      </p:cBhvr>
                                      <p:tavLst>
                                        <p:tav tm="0">
                                          <p:val>
                                            <p:fltVal val="0"/>
                                          </p:val>
                                        </p:tav>
                                        <p:tav tm="100000">
                                          <p:val>
                                            <p:strVal val="#ppt_h"/>
                                          </p:val>
                                        </p:tav>
                                      </p:tavLst>
                                    </p:anim>
                                    <p:animEffect transition="in" filter="fade">
                                      <p:cBhvr>
                                        <p:cTn id="9" dur="500"/>
                                        <p:tgtEl>
                                          <p:spTgt spid="20971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3" presetClass="entr" presetSubtype="16" fill="hold" nodeType="clickEffect">
                                  <p:stCondLst>
                                    <p:cond delay="0"/>
                                  </p:stCondLst>
                                  <p:childTnLst>
                                    <p:set>
                                      <p:cBhvr>
                                        <p:cTn id="13" dur="1" fill="hold">
                                          <p:stCondLst>
                                            <p:cond delay="0"/>
                                          </p:stCondLst>
                                        </p:cTn>
                                        <p:tgtEl>
                                          <p:spTgt spid="2097167"/>
                                        </p:tgtEl>
                                        <p:attrNameLst>
                                          <p:attrName>style.visibility</p:attrName>
                                        </p:attrNameLst>
                                      </p:cBhvr>
                                      <p:to>
                                        <p:strVal val="visible"/>
                                      </p:to>
                                    </p:set>
                                    <p:animEffect transition="in" filter="plus(in)">
                                      <p:cBhvr>
                                        <p:cTn id="14" dur="2000"/>
                                        <p:tgtEl>
                                          <p:spTgt spid="209716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8" presetClass="entr" presetSubtype="0" accel="50000" fill="hold" nodeType="clickEffect">
                                  <p:stCondLst>
                                    <p:cond delay="0"/>
                                  </p:stCondLst>
                                  <p:childTnLst>
                                    <p:set>
                                      <p:cBhvr>
                                        <p:cTn id="18" dur="1" fill="hold">
                                          <p:stCondLst>
                                            <p:cond delay="0"/>
                                          </p:stCondLst>
                                        </p:cTn>
                                        <p:tgtEl>
                                          <p:spTgt spid="1048642"/>
                                        </p:tgtEl>
                                        <p:attrNameLst>
                                          <p:attrName>style.visibility</p:attrName>
                                        </p:attrNameLst>
                                      </p:cBhvr>
                                      <p:to>
                                        <p:strVal val="visible"/>
                                      </p:to>
                                    </p:set>
                                    <p:anim calcmode="lin" valueType="num">
                                      <p:cBhvr>
                                        <p:cTn id="19" dur="1000" fill="hold"/>
                                        <p:tgtEl>
                                          <p:spTgt spid="104864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1048642"/>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1048642"/>
                                        </p:tgtEl>
                                        <p:attrNameLst>
                                          <p:attrName>ppt_y</p:attrName>
                                        </p:attrNameLst>
                                      </p:cBhvr>
                                      <p:tavLst>
                                        <p:tav tm="0">
                                          <p:val>
                                            <p:strVal val="#ppt_y"/>
                                          </p:val>
                                        </p:tav>
                                        <p:tav tm="100000">
                                          <p:val>
                                            <p:strVal val="#ppt_y"/>
                                          </p:val>
                                        </p:tav>
                                      </p:tavLst>
                                    </p:anim>
                                    <p:animEffect transition="in" filter="fade">
                                      <p:cBhvr>
                                        <p:cTn id="22" dur="1000"/>
                                        <p:tgtEl>
                                          <p:spTgt spid="1048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36tgp_com_diagram">
  <a:themeElements>
    <a:clrScheme name="136tgp_com_diagram 1">
      <a:dk1>
        <a:srgbClr val="051B61"/>
      </a:dk1>
      <a:lt1>
        <a:srgbClr val="FFFFFF"/>
      </a:lt1>
      <a:dk2>
        <a:srgbClr val="1861A4"/>
      </a:dk2>
      <a:lt2>
        <a:srgbClr val="DDDDDD"/>
      </a:lt2>
      <a:accent1>
        <a:srgbClr val="4B99D3"/>
      </a:accent1>
      <a:accent2>
        <a:srgbClr val="93C4F1"/>
      </a:accent2>
      <a:accent3>
        <a:srgbClr val="FFFFFF"/>
      </a:accent3>
      <a:accent4>
        <a:srgbClr val="031552"/>
      </a:accent4>
      <a:accent5>
        <a:srgbClr val="B1CAE6"/>
      </a:accent5>
      <a:accent6>
        <a:srgbClr val="85B1DA"/>
      </a:accent6>
      <a:hlink>
        <a:srgbClr val="9999FF"/>
      </a:hlink>
      <a:folHlink>
        <a:srgbClr val="2A9FA2"/>
      </a:folHlink>
    </a:clrScheme>
    <a:fontScheme name="136tgp_com_diagram">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defRPr kumimoji="0" lang="ko-KR" altLang="en-US" sz="1800" b="0" i="0" u="none" strike="noStrike" cap="none" normalizeH="0" baseline="0" smtClean="0">
            <a:ln>
              <a:noFill/>
            </a:ln>
            <a:solidFill>
              <a:schemeClr val="tx1"/>
            </a:solidFill>
            <a:effectLst/>
            <a:latin typeface="Times New Roman" pitchFamily="18" charset="0"/>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defRPr kumimoji="0" lang="ko-KR" altLang="en-US" sz="1800" b="0" i="0" u="none" strike="noStrike" cap="none" normalizeH="0" baseline="0" smtClean="0">
            <a:ln>
              <a:noFill/>
            </a:ln>
            <a:solidFill>
              <a:schemeClr val="tx1"/>
            </a:solidFill>
            <a:effectLst/>
            <a:latin typeface="Times New Roman" pitchFamily="18" charset="0"/>
            <a:ea typeface="Gulim" pitchFamily="34" charset="-127"/>
          </a:defRPr>
        </a:defPPr>
      </a:lstStyle>
    </a:lnDef>
  </a:objectDefaults>
  <a:extraClrSchemeLst>
    <a:extraClrScheme>
      <a:clrScheme name="136tgp_com_diagram 1">
        <a:dk1>
          <a:srgbClr val="051B61"/>
        </a:dk1>
        <a:lt1>
          <a:srgbClr val="FFFFFF"/>
        </a:lt1>
        <a:dk2>
          <a:srgbClr val="1861A4"/>
        </a:dk2>
        <a:lt2>
          <a:srgbClr val="DDDDDD"/>
        </a:lt2>
        <a:accent1>
          <a:srgbClr val="4B99D3"/>
        </a:accent1>
        <a:accent2>
          <a:srgbClr val="93C4F1"/>
        </a:accent2>
        <a:accent3>
          <a:srgbClr val="FFFFFF"/>
        </a:accent3>
        <a:accent4>
          <a:srgbClr val="031552"/>
        </a:accent4>
        <a:accent5>
          <a:srgbClr val="B1CAE6"/>
        </a:accent5>
        <a:accent6>
          <a:srgbClr val="85B1DA"/>
        </a:accent6>
        <a:hlink>
          <a:srgbClr val="9999FF"/>
        </a:hlink>
        <a:folHlink>
          <a:srgbClr val="2A9FA2"/>
        </a:folHlink>
      </a:clrScheme>
      <a:clrMap bg1="lt1" tx1="dk1" bg2="lt2" tx2="dk2" accent1="accent1" accent2="accent2" accent3="accent3" accent4="accent4" accent5="accent5" accent6="accent6" hlink="hlink" folHlink="folHlink"/>
    </a:extraClrScheme>
    <a:extraClrScheme>
      <a:clrScheme name="136tgp_com_diagram 2">
        <a:dk1>
          <a:srgbClr val="286882"/>
        </a:dk1>
        <a:lt1>
          <a:srgbClr val="FFFFFF"/>
        </a:lt1>
        <a:dk2>
          <a:srgbClr val="000066"/>
        </a:dk2>
        <a:lt2>
          <a:srgbClr val="DDDDDD"/>
        </a:lt2>
        <a:accent1>
          <a:srgbClr val="2FAFB9"/>
        </a:accent1>
        <a:accent2>
          <a:srgbClr val="58CEA1"/>
        </a:accent2>
        <a:accent3>
          <a:srgbClr val="FFFFFF"/>
        </a:accent3>
        <a:accent4>
          <a:srgbClr val="21586E"/>
        </a:accent4>
        <a:accent5>
          <a:srgbClr val="ADD4D9"/>
        </a:accent5>
        <a:accent6>
          <a:srgbClr val="4FBA91"/>
        </a:accent6>
        <a:hlink>
          <a:srgbClr val="556CDD"/>
        </a:hlink>
        <a:folHlink>
          <a:srgbClr val="969696"/>
        </a:folHlink>
      </a:clrScheme>
      <a:clrMap bg1="lt1" tx1="dk1" bg2="lt2" tx2="dk2" accent1="accent1" accent2="accent2" accent3="accent3" accent4="accent4" accent5="accent5" accent6="accent6" hlink="hlink" folHlink="folHlink"/>
    </a:extraClrScheme>
    <a:extraClrScheme>
      <a:clrScheme name="136tgp_com_diagram 3">
        <a:dk1>
          <a:srgbClr val="5084E2"/>
        </a:dk1>
        <a:lt1>
          <a:srgbClr val="FFFFFF"/>
        </a:lt1>
        <a:dk2>
          <a:srgbClr val="000066"/>
        </a:dk2>
        <a:lt2>
          <a:srgbClr val="B2B2B2"/>
        </a:lt2>
        <a:accent1>
          <a:srgbClr val="1E62C6"/>
        </a:accent1>
        <a:accent2>
          <a:srgbClr val="D3BD6B"/>
        </a:accent2>
        <a:accent3>
          <a:srgbClr val="FFFFFF"/>
        </a:accent3>
        <a:accent4>
          <a:srgbClr val="4370C1"/>
        </a:accent4>
        <a:accent5>
          <a:srgbClr val="ABB7DF"/>
        </a:accent5>
        <a:accent6>
          <a:srgbClr val="BFAB60"/>
        </a:accent6>
        <a:hlink>
          <a:srgbClr val="3197BB"/>
        </a:hlink>
        <a:folHlink>
          <a:srgbClr val="6D94C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5991</Words>
  <Application>Microsoft Office PowerPoint</Application>
  <PresentationFormat>全屏显示(4:3)</PresentationFormat>
  <Paragraphs>245</Paragraphs>
  <Slides>65</Slides>
  <Notes>0</Notes>
  <HiddenSlides>2</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2" baseType="lpstr">
      <vt:lpstr>Gulim</vt:lpstr>
      <vt:lpstr>仿宋_GB2312</vt:lpstr>
      <vt:lpstr>黑体</vt:lpstr>
      <vt:lpstr>华文楷体</vt:lpstr>
      <vt:lpstr>华文新魏</vt:lpstr>
      <vt:lpstr>华文行楷</vt:lpstr>
      <vt:lpstr>华文中宋</vt:lpstr>
      <vt:lpstr>楷体_GB2312</vt:lpstr>
      <vt:lpstr>隶书</vt:lpstr>
      <vt:lpstr>宋体</vt:lpstr>
      <vt:lpstr>Arial</vt:lpstr>
      <vt:lpstr>Times New Roman</vt:lpstr>
      <vt:lpstr>Verdana</vt:lpstr>
      <vt:lpstr>Wingdings</vt:lpstr>
      <vt:lpstr>136tgp_com_diagram</vt:lpstr>
      <vt:lpstr>BMP 图象</vt:lpstr>
      <vt:lpstr>公式</vt:lpstr>
      <vt:lpstr>计算机科学中的数学</vt:lpstr>
      <vt:lpstr>主要内容</vt:lpstr>
      <vt:lpstr>PowerPoint 演示文稿</vt:lpstr>
      <vt:lpstr>计算机的起源</vt:lpstr>
      <vt:lpstr>巴贝奇——计算机之父</vt:lpstr>
      <vt:lpstr>巴贝奇——计算机之父</vt:lpstr>
      <vt:lpstr>第一台计算机的诞生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图灵 （1912—1954）</vt:lpstr>
      <vt:lpstr>PowerPoint 演示文稿</vt:lpstr>
      <vt:lpstr>图灵在二战期间的传奇故事</vt:lpstr>
      <vt:lpstr>亚伯拉罕·瓦尔德与失踪的弹孔</vt:lpstr>
      <vt:lpstr>“二战”中的瓦尔德</vt:lpstr>
      <vt:lpstr>统计研究小组的职责</vt:lpstr>
      <vt:lpstr>失踪的弹孔</vt:lpstr>
      <vt:lpstr>瓦尔德的独到见解与数学问题</vt:lpstr>
      <vt:lpstr>难于估量的效果</vt:lpstr>
      <vt:lpstr>PowerPoint 演示文稿</vt:lpstr>
      <vt:lpstr>数学学科与计算机学科</vt:lpstr>
      <vt:lpstr>数学在计算机中的应用</vt:lpstr>
      <vt:lpstr>计算机科学基础理论的核心——离散数学</vt:lpstr>
      <vt:lpstr>计算机科学基础理论的核心——离散数学</vt:lpstr>
      <vt:lpstr>离散数学在数据结构中的应用</vt:lpstr>
      <vt:lpstr>离散数学在数据库中的应用</vt:lpstr>
      <vt:lpstr>离散数学在编译原理中的应用</vt:lpstr>
      <vt:lpstr>离散数学在人工智能中的应用</vt:lpstr>
      <vt:lpstr>大数据与数学</vt:lpstr>
      <vt:lpstr>大数据与数学</vt:lpstr>
      <vt:lpstr>PowerPoint 演示文稿</vt:lpstr>
      <vt:lpstr>PowerPoint 演示文稿</vt:lpstr>
      <vt:lpstr>网友观点：</vt:lpstr>
      <vt:lpstr>PowerPoint 演示文稿</vt:lpstr>
      <vt:lpstr>（克努特，高纳德）</vt:lpstr>
      <vt:lpstr>编程的三个层次</vt:lpstr>
      <vt:lpstr>1.打鱼还是晒网 </vt:lpstr>
      <vt:lpstr>PowerPoint 演示文稿</vt:lpstr>
      <vt:lpstr>2.  谁是窃贼 </vt:lpstr>
      <vt:lpstr>PowerPoint 演示文稿</vt:lpstr>
      <vt:lpstr>PowerPoint 演示文稿</vt:lpstr>
      <vt:lpstr>1、计算机对于数学能做什么？</vt:lpstr>
      <vt:lpstr>2、数学建模竞赛对计算机 有哪些帮助？</vt:lpstr>
      <vt:lpstr>PowerPoint 演示文稿</vt:lpstr>
      <vt:lpstr>PowerPoint 演示文稿</vt:lpstr>
      <vt:lpstr>各领域数学与计算机的应用</vt:lpstr>
      <vt:lpstr>各领域数学与计算机的应用</vt:lpstr>
      <vt:lpstr>数学与计算机在天气预报中的应用</vt:lpstr>
      <vt:lpstr>PowerPoint 演示文稿</vt:lpstr>
      <vt:lpstr>PowerPoint 演示文稿</vt:lpstr>
      <vt:lpstr>PowerPoint 演示文稿</vt:lpstr>
      <vt:lpstr>PowerPoint 演示文稿</vt:lpstr>
      <vt:lpstr>PowerPoint 演示文稿</vt:lpstr>
      <vt:lpstr>PowerPoint 演示文稿</vt:lpstr>
      <vt:lpstr>数学与计算机在农业领域的应用</vt:lpstr>
      <vt:lpstr>数学与计算机在经济领域的应用</vt:lpstr>
      <vt:lpstr>PowerPoint 演示文稿</vt:lpstr>
    </vt:vector>
  </TitlesOfParts>
  <Company>509</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longnv</dc:creator>
  <cp:lastModifiedBy>路 鸿翔</cp:lastModifiedBy>
  <cp:revision>2</cp:revision>
  <dcterms:created xsi:type="dcterms:W3CDTF">2007-09-17T23:08:16Z</dcterms:created>
  <dcterms:modified xsi:type="dcterms:W3CDTF">2022-01-12T07:18:58Z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c507968e4be64795982ce5b42258cdfd</vt:lpwstr>
  </property>
</Properties>
</file>