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8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4"/>
    <p:restoredTop sz="94666"/>
  </p:normalViewPr>
  <p:slideViewPr>
    <p:cSldViewPr snapToGrid="0" snapToObjects="1">
      <p:cViewPr varScale="1">
        <p:scale>
          <a:sx n="116" d="100"/>
          <a:sy n="116" d="100"/>
        </p:scale>
        <p:origin x="20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amlau95@berkeley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Shape 12"/>
          <p:cNvSpPr txBox="1"/>
          <p:nvPr/>
        </p:nvSpPr>
        <p:spPr>
          <a:xfrm>
            <a:off x="1116425" y="2088775"/>
            <a:ext cx="1719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Data 100</a:t>
            </a:r>
            <a:endParaRPr sz="2800" b="1">
              <a:solidFill>
                <a:srgbClr val="00326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Spring 2018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199" y="22460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1116425" y="4767725"/>
            <a:ext cx="7997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Sam Lau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samlau95@berkeley.edu</a:t>
            </a:r>
            <a:r>
              <a:rPr lang="en" sz="1000"/>
              <a:t>), Sp2018 updates by Fernando Perez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8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" name="Shape 2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29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8" name="Shape 38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</a:t>
            </a:r>
            <a:r>
              <a:rPr lang="en" sz="2000" b="1">
                <a:solidFill>
                  <a:srgbClr val="003262"/>
                </a:solidFill>
              </a:rPr>
              <a:t>ATA</a:t>
            </a:r>
            <a:r>
              <a:rPr lang="en" sz="2800" b="1">
                <a:solidFill>
                  <a:srgbClr val="003262"/>
                </a:solidFill>
              </a:rPr>
              <a:t> 8</a:t>
            </a:r>
            <a:endParaRPr sz="2800" b="1">
              <a:solidFill>
                <a:srgbClr val="00326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Spring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5767222" y="4767725"/>
            <a:ext cx="3346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(denero@berkeley.edu</a:t>
            </a:r>
            <a:endParaRPr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4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52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" name="Shape 56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ds100-sp18-c7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eaborn.pydata.org/index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pandas.pydata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Tables, Indexes, pandas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won’t remember everything, but...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71050" y="3500150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most popular name in CA last year?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(2-min discussion)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have high-level steps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Read in the data for CA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Keep only year 2016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Sort rows by count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Table.read_table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Table.where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Table.sort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pandas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Read in the data for CA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Keep only year 2016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Sort rows by count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pd.read_csv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Slicing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df.sort_values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pd.read_csv(...)</a:t>
            </a:r>
            <a:r>
              <a:rPr lang="en"/>
              <a:t> =&gt; DataFrame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DataFrame is like the Data 8 Table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Series is like a NumPy array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Slice DFs by label or by position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df.loc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df.iloc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/>
              <a:t>DF index is a label for each row, used for slicing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df.sort_values(...)</a:t>
            </a:r>
            <a:r>
              <a:rPr lang="en"/>
              <a:t>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Table.sort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531800" y="1578775"/>
            <a:ext cx="8080500" cy="19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the most popular names in each state for each year?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(2-min discussion)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it down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all DFs together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Group by state and year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pd.concat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4399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zipfile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Work with compressed archives efficiently in-memory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df.groupby(...).agg(...)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Groups one or more columns, applying aggregate function on each group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df.groupby(...).sum() # or .max(), etc.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Shorthand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df.groupby(...).agg(np.sum)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Do I need to count the times each value appears?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Do I need to aggregate values together?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Am I looping through a column’s unique values?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I need to group?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 out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66100" y="2233800"/>
            <a:ext cx="76119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 deduce gender from the last letter of a person’s name?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last letter is most indicative of a person’s birth sex?</a:t>
            </a:r>
            <a:endParaRPr/>
          </a:p>
          <a:p>
            <a:pPr marL="0" lvl="0" indent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bit.ly/ds100-sp18-c7a</a:t>
            </a:r>
            <a:r>
              <a:rPr lang="en" b="1"/>
              <a:t> </a:t>
            </a:r>
            <a:endParaRPr b="1"/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z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This is a trick question!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Compute last letter of each name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Group by last letter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Visualize distribution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series.str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df.plot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it down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series.str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To use string methods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series.apply</a:t>
            </a:r>
            <a:r>
              <a:rPr lang="en"/>
              <a:t> when you need flexibility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df.pivot_table(...)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Computes a pivot table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df.plot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To use plotting methods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I need to pivot?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Am I grouping by two columns...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do I want the resulting table to be easier to read?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Or, am I using pandas plotting on the groups?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19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988" y="1129929"/>
            <a:ext cx="4182023" cy="341389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671000" y="4762200"/>
            <a:ext cx="58020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http://seaborn.pydata.org/index.html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758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Statistical data visualization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Has common plots with some bonus features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fancier plots too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Works well with pandas DataFrames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600" y="1034278"/>
            <a:ext cx="3624001" cy="3253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5429750" y="4287500"/>
            <a:ext cx="3399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sns.pairplot(df, hue="species")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Seaborn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DataFrame should ideally be in long-form (not grouped)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Most Seaborn methods work like this: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sns.barplot(x=..., y=..., hue=..., data=df)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Pandas for tabular data manipulation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Slicing for row/column selection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Group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Pivot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df.pivot_table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Join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pd.merge</a:t>
            </a:r>
            <a:r>
              <a:rPr lang="en"/>
              <a:t> (covered in lab next week)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df.plot</a:t>
            </a:r>
            <a:r>
              <a:rPr lang="en"/>
              <a:t> for basic plots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Seaborn for statistical plots</a:t>
            </a:r>
            <a:endParaRPr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Reference the docs for available methods</a:t>
            </a: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docs!</a:t>
            </a: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219200" y="29954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Google.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Lifecycle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107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Ask question(s)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Obtain data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Understand the data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Understand the world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Lifecycle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107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Ask question(s)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Obtain data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Understand the data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Understand the world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64200" y="971550"/>
            <a:ext cx="4107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Your brain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The Internet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pandas and EDA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Inference and prediction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020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pandas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976441"/>
            <a:ext cx="57150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996225" y="4762200"/>
            <a:ext cx="30000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http://pandas.pydata.org/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B1ED-98D0-B64C-857F-3CB30EF6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53C7C-7650-9D4D-8C82-39DA2C31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114985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object represents a table with column names, rows, and indices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4F6C24-8A6E-384E-AF19-07E2A83E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69396"/>
              </p:ext>
            </p:extLst>
          </p:nvPr>
        </p:nvGraphicFramePr>
        <p:xfrm>
          <a:off x="2262131" y="282198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633448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272141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16769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94803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037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5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61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936F06-8285-E14A-9BF2-CC1D52CD13AC}"/>
              </a:ext>
            </a:extLst>
          </p:cNvPr>
          <p:cNvSpPr txBox="1"/>
          <p:nvPr/>
        </p:nvSpPr>
        <p:spPr>
          <a:xfrm>
            <a:off x="2262131" y="1997703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Index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5CAED4-1D76-0E49-A4EE-33549B51279A}"/>
              </a:ext>
            </a:extLst>
          </p:cNvPr>
          <p:cNvSpPr/>
          <p:nvPr/>
        </p:nvSpPr>
        <p:spPr>
          <a:xfrm>
            <a:off x="2192027" y="2496326"/>
            <a:ext cx="1325880" cy="204473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9F3DB5-D3E6-B04F-9FD7-E85380B37BC3}"/>
              </a:ext>
            </a:extLst>
          </p:cNvPr>
          <p:cNvSpPr/>
          <p:nvPr/>
        </p:nvSpPr>
        <p:spPr>
          <a:xfrm>
            <a:off x="1729649" y="2721400"/>
            <a:ext cx="6830458" cy="56997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9AC07-C858-A24B-AA8E-FAA6416427C9}"/>
              </a:ext>
            </a:extLst>
          </p:cNvPr>
          <p:cNvSpPr txBox="1"/>
          <p:nvPr/>
        </p:nvSpPr>
        <p:spPr>
          <a:xfrm>
            <a:off x="660125" y="2652445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Column</a:t>
            </a:r>
            <a:br>
              <a:rPr lang="en-US" sz="2000" dirty="0"/>
            </a:br>
            <a:r>
              <a:rPr lang="en-US" sz="2000" dirty="0"/>
              <a:t>Names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0098EF-0822-444B-8A37-BAD5E9B9E10C}"/>
              </a:ext>
            </a:extLst>
          </p:cNvPr>
          <p:cNvSpPr/>
          <p:nvPr/>
        </p:nvSpPr>
        <p:spPr>
          <a:xfrm>
            <a:off x="4634732" y="2511473"/>
            <a:ext cx="1325880" cy="2044730"/>
          </a:xfrm>
          <a:prstGeom prst="roundRect">
            <a:avLst/>
          </a:prstGeom>
          <a:solidFill>
            <a:schemeClr val="bg2">
              <a:alpha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856FA-5396-DD40-8502-E285FAC7C90F}"/>
              </a:ext>
            </a:extLst>
          </p:cNvPr>
          <p:cNvSpPr txBox="1"/>
          <p:nvPr/>
        </p:nvSpPr>
        <p:spPr>
          <a:xfrm>
            <a:off x="4597436" y="2059258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Column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77D8C91E-21C2-234E-B29D-E4445A7862C6}"/>
              </a:ext>
            </a:extLst>
          </p:cNvPr>
          <p:cNvSpPr/>
          <p:nvPr/>
        </p:nvSpPr>
        <p:spPr>
          <a:xfrm>
            <a:off x="6103345" y="1795749"/>
            <a:ext cx="2254786" cy="700577"/>
          </a:xfrm>
          <a:prstGeom prst="wedgeRoundRectCallout">
            <a:avLst>
              <a:gd name="adj1" fmla="val -56989"/>
              <a:gd name="adj2" fmla="val 53261"/>
              <a:gd name="adj3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All data in a column must be the same kind…</a:t>
            </a:r>
          </a:p>
        </p:txBody>
      </p:sp>
    </p:spTree>
    <p:extLst>
      <p:ext uri="{BB962C8B-B14F-4D97-AF65-F5344CB8AC3E}">
        <p14:creationId xmlns:p14="http://schemas.microsoft.com/office/powerpoint/2010/main" val="325865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lecture will work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Using the dataset of baby names, we will...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Ask questions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Break down each question into steps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Learn the pandas knowledge needed for each step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 manipulation in pandas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Sorting, filtering, grouping, pivot tables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 visualization in pandas and seaborn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Bar charts, histograms, scatter plots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Prior knowledge of all concepts assumed!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~3 weeks of Data 8 in 1.5 hours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Practical, not conceptual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728</Words>
  <Application>Microsoft Macintosh PowerPoint</Application>
  <PresentationFormat>On-screen Show (16:9)</PresentationFormat>
  <Paragraphs>197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Consolas</vt:lpstr>
      <vt:lpstr>Custom</vt:lpstr>
      <vt:lpstr>Custom</vt:lpstr>
      <vt:lpstr>Lecture 3</vt:lpstr>
      <vt:lpstr>Announcements  HW1 out</vt:lpstr>
      <vt:lpstr>Where we are</vt:lpstr>
      <vt:lpstr>Data Science Lifecycle</vt:lpstr>
      <vt:lpstr>Data Science Lifecycle</vt:lpstr>
      <vt:lpstr>Today: pandas</vt:lpstr>
      <vt:lpstr>The DataFrame</vt:lpstr>
      <vt:lpstr>How this lecture will work</vt:lpstr>
      <vt:lpstr>What you will learn</vt:lpstr>
      <vt:lpstr>You won’t remember everything, but...</vt:lpstr>
      <vt:lpstr>Getting the data</vt:lpstr>
      <vt:lpstr>Question 1: What was the most popular name in CA last year?  (2-min discussion)</vt:lpstr>
      <vt:lpstr>Always have high-level steps</vt:lpstr>
      <vt:lpstr>In pandas</vt:lpstr>
      <vt:lpstr>Recap</vt:lpstr>
      <vt:lpstr>Question 2: What were the most popular names in each state for each year?  (2-min discussion)</vt:lpstr>
      <vt:lpstr>Break it down</vt:lpstr>
      <vt:lpstr>Recap</vt:lpstr>
      <vt:lpstr>When do I need to group?</vt:lpstr>
      <vt:lpstr>Question 3: Can I deduce gender from the last letter of a person’s name?</vt:lpstr>
      <vt:lpstr>Survey Question</vt:lpstr>
      <vt:lpstr>Break it down</vt:lpstr>
      <vt:lpstr>Recap</vt:lpstr>
      <vt:lpstr>When do I need to pivot?</vt:lpstr>
      <vt:lpstr>Seaborn</vt:lpstr>
      <vt:lpstr>Seaborn</vt:lpstr>
      <vt:lpstr>How to Seaborn</vt:lpstr>
      <vt:lpstr>Recap</vt:lpstr>
      <vt:lpstr>Use the docs!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cp:lastModifiedBy>Joseph Gonzalez</cp:lastModifiedBy>
  <cp:revision>4</cp:revision>
  <dcterms:modified xsi:type="dcterms:W3CDTF">2018-01-23T20:13:44Z</dcterms:modified>
</cp:coreProperties>
</file>