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2" r:id="rId2"/>
  </p:sldMasterIdLst>
  <p:notesMasterIdLst>
    <p:notesMasterId r:id="rId76"/>
  </p:notesMasterIdLst>
  <p:handoutMasterIdLst>
    <p:handoutMasterId r:id="rId77"/>
  </p:handoutMasterIdLst>
  <p:sldIdLst>
    <p:sldId id="256" r:id="rId3"/>
    <p:sldId id="633" r:id="rId4"/>
    <p:sldId id="595" r:id="rId5"/>
    <p:sldId id="596" r:id="rId6"/>
    <p:sldId id="597" r:id="rId7"/>
    <p:sldId id="598" r:id="rId8"/>
    <p:sldId id="599" r:id="rId9"/>
    <p:sldId id="600" r:id="rId10"/>
    <p:sldId id="601" r:id="rId11"/>
    <p:sldId id="602" r:id="rId12"/>
    <p:sldId id="603" r:id="rId13"/>
    <p:sldId id="604" r:id="rId14"/>
    <p:sldId id="605" r:id="rId15"/>
    <p:sldId id="606" r:id="rId16"/>
    <p:sldId id="607" r:id="rId17"/>
    <p:sldId id="608" r:id="rId18"/>
    <p:sldId id="612" r:id="rId19"/>
    <p:sldId id="613" r:id="rId20"/>
    <p:sldId id="634" r:id="rId21"/>
    <p:sldId id="635" r:id="rId22"/>
    <p:sldId id="614" r:id="rId23"/>
    <p:sldId id="636" r:id="rId24"/>
    <p:sldId id="615" r:id="rId25"/>
    <p:sldId id="616" r:id="rId26"/>
    <p:sldId id="637" r:id="rId27"/>
    <p:sldId id="638" r:id="rId28"/>
    <p:sldId id="617" r:id="rId29"/>
    <p:sldId id="618" r:id="rId30"/>
    <p:sldId id="619" r:id="rId31"/>
    <p:sldId id="621" r:id="rId32"/>
    <p:sldId id="622" r:id="rId33"/>
    <p:sldId id="623" r:id="rId34"/>
    <p:sldId id="624" r:id="rId35"/>
    <p:sldId id="625" r:id="rId36"/>
    <p:sldId id="670" r:id="rId37"/>
    <p:sldId id="626" r:id="rId38"/>
    <p:sldId id="627" r:id="rId39"/>
    <p:sldId id="628" r:id="rId40"/>
    <p:sldId id="629" r:id="rId41"/>
    <p:sldId id="630" r:id="rId42"/>
    <p:sldId id="631" r:id="rId43"/>
    <p:sldId id="673" r:id="rId44"/>
    <p:sldId id="268" r:id="rId45"/>
    <p:sldId id="269" r:id="rId46"/>
    <p:sldId id="270" r:id="rId47"/>
    <p:sldId id="669" r:id="rId48"/>
    <p:sldId id="672" r:id="rId49"/>
    <p:sldId id="674" r:id="rId50"/>
    <p:sldId id="668" r:id="rId51"/>
    <p:sldId id="639" r:id="rId52"/>
    <p:sldId id="640" r:id="rId53"/>
    <p:sldId id="641" r:id="rId54"/>
    <p:sldId id="675" r:id="rId55"/>
    <p:sldId id="647" r:id="rId56"/>
    <p:sldId id="648" r:id="rId57"/>
    <p:sldId id="649" r:id="rId58"/>
    <p:sldId id="650" r:id="rId59"/>
    <p:sldId id="651" r:id="rId60"/>
    <p:sldId id="652" r:id="rId61"/>
    <p:sldId id="653" r:id="rId62"/>
    <p:sldId id="654" r:id="rId63"/>
    <p:sldId id="655" r:id="rId64"/>
    <p:sldId id="657" r:id="rId65"/>
    <p:sldId id="658" r:id="rId66"/>
    <p:sldId id="659" r:id="rId67"/>
    <p:sldId id="660" r:id="rId68"/>
    <p:sldId id="661" r:id="rId69"/>
    <p:sldId id="662" r:id="rId70"/>
    <p:sldId id="663" r:id="rId71"/>
    <p:sldId id="665" r:id="rId72"/>
    <p:sldId id="667" r:id="rId73"/>
    <p:sldId id="666" r:id="rId74"/>
    <p:sldId id="671" r:id="rId75"/>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5"/>
    <p:restoredTop sz="87977"/>
  </p:normalViewPr>
  <p:slideViewPr>
    <p:cSldViewPr snapToGrid="0" snapToObjects="1">
      <p:cViewPr varScale="1">
        <p:scale>
          <a:sx n="137" d="100"/>
          <a:sy n="137" d="100"/>
        </p:scale>
        <p:origin x="200" y="664"/>
      </p:cViewPr>
      <p:guideLst>
        <p:guide orient="horz" pos="2160"/>
        <p:guide pos="3840"/>
      </p:guideLst>
    </p:cSldViewPr>
  </p:slideViewPr>
  <p:notesTextViewPr>
    <p:cViewPr>
      <p:scale>
        <a:sx n="110" d="100"/>
        <a:sy n="110" d="100"/>
      </p:scale>
      <p:origin x="0" y="0"/>
    </p:cViewPr>
  </p:notesTextViewPr>
  <p:sorterViewPr>
    <p:cViewPr>
      <p:scale>
        <a:sx n="165" d="100"/>
        <a:sy n="165" d="100"/>
      </p:scale>
      <p:origin x="0" y="0"/>
    </p:cViewPr>
  </p:sorterViewPr>
  <p:notesViewPr>
    <p:cSldViewPr snapToGrid="0" snapToObjects="1">
      <p:cViewPr varScale="1">
        <p:scale>
          <a:sx n="92" d="100"/>
          <a:sy n="92" d="100"/>
        </p:scale>
        <p:origin x="3600" y="19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43A391-FCEB-DE42-BDA9-FFA30A5485F8}" type="datetimeFigureOut">
              <a:rPr lang="en-US" smtClean="0"/>
              <a:t>4/11/18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B46A7F-8EDC-D942-A86A-7B95024C691C}" type="slidenum">
              <a:rPr lang="en-US" smtClean="0"/>
              <a:t>‹#›</a:t>
            </a:fld>
            <a:endParaRPr lang="en-US"/>
          </a:p>
        </p:txBody>
      </p:sp>
    </p:spTree>
    <p:extLst>
      <p:ext uri="{BB962C8B-B14F-4D97-AF65-F5344CB8AC3E}">
        <p14:creationId xmlns:p14="http://schemas.microsoft.com/office/powerpoint/2010/main" val="358197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915010D5-81C9-C448-82E8-71177EBFEC32}" type="datetimeFigureOut">
              <a:rPr lang="en-US" smtClean="0">
                <a:uFillTx/>
              </a:rPr>
              <a:t>4/11/18</a:t>
            </a:fld>
            <a:endParaRPr lang="en-US">
              <a:uFillTx/>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1986DF27-AD16-B741-919E-EA3A35DE951A}" type="slidenum">
              <a:rPr lang="en-US" smtClean="0">
                <a:uFillTx/>
              </a:rPr>
              <a:t>‹#›</a:t>
            </a:fld>
            <a:endParaRPr lang="en-US">
              <a:uFillTx/>
            </a:endParaRPr>
          </a:p>
        </p:txBody>
      </p:sp>
    </p:spTree>
    <p:extLst>
      <p:ext uri="{BB962C8B-B14F-4D97-AF65-F5344CB8AC3E}">
        <p14:creationId xmlns:p14="http://schemas.microsoft.com/office/powerpoint/2010/main" val="330488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224"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2120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6463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659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6DF27-AD16-B741-919E-EA3A35DE951A}" type="slidenum">
              <a:rPr lang="en-US" smtClean="0">
                <a:uFillTx/>
              </a:rPr>
              <a:t>48</a:t>
            </a:fld>
            <a:endParaRPr lang="en-US">
              <a:uFillTx/>
            </a:endParaRPr>
          </a:p>
        </p:txBody>
      </p:sp>
    </p:spTree>
    <p:extLst>
      <p:ext uri="{BB962C8B-B14F-4D97-AF65-F5344CB8AC3E}">
        <p14:creationId xmlns:p14="http://schemas.microsoft.com/office/powerpoint/2010/main" val="85432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uFillTx/>
              </a:defRPr>
            </a:lvl1pPr>
            <a:lvl2pPr marL="457189" indent="0" algn="ctr">
              <a:buNone/>
              <a:defRPr sz="2000">
                <a:uFillTx/>
              </a:defRPr>
            </a:lvl2pPr>
            <a:lvl3pPr marL="914377" indent="0" algn="ctr">
              <a:buNone/>
              <a:defRPr sz="1800">
                <a:uFillTx/>
              </a:defRPr>
            </a:lvl3pPr>
            <a:lvl4pPr marL="1371566" indent="0" algn="ctr">
              <a:buNone/>
              <a:defRPr sz="1600">
                <a:uFillTx/>
              </a:defRPr>
            </a:lvl4pPr>
            <a:lvl5pPr marL="1828754" indent="0" algn="ctr">
              <a:buNone/>
              <a:defRPr sz="1600">
                <a:uFillTx/>
              </a:defRPr>
            </a:lvl5pPr>
            <a:lvl6pPr marL="2285943" indent="0" algn="ctr">
              <a:buNone/>
              <a:defRPr sz="1600">
                <a:uFillTx/>
              </a:defRPr>
            </a:lvl6pPr>
            <a:lvl7pPr marL="2743131" indent="0" algn="ctr">
              <a:buNone/>
              <a:defRPr sz="1600">
                <a:uFillTx/>
              </a:defRPr>
            </a:lvl7pPr>
            <a:lvl8pPr marL="3200320" indent="0" algn="ctr">
              <a:buNone/>
              <a:defRPr sz="1600">
                <a:uFillTx/>
              </a:defRPr>
            </a:lvl8pPr>
            <a:lvl9pPr marL="3657509" indent="0" algn="ctr">
              <a:buNone/>
              <a:defRPr sz="1600">
                <a:uFillTx/>
              </a:defRPr>
            </a:lvl9pPr>
          </a:lstStyle>
          <a:p>
            <a:r>
              <a:rPr lang="en-US" dirty="0">
                <a:uFillTx/>
              </a:rPr>
              <a:t>Click to edit Master subtitle style</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2_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tx1"/>
                </a:solidFill>
                <a:uFillTx/>
              </a:defRPr>
            </a:lvl1pPr>
          </a:lstStyle>
          <a:p>
            <a:r>
              <a:rPr lang="en-US">
                <a:uFillTx/>
              </a:rPr>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uFillTx/>
              </a:defRPr>
            </a:lvl1pPr>
            <a:lvl2pPr marL="457189" indent="0">
              <a:buNone/>
              <a:defRPr sz="2000">
                <a:solidFill>
                  <a:schemeClr val="tx1">
                    <a:tint val="75000"/>
                  </a:schemeClr>
                </a:solidFill>
                <a:uFillTx/>
              </a:defRPr>
            </a:lvl2pPr>
            <a:lvl3pPr marL="914377" indent="0">
              <a:buNone/>
              <a:defRPr sz="1800">
                <a:solidFill>
                  <a:schemeClr val="tx1">
                    <a:tint val="75000"/>
                  </a:schemeClr>
                </a:solidFill>
                <a:uFillTx/>
              </a:defRPr>
            </a:lvl3pPr>
            <a:lvl4pPr marL="1371566" indent="0">
              <a:buNone/>
              <a:defRPr sz="1600">
                <a:solidFill>
                  <a:schemeClr val="tx1">
                    <a:tint val="75000"/>
                  </a:schemeClr>
                </a:solidFill>
                <a:uFillTx/>
              </a:defRPr>
            </a:lvl4pPr>
            <a:lvl5pPr marL="1828754" indent="0">
              <a:buNone/>
              <a:defRPr sz="1600">
                <a:solidFill>
                  <a:schemeClr val="tx1">
                    <a:tint val="75000"/>
                  </a:schemeClr>
                </a:solidFill>
                <a:uFillTx/>
              </a:defRPr>
            </a:lvl5pPr>
            <a:lvl6pPr marL="2285943" indent="0">
              <a:buNone/>
              <a:defRPr sz="1600">
                <a:solidFill>
                  <a:schemeClr val="tx1">
                    <a:tint val="75000"/>
                  </a:schemeClr>
                </a:solidFill>
                <a:uFillTx/>
              </a:defRPr>
            </a:lvl6pPr>
            <a:lvl7pPr marL="2743131" indent="0">
              <a:buNone/>
              <a:defRPr sz="1600">
                <a:solidFill>
                  <a:schemeClr val="tx1">
                    <a:tint val="75000"/>
                  </a:schemeClr>
                </a:solidFill>
                <a:uFillTx/>
              </a:defRPr>
            </a:lvl7pPr>
            <a:lvl8pPr marL="3200320" indent="0">
              <a:buNone/>
              <a:defRPr sz="1600">
                <a:solidFill>
                  <a:schemeClr val="tx1">
                    <a:tint val="75000"/>
                  </a:schemeClr>
                </a:solidFill>
                <a:uFillTx/>
              </a:defRPr>
            </a:lvl8pPr>
            <a:lvl9pPr marL="3657509"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lvl1pPr>
              <a:defRPr>
                <a:solidFill>
                  <a:schemeClr val="tx1"/>
                </a:solidFill>
                <a:uFillTx/>
              </a:defRPr>
            </a:lvl1pPr>
          </a:lstStyle>
          <a:p>
            <a:fld id="{F51376BE-D49D-E946-9484-81A0C482C8D7}" type="datetimeFigureOut">
              <a:rPr lang="en-US" smtClean="0">
                <a:uFillTx/>
              </a:rPr>
              <a:pPr/>
              <a:t>4/11/18</a:t>
            </a:fld>
            <a:endParaRPr lang="en-US">
              <a:uFillTx/>
            </a:endParaRPr>
          </a:p>
        </p:txBody>
      </p:sp>
      <p:sp>
        <p:nvSpPr>
          <p:cNvPr id="5" name="Footer Placeholder 4"/>
          <p:cNvSpPr>
            <a:spLocks noGrp="1"/>
          </p:cNvSpPr>
          <p:nvPr>
            <p:ph type="ftr" sz="quarter" idx="11"/>
          </p:nvPr>
        </p:nvSpPr>
        <p:spPr/>
        <p:txBody>
          <a:bodyPr/>
          <a:lstStyle>
            <a:lvl1pPr>
              <a:defRPr>
                <a:solidFill>
                  <a:schemeClr val="tx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tx1"/>
                </a:solidFill>
                <a:uFillTx/>
              </a:defRPr>
            </a:lvl1pPr>
          </a:lstStyle>
          <a:p>
            <a:fld id="{DC2A921A-EC74-6F4D-8465-D463C43FF014}" type="slidenum">
              <a:rPr lang="en-US" smtClean="0">
                <a:uFillTx/>
              </a:rPr>
              <a:pPr/>
              <a:t>‹#›</a:t>
            </a:fld>
            <a:endParaRPr lang="en-US">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uFillTx/>
            </a:endParaRPr>
          </a:p>
        </p:txBody>
      </p:sp>
      <p:sp>
        <p:nvSpPr>
          <p:cNvPr id="7" name="Slide Number Placeholder 6"/>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uFillTx/>
              </a:defRPr>
            </a:lvl1pPr>
            <a:lvl2pPr marL="457189" indent="0">
              <a:buNone/>
              <a:defRPr sz="2000" b="1">
                <a:uFillTx/>
              </a:defRPr>
            </a:lvl2pPr>
            <a:lvl3pPr marL="914377" indent="0">
              <a:buNone/>
              <a:defRPr sz="1800" b="1">
                <a:uFillTx/>
              </a:defRPr>
            </a:lvl3pPr>
            <a:lvl4pPr marL="1371566" indent="0">
              <a:buNone/>
              <a:defRPr sz="1600" b="1">
                <a:uFillTx/>
              </a:defRPr>
            </a:lvl4pPr>
            <a:lvl5pPr marL="1828754" indent="0">
              <a:buNone/>
              <a:defRPr sz="1600" b="1">
                <a:uFillTx/>
              </a:defRPr>
            </a:lvl5pPr>
            <a:lvl6pPr marL="2285943" indent="0">
              <a:buNone/>
              <a:defRPr sz="1600" b="1">
                <a:uFillTx/>
              </a:defRPr>
            </a:lvl6pPr>
            <a:lvl7pPr marL="2743131" indent="0">
              <a:buNone/>
              <a:defRPr sz="1600" b="1">
                <a:uFillTx/>
              </a:defRPr>
            </a:lvl7pPr>
            <a:lvl8pPr marL="3200320" indent="0">
              <a:buNone/>
              <a:defRPr sz="1600" b="1">
                <a:uFillTx/>
              </a:defRPr>
            </a:lvl8pPr>
            <a:lvl9pPr marL="3657509"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uFillTx/>
              </a:defRPr>
            </a:lvl1pPr>
            <a:lvl2pPr marL="457189" indent="0">
              <a:buNone/>
              <a:defRPr sz="2000" b="1">
                <a:uFillTx/>
              </a:defRPr>
            </a:lvl2pPr>
            <a:lvl3pPr marL="914377" indent="0">
              <a:buNone/>
              <a:defRPr sz="1800" b="1">
                <a:uFillTx/>
              </a:defRPr>
            </a:lvl3pPr>
            <a:lvl4pPr marL="1371566" indent="0">
              <a:buNone/>
              <a:defRPr sz="1600" b="1">
                <a:uFillTx/>
              </a:defRPr>
            </a:lvl4pPr>
            <a:lvl5pPr marL="1828754" indent="0">
              <a:buNone/>
              <a:defRPr sz="1600" b="1">
                <a:uFillTx/>
              </a:defRPr>
            </a:lvl5pPr>
            <a:lvl6pPr marL="2285943" indent="0">
              <a:buNone/>
              <a:defRPr sz="1600" b="1">
                <a:uFillTx/>
              </a:defRPr>
            </a:lvl6pPr>
            <a:lvl7pPr marL="2743131" indent="0">
              <a:buNone/>
              <a:defRPr sz="1600" b="1">
                <a:uFillTx/>
              </a:defRPr>
            </a:lvl7pPr>
            <a:lvl8pPr marL="3200320" indent="0">
              <a:buNone/>
              <a:defRPr sz="1600" b="1">
                <a:uFillTx/>
              </a:defRPr>
            </a:lvl8pPr>
            <a:lvl9pPr marL="3657509"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uFillTx/>
            </a:endParaRPr>
          </a:p>
        </p:txBody>
      </p:sp>
      <p:sp>
        <p:nvSpPr>
          <p:cNvPr id="9" name="Slide Number Placeholder 8"/>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uFillTx/>
            </a:endParaRPr>
          </a:p>
        </p:txBody>
      </p:sp>
      <p:sp>
        <p:nvSpPr>
          <p:cNvPr id="5" name="Slide Number Placeholder 4"/>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uFillTx/>
            </a:endParaRPr>
          </a:p>
        </p:txBody>
      </p:sp>
      <p:sp>
        <p:nvSpPr>
          <p:cNvPr id="4" name="Slide Number Placeholder 3"/>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uFillTx/>
              </a:defRPr>
            </a:lvl1pPr>
            <a:lvl2pPr marL="457189" indent="0">
              <a:buNone/>
              <a:defRPr sz="1400">
                <a:uFillTx/>
              </a:defRPr>
            </a:lvl2pPr>
            <a:lvl3pPr marL="914377" indent="0">
              <a:buNone/>
              <a:defRPr sz="1200">
                <a:uFillTx/>
              </a:defRPr>
            </a:lvl3pPr>
            <a:lvl4pPr marL="1371566" indent="0">
              <a:buNone/>
              <a:defRPr sz="1000">
                <a:uFillTx/>
              </a:defRPr>
            </a:lvl4pPr>
            <a:lvl5pPr marL="1828754" indent="0">
              <a:buNone/>
              <a:defRPr sz="1000">
                <a:uFillTx/>
              </a:defRPr>
            </a:lvl5pPr>
            <a:lvl6pPr marL="2285943" indent="0">
              <a:buNone/>
              <a:defRPr sz="1000">
                <a:uFillTx/>
              </a:defRPr>
            </a:lvl6pPr>
            <a:lvl7pPr marL="2743131" indent="0">
              <a:buNone/>
              <a:defRPr sz="1000">
                <a:uFillTx/>
              </a:defRPr>
            </a:lvl7pPr>
            <a:lvl8pPr marL="3200320" indent="0">
              <a:buNone/>
              <a:defRPr sz="1000">
                <a:uFillTx/>
              </a:defRPr>
            </a:lvl8pPr>
            <a:lvl9pPr marL="3657509"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uFillTx/>
            </a:endParaRPr>
          </a:p>
        </p:txBody>
      </p:sp>
      <p:sp>
        <p:nvSpPr>
          <p:cNvPr id="7" name="Slide Number Placeholder 6"/>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uFillTx/>
              </a:defRPr>
            </a:lvl1pPr>
            <a:lvl2pPr marL="457189" indent="0">
              <a:buNone/>
              <a:defRPr sz="2800">
                <a:uFillTx/>
              </a:defRPr>
            </a:lvl2pPr>
            <a:lvl3pPr marL="914377" indent="0">
              <a:buNone/>
              <a:defRPr sz="2400">
                <a:uFillTx/>
              </a:defRPr>
            </a:lvl3pPr>
            <a:lvl4pPr marL="1371566" indent="0">
              <a:buNone/>
              <a:defRPr sz="2000">
                <a:uFillTx/>
              </a:defRPr>
            </a:lvl4pPr>
            <a:lvl5pPr marL="1828754" indent="0">
              <a:buNone/>
              <a:defRPr sz="2000">
                <a:uFillTx/>
              </a:defRPr>
            </a:lvl5pPr>
            <a:lvl6pPr marL="2285943" indent="0">
              <a:buNone/>
              <a:defRPr sz="2000">
                <a:uFillTx/>
              </a:defRPr>
            </a:lvl6pPr>
            <a:lvl7pPr marL="2743131" indent="0">
              <a:buNone/>
              <a:defRPr sz="2000">
                <a:uFillTx/>
              </a:defRPr>
            </a:lvl7pPr>
            <a:lvl8pPr marL="3200320" indent="0">
              <a:buNone/>
              <a:defRPr sz="2000">
                <a:uFillTx/>
              </a:defRPr>
            </a:lvl8pPr>
            <a:lvl9pPr marL="3657509"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uFillTx/>
              </a:defRPr>
            </a:lvl1pPr>
            <a:lvl2pPr marL="457189" indent="0">
              <a:buNone/>
              <a:defRPr sz="1400">
                <a:uFillTx/>
              </a:defRPr>
            </a:lvl2pPr>
            <a:lvl3pPr marL="914377" indent="0">
              <a:buNone/>
              <a:defRPr sz="1200">
                <a:uFillTx/>
              </a:defRPr>
            </a:lvl3pPr>
            <a:lvl4pPr marL="1371566" indent="0">
              <a:buNone/>
              <a:defRPr sz="1000">
                <a:uFillTx/>
              </a:defRPr>
            </a:lvl4pPr>
            <a:lvl5pPr marL="1828754" indent="0">
              <a:buNone/>
              <a:defRPr sz="1000">
                <a:uFillTx/>
              </a:defRPr>
            </a:lvl5pPr>
            <a:lvl6pPr marL="2285943" indent="0">
              <a:buNone/>
              <a:defRPr sz="1000">
                <a:uFillTx/>
              </a:defRPr>
            </a:lvl6pPr>
            <a:lvl7pPr marL="2743131" indent="0">
              <a:buNone/>
              <a:defRPr sz="1000">
                <a:uFillTx/>
              </a:defRPr>
            </a:lvl7pPr>
            <a:lvl8pPr marL="3200320" indent="0">
              <a:buNone/>
              <a:defRPr sz="1000">
                <a:uFillTx/>
              </a:defRPr>
            </a:lvl8pPr>
            <a:lvl9pPr marL="3657509"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uFillTx/>
            </a:endParaRPr>
          </a:p>
        </p:txBody>
      </p:sp>
      <p:sp>
        <p:nvSpPr>
          <p:cNvPr id="7" name="Slide Number Placeholder 6"/>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3_Title Slide">
    <p:bg>
      <p:bgRef idx="1003">
        <a:schemeClr val="bg2"/>
      </p:bgRef>
    </p:bg>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1" y="1915566"/>
            <a:ext cx="12191999" cy="1996034"/>
          </a:xfrm>
        </p:spPr>
        <p:txBody>
          <a:bodyPr/>
          <a:lstStyle>
            <a:lvl1pPr algn="ctr">
              <a:defRPr b="0" i="0">
                <a:solidFill>
                  <a:schemeClr val="tx1"/>
                </a:solidFill>
                <a:uFillTx/>
                <a:latin typeface="Helvetica Neue Light" charset="0"/>
                <a:ea typeface="Helvetica Neue Light" charset="0"/>
                <a:cs typeface="Helvetica Neue Light" charset="0"/>
              </a:defRPr>
            </a:lvl1pPr>
          </a:lstStyle>
          <a:p>
            <a:r>
              <a:rPr lang="en-US" dirty="0">
                <a:uFillTx/>
              </a:rPr>
              <a:t>Click to edit Master title style</a:t>
            </a:r>
          </a:p>
        </p:txBody>
      </p:sp>
      <p:sp>
        <p:nvSpPr>
          <p:cNvPr id="5" name="Date Placeholder 4"/>
          <p:cNvSpPr>
            <a:spLocks noGrp="1" noChangeArrowheads="1"/>
          </p:cNvSpPr>
          <p:nvPr>
            <p:ph type="dt" sz="half" idx="10"/>
          </p:nvPr>
        </p:nvSpPr>
        <p:spPr bwMode="auto">
          <a:xfrm>
            <a:off x="914400" y="6248400"/>
            <a:ext cx="2540000" cy="457200"/>
          </a:xfrm>
          <a:prstGeom prst="rect">
            <a:avLst/>
          </a:prstGeom>
          <a:ln>
            <a:miter lim="800000"/>
          </a:ln>
        </p:spPr>
        <p:txBody>
          <a:bodyPr vert="horz" wrap="square" lIns="91440" tIns="45720" rIns="91440" bIns="45720" numCol="1" anchor="t" anchorCtr="0" compatLnSpc="1">
            <a:prstTxWarp prst="textNoShape">
              <a:avLst/>
            </a:prstTxWarp>
          </a:bodyPr>
          <a:lstStyle>
            <a:lvl1pP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6" name="Footer Placeholder 5"/>
          <p:cNvSpPr>
            <a:spLocks noGrp="1" noChangeArrowheads="1"/>
          </p:cNvSpPr>
          <p:nvPr>
            <p:ph type="ftr" sz="quarter" idx="11"/>
          </p:nvPr>
        </p:nvSpPr>
        <p:spPr bwMode="auto">
          <a:xfrm>
            <a:off x="4165600" y="6248400"/>
            <a:ext cx="3860800" cy="457200"/>
          </a:xfrm>
          <a:prstGeom prst="rect">
            <a:avLst/>
          </a:prstGeom>
          <a:ln>
            <a:miter lim="800000"/>
          </a:ln>
        </p:spPr>
        <p:txBody>
          <a:bodyPr vert="horz" wrap="square" lIns="91440" tIns="45720" rIns="91440" bIns="45720" numCol="1" anchor="t" anchorCtr="0" compatLnSpc="1">
            <a:prstTxWarp prst="textNoShape">
              <a:avLst/>
            </a:prstTxWarp>
          </a:bodyPr>
          <a:lstStyle>
            <a:lvl1pPr algn="ct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7" name="Rectangle 6"/>
          <p:cNvSpPr>
            <a:spLocks noGrp="1" noChangeArrowheads="1"/>
          </p:cNvSpPr>
          <p:nvPr>
            <p:ph type="sldNum" sz="quarter" idx="12"/>
          </p:nvPr>
        </p:nvSpPr>
        <p:spPr>
          <a:xfrm>
            <a:off x="8737600" y="6248400"/>
            <a:ext cx="2540000" cy="457200"/>
          </a:xfrm>
        </p:spPr>
        <p:txBody>
          <a:bodyPr/>
          <a:lstStyle>
            <a:lvl1pPr>
              <a:defRPr b="0" i="0">
                <a:uFillTx/>
                <a:latin typeface="Helvetica Neue Light" charset="0"/>
                <a:ea typeface="Helvetica Neue Light" charset="0"/>
                <a:cs typeface="Helvetica Neue Light" charset="0"/>
              </a:defRPr>
            </a:lvl1pPr>
          </a:lstStyle>
          <a:p>
            <a:fld id="{0707532D-10C1-AA49-B4A4-A871B8E03AF0}" type="slidenum">
              <a:rPr lang="en-US" smtClean="0">
                <a:uFillTx/>
              </a:rPr>
              <a:pPr/>
              <a:t>‹#›</a:t>
            </a:fld>
            <a:endParaRPr lang="en-US">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lvl1pPr marL="457200" indent="-442913">
              <a:buClr>
                <a:schemeClr val="tx1"/>
              </a:buClr>
              <a:buSzPct val="100000"/>
              <a:buFont typeface="Wingdings" charset="2"/>
              <a:buChar char="Ø"/>
              <a:defRPr>
                <a:uFillTx/>
              </a:defRPr>
            </a:lvl1pPr>
            <a:lvl2pPr marL="914400" indent="-457200">
              <a:defRPr>
                <a:uFillTx/>
              </a:defRPr>
            </a:lvl2pPr>
            <a:lvl3pPr marL="1373188" indent="-311150">
              <a:defRPr>
                <a:uFillTx/>
              </a:defRPr>
            </a:lvl3pPr>
            <a:lvl4pPr marL="1830388" indent="-236538">
              <a:defRPr>
                <a:uFillTx/>
              </a:defRPr>
            </a:lvl4pPr>
            <a:lvl5pPr marL="2287588" indent="-234950">
              <a:defRPr>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4_Title Slide">
    <p:bg>
      <p:bgPr>
        <a:solidFill>
          <a:schemeClr val="accent5"/>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1" y="1915566"/>
            <a:ext cx="12191999" cy="1996034"/>
          </a:xfrm>
        </p:spPr>
        <p:txBody>
          <a:bodyPr/>
          <a:lstStyle>
            <a:lvl1pPr algn="ctr">
              <a:defRPr b="0" i="0">
                <a:solidFill>
                  <a:schemeClr val="tx1"/>
                </a:solidFill>
                <a:uFillTx/>
                <a:latin typeface="Helvetica Neue Light" charset="0"/>
                <a:ea typeface="Helvetica Neue Light" charset="0"/>
                <a:cs typeface="Helvetica Neue Light" charset="0"/>
              </a:defRPr>
            </a:lvl1pPr>
          </a:lstStyle>
          <a:p>
            <a:r>
              <a:rPr lang="en-US" dirty="0">
                <a:uFillTx/>
              </a:rPr>
              <a:t>Click to edit Master title style</a:t>
            </a:r>
          </a:p>
        </p:txBody>
      </p:sp>
      <p:sp>
        <p:nvSpPr>
          <p:cNvPr id="5" name="Date Placeholder 4"/>
          <p:cNvSpPr>
            <a:spLocks noGrp="1" noChangeArrowheads="1"/>
          </p:cNvSpPr>
          <p:nvPr>
            <p:ph type="dt" sz="half" idx="10"/>
          </p:nvPr>
        </p:nvSpPr>
        <p:spPr bwMode="auto">
          <a:xfrm>
            <a:off x="914400" y="6248400"/>
            <a:ext cx="2540000" cy="457200"/>
          </a:xfrm>
          <a:prstGeom prst="rect">
            <a:avLst/>
          </a:prstGeom>
          <a:ln>
            <a:miter lim="800000"/>
          </a:ln>
        </p:spPr>
        <p:txBody>
          <a:bodyPr vert="horz" wrap="square" lIns="91440" tIns="45720" rIns="91440" bIns="45720" numCol="1" anchor="t" anchorCtr="0" compatLnSpc="1">
            <a:prstTxWarp prst="textNoShape">
              <a:avLst/>
            </a:prstTxWarp>
          </a:bodyPr>
          <a:lstStyle>
            <a:lvl1pP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6" name="Footer Placeholder 5"/>
          <p:cNvSpPr>
            <a:spLocks noGrp="1" noChangeArrowheads="1"/>
          </p:cNvSpPr>
          <p:nvPr>
            <p:ph type="ftr" sz="quarter" idx="11"/>
          </p:nvPr>
        </p:nvSpPr>
        <p:spPr bwMode="auto">
          <a:xfrm>
            <a:off x="4165600" y="6248400"/>
            <a:ext cx="3860800" cy="457200"/>
          </a:xfrm>
          <a:prstGeom prst="rect">
            <a:avLst/>
          </a:prstGeom>
          <a:ln>
            <a:miter lim="800000"/>
          </a:ln>
        </p:spPr>
        <p:txBody>
          <a:bodyPr vert="horz" wrap="square" lIns="91440" tIns="45720" rIns="91440" bIns="45720" numCol="1" anchor="t" anchorCtr="0" compatLnSpc="1">
            <a:prstTxWarp prst="textNoShape">
              <a:avLst/>
            </a:prstTxWarp>
          </a:bodyPr>
          <a:lstStyle>
            <a:lvl1pPr algn="ctr" eaLnBrk="0" hangingPunct="0">
              <a:defRPr sz="1400" b="0" i="0">
                <a:solidFill>
                  <a:schemeClr val="tx1"/>
                </a:solidFill>
                <a:uFillTx/>
                <a:latin typeface="Helvetica Neue Light" charset="0"/>
                <a:ea typeface="Helvetica Neue Light" charset="0"/>
                <a:cs typeface="Helvetica Neue Light" charset="0"/>
              </a:defRPr>
            </a:lvl1pPr>
          </a:lstStyle>
          <a:p>
            <a:pPr>
              <a:defRPr>
                <a:uFillTx/>
              </a:defRPr>
            </a:pPr>
            <a:endParaRPr lang="en-US">
              <a:uFillTx/>
            </a:endParaRPr>
          </a:p>
        </p:txBody>
      </p:sp>
      <p:sp>
        <p:nvSpPr>
          <p:cNvPr id="7" name="Rectangle 6"/>
          <p:cNvSpPr>
            <a:spLocks noGrp="1" noChangeArrowheads="1"/>
          </p:cNvSpPr>
          <p:nvPr>
            <p:ph type="sldNum" sz="quarter" idx="12"/>
          </p:nvPr>
        </p:nvSpPr>
        <p:spPr>
          <a:xfrm>
            <a:off x="8737600" y="6248400"/>
            <a:ext cx="2540000" cy="457200"/>
          </a:xfrm>
        </p:spPr>
        <p:txBody>
          <a:bodyPr/>
          <a:lstStyle>
            <a:lvl1pPr>
              <a:defRPr b="0" i="0">
                <a:uFillTx/>
                <a:latin typeface="Helvetica Neue Light" charset="0"/>
                <a:ea typeface="Helvetica Neue Light" charset="0"/>
                <a:cs typeface="Helvetica Neue Light" charset="0"/>
              </a:defRPr>
            </a:lvl1pPr>
          </a:lstStyle>
          <a:p>
            <a:fld id="{0707532D-10C1-AA49-B4A4-A871B8E03AF0}" type="slidenum">
              <a:rPr lang="en-US" smtClean="0">
                <a:uFillTx/>
              </a:rPr>
              <a:pPr/>
              <a:t>‹#›</a:t>
            </a:fld>
            <a:endParaRPr lang="en-US">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588000" y="248572"/>
            <a:ext cx="10972800" cy="906000"/>
          </a:xfrm>
          <a:prstGeom prst="rect">
            <a:avLst/>
          </a:prstGeom>
          <a:noFill/>
          <a:ln>
            <a:noFill/>
          </a:ln>
        </p:spPr>
        <p:txBody>
          <a:bodyPr lIns="91425" tIns="91425" rIns="91425" bIns="91425" anchor="b" anchorCtr="0"/>
          <a:lstStyle>
            <a:lvl1pPr lvl="0" algn="l" rtl="0">
              <a:spcBef>
                <a:spcPts val="0"/>
              </a:spcBef>
              <a:buClr>
                <a:srgbClr val="003262"/>
              </a:buClr>
              <a:buSzPct val="100000"/>
              <a:buFont typeface="Arial"/>
              <a:buNone/>
              <a:defRPr sz="3600" b="1">
                <a:solidFill>
                  <a:srgbClr val="003262"/>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609600" y="1450825"/>
            <a:ext cx="10972800" cy="4661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pic>
        <p:nvPicPr>
          <p:cNvPr id="14" name="Shape 14"/>
          <p:cNvPicPr preferRelativeResize="0"/>
          <p:nvPr/>
        </p:nvPicPr>
        <p:blipFill>
          <a:blip r:embed="rId2">
            <a:alphaModFix/>
          </a:blip>
          <a:stretch>
            <a:fillRect/>
          </a:stretch>
        </p:blipFill>
        <p:spPr>
          <a:xfrm>
            <a:off x="10552767" y="6258024"/>
            <a:ext cx="1008024" cy="232312"/>
          </a:xfrm>
          <a:prstGeom prst="rect">
            <a:avLst/>
          </a:prstGeom>
          <a:noFill/>
          <a:ln>
            <a:noFill/>
          </a:ln>
        </p:spPr>
      </p:pic>
      <p:cxnSp>
        <p:nvCxnSpPr>
          <p:cNvPr id="15" name="Shape 15"/>
          <p:cNvCxnSpPr/>
          <p:nvPr/>
        </p:nvCxnSpPr>
        <p:spPr>
          <a:xfrm rot="10800000" flipH="1">
            <a:off x="566400" y="1250025"/>
            <a:ext cx="11016000" cy="29100"/>
          </a:xfrm>
          <a:prstGeom prst="straightConnector1">
            <a:avLst/>
          </a:prstGeom>
          <a:noFill/>
          <a:ln w="9525" cap="flat" cmpd="sng">
            <a:solidFill>
              <a:srgbClr val="003262"/>
            </a:solidFill>
            <a:prstDash val="solid"/>
            <a:round/>
            <a:headEnd type="none" w="lg" len="lg"/>
            <a:tailEnd type="none" w="lg" len="lg"/>
          </a:ln>
        </p:spPr>
      </p:cxnSp>
      <p:cxnSp>
        <p:nvCxnSpPr>
          <p:cNvPr id="16" name="Shape 16"/>
          <p:cNvCxnSpPr/>
          <p:nvPr/>
        </p:nvCxnSpPr>
        <p:spPr>
          <a:xfrm rot="10800000" flipH="1">
            <a:off x="566400" y="6170725"/>
            <a:ext cx="11016000" cy="29100"/>
          </a:xfrm>
          <a:prstGeom prst="straightConnector1">
            <a:avLst/>
          </a:prstGeom>
          <a:noFill/>
          <a:ln w="9525" cap="flat" cmpd="sng">
            <a:solidFill>
              <a:srgbClr val="003262"/>
            </a:solidFill>
            <a:prstDash val="solid"/>
            <a:round/>
            <a:headEnd type="none" w="lg" len="lg"/>
            <a:tailEnd type="none" w="lg" len="lg"/>
          </a:ln>
        </p:spPr>
      </p:cxnSp>
    </p:spTree>
    <p:extLst>
      <p:ext uri="{BB962C8B-B14F-4D97-AF65-F5344CB8AC3E}">
        <p14:creationId xmlns:p14="http://schemas.microsoft.com/office/powerpoint/2010/main" val="3026579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3962400" y="2209800"/>
            <a:ext cx="7448400" cy="1171600"/>
          </a:xfrm>
          <a:prstGeom prst="rect">
            <a:avLst/>
          </a:prstGeom>
          <a:noFill/>
          <a:ln>
            <a:noFill/>
          </a:ln>
        </p:spPr>
        <p:txBody>
          <a:bodyPr lIns="91425" tIns="91425" rIns="91425" bIns="91425" anchor="b" anchorCtr="0"/>
          <a:lstStyle>
            <a:lvl1pPr lvl="0" algn="l" rtl="0">
              <a:spcBef>
                <a:spcPts val="0"/>
              </a:spcBef>
              <a:buSzPct val="100000"/>
              <a:buFont typeface="Arial"/>
              <a:buNone/>
              <a:defRPr sz="4800" b="1" i="0" u="none" strike="noStrike" cap="none">
                <a:latin typeface="Arial"/>
                <a:ea typeface="Arial"/>
                <a:cs typeface="Arial"/>
                <a:sym typeface="Arial"/>
              </a:defRPr>
            </a:lvl1pPr>
            <a:lvl2pPr lvl="1"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2pPr>
            <a:lvl3pPr lvl="2"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3pPr>
            <a:lvl4pPr lvl="3"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4pPr>
            <a:lvl5pPr lvl="4"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5pPr>
            <a:lvl6pPr lvl="5"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6pPr>
            <a:lvl7pPr lvl="6"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7pPr>
            <a:lvl8pPr lvl="7"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8pPr>
            <a:lvl9pPr lvl="8" algn="l" rtl="0">
              <a:spcBef>
                <a:spcPts val="0"/>
              </a:spcBef>
              <a:buClr>
                <a:schemeClr val="dk2"/>
              </a:buClr>
              <a:buSzPct val="100000"/>
              <a:buFont typeface="Arial"/>
              <a:buNone/>
              <a:defRPr sz="4800" b="1" i="0" u="none" strike="noStrike" cap="none">
                <a:solidFill>
                  <a:schemeClr val="dk2"/>
                </a:solidFill>
                <a:latin typeface="Arial"/>
                <a:ea typeface="Arial"/>
                <a:cs typeface="Arial"/>
                <a:sym typeface="Arial"/>
              </a:defRPr>
            </a:lvl9pPr>
          </a:lstStyle>
          <a:p>
            <a:endParaRPr/>
          </a:p>
        </p:txBody>
      </p:sp>
      <p:sp>
        <p:nvSpPr>
          <p:cNvPr id="37" name="Shape 37"/>
          <p:cNvSpPr txBox="1">
            <a:spLocks noGrp="1"/>
          </p:cNvSpPr>
          <p:nvPr>
            <p:ph type="subTitle" idx="1"/>
          </p:nvPr>
        </p:nvSpPr>
        <p:spPr>
          <a:xfrm>
            <a:off x="3962400" y="3429000"/>
            <a:ext cx="7448400" cy="685600"/>
          </a:xfrm>
          <a:prstGeom prst="rect">
            <a:avLst/>
          </a:prstGeom>
          <a:noFill/>
          <a:ln>
            <a:noFill/>
          </a:ln>
        </p:spPr>
        <p:txBody>
          <a:bodyPr lIns="91425" tIns="91425" rIns="91425" bIns="91425" anchor="t" anchorCtr="0"/>
          <a:lstStyle>
            <a:lvl1pPr lvl="0" algn="l" rtl="0">
              <a:spcBef>
                <a:spcPts val="0"/>
              </a:spcBef>
              <a:buClr>
                <a:srgbClr val="000000"/>
              </a:buClr>
              <a:buSzPct val="100000"/>
              <a:buFont typeface="Arial"/>
              <a:buNone/>
              <a:defRPr sz="2400" b="0" i="0" u="none" strike="noStrike" cap="none">
                <a:solidFill>
                  <a:srgbClr val="000000"/>
                </a:solidFill>
                <a:latin typeface="Arial"/>
                <a:ea typeface="Arial"/>
                <a:cs typeface="Arial"/>
                <a:sym typeface="Arial"/>
              </a:defRPr>
            </a:lvl1pPr>
            <a:lvl2pPr lvl="1"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2400" b="0" i="0" u="none" strike="noStrike" cap="none">
                <a:solidFill>
                  <a:schemeClr val="dk1"/>
                </a:solidFill>
                <a:latin typeface="Arial"/>
                <a:ea typeface="Arial"/>
                <a:cs typeface="Arial"/>
                <a:sym typeface="Arial"/>
              </a:defRPr>
            </a:lvl9pPr>
          </a:lstStyle>
          <a:p>
            <a:endParaRPr/>
          </a:p>
        </p:txBody>
      </p:sp>
      <p:cxnSp>
        <p:nvCxnSpPr>
          <p:cNvPr id="38" name="Shape 38"/>
          <p:cNvCxnSpPr/>
          <p:nvPr/>
        </p:nvCxnSpPr>
        <p:spPr>
          <a:xfrm rot="10800000" flipH="1">
            <a:off x="3920555" y="3381899"/>
            <a:ext cx="7458800" cy="400"/>
          </a:xfrm>
          <a:prstGeom prst="straightConnector1">
            <a:avLst/>
          </a:prstGeom>
          <a:noFill/>
          <a:ln w="9525" cap="flat" cmpd="sng">
            <a:solidFill>
              <a:srgbClr val="CCCCCC"/>
            </a:solidFill>
            <a:prstDash val="solid"/>
            <a:round/>
            <a:headEnd type="none" w="lg" len="lg"/>
            <a:tailEnd type="none" w="lg" len="lg"/>
          </a:ln>
        </p:spPr>
      </p:cxnSp>
      <p:sp>
        <p:nvSpPr>
          <p:cNvPr id="39" name="Shape 39"/>
          <p:cNvSpPr txBox="1"/>
          <p:nvPr/>
        </p:nvSpPr>
        <p:spPr>
          <a:xfrm>
            <a:off x="1780699" y="2785023"/>
            <a:ext cx="1966000" cy="1372400"/>
          </a:xfrm>
          <a:prstGeom prst="rect">
            <a:avLst/>
          </a:prstGeom>
          <a:noFill/>
          <a:ln>
            <a:noFill/>
          </a:ln>
        </p:spPr>
        <p:txBody>
          <a:bodyPr lIns="121900" tIns="121900" rIns="121900" bIns="121900" anchor="t" anchorCtr="0">
            <a:noAutofit/>
          </a:bodyPr>
          <a:lstStyle/>
          <a:p>
            <a:pPr lvl="0" rtl="0">
              <a:spcBef>
                <a:spcPts val="0"/>
              </a:spcBef>
              <a:buNone/>
            </a:pPr>
            <a:r>
              <a:rPr lang="en" sz="3733" b="1" dirty="0">
                <a:solidFill>
                  <a:srgbClr val="003262"/>
                </a:solidFill>
              </a:rPr>
              <a:t>D</a:t>
            </a:r>
            <a:r>
              <a:rPr lang="en-US" sz="2667" b="1" dirty="0">
                <a:solidFill>
                  <a:srgbClr val="003262"/>
                </a:solidFill>
              </a:rPr>
              <a:t>S</a:t>
            </a:r>
            <a:r>
              <a:rPr lang="en-US" sz="2667" b="1" baseline="0" dirty="0">
                <a:solidFill>
                  <a:srgbClr val="003262"/>
                </a:solidFill>
              </a:rPr>
              <a:t> 100</a:t>
            </a:r>
            <a:endParaRPr lang="en" sz="3733" b="1" dirty="0">
              <a:solidFill>
                <a:srgbClr val="003262"/>
              </a:solidFill>
            </a:endParaRPr>
          </a:p>
          <a:p>
            <a:pPr lvl="0" rtl="0">
              <a:spcBef>
                <a:spcPts val="0"/>
              </a:spcBef>
              <a:buNone/>
            </a:pPr>
            <a:r>
              <a:rPr lang="en" sz="2400" b="1" dirty="0">
                <a:solidFill>
                  <a:srgbClr val="C4820E"/>
                </a:solidFill>
              </a:rPr>
              <a:t>Spring 201</a:t>
            </a:r>
            <a:r>
              <a:rPr lang="en-US" sz="2400" b="1" dirty="0">
                <a:solidFill>
                  <a:srgbClr val="C4820E"/>
                </a:solidFill>
              </a:rPr>
              <a:t>7</a:t>
            </a:r>
            <a:endParaRPr lang="en" sz="2400" b="1" dirty="0">
              <a:solidFill>
                <a:srgbClr val="C4820E"/>
              </a:solidFill>
            </a:endParaRPr>
          </a:p>
        </p:txBody>
      </p:sp>
      <p:pic>
        <p:nvPicPr>
          <p:cNvPr id="40" name="Shape 40"/>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399" y="3083903"/>
            <a:ext cx="968300" cy="774639"/>
          </a:xfrm>
          <a:prstGeom prst="rect">
            <a:avLst/>
          </a:prstGeom>
          <a:noFill/>
          <a:ln>
            <a:noFill/>
          </a:ln>
        </p:spPr>
      </p:pic>
      <p:sp>
        <p:nvSpPr>
          <p:cNvPr id="41" name="Shape 41"/>
          <p:cNvSpPr txBox="1"/>
          <p:nvPr/>
        </p:nvSpPr>
        <p:spPr>
          <a:xfrm>
            <a:off x="7689628" y="6356967"/>
            <a:ext cx="4461600" cy="464400"/>
          </a:xfrm>
          <a:prstGeom prst="rect">
            <a:avLst/>
          </a:prstGeom>
          <a:noFill/>
          <a:ln>
            <a:noFill/>
          </a:ln>
        </p:spPr>
        <p:txBody>
          <a:bodyPr lIns="121900" tIns="121900" rIns="121900" bIns="121900" anchor="t" anchorCtr="0">
            <a:noAutofit/>
          </a:bodyPr>
          <a:lstStyle/>
          <a:p>
            <a:pPr lvl="0" rtl="0">
              <a:spcBef>
                <a:spcPts val="0"/>
              </a:spcBef>
              <a:buNone/>
            </a:pPr>
            <a:r>
              <a:rPr lang="en" sz="1333"/>
              <a:t>Slides created by John DeNero (denero@berkeley.edu)</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algn="l" rtl="0">
              <a:spcBef>
                <a:spcPts val="0"/>
              </a:spcBef>
              <a:buSzPct val="100000"/>
              <a:buFont typeface="Arial"/>
              <a:buNone/>
              <a:defRPr sz="4800" b="1">
                <a:latin typeface="Arial"/>
                <a:ea typeface="Arial"/>
                <a:cs typeface="Arial"/>
                <a:sym typeface="Arial"/>
              </a:defRPr>
            </a:lvl1pPr>
            <a:lvl2pPr lvl="1" algn="l" rtl="0">
              <a:spcBef>
                <a:spcPts val="0"/>
              </a:spcBef>
              <a:buSzPct val="100000"/>
              <a:buFont typeface="Arial"/>
              <a:buNone/>
              <a:defRPr sz="4800" b="1">
                <a:solidFill>
                  <a:schemeClr val="dk2"/>
                </a:solidFill>
                <a:latin typeface="Arial"/>
                <a:ea typeface="Arial"/>
                <a:cs typeface="Arial"/>
                <a:sym typeface="Arial"/>
              </a:defRPr>
            </a:lvl2pPr>
            <a:lvl3pPr lvl="2" algn="l" rtl="0">
              <a:spcBef>
                <a:spcPts val="0"/>
              </a:spcBef>
              <a:buSzPct val="100000"/>
              <a:buFont typeface="Arial"/>
              <a:buNone/>
              <a:defRPr sz="4800" b="1">
                <a:solidFill>
                  <a:schemeClr val="dk2"/>
                </a:solidFill>
                <a:latin typeface="Arial"/>
                <a:ea typeface="Arial"/>
                <a:cs typeface="Arial"/>
                <a:sym typeface="Arial"/>
              </a:defRPr>
            </a:lvl3pPr>
            <a:lvl4pPr lvl="3" algn="l" rtl="0">
              <a:spcBef>
                <a:spcPts val="0"/>
              </a:spcBef>
              <a:buSzPct val="100000"/>
              <a:buFont typeface="Arial"/>
              <a:buNone/>
              <a:defRPr sz="4800" b="1">
                <a:solidFill>
                  <a:schemeClr val="dk2"/>
                </a:solidFill>
                <a:latin typeface="Arial"/>
                <a:ea typeface="Arial"/>
                <a:cs typeface="Arial"/>
                <a:sym typeface="Arial"/>
              </a:defRPr>
            </a:lvl4pPr>
            <a:lvl5pPr lvl="4" algn="l" rtl="0">
              <a:spcBef>
                <a:spcPts val="0"/>
              </a:spcBef>
              <a:buSzPct val="100000"/>
              <a:buFont typeface="Arial"/>
              <a:buNone/>
              <a:defRPr sz="4800" b="1">
                <a:solidFill>
                  <a:schemeClr val="dk2"/>
                </a:solidFill>
                <a:latin typeface="Arial"/>
                <a:ea typeface="Arial"/>
                <a:cs typeface="Arial"/>
                <a:sym typeface="Arial"/>
              </a:defRPr>
            </a:lvl5pPr>
            <a:lvl6pPr lvl="5" algn="l" rtl="0">
              <a:spcBef>
                <a:spcPts val="0"/>
              </a:spcBef>
              <a:buSzPct val="100000"/>
              <a:buFont typeface="Arial"/>
              <a:buNone/>
              <a:defRPr sz="4800" b="1">
                <a:solidFill>
                  <a:schemeClr val="dk2"/>
                </a:solidFill>
                <a:latin typeface="Arial"/>
                <a:ea typeface="Arial"/>
                <a:cs typeface="Arial"/>
                <a:sym typeface="Arial"/>
              </a:defRPr>
            </a:lvl6pPr>
            <a:lvl7pPr lvl="6" algn="l" rtl="0">
              <a:spcBef>
                <a:spcPts val="0"/>
              </a:spcBef>
              <a:buSzPct val="100000"/>
              <a:buFont typeface="Arial"/>
              <a:buNone/>
              <a:defRPr sz="4800" b="1">
                <a:solidFill>
                  <a:schemeClr val="dk2"/>
                </a:solidFill>
                <a:latin typeface="Arial"/>
                <a:ea typeface="Arial"/>
                <a:cs typeface="Arial"/>
                <a:sym typeface="Arial"/>
              </a:defRPr>
            </a:lvl7pPr>
            <a:lvl8pPr lvl="7" algn="l" rtl="0">
              <a:spcBef>
                <a:spcPts val="0"/>
              </a:spcBef>
              <a:buSzPct val="100000"/>
              <a:buFont typeface="Arial"/>
              <a:buNone/>
              <a:defRPr sz="4800" b="1">
                <a:solidFill>
                  <a:schemeClr val="dk2"/>
                </a:solidFill>
                <a:latin typeface="Arial"/>
                <a:ea typeface="Arial"/>
                <a:cs typeface="Arial"/>
                <a:sym typeface="Arial"/>
              </a:defRPr>
            </a:lvl8pPr>
            <a:lvl9pPr lvl="8" algn="l" rtl="0">
              <a:spcBef>
                <a:spcPts val="0"/>
              </a:spcBef>
              <a:buSzPct val="100000"/>
              <a:buFont typeface="Arial"/>
              <a:buNone/>
              <a:defRPr sz="4800" b="1">
                <a:solidFill>
                  <a:schemeClr val="dk2"/>
                </a:solidFill>
                <a:latin typeface="Arial"/>
                <a:ea typeface="Arial"/>
                <a:cs typeface="Arial"/>
                <a:sym typeface="Arial"/>
              </a:defRPr>
            </a:lvl9pPr>
          </a:lstStyle>
          <a:p>
            <a:endParaRPr/>
          </a:p>
        </p:txBody>
      </p:sp>
      <p:cxnSp>
        <p:nvCxnSpPr>
          <p:cNvPr id="44" name="Shape 44"/>
          <p:cNvCxnSpPr/>
          <p:nvPr/>
        </p:nvCxnSpPr>
        <p:spPr>
          <a:xfrm>
            <a:off x="609600" y="1175787"/>
            <a:ext cx="10972800" cy="0"/>
          </a:xfrm>
          <a:prstGeom prst="straightConnector1">
            <a:avLst/>
          </a:prstGeom>
          <a:noFill/>
          <a:ln w="9525" cap="flat" cmpd="sng">
            <a:solidFill>
              <a:srgbClr val="CCCCCC"/>
            </a:solidFill>
            <a:prstDash val="solid"/>
            <a:round/>
            <a:headEnd type="none" w="lg" len="lg"/>
            <a:tailEnd type="none" w="lg" len="lg"/>
          </a:ln>
        </p:spPr>
      </p:cxnSp>
      <p:cxnSp>
        <p:nvCxnSpPr>
          <p:cNvPr id="45" name="Shape 45"/>
          <p:cNvCxnSpPr/>
          <p:nvPr/>
        </p:nvCxnSpPr>
        <p:spPr>
          <a:xfrm>
            <a:off x="609600" y="6324600"/>
            <a:ext cx="10972800" cy="0"/>
          </a:xfrm>
          <a:prstGeom prst="straightConnector1">
            <a:avLst/>
          </a:prstGeom>
          <a:noFill/>
          <a:ln w="9525" cap="flat" cmpd="sng">
            <a:solidFill>
              <a:srgbClr val="CCCCCC"/>
            </a:solidFill>
            <a:prstDash val="solid"/>
            <a:round/>
            <a:headEnd type="none" w="lg" len="lg"/>
            <a:tailEnd type="none" w="lg" len="lg"/>
          </a:ln>
        </p:spPr>
      </p:cxnSp>
      <p:sp>
        <p:nvSpPr>
          <p:cNvPr id="46" name="Shape 46"/>
          <p:cNvSpPr txBox="1">
            <a:spLocks noGrp="1"/>
          </p:cNvSpPr>
          <p:nvPr>
            <p:ph type="body" idx="1"/>
          </p:nvPr>
        </p:nvSpPr>
        <p:spPr>
          <a:xfrm>
            <a:off x="609600" y="1295400"/>
            <a:ext cx="10972800" cy="4830800"/>
          </a:xfrm>
          <a:prstGeom prst="rect">
            <a:avLst/>
          </a:prstGeom>
          <a:noFill/>
          <a:ln>
            <a:noFill/>
          </a:ln>
        </p:spPr>
        <p:txBody>
          <a:bodyPr lIns="91425" tIns="91425" rIns="91425" bIns="91425" anchor="t" anchorCtr="0"/>
          <a:lstStyle>
            <a:lvl1pPr lvl="0" rtl="0">
              <a:spcBef>
                <a:spcPts val="0"/>
              </a:spcBef>
              <a:spcAft>
                <a:spcPts val="533"/>
              </a:spcAft>
              <a:defRPr sz="3200"/>
            </a:lvl1pPr>
            <a:lvl2pPr lvl="1" rtl="0">
              <a:spcBef>
                <a:spcPts val="0"/>
              </a:spcBef>
              <a:spcAft>
                <a:spcPts val="533"/>
              </a:spcAft>
              <a:defRPr sz="3200"/>
            </a:lvl2pPr>
            <a:lvl3pPr lvl="2" rtl="0">
              <a:spcBef>
                <a:spcPts val="0"/>
              </a:spcBef>
              <a:spcAft>
                <a:spcPts val="533"/>
              </a:spcAft>
              <a:defRPr sz="3200"/>
            </a:lvl3pPr>
            <a:lvl4pPr lvl="3" rtl="0">
              <a:spcBef>
                <a:spcPts val="0"/>
              </a:spcBef>
              <a:spcAft>
                <a:spcPts val="533"/>
              </a:spcAft>
              <a:defRPr sz="2400"/>
            </a:lvl4pPr>
            <a:lvl5pPr lvl="4" rtl="0">
              <a:spcBef>
                <a:spcPts val="0"/>
              </a:spcBef>
              <a:spcAft>
                <a:spcPts val="533"/>
              </a:spcAft>
              <a:defRPr sz="2400"/>
            </a:lvl5pPr>
            <a:lvl6pPr lvl="5" rtl="0">
              <a:spcBef>
                <a:spcPts val="0"/>
              </a:spcBef>
              <a:spcAft>
                <a:spcPts val="533"/>
              </a:spcAft>
              <a:defRPr sz="2400"/>
            </a:lvl6pPr>
            <a:lvl7pPr lvl="6" rtl="0">
              <a:spcBef>
                <a:spcPts val="0"/>
              </a:spcBef>
              <a:spcAft>
                <a:spcPts val="533"/>
              </a:spcAft>
              <a:defRPr sz="2400"/>
            </a:lvl7pPr>
            <a:lvl8pPr lvl="7" rtl="0">
              <a:spcBef>
                <a:spcPts val="0"/>
              </a:spcBef>
              <a:spcAft>
                <a:spcPts val="533"/>
              </a:spcAft>
              <a:defRPr sz="2400"/>
            </a:lvl8pPr>
            <a:lvl9pPr lvl="8" rtl="0">
              <a:spcBef>
                <a:spcPts val="0"/>
              </a:spcBef>
              <a:spcAft>
                <a:spcPts val="533"/>
              </a:spcAft>
              <a:defRPr sz="24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algn="l" rtl="0">
              <a:spcBef>
                <a:spcPts val="0"/>
              </a:spcBef>
              <a:buSzPct val="100000"/>
              <a:buFont typeface="Arial"/>
              <a:buNone/>
              <a:defRPr sz="4800" b="1">
                <a:latin typeface="Arial"/>
                <a:ea typeface="Arial"/>
                <a:cs typeface="Arial"/>
                <a:sym typeface="Arial"/>
              </a:defRPr>
            </a:lvl1pPr>
            <a:lvl2pPr lvl="1" algn="l" rtl="0">
              <a:spcBef>
                <a:spcPts val="0"/>
              </a:spcBef>
              <a:buSzPct val="100000"/>
              <a:buFont typeface="Arial"/>
              <a:buNone/>
              <a:defRPr sz="4800" b="1">
                <a:solidFill>
                  <a:schemeClr val="dk2"/>
                </a:solidFill>
                <a:latin typeface="Arial"/>
                <a:ea typeface="Arial"/>
                <a:cs typeface="Arial"/>
                <a:sym typeface="Arial"/>
              </a:defRPr>
            </a:lvl2pPr>
            <a:lvl3pPr lvl="2" algn="l" rtl="0">
              <a:spcBef>
                <a:spcPts val="0"/>
              </a:spcBef>
              <a:buSzPct val="100000"/>
              <a:buFont typeface="Arial"/>
              <a:buNone/>
              <a:defRPr sz="4800" b="1">
                <a:solidFill>
                  <a:schemeClr val="dk2"/>
                </a:solidFill>
                <a:latin typeface="Arial"/>
                <a:ea typeface="Arial"/>
                <a:cs typeface="Arial"/>
                <a:sym typeface="Arial"/>
              </a:defRPr>
            </a:lvl3pPr>
            <a:lvl4pPr lvl="3" algn="l" rtl="0">
              <a:spcBef>
                <a:spcPts val="0"/>
              </a:spcBef>
              <a:buSzPct val="100000"/>
              <a:buFont typeface="Arial"/>
              <a:buNone/>
              <a:defRPr sz="4800" b="1">
                <a:solidFill>
                  <a:schemeClr val="dk2"/>
                </a:solidFill>
                <a:latin typeface="Arial"/>
                <a:ea typeface="Arial"/>
                <a:cs typeface="Arial"/>
                <a:sym typeface="Arial"/>
              </a:defRPr>
            </a:lvl4pPr>
            <a:lvl5pPr lvl="4" algn="l" rtl="0">
              <a:spcBef>
                <a:spcPts val="0"/>
              </a:spcBef>
              <a:buSzPct val="100000"/>
              <a:buFont typeface="Arial"/>
              <a:buNone/>
              <a:defRPr sz="4800" b="1">
                <a:solidFill>
                  <a:schemeClr val="dk2"/>
                </a:solidFill>
                <a:latin typeface="Arial"/>
                <a:ea typeface="Arial"/>
                <a:cs typeface="Arial"/>
                <a:sym typeface="Arial"/>
              </a:defRPr>
            </a:lvl5pPr>
            <a:lvl6pPr lvl="5" algn="l" rtl="0">
              <a:spcBef>
                <a:spcPts val="0"/>
              </a:spcBef>
              <a:buSzPct val="100000"/>
              <a:buFont typeface="Arial"/>
              <a:buNone/>
              <a:defRPr sz="4800" b="1">
                <a:solidFill>
                  <a:schemeClr val="dk2"/>
                </a:solidFill>
                <a:latin typeface="Arial"/>
                <a:ea typeface="Arial"/>
                <a:cs typeface="Arial"/>
                <a:sym typeface="Arial"/>
              </a:defRPr>
            </a:lvl6pPr>
            <a:lvl7pPr lvl="6" algn="l" rtl="0">
              <a:spcBef>
                <a:spcPts val="0"/>
              </a:spcBef>
              <a:buSzPct val="100000"/>
              <a:buFont typeface="Arial"/>
              <a:buNone/>
              <a:defRPr sz="4800" b="1">
                <a:solidFill>
                  <a:schemeClr val="dk2"/>
                </a:solidFill>
                <a:latin typeface="Arial"/>
                <a:ea typeface="Arial"/>
                <a:cs typeface="Arial"/>
                <a:sym typeface="Arial"/>
              </a:defRPr>
            </a:lvl7pPr>
            <a:lvl8pPr lvl="7" algn="l" rtl="0">
              <a:spcBef>
                <a:spcPts val="0"/>
              </a:spcBef>
              <a:buSzPct val="100000"/>
              <a:buFont typeface="Arial"/>
              <a:buNone/>
              <a:defRPr sz="4800" b="1">
                <a:solidFill>
                  <a:schemeClr val="dk2"/>
                </a:solidFill>
                <a:latin typeface="Arial"/>
                <a:ea typeface="Arial"/>
                <a:cs typeface="Arial"/>
                <a:sym typeface="Arial"/>
              </a:defRPr>
            </a:lvl8pPr>
            <a:lvl9pPr lvl="8" algn="l" rtl="0">
              <a:spcBef>
                <a:spcPts val="0"/>
              </a:spcBef>
              <a:buSzPct val="100000"/>
              <a:buFont typeface="Arial"/>
              <a:buNone/>
              <a:defRPr sz="4800" b="1">
                <a:solidFill>
                  <a:schemeClr val="dk2"/>
                </a:solidFill>
                <a:latin typeface="Arial"/>
                <a:ea typeface="Arial"/>
                <a:cs typeface="Arial"/>
                <a:sym typeface="Arial"/>
              </a:defRPr>
            </a:lvl9pPr>
          </a:lstStyle>
          <a:p>
            <a:endParaRPr/>
          </a:p>
        </p:txBody>
      </p:sp>
      <p:sp>
        <p:nvSpPr>
          <p:cNvPr id="49" name="Shape 49"/>
          <p:cNvSpPr txBox="1">
            <a:spLocks noGrp="1"/>
          </p:cNvSpPr>
          <p:nvPr>
            <p:ph type="body" idx="1"/>
          </p:nvPr>
        </p:nvSpPr>
        <p:spPr>
          <a:xfrm>
            <a:off x="609600" y="1295400"/>
            <a:ext cx="5384800" cy="4830800"/>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3200"/>
            </a:lvl2pPr>
            <a:lvl3pPr lvl="2" rtl="0">
              <a:spcBef>
                <a:spcPts val="0"/>
              </a:spcBef>
              <a:defRPr sz="3200"/>
            </a:lvl3pPr>
            <a:lvl4pPr lvl="3" rtl="0">
              <a:spcBef>
                <a:spcPts val="0"/>
              </a:spcBef>
              <a:defRPr sz="2400"/>
            </a:lvl4pPr>
            <a:lvl5pPr lvl="4" rtl="0">
              <a:spcBef>
                <a:spcPts val="0"/>
              </a:spcBef>
              <a:defRPr sz="2400"/>
            </a:lvl5pPr>
            <a:lvl6pPr lvl="5" rtl="0">
              <a:spcBef>
                <a:spcPts val="0"/>
              </a:spcBef>
              <a:defRPr sz="2400"/>
            </a:lvl6pPr>
            <a:lvl7pPr lvl="6" rtl="0">
              <a:spcBef>
                <a:spcPts val="0"/>
              </a:spcBef>
              <a:defRPr sz="2400"/>
            </a:lvl7pPr>
            <a:lvl8pPr lvl="7" rtl="0">
              <a:spcBef>
                <a:spcPts val="0"/>
              </a:spcBef>
              <a:defRPr sz="2400"/>
            </a:lvl8pPr>
            <a:lvl9pPr lvl="8" rtl="0">
              <a:spcBef>
                <a:spcPts val="0"/>
              </a:spcBef>
              <a:defRPr sz="2400"/>
            </a:lvl9pPr>
          </a:lstStyle>
          <a:p>
            <a:endParaRPr/>
          </a:p>
        </p:txBody>
      </p:sp>
      <p:sp>
        <p:nvSpPr>
          <p:cNvPr id="50" name="Shape 50"/>
          <p:cNvSpPr txBox="1">
            <a:spLocks noGrp="1"/>
          </p:cNvSpPr>
          <p:nvPr>
            <p:ph type="body" idx="2"/>
          </p:nvPr>
        </p:nvSpPr>
        <p:spPr>
          <a:xfrm>
            <a:off x="6197600" y="1295400"/>
            <a:ext cx="5384800" cy="4830800"/>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3200">
                <a:solidFill>
                  <a:schemeClr val="dk1"/>
                </a:solidFill>
              </a:defRPr>
            </a:lvl2pPr>
            <a:lvl3pPr lvl="2" rtl="0">
              <a:spcBef>
                <a:spcPts val="0"/>
              </a:spcBef>
              <a:defRPr sz="3200">
                <a:solidFill>
                  <a:schemeClr val="dk1"/>
                </a:solidFill>
              </a:defRPr>
            </a:lvl3pPr>
            <a:lvl4pPr lvl="3" rtl="0">
              <a:spcBef>
                <a:spcPts val="0"/>
              </a:spcBef>
              <a:defRPr sz="2400">
                <a:solidFill>
                  <a:schemeClr val="dk1"/>
                </a:solidFill>
              </a:defRPr>
            </a:lvl4pPr>
            <a:lvl5pPr lvl="4" rtl="0">
              <a:spcBef>
                <a:spcPts val="0"/>
              </a:spcBef>
              <a:defRPr sz="2400">
                <a:solidFill>
                  <a:schemeClr val="dk1"/>
                </a:solidFill>
              </a:defRPr>
            </a:lvl5pPr>
            <a:lvl6pPr lvl="5" rtl="0">
              <a:spcBef>
                <a:spcPts val="0"/>
              </a:spcBef>
              <a:defRPr sz="2400">
                <a:solidFill>
                  <a:schemeClr val="dk1"/>
                </a:solidFill>
              </a:defRPr>
            </a:lvl6pPr>
            <a:lvl7pPr lvl="6" rtl="0">
              <a:spcBef>
                <a:spcPts val="0"/>
              </a:spcBef>
              <a:defRPr sz="2400">
                <a:solidFill>
                  <a:schemeClr val="dk1"/>
                </a:solidFill>
              </a:defRPr>
            </a:lvl7pPr>
            <a:lvl8pPr lvl="7" rtl="0">
              <a:spcBef>
                <a:spcPts val="0"/>
              </a:spcBef>
              <a:defRPr sz="2400">
                <a:solidFill>
                  <a:schemeClr val="dk1"/>
                </a:solidFill>
              </a:defRPr>
            </a:lvl8pPr>
            <a:lvl9pPr lvl="8" rtl="0">
              <a:spcBef>
                <a:spcPts val="0"/>
              </a:spcBef>
              <a:defRPr sz="2400"/>
            </a:lvl9pPr>
          </a:lstStyle>
          <a:p>
            <a:endParaRPr/>
          </a:p>
        </p:txBody>
      </p:sp>
      <p:cxnSp>
        <p:nvCxnSpPr>
          <p:cNvPr id="51" name="Shape 51"/>
          <p:cNvCxnSpPr/>
          <p:nvPr/>
        </p:nvCxnSpPr>
        <p:spPr>
          <a:xfrm>
            <a:off x="609600" y="1175787"/>
            <a:ext cx="10972800" cy="0"/>
          </a:xfrm>
          <a:prstGeom prst="straightConnector1">
            <a:avLst/>
          </a:prstGeom>
          <a:noFill/>
          <a:ln w="9525" cap="flat" cmpd="sng">
            <a:solidFill>
              <a:srgbClr val="CCCCCC"/>
            </a:solidFill>
            <a:prstDash val="solid"/>
            <a:round/>
            <a:headEnd type="none" w="lg" len="lg"/>
            <a:tailEnd type="none" w="lg" len="lg"/>
          </a:ln>
        </p:spPr>
      </p:cxnSp>
      <p:cxnSp>
        <p:nvCxnSpPr>
          <p:cNvPr id="52" name="Shape 52"/>
          <p:cNvCxnSpPr/>
          <p:nvPr/>
        </p:nvCxnSpPr>
        <p:spPr>
          <a:xfrm>
            <a:off x="609600" y="6324600"/>
            <a:ext cx="109728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cxnSp>
        <p:nvCxnSpPr>
          <p:cNvPr id="55" name="Shape 55"/>
          <p:cNvCxnSpPr/>
          <p:nvPr/>
        </p:nvCxnSpPr>
        <p:spPr>
          <a:xfrm>
            <a:off x="609600" y="1175787"/>
            <a:ext cx="10972800" cy="0"/>
          </a:xfrm>
          <a:prstGeom prst="straightConnector1">
            <a:avLst/>
          </a:prstGeom>
          <a:noFill/>
          <a:ln w="9525" cap="flat" cmpd="sng">
            <a:solidFill>
              <a:srgbClr val="CCCCCC"/>
            </a:solidFill>
            <a:prstDash val="solid"/>
            <a:round/>
            <a:headEnd type="none" w="lg" len="lg"/>
            <a:tailEnd type="none" w="lg" len="lg"/>
          </a:ln>
        </p:spPr>
      </p:cxnSp>
      <p:cxnSp>
        <p:nvCxnSpPr>
          <p:cNvPr id="56" name="Shape 56"/>
          <p:cNvCxnSpPr/>
          <p:nvPr/>
        </p:nvCxnSpPr>
        <p:spPr>
          <a:xfrm>
            <a:off x="609600" y="6324600"/>
            <a:ext cx="109728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625600" y="2978404"/>
            <a:ext cx="8940800" cy="901200"/>
          </a:xfrm>
          <a:prstGeom prst="rect">
            <a:avLst/>
          </a:prstGeom>
          <a:noFill/>
          <a:ln>
            <a:noFill/>
          </a:ln>
        </p:spPr>
        <p:txBody>
          <a:bodyPr lIns="91425" tIns="91425" rIns="91425" bIns="91425" anchor="b" anchorCtr="0"/>
          <a:lstStyle>
            <a:lvl1pPr lvl="0" algn="ctr" rtl="0">
              <a:spcBef>
                <a:spcPts val="0"/>
              </a:spcBef>
              <a:defRPr/>
            </a:lvl1pPr>
            <a:lvl2pPr lvl="1" algn="ctr" rtl="0">
              <a:spcBef>
                <a:spcPts val="0"/>
              </a:spcBef>
              <a:defRPr>
                <a:solidFill>
                  <a:schemeClr val="dk2"/>
                </a:solidFill>
              </a:defRPr>
            </a:lvl2pPr>
            <a:lvl3pPr lvl="2" algn="ctr" rtl="0">
              <a:spcBef>
                <a:spcPts val="0"/>
              </a:spcBef>
              <a:defRPr>
                <a:solidFill>
                  <a:schemeClr val="dk2"/>
                </a:solidFill>
              </a:defRPr>
            </a:lvl3pPr>
            <a:lvl4pPr lvl="3" algn="ctr" rtl="0">
              <a:spcBef>
                <a:spcPts val="0"/>
              </a:spcBef>
              <a:defRPr>
                <a:solidFill>
                  <a:schemeClr val="dk2"/>
                </a:solidFill>
              </a:defRPr>
            </a:lvl4pPr>
            <a:lvl5pPr lvl="4" algn="ctr" rtl="0">
              <a:spcBef>
                <a:spcPts val="0"/>
              </a:spcBef>
              <a:defRPr>
                <a:solidFill>
                  <a:schemeClr val="dk2"/>
                </a:solidFill>
              </a:defRPr>
            </a:lvl5pPr>
            <a:lvl6pPr lvl="5" algn="ctr" rtl="0">
              <a:spcBef>
                <a:spcPts val="0"/>
              </a:spcBef>
              <a:defRPr>
                <a:solidFill>
                  <a:schemeClr val="dk2"/>
                </a:solidFill>
              </a:defRPr>
            </a:lvl6pPr>
            <a:lvl7pPr lvl="6" algn="ctr" rtl="0">
              <a:spcBef>
                <a:spcPts val="0"/>
              </a:spcBef>
              <a:defRPr>
                <a:solidFill>
                  <a:schemeClr val="dk2"/>
                </a:solidFill>
              </a:defRPr>
            </a:lvl7pPr>
            <a:lvl8pPr lvl="7" algn="ctr" rtl="0">
              <a:spcBef>
                <a:spcPts val="0"/>
              </a:spcBef>
              <a:defRPr>
                <a:solidFill>
                  <a:schemeClr val="dk2"/>
                </a:solidFill>
              </a:defRPr>
            </a:lvl8pPr>
            <a:lvl9pPr lvl="8" algn="ctr" rtl="0">
              <a:spcBef>
                <a:spcPts val="0"/>
              </a:spcBef>
              <a:defRPr>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5_Title and Conten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541060"/>
            <a:ext cx="10801350" cy="1305579"/>
          </a:xfrm>
        </p:spPr>
        <p:txBody>
          <a:bodyPr/>
          <a:lstStyle/>
          <a:p>
            <a:r>
              <a:rPr lang="en-US">
                <a:uFillTx/>
              </a:rPr>
              <a:t>Click to edit Master title style</a:t>
            </a:r>
          </a:p>
        </p:txBody>
      </p:sp>
      <p:sp>
        <p:nvSpPr>
          <p:cNvPr id="3" name="Content Placeholder 2"/>
          <p:cNvSpPr>
            <a:spLocks noGrp="1"/>
          </p:cNvSpPr>
          <p:nvPr>
            <p:ph idx="1"/>
          </p:nvPr>
        </p:nvSpPr>
        <p:spPr>
          <a:xfrm>
            <a:off x="838200" y="2026025"/>
            <a:ext cx="10515600" cy="4150940"/>
          </a:xfrm>
        </p:spPr>
        <p:txBody>
          <a:bodyPr/>
          <a:lstStyle>
            <a:lvl1pPr marL="457200" indent="-442913">
              <a:buClr>
                <a:schemeClr val="tx1"/>
              </a:buClr>
              <a:buSzPct val="100000"/>
              <a:buFont typeface="Wingdings" charset="2"/>
              <a:buChar char="Ø"/>
              <a:defRPr>
                <a:uFillTx/>
              </a:defRPr>
            </a:lvl1pPr>
            <a:lvl2pPr marL="914400" indent="-457200">
              <a:defRPr>
                <a:uFillTx/>
              </a:defRPr>
            </a:lvl2pPr>
            <a:lvl3pPr marL="1373188" indent="-311150">
              <a:defRPr>
                <a:uFillTx/>
              </a:defRPr>
            </a:lvl3pPr>
            <a:lvl4pPr marL="1830388" indent="-236538">
              <a:defRPr>
                <a:uFillTx/>
              </a:defRPr>
            </a:lvl4pPr>
            <a:lvl5pPr marL="2287588" indent="-234950">
              <a:defRPr>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
        <p:nvSpPr>
          <p:cNvPr id="7" name="TextBox 6"/>
          <p:cNvSpPr txBox="1">
            <a:spLocks/>
          </p:cNvSpPr>
          <p:nvPr userDrawn="1"/>
        </p:nvSpPr>
        <p:spPr>
          <a:xfrm>
            <a:off x="175999" y="171728"/>
            <a:ext cx="1324402" cy="369332"/>
          </a:xfrm>
          <a:prstGeom prst="rect">
            <a:avLst/>
          </a:prstGeom>
          <a:noFill/>
        </p:spPr>
        <p:txBody>
          <a:bodyPr wrap="none" rtlCol="0">
            <a:spAutoFit/>
          </a:bodyPr>
          <a:lstStyle/>
          <a:p>
            <a:r>
              <a:rPr lang="en-US" dirty="0" err="1">
                <a:uFillTx/>
              </a:rPr>
              <a:t>Todo</a:t>
            </a:r>
            <a:r>
              <a:rPr lang="en-US" dirty="0">
                <a:uFillTx/>
              </a:rPr>
              <a:t> Slide</a:t>
            </a:r>
          </a:p>
        </p:txBody>
      </p:sp>
      <p:sp>
        <p:nvSpPr>
          <p:cNvPr id="8" name="TextBox 7"/>
          <p:cNvSpPr txBox="1">
            <a:spLocks/>
          </p:cNvSpPr>
          <p:nvPr userDrawn="1"/>
        </p:nvSpPr>
        <p:spPr>
          <a:xfrm rot="2080315">
            <a:off x="8030560" y="740354"/>
            <a:ext cx="5319706" cy="461665"/>
          </a:xfrm>
          <a:prstGeom prst="rect">
            <a:avLst/>
          </a:prstGeom>
          <a:pattFill prst="wdUpDiag">
            <a:fgClr>
              <a:schemeClr val="accent2">
                <a:lumMod val="50000"/>
              </a:schemeClr>
            </a:fgClr>
            <a:bgClr>
              <a:srgbClr val="FFC000"/>
            </a:bgClr>
          </a:pattFill>
        </p:spPr>
        <p:txBody>
          <a:bodyPr wrap="square" rtlCol="0">
            <a:spAutoFit/>
          </a:bodyPr>
          <a:lstStyle/>
          <a:p>
            <a:pPr algn="ctr"/>
            <a:r>
              <a:rPr lang="en-US" sz="2400" b="1">
                <a:effectLst>
                  <a:glow rad="368300">
                    <a:srgbClr val="FFC000">
                      <a:alpha val="76000"/>
                    </a:srgbClr>
                  </a:glow>
                </a:effectLst>
                <a:uFillTx/>
              </a:rPr>
              <a:t>Under Construction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lvl1pPr marL="14287" indent="0">
              <a:buClr>
                <a:schemeClr val="tx1"/>
              </a:buClr>
              <a:buSzPct val="100000"/>
              <a:buFont typeface="Wingdings" charset="2"/>
              <a:buNone/>
              <a:defRPr>
                <a:uFillTx/>
              </a:defRPr>
            </a:lvl1pPr>
            <a:lvl2pPr marL="914400" indent="-457200">
              <a:defRPr>
                <a:uFillTx/>
              </a:defRPr>
            </a:lvl2pPr>
            <a:lvl3pPr marL="1373188" indent="-311150">
              <a:defRPr>
                <a:uFillTx/>
              </a:defRPr>
            </a:lvl3pPr>
            <a:lvl4pPr marL="1830388" indent="-236538">
              <a:defRPr>
                <a:uFillTx/>
              </a:defRPr>
            </a:lvl4pPr>
            <a:lvl5pPr marL="2287588" indent="-234950">
              <a:defRPr>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Click to edit Master title style</a:t>
            </a:r>
          </a:p>
        </p:txBody>
      </p:sp>
      <p:sp>
        <p:nvSpPr>
          <p:cNvPr id="3" name="Content Placeholder 2"/>
          <p:cNvSpPr>
            <a:spLocks noGrp="1"/>
          </p:cNvSpPr>
          <p:nvPr>
            <p:ph idx="1"/>
          </p:nvPr>
        </p:nvSpPr>
        <p:spPr/>
        <p:txBody>
          <a:bodyPr/>
          <a:lstStyle>
            <a:lvl1pPr marL="14287" indent="0">
              <a:buClr>
                <a:schemeClr val="tx1"/>
              </a:buClr>
              <a:buSzPct val="100000"/>
              <a:buFont typeface="Wingdings" charset="2"/>
              <a:buNone/>
              <a:defRPr>
                <a:uFillTx/>
                <a:latin typeface="Monaco" charset="0"/>
                <a:ea typeface="Monaco" charset="0"/>
                <a:cs typeface="Monaco" charset="0"/>
              </a:defRPr>
            </a:lvl1pPr>
            <a:lvl2pPr marL="457200" indent="0">
              <a:buNone/>
              <a:defRPr>
                <a:uFillTx/>
                <a:latin typeface="Monaco" charset="0"/>
                <a:ea typeface="Monaco" charset="0"/>
                <a:cs typeface="Monaco" charset="0"/>
              </a:defRPr>
            </a:lvl2pPr>
            <a:lvl3pPr marL="1062038" indent="0">
              <a:buNone/>
              <a:defRPr>
                <a:uFillTx/>
                <a:latin typeface="Monaco" charset="0"/>
                <a:ea typeface="Monaco" charset="0"/>
                <a:cs typeface="Monaco" charset="0"/>
              </a:defRPr>
            </a:lvl3pPr>
            <a:lvl4pPr marL="1593850" indent="0">
              <a:buNone/>
              <a:defRPr>
                <a:uFillTx/>
                <a:latin typeface="Monaco" charset="0"/>
                <a:ea typeface="Monaco" charset="0"/>
                <a:cs typeface="Monaco" charset="0"/>
              </a:defRPr>
            </a:lvl4pPr>
            <a:lvl5pPr marL="2052638" indent="0">
              <a:buNone/>
              <a:defRPr>
                <a:uFillTx/>
                <a:latin typeface="Monaco" charset="0"/>
                <a:ea typeface="Monaco" charset="0"/>
                <a:cs typeface="Monaco" charset="0"/>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uFillTx/>
              </a:defRPr>
            </a:lvl1pPr>
          </a:lstStyle>
          <a:p>
            <a:r>
              <a:rPr lang="en-US">
                <a:uFillTx/>
              </a:rPr>
              <a:t>Click to edit Master title style</a:t>
            </a:r>
          </a:p>
        </p:txBody>
      </p:sp>
      <p:sp>
        <p:nvSpPr>
          <p:cNvPr id="3" name="Content Placeholder 2"/>
          <p:cNvSpPr>
            <a:spLocks noGrp="1"/>
          </p:cNvSpPr>
          <p:nvPr>
            <p:ph idx="1"/>
          </p:nvPr>
        </p:nvSpPr>
        <p:spPr/>
        <p:txBody>
          <a:bodyPr/>
          <a:lstStyle>
            <a:lvl1pPr marL="457200" indent="-442913">
              <a:buClr>
                <a:schemeClr val="bg1"/>
              </a:buClr>
              <a:buSzPct val="100000"/>
              <a:buFont typeface="Wingdings" charset="2"/>
              <a:buChar char="Ø"/>
              <a:defRPr>
                <a:solidFill>
                  <a:schemeClr val="bg1"/>
                </a:solidFill>
                <a:uFillTx/>
              </a:defRPr>
            </a:lvl1pPr>
            <a:lvl2pPr marL="914400" indent="-457200">
              <a:defRPr>
                <a:solidFill>
                  <a:schemeClr val="bg1"/>
                </a:solidFill>
                <a:uFillTx/>
              </a:defRPr>
            </a:lvl2pPr>
            <a:lvl3pPr marL="1373188" indent="-311150">
              <a:defRPr>
                <a:solidFill>
                  <a:schemeClr val="bg1"/>
                </a:solidFill>
                <a:uFillTx/>
              </a:defRPr>
            </a:lvl3pPr>
            <a:lvl4pPr marL="1830388" indent="-236538">
              <a:defRPr>
                <a:solidFill>
                  <a:schemeClr val="bg1"/>
                </a:solidFill>
                <a:uFillTx/>
              </a:defRPr>
            </a:lvl4pPr>
            <a:lvl5pPr marL="2287588" indent="-234950">
              <a:defRPr>
                <a:solidFill>
                  <a:schemeClr val="bg1"/>
                </a:solidFill>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lvl1pPr>
              <a:defRPr>
                <a:solidFill>
                  <a:schemeClr val="bg1"/>
                </a:solidFill>
                <a:uFillTx/>
              </a:defRPr>
            </a:lvl1pPr>
          </a:lstStyle>
          <a:p>
            <a:fld id="{F51376BE-D49D-E946-9484-81A0C482C8D7}" type="datetimeFigureOut">
              <a:rPr lang="en-US" smtClean="0">
                <a:uFillTx/>
              </a:rPr>
              <a:pPr/>
              <a:t>4/11/18</a:t>
            </a:fld>
            <a:endParaRPr lang="en-US">
              <a:uFillTx/>
            </a:endParaRPr>
          </a:p>
        </p:txBody>
      </p:sp>
      <p:sp>
        <p:nvSpPr>
          <p:cNvPr id="5" name="Footer Placeholder 4"/>
          <p:cNvSpPr>
            <a:spLocks noGrp="1"/>
          </p:cNvSpPr>
          <p:nvPr>
            <p:ph type="ftr" sz="quarter" idx="11"/>
          </p:nvPr>
        </p:nvSpPr>
        <p:spPr/>
        <p:txBody>
          <a:bodyPr/>
          <a:lstStyle>
            <a:lvl1pPr>
              <a:defRPr>
                <a:solidFill>
                  <a:schemeClr val="bg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bg1"/>
                </a:solidFill>
                <a:uFillTx/>
              </a:defRPr>
            </a:lvl1pPr>
          </a:lstStyle>
          <a:p>
            <a:fld id="{DC2A921A-EC74-6F4D-8465-D463C43FF01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uFillTx/>
              </a:defRPr>
            </a:lvl1pPr>
          </a:lstStyle>
          <a:p>
            <a:r>
              <a:rPr lang="en-US" dirty="0">
                <a:uFillTx/>
              </a:rPr>
              <a:t>Click to edit Master title style</a:t>
            </a:r>
          </a:p>
        </p:txBody>
      </p:sp>
      <p:sp>
        <p:nvSpPr>
          <p:cNvPr id="3" name="Content Placeholder 2"/>
          <p:cNvSpPr>
            <a:spLocks noGrp="1"/>
          </p:cNvSpPr>
          <p:nvPr>
            <p:ph idx="1"/>
          </p:nvPr>
        </p:nvSpPr>
        <p:spPr/>
        <p:txBody>
          <a:bodyPr/>
          <a:lstStyle>
            <a:lvl1pPr marL="457200" indent="-442913">
              <a:buClr>
                <a:schemeClr val="bg1"/>
              </a:buClr>
              <a:buSzPct val="100000"/>
              <a:buFont typeface="Wingdings" charset="2"/>
              <a:buChar char="Ø"/>
              <a:defRPr>
                <a:solidFill>
                  <a:schemeClr val="bg1"/>
                </a:solidFill>
                <a:uFillTx/>
              </a:defRPr>
            </a:lvl1pPr>
            <a:lvl2pPr marL="914400" indent="-457200">
              <a:defRPr>
                <a:solidFill>
                  <a:schemeClr val="bg1"/>
                </a:solidFill>
                <a:uFillTx/>
              </a:defRPr>
            </a:lvl2pPr>
            <a:lvl3pPr marL="1373188" indent="-311150">
              <a:defRPr>
                <a:solidFill>
                  <a:schemeClr val="bg1"/>
                </a:solidFill>
                <a:uFillTx/>
              </a:defRPr>
            </a:lvl3pPr>
            <a:lvl4pPr marL="1830388" indent="-236538">
              <a:defRPr>
                <a:solidFill>
                  <a:schemeClr val="bg1"/>
                </a:solidFill>
                <a:uFillTx/>
              </a:defRPr>
            </a:lvl4pPr>
            <a:lvl5pPr marL="2287588" indent="-234950">
              <a:defRPr>
                <a:solidFill>
                  <a:schemeClr val="bg1"/>
                </a:solidFill>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lvl1pPr>
              <a:defRPr>
                <a:solidFill>
                  <a:schemeClr val="bg1"/>
                </a:solidFill>
                <a:uFillTx/>
              </a:defRPr>
            </a:lvl1pPr>
          </a:lstStyle>
          <a:p>
            <a:fld id="{F51376BE-D49D-E946-9484-81A0C482C8D7}" type="datetimeFigureOut">
              <a:rPr lang="en-US" smtClean="0">
                <a:uFillTx/>
              </a:rPr>
              <a:pPr/>
              <a:t>4/11/18</a:t>
            </a:fld>
            <a:endParaRPr lang="en-US">
              <a:uFillTx/>
            </a:endParaRPr>
          </a:p>
        </p:txBody>
      </p:sp>
      <p:sp>
        <p:nvSpPr>
          <p:cNvPr id="5" name="Footer Placeholder 4"/>
          <p:cNvSpPr>
            <a:spLocks noGrp="1"/>
          </p:cNvSpPr>
          <p:nvPr>
            <p:ph type="ftr" sz="quarter" idx="11"/>
          </p:nvPr>
        </p:nvSpPr>
        <p:spPr/>
        <p:txBody>
          <a:bodyPr/>
          <a:lstStyle>
            <a:lvl1pPr>
              <a:defRPr>
                <a:solidFill>
                  <a:schemeClr val="bg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bg1"/>
                </a:solidFill>
                <a:uFillTx/>
              </a:defRPr>
            </a:lvl1pPr>
          </a:lstStyle>
          <a:p>
            <a:fld id="{DC2A921A-EC74-6F4D-8465-D463C43FF014}"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uFillTx/>
              </a:defRPr>
            </a:lvl1pPr>
          </a:lstStyle>
          <a:p>
            <a:r>
              <a:rPr lang="en-US">
                <a:uFillTx/>
              </a:rPr>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uFillTx/>
              </a:defRPr>
            </a:lvl1pPr>
            <a:lvl2pPr marL="457189" indent="0">
              <a:buNone/>
              <a:defRPr sz="2000">
                <a:solidFill>
                  <a:schemeClr val="tx1">
                    <a:tint val="75000"/>
                  </a:schemeClr>
                </a:solidFill>
                <a:uFillTx/>
              </a:defRPr>
            </a:lvl2pPr>
            <a:lvl3pPr marL="914377" indent="0">
              <a:buNone/>
              <a:defRPr sz="1800">
                <a:solidFill>
                  <a:schemeClr val="tx1">
                    <a:tint val="75000"/>
                  </a:schemeClr>
                </a:solidFill>
                <a:uFillTx/>
              </a:defRPr>
            </a:lvl3pPr>
            <a:lvl4pPr marL="1371566" indent="0">
              <a:buNone/>
              <a:defRPr sz="1600">
                <a:solidFill>
                  <a:schemeClr val="tx1">
                    <a:tint val="75000"/>
                  </a:schemeClr>
                </a:solidFill>
                <a:uFillTx/>
              </a:defRPr>
            </a:lvl4pPr>
            <a:lvl5pPr marL="1828754" indent="0">
              <a:buNone/>
              <a:defRPr sz="1600">
                <a:solidFill>
                  <a:schemeClr val="tx1">
                    <a:tint val="75000"/>
                  </a:schemeClr>
                </a:solidFill>
                <a:uFillTx/>
              </a:defRPr>
            </a:lvl5pPr>
            <a:lvl6pPr marL="2285943" indent="0">
              <a:buNone/>
              <a:defRPr sz="1600">
                <a:solidFill>
                  <a:schemeClr val="tx1">
                    <a:tint val="75000"/>
                  </a:schemeClr>
                </a:solidFill>
                <a:uFillTx/>
              </a:defRPr>
            </a:lvl6pPr>
            <a:lvl7pPr marL="2743131" indent="0">
              <a:buNone/>
              <a:defRPr sz="1600">
                <a:solidFill>
                  <a:schemeClr val="tx1">
                    <a:tint val="75000"/>
                  </a:schemeClr>
                </a:solidFill>
                <a:uFillTx/>
              </a:defRPr>
            </a:lvl7pPr>
            <a:lvl8pPr marL="3200320" indent="0">
              <a:buNone/>
              <a:defRPr sz="1600">
                <a:solidFill>
                  <a:schemeClr val="tx1">
                    <a:tint val="75000"/>
                  </a:schemeClr>
                </a:solidFill>
                <a:uFillTx/>
              </a:defRPr>
            </a:lvl8pPr>
            <a:lvl9pPr marL="3657509"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F51376BE-D49D-E946-9484-81A0C482C8D7}" type="datetimeFigureOut">
              <a:rPr lang="en-US" smtClean="0">
                <a:solidFill>
                  <a:srgbClr val="000000">
                    <a:tint val="75000"/>
                  </a:srgbClr>
                </a:solidFill>
                <a:uFillTx/>
              </a:rPr>
              <a:pPr/>
              <a:t>4/11/18</a:t>
            </a:fld>
            <a:endParaRPr lang="en-US">
              <a:solidFill>
                <a:srgbClr val="000000">
                  <a:tint val="75000"/>
                </a:srgbClr>
              </a:solidFill>
              <a:uFillTx/>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uFillTx/>
            </a:endParaRPr>
          </a:p>
        </p:txBody>
      </p:sp>
      <p:sp>
        <p:nvSpPr>
          <p:cNvPr id="6" name="Slide Number Placeholder 5"/>
          <p:cNvSpPr>
            <a:spLocks noGrp="1"/>
          </p:cNvSpPr>
          <p:nvPr>
            <p:ph type="sldNum" sz="quarter" idx="12"/>
          </p:nvPr>
        </p:nvSpPr>
        <p:spPr/>
        <p:txBody>
          <a:bodyPr/>
          <a:lstStyle/>
          <a:p>
            <a:fld id="{DC2A921A-EC74-6F4D-8465-D463C43FF014}" type="slidenum">
              <a:rPr lang="en-US" smtClean="0">
                <a:solidFill>
                  <a:srgbClr val="000000">
                    <a:tint val="75000"/>
                  </a:srgbClr>
                </a:solidFill>
                <a:uFillTx/>
              </a:rPr>
              <a:pPr/>
              <a:t>‹#›</a:t>
            </a:fld>
            <a:endParaRPr lang="en-US">
              <a:solidFill>
                <a:srgbClr val="000000">
                  <a:tint val="75000"/>
                </a:srgbClr>
              </a:solidFill>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solidFill>
                <a:uFillTx/>
              </a:defRPr>
            </a:lvl1pPr>
          </a:lstStyle>
          <a:p>
            <a:r>
              <a:rPr lang="en-US">
                <a:uFillTx/>
              </a:rPr>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bg1"/>
                </a:solidFill>
                <a:uFillTx/>
              </a:defRPr>
            </a:lvl1pPr>
            <a:lvl2pPr marL="457189" indent="0">
              <a:buNone/>
              <a:defRPr sz="2000">
                <a:solidFill>
                  <a:schemeClr val="tx1">
                    <a:tint val="75000"/>
                  </a:schemeClr>
                </a:solidFill>
                <a:uFillTx/>
              </a:defRPr>
            </a:lvl2pPr>
            <a:lvl3pPr marL="914377" indent="0">
              <a:buNone/>
              <a:defRPr sz="1800">
                <a:solidFill>
                  <a:schemeClr val="tx1">
                    <a:tint val="75000"/>
                  </a:schemeClr>
                </a:solidFill>
                <a:uFillTx/>
              </a:defRPr>
            </a:lvl3pPr>
            <a:lvl4pPr marL="1371566" indent="0">
              <a:buNone/>
              <a:defRPr sz="1600">
                <a:solidFill>
                  <a:schemeClr val="tx1">
                    <a:tint val="75000"/>
                  </a:schemeClr>
                </a:solidFill>
                <a:uFillTx/>
              </a:defRPr>
            </a:lvl4pPr>
            <a:lvl5pPr marL="1828754" indent="0">
              <a:buNone/>
              <a:defRPr sz="1600">
                <a:solidFill>
                  <a:schemeClr val="tx1">
                    <a:tint val="75000"/>
                  </a:schemeClr>
                </a:solidFill>
                <a:uFillTx/>
              </a:defRPr>
            </a:lvl5pPr>
            <a:lvl6pPr marL="2285943" indent="0">
              <a:buNone/>
              <a:defRPr sz="1600">
                <a:solidFill>
                  <a:schemeClr val="tx1">
                    <a:tint val="75000"/>
                  </a:schemeClr>
                </a:solidFill>
                <a:uFillTx/>
              </a:defRPr>
            </a:lvl6pPr>
            <a:lvl7pPr marL="2743131" indent="0">
              <a:buNone/>
              <a:defRPr sz="1600">
                <a:solidFill>
                  <a:schemeClr val="tx1">
                    <a:tint val="75000"/>
                  </a:schemeClr>
                </a:solidFill>
                <a:uFillTx/>
              </a:defRPr>
            </a:lvl7pPr>
            <a:lvl8pPr marL="3200320" indent="0">
              <a:buNone/>
              <a:defRPr sz="1600">
                <a:solidFill>
                  <a:schemeClr val="tx1">
                    <a:tint val="75000"/>
                  </a:schemeClr>
                </a:solidFill>
                <a:uFillTx/>
              </a:defRPr>
            </a:lvl8pPr>
            <a:lvl9pPr marL="3657509"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lvl1pPr>
              <a:defRPr>
                <a:solidFill>
                  <a:schemeClr val="bg1"/>
                </a:solidFill>
                <a:uFillTx/>
              </a:defRPr>
            </a:lvl1pPr>
          </a:lstStyle>
          <a:p>
            <a:fld id="{F51376BE-D49D-E946-9484-81A0C482C8D7}" type="datetimeFigureOut">
              <a:rPr lang="en-US" smtClean="0">
                <a:uFillTx/>
              </a:rPr>
              <a:pPr/>
              <a:t>4/11/18</a:t>
            </a:fld>
            <a:endParaRPr lang="en-US">
              <a:uFillTx/>
            </a:endParaRPr>
          </a:p>
        </p:txBody>
      </p:sp>
      <p:sp>
        <p:nvSpPr>
          <p:cNvPr id="5" name="Footer Placeholder 4"/>
          <p:cNvSpPr>
            <a:spLocks noGrp="1"/>
          </p:cNvSpPr>
          <p:nvPr>
            <p:ph type="ftr" sz="quarter" idx="11"/>
          </p:nvPr>
        </p:nvSpPr>
        <p:spPr/>
        <p:txBody>
          <a:bodyPr/>
          <a:lstStyle>
            <a:lvl1pPr>
              <a:defRPr>
                <a:solidFill>
                  <a:schemeClr val="bg1"/>
                </a:solidFill>
                <a:uFillTx/>
              </a:defRPr>
            </a:lvl1pPr>
          </a:lstStyle>
          <a:p>
            <a:endParaRPr lang="en-US">
              <a:uFillTx/>
            </a:endParaRPr>
          </a:p>
        </p:txBody>
      </p:sp>
      <p:sp>
        <p:nvSpPr>
          <p:cNvPr id="6" name="Slide Number Placeholder 5"/>
          <p:cNvSpPr>
            <a:spLocks noGrp="1"/>
          </p:cNvSpPr>
          <p:nvPr>
            <p:ph type="sldNum" sz="quarter" idx="12"/>
          </p:nvPr>
        </p:nvSpPr>
        <p:spPr/>
        <p:txBody>
          <a:bodyPr/>
          <a:lstStyle>
            <a:lvl1pPr>
              <a:defRPr>
                <a:solidFill>
                  <a:schemeClr val="bg1"/>
                </a:solidFill>
                <a:uFillTx/>
              </a:defRPr>
            </a:lvl1pPr>
          </a:lstStyle>
          <a:p>
            <a:fld id="{DC2A921A-EC74-6F4D-8465-D463C43FF014}" type="slidenum">
              <a:rPr lang="en-US" smtClean="0">
                <a:uFillTx/>
              </a:rPr>
              <a:p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2.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2450" y="320675"/>
            <a:ext cx="10801350" cy="1325563"/>
          </a:xfrm>
          <a:prstGeom prst="rect">
            <a:avLst/>
          </a:prstGeom>
        </p:spPr>
        <p:txBody>
          <a:bodyPr vert="horz" lIns="91440" tIns="45720" rIns="91440" bIns="45720" rtlCol="0" anchor="ctr">
            <a:normAutofit/>
          </a:bodyPr>
          <a:lstStyle/>
          <a:p>
            <a:r>
              <a:rPr lang="en-US" dirty="0">
                <a:uFillTx/>
              </a:rPr>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uFillTx/>
                <a:latin typeface="Helvetica Neue" charset="0"/>
                <a:ea typeface="Helvetica Neue" charset="0"/>
                <a:cs typeface="Helvetica Neue" charset="0"/>
              </a:defRPr>
            </a:lvl1pPr>
          </a:lstStyle>
          <a:p>
            <a:pPr defTabSz="914377"/>
            <a:fld id="{F51376BE-D49D-E946-9484-81A0C482C8D7}" type="datetimeFigureOut">
              <a:rPr lang="en-US" smtClean="0">
                <a:solidFill>
                  <a:srgbClr val="000000">
                    <a:tint val="75000"/>
                  </a:srgbClr>
                </a:solidFill>
                <a:uFillTx/>
              </a:rPr>
              <a:pPr defTabSz="914377"/>
              <a:t>4/11/18</a:t>
            </a:fld>
            <a:endParaRPr lang="en-US">
              <a:solidFill>
                <a:srgbClr val="000000">
                  <a:tint val="75000"/>
                </a:srgbClr>
              </a:solidFill>
              <a:uFillTx/>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uFillTx/>
                <a:latin typeface="Helvetica Neue" charset="0"/>
                <a:ea typeface="Helvetica Neue" charset="0"/>
                <a:cs typeface="Helvetica Neue" charset="0"/>
              </a:defRPr>
            </a:lvl1pPr>
          </a:lstStyle>
          <a:p>
            <a:pPr defTabSz="914377"/>
            <a:endParaRPr lang="en-US">
              <a:solidFill>
                <a:srgbClr val="000000">
                  <a:tint val="75000"/>
                </a:srgbClr>
              </a:solidFill>
              <a:uFillTx/>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uFillTx/>
                <a:latin typeface="Helvetica Neue" charset="0"/>
                <a:ea typeface="Helvetica Neue" charset="0"/>
                <a:cs typeface="Helvetica Neue" charset="0"/>
              </a:defRPr>
            </a:lvl1pPr>
          </a:lstStyle>
          <a:p>
            <a:pPr defTabSz="914377"/>
            <a:fld id="{DC2A921A-EC74-6F4D-8465-D463C43FF014}" type="slidenum">
              <a:rPr lang="en-US" smtClean="0">
                <a:solidFill>
                  <a:srgbClr val="000000">
                    <a:tint val="75000"/>
                  </a:srgbClr>
                </a:solidFill>
                <a:uFillTx/>
              </a:rPr>
              <a:pPr defTabSz="914377"/>
              <a:t>‹#›</a:t>
            </a:fld>
            <a:endParaRPr lang="en-US">
              <a:solidFill>
                <a:srgbClr val="000000">
                  <a:tint val="75000"/>
                </a:srgbClr>
              </a:solidFill>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 id="2147483681" r:id="rId20"/>
    <p:sldLayoutId id="2147483688" r:id="rId21"/>
  </p:sldLayoutIdLst>
  <p:txStyles>
    <p:titleStyle>
      <a:lvl1pPr algn="l" defTabSz="914377" rtl="0" eaLnBrk="1" latinLnBrk="0" hangingPunct="1">
        <a:lnSpc>
          <a:spcPct val="90000"/>
        </a:lnSpc>
        <a:spcBef>
          <a:spcPct val="0"/>
        </a:spcBef>
        <a:buNone/>
        <a:defRPr sz="4400" kern="1200">
          <a:solidFill>
            <a:schemeClr val="tx1"/>
          </a:solidFill>
          <a:uFillTx/>
          <a:latin typeface="+mj-lt"/>
          <a:ea typeface="Helvetica Neue" charset="0"/>
          <a:cs typeface="Helvetica Neue" charset="0"/>
        </a:defRPr>
      </a:lvl1pPr>
    </p:titleStyle>
    <p:bodyStyle>
      <a:lvl1pPr marL="0" indent="0" algn="l" defTabSz="914377" rtl="0" eaLnBrk="1" latinLnBrk="0" hangingPunct="1">
        <a:lnSpc>
          <a:spcPct val="90000"/>
        </a:lnSpc>
        <a:spcBef>
          <a:spcPts val="2200"/>
        </a:spcBef>
        <a:buFont typeface="Wingdings" charset="2"/>
        <a:buNone/>
        <a:defRPr sz="2800" b="0" i="0" kern="1200">
          <a:solidFill>
            <a:schemeClr val="tx1"/>
          </a:solidFill>
          <a:uFillTx/>
          <a:latin typeface="+mn-lt"/>
          <a:ea typeface="Helvetica Neue Light" charset="0"/>
          <a:cs typeface="Helvetica Neue Light" charset="0"/>
        </a:defRPr>
      </a:lvl1pPr>
      <a:lvl2pPr marL="685783" indent="-228594" algn="l" defTabSz="914377" rtl="0" eaLnBrk="1" latinLnBrk="0" hangingPunct="1">
        <a:lnSpc>
          <a:spcPct val="90000"/>
        </a:lnSpc>
        <a:spcBef>
          <a:spcPts val="500"/>
        </a:spcBef>
        <a:buFont typeface="Wingdings" charset="2"/>
        <a:buChar char="Ø"/>
        <a:defRPr sz="2400" b="0" i="0" kern="1200">
          <a:solidFill>
            <a:schemeClr val="tx1"/>
          </a:solidFill>
          <a:uFillTx/>
          <a:latin typeface="+mn-lt"/>
          <a:ea typeface="Helvetica Neue Light" charset="0"/>
          <a:cs typeface="Helvetica Neue Light" charset="0"/>
        </a:defRPr>
      </a:lvl2pPr>
      <a:lvl3pPr marL="1142971" indent="-228594" algn="l" defTabSz="914377" rtl="0" eaLnBrk="1" latinLnBrk="0" hangingPunct="1">
        <a:lnSpc>
          <a:spcPct val="90000"/>
        </a:lnSpc>
        <a:spcBef>
          <a:spcPts val="500"/>
        </a:spcBef>
        <a:buFont typeface="Wingdings" charset="2"/>
        <a:buChar char="Ø"/>
        <a:defRPr sz="2000" b="0" i="0" kern="1200">
          <a:solidFill>
            <a:schemeClr val="tx1"/>
          </a:solidFill>
          <a:uFillTx/>
          <a:latin typeface="+mn-lt"/>
          <a:ea typeface="Helvetica Neue Light" charset="0"/>
          <a:cs typeface="Helvetica Neue Light" charset="0"/>
        </a:defRPr>
      </a:lvl3pPr>
      <a:lvl4pPr marL="1600160" indent="-228594" algn="l" defTabSz="914377" rtl="0" eaLnBrk="1" latinLnBrk="0" hangingPunct="1">
        <a:lnSpc>
          <a:spcPct val="90000"/>
        </a:lnSpc>
        <a:spcBef>
          <a:spcPts val="500"/>
        </a:spcBef>
        <a:buFont typeface="Wingdings" charset="2"/>
        <a:buChar char="Ø"/>
        <a:defRPr sz="1800" b="0" i="0" kern="1200">
          <a:solidFill>
            <a:schemeClr val="tx1"/>
          </a:solidFill>
          <a:uFillTx/>
          <a:latin typeface="+mn-lt"/>
          <a:ea typeface="Helvetica Neue Light" charset="0"/>
          <a:cs typeface="Helvetica Neue Light" charset="0"/>
        </a:defRPr>
      </a:lvl4pPr>
      <a:lvl5pPr marL="2057349" indent="-228594" algn="l" defTabSz="914377" rtl="0" eaLnBrk="1" latinLnBrk="0" hangingPunct="1">
        <a:lnSpc>
          <a:spcPct val="90000"/>
        </a:lnSpc>
        <a:spcBef>
          <a:spcPts val="500"/>
        </a:spcBef>
        <a:buFont typeface="Wingdings" charset="2"/>
        <a:buChar char="Ø"/>
        <a:defRPr sz="1800" b="0" i="0" kern="1200">
          <a:solidFill>
            <a:schemeClr val="tx1"/>
          </a:solidFill>
          <a:uFillTx/>
          <a:latin typeface="+mn-lt"/>
          <a:ea typeface="Helvetica Neue Light" charset="0"/>
          <a:cs typeface="Helvetica Neue Light"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uFillTx/>
          <a:latin typeface="+mn-lt"/>
          <a:ea typeface="+mn-ea"/>
          <a:cs typeface="+mn-cs"/>
        </a:defRPr>
      </a:lvl9pPr>
    </p:bodyStyle>
    <p:otherStyle>
      <a:defPPr>
        <a:defRPr lang="en-US">
          <a:uFillTx/>
        </a:defRPr>
      </a:defPPr>
      <a:lvl1pPr marL="0" algn="l" defTabSz="914377" rtl="0" eaLnBrk="1" latinLnBrk="0" hangingPunct="1">
        <a:defRPr sz="1800" kern="1200">
          <a:solidFill>
            <a:schemeClr val="tx1"/>
          </a:solidFill>
          <a:uFillTx/>
          <a:latin typeface="+mn-lt"/>
          <a:ea typeface="+mn-ea"/>
          <a:cs typeface="+mn-cs"/>
        </a:defRPr>
      </a:lvl1pPr>
      <a:lvl2pPr marL="457189" algn="l" defTabSz="914377" rtl="0" eaLnBrk="1" latinLnBrk="0" hangingPunct="1">
        <a:defRPr sz="1800" kern="1200">
          <a:solidFill>
            <a:schemeClr val="tx1"/>
          </a:solidFill>
          <a:uFillTx/>
          <a:latin typeface="+mn-lt"/>
          <a:ea typeface="+mn-ea"/>
          <a:cs typeface="+mn-cs"/>
        </a:defRPr>
      </a:lvl2pPr>
      <a:lvl3pPr marL="914377" algn="l" defTabSz="914377" rtl="0" eaLnBrk="1" latinLnBrk="0" hangingPunct="1">
        <a:defRPr sz="1800" kern="1200">
          <a:solidFill>
            <a:schemeClr val="tx1"/>
          </a:solidFill>
          <a:uFillTx/>
          <a:latin typeface="+mn-lt"/>
          <a:ea typeface="+mn-ea"/>
          <a:cs typeface="+mn-cs"/>
        </a:defRPr>
      </a:lvl3pPr>
      <a:lvl4pPr marL="1371566" algn="l" defTabSz="914377" rtl="0" eaLnBrk="1" latinLnBrk="0" hangingPunct="1">
        <a:defRPr sz="1800" kern="1200">
          <a:solidFill>
            <a:schemeClr val="tx1"/>
          </a:solidFill>
          <a:uFillTx/>
          <a:latin typeface="+mn-lt"/>
          <a:ea typeface="+mn-ea"/>
          <a:cs typeface="+mn-cs"/>
        </a:defRPr>
      </a:lvl4pPr>
      <a:lvl5pPr marL="1828754" algn="l" defTabSz="914377" rtl="0" eaLnBrk="1" latinLnBrk="0" hangingPunct="1">
        <a:defRPr sz="1800" kern="1200">
          <a:solidFill>
            <a:schemeClr val="tx1"/>
          </a:solidFill>
          <a:uFillTx/>
          <a:latin typeface="+mn-lt"/>
          <a:ea typeface="+mn-ea"/>
          <a:cs typeface="+mn-cs"/>
        </a:defRPr>
      </a:lvl5pPr>
      <a:lvl6pPr marL="2285943" algn="l" defTabSz="914377" rtl="0" eaLnBrk="1" latinLnBrk="0" hangingPunct="1">
        <a:defRPr sz="1800" kern="1200">
          <a:solidFill>
            <a:schemeClr val="tx1"/>
          </a:solidFill>
          <a:uFillTx/>
          <a:latin typeface="+mn-lt"/>
          <a:ea typeface="+mn-ea"/>
          <a:cs typeface="+mn-cs"/>
        </a:defRPr>
      </a:lvl6pPr>
      <a:lvl7pPr marL="2743131" algn="l" defTabSz="914377" rtl="0" eaLnBrk="1" latinLnBrk="0" hangingPunct="1">
        <a:defRPr sz="1800" kern="1200">
          <a:solidFill>
            <a:schemeClr val="tx1"/>
          </a:solidFill>
          <a:uFillTx/>
          <a:latin typeface="+mn-lt"/>
          <a:ea typeface="+mn-ea"/>
          <a:cs typeface="+mn-cs"/>
        </a:defRPr>
      </a:lvl7pPr>
      <a:lvl8pPr marL="3200320" algn="l" defTabSz="914377" rtl="0" eaLnBrk="1" latinLnBrk="0" hangingPunct="1">
        <a:defRPr sz="1800" kern="1200">
          <a:solidFill>
            <a:schemeClr val="tx1"/>
          </a:solidFill>
          <a:uFillTx/>
          <a:latin typeface="+mn-lt"/>
          <a:ea typeface="+mn-ea"/>
          <a:cs typeface="+mn-cs"/>
        </a:defRPr>
      </a:lvl8pPr>
      <a:lvl9pPr marL="3657509" algn="l" defTabSz="914377" rtl="0" eaLnBrk="1" latinLnBrk="0" hangingPunct="1">
        <a:defRPr sz="1800" kern="1200">
          <a:solidFill>
            <a:schemeClr val="tx1"/>
          </a:solidFill>
          <a:uFillTx/>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600" y="274637"/>
            <a:ext cx="8940800" cy="901200"/>
          </a:xfrm>
          <a:prstGeom prst="rect">
            <a:avLst/>
          </a:prstGeom>
          <a:noFill/>
          <a:ln>
            <a:noFill/>
          </a:ln>
        </p:spPr>
        <p:txBody>
          <a:bodyPr lIns="91425" tIns="91425" rIns="91425" bIns="91425" anchor="b" anchorCtr="0"/>
          <a:lstStyle>
            <a:lvl1pPr lvl="0" algn="l" rtl="0">
              <a:spcBef>
                <a:spcPts val="0"/>
              </a:spcBef>
              <a:buClr>
                <a:srgbClr val="3B7EA1"/>
              </a:buClr>
              <a:buSzPct val="100000"/>
              <a:buFont typeface="Arial"/>
              <a:buNone/>
              <a:defRPr sz="3600" b="1" i="0" u="none" strike="noStrike" cap="none">
                <a:solidFill>
                  <a:srgbClr val="3B7EA1"/>
                </a:solidFill>
                <a:latin typeface="Arial"/>
                <a:ea typeface="Arial"/>
                <a:cs typeface="Arial"/>
                <a:sym typeface="Arial"/>
              </a:defRPr>
            </a:lvl1pPr>
            <a:lvl2pPr lvl="1"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2pPr>
            <a:lvl3pPr lvl="2"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3pPr>
            <a:lvl4pPr lvl="3"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4pPr>
            <a:lvl5pPr lvl="4"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5pPr>
            <a:lvl6pPr lvl="5"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6pPr>
            <a:lvl7pPr lvl="6"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7pPr>
            <a:lvl8pPr lvl="7"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8pPr>
            <a:lvl9pPr lvl="8" algn="l" rtl="0">
              <a:spcBef>
                <a:spcPts val="0"/>
              </a:spcBef>
              <a:buClr>
                <a:schemeClr val="dk2"/>
              </a:buClr>
              <a:buSzPct val="100000"/>
              <a:buFont typeface="Arial"/>
              <a:buNone/>
              <a:defRPr sz="3600" b="1" i="0" u="none" strike="noStrike" cap="none">
                <a:solidFill>
                  <a:schemeClr val="dk2"/>
                </a:solidFill>
                <a:latin typeface="Arial"/>
                <a:ea typeface="Arial"/>
                <a:cs typeface="Arial"/>
                <a:sym typeface="Arial"/>
              </a:defRPr>
            </a:lvl9pPr>
          </a:lstStyle>
          <a:p>
            <a:endParaRPr dirty="0"/>
          </a:p>
        </p:txBody>
      </p:sp>
      <p:sp>
        <p:nvSpPr>
          <p:cNvPr id="34" name="Shape 34"/>
          <p:cNvSpPr txBox="1">
            <a:spLocks noGrp="1"/>
          </p:cNvSpPr>
          <p:nvPr>
            <p:ph type="body" idx="1"/>
          </p:nvPr>
        </p:nvSpPr>
        <p:spPr>
          <a:xfrm>
            <a:off x="609600" y="1295400"/>
            <a:ext cx="10972800" cy="4830800"/>
          </a:xfrm>
          <a:prstGeom prst="rect">
            <a:avLst/>
          </a:prstGeom>
          <a:noFill/>
          <a:ln>
            <a:noFill/>
          </a:ln>
        </p:spPr>
        <p:txBody>
          <a:bodyPr lIns="91425" tIns="91425" rIns="91425" bIns="91425" anchor="t" anchorCtr="0"/>
          <a:lstStyle>
            <a:lvl1pPr lvl="0" algn="l" rtl="0">
              <a:spcBef>
                <a:spcPts val="480"/>
              </a:spcBef>
              <a:buClr>
                <a:srgbClr val="C4820E"/>
              </a:buClr>
              <a:buSzPct val="100000"/>
              <a:buFont typeface="Arial"/>
              <a:buChar char="●"/>
              <a:defRPr sz="2400" b="0" i="0" u="none" strike="noStrike" cap="none">
                <a:solidFill>
                  <a:schemeClr val="dk1"/>
                </a:solidFill>
                <a:latin typeface="Arial"/>
                <a:ea typeface="Arial"/>
                <a:cs typeface="Arial"/>
                <a:sym typeface="Arial"/>
              </a:defRPr>
            </a:lvl1pPr>
            <a:lvl2pPr lvl="1" algn="l" rtl="0">
              <a:spcBef>
                <a:spcPts val="480"/>
              </a:spcBef>
              <a:buClr>
                <a:srgbClr val="C4820E"/>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rgbClr val="C4820E"/>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rgbClr val="C4820E"/>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rgbClr val="C4820E"/>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rgbClr val="C4820E"/>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rgbClr val="C4820E"/>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rgbClr val="C4820E"/>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rgbClr val="C4820E"/>
              </a:buClr>
              <a:buSzPct val="100000"/>
              <a:buFont typeface="Wingdings"/>
              <a:buChar char="§"/>
              <a:defRPr sz="18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2028855727"/>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96863" marR="0" lvl="0" indent="-284163" algn="l" rtl="0">
        <a:lnSpc>
          <a:spcPct val="100000"/>
        </a:lnSpc>
        <a:spcBef>
          <a:spcPts val="0"/>
        </a:spcBef>
        <a:spcAft>
          <a:spcPts val="0"/>
        </a:spcAft>
        <a:buNone/>
        <a:tabLst/>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mailto:fernando.perez@Berkeley.edu" TargetMode="External"/><Relationship Id="rId5" Type="http://schemas.openxmlformats.org/officeDocument/2006/relationships/hyperlink" Target="mailto:jegonzal@cs.berkeley.edu" TargetMode="External"/><Relationship Id="rId4" Type="http://schemas.openxmlformats.org/officeDocument/2006/relationships/image" Target="../media/image5.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hyperlink" Target="https://xkcd.com/552"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Kristen_Gilbert" TargetMode="External"/><Relationship Id="rId2" Type="http://schemas.openxmlformats.org/officeDocument/2006/relationships/hyperlink" Target="https://math.buffalostate.edu/~wilsondc/MED588/KristenGilbert.pd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magazine.amstat.org/blog/2016/04/01/pres-apr16" TargetMode="External"/><Relationship Id="rId2" Type="http://schemas.openxmlformats.org/officeDocument/2006/relationships/hyperlink" Target="https://amstat.tandfonline.com/doi/abs/10.1080/00031305.2016.1154108"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jamanetwork.com/searchresults?author=John+P.+A.+Ioannidis&amp;q=John+P.+A.+Ioannid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rxiv.org/abs/1709.07588"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scipy/scipy/issues/8692"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tiff"/><Relationship Id="rId4" Type="http://schemas.openxmlformats.org/officeDocument/2006/relationships/image" Target="../media/image19.tif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tiff"/><Relationship Id="rId4" Type="http://schemas.openxmlformats.org/officeDocument/2006/relationships/image" Target="../media/image19.tiff"/></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3.emf"/><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19.tiff"/><Relationship Id="rId4" Type="http://schemas.openxmlformats.org/officeDocument/2006/relationships/image" Target="../media/image20.tif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tiff"/><Relationship Id="rId4" Type="http://schemas.openxmlformats.org/officeDocument/2006/relationships/image" Target="../media/image19.tif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kellieotto/SET-and-Gender-Bias" TargetMode="External"/><Relationship Id="rId2" Type="http://schemas.openxmlformats.org/officeDocument/2006/relationships/hyperlink" Target="https://channel9.msdn.com/Events/useR-international-R-User-conference/useR2016/Wednesday-June-29--1048am-1106am"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github.com/statlab/permuter" TargetMode="External"/><Relationship Id="rId4" Type="http://schemas.openxmlformats.org/officeDocument/2006/relationships/hyperlink" Target="https://github.com/statlab/permu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22127" y="386493"/>
            <a:ext cx="10764822" cy="4076701"/>
          </a:xfrm>
        </p:spPr>
        <p:txBody>
          <a:bodyPr anchor="ctr">
            <a:normAutofit/>
          </a:bodyPr>
          <a:lstStyle/>
          <a:p>
            <a:pPr algn="l"/>
            <a:r>
              <a:rPr lang="en-US" sz="7200" b="1" i="1" dirty="0"/>
              <a:t>Hypothesis Testing</a:t>
            </a:r>
            <a:br>
              <a:rPr lang="en-US" sz="6600" dirty="0">
                <a:uFillTx/>
              </a:rPr>
            </a:br>
            <a:endParaRPr lang="en-US" sz="6600" i="1" dirty="0">
              <a:uFillTx/>
            </a:endParaRPr>
          </a:p>
        </p:txBody>
      </p:sp>
      <p:grpSp>
        <p:nvGrpSpPr>
          <p:cNvPr id="13" name="Group 12"/>
          <p:cNvGrpSpPr/>
          <p:nvPr/>
        </p:nvGrpSpPr>
        <p:grpSpPr>
          <a:xfrm>
            <a:off x="8202939" y="3515940"/>
            <a:ext cx="2960361" cy="2855070"/>
            <a:chOff x="2398281" y="1322640"/>
            <a:chExt cx="4896161" cy="4722019"/>
          </a:xfrm>
        </p:grpSpPr>
        <p:cxnSp>
          <p:nvCxnSpPr>
            <p:cNvPr id="18" name="Straight Arrow Connector 17"/>
            <p:cNvCxnSpPr/>
            <p:nvPr/>
          </p:nvCxnSpPr>
          <p:spPr>
            <a:xfrm>
              <a:off x="4095395" y="2226135"/>
              <a:ext cx="13716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6451680" y="3096066"/>
              <a:ext cx="0" cy="13716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H="1">
              <a:off x="4095395" y="5336382"/>
              <a:ext cx="13716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3015076" y="3096066"/>
              <a:ext cx="0" cy="13716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523009" y="1322640"/>
              <a:ext cx="984132" cy="1985232"/>
            </a:xfrm>
            <a:prstGeom prst="rect">
              <a:avLst/>
            </a:prstGeom>
            <a:noFill/>
          </p:spPr>
          <p:txBody>
            <a:bodyPr wrap="none" rtlCol="0">
              <a:spAutoFit/>
            </a:bodyPr>
            <a:lstStyle/>
            <a:p>
              <a:r>
                <a:rPr lang="en-US" sz="7200" dirty="0">
                  <a:latin typeface="Times" charset="0"/>
                  <a:ea typeface="Times" charset="0"/>
                  <a:cs typeface="Times" charset="0"/>
                </a:rPr>
                <a:t>?</a:t>
              </a:r>
            </a:p>
          </p:txBody>
        </p:sp>
        <p:pic>
          <p:nvPicPr>
            <p:cNvPr id="23" name="Picture 2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55018" y="1774180"/>
              <a:ext cx="1193324" cy="1013344"/>
            </a:xfrm>
            <a:prstGeom prst="rect">
              <a:avLst/>
            </a:prstGeom>
          </p:spPr>
        </p:pic>
        <p:pic>
          <p:nvPicPr>
            <p:cNvPr id="24" name="Picture 2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08918" y="4881179"/>
              <a:ext cx="1685524" cy="1163480"/>
            </a:xfrm>
            <a:prstGeom prst="rect">
              <a:avLst/>
            </a:prstGeom>
          </p:spPr>
        </p:pic>
        <p:pic>
          <p:nvPicPr>
            <p:cNvPr id="25" name="Picture 2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398281" y="4628688"/>
              <a:ext cx="1233590" cy="1219164"/>
            </a:xfrm>
            <a:prstGeom prst="rect">
              <a:avLst/>
            </a:prstGeom>
          </p:spPr>
        </p:pic>
      </p:grpSp>
      <p:sp>
        <p:nvSpPr>
          <p:cNvPr id="15" name="Subtitle 4">
            <a:extLst>
              <a:ext uri="{FF2B5EF4-FFF2-40B4-BE49-F238E27FC236}">
                <a16:creationId xmlns:a16="http://schemas.microsoft.com/office/drawing/2014/main" id="{E5958AC0-0B1D-4E4F-B0E4-9D963A3FB4BC}"/>
              </a:ext>
            </a:extLst>
          </p:cNvPr>
          <p:cNvSpPr txBox="1">
            <a:spLocks/>
          </p:cNvSpPr>
          <p:nvPr/>
        </p:nvSpPr>
        <p:spPr>
          <a:xfrm>
            <a:off x="423752" y="4430226"/>
            <a:ext cx="8338783" cy="1702284"/>
          </a:xfrm>
          <a:prstGeom prst="rect">
            <a:avLst/>
          </a:prstGeom>
        </p:spPr>
        <p:txBody>
          <a:bodyPr vert="horz" lIns="91440" tIns="45720" rIns="91440" bIns="45720" rtlCol="0">
            <a:noAutofit/>
          </a:bodyPr>
          <a:lstStyle>
            <a:lvl1pPr marL="0" indent="0" algn="ctr" defTabSz="914377" rtl="0" eaLnBrk="1" latinLnBrk="0" hangingPunct="1">
              <a:lnSpc>
                <a:spcPct val="90000"/>
              </a:lnSpc>
              <a:spcBef>
                <a:spcPts val="2200"/>
              </a:spcBef>
              <a:buFont typeface="Wingdings" charset="2"/>
              <a:buNone/>
              <a:defRPr sz="2400" b="0" i="0" kern="1200">
                <a:solidFill>
                  <a:schemeClr val="tx1"/>
                </a:solidFill>
                <a:uFillTx/>
                <a:latin typeface="+mn-lt"/>
                <a:ea typeface="Helvetica Neue Light" charset="0"/>
                <a:cs typeface="Helvetica Neue Light" charset="0"/>
              </a:defRPr>
            </a:lvl1pPr>
            <a:lvl2pPr marL="457189" indent="0" algn="ctr" defTabSz="914377" rtl="0" eaLnBrk="1" latinLnBrk="0" hangingPunct="1">
              <a:lnSpc>
                <a:spcPct val="90000"/>
              </a:lnSpc>
              <a:spcBef>
                <a:spcPts val="500"/>
              </a:spcBef>
              <a:buFont typeface="Wingdings" charset="2"/>
              <a:buNone/>
              <a:defRPr sz="2000" b="0" i="0" kern="1200">
                <a:solidFill>
                  <a:schemeClr val="tx1"/>
                </a:solidFill>
                <a:uFillTx/>
                <a:latin typeface="+mn-lt"/>
                <a:ea typeface="Helvetica Neue Light" charset="0"/>
                <a:cs typeface="Helvetica Neue Light" charset="0"/>
              </a:defRPr>
            </a:lvl2pPr>
            <a:lvl3pPr marL="914377" indent="0" algn="ctr" defTabSz="914377" rtl="0" eaLnBrk="1" latinLnBrk="0" hangingPunct="1">
              <a:lnSpc>
                <a:spcPct val="90000"/>
              </a:lnSpc>
              <a:spcBef>
                <a:spcPts val="500"/>
              </a:spcBef>
              <a:buFont typeface="Wingdings" charset="2"/>
              <a:buNone/>
              <a:defRPr sz="1800" b="0" i="0" kern="1200">
                <a:solidFill>
                  <a:schemeClr val="tx1"/>
                </a:solidFill>
                <a:uFillTx/>
                <a:latin typeface="+mn-lt"/>
                <a:ea typeface="Helvetica Neue Light" charset="0"/>
                <a:cs typeface="Helvetica Neue Light" charset="0"/>
              </a:defRPr>
            </a:lvl3pPr>
            <a:lvl4pPr marL="1371566" indent="0" algn="ctr" defTabSz="914377" rtl="0" eaLnBrk="1" latinLnBrk="0" hangingPunct="1">
              <a:lnSpc>
                <a:spcPct val="90000"/>
              </a:lnSpc>
              <a:spcBef>
                <a:spcPts val="500"/>
              </a:spcBef>
              <a:buFont typeface="Wingdings" charset="2"/>
              <a:buNone/>
              <a:defRPr sz="1600" b="0" i="0" kern="1200">
                <a:solidFill>
                  <a:schemeClr val="tx1"/>
                </a:solidFill>
                <a:uFillTx/>
                <a:latin typeface="+mn-lt"/>
                <a:ea typeface="Helvetica Neue Light" charset="0"/>
                <a:cs typeface="Helvetica Neue Light" charset="0"/>
              </a:defRPr>
            </a:lvl4pPr>
            <a:lvl5pPr marL="1828754" indent="0" algn="ctr" defTabSz="914377" rtl="0" eaLnBrk="1" latinLnBrk="0" hangingPunct="1">
              <a:lnSpc>
                <a:spcPct val="90000"/>
              </a:lnSpc>
              <a:spcBef>
                <a:spcPts val="500"/>
              </a:spcBef>
              <a:buFont typeface="Wingdings" charset="2"/>
              <a:buNone/>
              <a:defRPr sz="1600" b="0" i="0" kern="1200">
                <a:solidFill>
                  <a:schemeClr val="tx1"/>
                </a:solidFill>
                <a:uFillTx/>
                <a:latin typeface="+mn-lt"/>
                <a:ea typeface="Helvetica Neue Light" charset="0"/>
                <a:cs typeface="Helvetica Neue Light" charset="0"/>
              </a:defRPr>
            </a:lvl5pPr>
            <a:lvl6pPr marL="2285943"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6pPr>
            <a:lvl7pPr marL="2743131"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7pPr>
            <a:lvl8pPr marL="3200320"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8pPr>
            <a:lvl9pPr marL="3657509" indent="0" algn="ctr" defTabSz="914377" rtl="0" eaLnBrk="1" latinLnBrk="0" hangingPunct="1">
              <a:lnSpc>
                <a:spcPct val="90000"/>
              </a:lnSpc>
              <a:spcBef>
                <a:spcPts val="500"/>
              </a:spcBef>
              <a:buFont typeface="Arial"/>
              <a:buNone/>
              <a:defRPr sz="1600" kern="1200">
                <a:solidFill>
                  <a:schemeClr val="tx1"/>
                </a:solidFill>
                <a:uFillTx/>
                <a:latin typeface="+mn-lt"/>
                <a:ea typeface="+mn-ea"/>
                <a:cs typeface="+mn-cs"/>
              </a:defRPr>
            </a:lvl9pPr>
          </a:lstStyle>
          <a:p>
            <a:pPr algn="l"/>
            <a:r>
              <a:rPr lang="en-US" sz="1800"/>
              <a:t>Slides by:</a:t>
            </a:r>
          </a:p>
          <a:p>
            <a:pPr algn="l"/>
            <a:r>
              <a:rPr lang="en-US" b="1"/>
              <a:t>Deborah Nolan </a:t>
            </a:r>
            <a:r>
              <a:rPr lang="en-US" sz="2000">
                <a:hlinkClick r:id="rId5"/>
              </a:rPr>
              <a:t>deborah_nolan@berkeley.edu</a:t>
            </a:r>
            <a:endParaRPr lang="en-US" sz="1600"/>
          </a:p>
          <a:p>
            <a:pPr algn="l"/>
            <a:r>
              <a:rPr lang="en-US" sz="2000" b="1"/>
              <a:t>Sp18 updates: Fernando Perez </a:t>
            </a:r>
            <a:r>
              <a:rPr lang="en-US" sz="2000">
                <a:hlinkClick r:id="rId6"/>
              </a:rPr>
              <a:t>fernando.perez@Berkeley.edu</a:t>
            </a:r>
            <a:r>
              <a:rPr lang="en-US" sz="2000"/>
              <a:t> </a:t>
            </a:r>
            <a:endParaRPr lang="en-US" sz="2000">
              <a:hlinkClick r:id="rId5"/>
            </a:endParaRPr>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Considered for Indictment</a:t>
            </a:r>
          </a:p>
        </p:txBody>
      </p:sp>
      <p:sp>
        <p:nvSpPr>
          <p:cNvPr id="3" name="Content Placeholder 2"/>
          <p:cNvSpPr>
            <a:spLocks noGrp="1"/>
          </p:cNvSpPr>
          <p:nvPr>
            <p:ph idx="1"/>
          </p:nvPr>
        </p:nvSpPr>
        <p:spPr/>
        <p:txBody>
          <a:bodyPr>
            <a:normAutofit/>
          </a:bodyPr>
          <a:lstStyle/>
          <a:p>
            <a:r>
              <a:rPr lang="en-US" b="1" dirty="0"/>
              <a:t>Motivation</a:t>
            </a:r>
            <a:r>
              <a:rPr lang="en-US" dirty="0"/>
              <a:t> – Gilbert liked the thrill of a crisis, needed the recognition, and wanted to impress her boyfriend who also worked at the VAMC.</a:t>
            </a:r>
          </a:p>
          <a:p>
            <a:r>
              <a:rPr lang="en-US" b="1" dirty="0"/>
              <a:t>Testimony of co-workers </a:t>
            </a:r>
            <a:r>
              <a:rPr lang="en-US" dirty="0"/>
              <a:t>about access Gilbert had to epinephrine. </a:t>
            </a:r>
          </a:p>
          <a:p>
            <a:r>
              <a:rPr lang="en-US" b="1" dirty="0"/>
              <a:t>Testimony of a physician </a:t>
            </a:r>
            <a:r>
              <a:rPr lang="en-US" dirty="0"/>
              <a:t>about the symptoms of the men (healthy, middle-aged, not typical candidates for cardiac arrest).</a:t>
            </a:r>
          </a:p>
        </p:txBody>
      </p:sp>
    </p:spTree>
    <p:extLst>
      <p:ext uri="{BB962C8B-B14F-4D97-AF65-F5344CB8AC3E}">
        <p14:creationId xmlns:p14="http://schemas.microsoft.com/office/powerpoint/2010/main" val="195006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Convincing?</a:t>
            </a:r>
          </a:p>
        </p:txBody>
      </p:sp>
      <p:sp>
        <p:nvSpPr>
          <p:cNvPr id="3" name="Content Placeholder 2"/>
          <p:cNvSpPr>
            <a:spLocks noGrp="1"/>
          </p:cNvSpPr>
          <p:nvPr>
            <p:ph idx="1"/>
          </p:nvPr>
        </p:nvSpPr>
        <p:spPr/>
        <p:txBody>
          <a:bodyPr/>
          <a:lstStyle/>
          <a:p>
            <a:r>
              <a:rPr lang="en-US" dirty="0"/>
              <a:t>No one had seen Gilbert give fatal injections.</a:t>
            </a:r>
          </a:p>
          <a:p>
            <a:r>
              <a:rPr lang="en-US" dirty="0"/>
              <a:t>A major part of the evidence for indictment was statistical.</a:t>
            </a:r>
          </a:p>
          <a:p>
            <a:pPr>
              <a:buNone/>
            </a:pPr>
            <a:endParaRPr lang="en-US" dirty="0"/>
          </a:p>
          <a:p>
            <a:endParaRPr lang="en-US" dirty="0"/>
          </a:p>
        </p:txBody>
      </p:sp>
    </p:spTree>
    <p:extLst>
      <p:ext uri="{BB962C8B-B14F-4D97-AF65-F5344CB8AC3E}">
        <p14:creationId xmlns:p14="http://schemas.microsoft.com/office/powerpoint/2010/main" val="206070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3200" y="3001963"/>
            <a:ext cx="9144000" cy="2387600"/>
          </a:xfrm>
        </p:spPr>
        <p:txBody>
          <a:bodyPr>
            <a:normAutofit fontScale="90000"/>
          </a:bodyPr>
          <a:lstStyle/>
          <a:p>
            <a:pPr algn="l"/>
            <a:r>
              <a:rPr lang="en-US" dirty="0">
                <a:solidFill>
                  <a:srgbClr val="0000FF"/>
                </a:solidFill>
              </a:rPr>
              <a:t>QUESTION: Were there so many excess deaths when Gilbert was present as to be suspicious in the eyes of science? </a:t>
            </a:r>
            <a:endParaRPr lang="en-US" dirty="0"/>
          </a:p>
        </p:txBody>
      </p:sp>
    </p:spTree>
    <p:extLst>
      <p:ext uri="{BB962C8B-B14F-4D97-AF65-F5344CB8AC3E}">
        <p14:creationId xmlns:p14="http://schemas.microsoft.com/office/powerpoint/2010/main" val="178501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00FF"/>
                </a:solidFill>
              </a:rPr>
              <a:t>Gelbach’s</a:t>
            </a:r>
            <a:r>
              <a:rPr lang="en-US" dirty="0">
                <a:solidFill>
                  <a:srgbClr val="0000FF"/>
                </a:solidFill>
              </a:rPr>
              <a:t> Testimony</a:t>
            </a:r>
          </a:p>
        </p:txBody>
      </p:sp>
      <p:sp>
        <p:nvSpPr>
          <p:cNvPr id="3" name="Content Placeholder 2"/>
          <p:cNvSpPr>
            <a:spLocks noGrp="1"/>
          </p:cNvSpPr>
          <p:nvPr>
            <p:ph idx="1"/>
          </p:nvPr>
        </p:nvSpPr>
        <p:spPr/>
        <p:txBody>
          <a:bodyPr/>
          <a:lstStyle/>
          <a:p>
            <a:pPr marL="514350" indent="-514350">
              <a:buFont typeface="+mj-lt"/>
              <a:buAutoNum type="arabicPeriod"/>
            </a:pPr>
            <a:r>
              <a:rPr lang="en-US" dirty="0"/>
              <a:t>EDA and Visualization - Pattern of deaths, by shift and by year on the medical ward where Gilbert worked</a:t>
            </a:r>
          </a:p>
          <a:p>
            <a:pPr marL="514350" indent="-514350">
              <a:buFont typeface="+mj-lt"/>
              <a:buAutoNum type="arabicPeriod"/>
            </a:pPr>
            <a:r>
              <a:rPr lang="en-US" dirty="0"/>
              <a:t>Simulation - Variability in a chance process</a:t>
            </a:r>
          </a:p>
          <a:p>
            <a:pPr marL="514350" indent="-514350">
              <a:buFont typeface="+mj-lt"/>
              <a:buAutoNum type="arabicPeriod"/>
            </a:pPr>
            <a:r>
              <a:rPr lang="en-US" dirty="0"/>
              <a:t>Hypothesis Test – Was the pattern of excess deaths on Gilbert’s shifts too extreme to be regarded as ordinary, expected variability</a:t>
            </a:r>
          </a:p>
          <a:p>
            <a:endParaRPr lang="en-US" dirty="0"/>
          </a:p>
        </p:txBody>
      </p:sp>
    </p:spTree>
    <p:extLst>
      <p:ext uri="{BB962C8B-B14F-4D97-AF65-F5344CB8AC3E}">
        <p14:creationId xmlns:p14="http://schemas.microsoft.com/office/powerpoint/2010/main" val="42953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Pattern of Deaths</a:t>
            </a:r>
          </a:p>
        </p:txBody>
      </p:sp>
      <p:sp>
        <p:nvSpPr>
          <p:cNvPr id="3" name="Content Placeholder 2"/>
          <p:cNvSpPr>
            <a:spLocks noGrp="1"/>
          </p:cNvSpPr>
          <p:nvPr>
            <p:ph idx="1"/>
          </p:nvPr>
        </p:nvSpPr>
        <p:spPr/>
        <p:txBody>
          <a:bodyPr/>
          <a:lstStyle/>
          <a:p>
            <a:r>
              <a:rPr lang="en-US" dirty="0"/>
              <a:t>The plot shows data from the VAMC.</a:t>
            </a:r>
          </a:p>
          <a:p>
            <a:r>
              <a:rPr lang="en-US" dirty="0"/>
              <a:t>Each point represents one year’s worth of data for a particular shift (night, day, evening).</a:t>
            </a:r>
          </a:p>
          <a:p>
            <a:r>
              <a:rPr lang="en-US" dirty="0"/>
              <a:t>The red points are those years (and shifts) that Gilbert worked at the VA. Gilbert started on the night shift in Mar ‘90, and left in Feb ‘96 </a:t>
            </a:r>
          </a:p>
          <a:p>
            <a:r>
              <a:rPr lang="en-US" dirty="0"/>
              <a:t>Look at the pattern from one year to the next.</a:t>
            </a:r>
          </a:p>
        </p:txBody>
      </p:sp>
    </p:spTree>
    <p:extLst>
      <p:ext uri="{BB962C8B-B14F-4D97-AF65-F5344CB8AC3E}">
        <p14:creationId xmlns:p14="http://schemas.microsoft.com/office/powerpoint/2010/main" val="144637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Pattern of Deaths</a:t>
            </a:r>
          </a:p>
        </p:txBody>
      </p:sp>
      <p:pic>
        <p:nvPicPr>
          <p:cNvPr id="4" name="Content Placeholder 3" descr="GilbertShifts.pdf"/>
          <p:cNvPicPr>
            <a:picLocks noGrp="1" noChangeAspect="1"/>
          </p:cNvPicPr>
          <p:nvPr>
            <p:ph idx="1"/>
          </p:nvPr>
        </p:nvPicPr>
        <p:blipFill>
          <a:blip r:embed="rId2"/>
          <a:srcRect l="-7625" r="-7625"/>
          <a:stretch>
            <a:fillRect/>
          </a:stretch>
        </p:blipFill>
        <p:spPr>
          <a:xfrm>
            <a:off x="1524000" y="1600200"/>
            <a:ext cx="9144000" cy="5257800"/>
          </a:xfrm>
        </p:spPr>
      </p:pic>
    </p:spTree>
    <p:extLst>
      <p:ext uri="{BB962C8B-B14F-4D97-AF65-F5344CB8AC3E}">
        <p14:creationId xmlns:p14="http://schemas.microsoft.com/office/powerpoint/2010/main" val="185014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Pattern in Deaths</a:t>
            </a:r>
          </a:p>
        </p:txBody>
      </p:sp>
      <p:sp>
        <p:nvSpPr>
          <p:cNvPr id="3" name="Content Placeholder 2"/>
          <p:cNvSpPr>
            <a:spLocks noGrp="1"/>
          </p:cNvSpPr>
          <p:nvPr>
            <p:ph idx="1"/>
          </p:nvPr>
        </p:nvSpPr>
        <p:spPr/>
        <p:txBody>
          <a:bodyPr/>
          <a:lstStyle/>
          <a:p>
            <a:r>
              <a:rPr lang="en-US" dirty="0"/>
              <a:t>There is a clear pattern associating Gilbert’s presence with excess deaths</a:t>
            </a:r>
          </a:p>
          <a:p>
            <a:r>
              <a:rPr lang="en-US" dirty="0"/>
              <a:t>However, the pattern </a:t>
            </a:r>
            <a:r>
              <a:rPr lang="en-US" i="1" dirty="0"/>
              <a:t>might</a:t>
            </a:r>
            <a:r>
              <a:rPr lang="en-US" dirty="0"/>
              <a:t> be nothing more than the result of ordinary, expectable variation.</a:t>
            </a:r>
          </a:p>
        </p:txBody>
      </p:sp>
    </p:spTree>
    <p:extLst>
      <p:ext uri="{BB962C8B-B14F-4D97-AF65-F5344CB8AC3E}">
        <p14:creationId xmlns:p14="http://schemas.microsoft.com/office/powerpoint/2010/main" val="203616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 the Variation</a:t>
            </a:r>
          </a:p>
        </p:txBody>
      </p:sp>
      <p:sp>
        <p:nvSpPr>
          <p:cNvPr id="3" name="Content Placeholder 2"/>
          <p:cNvSpPr>
            <a:spLocks noGrp="1"/>
          </p:cNvSpPr>
          <p:nvPr>
            <p:ph idx="1"/>
          </p:nvPr>
        </p:nvSpPr>
        <p:spPr/>
        <p:txBody>
          <a:bodyPr/>
          <a:lstStyle/>
          <a:p>
            <a:r>
              <a:rPr lang="en-US" dirty="0"/>
              <a:t>Consider the 18 months leading up to Feb 1996, when Gilbert went on medical leave.</a:t>
            </a:r>
          </a:p>
          <a:p>
            <a:r>
              <a:rPr lang="en-US" dirty="0"/>
              <a:t> There were 547 days in this 18 month period and 3 shifts a day, for a total of 1641 shifts</a:t>
            </a:r>
          </a:p>
          <a:p>
            <a:r>
              <a:rPr lang="en-US" dirty="0"/>
              <a:t> For each shift, we have whether or not Gilbert worked the shift and whether or not there was a death on the shift.</a:t>
            </a:r>
          </a:p>
        </p:txBody>
      </p:sp>
    </p:spTree>
    <p:extLst>
      <p:ext uri="{BB962C8B-B14F-4D97-AF65-F5344CB8AC3E}">
        <p14:creationId xmlns:p14="http://schemas.microsoft.com/office/powerpoint/2010/main" val="202609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457200" defTabSz="914400">
              <a:lnSpc>
                <a:spcPct val="100000"/>
              </a:lnSpc>
              <a:spcBef>
                <a:spcPts val="0"/>
              </a:spcBef>
              <a:buClrTx/>
              <a:buSzTx/>
            </a:pPr>
            <a:r>
              <a:rPr lang="en-US" sz="3200" dirty="0"/>
              <a:t>1641 records</a:t>
            </a:r>
          </a:p>
          <a:p>
            <a:pPr indent="-457200" defTabSz="914400">
              <a:lnSpc>
                <a:spcPct val="100000"/>
              </a:lnSpc>
              <a:spcBef>
                <a:spcPts val="0"/>
              </a:spcBef>
              <a:buClrTx/>
              <a:buSzTx/>
            </a:pPr>
            <a:r>
              <a:rPr lang="en-US" sz="3200" dirty="0"/>
              <a:t>Was Gilbert working?  0 = No, 1 = Yes</a:t>
            </a:r>
          </a:p>
          <a:p>
            <a:pPr indent="-457200" defTabSz="914400">
              <a:lnSpc>
                <a:spcPct val="100000"/>
              </a:lnSpc>
              <a:spcBef>
                <a:spcPts val="0"/>
              </a:spcBef>
              <a:buClrTx/>
              <a:buSzTx/>
            </a:pPr>
            <a:r>
              <a:rPr lang="en-US" sz="3200" dirty="0"/>
              <a:t>Was there a death on the shift? 0 = No, 1 = Yes </a:t>
            </a:r>
          </a:p>
          <a:p>
            <a:pPr indent="-457200" defTabSz="914400">
              <a:lnSpc>
                <a:spcPct val="100000"/>
              </a:lnSpc>
              <a:spcBef>
                <a:spcPts val="0"/>
              </a:spcBef>
              <a:buClrTx/>
              <a:buSzTx/>
            </a:pPr>
            <a:r>
              <a:rPr lang="en-US" sz="3200" dirty="0"/>
              <a:t>What is the joint distribution of these two indicators?</a:t>
            </a:r>
          </a:p>
          <a:p>
            <a:pPr lvl="1" defTabSz="914400">
              <a:lnSpc>
                <a:spcPct val="100000"/>
              </a:lnSpc>
              <a:spcBef>
                <a:spcPts val="0"/>
              </a:spcBef>
            </a:pPr>
            <a:r>
              <a:rPr lang="en-US" dirty="0"/>
              <a:t>If independent, then the </a:t>
            </a:r>
            <a:r>
              <a:rPr lang="en-US" dirty="0" err="1"/>
              <a:t>marginals</a:t>
            </a:r>
            <a:r>
              <a:rPr lang="en-US" dirty="0"/>
              <a:t> determine the joint probabilities</a:t>
            </a:r>
          </a:p>
        </p:txBody>
      </p:sp>
      <p:sp>
        <p:nvSpPr>
          <p:cNvPr id="2" name="Title 1"/>
          <p:cNvSpPr>
            <a:spLocks noGrp="1"/>
          </p:cNvSpPr>
          <p:nvPr>
            <p:ph type="title"/>
          </p:nvPr>
        </p:nvSpPr>
        <p:spPr/>
        <p:txBody>
          <a:bodyPr/>
          <a:lstStyle/>
          <a:p>
            <a:r>
              <a:rPr lang="en-US" dirty="0"/>
              <a:t>Data – Two 0-1 indicator variables</a:t>
            </a:r>
          </a:p>
        </p:txBody>
      </p:sp>
    </p:spTree>
    <p:extLst>
      <p:ext uri="{BB962C8B-B14F-4D97-AF65-F5344CB8AC3E}">
        <p14:creationId xmlns:p14="http://schemas.microsoft.com/office/powerpoint/2010/main" val="208615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Table of Counts</a:t>
            </a:r>
          </a:p>
        </p:txBody>
      </p:sp>
      <p:pic>
        <p:nvPicPr>
          <p:cNvPr id="4" name="Content Placeholder 3" descr="GilbertTable.pdf"/>
          <p:cNvPicPr>
            <a:picLocks noGrp="1" noChangeAspect="1"/>
          </p:cNvPicPr>
          <p:nvPr>
            <p:ph idx="1"/>
          </p:nvPr>
        </p:nvPicPr>
        <p:blipFill>
          <a:blip r:embed="rId2"/>
          <a:srcRect t="-66172" b="-66172"/>
          <a:stretch>
            <a:fillRect/>
          </a:stretch>
        </p:blipFill>
        <p:spPr>
          <a:xfrm>
            <a:off x="1981200" y="274639"/>
            <a:ext cx="8229600" cy="4525963"/>
          </a:xfrm>
        </p:spPr>
      </p:pic>
      <p:sp>
        <p:nvSpPr>
          <p:cNvPr id="5" name="TextBox 4"/>
          <p:cNvSpPr txBox="1"/>
          <p:nvPr/>
        </p:nvSpPr>
        <p:spPr>
          <a:xfrm>
            <a:off x="838200" y="3937538"/>
            <a:ext cx="9613900" cy="2554545"/>
          </a:xfrm>
          <a:prstGeom prst="rect">
            <a:avLst/>
          </a:prstGeom>
          <a:noFill/>
        </p:spPr>
        <p:txBody>
          <a:bodyPr wrap="square" rtlCol="0">
            <a:spAutoFit/>
          </a:bodyPr>
          <a:lstStyle/>
          <a:p>
            <a:r>
              <a:rPr lang="en-US" sz="3200" dirty="0"/>
              <a:t>For the 1641 shifts (records):</a:t>
            </a:r>
          </a:p>
          <a:p>
            <a:pPr marL="457200" indent="-457200">
              <a:buFont typeface="Wingdings" charset="2"/>
              <a:buChar char="Ø"/>
            </a:pPr>
            <a:r>
              <a:rPr lang="en-US" sz="3200" dirty="0"/>
              <a:t>74 had at least one death.</a:t>
            </a:r>
          </a:p>
          <a:p>
            <a:pPr marL="457200" indent="-457200">
              <a:buFont typeface="Wingdings" charset="2"/>
              <a:buChar char="Ø"/>
            </a:pPr>
            <a:r>
              <a:rPr lang="en-US" sz="3200" dirty="0"/>
              <a:t>Gilbert worked on 257 of them</a:t>
            </a:r>
          </a:p>
          <a:p>
            <a:pPr marL="457200" indent="-457200">
              <a:buFont typeface="Wingdings" charset="2"/>
              <a:buChar char="Ø"/>
            </a:pPr>
            <a:r>
              <a:rPr lang="en-US" sz="3200" dirty="0"/>
              <a:t>Gilbert working on 40 of the 74 shifts when someone died </a:t>
            </a:r>
          </a:p>
        </p:txBody>
      </p:sp>
    </p:spTree>
    <p:extLst>
      <p:ext uri="{BB962C8B-B14F-4D97-AF65-F5344CB8AC3E}">
        <p14:creationId xmlns:p14="http://schemas.microsoft.com/office/powerpoint/2010/main" val="84308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Excess Deaths on a Nurse’s Shifts</a:t>
            </a:r>
          </a:p>
          <a:p>
            <a:pPr lvl="1"/>
            <a:r>
              <a:rPr lang="en-US" dirty="0"/>
              <a:t>Introduction to Concepts in a Hypothesis Test</a:t>
            </a:r>
          </a:p>
          <a:p>
            <a:r>
              <a:rPr lang="en-US" dirty="0"/>
              <a:t>Detecting exoplanets</a:t>
            </a:r>
          </a:p>
          <a:p>
            <a:pPr lvl="1"/>
            <a:r>
              <a:rPr lang="en-US" dirty="0"/>
              <a:t>Example of hypothesis testing in science</a:t>
            </a:r>
          </a:p>
          <a:p>
            <a:r>
              <a:rPr lang="en-US" dirty="0"/>
              <a:t>Student Evaluation of Teaching</a:t>
            </a:r>
          </a:p>
          <a:p>
            <a:pPr lvl="1"/>
            <a:r>
              <a:rPr lang="en-US" dirty="0"/>
              <a:t>Permutation tests</a:t>
            </a:r>
          </a:p>
          <a:p>
            <a:endParaRPr lang="en-US" dirty="0"/>
          </a:p>
        </p:txBody>
      </p:sp>
    </p:spTree>
    <p:extLst>
      <p:ext uri="{BB962C8B-B14F-4D97-AF65-F5344CB8AC3E}">
        <p14:creationId xmlns:p14="http://schemas.microsoft.com/office/powerpoint/2010/main" val="1024143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Gilbert’s work shifts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Deaths on a shift</a:t>
            </a:r>
          </a:p>
        </p:txBody>
      </p:sp>
      <p:sp>
        <p:nvSpPr>
          <p:cNvPr id="2" name="Title 1"/>
          <p:cNvSpPr>
            <a:spLocks noGrp="1"/>
          </p:cNvSpPr>
          <p:nvPr>
            <p:ph type="title"/>
          </p:nvPr>
        </p:nvSpPr>
        <p:spPr/>
        <p:txBody>
          <a:bodyPr/>
          <a:lstStyle/>
          <a:p>
            <a:r>
              <a:rPr lang="en-US" dirty="0"/>
              <a:t>Marginal Proportions</a:t>
            </a:r>
          </a:p>
        </p:txBody>
      </p:sp>
      <p:graphicFrame>
        <p:nvGraphicFramePr>
          <p:cNvPr id="6" name="Table 5"/>
          <p:cNvGraphicFramePr>
            <a:graphicFrameLocks noGrp="1"/>
          </p:cNvGraphicFramePr>
          <p:nvPr>
            <p:extLst>
              <p:ext uri="{D42A27DB-BD31-4B8C-83A1-F6EECF244321}">
                <p14:modId xmlns:p14="http://schemas.microsoft.com/office/powerpoint/2010/main" val="257979333"/>
              </p:ext>
            </p:extLst>
          </p:nvPr>
        </p:nvGraphicFramePr>
        <p:xfrm>
          <a:off x="1889125" y="2510742"/>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0 (didn’t work)</a:t>
                      </a:r>
                    </a:p>
                  </a:txBody>
                  <a:tcPr/>
                </a:tc>
                <a:tc>
                  <a:txBody>
                    <a:bodyPr/>
                    <a:lstStyle/>
                    <a:p>
                      <a:r>
                        <a:rPr lang="en-US" dirty="0"/>
                        <a:t>1 (worked)</a:t>
                      </a:r>
                    </a:p>
                  </a:txBody>
                  <a:tcPr/>
                </a:tc>
                <a:extLst>
                  <a:ext uri="{0D108BD9-81ED-4DB2-BD59-A6C34878D82A}">
                    <a16:rowId xmlns:a16="http://schemas.microsoft.com/office/drawing/2014/main" val="10000"/>
                  </a:ext>
                </a:extLst>
              </a:tr>
              <a:tr h="370840">
                <a:tc>
                  <a:txBody>
                    <a:bodyPr/>
                    <a:lstStyle/>
                    <a:p>
                      <a:r>
                        <a:rPr lang="en-US" dirty="0"/>
                        <a:t>Proportion</a:t>
                      </a:r>
                    </a:p>
                  </a:txBody>
                  <a:tcPr/>
                </a:tc>
                <a:tc>
                  <a:txBody>
                    <a:bodyPr/>
                    <a:lstStyle/>
                    <a:p>
                      <a:r>
                        <a:rPr lang="en-US" dirty="0"/>
                        <a:t>1384/1641</a:t>
                      </a:r>
                    </a:p>
                  </a:txBody>
                  <a:tcPr/>
                </a:tc>
                <a:tc>
                  <a:txBody>
                    <a:bodyPr/>
                    <a:lstStyle/>
                    <a:p>
                      <a:r>
                        <a:rPr lang="en-US" dirty="0"/>
                        <a:t>257/1641</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27073830"/>
              </p:ext>
            </p:extLst>
          </p:nvPr>
        </p:nvGraphicFramePr>
        <p:xfrm>
          <a:off x="1889124" y="4625609"/>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0 (no</a:t>
                      </a:r>
                      <a:r>
                        <a:rPr lang="en-US" baseline="0" dirty="0"/>
                        <a:t> deaths</a:t>
                      </a:r>
                      <a:r>
                        <a:rPr lang="en-US" dirty="0"/>
                        <a:t>)</a:t>
                      </a:r>
                    </a:p>
                  </a:txBody>
                  <a:tcPr/>
                </a:tc>
                <a:tc>
                  <a:txBody>
                    <a:bodyPr/>
                    <a:lstStyle/>
                    <a:p>
                      <a:r>
                        <a:rPr lang="en-US" dirty="0"/>
                        <a:t>1 (at</a:t>
                      </a:r>
                      <a:r>
                        <a:rPr lang="en-US" baseline="0" dirty="0"/>
                        <a:t> least one death</a:t>
                      </a:r>
                      <a:r>
                        <a:rPr lang="en-US" dirty="0"/>
                        <a:t>)</a:t>
                      </a:r>
                    </a:p>
                  </a:txBody>
                  <a:tcPr/>
                </a:tc>
                <a:extLst>
                  <a:ext uri="{0D108BD9-81ED-4DB2-BD59-A6C34878D82A}">
                    <a16:rowId xmlns:a16="http://schemas.microsoft.com/office/drawing/2014/main" val="10000"/>
                  </a:ext>
                </a:extLst>
              </a:tr>
              <a:tr h="370840">
                <a:tc>
                  <a:txBody>
                    <a:bodyPr/>
                    <a:lstStyle/>
                    <a:p>
                      <a:r>
                        <a:rPr lang="en-US" dirty="0"/>
                        <a:t>Proportion</a:t>
                      </a:r>
                    </a:p>
                  </a:txBody>
                  <a:tcPr/>
                </a:tc>
                <a:tc>
                  <a:txBody>
                    <a:bodyPr/>
                    <a:lstStyle/>
                    <a:p>
                      <a:r>
                        <a:rPr lang="en-US" dirty="0"/>
                        <a:t>1567/1641</a:t>
                      </a:r>
                    </a:p>
                  </a:txBody>
                  <a:tcPr/>
                </a:tc>
                <a:tc>
                  <a:txBody>
                    <a:bodyPr/>
                    <a:lstStyle/>
                    <a:p>
                      <a:r>
                        <a:rPr lang="en-US" dirty="0"/>
                        <a:t>74/1641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73041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Statistical Test</a:t>
            </a:r>
          </a:p>
        </p:txBody>
      </p:sp>
      <p:pic>
        <p:nvPicPr>
          <p:cNvPr id="4" name="Content Placeholder 3" descr="GilbertTable.pdf"/>
          <p:cNvPicPr>
            <a:picLocks noGrp="1" noChangeAspect="1"/>
          </p:cNvPicPr>
          <p:nvPr>
            <p:ph idx="1"/>
          </p:nvPr>
        </p:nvPicPr>
        <p:blipFill>
          <a:blip r:embed="rId2"/>
          <a:srcRect t="-66172" b="-66172"/>
          <a:stretch>
            <a:fillRect/>
          </a:stretch>
        </p:blipFill>
        <p:spPr>
          <a:xfrm>
            <a:off x="1981200" y="274639"/>
            <a:ext cx="8229600" cy="4525963"/>
          </a:xfrm>
        </p:spPr>
      </p:pic>
      <p:sp>
        <p:nvSpPr>
          <p:cNvPr id="5" name="TextBox 4"/>
          <p:cNvSpPr txBox="1"/>
          <p:nvPr/>
        </p:nvSpPr>
        <p:spPr>
          <a:xfrm>
            <a:off x="850900" y="3971502"/>
            <a:ext cx="9359900" cy="2062103"/>
          </a:xfrm>
          <a:prstGeom prst="rect">
            <a:avLst/>
          </a:prstGeom>
          <a:noFill/>
        </p:spPr>
        <p:txBody>
          <a:bodyPr wrap="square" rtlCol="0">
            <a:spAutoFit/>
          </a:bodyPr>
          <a:lstStyle/>
          <a:p>
            <a:r>
              <a:rPr lang="en-US" sz="3200" dirty="0"/>
              <a:t>If Gilbert’s presence is independent of whether or not there was a death on the shift, How likely is it that we would get the count in the table</a:t>
            </a:r>
            <a:r>
              <a:rPr lang="en-US" sz="3200"/>
              <a:t>? </a:t>
            </a:r>
            <a:endParaRPr lang="en-US" sz="3200" dirty="0"/>
          </a:p>
        </p:txBody>
      </p:sp>
    </p:spTree>
    <p:extLst>
      <p:ext uri="{BB962C8B-B14F-4D97-AF65-F5344CB8AC3E}">
        <p14:creationId xmlns:p14="http://schemas.microsoft.com/office/powerpoint/2010/main" val="125346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Generation Model</a:t>
            </a:r>
          </a:p>
        </p:txBody>
      </p:sp>
      <p:pic>
        <p:nvPicPr>
          <p:cNvPr id="4" name="Content Placeholder 3" descr="GilbertTable.pdf"/>
          <p:cNvPicPr>
            <a:picLocks noGrp="1" noChangeAspect="1"/>
          </p:cNvPicPr>
          <p:nvPr>
            <p:ph idx="1"/>
          </p:nvPr>
        </p:nvPicPr>
        <p:blipFill>
          <a:blip r:embed="rId2"/>
          <a:srcRect t="-66172" b="-66172"/>
          <a:stretch>
            <a:fillRect/>
          </a:stretch>
        </p:blipFill>
        <p:spPr>
          <a:xfrm>
            <a:off x="1981200" y="274639"/>
            <a:ext cx="8229600" cy="4525963"/>
          </a:xfrm>
        </p:spPr>
      </p:pic>
      <p:sp>
        <p:nvSpPr>
          <p:cNvPr id="5" name="TextBox 4"/>
          <p:cNvSpPr txBox="1"/>
          <p:nvPr/>
        </p:nvSpPr>
        <p:spPr>
          <a:xfrm>
            <a:off x="850900" y="3793702"/>
            <a:ext cx="9359900" cy="2554545"/>
          </a:xfrm>
          <a:prstGeom prst="rect">
            <a:avLst/>
          </a:prstGeom>
          <a:noFill/>
        </p:spPr>
        <p:txBody>
          <a:bodyPr wrap="square" rtlCol="0">
            <a:spAutoFit/>
          </a:bodyPr>
          <a:lstStyle/>
          <a:p>
            <a:r>
              <a:rPr lang="en-US" sz="3200" dirty="0"/>
              <a:t>Population with 1641 records.</a:t>
            </a:r>
          </a:p>
          <a:p>
            <a:r>
              <a:rPr lang="en-US" sz="3200" dirty="0"/>
              <a:t>Of these, 74 have the value 1 and 1567 are 0. </a:t>
            </a:r>
          </a:p>
          <a:p>
            <a:endParaRPr lang="en-US" sz="3200" dirty="0"/>
          </a:p>
          <a:p>
            <a:r>
              <a:rPr lang="en-US" sz="3200" dirty="0"/>
              <a:t>Sample 257 times, to create Gilbert’s shifts. The sum is the number of deaths on Gilbert’s shift.</a:t>
            </a:r>
          </a:p>
        </p:txBody>
      </p:sp>
    </p:spTree>
    <p:extLst>
      <p:ext uri="{BB962C8B-B14F-4D97-AF65-F5344CB8AC3E}">
        <p14:creationId xmlns:p14="http://schemas.microsoft.com/office/powerpoint/2010/main" val="56530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Statistical Test</a:t>
            </a:r>
          </a:p>
        </p:txBody>
      </p:sp>
      <p:sp>
        <p:nvSpPr>
          <p:cNvPr id="5" name="TextBox 4"/>
          <p:cNvSpPr txBox="1"/>
          <p:nvPr/>
        </p:nvSpPr>
        <p:spPr>
          <a:xfrm>
            <a:off x="711200" y="2218350"/>
            <a:ext cx="9867900" cy="3416320"/>
          </a:xfrm>
          <a:prstGeom prst="rect">
            <a:avLst/>
          </a:prstGeom>
          <a:noFill/>
        </p:spPr>
        <p:txBody>
          <a:bodyPr wrap="square" rtlCol="0">
            <a:spAutoFit/>
          </a:bodyPr>
          <a:lstStyle/>
          <a:p>
            <a:r>
              <a:rPr lang="en-US" sz="3600" dirty="0"/>
              <a:t>This data generating model, assumes Gilbert’s presence is independent of the shift deaths</a:t>
            </a:r>
          </a:p>
          <a:p>
            <a:endParaRPr lang="en-US" sz="3600" dirty="0"/>
          </a:p>
          <a:p>
            <a:r>
              <a:rPr lang="en-US" sz="3600" dirty="0"/>
              <a:t>How likely is it to get at least 40 of the 257 sampled shifts to have at least one death?</a:t>
            </a:r>
          </a:p>
        </p:txBody>
      </p:sp>
    </p:spTree>
    <p:extLst>
      <p:ext uri="{BB962C8B-B14F-4D97-AF65-F5344CB8AC3E}">
        <p14:creationId xmlns:p14="http://schemas.microsoft.com/office/powerpoint/2010/main" val="17487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dirty="0"/>
                  <a:t>P(at least 40) &lt; 1 in a trillion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−15</m:t>
                        </m:r>
                      </m:sup>
                    </m:sSup>
                  </m:oMath>
                </a14:m>
                <a:r>
                  <a:rPr lang="en-US" dirty="0"/>
                  <a:t>)</a:t>
                </a: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23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BCAFEE6-D6E0-6843-BC52-150969FD314D}"/>
              </a:ext>
            </a:extLst>
          </p:cNvPr>
          <p:cNvPicPr>
            <a:picLocks noChangeAspect="1"/>
          </p:cNvPicPr>
          <p:nvPr/>
        </p:nvPicPr>
        <p:blipFill>
          <a:blip r:embed="rId3"/>
          <a:stretch>
            <a:fillRect/>
          </a:stretch>
        </p:blipFill>
        <p:spPr>
          <a:xfrm>
            <a:off x="1327150" y="1646238"/>
            <a:ext cx="9537700" cy="4953000"/>
          </a:xfrm>
          <a:prstGeom prst="rect">
            <a:avLst/>
          </a:prstGeom>
        </p:spPr>
      </p:pic>
    </p:spTree>
    <p:extLst>
      <p:ext uri="{BB962C8B-B14F-4D97-AF65-F5344CB8AC3E}">
        <p14:creationId xmlns:p14="http://schemas.microsoft.com/office/powerpoint/2010/main" val="184835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a:t>
            </a:r>
          </a:p>
        </p:txBody>
      </p:sp>
      <p:sp>
        <p:nvSpPr>
          <p:cNvPr id="3" name="Content Placeholder 2"/>
          <p:cNvSpPr>
            <a:spLocks noGrp="1"/>
          </p:cNvSpPr>
          <p:nvPr>
            <p:ph idx="1"/>
          </p:nvPr>
        </p:nvSpPr>
        <p:spPr/>
        <p:txBody>
          <a:bodyPr/>
          <a:lstStyle/>
          <a:p>
            <a:r>
              <a:rPr lang="en-US" dirty="0"/>
              <a:t>Assume Gilbert’s presence and death on a shift are independent</a:t>
            </a:r>
          </a:p>
          <a:p>
            <a:r>
              <a:rPr lang="en-US" dirty="0"/>
              <a:t>Under this model for generating the data, what is the chance we would see an outcome as extreme as the one that we saw?</a:t>
            </a:r>
          </a:p>
          <a:p>
            <a:r>
              <a:rPr lang="en-US" dirty="0"/>
              <a:t>The chance is so rare that we reject the model of independence. </a:t>
            </a:r>
          </a:p>
        </p:txBody>
      </p:sp>
    </p:spTree>
    <p:extLst>
      <p:ext uri="{BB962C8B-B14F-4D97-AF65-F5344CB8AC3E}">
        <p14:creationId xmlns:p14="http://schemas.microsoft.com/office/powerpoint/2010/main" val="2001343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 Statements</a:t>
            </a:r>
          </a:p>
        </p:txBody>
      </p:sp>
      <p:sp>
        <p:nvSpPr>
          <p:cNvPr id="4" name="Content Placeholder 3"/>
          <p:cNvSpPr>
            <a:spLocks noGrp="1"/>
          </p:cNvSpPr>
          <p:nvPr>
            <p:ph idx="1"/>
          </p:nvPr>
        </p:nvSpPr>
        <p:spPr/>
        <p:txBody>
          <a:bodyPr/>
          <a:lstStyle/>
          <a:p>
            <a:r>
              <a:rPr lang="en-US" dirty="0"/>
              <a:t>The chance is less than 1 in a billion that Gilbert is innocent.</a:t>
            </a:r>
          </a:p>
          <a:p>
            <a:r>
              <a:rPr lang="en-US" dirty="0"/>
              <a:t>Gilbert was not assigned to her shifts at random so this probability calculation is flawed </a:t>
            </a:r>
          </a:p>
          <a:p>
            <a:r>
              <a:rPr lang="en-US" dirty="0"/>
              <a:t>The probability is so small that we’re sure Gilbert’s shifts are not independent of whether or not there was a death, but that doesn’t prove she’s guilty. There could be other explanations.</a:t>
            </a:r>
          </a:p>
          <a:p>
            <a:endParaRPr lang="en-US" dirty="0"/>
          </a:p>
        </p:txBody>
      </p:sp>
      <p:sp>
        <p:nvSpPr>
          <p:cNvPr id="3" name="Rectangle 2">
            <a:extLst>
              <a:ext uri="{FF2B5EF4-FFF2-40B4-BE49-F238E27FC236}">
                <a16:creationId xmlns:a16="http://schemas.microsoft.com/office/drawing/2014/main" id="{5AB97418-21E6-FB44-A55A-B3E730540847}"/>
              </a:ext>
            </a:extLst>
          </p:cNvPr>
          <p:cNvSpPr/>
          <p:nvPr/>
        </p:nvSpPr>
        <p:spPr>
          <a:xfrm>
            <a:off x="6941691" y="320675"/>
            <a:ext cx="5250309" cy="523220"/>
          </a:xfrm>
          <a:prstGeom prst="rect">
            <a:avLst/>
          </a:prstGeom>
        </p:spPr>
        <p:txBody>
          <a:bodyPr wrap="square">
            <a:spAutoFit/>
          </a:bodyPr>
          <a:lstStyle/>
          <a:p>
            <a:r>
              <a:rPr lang="en-US" sz="2800" b="1" dirty="0"/>
              <a:t>http://</a:t>
            </a:r>
            <a:r>
              <a:rPr lang="en-US" sz="2800" b="1" dirty="0" err="1"/>
              <a:t>bit.ly</a:t>
            </a:r>
            <a:r>
              <a:rPr lang="en-US" sz="2800" b="1" dirty="0"/>
              <a:t>/ds100-sp18-???</a:t>
            </a:r>
          </a:p>
        </p:txBody>
      </p:sp>
    </p:spTree>
    <p:extLst>
      <p:ext uri="{BB962C8B-B14F-4D97-AF65-F5344CB8AC3E}">
        <p14:creationId xmlns:p14="http://schemas.microsoft.com/office/powerpoint/2010/main" val="1293240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 Jury</a:t>
            </a:r>
          </a:p>
        </p:txBody>
      </p:sp>
      <p:sp>
        <p:nvSpPr>
          <p:cNvPr id="3" name="Content Placeholder 2"/>
          <p:cNvSpPr>
            <a:spLocks noGrp="1"/>
          </p:cNvSpPr>
          <p:nvPr>
            <p:ph idx="1"/>
          </p:nvPr>
        </p:nvSpPr>
        <p:spPr/>
        <p:txBody>
          <a:bodyPr>
            <a:normAutofit/>
          </a:bodyPr>
          <a:lstStyle/>
          <a:p>
            <a:r>
              <a:rPr lang="en-US" dirty="0"/>
              <a:t>The grand jury found the statistical evidence persuasive</a:t>
            </a:r>
          </a:p>
          <a:p>
            <a:r>
              <a:rPr lang="en-US" dirty="0"/>
              <a:t>Gilbert was indicted</a:t>
            </a:r>
          </a:p>
          <a:p>
            <a:r>
              <a:rPr lang="en-US" dirty="0"/>
              <a:t>The VA hospital is legal property of the federal government so it was a federal indictment. </a:t>
            </a:r>
          </a:p>
          <a:p>
            <a:r>
              <a:rPr lang="en-US" dirty="0"/>
              <a:t>Trial would be in federal district court, and the death penalty would be a possible sentence, if found guilty.</a:t>
            </a:r>
          </a:p>
        </p:txBody>
      </p:sp>
    </p:spTree>
    <p:extLst>
      <p:ext uri="{BB962C8B-B14F-4D97-AF65-F5344CB8AC3E}">
        <p14:creationId xmlns:p14="http://schemas.microsoft.com/office/powerpoint/2010/main" val="1879092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Trial</a:t>
            </a:r>
          </a:p>
        </p:txBody>
      </p:sp>
      <p:sp>
        <p:nvSpPr>
          <p:cNvPr id="3" name="Content Placeholder 2"/>
          <p:cNvSpPr>
            <a:spLocks noGrp="1"/>
          </p:cNvSpPr>
          <p:nvPr>
            <p:ph idx="1"/>
          </p:nvPr>
        </p:nvSpPr>
        <p:spPr/>
        <p:txBody>
          <a:bodyPr>
            <a:normAutofit/>
          </a:bodyPr>
          <a:lstStyle/>
          <a:p>
            <a:r>
              <a:rPr lang="en-US" dirty="0"/>
              <a:t>The </a:t>
            </a:r>
            <a:r>
              <a:rPr lang="en-US" b="1" dirty="0"/>
              <a:t>petit jury</a:t>
            </a:r>
            <a:r>
              <a:rPr lang="en-US" dirty="0"/>
              <a:t> (or </a:t>
            </a:r>
            <a:r>
              <a:rPr lang="en-US" b="1" dirty="0"/>
              <a:t>trial jury</a:t>
            </a:r>
            <a:r>
              <a:rPr lang="en-US" dirty="0"/>
              <a:t>) hears the evidence in a trial as presented by both the plaintiff and the defendant.</a:t>
            </a:r>
          </a:p>
          <a:p>
            <a:r>
              <a:rPr lang="en-US" dirty="0"/>
              <a:t>After hearing the evidence, the group retires for deliberation, to consider a verdict. </a:t>
            </a:r>
          </a:p>
          <a:p>
            <a:r>
              <a:rPr lang="en-US" dirty="0"/>
              <a:t>The majority required for a guilty verdict was a simple majority (7 put of 12).  A unanimous verdict for the sentence was needed for the death penalty .</a:t>
            </a:r>
          </a:p>
        </p:txBody>
      </p:sp>
    </p:spTree>
    <p:extLst>
      <p:ext uri="{BB962C8B-B14F-4D97-AF65-F5344CB8AC3E}">
        <p14:creationId xmlns:p14="http://schemas.microsoft.com/office/powerpoint/2010/main" val="1021118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 Witness</a:t>
            </a:r>
          </a:p>
        </p:txBody>
      </p:sp>
      <p:sp>
        <p:nvSpPr>
          <p:cNvPr id="3" name="Content Placeholder 2"/>
          <p:cNvSpPr>
            <a:spLocks noGrp="1"/>
          </p:cNvSpPr>
          <p:nvPr>
            <p:ph idx="1"/>
          </p:nvPr>
        </p:nvSpPr>
        <p:spPr/>
        <p:txBody>
          <a:bodyPr>
            <a:normAutofit fontScale="92500"/>
          </a:bodyPr>
          <a:lstStyle/>
          <a:p>
            <a:pPr marL="471487" indent="-457200">
              <a:buFont typeface="Wingdings" charset="2"/>
              <a:buChar char="Ø"/>
            </a:pPr>
            <a:r>
              <a:rPr lang="en-US" dirty="0"/>
              <a:t>The court system allows expert testimony when the evidence involves specialized technical or scientific issues that go beyond what jurors would ordinarily be familiar with.</a:t>
            </a:r>
          </a:p>
          <a:p>
            <a:pPr marL="471487" indent="-457200">
              <a:buFont typeface="Wingdings" charset="2"/>
              <a:buChar char="Ø"/>
            </a:pPr>
            <a:r>
              <a:rPr lang="en-US" dirty="0"/>
              <a:t>The experts help the jury understand the evidence better. </a:t>
            </a:r>
          </a:p>
          <a:p>
            <a:pPr marL="471487" indent="-457200">
              <a:buFont typeface="Wingdings" charset="2"/>
              <a:buChar char="Ø"/>
            </a:pPr>
            <a:r>
              <a:rPr lang="en-US" dirty="0"/>
              <a:t>Supreme Court has set guidelines to make sure unscientific testimony is not admitted.</a:t>
            </a:r>
          </a:p>
          <a:p>
            <a:pPr marL="471487" indent="-457200">
              <a:buFont typeface="Wingdings" charset="2"/>
              <a:buChar char="Ø"/>
            </a:pPr>
            <a:r>
              <a:rPr lang="en-US" dirty="0"/>
              <a:t>If there is expert testimony on one side, attorneys for the other side sometimes hire another expert who will disagree and “cancel out” the other expert.</a:t>
            </a:r>
          </a:p>
          <a:p>
            <a:pPr marL="471487" indent="-457200">
              <a:buFont typeface="Wingdings" charset="2"/>
              <a:buChar char="Ø"/>
            </a:pPr>
            <a:endParaRPr lang="en-US" dirty="0"/>
          </a:p>
          <a:p>
            <a:pPr>
              <a:buNone/>
            </a:pPr>
            <a:endParaRPr lang="en-US" dirty="0">
              <a:solidFill>
                <a:srgbClr val="0000FF"/>
              </a:solidFill>
            </a:endParaRPr>
          </a:p>
        </p:txBody>
      </p:sp>
    </p:spTree>
    <p:extLst>
      <p:ext uri="{BB962C8B-B14F-4D97-AF65-F5344CB8AC3E}">
        <p14:creationId xmlns:p14="http://schemas.microsoft.com/office/powerpoint/2010/main" val="138912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1. United States v. </a:t>
            </a:r>
            <a:br>
              <a:rPr lang="en-US" dirty="0"/>
            </a:br>
            <a:r>
              <a:rPr lang="en-US" dirty="0"/>
              <a:t>Kristen Gilbert</a:t>
            </a:r>
          </a:p>
        </p:txBody>
      </p:sp>
      <p:sp>
        <p:nvSpPr>
          <p:cNvPr id="3" name="Subtitle 2"/>
          <p:cNvSpPr>
            <a:spLocks noGrp="1"/>
          </p:cNvSpPr>
          <p:nvPr>
            <p:ph type="subTitle" idx="1"/>
          </p:nvPr>
        </p:nvSpPr>
        <p:spPr/>
        <p:txBody>
          <a:bodyPr>
            <a:normAutofit/>
          </a:bodyPr>
          <a:lstStyle/>
          <a:p>
            <a:endParaRPr lang="en-US" dirty="0"/>
          </a:p>
          <a:p>
            <a:r>
              <a:rPr lang="en-US" dirty="0"/>
              <a:t>(from Cobb and </a:t>
            </a:r>
            <a:r>
              <a:rPr lang="en-US" dirty="0" err="1"/>
              <a:t>Gehlbach</a:t>
            </a:r>
            <a:r>
              <a:rPr lang="en-US" dirty="0"/>
              <a:t>, “Statistics in the Courtroom”, in </a:t>
            </a:r>
            <a:r>
              <a:rPr lang="en-US" i="1" dirty="0"/>
              <a:t>Statistics: A Guide to the Unknown</a:t>
            </a:r>
            <a:r>
              <a:rPr lang="en-US" dirty="0"/>
              <a:t>)</a:t>
            </a:r>
          </a:p>
        </p:txBody>
      </p:sp>
    </p:spTree>
    <p:extLst>
      <p:ext uri="{BB962C8B-B14F-4D97-AF65-F5344CB8AC3E}">
        <p14:creationId xmlns:p14="http://schemas.microsoft.com/office/powerpoint/2010/main" val="207598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8463"/>
            <a:ext cx="9144000" cy="2387600"/>
          </a:xfrm>
        </p:spPr>
        <p:txBody>
          <a:bodyPr>
            <a:normAutofit fontScale="90000"/>
          </a:bodyPr>
          <a:lstStyle/>
          <a:p>
            <a:pPr algn="l"/>
            <a:r>
              <a:rPr lang="en-US" dirty="0">
                <a:solidFill>
                  <a:srgbClr val="0000FF"/>
                </a:solidFill>
              </a:rPr>
              <a:t>QUESTION: Should the trial jury be allowed to hear the statistical evidence?</a:t>
            </a:r>
          </a:p>
        </p:txBody>
      </p:sp>
    </p:spTree>
    <p:extLst>
      <p:ext uri="{BB962C8B-B14F-4D97-AF65-F5344CB8AC3E}">
        <p14:creationId xmlns:p14="http://schemas.microsoft.com/office/powerpoint/2010/main" val="1890165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to the Judge</a:t>
            </a:r>
          </a:p>
        </p:txBody>
      </p:sp>
      <p:sp>
        <p:nvSpPr>
          <p:cNvPr id="3" name="Content Placeholder 2"/>
          <p:cNvSpPr>
            <a:spLocks noGrp="1"/>
          </p:cNvSpPr>
          <p:nvPr>
            <p:ph idx="1"/>
          </p:nvPr>
        </p:nvSpPr>
        <p:spPr/>
        <p:txBody>
          <a:bodyPr/>
          <a:lstStyle/>
          <a:p>
            <a:r>
              <a:rPr lang="en-US" sz="3200" dirty="0"/>
              <a:t>Was the statistical analysis done correctly?</a:t>
            </a:r>
          </a:p>
          <a:p>
            <a:r>
              <a:rPr lang="en-US" sz="3200" dirty="0"/>
              <a:t>What does the probability calculation NOT tell you?</a:t>
            </a:r>
          </a:p>
          <a:p>
            <a:pPr lvl="2"/>
            <a:r>
              <a:rPr lang="en-US" sz="2800" dirty="0"/>
              <a:t> Association vs Causation: Conclusions drawn from an Observational Study vs a Designed Experiment</a:t>
            </a:r>
          </a:p>
          <a:p>
            <a:pPr lvl="2"/>
            <a:r>
              <a:rPr lang="en-US" sz="2800" dirty="0"/>
              <a:t> Prosecutor’s Fallacy: Probability computed under assumptions of innocence</a:t>
            </a:r>
          </a:p>
          <a:p>
            <a:pPr lvl="2"/>
            <a:endParaRPr lang="en-US" dirty="0"/>
          </a:p>
        </p:txBody>
      </p:sp>
    </p:spTree>
    <p:extLst>
      <p:ext uri="{BB962C8B-B14F-4D97-AF65-F5344CB8AC3E}">
        <p14:creationId xmlns:p14="http://schemas.microsoft.com/office/powerpoint/2010/main" val="282102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Was the statistical analysis done correctly?</a:t>
            </a:r>
          </a:p>
        </p:txBody>
      </p:sp>
      <p:sp>
        <p:nvSpPr>
          <p:cNvPr id="3" name="Content Placeholder 2"/>
          <p:cNvSpPr>
            <a:spLocks noGrp="1"/>
          </p:cNvSpPr>
          <p:nvPr>
            <p:ph idx="1"/>
          </p:nvPr>
        </p:nvSpPr>
        <p:spPr>
          <a:xfrm>
            <a:off x="838200" y="1927225"/>
            <a:ext cx="10515600" cy="4351339"/>
          </a:xfrm>
        </p:spPr>
        <p:txBody>
          <a:bodyPr/>
          <a:lstStyle/>
          <a:p>
            <a:r>
              <a:rPr lang="en-US" dirty="0"/>
              <a:t>The Defense Statistician (Cobb) agreed with the analysis performed by the Prosecution Statistician for the grand jury.</a:t>
            </a:r>
          </a:p>
          <a:p>
            <a:r>
              <a:rPr lang="en-US" dirty="0"/>
              <a:t>The excess deaths was an extremely unlikely outcome due to chance variation.</a:t>
            </a:r>
          </a:p>
          <a:p>
            <a:r>
              <a:rPr lang="en-US" dirty="0"/>
              <a:t>The pattern of deaths justified the indictment.</a:t>
            </a:r>
          </a:p>
        </p:txBody>
      </p:sp>
    </p:spTree>
    <p:extLst>
      <p:ext uri="{BB962C8B-B14F-4D97-AF65-F5344CB8AC3E}">
        <p14:creationId xmlns:p14="http://schemas.microsoft.com/office/powerpoint/2010/main" val="1805670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a:t>
            </a:r>
            <a:r>
              <a:rPr lang="en-US" dirty="0" err="1"/>
              <a:t>vs</a:t>
            </a:r>
            <a:r>
              <a:rPr lang="en-US" dirty="0"/>
              <a:t> Causation</a:t>
            </a:r>
          </a:p>
        </p:txBody>
      </p:sp>
      <p:sp>
        <p:nvSpPr>
          <p:cNvPr id="3" name="Content Placeholder 2"/>
          <p:cNvSpPr>
            <a:spLocks noGrp="1"/>
          </p:cNvSpPr>
          <p:nvPr>
            <p:ph idx="1"/>
          </p:nvPr>
        </p:nvSpPr>
        <p:spPr/>
        <p:txBody>
          <a:bodyPr>
            <a:normAutofit/>
          </a:bodyPr>
          <a:lstStyle/>
          <a:p>
            <a:r>
              <a:rPr lang="en-US" dirty="0"/>
              <a:t>In a well-designed experiment, e.g. the clinical trials, where the subjects have been assigned at random to difference treated and control groups, the two groups resemble each other in most all ways, except for the receipt of the treatment.</a:t>
            </a:r>
          </a:p>
          <a:p>
            <a:r>
              <a:rPr lang="en-US" dirty="0"/>
              <a:t>The tiny probability rules out chance variation, and the conclusion is that the difference is “real”.</a:t>
            </a:r>
          </a:p>
          <a:p>
            <a:r>
              <a:rPr lang="en-US" dirty="0"/>
              <a:t> In this case, we can conclude that the explanation for the observed difference is the treatment.  </a:t>
            </a:r>
          </a:p>
          <a:p>
            <a:endParaRPr lang="en-US" dirty="0"/>
          </a:p>
          <a:p>
            <a:endParaRPr lang="en-US" dirty="0"/>
          </a:p>
        </p:txBody>
      </p:sp>
    </p:spTree>
    <p:extLst>
      <p:ext uri="{BB962C8B-B14F-4D97-AF65-F5344CB8AC3E}">
        <p14:creationId xmlns:p14="http://schemas.microsoft.com/office/powerpoint/2010/main" val="1804341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a:t>
            </a:r>
            <a:r>
              <a:rPr lang="en-US" dirty="0" err="1"/>
              <a:t>vs</a:t>
            </a:r>
            <a:r>
              <a:rPr lang="en-US" dirty="0"/>
              <a:t> Causation</a:t>
            </a:r>
          </a:p>
        </p:txBody>
      </p:sp>
      <p:sp>
        <p:nvSpPr>
          <p:cNvPr id="3" name="Content Placeholder 2"/>
          <p:cNvSpPr>
            <a:spLocks noGrp="1"/>
          </p:cNvSpPr>
          <p:nvPr>
            <p:ph idx="1"/>
          </p:nvPr>
        </p:nvSpPr>
        <p:spPr/>
        <p:txBody>
          <a:bodyPr>
            <a:normAutofit/>
          </a:bodyPr>
          <a:lstStyle/>
          <a:p>
            <a:r>
              <a:rPr lang="en-US" dirty="0"/>
              <a:t>The Gilbert case was NOT a randomized controlled experiment. (Gilbert’s presence on the ward would have had to be assigned using a chance device).</a:t>
            </a:r>
          </a:p>
          <a:p>
            <a:r>
              <a:rPr lang="en-US" dirty="0"/>
              <a:t>We can conclude that the difference is not due to chance variation, but the tiny probability does not provide an explanation for what happened.</a:t>
            </a:r>
          </a:p>
          <a:p>
            <a:r>
              <a:rPr lang="en-US" dirty="0"/>
              <a:t>There could be other possible explanations than guilt.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0523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5E36-52E2-3043-8B66-8932925B7822}"/>
              </a:ext>
            </a:extLst>
          </p:cNvPr>
          <p:cNvSpPr>
            <a:spLocks noGrp="1"/>
          </p:cNvSpPr>
          <p:nvPr>
            <p:ph type="title"/>
          </p:nvPr>
        </p:nvSpPr>
        <p:spPr/>
        <p:txBody>
          <a:bodyPr/>
          <a:lstStyle/>
          <a:p>
            <a:r>
              <a:rPr lang="en-US" dirty="0">
                <a:hlinkClick r:id="rId2"/>
              </a:rPr>
              <a:t>https://xkcd.com/552</a:t>
            </a:r>
            <a:r>
              <a:rPr lang="en-US" dirty="0"/>
              <a:t> </a:t>
            </a:r>
          </a:p>
        </p:txBody>
      </p:sp>
      <p:pic>
        <p:nvPicPr>
          <p:cNvPr id="4" name="Content Placeholder 3">
            <a:extLst>
              <a:ext uri="{FF2B5EF4-FFF2-40B4-BE49-F238E27FC236}">
                <a16:creationId xmlns:a16="http://schemas.microsoft.com/office/drawing/2014/main" id="{418CCF30-C5AF-1844-B526-9F8D7A15DA0A}"/>
              </a:ext>
            </a:extLst>
          </p:cNvPr>
          <p:cNvPicPr>
            <a:picLocks noGrp="1" noChangeAspect="1"/>
          </p:cNvPicPr>
          <p:nvPr>
            <p:ph idx="1"/>
          </p:nvPr>
        </p:nvPicPr>
        <p:blipFill>
          <a:blip r:embed="rId3"/>
          <a:stretch>
            <a:fillRect/>
          </a:stretch>
        </p:blipFill>
        <p:spPr>
          <a:xfrm>
            <a:off x="1574257" y="2028793"/>
            <a:ext cx="8757735" cy="3529806"/>
          </a:xfrm>
          <a:prstGeom prst="rect">
            <a:avLst/>
          </a:prstGeom>
        </p:spPr>
      </p:pic>
    </p:spTree>
    <p:extLst>
      <p:ext uri="{BB962C8B-B14F-4D97-AF65-F5344CB8AC3E}">
        <p14:creationId xmlns:p14="http://schemas.microsoft.com/office/powerpoint/2010/main" val="4275847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Prosecutor’s Fallacy</a:t>
            </a:r>
          </a:p>
        </p:txBody>
      </p:sp>
      <p:sp>
        <p:nvSpPr>
          <p:cNvPr id="3" name="Content Placeholder 2"/>
          <p:cNvSpPr>
            <a:spLocks noGrp="1"/>
          </p:cNvSpPr>
          <p:nvPr>
            <p:ph idx="1"/>
          </p:nvPr>
        </p:nvSpPr>
        <p:spPr/>
        <p:txBody>
          <a:bodyPr>
            <a:normAutofit/>
          </a:bodyPr>
          <a:lstStyle/>
          <a:p>
            <a:r>
              <a:rPr lang="en-US" dirty="0"/>
              <a:t>The probability of 1 in a trillion was computed </a:t>
            </a:r>
            <a:r>
              <a:rPr lang="en-US" b="1" dirty="0"/>
              <a:t>assuming</a:t>
            </a:r>
            <a:r>
              <a:rPr lang="en-US" dirty="0"/>
              <a:t> that the result was due to  chance variation.</a:t>
            </a:r>
          </a:p>
          <a:p>
            <a:r>
              <a:rPr lang="en-US" dirty="0"/>
              <a:t>We computed the chance of getting a result as extreme as the one observed, under this assumption.  </a:t>
            </a:r>
          </a:p>
          <a:p>
            <a:r>
              <a:rPr lang="en-US" dirty="0"/>
              <a:t>If very rare (tiny probability), we conclude that it is not reasonable to think that random variation is the cause.</a:t>
            </a:r>
          </a:p>
          <a:p>
            <a:r>
              <a:rPr lang="en-US" dirty="0"/>
              <a:t>This logic says </a:t>
            </a:r>
            <a:r>
              <a:rPr lang="en-US" b="1" dirty="0"/>
              <a:t>nothing</a:t>
            </a:r>
            <a:r>
              <a:rPr lang="en-US" dirty="0"/>
              <a:t> about other causes </a:t>
            </a:r>
          </a:p>
        </p:txBody>
      </p:sp>
    </p:spTree>
    <p:extLst>
      <p:ext uri="{BB962C8B-B14F-4D97-AF65-F5344CB8AC3E}">
        <p14:creationId xmlns:p14="http://schemas.microsoft.com/office/powerpoint/2010/main" val="322824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Prosecutor’s Fallacy – slippery logic</a:t>
            </a:r>
          </a:p>
        </p:txBody>
      </p:sp>
      <p:sp>
        <p:nvSpPr>
          <p:cNvPr id="3" name="Content Placeholder 2"/>
          <p:cNvSpPr>
            <a:spLocks noGrp="1"/>
          </p:cNvSpPr>
          <p:nvPr>
            <p:ph idx="1"/>
          </p:nvPr>
        </p:nvSpPr>
        <p:spPr/>
        <p:txBody>
          <a:bodyPr>
            <a:normAutofit/>
          </a:bodyPr>
          <a:lstStyle/>
          <a:p>
            <a:r>
              <a:rPr lang="en-US" dirty="0"/>
              <a:t>Suppose Gilbert is innocent and the deaths behave in a chance-like way. The probability is less than 1 in a trillion that you would see so many excess deaths on Gilbert’s shifts.</a:t>
            </a:r>
          </a:p>
          <a:p>
            <a:r>
              <a:rPr lang="en-US" dirty="0"/>
              <a:t>If Gilbert is innocent, then it would be almost impossible to get so many excess deaths.</a:t>
            </a:r>
          </a:p>
          <a:p>
            <a:r>
              <a:rPr lang="en-US" dirty="0"/>
              <a:t>With this many excess deaths, the chance is less than one in a trillion that Gilbert is innocent. </a:t>
            </a:r>
          </a:p>
        </p:txBody>
      </p:sp>
      <p:sp>
        <p:nvSpPr>
          <p:cNvPr id="4" name="TextBox 3"/>
          <p:cNvSpPr txBox="1"/>
          <p:nvPr/>
        </p:nvSpPr>
        <p:spPr>
          <a:xfrm rot="19777099">
            <a:off x="2324099" y="2844801"/>
            <a:ext cx="6578600" cy="1200329"/>
          </a:xfrm>
          <a:prstGeom prst="rect">
            <a:avLst/>
          </a:prstGeom>
        </p:spPr>
        <p:txBody>
          <a:bodyPr wrap="square" rtlCol="0">
            <a:spAutoFit/>
          </a:bodyPr>
          <a:lstStyle/>
          <a:p>
            <a:r>
              <a:rPr lang="en-US" sz="7200" b="1">
                <a:solidFill>
                  <a:srgbClr val="FF0000"/>
                </a:solidFill>
              </a:rPr>
              <a:t>FALSE LOGIC</a:t>
            </a:r>
            <a:endParaRPr lang="en-US" sz="7200" dirty="0"/>
          </a:p>
        </p:txBody>
      </p:sp>
    </p:spTree>
    <p:extLst>
      <p:ext uri="{BB962C8B-B14F-4D97-AF65-F5344CB8AC3E}">
        <p14:creationId xmlns:p14="http://schemas.microsoft.com/office/powerpoint/2010/main" val="116998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marL="471487" indent="-457200">
              <a:buFont typeface="Wingdings" charset="2"/>
              <a:buChar char="Ø"/>
            </a:pPr>
            <a:r>
              <a:rPr lang="en-US" dirty="0"/>
              <a:t>It is very easy to be tempted by the false logic (that the probability is the chance of innocence).</a:t>
            </a:r>
          </a:p>
          <a:p>
            <a:pPr marL="471487" indent="-457200">
              <a:buFont typeface="Wingdings" charset="2"/>
              <a:buChar char="Ø"/>
            </a:pPr>
            <a:r>
              <a:rPr lang="en-US" dirty="0"/>
              <a:t>Judge ruled that statistical evidence should not be allowed at trial.</a:t>
            </a:r>
          </a:p>
          <a:p>
            <a:pPr marL="471487" indent="-457200">
              <a:buFont typeface="Wingdings" charset="2"/>
              <a:buChar char="Ø"/>
            </a:pPr>
            <a:r>
              <a:rPr lang="en-US" dirty="0"/>
              <a:t>Jury found Gilbert guilty on 3 counts of first-degree murder and 2 counts of attempted murder.</a:t>
            </a:r>
          </a:p>
          <a:p>
            <a:pPr marL="471487" indent="-457200">
              <a:buFont typeface="Wingdings" charset="2"/>
              <a:buChar char="Ø"/>
            </a:pPr>
            <a:r>
              <a:rPr lang="en-US" dirty="0"/>
              <a:t>Jury voted 8-4 for a death penalty. </a:t>
            </a:r>
          </a:p>
          <a:p>
            <a:pPr marL="471487" indent="-457200">
              <a:buFont typeface="Wingdings" charset="2"/>
              <a:buChar char="Ø"/>
            </a:pPr>
            <a:r>
              <a:rPr lang="en-US" dirty="0"/>
              <a:t>Gilbert was given life in prison without possibility of parole.</a:t>
            </a:r>
          </a:p>
        </p:txBody>
      </p:sp>
    </p:spTree>
    <p:extLst>
      <p:ext uri="{BB962C8B-B14F-4D97-AF65-F5344CB8AC3E}">
        <p14:creationId xmlns:p14="http://schemas.microsoft.com/office/powerpoint/2010/main" val="1522781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normAutofit lnSpcReduction="10000"/>
          </a:bodyPr>
          <a:lstStyle/>
          <a:p>
            <a:r>
              <a:rPr lang="en-US" b="1" dirty="0"/>
              <a:t>Null Model</a:t>
            </a:r>
            <a:r>
              <a:rPr lang="en-US" dirty="0"/>
              <a:t>: Probability model for explaining the chance process for generating the data (the Devil’s advocate process)</a:t>
            </a:r>
          </a:p>
          <a:p>
            <a:r>
              <a:rPr lang="en-US" b="1" dirty="0"/>
              <a:t>Test Statistic</a:t>
            </a:r>
            <a:r>
              <a:rPr lang="en-US" dirty="0"/>
              <a:t>: summary of data, under the null model it has a sampling distribution</a:t>
            </a:r>
          </a:p>
          <a:p>
            <a:r>
              <a:rPr lang="en-US" b="1" dirty="0"/>
              <a:t>Null Hypothesis</a:t>
            </a:r>
            <a:r>
              <a:rPr lang="en-US" dirty="0"/>
              <a:t>: Any deviation from what is expected is due to chance variability described by the null model.</a:t>
            </a:r>
          </a:p>
          <a:p>
            <a:r>
              <a:rPr lang="en-US" b="1" dirty="0"/>
              <a:t>Alternative Hypothesis:</a:t>
            </a:r>
            <a:r>
              <a:rPr lang="en-US" dirty="0"/>
              <a:t> An alternative to the null hypothesis</a:t>
            </a:r>
            <a:r>
              <a:rPr lang="en-US" b="1" dirty="0"/>
              <a:t>.  </a:t>
            </a:r>
            <a:r>
              <a:rPr lang="en-US" dirty="0"/>
              <a:t>This may be a simple as “The difference is real”.</a:t>
            </a:r>
          </a:p>
          <a:p>
            <a:endParaRPr lang="en-US" dirty="0"/>
          </a:p>
        </p:txBody>
      </p:sp>
    </p:spTree>
    <p:extLst>
      <p:ext uri="{BB962C8B-B14F-4D97-AF65-F5344CB8AC3E}">
        <p14:creationId xmlns:p14="http://schemas.microsoft.com/office/powerpoint/2010/main" val="183154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Kristen Gilbert</a:t>
            </a:r>
          </a:p>
        </p:txBody>
      </p:sp>
      <p:sp>
        <p:nvSpPr>
          <p:cNvPr id="3" name="Content Placeholder 2"/>
          <p:cNvSpPr>
            <a:spLocks noGrp="1"/>
          </p:cNvSpPr>
          <p:nvPr>
            <p:ph idx="1"/>
          </p:nvPr>
        </p:nvSpPr>
        <p:spPr/>
        <p:txBody>
          <a:bodyPr>
            <a:normAutofit/>
          </a:bodyPr>
          <a:lstStyle/>
          <a:p>
            <a:r>
              <a:rPr lang="en-US" dirty="0"/>
              <a:t>Born in 1967 in Fall River, MA</a:t>
            </a:r>
          </a:p>
          <a:p>
            <a:r>
              <a:rPr lang="en-US" dirty="0"/>
              <a:t>Graduated high school at 16</a:t>
            </a:r>
          </a:p>
          <a:p>
            <a:r>
              <a:rPr lang="en-US" dirty="0"/>
              <a:t>Graduated from Greenfield CC, and received certification as a registered nurse in 1988. </a:t>
            </a:r>
          </a:p>
          <a:p>
            <a:r>
              <a:rPr lang="en-US" dirty="0"/>
              <a:t>In 1989, she joined the VA Medical Clinic in Northampton, MA. </a:t>
            </a:r>
          </a:p>
          <a:p>
            <a:pPr>
              <a:buNone/>
            </a:pPr>
            <a:endParaRPr lang="en-US" dirty="0"/>
          </a:p>
        </p:txBody>
      </p:sp>
      <p:pic>
        <p:nvPicPr>
          <p:cNvPr id="4" name="Picture 3" descr="Kristen_Gilbert.jpg"/>
          <p:cNvPicPr>
            <a:picLocks noChangeAspect="1"/>
          </p:cNvPicPr>
          <p:nvPr/>
        </p:nvPicPr>
        <p:blipFill>
          <a:blip r:embed="rId2"/>
          <a:stretch>
            <a:fillRect/>
          </a:stretch>
        </p:blipFill>
        <p:spPr>
          <a:xfrm>
            <a:off x="8191827" y="590550"/>
            <a:ext cx="1390650" cy="2019300"/>
          </a:xfrm>
          <a:prstGeom prst="rect">
            <a:avLst/>
          </a:prstGeom>
        </p:spPr>
      </p:pic>
    </p:spTree>
    <p:extLst>
      <p:ext uri="{BB962C8B-B14F-4D97-AF65-F5344CB8AC3E}">
        <p14:creationId xmlns:p14="http://schemas.microsoft.com/office/powerpoint/2010/main" val="914981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normAutofit/>
          </a:bodyPr>
          <a:lstStyle/>
          <a:p>
            <a:r>
              <a:rPr lang="en-US" b="1" dirty="0" err="1"/>
              <a:t>p</a:t>
            </a:r>
            <a:r>
              <a:rPr lang="en-US" b="1" dirty="0"/>
              <a:t>-value</a:t>
            </a:r>
            <a:r>
              <a:rPr lang="en-US" dirty="0"/>
              <a:t>: Chance of an outcome as rare or even more rare than the one observed, </a:t>
            </a:r>
            <a:r>
              <a:rPr lang="en-US" i="1" dirty="0"/>
              <a:t>under the assumptions of the null model.</a:t>
            </a:r>
          </a:p>
          <a:p>
            <a:r>
              <a:rPr lang="en-US" dirty="0"/>
              <a:t>If the </a:t>
            </a:r>
            <a:r>
              <a:rPr lang="en-US" dirty="0" err="1"/>
              <a:t>p</a:t>
            </a:r>
            <a:r>
              <a:rPr lang="en-US" dirty="0"/>
              <a:t>-value is very small, we reject the explanation of chance variability and say that we are convinced that “there is something going on”</a:t>
            </a:r>
          </a:p>
          <a:p>
            <a:r>
              <a:rPr lang="en-US" dirty="0"/>
              <a:t>Depending on the circumstances of the data collection, we may be able to make a stronger statement about the cause.</a:t>
            </a:r>
          </a:p>
          <a:p>
            <a:endParaRPr lang="en-US" dirty="0"/>
          </a:p>
        </p:txBody>
      </p:sp>
    </p:spTree>
    <p:extLst>
      <p:ext uri="{BB962C8B-B14F-4D97-AF65-F5344CB8AC3E}">
        <p14:creationId xmlns:p14="http://schemas.microsoft.com/office/powerpoint/2010/main" val="747731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normAutofit/>
          </a:bodyPr>
          <a:lstStyle/>
          <a:p>
            <a:r>
              <a:rPr lang="en-US" dirty="0"/>
              <a:t>We have </a:t>
            </a:r>
            <a:r>
              <a:rPr lang="en-US" b="1" dirty="0"/>
              <a:t>not</a:t>
            </a:r>
            <a:r>
              <a:rPr lang="en-US" dirty="0"/>
              <a:t> proven that the null model is false.</a:t>
            </a:r>
          </a:p>
          <a:p>
            <a:r>
              <a:rPr lang="en-US" dirty="0"/>
              <a:t>Our observed test statistic is </a:t>
            </a:r>
            <a:r>
              <a:rPr lang="en-US" b="1" dirty="0"/>
              <a:t>inconsistent</a:t>
            </a:r>
            <a:r>
              <a:rPr lang="en-US" dirty="0"/>
              <a:t> with what the null predicts, then the data are inconsistent with the null. So we </a:t>
            </a:r>
            <a:r>
              <a:rPr lang="en-US" b="1" dirty="0"/>
              <a:t>reject the null hypothesis</a:t>
            </a:r>
            <a:r>
              <a:rPr lang="en-US" dirty="0"/>
              <a:t>.</a:t>
            </a:r>
          </a:p>
          <a:p>
            <a:r>
              <a:rPr lang="en-US" dirty="0"/>
              <a:t>If our observed test statistic is </a:t>
            </a:r>
            <a:r>
              <a:rPr lang="en-US" b="1" dirty="0"/>
              <a:t>consistent</a:t>
            </a:r>
            <a:r>
              <a:rPr lang="en-US" dirty="0"/>
              <a:t> with what the null predicts, we </a:t>
            </a:r>
            <a:r>
              <a:rPr lang="en-US" b="1" dirty="0"/>
              <a:t>can’t reject the null hypothesis</a:t>
            </a:r>
            <a:r>
              <a:rPr lang="en-US" dirty="0"/>
              <a:t>.</a:t>
            </a:r>
          </a:p>
          <a:p>
            <a:endParaRPr lang="en-US" dirty="0"/>
          </a:p>
          <a:p>
            <a:endParaRPr lang="en-US" dirty="0"/>
          </a:p>
        </p:txBody>
      </p:sp>
      <p:sp>
        <p:nvSpPr>
          <p:cNvPr id="4" name="TextBox 3">
            <a:extLst>
              <a:ext uri="{FF2B5EF4-FFF2-40B4-BE49-F238E27FC236}">
                <a16:creationId xmlns:a16="http://schemas.microsoft.com/office/drawing/2014/main" id="{613A28AF-B175-6D46-8CAF-3B2DDD7113AA}"/>
              </a:ext>
            </a:extLst>
          </p:cNvPr>
          <p:cNvSpPr txBox="1"/>
          <p:nvPr/>
        </p:nvSpPr>
        <p:spPr>
          <a:xfrm>
            <a:off x="7128587" y="6356351"/>
            <a:ext cx="4969630" cy="369332"/>
          </a:xfrm>
          <a:prstGeom prst="rect">
            <a:avLst/>
          </a:prstGeom>
        </p:spPr>
        <p:txBody>
          <a:bodyPr wrap="none" rtlCol="0">
            <a:spAutoFit/>
          </a:bodyPr>
          <a:lstStyle/>
          <a:p>
            <a:r>
              <a:rPr lang="en-US" dirty="0"/>
              <a:t>This and next few slides: A. </a:t>
            </a:r>
            <a:r>
              <a:rPr lang="en-US" dirty="0" err="1"/>
              <a:t>Adikhari</a:t>
            </a:r>
            <a:r>
              <a:rPr lang="en-US" dirty="0"/>
              <a:t>, Data 8</a:t>
            </a:r>
          </a:p>
        </p:txBody>
      </p:sp>
    </p:spTree>
    <p:extLst>
      <p:ext uri="{BB962C8B-B14F-4D97-AF65-F5344CB8AC3E}">
        <p14:creationId xmlns:p14="http://schemas.microsoft.com/office/powerpoint/2010/main" val="49556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D21BB9-1EAF-2948-B096-6CB48C4B0BE6}"/>
              </a:ext>
            </a:extLst>
          </p:cNvPr>
          <p:cNvSpPr>
            <a:spLocks noGrp="1"/>
          </p:cNvSpPr>
          <p:nvPr>
            <p:ph type="title"/>
          </p:nvPr>
        </p:nvSpPr>
        <p:spPr/>
        <p:txBody>
          <a:bodyPr/>
          <a:lstStyle/>
          <a:p>
            <a:r>
              <a:rPr lang="en-US" dirty="0"/>
              <a:t>“Inconsistent”</a:t>
            </a:r>
          </a:p>
        </p:txBody>
      </p:sp>
      <p:sp>
        <p:nvSpPr>
          <p:cNvPr id="5" name="Text Placeholder 4">
            <a:extLst>
              <a:ext uri="{FF2B5EF4-FFF2-40B4-BE49-F238E27FC236}">
                <a16:creationId xmlns:a16="http://schemas.microsoft.com/office/drawing/2014/main" id="{99F9F2E0-99F3-9D4E-959B-EA9ED5B7C963}"/>
              </a:ext>
            </a:extLst>
          </p:cNvPr>
          <p:cNvSpPr>
            <a:spLocks noGrp="1"/>
          </p:cNvSpPr>
          <p:nvPr>
            <p:ph type="body" idx="1"/>
          </p:nvPr>
        </p:nvSpPr>
        <p:spPr/>
        <p:txBody>
          <a:bodyPr/>
          <a:lstStyle/>
          <a:p>
            <a:r>
              <a:rPr lang="en-US" dirty="0"/>
              <a:t>What does “inconsistent” mean??</a:t>
            </a:r>
          </a:p>
        </p:txBody>
      </p:sp>
    </p:spTree>
    <p:extLst>
      <p:ext uri="{BB962C8B-B14F-4D97-AF65-F5344CB8AC3E}">
        <p14:creationId xmlns:p14="http://schemas.microsoft.com/office/powerpoint/2010/main" val="3108209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965000" y="248572"/>
            <a:ext cx="8229600" cy="906000"/>
          </a:xfrm>
          <a:prstGeom prst="rect">
            <a:avLst/>
          </a:prstGeom>
        </p:spPr>
        <p:txBody>
          <a:bodyPr vert="horz" lIns="91425" tIns="91425" rIns="91425" bIns="91425" rtlCol="0" anchor="b" anchorCtr="0">
            <a:noAutofit/>
          </a:bodyPr>
          <a:lstStyle/>
          <a:p>
            <a:r>
              <a:rPr lang="en"/>
              <a:t>“Inconsistent”: the conventions</a:t>
            </a:r>
          </a:p>
        </p:txBody>
      </p:sp>
      <p:sp>
        <p:nvSpPr>
          <p:cNvPr id="114" name="Shape 114"/>
          <p:cNvSpPr txBox="1">
            <a:spLocks noGrp="1"/>
          </p:cNvSpPr>
          <p:nvPr>
            <p:ph type="body" idx="1"/>
          </p:nvPr>
        </p:nvSpPr>
        <p:spPr>
          <a:xfrm>
            <a:off x="1981200" y="1308250"/>
            <a:ext cx="8229600" cy="4804200"/>
          </a:xfrm>
          <a:prstGeom prst="rect">
            <a:avLst/>
          </a:prstGeom>
        </p:spPr>
        <p:txBody>
          <a:bodyPr vert="horz" lIns="91425" tIns="91425" rIns="91425" bIns="91425" rtlCol="0" anchor="t" anchorCtr="0">
            <a:noAutofit/>
          </a:bodyPr>
          <a:lstStyle/>
          <a:p>
            <a:pPr marL="457200" indent="-228600">
              <a:buClr>
                <a:srgbClr val="D89F39"/>
              </a:buClr>
            </a:pPr>
            <a:r>
              <a:rPr lang="en" b="1">
                <a:solidFill>
                  <a:srgbClr val="003262"/>
                </a:solidFill>
              </a:rPr>
              <a:t>“Inconsistent”: </a:t>
            </a:r>
            <a:r>
              <a:rPr lang="en">
                <a:solidFill>
                  <a:srgbClr val="000000"/>
                </a:solidFill>
              </a:rPr>
              <a:t>The test statistic is in the tail of the null distribution.</a:t>
            </a:r>
          </a:p>
          <a:p>
            <a:endParaRPr sz="700">
              <a:solidFill>
                <a:srgbClr val="000000"/>
              </a:solidFill>
            </a:endParaRPr>
          </a:p>
          <a:p>
            <a:pPr marL="457200" indent="-228600">
              <a:buClr>
                <a:srgbClr val="D89F39"/>
              </a:buClr>
            </a:pPr>
            <a:r>
              <a:rPr lang="en" b="1">
                <a:solidFill>
                  <a:srgbClr val="003262"/>
                </a:solidFill>
              </a:rPr>
              <a:t>“In the tail,” first convention:</a:t>
            </a:r>
          </a:p>
          <a:p>
            <a:pPr marL="914400" lvl="1" indent="-228600">
              <a:buClr>
                <a:srgbClr val="D89F39"/>
              </a:buClr>
            </a:pPr>
            <a:r>
              <a:rPr lang="en" sz="3000">
                <a:solidFill>
                  <a:srgbClr val="000000"/>
                </a:solidFill>
              </a:rPr>
              <a:t>The area in the tail is less than 5%.</a:t>
            </a:r>
          </a:p>
          <a:p>
            <a:pPr marL="914400" lvl="1" indent="-419100">
              <a:buClr>
                <a:srgbClr val="D89F39"/>
              </a:buClr>
              <a:buSzPct val="100000"/>
            </a:pPr>
            <a:r>
              <a:rPr lang="en" sz="3000">
                <a:solidFill>
                  <a:srgbClr val="000000"/>
                </a:solidFill>
              </a:rPr>
              <a:t>The result is “statistically significant.”</a:t>
            </a:r>
          </a:p>
          <a:p>
            <a:endParaRPr sz="800">
              <a:solidFill>
                <a:srgbClr val="003262"/>
              </a:solidFill>
            </a:endParaRPr>
          </a:p>
          <a:p>
            <a:pPr marL="457200" indent="-228600">
              <a:buClr>
                <a:srgbClr val="D89F39"/>
              </a:buClr>
            </a:pPr>
            <a:r>
              <a:rPr lang="en" b="1">
                <a:solidFill>
                  <a:srgbClr val="003262"/>
                </a:solidFill>
              </a:rPr>
              <a:t>“In the tail,” second convention:</a:t>
            </a:r>
          </a:p>
          <a:p>
            <a:pPr marL="914400" lvl="1" indent="-228600">
              <a:buClr>
                <a:srgbClr val="D89F39"/>
              </a:buClr>
            </a:pPr>
            <a:r>
              <a:rPr lang="en" sz="3000"/>
              <a:t>The area in the tail is less than 1%.</a:t>
            </a:r>
          </a:p>
          <a:p>
            <a:pPr marL="914400" lvl="1" indent="-419100">
              <a:buClr>
                <a:srgbClr val="D89F39"/>
              </a:buClr>
              <a:buSzPct val="100000"/>
            </a:pPr>
            <a:r>
              <a:rPr lang="en" sz="3000"/>
              <a:t>The result is “highly statistically significant.”</a:t>
            </a:r>
          </a:p>
        </p:txBody>
      </p:sp>
    </p:spTree>
    <p:extLst>
      <p:ext uri="{BB962C8B-B14F-4D97-AF65-F5344CB8AC3E}">
        <p14:creationId xmlns:p14="http://schemas.microsoft.com/office/powerpoint/2010/main" val="2915246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965000" y="248572"/>
            <a:ext cx="8229600" cy="906000"/>
          </a:xfrm>
          <a:prstGeom prst="rect">
            <a:avLst/>
          </a:prstGeom>
        </p:spPr>
        <p:txBody>
          <a:bodyPr vert="horz" lIns="91425" tIns="91425" rIns="91425" bIns="91425" rtlCol="0" anchor="b" anchorCtr="0">
            <a:noAutofit/>
          </a:bodyPr>
          <a:lstStyle/>
          <a:p>
            <a:r>
              <a:rPr lang="en"/>
              <a:t>Sir Ronald Fisher, 1925</a:t>
            </a:r>
          </a:p>
        </p:txBody>
      </p:sp>
      <p:sp>
        <p:nvSpPr>
          <p:cNvPr id="120" name="Shape 120"/>
          <p:cNvSpPr txBox="1">
            <a:spLocks noGrp="1"/>
          </p:cNvSpPr>
          <p:nvPr>
            <p:ph type="body" idx="1"/>
          </p:nvPr>
        </p:nvSpPr>
        <p:spPr>
          <a:xfrm>
            <a:off x="1244988" y="2492176"/>
            <a:ext cx="9669624" cy="2377500"/>
          </a:xfrm>
          <a:prstGeom prst="rect">
            <a:avLst/>
          </a:prstGeom>
        </p:spPr>
        <p:txBody>
          <a:bodyPr vert="horz" lIns="91425" tIns="91425" rIns="91425" bIns="91425" rtlCol="0" anchor="t" anchorCtr="0">
            <a:noAutofit/>
          </a:bodyPr>
          <a:lstStyle/>
          <a:p>
            <a:r>
              <a:rPr lang="en" sz="3600" dirty="0">
                <a:solidFill>
                  <a:srgbClr val="003262"/>
                </a:solidFill>
              </a:rPr>
              <a:t>“It is convenient to take this point [5%] as a limit in judging whether a deviation is to be considered significant or not.”</a:t>
            </a:r>
          </a:p>
          <a:p>
            <a:r>
              <a:rPr lang="en" sz="3600" dirty="0"/>
              <a:t>–– </a:t>
            </a:r>
            <a:r>
              <a:rPr lang="en" sz="3600" i="1" dirty="0"/>
              <a:t>Statistical Methods for Research Workers</a:t>
            </a:r>
          </a:p>
        </p:txBody>
      </p:sp>
    </p:spTree>
    <p:extLst>
      <p:ext uri="{BB962C8B-B14F-4D97-AF65-F5344CB8AC3E}">
        <p14:creationId xmlns:p14="http://schemas.microsoft.com/office/powerpoint/2010/main" val="2216260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965000" y="248572"/>
            <a:ext cx="8229600" cy="906000"/>
          </a:xfrm>
          <a:prstGeom prst="rect">
            <a:avLst/>
          </a:prstGeom>
        </p:spPr>
        <p:txBody>
          <a:bodyPr vert="horz" lIns="91425" tIns="91425" rIns="91425" bIns="91425" rtlCol="0" anchor="b" anchorCtr="0">
            <a:noAutofit/>
          </a:bodyPr>
          <a:lstStyle/>
          <a:p>
            <a:r>
              <a:rPr lang="en"/>
              <a:t>Sir Ronald Fisher, 1926</a:t>
            </a:r>
          </a:p>
        </p:txBody>
      </p:sp>
      <p:sp>
        <p:nvSpPr>
          <p:cNvPr id="126" name="Shape 126"/>
          <p:cNvSpPr txBox="1">
            <a:spLocks noGrp="1"/>
          </p:cNvSpPr>
          <p:nvPr>
            <p:ph type="body" idx="1"/>
          </p:nvPr>
        </p:nvSpPr>
        <p:spPr>
          <a:xfrm>
            <a:off x="1328963" y="1891922"/>
            <a:ext cx="9501673" cy="3148800"/>
          </a:xfrm>
          <a:prstGeom prst="rect">
            <a:avLst/>
          </a:prstGeom>
        </p:spPr>
        <p:txBody>
          <a:bodyPr vert="horz" lIns="91425" tIns="91425" rIns="91425" bIns="91425" rtlCol="0" anchor="t" anchorCtr="0">
            <a:noAutofit/>
          </a:bodyPr>
          <a:lstStyle/>
          <a:p>
            <a:r>
              <a:rPr lang="en" sz="3600" dirty="0">
                <a:solidFill>
                  <a:srgbClr val="003262"/>
                </a:solidFill>
              </a:rPr>
              <a:t>“If one in twenty does not seem high enough odds, we may, if we prefer it, draw the line at one in fifty (the 2 percent point), or one in a hundred (the 1 percent point). Personally, the author prefers to set a low standard of significance at the 5 percent point …”</a:t>
            </a:r>
          </a:p>
        </p:txBody>
      </p:sp>
    </p:spTree>
    <p:extLst>
      <p:ext uri="{BB962C8B-B14F-4D97-AF65-F5344CB8AC3E}">
        <p14:creationId xmlns:p14="http://schemas.microsoft.com/office/powerpoint/2010/main" val="1690630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8F32-B754-7B49-A6C5-3EC6C1A3E94F}"/>
              </a:ext>
            </a:extLst>
          </p:cNvPr>
          <p:cNvSpPr>
            <a:spLocks noGrp="1"/>
          </p:cNvSpPr>
          <p:nvPr>
            <p:ph type="title"/>
          </p:nvPr>
        </p:nvSpPr>
        <p:spPr/>
        <p:txBody>
          <a:bodyPr/>
          <a:lstStyle/>
          <a:p>
            <a:r>
              <a:rPr lang="en-US" dirty="0"/>
              <a:t>K. Gilbert case - references</a:t>
            </a:r>
          </a:p>
        </p:txBody>
      </p:sp>
      <p:sp>
        <p:nvSpPr>
          <p:cNvPr id="3" name="Content Placeholder 2">
            <a:extLst>
              <a:ext uri="{FF2B5EF4-FFF2-40B4-BE49-F238E27FC236}">
                <a16:creationId xmlns:a16="http://schemas.microsoft.com/office/drawing/2014/main" id="{78DD041A-AB83-084F-BE48-4E12C27037AC}"/>
              </a:ext>
            </a:extLst>
          </p:cNvPr>
          <p:cNvSpPr>
            <a:spLocks noGrp="1"/>
          </p:cNvSpPr>
          <p:nvPr>
            <p:ph idx="1"/>
          </p:nvPr>
        </p:nvSpPr>
        <p:spPr/>
        <p:txBody>
          <a:bodyPr/>
          <a:lstStyle/>
          <a:p>
            <a:r>
              <a:rPr lang="en-US" dirty="0"/>
              <a:t>Statistics in the courtroom: United States v. Kristen Gilbert, by G. Cobb and S. </a:t>
            </a:r>
            <a:r>
              <a:rPr lang="en-US" dirty="0" err="1"/>
              <a:t>Gehlbach</a:t>
            </a:r>
            <a:r>
              <a:rPr lang="en-US" dirty="0"/>
              <a:t>. STATS: The magazine for students of statistics, 41:3-8.</a:t>
            </a:r>
          </a:p>
          <a:p>
            <a:pPr lvl="1"/>
            <a:r>
              <a:rPr lang="en-US" sz="2000" dirty="0">
                <a:hlinkClick r:id="rId2"/>
              </a:rPr>
              <a:t>https://math.buffalostate.edu/~wilsondc/MED588/KristenGilbert.pdf</a:t>
            </a:r>
            <a:endParaRPr lang="en-US" sz="2000" dirty="0"/>
          </a:p>
          <a:p>
            <a:r>
              <a:rPr lang="en-US" dirty="0">
                <a:hlinkClick r:id="rId3"/>
              </a:rPr>
              <a:t>https://en.wikipedia.org/wiki/Kristen_Gilbert</a:t>
            </a:r>
            <a:r>
              <a:rPr lang="en-US" dirty="0"/>
              <a:t> </a:t>
            </a:r>
          </a:p>
        </p:txBody>
      </p:sp>
    </p:spTree>
    <p:extLst>
      <p:ext uri="{BB962C8B-B14F-4D97-AF65-F5344CB8AC3E}">
        <p14:creationId xmlns:p14="http://schemas.microsoft.com/office/powerpoint/2010/main" val="1554901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2471-79BC-3842-A776-D7FD05575D31}"/>
              </a:ext>
            </a:extLst>
          </p:cNvPr>
          <p:cNvSpPr>
            <a:spLocks noGrp="1"/>
          </p:cNvSpPr>
          <p:nvPr>
            <p:ph type="title"/>
          </p:nvPr>
        </p:nvSpPr>
        <p:spPr/>
        <p:txBody>
          <a:bodyPr/>
          <a:lstStyle/>
          <a:p>
            <a:r>
              <a:rPr lang="en-US" dirty="0"/>
              <a:t>P-values are a hot topic!</a:t>
            </a:r>
          </a:p>
        </p:txBody>
      </p:sp>
      <p:sp>
        <p:nvSpPr>
          <p:cNvPr id="4" name="Rectangle 3">
            <a:extLst>
              <a:ext uri="{FF2B5EF4-FFF2-40B4-BE49-F238E27FC236}">
                <a16:creationId xmlns:a16="http://schemas.microsoft.com/office/drawing/2014/main" id="{459669B0-6701-5A43-92F0-D401108046C1}"/>
              </a:ext>
            </a:extLst>
          </p:cNvPr>
          <p:cNvSpPr/>
          <p:nvPr/>
        </p:nvSpPr>
        <p:spPr>
          <a:xfrm>
            <a:off x="808944" y="1646238"/>
            <a:ext cx="10544856" cy="2923877"/>
          </a:xfrm>
          <a:prstGeom prst="rect">
            <a:avLst/>
          </a:prstGeom>
        </p:spPr>
        <p:txBody>
          <a:bodyPr wrap="square">
            <a:spAutoFit/>
          </a:bodyPr>
          <a:lstStyle/>
          <a:p>
            <a:r>
              <a:rPr lang="en-US" sz="2800" dirty="0">
                <a:solidFill>
                  <a:srgbClr val="211E1E"/>
                </a:solidFill>
                <a:latin typeface="MinionPro" panose="02040503050306020203" pitchFamily="18" charset="0"/>
              </a:rPr>
              <a:t>In February 2014, George Cobb, Professor Emeritus of Mathematics and Statistics at Mount Holyoke College, posed these questions to an ASA discussion forum: </a:t>
            </a:r>
            <a:endParaRPr lang="en-US" sz="2000" dirty="0"/>
          </a:p>
          <a:p>
            <a:pPr lvl="1"/>
            <a:r>
              <a:rPr lang="en-US" sz="2000" dirty="0">
                <a:solidFill>
                  <a:srgbClr val="211E1E"/>
                </a:solidFill>
                <a:latin typeface="MinionPro" panose="02040503050306020203" pitchFamily="18" charset="0"/>
              </a:rPr>
              <a:t>Q: Why do so many colleges and grad schools teach </a:t>
            </a:r>
            <a:r>
              <a:rPr lang="en-US" sz="2000" i="1" dirty="0">
                <a:solidFill>
                  <a:srgbClr val="211E1E"/>
                </a:solidFill>
                <a:latin typeface="MinionPro" panose="02040503050306020203" pitchFamily="18" charset="0"/>
              </a:rPr>
              <a:t>p </a:t>
            </a:r>
            <a:r>
              <a:rPr lang="en-US" sz="2000" dirty="0">
                <a:solidFill>
                  <a:srgbClr val="211E1E"/>
                </a:solidFill>
                <a:latin typeface="MTSY"/>
              </a:rPr>
              <a:t>= </a:t>
            </a:r>
            <a:r>
              <a:rPr lang="en-US" sz="2000" dirty="0">
                <a:solidFill>
                  <a:srgbClr val="211E1E"/>
                </a:solidFill>
                <a:latin typeface="MinionPro" panose="02040503050306020203" pitchFamily="18" charset="0"/>
              </a:rPr>
              <a:t>0.05?</a:t>
            </a:r>
            <a:br>
              <a:rPr lang="en-US" sz="2000" dirty="0">
                <a:solidFill>
                  <a:srgbClr val="211E1E"/>
                </a:solidFill>
                <a:latin typeface="MinionPro" panose="02040503050306020203" pitchFamily="18" charset="0"/>
              </a:rPr>
            </a:br>
            <a:r>
              <a:rPr lang="en-US" sz="2000" dirty="0">
                <a:solidFill>
                  <a:srgbClr val="211E1E"/>
                </a:solidFill>
                <a:latin typeface="MinionPro" panose="02040503050306020203" pitchFamily="18" charset="0"/>
              </a:rPr>
              <a:t>A: Because that’s still what the scientific community and journal </a:t>
            </a:r>
            <a:endParaRPr lang="en-US" sz="2000" dirty="0"/>
          </a:p>
          <a:p>
            <a:pPr lvl="1"/>
            <a:r>
              <a:rPr lang="en-US" sz="2000" dirty="0">
                <a:solidFill>
                  <a:srgbClr val="211E1E"/>
                </a:solidFill>
                <a:latin typeface="MinionPro" panose="02040503050306020203" pitchFamily="18" charset="0"/>
              </a:rPr>
              <a:t>editors use.</a:t>
            </a:r>
            <a:br>
              <a:rPr lang="en-US" sz="2000" dirty="0">
                <a:solidFill>
                  <a:srgbClr val="211E1E"/>
                </a:solidFill>
                <a:latin typeface="MinionPro" panose="02040503050306020203" pitchFamily="18" charset="0"/>
              </a:rPr>
            </a:br>
            <a:r>
              <a:rPr lang="en-US" sz="2000" dirty="0">
                <a:solidFill>
                  <a:srgbClr val="211E1E"/>
                </a:solidFill>
                <a:latin typeface="MinionPro" panose="02040503050306020203" pitchFamily="18" charset="0"/>
              </a:rPr>
              <a:t>Q: Why do so many people still use </a:t>
            </a:r>
            <a:r>
              <a:rPr lang="en-US" sz="2000" i="1" dirty="0">
                <a:solidFill>
                  <a:srgbClr val="211E1E"/>
                </a:solidFill>
                <a:latin typeface="MinionPro" panose="02040503050306020203" pitchFamily="18" charset="0"/>
              </a:rPr>
              <a:t>p </a:t>
            </a:r>
            <a:r>
              <a:rPr lang="en-US" sz="2000" dirty="0">
                <a:solidFill>
                  <a:srgbClr val="211E1E"/>
                </a:solidFill>
                <a:latin typeface="MTSY"/>
              </a:rPr>
              <a:t>= </a:t>
            </a:r>
            <a:r>
              <a:rPr lang="en-US" sz="2000" dirty="0">
                <a:solidFill>
                  <a:srgbClr val="211E1E"/>
                </a:solidFill>
                <a:latin typeface="MinionPro" panose="02040503050306020203" pitchFamily="18" charset="0"/>
              </a:rPr>
              <a:t>0.05?</a:t>
            </a:r>
            <a:br>
              <a:rPr lang="en-US" sz="2000" dirty="0">
                <a:solidFill>
                  <a:srgbClr val="211E1E"/>
                </a:solidFill>
                <a:latin typeface="MinionPro" panose="02040503050306020203" pitchFamily="18" charset="0"/>
              </a:rPr>
            </a:br>
            <a:r>
              <a:rPr lang="en-US" sz="2000" dirty="0">
                <a:solidFill>
                  <a:srgbClr val="211E1E"/>
                </a:solidFill>
                <a:latin typeface="MinionPro" panose="02040503050306020203" pitchFamily="18" charset="0"/>
              </a:rPr>
              <a:t>A: Because that’s what they were taught in college or grad school. </a:t>
            </a:r>
            <a:endParaRPr lang="en-US" sz="2000" dirty="0"/>
          </a:p>
        </p:txBody>
      </p:sp>
      <p:sp>
        <p:nvSpPr>
          <p:cNvPr id="5" name="Rectangle 4">
            <a:extLst>
              <a:ext uri="{FF2B5EF4-FFF2-40B4-BE49-F238E27FC236}">
                <a16:creationId xmlns:a16="http://schemas.microsoft.com/office/drawing/2014/main" id="{E9476CA3-BF9D-924A-8ECE-D22C61EAFA32}"/>
              </a:ext>
            </a:extLst>
          </p:cNvPr>
          <p:cNvSpPr/>
          <p:nvPr/>
        </p:nvSpPr>
        <p:spPr>
          <a:xfrm>
            <a:off x="552450" y="4778374"/>
            <a:ext cx="6357257" cy="369332"/>
          </a:xfrm>
          <a:prstGeom prst="rect">
            <a:avLst/>
          </a:prstGeom>
        </p:spPr>
        <p:txBody>
          <a:bodyPr wrap="square">
            <a:spAutoFit/>
          </a:bodyPr>
          <a:lstStyle/>
          <a:p>
            <a:r>
              <a:rPr lang="en-US" b="1" dirty="0">
                <a:solidFill>
                  <a:srgbClr val="050A7F"/>
                </a:solidFill>
                <a:latin typeface="MyriadPro" panose="020B0503030403020204" pitchFamily="34" charset="0"/>
              </a:rPr>
              <a:t>The ASA’s Statement on </a:t>
            </a:r>
            <a:r>
              <a:rPr lang="en-US" b="1" i="1" dirty="0">
                <a:solidFill>
                  <a:srgbClr val="050A7F"/>
                </a:solidFill>
                <a:latin typeface="MyriadPro" panose="020B0503030403020204" pitchFamily="34" charset="0"/>
              </a:rPr>
              <a:t>p</a:t>
            </a:r>
            <a:r>
              <a:rPr lang="en-US" b="1" dirty="0">
                <a:solidFill>
                  <a:srgbClr val="050A7F"/>
                </a:solidFill>
                <a:latin typeface="MyriadPro" panose="020B0503030403020204" pitchFamily="34" charset="0"/>
              </a:rPr>
              <a:t>-Values: Context, Process, and Purpose </a:t>
            </a:r>
            <a:endParaRPr lang="en-US" dirty="0"/>
          </a:p>
        </p:txBody>
      </p:sp>
      <p:sp>
        <p:nvSpPr>
          <p:cNvPr id="6" name="Rectangle 5">
            <a:extLst>
              <a:ext uri="{FF2B5EF4-FFF2-40B4-BE49-F238E27FC236}">
                <a16:creationId xmlns:a16="http://schemas.microsoft.com/office/drawing/2014/main" id="{38FE0F04-A7B6-464E-A22C-877808CC93BA}"/>
              </a:ext>
            </a:extLst>
          </p:cNvPr>
          <p:cNvSpPr/>
          <p:nvPr/>
        </p:nvSpPr>
        <p:spPr>
          <a:xfrm>
            <a:off x="434262" y="5198763"/>
            <a:ext cx="6475445" cy="307777"/>
          </a:xfrm>
          <a:prstGeom prst="rect">
            <a:avLst/>
          </a:prstGeom>
        </p:spPr>
        <p:txBody>
          <a:bodyPr wrap="square">
            <a:spAutoFit/>
          </a:bodyPr>
          <a:lstStyle/>
          <a:p>
            <a:r>
              <a:rPr lang="en-US" sz="1400" dirty="0">
                <a:hlinkClick r:id="rId2"/>
              </a:rPr>
              <a:t>https://amstat.tandfonline.com/doi/abs/10.1080/00031305.2016.1154108</a:t>
            </a:r>
            <a:r>
              <a:rPr lang="en-US" sz="1400" dirty="0"/>
              <a:t> </a:t>
            </a:r>
          </a:p>
        </p:txBody>
      </p:sp>
      <p:sp>
        <p:nvSpPr>
          <p:cNvPr id="7" name="Rectangle 6">
            <a:extLst>
              <a:ext uri="{FF2B5EF4-FFF2-40B4-BE49-F238E27FC236}">
                <a16:creationId xmlns:a16="http://schemas.microsoft.com/office/drawing/2014/main" id="{56615E50-668E-0444-9858-98DD7B9D97A1}"/>
              </a:ext>
            </a:extLst>
          </p:cNvPr>
          <p:cNvSpPr/>
          <p:nvPr/>
        </p:nvSpPr>
        <p:spPr>
          <a:xfrm>
            <a:off x="6081372" y="5930391"/>
            <a:ext cx="5993949" cy="369332"/>
          </a:xfrm>
          <a:prstGeom prst="rect">
            <a:avLst/>
          </a:prstGeom>
        </p:spPr>
        <p:txBody>
          <a:bodyPr wrap="none">
            <a:spAutoFit/>
          </a:bodyPr>
          <a:lstStyle/>
          <a:p>
            <a:r>
              <a:rPr lang="en-US" b="1" dirty="0">
                <a:solidFill>
                  <a:srgbClr val="333333"/>
                </a:solidFill>
                <a:latin typeface="Georgia" panose="02040502050405020303" pitchFamily="18" charset="0"/>
              </a:rPr>
              <a:t>The Story Behind the ASA Statement on </a:t>
            </a:r>
            <a:r>
              <a:rPr lang="en-US" b="1" i="1" dirty="0">
                <a:solidFill>
                  <a:srgbClr val="333333"/>
                </a:solidFill>
                <a:latin typeface="Georgia" panose="02040502050405020303" pitchFamily="18" charset="0"/>
              </a:rPr>
              <a:t>P</a:t>
            </a:r>
            <a:r>
              <a:rPr lang="en-US" b="1" dirty="0">
                <a:solidFill>
                  <a:srgbClr val="333333"/>
                </a:solidFill>
                <a:latin typeface="Georgia" panose="02040502050405020303" pitchFamily="18" charset="0"/>
              </a:rPr>
              <a:t>-Values</a:t>
            </a:r>
            <a:endParaRPr lang="en-US" b="1" i="0" dirty="0">
              <a:solidFill>
                <a:srgbClr val="333333"/>
              </a:solidFill>
              <a:effectLst/>
              <a:latin typeface="Georgia" panose="02040502050405020303" pitchFamily="18" charset="0"/>
            </a:endParaRPr>
          </a:p>
        </p:txBody>
      </p:sp>
      <p:sp>
        <p:nvSpPr>
          <p:cNvPr id="8" name="Rectangle 7">
            <a:extLst>
              <a:ext uri="{FF2B5EF4-FFF2-40B4-BE49-F238E27FC236}">
                <a16:creationId xmlns:a16="http://schemas.microsoft.com/office/drawing/2014/main" id="{A3D1BB74-F1F7-034D-AD66-2A29EEADEA49}"/>
              </a:ext>
            </a:extLst>
          </p:cNvPr>
          <p:cNvSpPr/>
          <p:nvPr/>
        </p:nvSpPr>
        <p:spPr>
          <a:xfrm>
            <a:off x="5582817" y="6390211"/>
            <a:ext cx="6954416" cy="369332"/>
          </a:xfrm>
          <a:prstGeom prst="rect">
            <a:avLst/>
          </a:prstGeom>
        </p:spPr>
        <p:txBody>
          <a:bodyPr wrap="square">
            <a:spAutoFit/>
          </a:bodyPr>
          <a:lstStyle/>
          <a:p>
            <a:r>
              <a:rPr lang="en-US" dirty="0">
                <a:hlinkClick r:id="rId3"/>
              </a:rPr>
              <a:t>http://magazine.amstat.org/blog/2016/04/01/pres-apr16</a:t>
            </a:r>
            <a:r>
              <a:rPr lang="en-US" dirty="0"/>
              <a:t> </a:t>
            </a:r>
          </a:p>
        </p:txBody>
      </p:sp>
    </p:spTree>
    <p:extLst>
      <p:ext uri="{BB962C8B-B14F-4D97-AF65-F5344CB8AC3E}">
        <p14:creationId xmlns:p14="http://schemas.microsoft.com/office/powerpoint/2010/main" val="3107119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1183-C27B-2E4C-8ACC-09C38660F8A5}"/>
              </a:ext>
            </a:extLst>
          </p:cNvPr>
          <p:cNvSpPr>
            <a:spLocks noGrp="1"/>
          </p:cNvSpPr>
          <p:nvPr>
            <p:ph type="title"/>
          </p:nvPr>
        </p:nvSpPr>
        <p:spPr/>
        <p:txBody>
          <a:bodyPr/>
          <a:lstStyle/>
          <a:p>
            <a:r>
              <a:rPr lang="en-US" b="1" dirty="0"/>
              <a:t>Very</a:t>
            </a:r>
            <a:r>
              <a:rPr lang="en-US" dirty="0"/>
              <a:t> active debate</a:t>
            </a:r>
          </a:p>
        </p:txBody>
      </p:sp>
      <p:sp>
        <p:nvSpPr>
          <p:cNvPr id="3" name="Content Placeholder 2">
            <a:extLst>
              <a:ext uri="{FF2B5EF4-FFF2-40B4-BE49-F238E27FC236}">
                <a16:creationId xmlns:a16="http://schemas.microsoft.com/office/drawing/2014/main" id="{8B5B5157-2951-834D-9539-3CE374F1E652}"/>
              </a:ext>
            </a:extLst>
          </p:cNvPr>
          <p:cNvSpPr>
            <a:spLocks noGrp="1"/>
          </p:cNvSpPr>
          <p:nvPr>
            <p:ph idx="1"/>
          </p:nvPr>
        </p:nvSpPr>
        <p:spPr>
          <a:xfrm>
            <a:off x="838200" y="1646238"/>
            <a:ext cx="10515600" cy="5032375"/>
          </a:xfrm>
        </p:spPr>
        <p:txBody>
          <a:bodyPr>
            <a:normAutofit/>
          </a:bodyPr>
          <a:lstStyle/>
          <a:p>
            <a:pPr marL="14287" indent="0">
              <a:buNone/>
            </a:pPr>
            <a:r>
              <a:rPr lang="en-US" b="1" dirty="0"/>
              <a:t>Redefine statistical significance</a:t>
            </a:r>
          </a:p>
          <a:p>
            <a:pPr marL="471487" lvl="1" indent="0">
              <a:buNone/>
            </a:pPr>
            <a:r>
              <a:rPr lang="en-US" sz="2200" dirty="0"/>
              <a:t>Benjamin et al. (72 authors)</a:t>
            </a:r>
          </a:p>
          <a:p>
            <a:pPr marL="471487" lvl="1" indent="0">
              <a:buNone/>
            </a:pPr>
            <a:r>
              <a:rPr lang="en-US" sz="2200" i="1" dirty="0"/>
              <a:t>Nature Human </a:t>
            </a:r>
            <a:r>
              <a:rPr lang="en-US" sz="2200" i="1" dirty="0" err="1"/>
              <a:t>Behaviour</a:t>
            </a:r>
            <a:r>
              <a:rPr lang="en-US" sz="2200" b="1" dirty="0"/>
              <a:t> 2</a:t>
            </a:r>
            <a:r>
              <a:rPr lang="en-US" sz="2200" dirty="0"/>
              <a:t>, 6–10(2018), doi:10.1038/s41562-017-0189-z</a:t>
            </a:r>
          </a:p>
          <a:p>
            <a:pPr marL="930275" lvl="2" indent="0">
              <a:lnSpc>
                <a:spcPct val="120000"/>
              </a:lnSpc>
              <a:buNone/>
            </a:pPr>
            <a:r>
              <a:rPr lang="en-US" b="1" dirty="0"/>
              <a:t>We propose to change the default </a:t>
            </a:r>
            <a:r>
              <a:rPr lang="en-US" b="1" i="1" dirty="0"/>
              <a:t>P</a:t>
            </a:r>
            <a:r>
              <a:rPr lang="en-US" b="1" dirty="0"/>
              <a:t>-value threshold for statistical significance from 0.05 to 0.005 for claims of new discoveries.</a:t>
            </a:r>
          </a:p>
          <a:p>
            <a:pPr marL="14287" indent="0">
              <a:buNone/>
            </a:pPr>
            <a:r>
              <a:rPr lang="en-US" b="1" dirty="0"/>
              <a:t>The Proposal to Lower </a:t>
            </a:r>
            <a:r>
              <a:rPr lang="en-US" b="1" i="1" dirty="0"/>
              <a:t>P</a:t>
            </a:r>
            <a:r>
              <a:rPr lang="en-US" b="1" dirty="0"/>
              <a:t> Value Thresholds to .005</a:t>
            </a:r>
          </a:p>
          <a:p>
            <a:pPr marL="471487" lvl="1" indent="0">
              <a:buNone/>
            </a:pPr>
            <a:r>
              <a:rPr lang="en-US" dirty="0">
                <a:hlinkClick r:id="rId3"/>
              </a:rPr>
              <a:t>John P. A. Ioannidis, MD, DSc</a:t>
            </a:r>
            <a:endParaRPr lang="en-US" dirty="0"/>
          </a:p>
          <a:p>
            <a:pPr marL="471487" lvl="1" indent="0">
              <a:buNone/>
            </a:pPr>
            <a:r>
              <a:rPr lang="en-US" sz="2000" i="1" dirty="0"/>
              <a:t>JAMA. </a:t>
            </a:r>
            <a:r>
              <a:rPr lang="en-US" sz="2000" dirty="0"/>
              <a:t>2018;319(14):1429-1430. doi:10.1001/jama.2018.1536 </a:t>
            </a:r>
            <a:r>
              <a:rPr lang="en-US" sz="2000" b="1" dirty="0"/>
              <a:t> </a:t>
            </a:r>
            <a:r>
              <a:rPr lang="en-US" b="1" dirty="0"/>
              <a:t>– April 10, 2018!</a:t>
            </a:r>
            <a:endParaRPr lang="en-US" dirty="0"/>
          </a:p>
          <a:p>
            <a:pPr marL="14287" indent="0">
              <a:buNone/>
            </a:pPr>
            <a:r>
              <a:rPr lang="en-US" b="1" dirty="0"/>
              <a:t>Abandon Statistical Significance</a:t>
            </a:r>
          </a:p>
          <a:p>
            <a:pPr marL="471487" lvl="1" indent="0">
              <a:buNone/>
            </a:pPr>
            <a:r>
              <a:rPr lang="en-US" dirty="0"/>
              <a:t>B. McShane, D. Gal, A. </a:t>
            </a:r>
            <a:r>
              <a:rPr lang="en-US" dirty="0" err="1"/>
              <a:t>Gelman</a:t>
            </a:r>
            <a:r>
              <a:rPr lang="en-US" dirty="0"/>
              <a:t>, C. Robert, J. L. Tackett</a:t>
            </a:r>
          </a:p>
          <a:p>
            <a:pPr marL="471487" lvl="1" indent="0">
              <a:buNone/>
            </a:pPr>
            <a:r>
              <a:rPr lang="en-US" dirty="0">
                <a:hlinkClick r:id="rId4"/>
              </a:rPr>
              <a:t>https://arxiv.org/abs/1709.07588</a:t>
            </a:r>
            <a:r>
              <a:rPr lang="en-US" b="1" dirty="0"/>
              <a:t> – April 10, 2018!</a:t>
            </a:r>
          </a:p>
          <a:p>
            <a:pPr marL="14287" indent="0">
              <a:buNone/>
            </a:pPr>
            <a:endParaRPr lang="en-US" dirty="0"/>
          </a:p>
          <a:p>
            <a:pPr marL="14287" indent="0">
              <a:buNone/>
            </a:pPr>
            <a:endParaRPr lang="en-US" dirty="0"/>
          </a:p>
        </p:txBody>
      </p:sp>
    </p:spTree>
    <p:extLst>
      <p:ext uri="{BB962C8B-B14F-4D97-AF65-F5344CB8AC3E}">
        <p14:creationId xmlns:p14="http://schemas.microsoft.com/office/powerpoint/2010/main" val="3640409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P-value calculations</a:t>
            </a:r>
          </a:p>
        </p:txBody>
      </p:sp>
      <p:sp>
        <p:nvSpPr>
          <p:cNvPr id="5" name="Subtitle 4"/>
          <p:cNvSpPr>
            <a:spLocks noGrp="1"/>
          </p:cNvSpPr>
          <p:nvPr>
            <p:ph type="subTitle" idx="1"/>
          </p:nvPr>
        </p:nvSpPr>
        <p:spPr/>
        <p:txBody>
          <a:bodyPr/>
          <a:lstStyle/>
          <a:p>
            <a:r>
              <a:rPr lang="en-US" dirty="0"/>
              <a:t>A BRIEF DETOUR</a:t>
            </a:r>
          </a:p>
        </p:txBody>
      </p:sp>
    </p:spTree>
    <p:extLst>
      <p:ext uri="{BB962C8B-B14F-4D97-AF65-F5344CB8AC3E}">
        <p14:creationId xmlns:p14="http://schemas.microsoft.com/office/powerpoint/2010/main" val="76626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 Medical Clinic</a:t>
            </a:r>
          </a:p>
        </p:txBody>
      </p:sp>
      <p:sp>
        <p:nvSpPr>
          <p:cNvPr id="3" name="Content Placeholder 2"/>
          <p:cNvSpPr>
            <a:spLocks noGrp="1"/>
          </p:cNvSpPr>
          <p:nvPr>
            <p:ph sz="half" idx="1"/>
          </p:nvPr>
        </p:nvSpPr>
        <p:spPr>
          <a:xfrm>
            <a:off x="374650" y="4303303"/>
            <a:ext cx="10534650" cy="2171603"/>
          </a:xfrm>
        </p:spPr>
        <p:txBody>
          <a:bodyPr>
            <a:noAutofit/>
          </a:bodyPr>
          <a:lstStyle/>
          <a:p>
            <a:pPr>
              <a:buNone/>
            </a:pPr>
            <a:r>
              <a:rPr lang="en-US" sz="3200" dirty="0"/>
              <a:t>When a patient went into cardiac arrest, she would: </a:t>
            </a:r>
          </a:p>
          <a:p>
            <a:pPr lvl="1"/>
            <a:r>
              <a:rPr lang="en-US" sz="2800" dirty="0"/>
              <a:t>Sound the code blue alarm</a:t>
            </a:r>
          </a:p>
          <a:p>
            <a:pPr lvl="1"/>
            <a:r>
              <a:rPr lang="en-US" sz="2800" dirty="0"/>
              <a:t>Stay calm</a:t>
            </a:r>
          </a:p>
          <a:p>
            <a:pPr lvl="1"/>
            <a:r>
              <a:rPr lang="en-US" sz="2800" dirty="0"/>
              <a:t>Administer a shot of epinephrine to restart the heart</a:t>
            </a:r>
          </a:p>
        </p:txBody>
      </p:sp>
      <p:pic>
        <p:nvPicPr>
          <p:cNvPr id="5" name="Content Placeholder 4" descr="nhmentrance_sm.jpg"/>
          <p:cNvPicPr>
            <a:picLocks noGrp="1" noChangeAspect="1"/>
          </p:cNvPicPr>
          <p:nvPr>
            <p:ph sz="half" idx="2"/>
          </p:nvPr>
        </p:nvPicPr>
        <p:blipFill>
          <a:blip r:embed="rId2"/>
          <a:srcRect t="-41692" b="-41692"/>
          <a:stretch>
            <a:fillRect/>
          </a:stretch>
        </p:blipFill>
        <p:spPr>
          <a:xfrm>
            <a:off x="6172200" y="452439"/>
            <a:ext cx="4038600" cy="4525963"/>
          </a:xfrm>
        </p:spPr>
      </p:pic>
      <p:sp>
        <p:nvSpPr>
          <p:cNvPr id="7" name="TextBox 6"/>
          <p:cNvSpPr txBox="1"/>
          <p:nvPr/>
        </p:nvSpPr>
        <p:spPr>
          <a:xfrm>
            <a:off x="622300" y="1982279"/>
            <a:ext cx="4851400" cy="1754326"/>
          </a:xfrm>
          <a:prstGeom prst="rect">
            <a:avLst/>
          </a:prstGeom>
          <a:noFill/>
        </p:spPr>
        <p:txBody>
          <a:bodyPr wrap="square" rtlCol="0">
            <a:spAutoFit/>
          </a:bodyPr>
          <a:lstStyle/>
          <a:p>
            <a:r>
              <a:rPr lang="en-US" sz="3600" dirty="0"/>
              <a:t>Gilbert established a reputation of being good in crisis</a:t>
            </a:r>
          </a:p>
        </p:txBody>
      </p:sp>
    </p:spTree>
    <p:extLst>
      <p:ext uri="{BB962C8B-B14F-4D97-AF65-F5344CB8AC3E}">
        <p14:creationId xmlns:p14="http://schemas.microsoft.com/office/powerpoint/2010/main" val="2109174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Simulation:</a:t>
            </a:r>
            <a:r>
              <a:rPr lang="en-US" dirty="0"/>
              <a:t> </a:t>
            </a:r>
            <a:r>
              <a:rPr lang="en-US" i="1" dirty="0"/>
              <a:t>extremely tricky</a:t>
            </a:r>
            <a:r>
              <a:rPr lang="en-US" dirty="0"/>
              <a:t> to do right for very small </a:t>
            </a:r>
            <a:r>
              <a:rPr lang="en-US" i="1" dirty="0"/>
              <a:t>p</a:t>
            </a:r>
          </a:p>
          <a:p>
            <a:r>
              <a:rPr lang="en-US" dirty="0"/>
              <a:t>From the </a:t>
            </a:r>
            <a:r>
              <a:rPr lang="en-US" dirty="0" err="1"/>
              <a:t>pmf</a:t>
            </a:r>
            <a:r>
              <a:rPr lang="en-US" dirty="0"/>
              <a:t> (probability mass function)</a:t>
            </a:r>
          </a:p>
          <a:p>
            <a:endParaRPr lang="en-US" dirty="0"/>
          </a:p>
          <a:p>
            <a:endParaRPr lang="en-US" dirty="0"/>
          </a:p>
          <a:p>
            <a:r>
              <a:rPr lang="en-US" dirty="0"/>
              <a:t>From the </a:t>
            </a:r>
            <a:r>
              <a:rPr lang="en-US" dirty="0" err="1"/>
              <a:t>cdf</a:t>
            </a:r>
            <a:r>
              <a:rPr lang="en-US" dirty="0"/>
              <a:t> (cumulative distribution function)</a:t>
            </a:r>
          </a:p>
          <a:p>
            <a:endParaRPr lang="en-US" dirty="0"/>
          </a:p>
        </p:txBody>
      </p:sp>
      <p:sp>
        <p:nvSpPr>
          <p:cNvPr id="2" name="Title 1"/>
          <p:cNvSpPr>
            <a:spLocks noGrp="1"/>
          </p:cNvSpPr>
          <p:nvPr>
            <p:ph type="title"/>
          </p:nvPr>
        </p:nvSpPr>
        <p:spPr/>
        <p:txBody>
          <a:bodyPr/>
          <a:lstStyle/>
          <a:p>
            <a:r>
              <a:rPr lang="en-US" dirty="0"/>
              <a:t>How was this probability calculated?</a:t>
            </a:r>
          </a:p>
        </p:txBody>
      </p:sp>
      <p:pic>
        <p:nvPicPr>
          <p:cNvPr id="4" name="Picture 3"/>
          <p:cNvPicPr>
            <a:picLocks noChangeAspect="1"/>
          </p:cNvPicPr>
          <p:nvPr/>
        </p:nvPicPr>
        <p:blipFill>
          <a:blip r:embed="rId2"/>
          <a:stretch>
            <a:fillRect/>
          </a:stretch>
        </p:blipFill>
        <p:spPr>
          <a:xfrm>
            <a:off x="1676400" y="3028950"/>
            <a:ext cx="1828800" cy="1333500"/>
          </a:xfrm>
          <a:prstGeom prst="rect">
            <a:avLst/>
          </a:prstGeom>
        </p:spPr>
      </p:pic>
      <p:pic>
        <p:nvPicPr>
          <p:cNvPr id="5" name="Picture 4"/>
          <p:cNvPicPr>
            <a:picLocks noChangeAspect="1"/>
          </p:cNvPicPr>
          <p:nvPr/>
        </p:nvPicPr>
        <p:blipFill>
          <a:blip r:embed="rId3"/>
          <a:stretch>
            <a:fillRect/>
          </a:stretch>
        </p:blipFill>
        <p:spPr>
          <a:xfrm>
            <a:off x="5219700" y="3473450"/>
            <a:ext cx="6134100" cy="469900"/>
          </a:xfrm>
          <a:prstGeom prst="rect">
            <a:avLst/>
          </a:prstGeom>
        </p:spPr>
      </p:pic>
      <p:pic>
        <p:nvPicPr>
          <p:cNvPr id="6" name="Picture 5"/>
          <p:cNvPicPr>
            <a:picLocks noChangeAspect="1"/>
          </p:cNvPicPr>
          <p:nvPr/>
        </p:nvPicPr>
        <p:blipFill>
          <a:blip r:embed="rId4"/>
          <a:stretch>
            <a:fillRect/>
          </a:stretch>
        </p:blipFill>
        <p:spPr>
          <a:xfrm>
            <a:off x="2933700" y="5228431"/>
            <a:ext cx="7569200" cy="469900"/>
          </a:xfrm>
          <a:prstGeom prst="rect">
            <a:avLst/>
          </a:prstGeom>
        </p:spPr>
      </p:pic>
    </p:spTree>
    <p:extLst>
      <p:ext uri="{BB962C8B-B14F-4D97-AF65-F5344CB8AC3E}">
        <p14:creationId xmlns:p14="http://schemas.microsoft.com/office/powerpoint/2010/main" val="1149966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was problematic </a:t>
            </a:r>
          </a:p>
        </p:txBody>
      </p:sp>
      <p:sp>
        <p:nvSpPr>
          <p:cNvPr id="3" name="Content Placeholder 2"/>
          <p:cNvSpPr>
            <a:spLocks noGrp="1"/>
          </p:cNvSpPr>
          <p:nvPr>
            <p:ph idx="1"/>
          </p:nvPr>
        </p:nvSpPr>
        <p:spPr/>
        <p:txBody>
          <a:bodyPr/>
          <a:lstStyle/>
          <a:p>
            <a:r>
              <a:rPr lang="en-US" dirty="0"/>
              <a:t>100,000 replications of 257 draws produced nothing larger than 26. </a:t>
            </a:r>
          </a:p>
          <a:p>
            <a:r>
              <a:rPr lang="en-US" dirty="0"/>
              <a:t>We can’t estimate this chance as 0 – that’s not useful. We know it is possible.</a:t>
            </a:r>
          </a:p>
          <a:p>
            <a:r>
              <a:rPr lang="en-US" dirty="0"/>
              <a:t>Simulating rare events is hard to do</a:t>
            </a:r>
          </a:p>
        </p:txBody>
      </p:sp>
    </p:spTree>
    <p:extLst>
      <p:ext uri="{BB962C8B-B14F-4D97-AF65-F5344CB8AC3E}">
        <p14:creationId xmlns:p14="http://schemas.microsoft.com/office/powerpoint/2010/main" val="1534717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Scipy.stats</a:t>
            </a:r>
            <a:r>
              <a:rPr lang="en-US" dirty="0"/>
              <a:t>: distributions with </a:t>
            </a:r>
            <a:r>
              <a:rPr lang="en-US" dirty="0" err="1"/>
              <a:t>pmf</a:t>
            </a:r>
            <a:r>
              <a:rPr lang="en-US" dirty="0"/>
              <a:t>/</a:t>
            </a:r>
            <a:r>
              <a:rPr lang="en-US" dirty="0" err="1"/>
              <a:t>cdf</a:t>
            </a:r>
            <a:r>
              <a:rPr lang="en-US" dirty="0"/>
              <a:t>/sf</a:t>
            </a:r>
          </a:p>
        </p:txBody>
      </p:sp>
      <p:sp>
        <p:nvSpPr>
          <p:cNvPr id="3" name="Content Placeholder 2"/>
          <p:cNvSpPr>
            <a:spLocks noGrp="1"/>
          </p:cNvSpPr>
          <p:nvPr>
            <p:ph idx="1"/>
          </p:nvPr>
        </p:nvSpPr>
        <p:spPr/>
        <p:txBody>
          <a:bodyPr>
            <a:normAutofit fontScale="77500" lnSpcReduction="20000"/>
          </a:bodyPr>
          <a:lstStyle/>
          <a:p>
            <a:r>
              <a:rPr lang="en-US" dirty="0"/>
              <a:t>This probability distribution is so common that it has been given a name: the hypergeometric.</a:t>
            </a:r>
          </a:p>
          <a:p>
            <a:r>
              <a:rPr lang="en-US" dirty="0"/>
              <a:t>The hypergeometric arises when we take a SRS from a population of 0s and 1s and sum the sample.</a:t>
            </a:r>
          </a:p>
          <a:p>
            <a:r>
              <a:rPr lang="en-US" dirty="0"/>
              <a:t>Close to edges, use </a:t>
            </a:r>
            <a:r>
              <a:rPr lang="en-US" dirty="0" err="1"/>
              <a:t>cdf</a:t>
            </a:r>
            <a:r>
              <a:rPr lang="en-US" dirty="0"/>
              <a:t>/sf judiciously:</a:t>
            </a:r>
          </a:p>
          <a:p>
            <a:pPr lvl="1"/>
            <a:endParaRPr lang="en-US" dirty="0"/>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 x, T, G, N = 39, 1641, 74, 257</a:t>
            </a: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M, n = T+G, G  </a:t>
            </a:r>
            <a:r>
              <a:rPr lang="en-US" i="1" dirty="0">
                <a:latin typeface="Consolas" panose="020B0609020204030204" pitchFamily="49" charset="0"/>
                <a:cs typeface="Consolas" panose="020B0609020204030204" pitchFamily="49" charset="0"/>
              </a:rPr>
              <a:t># careful with calling convention</a:t>
            </a:r>
            <a:endParaRPr lang="en-US" dirty="0">
              <a:latin typeface="Consolas" panose="020B0609020204030204" pitchFamily="49" charset="0"/>
              <a:cs typeface="Consolas" panose="020B0609020204030204" pitchFamily="49" charset="0"/>
            </a:endParaRP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st.hypergeom.sf</a:t>
            </a:r>
            <a:r>
              <a:rPr lang="en-US" dirty="0">
                <a:latin typeface="Consolas" panose="020B0609020204030204" pitchFamily="49" charset="0"/>
                <a:cs typeface="Consolas" panose="020B0609020204030204" pitchFamily="49" charset="0"/>
              </a:rPr>
              <a:t>(x, M, n, N)</a:t>
            </a:r>
          </a:p>
          <a:p>
            <a:pPr marL="471487" lvl="1" indent="0">
              <a:buNone/>
            </a:pPr>
            <a:r>
              <a:rPr lang="en-US" dirty="0">
                <a:latin typeface="Consolas" panose="020B0609020204030204" pitchFamily="49" charset="0"/>
                <a:cs typeface="Consolas" panose="020B0609020204030204" pitchFamily="49" charset="0"/>
              </a:rPr>
              <a:t>Out[</a:t>
            </a:r>
            <a:r>
              <a:rPr lang="en-US" b="1" dirty="0">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9.11216220714057e-16</a:t>
            </a: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11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st.hypergeom.cdf</a:t>
            </a:r>
            <a:r>
              <a:rPr lang="en-US" dirty="0">
                <a:latin typeface="Consolas" panose="020B0609020204030204" pitchFamily="49" charset="0"/>
                <a:cs typeface="Consolas" panose="020B0609020204030204" pitchFamily="49" charset="0"/>
              </a:rPr>
              <a:t>(x, M, n, N)</a:t>
            </a:r>
          </a:p>
          <a:p>
            <a:pPr marL="471487" lvl="1" indent="0">
              <a:buNone/>
            </a:pPr>
            <a:r>
              <a:rPr lang="en-US" dirty="0">
                <a:latin typeface="Consolas" panose="020B0609020204030204" pitchFamily="49" charset="0"/>
                <a:cs typeface="Consolas" panose="020B0609020204030204" pitchFamily="49" charset="0"/>
              </a:rPr>
              <a:t>Out[</a:t>
            </a:r>
            <a:r>
              <a:rPr lang="en-US" b="1" dirty="0">
                <a:latin typeface="Consolas" panose="020B0609020204030204" pitchFamily="49" charset="0"/>
                <a:cs typeface="Consolas" panose="020B0609020204030204" pitchFamily="49" charset="0"/>
              </a:rPr>
              <a:t>11</a:t>
            </a:r>
            <a:r>
              <a:rPr lang="en-US" dirty="0">
                <a:latin typeface="Consolas" panose="020B0609020204030204" pitchFamily="49" charset="0"/>
                <a:cs typeface="Consolas" panose="020B0609020204030204" pitchFamily="49" charset="0"/>
              </a:rPr>
              <a:t>]: 0.9999999999980699</a:t>
            </a:r>
          </a:p>
          <a:p>
            <a:pPr marL="471487" lvl="1" indent="0">
              <a:buNone/>
            </a:pPr>
            <a:r>
              <a:rPr lang="en-US" dirty="0">
                <a:latin typeface="Consolas" panose="020B0609020204030204" pitchFamily="49" charset="0"/>
                <a:cs typeface="Consolas" panose="020B0609020204030204" pitchFamily="49" charset="0"/>
              </a:rPr>
              <a:t>In [</a:t>
            </a:r>
            <a:r>
              <a:rPr lang="en-US" b="1" dirty="0">
                <a:latin typeface="Consolas" panose="020B0609020204030204" pitchFamily="49" charset="0"/>
                <a:cs typeface="Consolas" panose="020B0609020204030204" pitchFamily="49" charset="0"/>
              </a:rPr>
              <a:t>12</a:t>
            </a:r>
            <a:r>
              <a:rPr lang="en-US" dirty="0">
                <a:latin typeface="Consolas" panose="020B0609020204030204" pitchFamily="49" charset="0"/>
                <a:cs typeface="Consolas" panose="020B0609020204030204" pitchFamily="49" charset="0"/>
              </a:rPr>
              <a:t>]: _ + __</a:t>
            </a:r>
          </a:p>
          <a:p>
            <a:pPr marL="471487" lvl="1" indent="0">
              <a:buNone/>
            </a:pPr>
            <a:r>
              <a:rPr lang="en-US" dirty="0">
                <a:latin typeface="Consolas" panose="020B0609020204030204" pitchFamily="49" charset="0"/>
                <a:cs typeface="Consolas" panose="020B0609020204030204" pitchFamily="49" charset="0"/>
              </a:rPr>
              <a:t>Out[</a:t>
            </a:r>
            <a:r>
              <a:rPr lang="en-US" b="1" dirty="0">
                <a:latin typeface="Consolas" panose="020B0609020204030204" pitchFamily="49" charset="0"/>
                <a:cs typeface="Consolas" panose="020B0609020204030204" pitchFamily="49" charset="0"/>
              </a:rPr>
              <a:t>12</a:t>
            </a:r>
            <a:r>
              <a:rPr lang="en-US" dirty="0">
                <a:latin typeface="Consolas" panose="020B0609020204030204" pitchFamily="49" charset="0"/>
                <a:cs typeface="Consolas" panose="020B0609020204030204" pitchFamily="49" charset="0"/>
              </a:rPr>
              <a:t>]: 0.9999999999980708  </a:t>
            </a:r>
            <a:r>
              <a:rPr lang="en-US" b="1" dirty="0">
                <a:solidFill>
                  <a:srgbClr val="FF0000"/>
                </a:solidFill>
                <a:latin typeface="Consolas" panose="020B0609020204030204" pitchFamily="49" charset="0"/>
                <a:cs typeface="Consolas" panose="020B0609020204030204" pitchFamily="49" charset="0"/>
              </a:rPr>
              <a:t># they do NOT add up to 1!</a:t>
            </a:r>
          </a:p>
          <a:p>
            <a:pPr marL="471487" lvl="1" indent="0">
              <a:buNone/>
            </a:pPr>
            <a:endParaRPr lang="en-US" dirty="0">
              <a:solidFill>
                <a:srgbClr val="FF0000"/>
              </a:solidFill>
              <a:latin typeface="Consolas" panose="020B0609020204030204" pitchFamily="49" charset="0"/>
              <a:cs typeface="Consolas" panose="020B0609020204030204" pitchFamily="49" charset="0"/>
            </a:endParaRPr>
          </a:p>
          <a:p>
            <a:pPr lvl="1"/>
            <a:endParaRPr lang="en-US" dirty="0"/>
          </a:p>
        </p:txBody>
      </p:sp>
    </p:spTree>
    <p:extLst>
      <p:ext uri="{BB962C8B-B14F-4D97-AF65-F5344CB8AC3E}">
        <p14:creationId xmlns:p14="http://schemas.microsoft.com/office/powerpoint/2010/main" val="166669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B425-A532-264D-82B8-9140DE921A50}"/>
              </a:ext>
            </a:extLst>
          </p:cNvPr>
          <p:cNvSpPr>
            <a:spLocks noGrp="1"/>
          </p:cNvSpPr>
          <p:nvPr>
            <p:ph type="title"/>
          </p:nvPr>
        </p:nvSpPr>
        <p:spPr/>
        <p:txBody>
          <a:bodyPr/>
          <a:lstStyle/>
          <a:p>
            <a:r>
              <a:rPr lang="en-US" dirty="0"/>
              <a:t>A bug in </a:t>
            </a:r>
            <a:r>
              <a:rPr lang="en-US" dirty="0" err="1"/>
              <a:t>SciPy</a:t>
            </a:r>
            <a:r>
              <a:rPr lang="en-US" dirty="0"/>
              <a:t>!</a:t>
            </a:r>
          </a:p>
        </p:txBody>
      </p:sp>
      <p:pic>
        <p:nvPicPr>
          <p:cNvPr id="5" name="Picture 4">
            <a:extLst>
              <a:ext uri="{FF2B5EF4-FFF2-40B4-BE49-F238E27FC236}">
                <a16:creationId xmlns:a16="http://schemas.microsoft.com/office/drawing/2014/main" id="{0D7843D3-7820-194C-A614-E1859D4923C7}"/>
              </a:ext>
            </a:extLst>
          </p:cNvPr>
          <p:cNvPicPr>
            <a:picLocks noChangeAspect="1"/>
          </p:cNvPicPr>
          <p:nvPr/>
        </p:nvPicPr>
        <p:blipFill>
          <a:blip r:embed="rId2"/>
          <a:stretch>
            <a:fillRect/>
          </a:stretch>
        </p:blipFill>
        <p:spPr>
          <a:xfrm>
            <a:off x="2547257" y="1468521"/>
            <a:ext cx="7035282" cy="5260842"/>
          </a:xfrm>
          <a:prstGeom prst="rect">
            <a:avLst/>
          </a:prstGeom>
        </p:spPr>
      </p:pic>
      <p:sp>
        <p:nvSpPr>
          <p:cNvPr id="6" name="Rectangle 5">
            <a:extLst>
              <a:ext uri="{FF2B5EF4-FFF2-40B4-BE49-F238E27FC236}">
                <a16:creationId xmlns:a16="http://schemas.microsoft.com/office/drawing/2014/main" id="{6FF994ED-BC1E-964A-8390-C88514275420}"/>
              </a:ext>
            </a:extLst>
          </p:cNvPr>
          <p:cNvSpPr/>
          <p:nvPr/>
        </p:nvSpPr>
        <p:spPr>
          <a:xfrm>
            <a:off x="7175883" y="6360031"/>
            <a:ext cx="5016117" cy="369332"/>
          </a:xfrm>
          <a:prstGeom prst="rect">
            <a:avLst/>
          </a:prstGeom>
        </p:spPr>
        <p:txBody>
          <a:bodyPr wrap="none">
            <a:spAutoFit/>
          </a:bodyPr>
          <a:lstStyle/>
          <a:p>
            <a:r>
              <a:rPr lang="en-US" dirty="0">
                <a:hlinkClick r:id="rId3"/>
              </a:rPr>
              <a:t>https://github.com/scipy/scipy/issues/8692</a:t>
            </a:r>
            <a:r>
              <a:rPr lang="en-US" dirty="0"/>
              <a:t> </a:t>
            </a:r>
          </a:p>
        </p:txBody>
      </p:sp>
    </p:spTree>
    <p:extLst>
      <p:ext uri="{BB962C8B-B14F-4D97-AF65-F5344CB8AC3E}">
        <p14:creationId xmlns:p14="http://schemas.microsoft.com/office/powerpoint/2010/main" val="3562828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a:t>
            </a:r>
            <a:r>
              <a:rPr lang="en-US"/>
              <a:t>. </a:t>
            </a:r>
            <a:r>
              <a:rPr lang="en-US" dirty="0"/>
              <a:t>Student Evaluation of Teaching</a:t>
            </a:r>
          </a:p>
        </p:txBody>
      </p:sp>
      <p:sp>
        <p:nvSpPr>
          <p:cNvPr id="5" name="Subtitle 4"/>
          <p:cNvSpPr>
            <a:spLocks noGrp="1"/>
          </p:cNvSpPr>
          <p:nvPr>
            <p:ph type="subTitle" idx="1"/>
          </p:nvPr>
        </p:nvSpPr>
        <p:spPr/>
        <p:txBody>
          <a:bodyPr/>
          <a:lstStyle/>
          <a:p>
            <a:r>
              <a:rPr lang="en-US" dirty="0"/>
              <a:t>From Boring, </a:t>
            </a:r>
            <a:r>
              <a:rPr lang="en-US" dirty="0" err="1"/>
              <a:t>Ottoboni</a:t>
            </a:r>
            <a:r>
              <a:rPr lang="en-US" dirty="0"/>
              <a:t>, and Stark (2016) “Student evaluations of teaching (mostly) do not measure teaching effectiveness”</a:t>
            </a:r>
          </a:p>
        </p:txBody>
      </p:sp>
    </p:spTree>
    <p:extLst>
      <p:ext uri="{BB962C8B-B14F-4D97-AF65-F5344CB8AC3E}">
        <p14:creationId xmlns:p14="http://schemas.microsoft.com/office/powerpoint/2010/main" val="897577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course</a:t>
            </a:r>
          </a:p>
        </p:txBody>
      </p:sp>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191590" y="3167700"/>
            <a:ext cx="2368948" cy="1077218"/>
          </a:xfrm>
          <a:prstGeom prst="rect">
            <a:avLst/>
          </a:prstGeom>
          <a:noFill/>
        </p:spPr>
        <p:txBody>
          <a:bodyPr wrap="square" rtlCol="0">
            <a:spAutoFit/>
          </a:bodyPr>
          <a:lstStyle/>
          <a:p>
            <a:r>
              <a:rPr lang="en-US" sz="3200" dirty="0"/>
              <a:t>47 Students</a:t>
            </a:r>
          </a:p>
        </p:txBody>
      </p:sp>
    </p:spTree>
    <p:extLst>
      <p:ext uri="{BB962C8B-B14F-4D97-AF65-F5344CB8AC3E}">
        <p14:creationId xmlns:p14="http://schemas.microsoft.com/office/powerpoint/2010/main" val="1665771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Assigned at Random to Sections</a:t>
            </a:r>
          </a:p>
        </p:txBody>
      </p:sp>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41800" y="2417047"/>
            <a:ext cx="1948744"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25098"/>
            <a:ext cx="2056467" cy="1077218"/>
          </a:xfrm>
          <a:prstGeom prst="rect">
            <a:avLst/>
          </a:prstGeom>
          <a:noFill/>
        </p:spPr>
        <p:txBody>
          <a:bodyPr wrap="square" rtlCol="0">
            <a:spAutoFit/>
          </a:bodyPr>
          <a:lstStyle/>
          <a:p>
            <a:r>
              <a:rPr lang="en-US" sz="3200" dirty="0"/>
              <a:t>12 </a:t>
            </a:r>
          </a:p>
          <a:p>
            <a:r>
              <a:rPr lang="en-US" sz="3200" dirty="0"/>
              <a:t>Students</a:t>
            </a:r>
          </a:p>
        </p:txBody>
      </p:sp>
      <p:sp>
        <p:nvSpPr>
          <p:cNvPr id="15" name="TextBox 14"/>
          <p:cNvSpPr txBox="1"/>
          <p:nvPr/>
        </p:nvSpPr>
        <p:spPr>
          <a:xfrm>
            <a:off x="4241800" y="4139028"/>
            <a:ext cx="1948744"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400028" y="4140069"/>
            <a:ext cx="1916862" cy="1077218"/>
          </a:xfrm>
          <a:prstGeom prst="rect">
            <a:avLst/>
          </a:prstGeom>
          <a:noFill/>
        </p:spPr>
        <p:txBody>
          <a:bodyPr wrap="square" rtlCol="0">
            <a:spAutoFit/>
          </a:bodyPr>
          <a:lstStyle/>
          <a:p>
            <a:r>
              <a:rPr lang="en-US" sz="3200" dirty="0"/>
              <a:t>11 </a:t>
            </a:r>
          </a:p>
          <a:p>
            <a:r>
              <a:rPr lang="en-US" sz="3200" dirty="0"/>
              <a:t>Students</a:t>
            </a:r>
          </a:p>
        </p:txBody>
      </p:sp>
    </p:spTree>
    <p:extLst>
      <p:ext uri="{BB962C8B-B14F-4D97-AF65-F5344CB8AC3E}">
        <p14:creationId xmlns:p14="http://schemas.microsoft.com/office/powerpoint/2010/main" val="2026711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Teaching Assistants</a:t>
            </a:r>
          </a:p>
        </p:txBody>
      </p:sp>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183480" y="2417047"/>
            <a:ext cx="1864358"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37798"/>
            <a:ext cx="1864358" cy="1077218"/>
          </a:xfrm>
          <a:prstGeom prst="rect">
            <a:avLst/>
          </a:prstGeom>
          <a:noFill/>
        </p:spPr>
        <p:txBody>
          <a:bodyPr wrap="square" rtlCol="0">
            <a:spAutoFit/>
          </a:bodyPr>
          <a:lstStyle/>
          <a:p>
            <a:r>
              <a:rPr lang="en-US" sz="3200" dirty="0"/>
              <a:t>11 </a:t>
            </a:r>
          </a:p>
          <a:p>
            <a:r>
              <a:rPr lang="en-US" sz="3200" dirty="0"/>
              <a:t>Students</a:t>
            </a:r>
          </a:p>
        </p:txBody>
      </p:sp>
      <p:sp>
        <p:nvSpPr>
          <p:cNvPr id="15" name="TextBox 14"/>
          <p:cNvSpPr txBox="1"/>
          <p:nvPr/>
        </p:nvSpPr>
        <p:spPr>
          <a:xfrm>
            <a:off x="4183480" y="4139028"/>
            <a:ext cx="1864357"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324065" y="4126761"/>
            <a:ext cx="1883505" cy="1077218"/>
          </a:xfrm>
          <a:prstGeom prst="rect">
            <a:avLst/>
          </a:prstGeom>
          <a:noFill/>
        </p:spPr>
        <p:txBody>
          <a:bodyPr wrap="square" rtlCol="0">
            <a:spAutoFit/>
          </a:bodyPr>
          <a:lstStyle/>
          <a:p>
            <a:r>
              <a:rPr lang="en-US" sz="3200" dirty="0"/>
              <a:t>12 </a:t>
            </a:r>
          </a:p>
          <a:p>
            <a:r>
              <a:rPr lang="en-US" sz="3200" dirty="0"/>
              <a:t>Students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cxnSp>
        <p:nvCxnSpPr>
          <p:cNvPr id="9" name="Straight Connector 8"/>
          <p:cNvCxnSpPr/>
          <p:nvPr/>
        </p:nvCxnSpPr>
        <p:spPr>
          <a:xfrm flipV="1">
            <a:off x="2637121" y="3139324"/>
            <a:ext cx="1436770" cy="397748"/>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2637121" y="3551178"/>
            <a:ext cx="1436770" cy="1228910"/>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8312311" y="2861713"/>
            <a:ext cx="1218130" cy="84008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flipV="1">
            <a:off x="8312311" y="3703579"/>
            <a:ext cx="1218130" cy="933821"/>
          </a:xfrm>
          <a:prstGeom prst="line">
            <a:avLst/>
          </a:prstGeom>
          <a:ln w="38100" cmpd="sng"/>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93870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39565" y="2417047"/>
            <a:ext cx="1888231"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25098"/>
            <a:ext cx="1920651" cy="1077218"/>
          </a:xfrm>
          <a:prstGeom prst="rect">
            <a:avLst/>
          </a:prstGeom>
          <a:noFill/>
        </p:spPr>
        <p:txBody>
          <a:bodyPr wrap="square" rtlCol="0">
            <a:spAutoFit/>
          </a:bodyPr>
          <a:lstStyle/>
          <a:p>
            <a:r>
              <a:rPr lang="en-US" sz="3200" dirty="0"/>
              <a:t>11 </a:t>
            </a:r>
          </a:p>
          <a:p>
            <a:r>
              <a:rPr lang="en-US" sz="3200" dirty="0"/>
              <a:t>Students</a:t>
            </a:r>
          </a:p>
        </p:txBody>
      </p:sp>
      <p:sp>
        <p:nvSpPr>
          <p:cNvPr id="15" name="TextBox 14"/>
          <p:cNvSpPr txBox="1"/>
          <p:nvPr/>
        </p:nvSpPr>
        <p:spPr>
          <a:xfrm>
            <a:off x="4226527" y="4119809"/>
            <a:ext cx="1869205"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324065" y="4101125"/>
            <a:ext cx="1883505" cy="1077218"/>
          </a:xfrm>
          <a:prstGeom prst="rect">
            <a:avLst/>
          </a:prstGeom>
          <a:noFill/>
        </p:spPr>
        <p:txBody>
          <a:bodyPr wrap="square" rtlCol="0">
            <a:spAutoFit/>
          </a:bodyPr>
          <a:lstStyle/>
          <a:p>
            <a:r>
              <a:rPr lang="en-US" sz="3200" dirty="0"/>
              <a:t>12 </a:t>
            </a:r>
          </a:p>
          <a:p>
            <a:r>
              <a:rPr lang="en-US" sz="3200" dirty="0"/>
              <a:t>Students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18" name="Picture 1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4140069"/>
            <a:ext cx="2092988" cy="2092988"/>
          </a:xfrm>
          <a:prstGeom prst="rect">
            <a:avLst/>
          </a:prstGeom>
        </p:spPr>
      </p:pic>
      <p:pic>
        <p:nvPicPr>
          <p:cNvPr id="19" name="Picture 18"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933" y="4101125"/>
            <a:ext cx="1950978" cy="195097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pic>
        <p:nvPicPr>
          <p:cNvPr id="13" name="Picture 12" descr="boy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66" y="4737282"/>
            <a:ext cx="778808" cy="650029"/>
          </a:xfrm>
          <a:prstGeom prst="rect">
            <a:avLst/>
          </a:prstGeom>
        </p:spPr>
      </p:pic>
      <p:pic>
        <p:nvPicPr>
          <p:cNvPr id="21" name="Picture 20" descr="girl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934" y="4892416"/>
            <a:ext cx="766206" cy="649743"/>
          </a:xfrm>
          <a:prstGeom prst="rect">
            <a:avLst/>
          </a:prstGeom>
        </p:spPr>
      </p:pic>
      <p:cxnSp>
        <p:nvCxnSpPr>
          <p:cNvPr id="17" name="Straight Connector 16"/>
          <p:cNvCxnSpPr/>
          <p:nvPr/>
        </p:nvCxnSpPr>
        <p:spPr>
          <a:xfrm flipV="1">
            <a:off x="3350659" y="4780090"/>
            <a:ext cx="723232" cy="607221"/>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312312" y="2739634"/>
            <a:ext cx="489785" cy="122079"/>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350659" y="2625482"/>
            <a:ext cx="723232" cy="51384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8312311" y="4637400"/>
            <a:ext cx="618222" cy="578846"/>
          </a:xfrm>
          <a:prstGeom prst="line">
            <a:avLst/>
          </a:prstGeom>
          <a:ln w="38100" cmpd="sng"/>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normAutofit/>
          </a:bodyPr>
          <a:lstStyle/>
          <a:p>
            <a:r>
              <a:rPr lang="en-US" dirty="0"/>
              <a:t>For 1 section the pretended</a:t>
            </a:r>
            <a:br>
              <a:rPr lang="en-US" dirty="0"/>
            </a:br>
            <a:r>
              <a:rPr lang="en-US" dirty="0"/>
              <a:t> to be the other TA</a:t>
            </a:r>
          </a:p>
        </p:txBody>
      </p:sp>
    </p:spTree>
    <p:extLst>
      <p:ext uri="{BB962C8B-B14F-4D97-AF65-F5344CB8AC3E}">
        <p14:creationId xmlns:p14="http://schemas.microsoft.com/office/powerpoint/2010/main" val="1836991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Students never meet TA face to face</a:t>
            </a:r>
          </a:p>
          <a:p>
            <a:r>
              <a:rPr lang="en-US" dirty="0"/>
              <a:t>Grading of HW is shared</a:t>
            </a:r>
          </a:p>
          <a:p>
            <a:r>
              <a:rPr lang="en-US" dirty="0"/>
              <a:t>HW returns are coordinated</a:t>
            </a:r>
          </a:p>
          <a:p>
            <a:r>
              <a:rPr lang="en-US" dirty="0"/>
              <a:t>The 2 TAs had comparable levels of experience</a:t>
            </a:r>
          </a:p>
        </p:txBody>
      </p:sp>
    </p:spTree>
    <p:extLst>
      <p:ext uri="{BB962C8B-B14F-4D97-AF65-F5344CB8AC3E}">
        <p14:creationId xmlns:p14="http://schemas.microsoft.com/office/powerpoint/2010/main" val="209183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Suspicions</a:t>
            </a:r>
          </a:p>
        </p:txBody>
      </p:sp>
      <p:sp>
        <p:nvSpPr>
          <p:cNvPr id="6" name="Content Placeholder 5"/>
          <p:cNvSpPr>
            <a:spLocks noGrp="1"/>
          </p:cNvSpPr>
          <p:nvPr>
            <p:ph idx="1"/>
          </p:nvPr>
        </p:nvSpPr>
        <p:spPr/>
        <p:txBody>
          <a:bodyPr>
            <a:normAutofit/>
          </a:bodyPr>
          <a:lstStyle/>
          <a:p>
            <a:r>
              <a:rPr lang="en-US" dirty="0"/>
              <a:t>By the mid 1990’s, other nurses had become suspicious of Gilbert.</a:t>
            </a:r>
          </a:p>
          <a:p>
            <a:r>
              <a:rPr lang="en-US" dirty="0"/>
              <a:t>It seemed there were too many code blue calls, too many crises when Gilbert was on the ward.</a:t>
            </a:r>
          </a:p>
          <a:p>
            <a:r>
              <a:rPr lang="en-US" dirty="0"/>
              <a:t>An initial VA report found that the number of deaths were consistent with patterns at other VA hospitals.</a:t>
            </a:r>
          </a:p>
          <a:p>
            <a:r>
              <a:rPr lang="en-US" dirty="0"/>
              <a:t>The suspicions of the staff remained.</a:t>
            </a:r>
          </a:p>
        </p:txBody>
      </p:sp>
    </p:spTree>
    <p:extLst>
      <p:ext uri="{BB962C8B-B14F-4D97-AF65-F5344CB8AC3E}">
        <p14:creationId xmlns:p14="http://schemas.microsoft.com/office/powerpoint/2010/main" val="38752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Evaluate the TA on promptness in returning assignment</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5729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Evaluations of the 4 </a:t>
            </a:r>
            <a:r>
              <a:rPr lang="en-US" dirty="0" err="1"/>
              <a:t>Tas</a:t>
            </a:r>
            <a:endParaRPr lang="en-US" dirty="0"/>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18" name="Picture 1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4140069"/>
            <a:ext cx="2092988" cy="2092988"/>
          </a:xfrm>
          <a:prstGeom prst="rect">
            <a:avLst/>
          </a:prstGeom>
        </p:spPr>
      </p:pic>
      <p:pic>
        <p:nvPicPr>
          <p:cNvPr id="19" name="Picture 18"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933" y="4101125"/>
            <a:ext cx="1950978" cy="195097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pic>
        <p:nvPicPr>
          <p:cNvPr id="13" name="Picture 12" descr="boy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66" y="4737282"/>
            <a:ext cx="778808" cy="650029"/>
          </a:xfrm>
          <a:prstGeom prst="rect">
            <a:avLst/>
          </a:prstGeom>
        </p:spPr>
      </p:pic>
      <p:pic>
        <p:nvPicPr>
          <p:cNvPr id="21" name="Picture 20" descr="girl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934" y="4892416"/>
            <a:ext cx="766206" cy="649743"/>
          </a:xfrm>
          <a:prstGeom prst="rect">
            <a:avLst/>
          </a:prstGeom>
        </p:spPr>
      </p:pic>
      <p:cxnSp>
        <p:nvCxnSpPr>
          <p:cNvPr id="17" name="Straight Connector 16"/>
          <p:cNvCxnSpPr/>
          <p:nvPr/>
        </p:nvCxnSpPr>
        <p:spPr>
          <a:xfrm flipV="1">
            <a:off x="3350659" y="4780090"/>
            <a:ext cx="723232" cy="607221"/>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312312" y="2739634"/>
            <a:ext cx="489785" cy="122079"/>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350659" y="2625482"/>
            <a:ext cx="723232" cy="51384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8312311" y="4637400"/>
            <a:ext cx="618222" cy="578846"/>
          </a:xfrm>
          <a:prstGeom prst="line">
            <a:avLst/>
          </a:prstGeom>
          <a:ln w="38100" cmpd="sng"/>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478051" y="1924186"/>
            <a:ext cx="3648740" cy="4801314"/>
          </a:xfrm>
          <a:prstGeom prst="rect">
            <a:avLst/>
          </a:prstGeom>
          <a:noFill/>
        </p:spPr>
        <p:txBody>
          <a:bodyPr wrap="square" rtlCol="0">
            <a:spAutoFit/>
          </a:bodyPr>
          <a:lstStyle/>
          <a:p>
            <a:r>
              <a:rPr lang="en-US" sz="3200" dirty="0"/>
              <a:t>On Average, which evaluations should be about the same?</a:t>
            </a:r>
          </a:p>
          <a:p>
            <a:endParaRPr lang="en-US" sz="3200" dirty="0"/>
          </a:p>
          <a:p>
            <a:pPr marL="342900" indent="-342900">
              <a:buAutoNum type="alphaUcPeriod"/>
            </a:pPr>
            <a:r>
              <a:rPr lang="en-US" sz="2400" dirty="0"/>
              <a:t>All 4</a:t>
            </a:r>
          </a:p>
          <a:p>
            <a:pPr marL="342900" indent="-342900">
              <a:buAutoNum type="alphaUcPeriod"/>
            </a:pPr>
            <a:r>
              <a:rPr lang="en-US" sz="2400" dirty="0"/>
              <a:t>2 on left </a:t>
            </a:r>
          </a:p>
          <a:p>
            <a:pPr marL="342900" indent="-342900">
              <a:buAutoNum type="alphaUcPeriod"/>
            </a:pPr>
            <a:r>
              <a:rPr lang="en-US" sz="2400" dirty="0"/>
              <a:t>2 on a diagonal</a:t>
            </a:r>
          </a:p>
          <a:p>
            <a:pPr marL="342900" indent="-342900">
              <a:buAutoNum type="alphaUcPeriod"/>
            </a:pPr>
            <a:r>
              <a:rPr lang="en-US" sz="2400" dirty="0"/>
              <a:t>None</a:t>
            </a:r>
          </a:p>
          <a:p>
            <a:pPr marL="342900" indent="-342900">
              <a:buAutoNum type="alphaUcPeriod"/>
            </a:pPr>
            <a:endParaRPr lang="en-US" dirty="0"/>
          </a:p>
        </p:txBody>
      </p:sp>
    </p:spTree>
    <p:extLst>
      <p:ext uri="{BB962C8B-B14F-4D97-AF65-F5344CB8AC3E}">
        <p14:creationId xmlns:p14="http://schemas.microsoft.com/office/powerpoint/2010/main" val="920903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884" y="1545292"/>
            <a:ext cx="4116432" cy="4351338"/>
          </a:xfrm>
        </p:spPr>
      </p:pic>
      <p:sp>
        <p:nvSpPr>
          <p:cNvPr id="6" name="TextBox 5"/>
          <p:cNvSpPr txBox="1"/>
          <p:nvPr/>
        </p:nvSpPr>
        <p:spPr>
          <a:xfrm>
            <a:off x="6299200" y="1495425"/>
            <a:ext cx="4038600" cy="4401205"/>
          </a:xfrm>
          <a:prstGeom prst="rect">
            <a:avLst/>
          </a:prstGeom>
        </p:spPr>
        <p:txBody>
          <a:bodyPr wrap="square" rtlCol="0">
            <a:spAutoFit/>
          </a:bodyPr>
          <a:lstStyle/>
          <a:p>
            <a:r>
              <a:rPr lang="en-US" sz="2800" i="1" dirty="0" err="1"/>
              <a:t>tagender</a:t>
            </a:r>
            <a:r>
              <a:rPr lang="en-US" sz="2800" dirty="0"/>
              <a:t> – the true gender of the TA</a:t>
            </a:r>
          </a:p>
          <a:p>
            <a:endParaRPr lang="en-US" sz="2800" dirty="0"/>
          </a:p>
          <a:p>
            <a:r>
              <a:rPr lang="en-US" sz="2800" i="1" dirty="0" err="1"/>
              <a:t>taidgender</a:t>
            </a:r>
            <a:r>
              <a:rPr lang="en-US" sz="2800" dirty="0"/>
              <a:t> – the gender presented to the students</a:t>
            </a:r>
          </a:p>
          <a:p>
            <a:endParaRPr lang="en-US" sz="2800" dirty="0"/>
          </a:p>
          <a:p>
            <a:r>
              <a:rPr lang="en-US" sz="2800" i="1" dirty="0"/>
              <a:t>prompt</a:t>
            </a:r>
            <a:r>
              <a:rPr lang="en-US" sz="2800" dirty="0"/>
              <a:t> – rating on promptness of HW on a scale from 1 to 5</a:t>
            </a:r>
          </a:p>
        </p:txBody>
      </p:sp>
    </p:spTree>
    <p:extLst>
      <p:ext uri="{BB962C8B-B14F-4D97-AF65-F5344CB8AC3E}">
        <p14:creationId xmlns:p14="http://schemas.microsoft.com/office/powerpoint/2010/main" val="7057914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215636" y="4404610"/>
            <a:ext cx="8712200" cy="2092988"/>
            <a:chOff x="1355723" y="4614337"/>
            <a:chExt cx="7435076" cy="2092988"/>
          </a:xfrm>
        </p:grpSpPr>
        <p:pic>
          <p:nvPicPr>
            <p:cNvPr id="5" name="Picture 4"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811" y="4614337"/>
              <a:ext cx="2092988" cy="209298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723" y="4756347"/>
              <a:ext cx="1950978" cy="1950978"/>
            </a:xfrm>
            <a:prstGeom prst="rect">
              <a:avLst/>
            </a:prstGeom>
          </p:spPr>
        </p:pic>
        <p:pic>
          <p:nvPicPr>
            <p:cNvPr id="7" name="Picture 6"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758" y="4756347"/>
              <a:ext cx="1950978" cy="1950978"/>
            </a:xfrm>
            <a:prstGeom prst="rect">
              <a:avLst/>
            </a:prstGeom>
          </p:spPr>
        </p:pic>
        <p:pic>
          <p:nvPicPr>
            <p:cNvPr id="8" name="Picture 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660" y="4614337"/>
              <a:ext cx="2092988" cy="2092988"/>
            </a:xfrm>
            <a:prstGeom prst="rect">
              <a:avLst/>
            </a:prstGeom>
          </p:spPr>
        </p:pic>
        <p:pic>
          <p:nvPicPr>
            <p:cNvPr id="9" name="Picture 8" descr="girl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3041" y="5420365"/>
              <a:ext cx="766206" cy="649743"/>
            </a:xfrm>
            <a:prstGeom prst="rect">
              <a:avLst/>
            </a:prstGeom>
          </p:spPr>
        </p:pic>
        <p:pic>
          <p:nvPicPr>
            <p:cNvPr id="10" name="Picture 9" descr="boy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4778" y="5420365"/>
              <a:ext cx="778808" cy="650029"/>
            </a:xfrm>
            <a:prstGeom prst="rect">
              <a:avLst/>
            </a:prstGeom>
          </p:spPr>
        </p:pic>
      </p:gr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6247" y="651065"/>
            <a:ext cx="5402411" cy="3825007"/>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5366" y="599332"/>
            <a:ext cx="4826370" cy="3825006"/>
          </a:xfrm>
          <a:prstGeom prst="rect">
            <a:avLst/>
          </a:prstGeom>
        </p:spPr>
      </p:pic>
    </p:spTree>
    <p:extLst>
      <p:ext uri="{BB962C8B-B14F-4D97-AF65-F5344CB8AC3E}">
        <p14:creationId xmlns:p14="http://schemas.microsoft.com/office/powerpoint/2010/main" val="303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they match our expectations?</a:t>
            </a:r>
          </a:p>
        </p:txBody>
      </p:sp>
      <p:sp>
        <p:nvSpPr>
          <p:cNvPr id="3" name="Content Placeholder 2"/>
          <p:cNvSpPr>
            <a:spLocks noGrp="1"/>
          </p:cNvSpPr>
          <p:nvPr>
            <p:ph idx="1"/>
          </p:nvPr>
        </p:nvSpPr>
        <p:spPr/>
        <p:txBody>
          <a:bodyPr/>
          <a:lstStyle/>
          <a:p>
            <a:pPr marL="0" indent="0">
              <a:buNone/>
            </a:pPr>
            <a:r>
              <a:rPr lang="en-US" dirty="0"/>
              <a:t>Average for those identified as female – </a:t>
            </a:r>
          </a:p>
          <a:p>
            <a:pPr marL="0" indent="0">
              <a:buNone/>
            </a:pPr>
            <a:r>
              <a:rPr lang="en-US" dirty="0"/>
              <a:t>Average for those identified as male = -0.8</a:t>
            </a:r>
          </a:p>
          <a:p>
            <a:pPr marL="0" indent="0">
              <a:buNone/>
            </a:pPr>
            <a:endParaRPr lang="en-US" dirty="0"/>
          </a:p>
          <a:p>
            <a:pPr marL="0" indent="0">
              <a:buNone/>
            </a:pPr>
            <a:r>
              <a:rPr lang="en-US" dirty="0"/>
              <a:t>Nearly 1 point lower on a scale of 1 to 5</a:t>
            </a:r>
          </a:p>
          <a:p>
            <a:r>
              <a:rPr lang="en-US" dirty="0"/>
              <a:t>Is -0.8 a big difference?</a:t>
            </a:r>
          </a:p>
          <a:p>
            <a:r>
              <a:rPr lang="en-US" dirty="0"/>
              <a:t>Could this have simply happened by chance?</a:t>
            </a:r>
          </a:p>
          <a:p>
            <a:pPr marL="0" indent="0">
              <a:buNone/>
            </a:pPr>
            <a:endParaRPr lang="en-US" dirty="0"/>
          </a:p>
        </p:txBody>
      </p:sp>
    </p:spTree>
    <p:extLst>
      <p:ext uri="{BB962C8B-B14F-4D97-AF65-F5344CB8AC3E}">
        <p14:creationId xmlns:p14="http://schemas.microsoft.com/office/powerpoint/2010/main" val="17188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a:bodyPr>
          <a:lstStyle/>
          <a:p>
            <a:r>
              <a:rPr lang="en-US" dirty="0"/>
              <a:t>Students were assigned to sections at random</a:t>
            </a:r>
          </a:p>
        </p:txBody>
      </p:sp>
      <p:grpSp>
        <p:nvGrpSpPr>
          <p:cNvPr id="3" name="Group 2"/>
          <p:cNvGrpSpPr/>
          <p:nvPr/>
        </p:nvGrpSpPr>
        <p:grpSpPr>
          <a:xfrm>
            <a:off x="4954632" y="2177413"/>
            <a:ext cx="2241849" cy="2953668"/>
            <a:chOff x="7003980" y="2268758"/>
            <a:chExt cx="2241849" cy="2953668"/>
          </a:xfrm>
        </p:grpSpPr>
        <p:cxnSp>
          <p:nvCxnSpPr>
            <p:cNvPr id="5" name="Straight Arrow Connector 4"/>
            <p:cNvCxnSpPr/>
            <p:nvPr/>
          </p:nvCxnSpPr>
          <p:spPr>
            <a:xfrm flipH="1" flipV="1">
              <a:off x="7003980" y="2268758"/>
              <a:ext cx="2197699" cy="898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flipH="1" flipV="1">
              <a:off x="7048130" y="2511924"/>
              <a:ext cx="2153548" cy="6557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7048130" y="3167701"/>
              <a:ext cx="2153548" cy="4249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H="1" flipV="1">
              <a:off x="7003981" y="2996474"/>
              <a:ext cx="2121499" cy="17122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flipH="1">
              <a:off x="7003981" y="3167701"/>
              <a:ext cx="2121499" cy="6381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7003981" y="3167701"/>
              <a:ext cx="2121498" cy="89359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7003982" y="3167701"/>
              <a:ext cx="2097800" cy="11326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7048131" y="3167701"/>
              <a:ext cx="2197698" cy="14500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H="1">
              <a:off x="7048131" y="3167701"/>
              <a:ext cx="2197698" cy="1746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7048132" y="3167700"/>
              <a:ext cx="2053651" cy="1886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H="1" flipV="1">
              <a:off x="7003980" y="2753902"/>
              <a:ext cx="2197699" cy="4137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flipH="1">
              <a:off x="7048131" y="3167701"/>
              <a:ext cx="2153548" cy="20547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7554405" y="1869373"/>
            <a:ext cx="3321122" cy="3046988"/>
          </a:xfrm>
          <a:prstGeom prst="rect">
            <a:avLst/>
          </a:prstGeom>
          <a:noFill/>
        </p:spPr>
        <p:txBody>
          <a:bodyPr wrap="square" rtlCol="0">
            <a:spAutoFit/>
          </a:bodyPr>
          <a:lstStyle/>
          <a:p>
            <a:r>
              <a:rPr lang="en-US" sz="3200" dirty="0"/>
              <a:t>Randomize the assignment of TA gender among students taught by the same TA</a:t>
            </a:r>
          </a:p>
        </p:txBody>
      </p:sp>
      <p:pic>
        <p:nvPicPr>
          <p:cNvPr id="19"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03" y="1666271"/>
            <a:ext cx="4116432" cy="4351338"/>
          </a:xfrm>
          <a:prstGeom prst="rect">
            <a:avLst/>
          </a:prstGeom>
        </p:spPr>
      </p:pic>
    </p:spTree>
    <p:extLst>
      <p:ext uri="{BB962C8B-B14F-4D97-AF65-F5344CB8AC3E}">
        <p14:creationId xmlns:p14="http://schemas.microsoft.com/office/powerpoint/2010/main" val="2096241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Randomize the assignment of TA gender among students taught by the same TA</a:t>
            </a:r>
          </a:p>
          <a:p>
            <a:r>
              <a:rPr lang="en-US" dirty="0"/>
              <a:t>These students are taught by the same person</a:t>
            </a:r>
          </a:p>
          <a:p>
            <a:r>
              <a:rPr lang="en-US" dirty="0"/>
              <a:t>The only change is in the perceived gender of the person</a:t>
            </a:r>
          </a:p>
          <a:p>
            <a:r>
              <a:rPr lang="en-US" dirty="0"/>
              <a:t>Presumably the evaluation of the TA should remain unchanged</a:t>
            </a:r>
          </a:p>
          <a:p>
            <a:r>
              <a:rPr lang="en-US" dirty="0"/>
              <a:t>Keep the section sizes the same</a:t>
            </a:r>
          </a:p>
        </p:txBody>
      </p:sp>
    </p:spTree>
    <p:extLst>
      <p:ext uri="{BB962C8B-B14F-4D97-AF65-F5344CB8AC3E}">
        <p14:creationId xmlns:p14="http://schemas.microsoft.com/office/powerpoint/2010/main" val="205530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Resampling</a:t>
            </a:r>
          </a:p>
        </p:txBody>
      </p:sp>
      <p:sp>
        <p:nvSpPr>
          <p:cNvPr id="3" name="Content Placeholder 2"/>
          <p:cNvSpPr>
            <a:spLocks noGrp="1"/>
          </p:cNvSpPr>
          <p:nvPr>
            <p:ph idx="1"/>
          </p:nvPr>
        </p:nvSpPr>
        <p:spPr/>
        <p:txBody>
          <a:bodyPr>
            <a:normAutofit/>
          </a:bodyPr>
          <a:lstStyle/>
          <a:p>
            <a:r>
              <a:rPr lang="en-US" dirty="0"/>
              <a:t>Randomly assign 11 of the female TA’s scores to the identified-female group,</a:t>
            </a:r>
          </a:p>
          <a:p>
            <a:r>
              <a:rPr lang="en-US" dirty="0"/>
              <a:t>Remaining 12 of her scores are assigned to the identified-male group. </a:t>
            </a:r>
          </a:p>
          <a:p>
            <a:r>
              <a:rPr lang="en-US" dirty="0"/>
              <a:t>Randomly assign 13 of the male TA’s scores to the identified-female group and </a:t>
            </a:r>
          </a:p>
          <a:p>
            <a:r>
              <a:rPr lang="en-US" dirty="0"/>
              <a:t>Remaining 11 scores assigned to the identified male group. </a:t>
            </a:r>
            <a:endParaRPr lang="en-US" dirty="0">
              <a:effectLst/>
            </a:endParaRPr>
          </a:p>
          <a:p>
            <a:endParaRPr lang="en-US" dirty="0"/>
          </a:p>
        </p:txBody>
      </p:sp>
    </p:spTree>
    <p:extLst>
      <p:ext uri="{BB962C8B-B14F-4D97-AF65-F5344CB8AC3E}">
        <p14:creationId xmlns:p14="http://schemas.microsoft.com/office/powerpoint/2010/main" val="1294136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21491" y="1600201"/>
            <a:ext cx="4538106" cy="445190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284578" y="2425098"/>
            <a:ext cx="1877187" cy="1077218"/>
          </a:xfrm>
          <a:prstGeom prst="rect">
            <a:avLst/>
          </a:prstGeom>
          <a:noFill/>
        </p:spPr>
        <p:txBody>
          <a:bodyPr wrap="square" rtlCol="0">
            <a:spAutoFit/>
          </a:bodyPr>
          <a:lstStyle/>
          <a:p>
            <a:r>
              <a:rPr lang="en-US" sz="3200" dirty="0"/>
              <a:t>11 </a:t>
            </a:r>
          </a:p>
          <a:p>
            <a:r>
              <a:rPr lang="en-US" sz="3200" dirty="0"/>
              <a:t>Students</a:t>
            </a:r>
          </a:p>
        </p:txBody>
      </p:sp>
      <p:cxnSp>
        <p:nvCxnSpPr>
          <p:cNvPr id="7" name="Straight Connector 6"/>
          <p:cNvCxnSpPr>
            <a:stCxn id="4" idx="0"/>
            <a:endCxn id="4" idx="4"/>
          </p:cNvCxnSpPr>
          <p:nvPr/>
        </p:nvCxnSpPr>
        <p:spPr>
          <a:xfrm>
            <a:off x="6190544" y="1600201"/>
            <a:ext cx="0" cy="4451903"/>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2"/>
            <a:endCxn id="4" idx="6"/>
          </p:cNvCxnSpPr>
          <p:nvPr/>
        </p:nvCxnSpPr>
        <p:spPr>
          <a:xfrm>
            <a:off x="3921491" y="3826152"/>
            <a:ext cx="4538106" cy="0"/>
          </a:xfrm>
          <a:prstGeom prst="line">
            <a:avLst/>
          </a:prstGeom>
          <a:ln w="41275">
            <a:solidFill>
              <a:srgbClr val="FFFF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00133" y="2425098"/>
            <a:ext cx="1983400" cy="1077218"/>
          </a:xfrm>
          <a:prstGeom prst="rect">
            <a:avLst/>
          </a:prstGeom>
          <a:noFill/>
        </p:spPr>
        <p:txBody>
          <a:bodyPr wrap="square" rtlCol="0">
            <a:spAutoFit/>
          </a:bodyPr>
          <a:lstStyle/>
          <a:p>
            <a:r>
              <a:rPr lang="en-US" sz="3200" dirty="0"/>
              <a:t>11 </a:t>
            </a:r>
          </a:p>
          <a:p>
            <a:r>
              <a:rPr lang="en-US" sz="3200" dirty="0"/>
              <a:t>Students</a:t>
            </a:r>
          </a:p>
        </p:txBody>
      </p:sp>
      <p:sp>
        <p:nvSpPr>
          <p:cNvPr id="15" name="TextBox 14"/>
          <p:cNvSpPr txBox="1"/>
          <p:nvPr/>
        </p:nvSpPr>
        <p:spPr>
          <a:xfrm>
            <a:off x="4302224" y="4126489"/>
            <a:ext cx="1864655" cy="1077218"/>
          </a:xfrm>
          <a:prstGeom prst="rect">
            <a:avLst/>
          </a:prstGeom>
          <a:noFill/>
        </p:spPr>
        <p:txBody>
          <a:bodyPr wrap="square" rtlCol="0">
            <a:spAutoFit/>
          </a:bodyPr>
          <a:lstStyle/>
          <a:p>
            <a:r>
              <a:rPr lang="en-US" sz="3200" dirty="0"/>
              <a:t>13 </a:t>
            </a:r>
          </a:p>
          <a:p>
            <a:r>
              <a:rPr lang="en-US" sz="3200" dirty="0"/>
              <a:t>Students</a:t>
            </a:r>
          </a:p>
        </p:txBody>
      </p:sp>
      <p:sp>
        <p:nvSpPr>
          <p:cNvPr id="16" name="TextBox 15"/>
          <p:cNvSpPr txBox="1"/>
          <p:nvPr/>
        </p:nvSpPr>
        <p:spPr>
          <a:xfrm>
            <a:off x="6276170" y="4101125"/>
            <a:ext cx="1893433" cy="1077218"/>
          </a:xfrm>
          <a:prstGeom prst="rect">
            <a:avLst/>
          </a:prstGeom>
          <a:noFill/>
        </p:spPr>
        <p:txBody>
          <a:bodyPr wrap="square" rtlCol="0">
            <a:spAutoFit/>
          </a:bodyPr>
          <a:lstStyle/>
          <a:p>
            <a:r>
              <a:rPr lang="en-US" sz="3200" dirty="0"/>
              <a:t>12 </a:t>
            </a:r>
          </a:p>
          <a:p>
            <a:r>
              <a:rPr lang="en-US" sz="3200" dirty="0"/>
              <a:t>Students</a:t>
            </a:r>
          </a:p>
        </p:txBody>
      </p:sp>
      <p:pic>
        <p:nvPicPr>
          <p:cNvPr id="3" name="Picture 2"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1417638"/>
            <a:ext cx="2092988" cy="2092988"/>
          </a:xfrm>
          <a:prstGeom prst="rect">
            <a:avLst/>
          </a:prstGeom>
        </p:spPr>
      </p:pic>
      <p:pic>
        <p:nvPicPr>
          <p:cNvPr id="18" name="Picture 17" descr="bo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03" y="4140069"/>
            <a:ext cx="2092988" cy="2092988"/>
          </a:xfrm>
          <a:prstGeom prst="rect">
            <a:avLst/>
          </a:prstGeom>
        </p:spPr>
      </p:pic>
      <p:pic>
        <p:nvPicPr>
          <p:cNvPr id="19" name="Picture 18"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1933" y="4101125"/>
            <a:ext cx="1950978" cy="1950978"/>
          </a:xfrm>
          <a:prstGeom prst="rect">
            <a:avLst/>
          </a:prstGeom>
        </p:spPr>
      </p:pic>
      <p:pic>
        <p:nvPicPr>
          <p:cNvPr id="6" name="Picture 5" descr="gi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597" y="1600200"/>
            <a:ext cx="1950978" cy="1950978"/>
          </a:xfrm>
          <a:prstGeom prst="rect">
            <a:avLst/>
          </a:prstGeom>
        </p:spPr>
      </p:pic>
      <p:pic>
        <p:nvPicPr>
          <p:cNvPr id="13" name="Picture 12" descr="boyhead.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866" y="4737282"/>
            <a:ext cx="778808" cy="650029"/>
          </a:xfrm>
          <a:prstGeom prst="rect">
            <a:avLst/>
          </a:prstGeom>
        </p:spPr>
      </p:pic>
      <p:pic>
        <p:nvPicPr>
          <p:cNvPr id="21" name="Picture 20" descr="girlhead.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934" y="4892416"/>
            <a:ext cx="766206" cy="649743"/>
          </a:xfrm>
          <a:prstGeom prst="rect">
            <a:avLst/>
          </a:prstGeom>
        </p:spPr>
      </p:pic>
      <p:cxnSp>
        <p:nvCxnSpPr>
          <p:cNvPr id="17" name="Straight Connector 16"/>
          <p:cNvCxnSpPr/>
          <p:nvPr/>
        </p:nvCxnSpPr>
        <p:spPr>
          <a:xfrm flipV="1">
            <a:off x="3350659" y="4780090"/>
            <a:ext cx="723232" cy="607221"/>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312312" y="2739634"/>
            <a:ext cx="489785" cy="122079"/>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350659" y="2625482"/>
            <a:ext cx="723232" cy="513843"/>
          </a:xfrm>
          <a:prstGeom prst="line">
            <a:avLst/>
          </a:prstGeom>
          <a:ln w="38100"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8312311" y="4637400"/>
            <a:ext cx="618222" cy="578846"/>
          </a:xfrm>
          <a:prstGeom prst="line">
            <a:avLst/>
          </a:prstGeom>
          <a:ln w="38100" cmpd="sng"/>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normAutofit/>
          </a:bodyPr>
          <a:lstStyle/>
          <a:p>
            <a:r>
              <a:rPr lang="en-US" dirty="0"/>
              <a:t>Shuffling the students within the left (right) halves</a:t>
            </a:r>
          </a:p>
        </p:txBody>
      </p:sp>
    </p:spTree>
    <p:extLst>
      <p:ext uri="{BB962C8B-B14F-4D97-AF65-F5344CB8AC3E}">
        <p14:creationId xmlns:p14="http://schemas.microsoft.com/office/powerpoint/2010/main" val="8316945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Compute the difference in average scores for identified-female and identified-male groups. </a:t>
            </a:r>
            <a:endParaRPr lang="en-US" dirty="0">
              <a:effectLst/>
            </a:endParaRPr>
          </a:p>
          <a:p>
            <a:r>
              <a:rPr lang="en-US" dirty="0"/>
              <a:t>Repeat many times to create an approximate sampling distribution for the difference in average scores for the 2 groups. </a:t>
            </a:r>
            <a:endParaRPr lang="en-US" dirty="0">
              <a:effectLst/>
            </a:endParaRPr>
          </a:p>
          <a:p>
            <a:r>
              <a:rPr lang="en-US" dirty="0"/>
              <a:t>Use the approximate distribution to estimate the chance of observing -0.8 or lower</a:t>
            </a:r>
            <a:endParaRPr lang="en-US" dirty="0">
              <a:effectLst/>
            </a:endParaRPr>
          </a:p>
          <a:p>
            <a:endParaRPr lang="en-US" dirty="0"/>
          </a:p>
        </p:txBody>
      </p:sp>
    </p:spTree>
    <p:extLst>
      <p:ext uri="{BB962C8B-B14F-4D97-AF65-F5344CB8AC3E}">
        <p14:creationId xmlns:p14="http://schemas.microsoft.com/office/powerpoint/2010/main" val="31924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Suspicions</a:t>
            </a:r>
          </a:p>
        </p:txBody>
      </p:sp>
      <p:sp>
        <p:nvSpPr>
          <p:cNvPr id="6" name="Content Placeholder 5"/>
          <p:cNvSpPr>
            <a:spLocks noGrp="1"/>
          </p:cNvSpPr>
          <p:nvPr>
            <p:ph idx="1"/>
          </p:nvPr>
        </p:nvSpPr>
        <p:spPr/>
        <p:txBody>
          <a:bodyPr>
            <a:normAutofit/>
          </a:bodyPr>
          <a:lstStyle/>
          <a:p>
            <a:r>
              <a:rPr lang="en-US" dirty="0"/>
              <a:t>The staff brought their concerns again to the administration of the VAMC.</a:t>
            </a:r>
          </a:p>
          <a:p>
            <a:r>
              <a:rPr lang="en-US" dirty="0"/>
              <a:t>They hired a statistician as a consultant to look into the situation (</a:t>
            </a:r>
            <a:r>
              <a:rPr lang="en-US" dirty="0" err="1"/>
              <a:t>Gehlbach</a:t>
            </a:r>
            <a:r>
              <a:rPr lang="en-US" dirty="0"/>
              <a:t>)</a:t>
            </a:r>
          </a:p>
          <a:p>
            <a:r>
              <a:rPr lang="en-US" dirty="0"/>
              <a:t>His findings agreed with the staff concerns.</a:t>
            </a:r>
          </a:p>
        </p:txBody>
      </p:sp>
    </p:spTree>
    <p:extLst>
      <p:ext uri="{BB962C8B-B14F-4D97-AF65-F5344CB8AC3E}">
        <p14:creationId xmlns:p14="http://schemas.microsoft.com/office/powerpoint/2010/main" val="20370316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plingDistribution.tiff"/>
          <p:cNvPicPr>
            <a:picLocks noGrp="1" noChangeAspect="1"/>
          </p:cNvPicPr>
          <p:nvPr>
            <p:ph idx="1"/>
          </p:nvPr>
        </p:nvPicPr>
        <p:blipFill>
          <a:blip r:embed="rId2">
            <a:extLst>
              <a:ext uri="{28A0092B-C50C-407E-A947-70E740481C1C}">
                <a14:useLocalDpi xmlns:a14="http://schemas.microsoft.com/office/drawing/2010/main" val="0"/>
              </a:ext>
            </a:extLst>
          </a:blip>
          <a:srcRect l="-12371" r="-12371"/>
          <a:stretch>
            <a:fillRect/>
          </a:stretch>
        </p:blipFill>
        <p:spPr>
          <a:xfrm>
            <a:off x="1981200" y="1928386"/>
            <a:ext cx="8229600" cy="4525963"/>
          </a:xfrm>
        </p:spPr>
      </p:pic>
      <p:sp>
        <p:nvSpPr>
          <p:cNvPr id="2" name="Title 1"/>
          <p:cNvSpPr>
            <a:spLocks noGrp="1"/>
          </p:cNvSpPr>
          <p:nvPr>
            <p:ph type="title"/>
          </p:nvPr>
        </p:nvSpPr>
        <p:spPr>
          <a:xfrm>
            <a:off x="762000" y="563897"/>
            <a:ext cx="10668000" cy="1143000"/>
          </a:xfrm>
        </p:spPr>
        <p:txBody>
          <a:bodyPr>
            <a:normAutofit fontScale="90000"/>
          </a:bodyPr>
          <a:lstStyle/>
          <a:p>
            <a:r>
              <a:rPr lang="en-US" dirty="0"/>
              <a:t>Fewer than 5 in the 1000 simulations had a difference as large as the one observed</a:t>
            </a:r>
          </a:p>
        </p:txBody>
      </p:sp>
    </p:spTree>
    <p:extLst>
      <p:ext uri="{BB962C8B-B14F-4D97-AF65-F5344CB8AC3E}">
        <p14:creationId xmlns:p14="http://schemas.microsoft.com/office/powerpoint/2010/main" val="9032384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 Statements</a:t>
            </a:r>
          </a:p>
        </p:txBody>
      </p:sp>
      <p:sp>
        <p:nvSpPr>
          <p:cNvPr id="4" name="Content Placeholder 3"/>
          <p:cNvSpPr>
            <a:spLocks noGrp="1"/>
          </p:cNvSpPr>
          <p:nvPr>
            <p:ph idx="1"/>
          </p:nvPr>
        </p:nvSpPr>
        <p:spPr/>
        <p:txBody>
          <a:bodyPr/>
          <a:lstStyle/>
          <a:p>
            <a:r>
              <a:rPr lang="en-US" dirty="0"/>
              <a:t>The chance is 1 in 200 that the students are biased.</a:t>
            </a:r>
          </a:p>
          <a:p>
            <a:r>
              <a:rPr lang="en-US" dirty="0"/>
              <a:t>The students were assigned to sections at random so this probability calculation is valid </a:t>
            </a:r>
          </a:p>
          <a:p>
            <a:r>
              <a:rPr lang="en-US" dirty="0"/>
              <a:t>Given the protocol for the experimental design, it is reasonable to conclude that the students are gender biased. </a:t>
            </a:r>
          </a:p>
        </p:txBody>
      </p:sp>
    </p:spTree>
    <p:extLst>
      <p:ext uri="{BB962C8B-B14F-4D97-AF65-F5344CB8AC3E}">
        <p14:creationId xmlns:p14="http://schemas.microsoft.com/office/powerpoint/2010/main" val="68451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These data are from a randomized controlled experiment</a:t>
            </a:r>
          </a:p>
          <a:p>
            <a:r>
              <a:rPr lang="en-US" dirty="0"/>
              <a:t>The randomization and several other aspects of the design made the analysis compelling</a:t>
            </a:r>
          </a:p>
          <a:p>
            <a:r>
              <a:rPr lang="en-US" dirty="0"/>
              <a:t>We must decide whether the evidence is strong enough for us to conclude that there is a gender bias in evaluations</a:t>
            </a:r>
          </a:p>
          <a:p>
            <a:pPr marL="0" indent="0">
              <a:buNone/>
            </a:pPr>
            <a:endParaRPr lang="en-US" dirty="0"/>
          </a:p>
        </p:txBody>
      </p:sp>
    </p:spTree>
    <p:extLst>
      <p:ext uri="{BB962C8B-B14F-4D97-AF65-F5344CB8AC3E}">
        <p14:creationId xmlns:p14="http://schemas.microsoft.com/office/powerpoint/2010/main" val="1664595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274BD6-1021-F442-9B5F-583AADB1D40D}"/>
              </a:ext>
            </a:extLst>
          </p:cNvPr>
          <p:cNvSpPr/>
          <p:nvPr/>
        </p:nvSpPr>
        <p:spPr>
          <a:xfrm>
            <a:off x="1315616" y="6550223"/>
            <a:ext cx="10876384" cy="307777"/>
          </a:xfrm>
          <a:prstGeom prst="rect">
            <a:avLst/>
          </a:prstGeom>
        </p:spPr>
        <p:txBody>
          <a:bodyPr wrap="square">
            <a:spAutoFit/>
          </a:bodyPr>
          <a:lstStyle/>
          <a:p>
            <a:pPr algn="r"/>
            <a:r>
              <a:rPr lang="en-US" sz="1400" dirty="0">
                <a:hlinkClick r:id="rId2"/>
              </a:rPr>
              <a:t>https://channel9.msdn.com/Events/useR-international-R-User-conference/useR2016/Wednesday-June-29--1048am-1106am</a:t>
            </a:r>
            <a:endParaRPr lang="en-US" sz="1400" dirty="0"/>
          </a:p>
        </p:txBody>
      </p:sp>
      <p:sp>
        <p:nvSpPr>
          <p:cNvPr id="6" name="TextBox 5">
            <a:extLst>
              <a:ext uri="{FF2B5EF4-FFF2-40B4-BE49-F238E27FC236}">
                <a16:creationId xmlns:a16="http://schemas.microsoft.com/office/drawing/2014/main" id="{101E3A59-F4A5-7642-A8AA-3F560A75CD4D}"/>
              </a:ext>
            </a:extLst>
          </p:cNvPr>
          <p:cNvSpPr txBox="1"/>
          <p:nvPr/>
        </p:nvSpPr>
        <p:spPr>
          <a:xfrm>
            <a:off x="255350" y="2213550"/>
            <a:ext cx="5697775" cy="3354765"/>
          </a:xfrm>
          <a:prstGeom prst="rect">
            <a:avLst/>
          </a:prstGeom>
        </p:spPr>
        <p:txBody>
          <a:bodyPr wrap="square" rtlCol="0">
            <a:spAutoFit/>
          </a:bodyPr>
          <a:lstStyle/>
          <a:p>
            <a:r>
              <a:rPr lang="en-US" b="1" dirty="0"/>
              <a:t>Relevant repositories on GitHub</a:t>
            </a:r>
          </a:p>
          <a:p>
            <a:endParaRPr lang="en-US" dirty="0"/>
          </a:p>
          <a:p>
            <a:pPr marL="285750" indent="-285750">
              <a:buFont typeface="Wingdings" pitchFamily="2" charset="2"/>
              <a:buChar char="Ø"/>
            </a:pPr>
            <a:r>
              <a:rPr lang="en-US" dirty="0"/>
              <a:t>Code and data for paper: </a:t>
            </a:r>
            <a:r>
              <a:rPr lang="en-US" sz="1600" dirty="0">
                <a:hlinkClick r:id="rId3"/>
              </a:rPr>
              <a:t>https://github.com/kellieotto/SET-and-Gender-Bias</a:t>
            </a:r>
            <a:endParaRPr lang="en-US" sz="1600" dirty="0"/>
          </a:p>
          <a:p>
            <a:pPr marL="285750" indent="-285750">
              <a:buFont typeface="Wingdings" pitchFamily="2" charset="2"/>
              <a:buChar char="Ø"/>
            </a:pPr>
            <a:endParaRPr lang="en-US" sz="1600" dirty="0"/>
          </a:p>
          <a:p>
            <a:pPr marL="285750" indent="-285750">
              <a:buFont typeface="Wingdings" pitchFamily="2" charset="2"/>
              <a:buChar char="Ø"/>
            </a:pPr>
            <a:r>
              <a:rPr lang="en-US" dirty="0"/>
              <a:t>Permute – Python Library: </a:t>
            </a:r>
            <a:r>
              <a:rPr lang="en-US" dirty="0">
                <a:hlinkClick r:id="rId4"/>
              </a:rPr>
              <a:t>https://github.com/statlab/permute</a:t>
            </a:r>
            <a:r>
              <a:rPr lang="en-US" dirty="0"/>
              <a:t> </a:t>
            </a:r>
          </a:p>
          <a:p>
            <a:pPr marL="285750" indent="-285750">
              <a:buFont typeface="Wingdings" pitchFamily="2" charset="2"/>
              <a:buChar char="Ø"/>
            </a:pPr>
            <a:endParaRPr lang="en-US" dirty="0"/>
          </a:p>
          <a:p>
            <a:pPr marL="285750" indent="-285750">
              <a:buFont typeface="Wingdings" pitchFamily="2" charset="2"/>
              <a:buChar char="Ø"/>
            </a:pPr>
            <a:r>
              <a:rPr lang="en-US" dirty="0" err="1"/>
              <a:t>Permuter</a:t>
            </a:r>
            <a:r>
              <a:rPr lang="en-US" dirty="0"/>
              <a:t> – R Library: </a:t>
            </a:r>
            <a:r>
              <a:rPr lang="en-US" dirty="0">
                <a:hlinkClick r:id="rId5"/>
              </a:rPr>
              <a:t>https://github.com/statlab/permuter</a:t>
            </a:r>
            <a:r>
              <a:rPr lang="en-US" dirty="0"/>
              <a:t> </a:t>
            </a:r>
          </a:p>
          <a:p>
            <a:endParaRPr lang="en-US" dirty="0"/>
          </a:p>
          <a:p>
            <a:endParaRPr lang="en-US" dirty="0"/>
          </a:p>
        </p:txBody>
      </p:sp>
      <p:sp>
        <p:nvSpPr>
          <p:cNvPr id="7" name="Title 6">
            <a:extLst>
              <a:ext uri="{FF2B5EF4-FFF2-40B4-BE49-F238E27FC236}">
                <a16:creationId xmlns:a16="http://schemas.microsoft.com/office/drawing/2014/main" id="{C56E6620-CEAE-1F4D-AE54-04A45C54408B}"/>
              </a:ext>
            </a:extLst>
          </p:cNvPr>
          <p:cNvSpPr>
            <a:spLocks noGrp="1"/>
          </p:cNvSpPr>
          <p:nvPr>
            <p:ph type="title"/>
          </p:nvPr>
        </p:nvSpPr>
        <p:spPr>
          <a:xfrm>
            <a:off x="552450" y="320676"/>
            <a:ext cx="10801350" cy="910966"/>
          </a:xfrm>
        </p:spPr>
        <p:txBody>
          <a:bodyPr/>
          <a:lstStyle/>
          <a:p>
            <a:r>
              <a:rPr lang="en-US" dirty="0"/>
              <a:t>Materials by K. </a:t>
            </a:r>
            <a:r>
              <a:rPr lang="en-US" dirty="0" err="1"/>
              <a:t>Ottoboni</a:t>
            </a:r>
            <a:r>
              <a:rPr lang="en-US" dirty="0"/>
              <a:t> et al.</a:t>
            </a:r>
          </a:p>
        </p:txBody>
      </p:sp>
      <p:sp>
        <p:nvSpPr>
          <p:cNvPr id="9" name="TextBox 8">
            <a:extLst>
              <a:ext uri="{FF2B5EF4-FFF2-40B4-BE49-F238E27FC236}">
                <a16:creationId xmlns:a16="http://schemas.microsoft.com/office/drawing/2014/main" id="{C0010F29-20EE-8C43-868E-617A4DB2951C}"/>
              </a:ext>
            </a:extLst>
          </p:cNvPr>
          <p:cNvSpPr txBox="1"/>
          <p:nvPr/>
        </p:nvSpPr>
        <p:spPr>
          <a:xfrm>
            <a:off x="6615404" y="1440876"/>
            <a:ext cx="5155579" cy="369332"/>
          </a:xfrm>
          <a:prstGeom prst="rect">
            <a:avLst/>
          </a:prstGeom>
        </p:spPr>
        <p:txBody>
          <a:bodyPr wrap="none" rtlCol="0">
            <a:spAutoFit/>
          </a:bodyPr>
          <a:lstStyle/>
          <a:p>
            <a:r>
              <a:rPr lang="en-US" dirty="0"/>
              <a:t>Presentation video @ </a:t>
            </a:r>
            <a:r>
              <a:rPr lang="en-US" dirty="0" err="1"/>
              <a:t>useR</a:t>
            </a:r>
            <a:r>
              <a:rPr lang="en-US" dirty="0"/>
              <a:t>! 2016 conference</a:t>
            </a:r>
          </a:p>
        </p:txBody>
      </p:sp>
      <p:pic>
        <p:nvPicPr>
          <p:cNvPr id="10" name="Picture 9">
            <a:extLst>
              <a:ext uri="{FF2B5EF4-FFF2-40B4-BE49-F238E27FC236}">
                <a16:creationId xmlns:a16="http://schemas.microsoft.com/office/drawing/2014/main" id="{AA73CCFA-DC22-AE42-A5CA-7F639E002D3B}"/>
              </a:ext>
            </a:extLst>
          </p:cNvPr>
          <p:cNvPicPr>
            <a:picLocks noChangeAspect="1"/>
          </p:cNvPicPr>
          <p:nvPr/>
        </p:nvPicPr>
        <p:blipFill>
          <a:blip r:embed="rId6"/>
          <a:stretch>
            <a:fillRect/>
          </a:stretch>
        </p:blipFill>
        <p:spPr>
          <a:xfrm>
            <a:off x="5999584" y="2040555"/>
            <a:ext cx="6019342" cy="4416227"/>
          </a:xfrm>
          <a:prstGeom prst="rect">
            <a:avLst/>
          </a:prstGeom>
        </p:spPr>
      </p:pic>
    </p:spTree>
    <p:extLst>
      <p:ext uri="{BB962C8B-B14F-4D97-AF65-F5344CB8AC3E}">
        <p14:creationId xmlns:p14="http://schemas.microsoft.com/office/powerpoint/2010/main" val="421892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1529250"/>
            <a:ext cx="9715500" cy="3615514"/>
          </a:xfrm>
        </p:spPr>
        <p:txBody>
          <a:bodyPr>
            <a:normAutofit/>
          </a:bodyPr>
          <a:lstStyle/>
          <a:p>
            <a:r>
              <a:rPr lang="en-US" dirty="0"/>
              <a:t>Assistant U.S. Attorney Welch convened a grand jury in 1998 to hear the evidence against Gilbert.</a:t>
            </a:r>
            <a:br>
              <a:rPr lang="en-US" dirty="0"/>
            </a:br>
            <a:endParaRPr lang="en-US" dirty="0"/>
          </a:p>
        </p:txBody>
      </p:sp>
    </p:spTree>
    <p:extLst>
      <p:ext uri="{BB962C8B-B14F-4D97-AF65-F5344CB8AC3E}">
        <p14:creationId xmlns:p14="http://schemas.microsoft.com/office/powerpoint/2010/main" val="120645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Grand Jury</a:t>
            </a:r>
          </a:p>
        </p:txBody>
      </p:sp>
      <p:sp>
        <p:nvSpPr>
          <p:cNvPr id="3" name="Content Placeholder 2"/>
          <p:cNvSpPr>
            <a:spLocks noGrp="1"/>
          </p:cNvSpPr>
          <p:nvPr>
            <p:ph idx="1"/>
          </p:nvPr>
        </p:nvSpPr>
        <p:spPr/>
        <p:txBody>
          <a:bodyPr>
            <a:normAutofit/>
          </a:bodyPr>
          <a:lstStyle/>
          <a:p>
            <a:r>
              <a:rPr lang="en-US" dirty="0"/>
              <a:t>A grand jury determines whether there is enough evidence for a trial. </a:t>
            </a:r>
          </a:p>
          <a:p>
            <a:r>
              <a:rPr lang="en-US" dirty="0"/>
              <a:t>The grand jury examines evidence and issues an indictment or not. The indictment is a formal accusation that a person has committed a crime.</a:t>
            </a:r>
            <a:endParaRPr lang="en-US" dirty="0">
              <a:solidFill>
                <a:srgbClr val="0000FF"/>
              </a:solidFill>
            </a:endParaRPr>
          </a:p>
          <a:p>
            <a:pPr>
              <a:buNone/>
            </a:pPr>
            <a:endParaRPr lang="en-US" dirty="0"/>
          </a:p>
        </p:txBody>
      </p:sp>
    </p:spTree>
    <p:extLst>
      <p:ext uri="{BB962C8B-B14F-4D97-AF65-F5344CB8AC3E}">
        <p14:creationId xmlns:p14="http://schemas.microsoft.com/office/powerpoint/2010/main" val="368741619"/>
      </p:ext>
    </p:extLst>
  </p:cSld>
  <p:clrMapOvr>
    <a:masterClrMapping/>
  </p:clrMapOvr>
</p:sld>
</file>

<file path=ppt/theme/theme1.xml><?xml version="1.0" encoding="utf-8"?>
<a:theme xmlns:a="http://schemas.openxmlformats.org/drawingml/2006/main" name="1_Office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Custom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11 — Join" id="{AD498554-4B14-8A4F-91BB-B3B06F5B68A8}" vid="{A58C0276-1026-FB43-8E92-B6A58B7285FC}"/>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48548</TotalTime>
  <Words>3149</Words>
  <Application>Microsoft Macintosh PowerPoint</Application>
  <PresentationFormat>Widescreen</PresentationFormat>
  <Paragraphs>344</Paragraphs>
  <Slides>73</Slides>
  <Notes>4</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73</vt:i4>
      </vt:variant>
    </vt:vector>
  </HeadingPairs>
  <TitlesOfParts>
    <vt:vector size="90" baseType="lpstr">
      <vt:lpstr>Arial</vt:lpstr>
      <vt:lpstr>Calibri</vt:lpstr>
      <vt:lpstr>Cambria Math</vt:lpstr>
      <vt:lpstr>Century Gothic</vt:lpstr>
      <vt:lpstr>Consolas</vt:lpstr>
      <vt:lpstr>Courier New</vt:lpstr>
      <vt:lpstr>Georgia</vt:lpstr>
      <vt:lpstr>Helvetica Neue</vt:lpstr>
      <vt:lpstr>Helvetica Neue Light</vt:lpstr>
      <vt:lpstr>MinionPro</vt:lpstr>
      <vt:lpstr>Monaco</vt:lpstr>
      <vt:lpstr>MTSY</vt:lpstr>
      <vt:lpstr>MyriadPro</vt:lpstr>
      <vt:lpstr>Times</vt:lpstr>
      <vt:lpstr>Wingdings</vt:lpstr>
      <vt:lpstr>1_Office Theme</vt:lpstr>
      <vt:lpstr>Custom Theme</vt:lpstr>
      <vt:lpstr>Hypothesis Testing </vt:lpstr>
      <vt:lpstr>Examples</vt:lpstr>
      <vt:lpstr> 1. United States v.  Kristen Gilbert</vt:lpstr>
      <vt:lpstr>Kristen Gilbert</vt:lpstr>
      <vt:lpstr>VA Medical Clinic</vt:lpstr>
      <vt:lpstr>Suspicions</vt:lpstr>
      <vt:lpstr>Suspicions</vt:lpstr>
      <vt:lpstr>Assistant U.S. Attorney Welch convened a grand jury in 1998 to hear the evidence against Gilbert. </vt:lpstr>
      <vt:lpstr>Grand Jury</vt:lpstr>
      <vt:lpstr>Evidence Considered for Indictment</vt:lpstr>
      <vt:lpstr>Convincing?</vt:lpstr>
      <vt:lpstr>QUESTION: Were there so many excess deaths when Gilbert was present as to be suspicious in the eyes of science? </vt:lpstr>
      <vt:lpstr>Gelbach’s Testimony</vt:lpstr>
      <vt:lpstr>Pattern of Deaths</vt:lpstr>
      <vt:lpstr>Pattern of Deaths</vt:lpstr>
      <vt:lpstr>Pattern in Deaths</vt:lpstr>
      <vt:lpstr>Assess the Variation</vt:lpstr>
      <vt:lpstr>Data – Two 0-1 indicator variables</vt:lpstr>
      <vt:lpstr>A Table of Counts</vt:lpstr>
      <vt:lpstr>Marginal Proportions</vt:lpstr>
      <vt:lpstr>A Statistical Test</vt:lpstr>
      <vt:lpstr>Data Generation Model</vt:lpstr>
      <vt:lpstr>A Statistical Test</vt:lpstr>
      <vt:lpstr>P(at least 40) &lt; 1 in a trillion (~ 〖10〗^(-15))</vt:lpstr>
      <vt:lpstr>Hypothesis Test</vt:lpstr>
      <vt:lpstr>T/F Statements</vt:lpstr>
      <vt:lpstr>Grand Jury</vt:lpstr>
      <vt:lpstr>The Trial</vt:lpstr>
      <vt:lpstr>Expert Witness</vt:lpstr>
      <vt:lpstr>QUESTION: Should the trial jury be allowed to hear the statistical evidence?</vt:lpstr>
      <vt:lpstr>Report to the Judge</vt:lpstr>
      <vt:lpstr>Was the statistical analysis done correctly?</vt:lpstr>
      <vt:lpstr>Association vs Causation</vt:lpstr>
      <vt:lpstr>Association vs Causation</vt:lpstr>
      <vt:lpstr>https://xkcd.com/552 </vt:lpstr>
      <vt:lpstr>Prosecutor’s Fallacy</vt:lpstr>
      <vt:lpstr>Prosecutor’s Fallacy – slippery logic</vt:lpstr>
      <vt:lpstr>Conclusion</vt:lpstr>
      <vt:lpstr>Hypothesis Testing</vt:lpstr>
      <vt:lpstr>Hypothesis Testing</vt:lpstr>
      <vt:lpstr>Hypothesis Testing</vt:lpstr>
      <vt:lpstr>“Inconsistent”</vt:lpstr>
      <vt:lpstr>“Inconsistent”: the conventions</vt:lpstr>
      <vt:lpstr>Sir Ronald Fisher, 1925</vt:lpstr>
      <vt:lpstr>Sir Ronald Fisher, 1926</vt:lpstr>
      <vt:lpstr>K. Gilbert case - references</vt:lpstr>
      <vt:lpstr>P-values are a hot topic!</vt:lpstr>
      <vt:lpstr>Very active debate</vt:lpstr>
      <vt:lpstr>P-value calculations</vt:lpstr>
      <vt:lpstr>How was this probability calculated?</vt:lpstr>
      <vt:lpstr>Simulation was problematic </vt:lpstr>
      <vt:lpstr>Scipy.stats: distributions with pmf/cdf/sf</vt:lpstr>
      <vt:lpstr>A bug in SciPy!</vt:lpstr>
      <vt:lpstr>2. Student Evaluation of Teaching</vt:lpstr>
      <vt:lpstr>Online course</vt:lpstr>
      <vt:lpstr>Assigned at Random to Sections</vt:lpstr>
      <vt:lpstr>2 Teaching Assistants</vt:lpstr>
      <vt:lpstr>For 1 section the pretended  to be the other TA</vt:lpstr>
      <vt:lpstr>PowerPoint Presentation</vt:lpstr>
      <vt:lpstr>Evaluate the TA on promptness in returning assignment</vt:lpstr>
      <vt:lpstr>Evaluations of the 4 Tas</vt:lpstr>
      <vt:lpstr>The data</vt:lpstr>
      <vt:lpstr>PowerPoint Presentation</vt:lpstr>
      <vt:lpstr>Do they match our expectations?</vt:lpstr>
      <vt:lpstr>Students were assigned to sections at random</vt:lpstr>
      <vt:lpstr>PowerPoint Presentation</vt:lpstr>
      <vt:lpstr>Resampling</vt:lpstr>
      <vt:lpstr>Shuffling the students within the left (right) halves</vt:lpstr>
      <vt:lpstr>PowerPoint Presentation</vt:lpstr>
      <vt:lpstr>Fewer than 5 in the 1000 simulations had a difference as large as the one observed</vt:lpstr>
      <vt:lpstr>T/F Statements</vt:lpstr>
      <vt:lpstr>PowerPoint Presentation</vt:lpstr>
      <vt:lpstr>Materials by K. Ottoboni et al.</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Low-Latency Online Prediction Serving System</dc:title>
  <dc:creator>Joseph Gonzalez</dc:creator>
  <cp:lastModifiedBy>Fernando Perez</cp:lastModifiedBy>
  <cp:revision>1517</cp:revision>
  <cp:lastPrinted>2017-09-19T17:53:05Z</cp:lastPrinted>
  <dcterms:created xsi:type="dcterms:W3CDTF">2016-06-11T00:34:45Z</dcterms:created>
  <dcterms:modified xsi:type="dcterms:W3CDTF">2018-04-12T08:44:42Z</dcterms:modified>
</cp:coreProperties>
</file>