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8" r:id="rId3"/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mailto:samlau95@berkeley.edu" TargetMode="Externa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2971800" y="1657350"/>
            <a:ext cx="5586300" cy="8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i="0" sz="36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2971800" y="2571750"/>
            <a:ext cx="55863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1" name="Shape 11"/>
          <p:cNvCxnSpPr/>
          <p:nvPr/>
        </p:nvCxnSpPr>
        <p:spPr>
          <a:xfrm flipH="1" rot="10800000">
            <a:off x="2940417" y="2536424"/>
            <a:ext cx="5594100" cy="3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" name="Shape 12"/>
          <p:cNvSpPr txBox="1"/>
          <p:nvPr/>
        </p:nvSpPr>
        <p:spPr>
          <a:xfrm>
            <a:off x="1116425" y="2088775"/>
            <a:ext cx="1719600" cy="10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3262"/>
                </a:solidFill>
              </a:rPr>
              <a:t>Data 100</a:t>
            </a:r>
            <a:endParaRPr b="1" sz="2800">
              <a:solidFill>
                <a:srgbClr val="003262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4820E"/>
                </a:solidFill>
              </a:rPr>
              <a:t>Spring 2018</a:t>
            </a:r>
            <a:endParaRPr b="1">
              <a:solidFill>
                <a:srgbClr val="C4820E"/>
              </a:solidFill>
            </a:endParaRPr>
          </a:p>
        </p:txBody>
      </p:sp>
      <p:pic>
        <p:nvPicPr>
          <p:cNvPr id="13" name="Shape 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0199" y="2246085"/>
            <a:ext cx="726225" cy="58098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/>
          <p:nvPr/>
        </p:nvSpPr>
        <p:spPr>
          <a:xfrm>
            <a:off x="1116425" y="4767725"/>
            <a:ext cx="79971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Slides created by Sam Lau (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samlau95@berkeley.edu</a:t>
            </a:r>
            <a:r>
              <a:rPr lang="en" sz="1000"/>
              <a:t>), Sp2018 updates by Fernando Perez</a:t>
            </a:r>
            <a:endParaRPr sz="10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1219200" y="2233804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7" name="Shape 17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rtl="0">
              <a:spcBef>
                <a:spcPts val="4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rtl="0">
              <a:spcBef>
                <a:spcPts val="4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42900" lvl="3" marL="1828800" rtl="0">
              <a:spcBef>
                <a:spcPts val="4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4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4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4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4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400"/>
              </a:spcBef>
              <a:spcAft>
                <a:spcPts val="40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57200" y="971550"/>
            <a:ext cx="4038600" cy="3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648200" y="971550"/>
            <a:ext cx="4038600" cy="3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cxnSp>
        <p:nvCxnSpPr>
          <p:cNvPr id="24" name="Shape 24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" name="Shape 25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28" name="Shape 28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" name="Shape 29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1219200" y="2233804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ctrTitle"/>
          </p:nvPr>
        </p:nvSpPr>
        <p:spPr>
          <a:xfrm>
            <a:off x="2971800" y="1657350"/>
            <a:ext cx="5586300" cy="8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i="0" sz="36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2971800" y="2571750"/>
            <a:ext cx="55863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8" name="Shape 38"/>
          <p:cNvCxnSpPr/>
          <p:nvPr/>
        </p:nvCxnSpPr>
        <p:spPr>
          <a:xfrm flipH="1" rot="10800000">
            <a:off x="2940417" y="2536424"/>
            <a:ext cx="5594100" cy="3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9" name="Shape 39"/>
          <p:cNvSpPr txBox="1"/>
          <p:nvPr/>
        </p:nvSpPr>
        <p:spPr>
          <a:xfrm>
            <a:off x="1335524" y="2088768"/>
            <a:ext cx="1474500" cy="10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3262"/>
                </a:solidFill>
              </a:rPr>
              <a:t>D</a:t>
            </a:r>
            <a:r>
              <a:rPr b="1" lang="en" sz="2000">
                <a:solidFill>
                  <a:srgbClr val="003262"/>
                </a:solidFill>
              </a:rPr>
              <a:t>ATA</a:t>
            </a:r>
            <a:r>
              <a:rPr b="1" lang="en" sz="2800">
                <a:solidFill>
                  <a:srgbClr val="003262"/>
                </a:solidFill>
              </a:rPr>
              <a:t> 8</a:t>
            </a:r>
            <a:endParaRPr b="1" sz="2800">
              <a:solidFill>
                <a:srgbClr val="00326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4820E"/>
                </a:solidFill>
              </a:rPr>
              <a:t>Spring 2016</a:t>
            </a:r>
            <a:endParaRPr b="1">
              <a:solidFill>
                <a:srgbClr val="C4820E"/>
              </a:solidFill>
            </a:endParaRPr>
          </a:p>
        </p:txBody>
      </p:sp>
      <p:pic>
        <p:nvPicPr>
          <p:cNvPr id="40" name="Shape 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7124" y="2237985"/>
            <a:ext cx="726225" cy="58098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Shape 41"/>
          <p:cNvSpPr txBox="1"/>
          <p:nvPr/>
        </p:nvSpPr>
        <p:spPr>
          <a:xfrm>
            <a:off x="5767222" y="4767725"/>
            <a:ext cx="33462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Slides created by John DeNero (denero@berkeley.edu</a:t>
            </a:r>
            <a:endParaRPr sz="10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44" name="Shape 44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5" name="Shape 45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6" name="Shape 46"/>
          <p:cNvSpPr txBox="1"/>
          <p:nvPr>
            <p:ph idx="1" type="body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rtl="0">
              <a:spcBef>
                <a:spcPts val="4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rtl="0">
              <a:spcBef>
                <a:spcPts val="4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42900" lvl="3" marL="1828800" rtl="0">
              <a:spcBef>
                <a:spcPts val="4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4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4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4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4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400"/>
              </a:spcBef>
              <a:spcAft>
                <a:spcPts val="40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457200" y="971550"/>
            <a:ext cx="4038600" cy="3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648200" y="971550"/>
            <a:ext cx="4038600" cy="3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cxnSp>
        <p:nvCxnSpPr>
          <p:cNvPr id="51" name="Shape 51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2" name="Shape 52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55" name="Shape 55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6" name="Shape 56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3B7EA1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3B7EA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3B7EA1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3B7EA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  <p:sldLayoutId id="2147483654" r:id="rId2"/>
    <p:sldLayoutId id="2147483655" r:id="rId3"/>
    <p:sldLayoutId id="2147483656" r:id="rId4"/>
    <p:sldLayoutId id="2147483657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bit.ly/ds100-sp18-c7a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Relationship Id="rId4" Type="http://schemas.openxmlformats.org/officeDocument/2006/relationships/hyperlink" Target="http://seaborn.pydata.org/index.htm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hyperlink" Target="http://pandas.pydata.org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2971800" y="1657350"/>
            <a:ext cx="5586300" cy="8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3</a:t>
            </a:r>
            <a:endParaRPr/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2971800" y="2571750"/>
            <a:ext cx="5586300" cy="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Tables, Indexes, pandas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1219200" y="2233804"/>
            <a:ext cx="6705600" cy="67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the data</a:t>
            </a:r>
            <a:endParaRPr/>
          </a:p>
        </p:txBody>
      </p:sp>
      <p:sp>
        <p:nvSpPr>
          <p:cNvPr id="117" name="Shape 117"/>
          <p:cNvSpPr txBox="1"/>
          <p:nvPr/>
        </p:nvSpPr>
        <p:spPr>
          <a:xfrm>
            <a:off x="3571050" y="3500150"/>
            <a:ext cx="20019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B7EA1"/>
                </a:solidFill>
              </a:rPr>
              <a:t>(Demo)</a:t>
            </a:r>
            <a:endParaRPr sz="1800">
              <a:solidFill>
                <a:srgbClr val="3B7EA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1219200" y="2233804"/>
            <a:ext cx="6705600" cy="67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was the most popular name in CA last year?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(2-min discussion)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Always have high-level steps</a:t>
            </a:r>
            <a:endParaRPr/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457200" y="971550"/>
            <a:ext cx="4038600" cy="3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48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Read in the data for CA</a:t>
            </a:r>
            <a:endParaRPr/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>
              <a:spcBef>
                <a:spcPts val="48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Keep only year 2016</a:t>
            </a:r>
            <a:endParaRPr/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>
              <a:spcBef>
                <a:spcPts val="48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Sort rows by count</a:t>
            </a:r>
            <a:endParaRPr/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4495800" y="971550"/>
            <a:ext cx="4038600" cy="3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480"/>
              </a:spcBef>
              <a:spcAft>
                <a:spcPts val="0"/>
              </a:spcAft>
              <a:buSzPts val="2400"/>
              <a:buFont typeface="Consolas"/>
              <a:buAutoNum type="arabi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Table.read_table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>
              <a:spcBef>
                <a:spcPts val="480"/>
              </a:spcBef>
              <a:spcAft>
                <a:spcPts val="0"/>
              </a:spcAft>
              <a:buSzPts val="2400"/>
              <a:buFont typeface="Consolas"/>
              <a:buAutoNum type="arabi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Table.where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>
              <a:spcBef>
                <a:spcPts val="480"/>
              </a:spcBef>
              <a:spcAft>
                <a:spcPts val="0"/>
              </a:spcAft>
              <a:buSzPts val="2400"/>
              <a:buFont typeface="Consolas"/>
              <a:buAutoNum type="arabi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Table.sort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pandas</a:t>
            </a:r>
            <a:endParaRPr/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457200" y="971550"/>
            <a:ext cx="4038600" cy="3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48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Read in the data for CA</a:t>
            </a:r>
            <a:endParaRPr/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>
              <a:spcBef>
                <a:spcPts val="48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Keep only year 2016</a:t>
            </a:r>
            <a:endParaRPr/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>
              <a:spcBef>
                <a:spcPts val="48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Sort rows by count</a:t>
            </a:r>
            <a:endParaRPr/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4495800" y="971550"/>
            <a:ext cx="4038600" cy="3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480"/>
              </a:spcBef>
              <a:spcAft>
                <a:spcPts val="0"/>
              </a:spcAft>
              <a:buSzPts val="2400"/>
              <a:buFont typeface="Consolas"/>
              <a:buAutoNum type="arabi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pd.read_csv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>
              <a:spcBef>
                <a:spcPts val="48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Slicing</a:t>
            </a:r>
            <a:endParaRPr/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>
              <a:spcBef>
                <a:spcPts val="480"/>
              </a:spcBef>
              <a:spcAft>
                <a:spcPts val="0"/>
              </a:spcAft>
              <a:buSzPts val="2400"/>
              <a:buFont typeface="Consolas"/>
              <a:buAutoNum type="arabi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df.sort_values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7" name="Shape 137"/>
          <p:cNvSpPr txBox="1"/>
          <p:nvPr/>
        </p:nvSpPr>
        <p:spPr>
          <a:xfrm>
            <a:off x="3571050" y="3923925"/>
            <a:ext cx="20019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B7EA1"/>
                </a:solidFill>
              </a:rPr>
              <a:t>(Demo)</a:t>
            </a:r>
            <a:endParaRPr sz="1800">
              <a:solidFill>
                <a:srgbClr val="3B7EA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pd.read_csv(...)</a:t>
            </a:r>
            <a:r>
              <a:rPr lang="en"/>
              <a:t> =&gt; DataFrame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DataFrame is like the Data 8 Table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Series is like a NumPy array</a:t>
            </a:r>
            <a:endParaRPr/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>
              <a:spcBef>
                <a:spcPts val="4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Slice DFs by label or by position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df.loc</a:t>
            </a:r>
            <a:r>
              <a:rPr lang="en"/>
              <a:t>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df.iloc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nsolas"/>
              <a:buChar char="-"/>
            </a:pPr>
            <a:r>
              <a:rPr lang="en"/>
              <a:t>DF index is a label for each row, used for slicing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>
              <a:spcBef>
                <a:spcPts val="400"/>
              </a:spcBef>
              <a:spcAft>
                <a:spcPts val="0"/>
              </a:spcAft>
              <a:buSzPts val="2400"/>
              <a:buChar char="-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df.sort_values(...)</a:t>
            </a:r>
            <a:r>
              <a:rPr lang="en"/>
              <a:t> like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Table.sort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Shape 143"/>
          <p:cNvSpPr txBox="1"/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531800" y="1578775"/>
            <a:ext cx="8080500" cy="198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were the most popular names in each state for each year?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(2-min discussion)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 it down</a:t>
            </a:r>
            <a:endParaRPr/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457200" y="971550"/>
            <a:ext cx="4038600" cy="3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48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Put</a:t>
            </a:r>
            <a:r>
              <a:rPr lang="en"/>
              <a:t> all DFs together</a:t>
            </a:r>
            <a:endParaRPr/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>
              <a:spcBef>
                <a:spcPts val="48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Group by state and year</a:t>
            </a:r>
            <a:endParaRPr/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4495800" y="971550"/>
            <a:ext cx="4038600" cy="3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480"/>
              </a:spcBef>
              <a:spcAft>
                <a:spcPts val="0"/>
              </a:spcAft>
              <a:buSzPts val="2400"/>
              <a:buFont typeface="Consolas"/>
              <a:buAutoNum type="arabi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pd.concat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>
              <a:spcBef>
                <a:spcPts val="480"/>
              </a:spcBef>
              <a:spcAft>
                <a:spcPts val="0"/>
              </a:spcAft>
              <a:buSzPts val="2400"/>
              <a:buFont typeface="Consolas"/>
              <a:buAutoNum type="arabi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df.groupby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6" name="Shape 156"/>
          <p:cNvSpPr txBox="1"/>
          <p:nvPr/>
        </p:nvSpPr>
        <p:spPr>
          <a:xfrm>
            <a:off x="3571050" y="3923925"/>
            <a:ext cx="20019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B7EA1"/>
                </a:solidFill>
              </a:rPr>
              <a:t>(Demo)</a:t>
            </a:r>
            <a:endParaRPr sz="1800">
              <a:solidFill>
                <a:srgbClr val="3B7EA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457200" y="971550"/>
            <a:ext cx="8439900" cy="3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zipfile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Work with compressed archives efficiently in-memory</a:t>
            </a:r>
            <a:endParaRPr/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>
              <a:spcBef>
                <a:spcPts val="400"/>
              </a:spcBef>
              <a:spcAft>
                <a:spcPts val="0"/>
              </a:spcAft>
              <a:buSzPts val="2400"/>
              <a:buFont typeface="Consolas"/>
              <a:buChar char="-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df.groupby(...).agg(...)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Groups one or more columns, applying aggregate function on each group</a:t>
            </a:r>
            <a:endParaRPr/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>
              <a:spcBef>
                <a:spcPts val="400"/>
              </a:spcBef>
              <a:spcAft>
                <a:spcPts val="0"/>
              </a:spcAft>
              <a:buSzPts val="2400"/>
              <a:buChar char="-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df.groupby(...).sum() # or .max(), etc.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Shorthand for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df.groupby(...).agg(np.sum)</a:t>
            </a:r>
            <a:endParaRPr/>
          </a:p>
        </p:txBody>
      </p:sp>
      <p:sp>
        <p:nvSpPr>
          <p:cNvPr id="162" name="Shape 162"/>
          <p:cNvSpPr txBox="1"/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Do I need to count the times each value appears?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Do I need to aggregate values together?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Am I looping through a column’s unique values?</a:t>
            </a:r>
            <a:endParaRPr/>
          </a:p>
        </p:txBody>
      </p:sp>
      <p:sp>
        <p:nvSpPr>
          <p:cNvPr id="168" name="Shape 168"/>
          <p:cNvSpPr txBox="1"/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do I need to group?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766100" y="2233800"/>
            <a:ext cx="7611900" cy="67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3: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I deduce gender from the last letter of a person’s name?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1219200" y="2233804"/>
            <a:ext cx="6705600" cy="67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HW1 out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 Question</a:t>
            </a:r>
            <a:endParaRPr/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last letter is most indicative of a person’s birth sex?</a:t>
            </a:r>
            <a:endParaRPr/>
          </a:p>
          <a:p>
            <a:pPr indent="0" lvl="0" mar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hlink"/>
                </a:solidFill>
                <a:hlinkClick r:id="rId3"/>
              </a:rPr>
              <a:t>bit.ly/ds100-sp18-c7a</a:t>
            </a:r>
            <a:r>
              <a:rPr b="1" lang="en"/>
              <a:t> </a:t>
            </a:r>
            <a:endParaRPr b="1"/>
          </a:p>
          <a:p>
            <a:pPr indent="0" lvl="0" mar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>
              <a:spcBef>
                <a:spcPts val="4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g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m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t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z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e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This is a trick question!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1" type="body"/>
          </p:nvPr>
        </p:nvSpPr>
        <p:spPr>
          <a:xfrm>
            <a:off x="457200" y="971550"/>
            <a:ext cx="4038600" cy="3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48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Compute last letter of each name</a:t>
            </a:r>
            <a:endParaRPr/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>
              <a:spcBef>
                <a:spcPts val="48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Group by last letter</a:t>
            </a:r>
            <a:endParaRPr/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>
              <a:spcBef>
                <a:spcPts val="48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Visualize distribution</a:t>
            </a:r>
            <a:endParaRPr/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4495800" y="971550"/>
            <a:ext cx="4038600" cy="3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480"/>
              </a:spcBef>
              <a:spcAft>
                <a:spcPts val="0"/>
              </a:spcAft>
              <a:buSzPts val="2400"/>
              <a:buFont typeface="Consolas"/>
              <a:buAutoNum type="arabi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series.str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>
              <a:spcBef>
                <a:spcPts val="480"/>
              </a:spcBef>
              <a:spcAft>
                <a:spcPts val="0"/>
              </a:spcAft>
              <a:buSzPts val="2400"/>
              <a:buFont typeface="Consolas"/>
              <a:buAutoNum type="arabi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df.groupby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>
              <a:spcBef>
                <a:spcPts val="480"/>
              </a:spcBef>
              <a:spcAft>
                <a:spcPts val="0"/>
              </a:spcAft>
              <a:buSzPts val="2400"/>
              <a:buFont typeface="Consolas"/>
              <a:buAutoNum type="arabi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df.plot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6" name="Shape 186"/>
          <p:cNvSpPr txBox="1"/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 it down</a:t>
            </a:r>
            <a:endParaRPr/>
          </a:p>
        </p:txBody>
      </p:sp>
      <p:sp>
        <p:nvSpPr>
          <p:cNvPr id="187" name="Shape 187"/>
          <p:cNvSpPr txBox="1"/>
          <p:nvPr/>
        </p:nvSpPr>
        <p:spPr>
          <a:xfrm>
            <a:off x="3571050" y="3923925"/>
            <a:ext cx="20019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B7EA1"/>
                </a:solidFill>
              </a:rPr>
              <a:t>(Demo)</a:t>
            </a:r>
            <a:endParaRPr sz="1800">
              <a:solidFill>
                <a:srgbClr val="3B7EA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series.str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To use string methods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series.apply</a:t>
            </a:r>
            <a:r>
              <a:rPr lang="en"/>
              <a:t> when you need flexibility</a:t>
            </a:r>
            <a:endParaRPr/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>
              <a:spcBef>
                <a:spcPts val="400"/>
              </a:spcBef>
              <a:spcAft>
                <a:spcPts val="0"/>
              </a:spcAft>
              <a:buSzPts val="2400"/>
              <a:buChar char="-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df.pivot_table(...)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Computes a pivot table</a:t>
            </a:r>
            <a:endParaRPr/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>
              <a:spcBef>
                <a:spcPts val="400"/>
              </a:spcBef>
              <a:spcAft>
                <a:spcPts val="0"/>
              </a:spcAft>
              <a:buSzPts val="2400"/>
              <a:buFont typeface="Consolas"/>
              <a:buChar char="-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df.plot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To use plotting methods</a:t>
            </a:r>
            <a:endParaRPr/>
          </a:p>
        </p:txBody>
      </p:sp>
      <p:sp>
        <p:nvSpPr>
          <p:cNvPr id="193" name="Shape 193"/>
          <p:cNvSpPr txBox="1"/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do I need to pivot?</a:t>
            </a:r>
            <a:endParaRPr/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Am I grouping by two columns...</a:t>
            </a:r>
            <a:endParaRPr/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>
              <a:spcBef>
                <a:spcPts val="4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And do I want the resulting table to be easier to read?</a:t>
            </a:r>
            <a:endParaRPr/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>
              <a:spcBef>
                <a:spcPts val="4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Or, am I using pandas plotting on the groups?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457200" y="205975"/>
            <a:ext cx="8219700" cy="67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Seaborn</a:t>
            </a:r>
            <a:endParaRPr/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0988" y="1129929"/>
            <a:ext cx="4182023" cy="3413896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 txBox="1"/>
          <p:nvPr/>
        </p:nvSpPr>
        <p:spPr>
          <a:xfrm>
            <a:off x="1671000" y="4762200"/>
            <a:ext cx="58020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http://seaborn.pydata.org/index.html</a:t>
            </a:r>
            <a:endParaRPr sz="1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Seaborn</a:t>
            </a:r>
            <a:endParaRPr/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457200" y="971550"/>
            <a:ext cx="4758000" cy="3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Statistical data visualization</a:t>
            </a:r>
            <a:endParaRPr/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>
              <a:spcBef>
                <a:spcPts val="4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Has common plots with some bonus features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And some fancier plots too</a:t>
            </a:r>
            <a:endParaRPr/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>
              <a:spcBef>
                <a:spcPts val="4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Works well with pandas DataFrames</a:t>
            </a:r>
            <a:endParaRPr/>
          </a:p>
        </p:txBody>
      </p:sp>
      <p:pic>
        <p:nvPicPr>
          <p:cNvPr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7600" y="1034278"/>
            <a:ext cx="3624001" cy="3253214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Shape 214"/>
          <p:cNvSpPr txBox="1"/>
          <p:nvPr/>
        </p:nvSpPr>
        <p:spPr>
          <a:xfrm>
            <a:off x="5429750" y="4287500"/>
            <a:ext cx="33993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sns.pairplot(df, hue="species")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Seaborn</a:t>
            </a:r>
            <a:endParaRPr/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DataFrame should ideally be in long-form (not grouped)</a:t>
            </a:r>
            <a:endParaRPr/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>
              <a:spcBef>
                <a:spcPts val="4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Most Seaborn methods work like this:</a:t>
            </a:r>
            <a:br>
              <a:rPr lang="en"/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sns.barplot(x=..., y=..., hue=..., data=df)</a:t>
            </a:r>
            <a:endParaRPr/>
          </a:p>
        </p:txBody>
      </p:sp>
      <p:sp>
        <p:nvSpPr>
          <p:cNvPr id="221" name="Shape 221"/>
          <p:cNvSpPr txBox="1"/>
          <p:nvPr/>
        </p:nvSpPr>
        <p:spPr>
          <a:xfrm>
            <a:off x="3571050" y="3923925"/>
            <a:ext cx="20019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B7EA1"/>
                </a:solidFill>
              </a:rPr>
              <a:t>(Demo)</a:t>
            </a:r>
            <a:endParaRPr sz="1800">
              <a:solidFill>
                <a:srgbClr val="3B7EA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idx="1" type="body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Pandas for tabular data manipulation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Slicing for row/column selection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Group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df.groupby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Pivot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df.pivot_table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Join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pd.merge</a:t>
            </a:r>
            <a:r>
              <a:rPr lang="en"/>
              <a:t> (covered in lab next week)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df.plot</a:t>
            </a:r>
            <a:r>
              <a:rPr lang="en"/>
              <a:t> for basic plots</a:t>
            </a:r>
            <a:endParaRPr/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>
              <a:spcBef>
                <a:spcPts val="4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Seaborn for statistical plots</a:t>
            </a:r>
            <a:endParaRPr/>
          </a:p>
          <a:p>
            <a: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Reference the docs for available methods</a:t>
            </a:r>
            <a:endParaRPr/>
          </a:p>
        </p:txBody>
      </p:sp>
      <p:sp>
        <p:nvSpPr>
          <p:cNvPr id="227" name="Shape 227"/>
          <p:cNvSpPr txBox="1"/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1219200" y="2233804"/>
            <a:ext cx="6705600" cy="67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the docs!</a:t>
            </a:r>
            <a:endParaRPr/>
          </a:p>
        </p:txBody>
      </p:sp>
      <p:sp>
        <p:nvSpPr>
          <p:cNvPr id="233" name="Shape 233"/>
          <p:cNvSpPr txBox="1"/>
          <p:nvPr>
            <p:ph type="title"/>
          </p:nvPr>
        </p:nvSpPr>
        <p:spPr>
          <a:xfrm>
            <a:off x="1219200" y="2995404"/>
            <a:ext cx="6705600" cy="67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Google.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1219200" y="2233804"/>
            <a:ext cx="6705600" cy="67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we are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 Lifecycle</a:t>
            </a:r>
            <a:endParaRPr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57200" y="971550"/>
            <a:ext cx="4107000" cy="3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Ask question(s)</a:t>
            </a:r>
            <a:endParaRPr/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>
              <a:spcBef>
                <a:spcPts val="4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Obtain data</a:t>
            </a:r>
            <a:endParaRPr/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>
              <a:spcBef>
                <a:spcPts val="4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Understand the data</a:t>
            </a:r>
            <a:endParaRPr/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>
              <a:spcBef>
                <a:spcPts val="4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Understand the world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 Lifecycle</a:t>
            </a:r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57200" y="971550"/>
            <a:ext cx="4107000" cy="3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b="1" lang="en"/>
              <a:t>Ask question(s)</a:t>
            </a:r>
            <a:endParaRPr b="1"/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>
              <a:spcBef>
                <a:spcPts val="400"/>
              </a:spcBef>
              <a:spcAft>
                <a:spcPts val="0"/>
              </a:spcAft>
              <a:buSzPts val="2400"/>
              <a:buChar char="-"/>
            </a:pPr>
            <a:r>
              <a:rPr b="1" lang="en"/>
              <a:t>Obtain data</a:t>
            </a:r>
            <a:endParaRPr b="1"/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>
              <a:spcBef>
                <a:spcPts val="400"/>
              </a:spcBef>
              <a:spcAft>
                <a:spcPts val="0"/>
              </a:spcAft>
              <a:buSzPts val="2400"/>
              <a:buChar char="-"/>
            </a:pPr>
            <a:r>
              <a:rPr b="1" lang="en"/>
              <a:t>Understand the data</a:t>
            </a:r>
            <a:endParaRPr b="1"/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>
              <a:spcBef>
                <a:spcPts val="4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Understand the world</a:t>
            </a:r>
            <a:endParaRPr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564200" y="971550"/>
            <a:ext cx="4107000" cy="3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b="1" lang="en"/>
              <a:t>Your brain</a:t>
            </a:r>
            <a:endParaRPr b="1"/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>
              <a:spcBef>
                <a:spcPts val="400"/>
              </a:spcBef>
              <a:spcAft>
                <a:spcPts val="0"/>
              </a:spcAft>
              <a:buSzPts val="2400"/>
              <a:buChar char="-"/>
            </a:pPr>
            <a:r>
              <a:rPr b="1" lang="en"/>
              <a:t>The Internet</a:t>
            </a:r>
            <a:endParaRPr b="1"/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>
              <a:spcBef>
                <a:spcPts val="400"/>
              </a:spcBef>
              <a:spcAft>
                <a:spcPts val="0"/>
              </a:spcAft>
              <a:buSzPts val="2400"/>
              <a:buChar char="-"/>
            </a:pPr>
            <a:r>
              <a:rPr b="1" lang="en"/>
              <a:t>pandas and EDA</a:t>
            </a:r>
            <a:endParaRPr b="1"/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>
              <a:spcBef>
                <a:spcPts val="4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Inference and prediction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205975"/>
            <a:ext cx="8202000" cy="67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Today: p</a:t>
            </a:r>
            <a:r>
              <a:rPr lang="en"/>
              <a:t>andas</a:t>
            </a:r>
            <a:endParaRPr/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976441"/>
            <a:ext cx="5715000" cy="11906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x="2996225" y="4762200"/>
            <a:ext cx="30000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http://pandas.pydata.org/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this lecture will work</a:t>
            </a:r>
            <a:endParaRPr/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Using the dataset of baby names, we will...</a:t>
            </a:r>
            <a:endParaRPr/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>
              <a:spcBef>
                <a:spcPts val="4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Ask questions</a:t>
            </a:r>
            <a:endParaRPr/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>
              <a:spcBef>
                <a:spcPts val="4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Break down each question into steps</a:t>
            </a:r>
            <a:endParaRPr/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>
              <a:spcBef>
                <a:spcPts val="4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Learn the pandas knowledge needed for each step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Data manipulation in pandas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Sorting, filtering, grouping, pivot tables</a:t>
            </a:r>
            <a:endParaRPr/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>
              <a:spcBef>
                <a:spcPts val="4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Data visualization in pandas and seaborn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Bar charts, histograms, scatter plots</a:t>
            </a:r>
            <a:endParaRPr/>
          </a:p>
          <a:p>
            <a:pPr indent="0" lvl="0" marL="0" rtl="0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>
              <a:spcBef>
                <a:spcPts val="4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Prior knowledge of all concepts assumed!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~3 weeks of Data 8 in 1.5 hours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Practical, not conceptual</a:t>
            </a:r>
            <a:endParaRPr/>
          </a:p>
        </p:txBody>
      </p:sp>
      <p:sp>
        <p:nvSpPr>
          <p:cNvPr id="106" name="Shape 106"/>
          <p:cNvSpPr txBox="1"/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you will learn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1219200" y="2233804"/>
            <a:ext cx="6705600" cy="67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won’t remember everything, but</a:t>
            </a:r>
            <a:r>
              <a:rPr lang="en"/>
              <a:t>...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">
  <a:themeElements>
    <a:clrScheme name="Custom 430">
      <a:dk1>
        <a:srgbClr val="3B3B3B"/>
      </a:dk1>
      <a:lt1>
        <a:srgbClr val="FFFFFF"/>
      </a:lt1>
      <a:dk2>
        <a:srgbClr val="3369FC"/>
      </a:dk2>
      <a:lt2>
        <a:srgbClr val="CCCCCC"/>
      </a:lt2>
      <a:accent1>
        <a:srgbClr val="0056FB"/>
      </a:accent1>
      <a:accent2>
        <a:srgbClr val="F50017"/>
      </a:accent2>
      <a:accent3>
        <a:srgbClr val="FF8608"/>
      </a:accent3>
      <a:accent4>
        <a:srgbClr val="069924"/>
      </a:accent4>
      <a:accent5>
        <a:srgbClr val="60B4F6"/>
      </a:accent5>
      <a:accent6>
        <a:srgbClr val="F0C631"/>
      </a:accent6>
      <a:hlink>
        <a:srgbClr val="0056FB"/>
      </a:hlink>
      <a:folHlink>
        <a:srgbClr val="41424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">
  <a:themeElements>
    <a:clrScheme name="Custom 430">
      <a:dk1>
        <a:srgbClr val="3B3B3B"/>
      </a:dk1>
      <a:lt1>
        <a:srgbClr val="FFFFFF"/>
      </a:lt1>
      <a:dk2>
        <a:srgbClr val="3369FC"/>
      </a:dk2>
      <a:lt2>
        <a:srgbClr val="CCCCCC"/>
      </a:lt2>
      <a:accent1>
        <a:srgbClr val="0056FB"/>
      </a:accent1>
      <a:accent2>
        <a:srgbClr val="F50017"/>
      </a:accent2>
      <a:accent3>
        <a:srgbClr val="FF8608"/>
      </a:accent3>
      <a:accent4>
        <a:srgbClr val="069924"/>
      </a:accent4>
      <a:accent5>
        <a:srgbClr val="60B4F6"/>
      </a:accent5>
      <a:accent6>
        <a:srgbClr val="F0C631"/>
      </a:accent6>
      <a:hlink>
        <a:srgbClr val="0056FB"/>
      </a:hlink>
      <a:folHlink>
        <a:srgbClr val="41424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