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  <p:sldMasterId id="2147483659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84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 varScale="1">
        <p:scale>
          <a:sx n="140" d="100"/>
          <a:sy n="140" d="100"/>
        </p:scale>
        <p:origin x="208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samlau95@berkeley.edu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" name="Shape 11"/>
          <p:cNvCxnSpPr/>
          <p:nvPr/>
        </p:nvCxnSpPr>
        <p:spPr>
          <a:xfrm rot="10800000" flipH="1">
            <a:off x="2940417" y="2536424"/>
            <a:ext cx="5594100" cy="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" name="Shape 12"/>
          <p:cNvSpPr txBox="1"/>
          <p:nvPr/>
        </p:nvSpPr>
        <p:spPr>
          <a:xfrm>
            <a:off x="1116425" y="2088775"/>
            <a:ext cx="17196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03262"/>
                </a:solidFill>
              </a:rPr>
              <a:t>Data 100</a:t>
            </a:r>
            <a:endParaRPr sz="2800" b="1">
              <a:solidFill>
                <a:srgbClr val="00326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4820E"/>
                </a:solidFill>
              </a:rPr>
              <a:t>Spring 2018</a:t>
            </a:r>
            <a:endParaRPr b="1">
              <a:solidFill>
                <a:srgbClr val="C4820E"/>
              </a:solidFill>
            </a:endParaRPr>
          </a:p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0199" y="2246085"/>
            <a:ext cx="726225" cy="58098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1116425" y="4767725"/>
            <a:ext cx="79971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Slides created by Sam Lau (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samlau95@berkeley.edu</a:t>
            </a:r>
            <a:r>
              <a:rPr lang="en" sz="1000"/>
              <a:t>), Sp2018 updates by Fernando Perez</a:t>
            </a:r>
            <a:endParaRPr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" name="Shape 18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4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4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4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4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4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400"/>
              </a:spcBef>
              <a:spcAft>
                <a:spcPts val="4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" name="Shape 25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" name="Shape 29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8" name="Shape 38"/>
          <p:cNvCxnSpPr/>
          <p:nvPr/>
        </p:nvCxnSpPr>
        <p:spPr>
          <a:xfrm rot="10800000" flipH="1">
            <a:off x="2940417" y="2536424"/>
            <a:ext cx="5594100" cy="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9" name="Shape 39"/>
          <p:cNvSpPr txBox="1"/>
          <p:nvPr/>
        </p:nvSpPr>
        <p:spPr>
          <a:xfrm>
            <a:off x="1335524" y="2088768"/>
            <a:ext cx="14745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03262"/>
                </a:solidFill>
              </a:rPr>
              <a:t>D</a:t>
            </a:r>
            <a:r>
              <a:rPr lang="en" sz="2000" b="1">
                <a:solidFill>
                  <a:srgbClr val="003262"/>
                </a:solidFill>
              </a:rPr>
              <a:t>ATA</a:t>
            </a:r>
            <a:r>
              <a:rPr lang="en" sz="2800" b="1">
                <a:solidFill>
                  <a:srgbClr val="003262"/>
                </a:solidFill>
              </a:rPr>
              <a:t> 8</a:t>
            </a:r>
            <a:endParaRPr sz="2800" b="1">
              <a:solidFill>
                <a:srgbClr val="003262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4820E"/>
                </a:solidFill>
              </a:rPr>
              <a:t>Spring 2016</a:t>
            </a:r>
            <a:endParaRPr b="1">
              <a:solidFill>
                <a:srgbClr val="C4820E"/>
              </a:solidFill>
            </a:endParaRPr>
          </a:p>
        </p:txBody>
      </p:sp>
      <p:pic>
        <p:nvPicPr>
          <p:cNvPr id="40" name="Shape 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7124" y="2237985"/>
            <a:ext cx="726225" cy="58098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/>
        </p:nvSpPr>
        <p:spPr>
          <a:xfrm>
            <a:off x="5767222" y="4767725"/>
            <a:ext cx="33462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Slides created by John DeNero (denero@berkeley.edu</a:t>
            </a:r>
            <a:endParaRPr sz="10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5" name="Shape 45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4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4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4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4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4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400"/>
              </a:spcBef>
              <a:spcAft>
                <a:spcPts val="4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2" name="Shape 52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55" name="Shape 55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6" name="Shape 56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ds100-sp18-c7a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seaborn.pydata.org/index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pandas.pydata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3</a:t>
            </a: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Tables, Indexes, pandas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won’t remember everything, but...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the data</a:t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3571050" y="3500150"/>
            <a:ext cx="2001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7EA1"/>
                </a:solidFill>
              </a:rPr>
              <a:t>(Demo)</a:t>
            </a:r>
            <a:endParaRPr sz="1800">
              <a:solidFill>
                <a:srgbClr val="3B7EA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the most popular name in CA last year?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(2-min discussion)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have high-level steps</a:t>
            </a: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Read in the data for CA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Keep only year 2016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Sort rows by count</a:t>
            </a: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495800" y="971550"/>
            <a:ext cx="40386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Table.read_table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Table.where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Table.sort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pandas</a:t>
            </a: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Read in the data for CA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Keep only year 2016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Sort rows by count</a:t>
            </a: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495800" y="971550"/>
            <a:ext cx="40386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pd.read_csv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Slicing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df.sort_values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3571050" y="3923925"/>
            <a:ext cx="2001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7EA1"/>
                </a:solidFill>
              </a:rPr>
              <a:t>(Demo)</a:t>
            </a:r>
            <a:endParaRPr sz="18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pd.read_csv(...)</a:t>
            </a:r>
            <a:r>
              <a:rPr lang="en"/>
              <a:t> =&gt; DataFrame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DataFrame is like the Data 8 Table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Series is like a NumPy array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Slice DFs by label or by position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df.loc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df.iloc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-"/>
            </a:pPr>
            <a:r>
              <a:rPr lang="en"/>
              <a:t>DF index is a label for each row, used for slicing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df.sort_values(...)</a:t>
            </a:r>
            <a:r>
              <a:rPr lang="en"/>
              <a:t> like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Table.sort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531800" y="1578775"/>
            <a:ext cx="8080500" cy="19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were the most popular names in each state for each year?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(2-min discussion)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it down</a:t>
            </a:r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Put all DFs together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Group by state and year</a:t>
            </a: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495800" y="971550"/>
            <a:ext cx="40386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pd.concat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df.groupby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3571050" y="3923925"/>
            <a:ext cx="2001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7EA1"/>
                </a:solidFill>
              </a:rPr>
              <a:t>(Demo)</a:t>
            </a:r>
            <a:endParaRPr sz="18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4399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zipfile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Work with compressed archives efficiently in-memory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df.groupby(...).agg(...)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Groups one or more columns, applying aggregate function on each group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df.groupby(...).sum() # or .max(), etc.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Shorthand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df.groupby(...).agg(np.sum)</a:t>
            </a:r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Do I need to count the times each value appears?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Do I need to aggregate values together?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Am I looping through a column’s unique values?</a:t>
            </a:r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do I need to group?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HW1 out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766100" y="2233800"/>
            <a:ext cx="7611900" cy="6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3: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I deduce gender from the last letter of a person’s name?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Question</a:t>
            </a:r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last letter is most indicative of a person’s birth sex?</a:t>
            </a:r>
            <a:endParaRPr/>
          </a:p>
          <a:p>
            <a:pPr marL="0" lvl="0" indent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hlink"/>
                </a:solidFill>
                <a:hlinkClick r:id="rId3"/>
              </a:rPr>
              <a:t>bit.ly/ds100-sp18-c7a</a:t>
            </a:r>
            <a:r>
              <a:rPr lang="en" b="1"/>
              <a:t> </a:t>
            </a:r>
            <a:endParaRPr b="1"/>
          </a:p>
          <a:p>
            <a:pPr marL="0" lvl="0" indent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g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z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e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This is a trick question!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Compute last letter of each name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Group by last letter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Visualize distribution</a:t>
            </a:r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4495800" y="971550"/>
            <a:ext cx="40386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series.str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df.groupby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df.plot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it down</a:t>
            </a:r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3571050" y="3923925"/>
            <a:ext cx="2001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7EA1"/>
                </a:solidFill>
              </a:rPr>
              <a:t>(Demo)</a:t>
            </a:r>
            <a:endParaRPr sz="18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series.str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To use string methods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series.apply</a:t>
            </a:r>
            <a:r>
              <a:rPr lang="en"/>
              <a:t> when you need flexibility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df.pivot_table(...)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Computes a pivot table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df.plot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To use plotting methods</a:t>
            </a:r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do I need to pivot?</a:t>
            </a:r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Am I grouping by two columns...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And do I want the resulting table to be easier to read?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Or, am I using pandas plotting on the groups?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197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Seaborn</a:t>
            </a:r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988" y="1129929"/>
            <a:ext cx="4182023" cy="341389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x="1671000" y="4762200"/>
            <a:ext cx="58020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http://seaborn.pydata.org/index.html</a:t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Seaborn</a:t>
            </a:r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7580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Statistical data visualization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Has common plots with some bonus features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And some fancier plots too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Works well with pandas DataFrames</a:t>
            </a:r>
            <a:endParaRPr/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600" y="1034278"/>
            <a:ext cx="3624001" cy="325321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x="5429750" y="4287500"/>
            <a:ext cx="33993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sns.pairplot(df, hue="species")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Seaborn</a:t>
            </a:r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DataFrame should ideally be in long-form (not grouped)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Most Seaborn methods work like this:</a:t>
            </a:r>
            <a:br>
              <a:rPr lang="en"/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sns.barplot(x=..., y=..., hue=..., data=df)</a:t>
            </a:r>
            <a:endParaRPr/>
          </a:p>
        </p:txBody>
      </p:sp>
      <p:sp>
        <p:nvSpPr>
          <p:cNvPr id="221" name="Shape 221"/>
          <p:cNvSpPr txBox="1"/>
          <p:nvPr/>
        </p:nvSpPr>
        <p:spPr>
          <a:xfrm>
            <a:off x="3571050" y="3923925"/>
            <a:ext cx="2001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7EA1"/>
                </a:solidFill>
              </a:rPr>
              <a:t>(Demo)</a:t>
            </a:r>
            <a:endParaRPr sz="18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Pandas for tabular data manipulation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Slicing for row/column selection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Group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df.groupby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Pivot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df.pivot_table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Join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pd.merge</a:t>
            </a:r>
            <a:r>
              <a:rPr lang="en"/>
              <a:t> (covered in lab next week)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df.plot</a:t>
            </a:r>
            <a:r>
              <a:rPr lang="en"/>
              <a:t> for basic plots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Seaborn for statistical plots</a:t>
            </a:r>
            <a:endParaRPr/>
          </a:p>
          <a:p>
            <a: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Reference the docs for available methods</a:t>
            </a:r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docs!</a:t>
            </a:r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219200" y="2995404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Google.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we are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Lifecycle</a:t>
            </a: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1070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Ask question(s)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Obtain data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Understand the data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Understand the world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Lifecycle</a:t>
            </a: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1070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b="1"/>
              <a:t>Ask question(s)</a:t>
            </a:r>
            <a:endParaRPr b="1"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 b="1"/>
              <a:t>Obtain data</a:t>
            </a:r>
            <a:endParaRPr b="1"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 b="1"/>
              <a:t>Understand the data</a:t>
            </a:r>
            <a:endParaRPr b="1"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Understand the world</a:t>
            </a: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64200" y="971550"/>
            <a:ext cx="41070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b="1"/>
              <a:t>Your brain</a:t>
            </a:r>
            <a:endParaRPr b="1"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 b="1"/>
              <a:t>The Internet</a:t>
            </a:r>
            <a:endParaRPr b="1"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 b="1"/>
              <a:t>pandas and EDA</a:t>
            </a:r>
            <a:endParaRPr b="1"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Inference and prediction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020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pandas</a:t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976441"/>
            <a:ext cx="5715000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2996225" y="4762200"/>
            <a:ext cx="30000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http://pandas.pydata.org/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B1ED-98D0-B64C-857F-3CB30EF6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53C7C-7650-9D4D-8C82-39DA2C317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229600" cy="114985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dataframe</a:t>
            </a:r>
            <a:r>
              <a:rPr lang="en-US" dirty="0"/>
              <a:t> object represents a table with column names, rows, and indices</a:t>
            </a:r>
          </a:p>
        </p:txBody>
      </p:sp>
    </p:spTree>
    <p:extLst>
      <p:ext uri="{BB962C8B-B14F-4D97-AF65-F5344CB8AC3E}">
        <p14:creationId xmlns:p14="http://schemas.microsoft.com/office/powerpoint/2010/main" val="325865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this lecture will work</a:t>
            </a: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Using the dataset of baby names, we will...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Ask questions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Break down each question into steps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Learn the pandas knowledge needed for each step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Data manipulation in pandas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Sorting, filtering, grouping, pivot tables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Data visualization in pandas and seaborn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Bar charts, histograms, scatter plots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Prior knowledge of all concepts assumed!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~3 weeks of Data 8 in 1.5 hours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Practical, not conceptual</a:t>
            </a: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will learn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707</Words>
  <Application>Microsoft Macintosh PowerPoint</Application>
  <PresentationFormat>On-screen Show (16:9)</PresentationFormat>
  <Paragraphs>186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Consolas</vt:lpstr>
      <vt:lpstr>Custom</vt:lpstr>
      <vt:lpstr>Custom</vt:lpstr>
      <vt:lpstr>Lecture 3</vt:lpstr>
      <vt:lpstr>Announcements  HW1 out</vt:lpstr>
      <vt:lpstr>Where we are</vt:lpstr>
      <vt:lpstr>Data Science Lifecycle</vt:lpstr>
      <vt:lpstr>Data Science Lifecycle</vt:lpstr>
      <vt:lpstr>Today: pandas</vt:lpstr>
      <vt:lpstr>The DataFrame</vt:lpstr>
      <vt:lpstr>How this lecture will work</vt:lpstr>
      <vt:lpstr>What you will learn</vt:lpstr>
      <vt:lpstr>You won’t remember everything, but...</vt:lpstr>
      <vt:lpstr>Getting the data</vt:lpstr>
      <vt:lpstr>Question 1: What was the most popular name in CA last year?  (2-min discussion)</vt:lpstr>
      <vt:lpstr>Always have high-level steps</vt:lpstr>
      <vt:lpstr>In pandas</vt:lpstr>
      <vt:lpstr>Recap</vt:lpstr>
      <vt:lpstr>Question 2: What were the most popular names in each state for each year?  (2-min discussion)</vt:lpstr>
      <vt:lpstr>Break it down</vt:lpstr>
      <vt:lpstr>Recap</vt:lpstr>
      <vt:lpstr>When do I need to group?</vt:lpstr>
      <vt:lpstr>Question 3: Can I deduce gender from the last letter of a person’s name?</vt:lpstr>
      <vt:lpstr>Survey Question</vt:lpstr>
      <vt:lpstr>Break it down</vt:lpstr>
      <vt:lpstr>Recap</vt:lpstr>
      <vt:lpstr>When do I need to pivot?</vt:lpstr>
      <vt:lpstr>Seaborn</vt:lpstr>
      <vt:lpstr>Seaborn</vt:lpstr>
      <vt:lpstr>How to Seaborn</vt:lpstr>
      <vt:lpstr>Recap</vt:lpstr>
      <vt:lpstr>Use the docs!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cp:lastModifiedBy>Joseph Gonzalez</cp:lastModifiedBy>
  <cp:revision>1</cp:revision>
  <dcterms:modified xsi:type="dcterms:W3CDTF">2018-01-23T20:08:19Z</dcterms:modified>
</cp:coreProperties>
</file>