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57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39"/>
    <a:srgbClr val="F9413F"/>
    <a:srgbClr val="024856"/>
    <a:srgbClr val="023F51"/>
    <a:srgbClr val="FA8E8D"/>
    <a:srgbClr val="7EA2B0"/>
    <a:srgbClr val="FA8F8E"/>
    <a:srgbClr val="224356"/>
    <a:srgbClr val="FE000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user\Downloads\HospitalWaitTimeExcelProjec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user\Downloads\HospitalWaitTimeExcelProjec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user\Downloads\HospitalWaitTimeExcelProjec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user\Downloads\HospitalWaitTimeExcel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[HospitalWaitTimeExcelProject.xlsx]Visuals!$C$3</c:f>
              <c:strCache>
                <c:ptCount val="1"/>
                <c:pt idx="0">
                  <c:v>Count of Patient ID</c:v>
                </c:pt>
              </c:strCache>
            </c:strRef>
          </c:tx>
          <c:spPr/>
          <c:explosion val="5"/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4199582223886"/>
                  <c:y val="0.080765222880563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e5191336-5073-4676-bdc1-1ef1f5abe906}" type="CELLRANGE">
                      <a:t>[CELLRANGE]</a:t>
                    </a:fld>
                    <a:r>
                      <a:t>,</a:t>
                    </a:r>
                    <a:fld id="{7f887b9b-9622-4076-873b-b437b1568f56}" type="CATEGORYNAME">
                      <a:t>[CATEGORY NAME]</a:t>
                    </a:fld>
                    <a:r>
                      <a:t>,</a:t>
                    </a:r>
                    <a:fld id="{1a06b273-c267-4f18-a62a-c1f6a56f1fec}" type="VALUE">
                      <a:t>[VALUE]</a:t>
                    </a:fld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a8942375-5b80-4514-bb82-c87956752fb5}" type="CELLRANGE">
                      <a:t>[CELLRANGE]</a:t>
                    </a:fld>
                    <a:r>
                      <a:t>,</a:t>
                    </a:r>
                    <a:fld id="{55c4774a-d027-4313-a3c1-6518c0f2eac3}" type="CATEGORYNAME">
                      <a:t>[CATEGORY NAME]</a:t>
                    </a:fld>
                    <a:r>
                      <a:t>,</a:t>
                    </a:r>
                    <a:fld id="{ff03b508-a35d-4e09-87b4-6fd4f938d5bc}" type="VALUE">
                      <a:t>[VALUE]</a:t>
                    </a:fld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8294a040-acb9-432e-b39b-db142a7b60c0}" type="CELLRANGE">
                      <a:t>[CELLRANGE]</a:t>
                    </a:fld>
                    <a:r>
                      <a:t>,</a:t>
                    </a:r>
                    <a:fld id="{a42307d0-59d4-4589-a7ab-396bd9964db8}" type="CATEGORYNAME">
                      <a:t>[CATEGORY NAME]</a:t>
                    </a:fld>
                    <a:r>
                      <a:t>,</a:t>
                    </a:r>
                    <a:fld id="{2245fd19-2ede-4dee-aa30-850fe4101049}" type="VALUE">
                      <a:t>[VALUE]</a:t>
                    </a:fld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4558cc9c-5b93-430a-99d6-86d0cadc889d}" type="CELLRANGE">
                      <a:t>[CELLRANGE]</a:t>
                    </a:fld>
                    <a:r>
                      <a:t>,</a:t>
                    </a:r>
                    <a:fld id="{a732d467-b0b3-4eb1-abc6-5c3f52110e51}" type="CATEGORYNAME">
                      <a:t>[CATEGORY NAME]</a:t>
                    </a:fld>
                    <a:r>
                      <a:t>,</a:t>
                    </a:r>
                    <a:fld id="{3f26b9b8-fb37-421c-8d9b-a4b3207e182b}" type="VALUE">
                      <a:t>[VALUE]</a:t>
                    </a:fld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fld id="{116f0373-ac50-421e-94f7-622ffbd2de03}" type="CELLRANGE">
                      <a:t>[CELLRANGE]</a:t>
                    </a:fld>
                    <a:r>
                      <a:t>,</a:t>
                    </a:r>
                    <a:fld id="{421d97e6-fdf9-40fd-b594-bc21210907e0}" type="CATEGORYNAME">
                      <a:t>[CATEGORY NAME]</a:t>
                    </a:fld>
                    <a:r>
                      <a:t>,</a:t>
                    </a:r>
                    <a:fld id="{fb23d566-6c32-4055-a298-f52c3fc90210}" type="VALUE">
                      <a:t>[VALUE]</a:t>
                    </a:fld>
                  </a:p>
                </c:rich>
              </c:tx>
              <c:numFmt formatCode="General" sourceLinked="1"/>
              <c:spPr>
                <a:solidFill>
                  <a:schemeClr val="bg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900" b="1" i="0" u="none" strike="noStrike" kern="1200" cap="none" normalizeH="0" baseline="0">
                      <a:solidFill>
                        <a:schemeClr val="tx1"/>
                      </a:solidFill>
                      <a:uFill>
                        <a:solidFill>
                          <a:schemeClr val="tx1"/>
                        </a:solidFill>
                      </a:uFill>
                      <a:latin typeface="Times New Roman" panose="02020603050405020304" charset="0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1453661798262"/>
                      <c:h val="0.0788442748693955"/>
                    </c:manualLayout>
                  </c15:layout>
                  <c15:dlblFieldTable/>
                  <c15:showDataLabelsRange val="1"/>
                </c:ext>
              </c:extLst>
            </c:dLbl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Times New Roman" panose="02020603050405020304" charset="0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[HospitalWaitTimeExcelProject.xlsx]Visuals!$B$4:$B$8</c:f>
              <c:strCache>
                <c:ptCount val="5"/>
                <c:pt idx="0">
                  <c:v>CORPORATE</c:v>
                </c:pt>
                <c:pt idx="1">
                  <c:v>HMO</c:v>
                </c:pt>
                <c:pt idx="2">
                  <c:v>INSURANCE</c:v>
                </c:pt>
                <c:pt idx="3">
                  <c:v>MEDICARE</c:v>
                </c:pt>
                <c:pt idx="4">
                  <c:v>PRIVATE</c:v>
                </c:pt>
              </c:strCache>
            </c:strRef>
          </c:cat>
          <c:val>
            <c:numRef>
              <c:f>[HospitalWaitTimeExcelProject.xlsx]Visuals!$C$4:$C$8</c:f>
              <c:numCache>
                <c:formatCode>0.00%</c:formatCode>
                <c:ptCount val="5"/>
                <c:pt idx="0">
                  <c:v>0.230515367691179</c:v>
                </c:pt>
                <c:pt idx="1">
                  <c:v>0.124608307220481</c:v>
                </c:pt>
                <c:pt idx="2">
                  <c:v>0.33105540369358</c:v>
                </c:pt>
                <c:pt idx="3">
                  <c:v>0.00976731782118808</c:v>
                </c:pt>
                <c:pt idx="4">
                  <c:v>0.304053603573572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[HospitalWaitTimeExcelProject.xlsx]Visuals!$D$4:$D$8</c15:f>
                <c15:dlblRangeCache>
                  <c:ptCount val="5"/>
                  <c:pt idx="0">
                    <c:v>46min</c:v>
                  </c:pt>
                  <c:pt idx="1">
                    <c:v>46min</c:v>
                  </c:pt>
                  <c:pt idx="2">
                    <c:v>44min</c:v>
                  </c:pt>
                  <c:pt idx="3">
                    <c:v>58min</c:v>
                  </c:pt>
                  <c:pt idx="4">
                    <c:v>40min</c:v>
                  </c:pt>
                </c15:dlblRangeCache>
              </c15:datalabelsRange>
            </c:ext>
          </c:extLst>
        </c:ser>
        <c:ser>
          <c:idx val="1"/>
          <c:order val="1"/>
          <c:tx>
            <c:strRef>
              <c:f>[HospitalWaitTimeExcelProject.xlsx]Visuals!$D$3</c:f>
              <c:strCache>
                <c:ptCount val="1"/>
                <c:pt idx="0">
                  <c:v>Average of WaIT Minutes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[HospitalWaitTimeExcelProject.xlsx]Visuals!$B$4:$B$8</c:f>
              <c:strCache>
                <c:ptCount val="5"/>
                <c:pt idx="0">
                  <c:v>CORPORATE</c:v>
                </c:pt>
                <c:pt idx="1">
                  <c:v>HMO</c:v>
                </c:pt>
                <c:pt idx="2">
                  <c:v>INSURANCE</c:v>
                </c:pt>
                <c:pt idx="3">
                  <c:v>MEDICARE</c:v>
                </c:pt>
                <c:pt idx="4">
                  <c:v>PRIVATE</c:v>
                </c:pt>
              </c:strCache>
            </c:strRef>
          </c:cat>
          <c:val>
            <c:numRef>
              <c:f>[HospitalWaitTimeExcelProject.xlsx]Visuals!$D$4:$D$8</c:f>
              <c:numCache>
                <c:formatCode>##"min"</c:formatCode>
                <c:ptCount val="5"/>
                <c:pt idx="0">
                  <c:v>46.4314726440105</c:v>
                </c:pt>
                <c:pt idx="1">
                  <c:v>46.2741305510968</c:v>
                </c:pt>
                <c:pt idx="2">
                  <c:v>44.27698284832</c:v>
                </c:pt>
                <c:pt idx="3">
                  <c:v>57.8947667804323</c:v>
                </c:pt>
                <c:pt idx="4">
                  <c:v>39.898885356138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33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3281629206741"/>
          <c:y val="0.0226007039996387"/>
          <c:w val="0.974354490878359"/>
          <c:h val="0.907857517024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[HospitalWaitTimeExcelProject.xlsx]Visuals!$K$3</c:f>
              <c:strCache>
                <c:ptCount val="1"/>
                <c:pt idx="0">
                  <c:v>Count of Patient ID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glow rad="63500">
                <a:srgbClr val="224356">
                  <a:alpha val="40000"/>
                </a:srgbClr>
              </a:glow>
            </a:effectLst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5"/>
            <c:invertIfNegative val="0"/>
            <c:bubble3D val="0"/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322f226d-2349-4930-8d9b-15f95ed7d8a9}" type="CELLRANGE">
                      <a:t>[CELLRANGE]</a:t>
                    </a:fld>
                    <a:r>
                      <a:t>,</a:t>
                    </a:r>
                    <a:fld id="{501aeb88-cc45-4da5-b8e5-082ded85a9b5}" type="VALUE">
                      <a:t>[VALUE]</a:t>
                    </a:fld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e1d17ccc-fc15-4fda-bb01-44e5f1d8248b}" type="CELLRANGE">
                      <a:t>[CELLRANGE]</a:t>
                    </a:fld>
                    <a:r>
                      <a:t>,</a:t>
                    </a:r>
                    <a:fld id="{093afc95-a8e0-443e-b754-744c7cd324e6}" type="VALUE">
                      <a:t>[VALUE]</a:t>
                    </a:fld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2d1c1b87-6d9d-477b-8c95-45411f603d33}" type="CELLRANGE">
                      <a:t>[CELLRANGE]</a:t>
                    </a:fld>
                    <a:r>
                      <a:t>,</a:t>
                    </a:r>
                    <a:fld id="{5a94eb9d-3bcf-4204-b8a8-cada49d87aa0}" type="VALUE">
                      <a:t>[VALUE]</a:t>
                    </a:fld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b63b6a8c-f311-4e86-ae67-f4c69dbe7af5}" type="CELLRANGE">
                      <a:t>[CELLRANGE]</a:t>
                    </a:fld>
                    <a:r>
                      <a:t>,</a:t>
                    </a:r>
                    <a:fld id="{5b8d61bc-49a4-40c5-9ee7-4a97400d24d4}" type="VALUE">
                      <a:t>[VALUE]</a:t>
                    </a:fld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7a62f34b-ac52-4d99-b1a3-387e2f132d69}" type="CELLRANGE">
                      <a:t>[CELLRANGE]</a:t>
                    </a:fld>
                    <a:r>
                      <a:t>,</a:t>
                    </a:r>
                    <a:fld id="{873ad145-ba56-4b64-a201-694fbc1d83fa}" type="VALUE">
                      <a:t>[VALUE]</a:t>
                    </a:fld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2f3803ec-0d82-465b-a002-01408d4a505f}" type="CELLRANGE">
                      <a:t>[CELLRANGE]</a:t>
                    </a:fld>
                    <a:r>
                      <a:t>,</a:t>
                    </a:r>
                    <a:fld id="{aa8e4da4-c966-4636-ba3a-e2e8ce029d1c}" type="VALUE">
                      <a:t>[VALUE]</a:t>
                    </a:fld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95e8503a-d4b5-467d-b7ed-abfb3c42812f}" type="CELLRANGE">
                      <a:t>[CELLRANGE]</a:t>
                    </a:fld>
                    <a:r>
                      <a:t>,</a:t>
                    </a:r>
                    <a:fld id="{7207497e-138d-4815-9a1d-3d4c674e55e0}" type="VALUE">
                      <a:t>[VALUE]</a:t>
                    </a:fld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200" b="0" i="0" u="none" strike="noStrike" kern="1200" cap="none" spc="0" normalizeH="0" baseline="0">
                    <a:solidFill>
                      <a:srgbClr val="024856"/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[HospitalWaitTimeExcelProject.xlsx]Visuals!$I$4:$I$10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[HospitalWaitTimeExcelProject.xlsx]Visuals!$K$4:$K$10</c:f>
              <c:numCache>
                <c:formatCode>0</c:formatCode>
                <c:ptCount val="7"/>
                <c:pt idx="0">
                  <c:v>2549</c:v>
                </c:pt>
                <c:pt idx="1">
                  <c:v>6982</c:v>
                </c:pt>
                <c:pt idx="2">
                  <c:v>5690</c:v>
                </c:pt>
                <c:pt idx="3">
                  <c:v>4171</c:v>
                </c:pt>
                <c:pt idx="4">
                  <c:v>2673</c:v>
                </c:pt>
                <c:pt idx="5">
                  <c:v>4923</c:v>
                </c:pt>
                <c:pt idx="6">
                  <c:v>3010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[HospitalWaitTimeExcelProject.xlsx]Visuals!$J$4:$J$10</c15:f>
                <c15:dlblRangeCache>
                  <c:ptCount val="7"/>
                  <c:pt idx="0">
                    <c:v>33min</c:v>
                  </c:pt>
                  <c:pt idx="1">
                    <c:v>49min</c:v>
                  </c:pt>
                  <c:pt idx="2">
                    <c:v>42min</c:v>
                  </c:pt>
                  <c:pt idx="3">
                    <c:v>47min</c:v>
                  </c:pt>
                  <c:pt idx="4">
                    <c:v>42min</c:v>
                  </c:pt>
                  <c:pt idx="5">
                    <c:v>42min</c:v>
                  </c:pt>
                  <c:pt idx="6">
                    <c:v>42min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6382704"/>
        <c:axId val="1424116576"/>
      </c:barChart>
      <c:catAx>
        <c:axId val="1426382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cap="none" spc="0" normalizeH="0" baseline="0">
                <a:solidFill>
                  <a:srgbClr val="224356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1424116576"/>
        <c:crosses val="autoZero"/>
        <c:auto val="1"/>
        <c:lblAlgn val="ctr"/>
        <c:lblOffset val="100"/>
        <c:noMultiLvlLbl val="0"/>
      </c:catAx>
      <c:valAx>
        <c:axId val="1424116576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2638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 cmpd="sng">
      <a:noFill/>
      <a:prstDash val="solid"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[HospitalWaitTimeExcelProject.xlsx]Pivot!PivotTable7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Pivot!$Q$3</c:f>
              <c:strCache>
                <c:ptCount val="1"/>
                <c:pt idx="0">
                  <c:v>Average of WaIT Minutes</c:v>
                </c:pt>
              </c:strCache>
            </c:strRef>
          </c:tx>
          <c:spPr>
            <a:solidFill>
              <a:srgbClr val="7EA2B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2485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2485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24856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7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200" b="0" i="0" u="none" strike="noStrike" kern="1200" cap="none" spc="0" normalizeH="0" baseline="0">
                    <a:solidFill>
                      <a:srgbClr val="224356"/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Pivot!$P$4:$P$20</c:f>
              <c:strCache>
                <c:ptCount val="1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</c:strCache>
            </c:strRef>
          </c:cat>
          <c:val>
            <c:numRef>
              <c:f>Pivot!$Q$4:$Q$20</c:f>
              <c:numCache>
                <c:formatCode>0</c:formatCode>
                <c:ptCount val="16"/>
                <c:pt idx="0">
                  <c:v>52.5616700105092</c:v>
                </c:pt>
                <c:pt idx="1">
                  <c:v>59.4155922736794</c:v>
                </c:pt>
                <c:pt idx="2">
                  <c:v>52.0128351449276</c:v>
                </c:pt>
                <c:pt idx="3">
                  <c:v>41.7693637830208</c:v>
                </c:pt>
                <c:pt idx="4">
                  <c:v>35.032480405717</c:v>
                </c:pt>
                <c:pt idx="5">
                  <c:v>43.449882629108</c:v>
                </c:pt>
                <c:pt idx="6">
                  <c:v>42.1709075907591</c:v>
                </c:pt>
                <c:pt idx="7">
                  <c:v>37.8401732539252</c:v>
                </c:pt>
                <c:pt idx="8">
                  <c:v>27.7527888977849</c:v>
                </c:pt>
                <c:pt idx="9">
                  <c:v>24.9723744292237</c:v>
                </c:pt>
                <c:pt idx="10">
                  <c:v>37.8875384615384</c:v>
                </c:pt>
                <c:pt idx="11">
                  <c:v>38.1913691787865</c:v>
                </c:pt>
                <c:pt idx="12">
                  <c:v>28.3338487972509</c:v>
                </c:pt>
                <c:pt idx="13">
                  <c:v>22.1793</c:v>
                </c:pt>
                <c:pt idx="14">
                  <c:v>16.0432072829132</c:v>
                </c:pt>
                <c:pt idx="15">
                  <c:v>12.7927083333333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-27"/>
        <c:axId val="102315600"/>
        <c:axId val="2037019088"/>
      </c:barChart>
      <c:lineChart>
        <c:grouping val="standard"/>
        <c:varyColors val="0"/>
        <c:ser>
          <c:idx val="1"/>
          <c:order val="1"/>
          <c:tx>
            <c:strRef>
              <c:f>Pivot!$R$3</c:f>
              <c:strCache>
                <c:ptCount val="1"/>
                <c:pt idx="0">
                  <c:v>Count of Patient ID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Pivot!$P$4:$P$20</c:f>
              <c:strCache>
                <c:ptCount val="1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</c:strCache>
            </c:strRef>
          </c:cat>
          <c:val>
            <c:numRef>
              <c:f>Pivot!$R$4:$R$20</c:f>
              <c:numCache>
                <c:formatCode>General</c:formatCode>
                <c:ptCount val="16"/>
                <c:pt idx="0">
                  <c:v>3489</c:v>
                </c:pt>
                <c:pt idx="1">
                  <c:v>4297</c:v>
                </c:pt>
                <c:pt idx="2">
                  <c:v>3680</c:v>
                </c:pt>
                <c:pt idx="3">
                  <c:v>3306</c:v>
                </c:pt>
                <c:pt idx="4">
                  <c:v>1446</c:v>
                </c:pt>
                <c:pt idx="5">
                  <c:v>426</c:v>
                </c:pt>
                <c:pt idx="6">
                  <c:v>3030</c:v>
                </c:pt>
                <c:pt idx="7">
                  <c:v>1847</c:v>
                </c:pt>
                <c:pt idx="8">
                  <c:v>1249</c:v>
                </c:pt>
                <c:pt idx="9">
                  <c:v>219</c:v>
                </c:pt>
                <c:pt idx="10">
                  <c:v>2600</c:v>
                </c:pt>
                <c:pt idx="11">
                  <c:v>2269</c:v>
                </c:pt>
                <c:pt idx="12">
                  <c:v>1358</c:v>
                </c:pt>
                <c:pt idx="13">
                  <c:v>500</c:v>
                </c:pt>
                <c:pt idx="14">
                  <c:v>238</c:v>
                </c:pt>
                <c:pt idx="15">
                  <c:v>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02313680"/>
        <c:axId val="2042112736"/>
      </c:lineChart>
      <c:catAx>
        <c:axId val="10231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cap="none" spc="0" normalizeH="0" baseline="0">
                <a:solidFill>
                  <a:srgbClr val="224356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2037019088"/>
        <c:crosses val="autoZero"/>
        <c:auto val="1"/>
        <c:lblAlgn val="ctr"/>
        <c:lblOffset val="100"/>
        <c:noMultiLvlLbl val="0"/>
      </c:catAx>
      <c:valAx>
        <c:axId val="2037019088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cap="none" spc="0" normalizeH="0" baseline="0">
                <a:solidFill>
                  <a:srgbClr val="024856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102315600"/>
        <c:crosses val="autoZero"/>
        <c:crossBetween val="between"/>
      </c:valAx>
      <c:catAx>
        <c:axId val="1023136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2112736"/>
        <c:crosses val="autoZero"/>
        <c:auto val="1"/>
        <c:lblAlgn val="ctr"/>
        <c:lblOffset val="100"/>
        <c:noMultiLvlLbl val="0"/>
      </c:catAx>
      <c:valAx>
        <c:axId val="204211273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cap="none" spc="0" normalizeH="0" baseline="0">
                <a:solidFill>
                  <a:srgbClr val="224356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102313680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900" b="0" i="0" u="none" strike="noStrike" kern="1200" cap="none" spc="0" normalizeH="0" baseline="0">
                <a:solidFill>
                  <a:srgbClr val="224356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900" b="0" i="0" u="none" strike="noStrike" kern="1200" cap="none" spc="0" normalizeH="0" baseline="0">
                <a:solidFill>
                  <a:srgbClr val="224356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cap="none" spc="0" normalizeH="0" baseline="0">
              <a:solidFill>
                <a:srgbClr val="224356"/>
              </a:solidFill>
              <a:uFill>
                <a:solidFill>
                  <a:schemeClr val="tx1">
                    <a:lumMod val="65000"/>
                    <a:lumOff val="35000"/>
                  </a:schemeClr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[HospitalWaitTimeExcelProject.xlsx]Visuals!$J$29</c:f>
              <c:strCache>
                <c:ptCount val="1"/>
                <c:pt idx="0">
                  <c:v>Values</c:v>
                </c:pt>
              </c:strCache>
            </c:strRef>
          </c:tx>
          <c:spPr/>
          <c:explosion val="25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015352203125485"/>
                  <c:y val="-0.26225486015861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1589a2c5-9211-4261-8eac-c5d6cd344b98}" type="CELLRANGE">
                      <a:t>[CELLRANGE]</a:t>
                    </a:fld>
                    <a:r>
                      <a:t>,</a:t>
                    </a:r>
                    <a:fld id="{0fc2fc27-c1e0-4149-b068-606388237d48}" type="CATEGORYNAME">
                      <a:t>[CATEGORY NAME]</a:t>
                    </a:fld>
                    <a:r>
                      <a:t>,</a:t>
                    </a:r>
                    <a:fld id="{787c00d8-aa9e-4821-b435-98ee01288a6c}" type="VALUE">
                      <a:t>[VALUE]</a:t>
                    </a:fld>
                    <a:endParaRPr b="0" i="0" u="none" strike="noStrike" cap="none" normalizeH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latin typeface="Times New Roman" panose="0202060305040502030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bestFit"/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a3f8dfd2-7e27-42ca-8766-d7a6b9b61dd3}" type="CELLRANGE">
                      <a:t>[CELLRANGE]</a:t>
                    </a:fld>
                    <a:r>
                      <a:t>,</a:t>
                    </a:r>
                    <a:fld id="{961f4538-68a3-4ead-ab64-804e8db49dbf}" type="CATEGORYNAME">
                      <a:t>[CATEGORY NAME]</a:t>
                    </a:fld>
                    <a:r>
                      <a:t>,</a:t>
                    </a:r>
                    <a:fld id="{50f6566a-1d1e-4231-83ed-03aa60d045c1}" type="VALUE">
                      <a:t>[VALUE]</a:t>
                    </a:fld>
                    <a:endParaRPr b="0" i="0" u="none" strike="noStrike" cap="none" normalizeH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latin typeface="Times New Roman" panose="0202060305040502030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bestFit"/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200" b="0" i="0" u="none" strike="noStrike" kern="1200" cap="none" spc="0" normalizeH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Times New Roman" panose="02020603050405020304" charset="0"/>
                    <a:ea typeface="+mn-ea"/>
                    <a:cs typeface="+mn-cs"/>
                  </a:defRPr>
                </a:pPr>
              </a:p>
            </c:txPr>
            <c:dLblPos val="bestFit"/>
            <c:showLegendKey val="1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[HospitalWaitTimeExcelProject.xlsx]Visuals!$I$30:$I$31</c:f>
              <c:strCache>
                <c:ptCount val="2"/>
                <c:pt idx="0">
                  <c:v>Consultation Time</c:v>
                </c:pt>
                <c:pt idx="1">
                  <c:v>Process Time</c:v>
                </c:pt>
              </c:strCache>
            </c:strRef>
          </c:cat>
          <c:val>
            <c:numRef>
              <c:f>[HospitalWaitTimeExcelProject.xlsx]Visuals!$J$30:$J$31</c:f>
              <c:numCache>
                <c:formatCode>0%</c:formatCode>
                <c:ptCount val="2"/>
                <c:pt idx="0">
                  <c:v>0.882080496106779</c:v>
                </c:pt>
                <c:pt idx="1">
                  <c:v>0.117919503893221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Visuals!$J$32:$J$33</c15:f>
                <c15:dlblRangeCache>
                  <c:ptCount val="2"/>
                  <c:pt idx="0">
                    <c:v>39min</c:v>
                  </c:pt>
                  <c:pt idx="1">
                    <c:v>5min</c:v>
                  </c:pt>
                </c15:dlblRangeCache>
              </c15:datalabelsRange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27000" t="-12000" r="27000" b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5135" y="2822893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2639"/>
                </a:solidFill>
                <a:uFillTx/>
                <a:latin typeface="Bradley Hand ITC" panose="03070402050302030203" charset="0"/>
                <a:cs typeface="Bradley Hand ITC" panose="03070402050302030203" charset="0"/>
              </a:rPr>
              <a:t>Hospital Wait Time </a:t>
            </a:r>
            <a:r>
              <a:rPr lang="en-US" b="1" dirty="0">
                <a:solidFill>
                  <a:srgbClr val="00263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Bradley Hand ITC" panose="03070402050302030203" charset="0"/>
                <a:cs typeface="Bradley Hand ITC" panose="03070402050302030203" charset="0"/>
              </a:rPr>
              <a:t>Project</a:t>
            </a:r>
            <a:endParaRPr lang="en-US" b="1" dirty="0">
              <a:solidFill>
                <a:srgbClr val="0026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5135" y="5619115"/>
            <a:ext cx="9144000" cy="654685"/>
          </a:xfrm>
        </p:spPr>
        <p:txBody>
          <a:bodyPr/>
          <a:lstStyle/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Mene-Ejegi Bawo Rachel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635" y="0"/>
            <a:ext cx="12191365" cy="6857365"/>
          </a:xfrm>
          <a:prstGeom prst="rect">
            <a:avLst/>
          </a:prstGeom>
          <a:noFill/>
          <a:ln w="53975" cmpd="sng">
            <a:solidFill>
              <a:srgbClr val="F9413F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Bradley Hand ITC" panose="03070402050302030203" charset="0"/>
                <a:cs typeface="Bradley Hand ITC" panose="03070402050302030203" charset="0"/>
                <a:sym typeface="+mn-ea"/>
              </a:rPr>
              <a:t>Who’s waiting the longest?</a:t>
            </a:r>
            <a:endParaRPr lang="en-US" b="1"/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838200" y="1318895"/>
          <a:ext cx="6598920" cy="5249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Round Single Corner Rectangle 8"/>
          <p:cNvSpPr/>
          <p:nvPr/>
        </p:nvSpPr>
        <p:spPr>
          <a:xfrm>
            <a:off x="8400415" y="1691005"/>
            <a:ext cx="2953385" cy="3890645"/>
          </a:xfrm>
          <a:prstGeom prst="round1Rect">
            <a:avLst/>
          </a:prstGeom>
          <a:ln w="28575" cap="flat" cmpd="sng" algn="ctr">
            <a:solidFill>
              <a:srgbClr val="FE000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buNone/>
            </a:pPr>
            <a:r>
              <a:rPr lang="en-US">
                <a:solidFill>
                  <a:srgbClr val="00263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>
                <a:solidFill>
                  <a:srgbClr val="002639"/>
                </a:solidFill>
                <a:latin typeface="Segoe Print" panose="02000600000000000000" charset="0"/>
                <a:cs typeface="Segoe Print" panose="02000600000000000000" charset="0"/>
                <a:sym typeface="+mn-ea"/>
              </a:rPr>
              <a:t> </a:t>
            </a:r>
            <a:r>
              <a:rPr lang="en-US" sz="2400" b="1">
                <a:solidFill>
                  <a:schemeClr val="accent4"/>
                </a:solidFill>
                <a:latin typeface="Segoe Print" panose="02000600000000000000" charset="0"/>
                <a:cs typeface="Segoe Print" panose="02000600000000000000" charset="0"/>
                <a:sym typeface="+mn-ea"/>
              </a:rPr>
              <a:t>Financial Class</a:t>
            </a:r>
            <a:endParaRPr lang="en-US" sz="2400" b="1">
              <a:solidFill>
                <a:srgbClr val="00263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ctr">
              <a:buNone/>
            </a:pPr>
            <a:endParaRPr lang="en-US">
              <a:solidFill>
                <a:srgbClr val="00263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ctr">
              <a:buNone/>
            </a:pPr>
            <a:r>
              <a:rPr lang="en-US">
                <a:solidFill>
                  <a:srgbClr val="00263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the analysis Financial class does not significantly change the wait time.</a:t>
            </a:r>
            <a:endParaRPr lang="en-US">
              <a:solidFill>
                <a:srgbClr val="00263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ctr">
              <a:buNone/>
            </a:pPr>
            <a:r>
              <a:rPr lang="en-US">
                <a:solidFill>
                  <a:srgbClr val="002639"/>
                </a:solidFill>
                <a:latin typeface="Times New Roman" panose="02020603050405020304" charset="0"/>
                <a:cs typeface="Times New Roman" panose="02020603050405020304" charset="0"/>
              </a:rPr>
              <a:t>Although Medicare may takes the longest process,</a:t>
            </a:r>
            <a:endParaRPr lang="en-US">
              <a:solidFill>
                <a:srgbClr val="00263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ctr">
              <a:buNone/>
            </a:pPr>
            <a:r>
              <a:rPr lang="en-US">
                <a:solidFill>
                  <a:srgbClr val="002639"/>
                </a:solidFill>
                <a:latin typeface="Times New Roman" panose="02020603050405020304" charset="0"/>
                <a:cs typeface="Times New Roman" panose="02020603050405020304" charset="0"/>
              </a:rPr>
              <a:t>We do not have enough patients to  properly conclude that this is a major factor</a:t>
            </a:r>
            <a:endParaRPr lang="en-US">
              <a:solidFill>
                <a:srgbClr val="00263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solidFill>
                <a:srgbClr val="00263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-38735" y="635"/>
            <a:ext cx="12220575" cy="685038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charset="0"/>
                <a:cs typeface="Bradley Hand ITC" panose="03070402050302030203" charset="0"/>
              </a:rPr>
              <a:t>What days of the week are affected?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adley Hand ITC" panose="03070402050302030203" charset="0"/>
              <a:cs typeface="Bradley Hand ITC" panose="03070402050302030203" charset="0"/>
            </a:endParaRPr>
          </a:p>
        </p:txBody>
      </p:sp>
      <p:graphicFrame>
        <p:nvGraphicFramePr>
          <p:cNvPr id="19" name="Content Placeholder 18"/>
          <p:cNvGraphicFramePr/>
          <p:nvPr>
            <p:ph idx="1"/>
          </p:nvPr>
        </p:nvGraphicFramePr>
        <p:xfrm>
          <a:off x="707390" y="1591945"/>
          <a:ext cx="8058785" cy="4947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0" name="Oval 19"/>
          <p:cNvSpPr/>
          <p:nvPr/>
        </p:nvSpPr>
        <p:spPr>
          <a:xfrm>
            <a:off x="9264015" y="2319020"/>
            <a:ext cx="2089785" cy="2106930"/>
          </a:xfrm>
          <a:prstGeom prst="ellipse">
            <a:avLst/>
          </a:prstGeom>
          <a:noFill/>
          <a:ln w="38100"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sz="6600">
                <a:solidFill>
                  <a:schemeClr val="tx1"/>
                </a:solidFill>
                <a:latin typeface="Segoe Print" panose="02000600000000000000" charset="0"/>
                <a:cs typeface="Segoe Print" panose="02000600000000000000" charset="0"/>
              </a:rPr>
              <a:t>44</a:t>
            </a:r>
            <a:endParaRPr lang="en-US" sz="6600">
              <a:solidFill>
                <a:schemeClr val="tx1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pPr algn="ctr">
              <a:lnSpc>
                <a:spcPct val="90000"/>
              </a:lnSpc>
            </a:pPr>
            <a:r>
              <a:rPr lang="en-US" sz="2000" b="1">
                <a:solidFill>
                  <a:schemeClr val="tx1"/>
                </a:solidFill>
                <a:latin typeface="Segoe Print" panose="02000600000000000000" charset="0"/>
                <a:cs typeface="Segoe Print" panose="02000600000000000000" charset="0"/>
              </a:rPr>
              <a:t>minutes</a:t>
            </a:r>
            <a:endParaRPr lang="en-US" sz="2000" b="1">
              <a:solidFill>
                <a:schemeClr val="tx1"/>
              </a:solidFill>
              <a:latin typeface="Segoe Print" panose="02000600000000000000" charset="0"/>
              <a:cs typeface="Segoe Print" panose="02000600000000000000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9685020" y="3462020"/>
            <a:ext cx="1248410" cy="16510"/>
          </a:xfrm>
          <a:prstGeom prst="line">
            <a:avLst/>
          </a:prstGeom>
          <a:ln w="63500" cap="rnd">
            <a:solidFill>
              <a:srgbClr val="FE000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8997315" y="460438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AVERAGE WAIT TIME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635" y="0"/>
            <a:ext cx="12192000" cy="6858635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solidFill>
                  <a:srgbClr val="023F51"/>
                </a:solidFill>
                <a:latin typeface="Bradley Hand ITC" panose="03070402050302030203" charset="0"/>
                <a:cs typeface="Bradley Hand ITC" panose="03070402050302030203" charset="0"/>
                <a:sym typeface="+mn-ea"/>
              </a:rPr>
              <a:t>Are the wait </a:t>
            </a:r>
            <a:r>
              <a:rPr lang="en-US" b="1">
                <a:solidFill>
                  <a:srgbClr val="023F51"/>
                </a:solidFill>
                <a:latin typeface="Bradley Hand ITC" panose="03070402050302030203" charset="0"/>
                <a:cs typeface="Bradley Hand ITC" panose="03070402050302030203" charset="0"/>
                <a:sym typeface="+mn-ea"/>
              </a:rPr>
              <a:t>times associated with busy periods?</a:t>
            </a:r>
            <a:endParaRPr lang="en-US" b="1">
              <a:solidFill>
                <a:srgbClr val="023F51"/>
              </a:solidFill>
              <a:latin typeface="Bradley Hand ITC" panose="03070402050302030203" charset="0"/>
              <a:cs typeface="Bradley Hand ITC" panose="03070402050302030203" charset="0"/>
              <a:sym typeface="+mn-ea"/>
            </a:endParaRPr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195580" y="1545590"/>
          <a:ext cx="8717915" cy="4531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Round Single Corner Rectangle 8"/>
          <p:cNvSpPr/>
          <p:nvPr/>
        </p:nvSpPr>
        <p:spPr>
          <a:xfrm>
            <a:off x="9111615" y="1809115"/>
            <a:ext cx="2953385" cy="3956050"/>
          </a:xfrm>
          <a:prstGeom prst="round1Rect">
            <a:avLst/>
          </a:prstGeom>
          <a:ln w="28575" cap="flat" cmpd="sng" algn="ctr">
            <a:solidFill>
              <a:srgbClr val="FE000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buNone/>
            </a:pPr>
            <a:r>
              <a:rPr lang="en-US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>
                <a:solidFill>
                  <a:schemeClr val="accent4"/>
                </a:solidFill>
                <a:latin typeface="Segoe Print" panose="02000600000000000000" charset="0"/>
                <a:cs typeface="Segoe Print" panose="02000600000000000000" charset="0"/>
                <a:sym typeface="+mn-ea"/>
              </a:rPr>
              <a:t> </a:t>
            </a:r>
            <a:r>
              <a:rPr lang="en-US" sz="2400" b="1">
                <a:solidFill>
                  <a:schemeClr val="accent4"/>
                </a:solidFill>
                <a:latin typeface="Segoe Print" panose="02000600000000000000" charset="0"/>
                <a:cs typeface="Segoe Print" panose="02000600000000000000" charset="0"/>
                <a:sym typeface="+mn-ea"/>
              </a:rPr>
              <a:t>Lack of Staffing</a:t>
            </a:r>
            <a:endParaRPr lang="en-US" sz="2400" b="1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ctr">
              <a:buNone/>
            </a:pPr>
            <a:endParaRPr lang="en-US">
              <a:solidFill>
                <a:srgbClr val="023F5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ctr">
              <a:buNone/>
            </a:pPr>
            <a:r>
              <a:rPr lang="en-US">
                <a:solidFill>
                  <a:srgbClr val="023F51"/>
                </a:solidFill>
                <a:latin typeface="Times New Roman" panose="02020603050405020304" charset="0"/>
                <a:cs typeface="Times New Roman" panose="02020603050405020304" charset="0"/>
              </a:rPr>
              <a:t>From the existing data it seems that staffing is sufficient,</a:t>
            </a:r>
            <a:endParaRPr lang="en-US">
              <a:solidFill>
                <a:srgbClr val="023F5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ctr">
              <a:buNone/>
            </a:pPr>
            <a:r>
              <a:rPr lang="en-US">
                <a:solidFill>
                  <a:srgbClr val="023F51"/>
                </a:solidFill>
                <a:latin typeface="Times New Roman" panose="02020603050405020304" charset="0"/>
                <a:cs typeface="Times New Roman" panose="02020603050405020304" charset="0"/>
              </a:rPr>
              <a:t>However we may want to look at ensuring we have adequate staffing at the appropriate hours.</a:t>
            </a:r>
            <a:endParaRPr lang="en-US">
              <a:solidFill>
                <a:srgbClr val="023F5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solidFill>
                <a:srgbClr val="023F5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-22860" y="5715"/>
            <a:ext cx="12236450" cy="684530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Bradley Hand ITC" panose="03070402050302030203" charset="0"/>
                <a:cs typeface="Bradley Hand ITC" panose="03070402050302030203" charset="0"/>
              </a:rPr>
              <a:t>Where do we need staff?</a:t>
            </a:r>
            <a:endParaRPr lang="en-US" b="1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1372870" y="2061845"/>
            <a:ext cx="2953385" cy="3890645"/>
          </a:xfrm>
          <a:prstGeom prst="round1Rect">
            <a:avLst/>
          </a:prstGeom>
          <a:ln w="28575" cap="flat" cmpd="sng" algn="ctr">
            <a:solidFill>
              <a:srgbClr val="FE000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buNone/>
            </a:pPr>
            <a:r>
              <a:rPr lang="en-US">
                <a:solidFill>
                  <a:srgbClr val="00263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>
                <a:solidFill>
                  <a:srgbClr val="002639"/>
                </a:solidFill>
                <a:latin typeface="Segoe Print" panose="02000600000000000000" charset="0"/>
                <a:cs typeface="Segoe Print" panose="02000600000000000000" charset="0"/>
                <a:sym typeface="+mn-ea"/>
              </a:rPr>
              <a:t> </a:t>
            </a:r>
            <a:r>
              <a:rPr lang="en-US" sz="2400" b="1">
                <a:solidFill>
                  <a:srgbClr val="002639"/>
                </a:solidFill>
                <a:latin typeface="Segoe Print" panose="02000600000000000000" charset="0"/>
                <a:cs typeface="Segoe Print" panose="02000600000000000000" charset="0"/>
                <a:sym typeface="+mn-ea"/>
              </a:rPr>
              <a:t>Financial Class</a:t>
            </a:r>
            <a:endParaRPr lang="en-US" sz="2400" b="1">
              <a:solidFill>
                <a:srgbClr val="00263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ctr">
              <a:buNone/>
            </a:pPr>
            <a:endParaRPr lang="en-US">
              <a:solidFill>
                <a:srgbClr val="00263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ctr">
              <a:buNone/>
            </a:pPr>
            <a:r>
              <a:rPr lang="en-US">
                <a:solidFill>
                  <a:srgbClr val="00263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the analysis Financial class does not significantly change the wait time.</a:t>
            </a:r>
            <a:endParaRPr lang="en-US">
              <a:solidFill>
                <a:srgbClr val="00263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ctr">
              <a:buNone/>
            </a:pPr>
            <a:r>
              <a:rPr lang="en-US">
                <a:solidFill>
                  <a:srgbClr val="002639"/>
                </a:solidFill>
                <a:latin typeface="Times New Roman" panose="02020603050405020304" charset="0"/>
                <a:cs typeface="Times New Roman" panose="02020603050405020304" charset="0"/>
              </a:rPr>
              <a:t>Although Medicare may takes the longest process,</a:t>
            </a:r>
            <a:endParaRPr lang="en-US">
              <a:solidFill>
                <a:srgbClr val="00263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ctr">
              <a:buNone/>
            </a:pPr>
            <a:r>
              <a:rPr lang="en-US">
                <a:solidFill>
                  <a:srgbClr val="002639"/>
                </a:solidFill>
                <a:latin typeface="Times New Roman" panose="02020603050405020304" charset="0"/>
                <a:cs typeface="Times New Roman" panose="02020603050405020304" charset="0"/>
              </a:rPr>
              <a:t>We do not have enough patients to properly conclude that this is a major factor</a:t>
            </a:r>
            <a:endParaRPr lang="en-US">
              <a:solidFill>
                <a:srgbClr val="00263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solidFill>
                <a:srgbClr val="00263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8" name="Content Placeholder 7"/>
          <p:cNvGraphicFramePr/>
          <p:nvPr>
            <p:ph idx="1"/>
          </p:nvPr>
        </p:nvGraphicFramePr>
        <p:xfrm>
          <a:off x="5100320" y="1481455"/>
          <a:ext cx="6513195" cy="5142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Rectangles 11"/>
          <p:cNvSpPr/>
          <p:nvPr/>
        </p:nvSpPr>
        <p:spPr>
          <a:xfrm>
            <a:off x="-22860" y="5715"/>
            <a:ext cx="12220575" cy="684530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"/>
            <a:ext cx="5471795" cy="6859270"/>
          </a:xfrm>
          <a:solidFill>
            <a:srgbClr val="024856"/>
          </a:solidFill>
          <a:ln w="28575" cmpd="sng">
            <a:solidFill>
              <a:srgbClr val="F9413F"/>
            </a:solidFill>
            <a:prstDash val="solid"/>
          </a:ln>
        </p:spPr>
        <p:txBody>
          <a:bodyPr/>
          <a:p>
            <a:r>
              <a:rPr lang="en-US" b="1">
                <a:latin typeface="Bradley Hand ITC" panose="03070402050302030203" charset="0"/>
                <a:cs typeface="Bradley Hand ITC" panose="03070402050302030203" charset="0"/>
              </a:rPr>
              <a:t>     </a:t>
            </a:r>
            <a:r>
              <a:rPr lang="en-US" sz="6000" b="1" u="sng">
                <a:solidFill>
                  <a:schemeClr val="bg1"/>
                </a:solidFill>
                <a:latin typeface="Bradley Hand ITC" panose="03070402050302030203" charset="0"/>
                <a:cs typeface="Bradley Hand ITC" panose="03070402050302030203" charset="0"/>
              </a:rPr>
              <a:t>Summary</a:t>
            </a:r>
            <a:endParaRPr lang="en-US" sz="6000" b="1" u="sng">
              <a:solidFill>
                <a:schemeClr val="bg1"/>
              </a:solidFill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1160" y="-635"/>
            <a:ext cx="6721475" cy="6858635"/>
          </a:xfrm>
          <a:ln w="28575" cmpd="sng">
            <a:solidFill>
              <a:srgbClr val="F9413F"/>
            </a:solidFill>
            <a:prstDash val="solid"/>
          </a:ln>
        </p:spPr>
        <p:txBody>
          <a:bodyPr/>
          <a:p>
            <a:pPr marL="0" indent="0" algn="ctr">
              <a:buNone/>
            </a:pPr>
            <a:endParaRPr lang="en-US">
              <a:solidFill>
                <a:srgbClr val="00263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buNone/>
            </a:pPr>
            <a:endParaRPr lang="en-US">
              <a:solidFill>
                <a:srgbClr val="00263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buNone/>
            </a:pPr>
            <a:r>
              <a:rPr lang="en-US">
                <a:solidFill>
                  <a:srgbClr val="00263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>
              <a:solidFill>
                <a:srgbClr val="00263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buNone/>
            </a:pPr>
            <a:r>
              <a:rPr lang="en-US">
                <a:solidFill>
                  <a:srgbClr val="00263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Based on the analysis,</a:t>
            </a:r>
            <a:endParaRPr lang="en-US">
              <a:solidFill>
                <a:srgbClr val="00263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buNone/>
            </a:pPr>
            <a:endParaRPr lang="en-US">
              <a:solidFill>
                <a:srgbClr val="002639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buNone/>
            </a:pPr>
            <a:endParaRPr lang="en-US">
              <a:solidFill>
                <a:srgbClr val="00263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solidFill>
                  <a:srgbClr val="002639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There may be a possibility to add more medical staff during the morning rush period.</a:t>
            </a:r>
            <a:endParaRPr lang="en-US">
              <a:solidFill>
                <a:srgbClr val="00263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solidFill>
                <a:srgbClr val="00263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471160" y="554990"/>
            <a:ext cx="6777990" cy="635"/>
          </a:xfrm>
          <a:prstGeom prst="line">
            <a:avLst/>
          </a:prstGeom>
          <a:ln w="28575" cap="flat" cmpd="sng" algn="ctr">
            <a:solidFill>
              <a:srgbClr val="FE000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71795" y="6283325"/>
            <a:ext cx="6797675" cy="32385"/>
          </a:xfrm>
          <a:prstGeom prst="line">
            <a:avLst/>
          </a:prstGeom>
          <a:ln w="28575" cap="flat" cmpd="sng" algn="ctr">
            <a:solidFill>
              <a:srgbClr val="FE000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2639"/>
      </a:dk1>
      <a:lt1>
        <a:srgbClr val="FFFFFF"/>
      </a:lt1>
      <a:dk2>
        <a:srgbClr val="445568"/>
      </a:dk2>
      <a:lt2>
        <a:srgbClr val="DEDEE0"/>
      </a:lt2>
      <a:accent1>
        <a:srgbClr val="4472C4"/>
      </a:accent1>
      <a:accent2>
        <a:srgbClr val="024856"/>
      </a:accent2>
      <a:accent3>
        <a:srgbClr val="7EA2B0"/>
      </a:accent3>
      <a:accent4>
        <a:srgbClr val="F9413F"/>
      </a:accent4>
      <a:accent5>
        <a:srgbClr val="5B9BD5"/>
      </a:accent5>
      <a:accent6>
        <a:srgbClr val="FE0001"/>
      </a:accent6>
      <a:hlink>
        <a:srgbClr val="002639"/>
      </a:hlink>
      <a:folHlink>
        <a:srgbClr val="22435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WPS Presentation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Bradley Hand ITC</vt:lpstr>
      <vt:lpstr>Times New Roman</vt:lpstr>
      <vt:lpstr>Segoe Print</vt:lpstr>
      <vt:lpstr>Microsoft YaHei</vt:lpstr>
      <vt:lpstr>Arial Unicode MS</vt:lpstr>
      <vt:lpstr>Calibri Light</vt:lpstr>
      <vt:lpstr>Calibri</vt:lpstr>
      <vt:lpstr>Ebrima</vt:lpstr>
      <vt:lpstr>Segoe Script</vt:lpstr>
      <vt:lpstr>Office Theme</vt:lpstr>
      <vt:lpstr>Hospital Wait Time Project</vt:lpstr>
      <vt:lpstr>Who’s waiting the longest?</vt:lpstr>
      <vt:lpstr>What days of the week are affected?</vt:lpstr>
      <vt:lpstr>Are the wait times associated with busy periods?</vt:lpstr>
      <vt:lpstr>Where do we need staff?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Wait Time Project</dc:title>
  <dc:creator/>
  <cp:lastModifiedBy>user</cp:lastModifiedBy>
  <cp:revision>1</cp:revision>
  <dcterms:created xsi:type="dcterms:W3CDTF">2023-12-22T07:43:58Z</dcterms:created>
  <dcterms:modified xsi:type="dcterms:W3CDTF">2023-12-22T07:43:58Z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E0A3D6B8C4144693982BE8564F947DE9_11</vt:lpwstr>
  </property>
  <property fmtid="{D5CDD505-2E9C-101B-9397-08002B2CF9AE}" pid="3" name="KSOProductBuildVer">
    <vt:lpwstr>1033-12.2.0.13359</vt:lpwstr>
  </property>
</Properties>
</file>