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18-Oct-24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18-Oct-24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18-Oct-24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18-Oct-24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18-Oct-24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18-Oct-24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9231-8901-7526-0115-10E703B85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4F29A-73E5-7FF7-6E52-5736AB4D1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Operating System with small foot print</a:t>
            </a:r>
          </a:p>
        </p:txBody>
      </p:sp>
    </p:spTree>
    <p:extLst>
      <p:ext uri="{BB962C8B-B14F-4D97-AF65-F5344CB8AC3E}">
        <p14:creationId xmlns:p14="http://schemas.microsoft.com/office/powerpoint/2010/main" val="768201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6995-6AF5-E5C0-7330-FB5F3F31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History &amp; Command Line Editing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2A5B-DE94-5E41-2EC9-AABBC6F1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the history command</a:t>
            </a:r>
          </a:p>
          <a:p>
            <a:r>
              <a:rPr lang="en-US" dirty="0"/>
              <a:t>Choose from the command history using the up ↑ and down ↓ arrows</a:t>
            </a:r>
          </a:p>
          <a:p>
            <a:r>
              <a:rPr lang="en-US" dirty="0"/>
              <a:t>To redo your last command, try !!</a:t>
            </a:r>
          </a:p>
          <a:p>
            <a:r>
              <a:rPr lang="en-US" dirty="0"/>
              <a:t>To go further back in the command history try !, then the number as shown by history (e.g., !132). Or, !ls, for example, to match the most recent ‘ls’ command.</a:t>
            </a:r>
          </a:p>
          <a:p>
            <a:r>
              <a:rPr lang="en-US" dirty="0"/>
              <a:t>What do the left ← and right → arrow do on the command line?</a:t>
            </a:r>
          </a:p>
          <a:p>
            <a:r>
              <a:rPr lang="en-US" dirty="0"/>
              <a:t>Try the &lt;Del&gt; and &lt;Backspace&gt; keys</a:t>
            </a:r>
          </a:p>
        </p:txBody>
      </p:sp>
    </p:spTree>
    <p:extLst>
      <p:ext uri="{BB962C8B-B14F-4D97-AF65-F5344CB8AC3E}">
        <p14:creationId xmlns:p14="http://schemas.microsoft.com/office/powerpoint/2010/main" val="422943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8710-781A-0944-DE20-7F84ED38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with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C0F8-32CE-75D0-EC4D-C549A0C76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date –-help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 date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info date</a:t>
            </a:r>
          </a:p>
          <a:p>
            <a:r>
              <a:rPr lang="en-US" dirty="0"/>
              <a:t>BASH built-ins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little different from other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Just type the command ‘help’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Or ‘man bash’</a:t>
            </a:r>
          </a:p>
        </p:txBody>
      </p:sp>
    </p:spTree>
    <p:extLst>
      <p:ext uri="{BB962C8B-B14F-4D97-AF65-F5344CB8AC3E}">
        <p14:creationId xmlns:p14="http://schemas.microsoft.com/office/powerpoint/2010/main" val="377312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D808-6D1F-6A5A-7DC5-77491314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Using Man with 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E3CD-45AD-AED3-7383-C359DCE9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 command outputs to a pager called less, which supports many ways of scrolling through text:</a:t>
            </a:r>
          </a:p>
          <a:p>
            <a:r>
              <a:rPr lang="en-US" dirty="0"/>
              <a:t>Space, f 		# page forward</a:t>
            </a:r>
          </a:p>
          <a:p>
            <a:r>
              <a:rPr lang="en-US" dirty="0"/>
              <a:t>b 			# page backward</a:t>
            </a:r>
          </a:p>
          <a:p>
            <a:r>
              <a:rPr lang="en-US" dirty="0"/>
              <a:t>&lt; 			# go to first line of file</a:t>
            </a:r>
          </a:p>
          <a:p>
            <a:r>
              <a:rPr lang="en-US" dirty="0"/>
              <a:t>&gt; 			# go to last line of file</a:t>
            </a:r>
          </a:p>
          <a:p>
            <a:r>
              <a:rPr lang="en-US" dirty="0"/>
              <a:t>/ 			# search forward (n to repeat)</a:t>
            </a:r>
          </a:p>
          <a:p>
            <a:r>
              <a:rPr lang="en-US" dirty="0"/>
              <a:t>? 			# search backward (N to repeat)</a:t>
            </a:r>
          </a:p>
          <a:p>
            <a:r>
              <a:rPr lang="en-US" dirty="0"/>
              <a:t>h 			# display help</a:t>
            </a:r>
          </a:p>
          <a:p>
            <a:r>
              <a:rPr lang="en-US" dirty="0"/>
              <a:t>q 			# quit help</a:t>
            </a:r>
          </a:p>
        </p:txBody>
      </p:sp>
    </p:spTree>
    <p:extLst>
      <p:ext uri="{BB962C8B-B14F-4D97-AF65-F5344CB8AC3E}">
        <p14:creationId xmlns:p14="http://schemas.microsoft.com/office/powerpoint/2010/main" val="327409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DFDB-68B0-F4E1-CE12-8CE1201F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with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7E652-8CDD-E7ED-E4E7-44DB76C7E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Linux commands print to “standard output”, which defaults to the terminal screen. The ‘|’ (pipe) character can be used to divert or “redirect” output to another program or filter.</a:t>
            </a:r>
          </a:p>
          <a:p>
            <a:r>
              <a:rPr lang="en-US" dirty="0"/>
              <a:t>w 						# show who’s logged on</a:t>
            </a:r>
          </a:p>
          <a:p>
            <a:r>
              <a:rPr lang="en-US" dirty="0"/>
              <a:t>w | less 					# pipe into the ‘less’ pager</a:t>
            </a:r>
          </a:p>
          <a:p>
            <a:r>
              <a:rPr lang="en-US" dirty="0"/>
              <a:t>w | grep ‘</a:t>
            </a:r>
            <a:r>
              <a:rPr lang="en-US" dirty="0" err="1"/>
              <a:t>tuta</a:t>
            </a:r>
            <a:r>
              <a:rPr lang="en-US" dirty="0"/>
              <a:t>’ 			# pipe into grep, print lines containing ‘</a:t>
            </a:r>
            <a:r>
              <a:rPr lang="en-US" dirty="0" err="1"/>
              <a:t>tuta</a:t>
            </a:r>
            <a:r>
              <a:rPr lang="en-US" dirty="0"/>
              <a:t>’</a:t>
            </a:r>
          </a:p>
          <a:p>
            <a:r>
              <a:rPr lang="en-US" dirty="0"/>
              <a:t>w | grep –v ‘</a:t>
            </a:r>
            <a:r>
              <a:rPr lang="en-US" dirty="0" err="1"/>
              <a:t>tuta</a:t>
            </a:r>
            <a:r>
              <a:rPr lang="en-US" dirty="0"/>
              <a:t>’ 				# print only lines not containing ‘</a:t>
            </a:r>
            <a:r>
              <a:rPr lang="en-US" dirty="0" err="1"/>
              <a:t>tuta</a:t>
            </a:r>
            <a:r>
              <a:rPr lang="en-US" dirty="0"/>
              <a:t>’</a:t>
            </a:r>
          </a:p>
          <a:p>
            <a:r>
              <a:rPr lang="en-US" dirty="0"/>
              <a:t>w | grep ‘</a:t>
            </a:r>
            <a:r>
              <a:rPr lang="en-US" dirty="0" err="1"/>
              <a:t>tuta</a:t>
            </a:r>
            <a:r>
              <a:rPr lang="en-US" dirty="0"/>
              <a:t>’ | sed s/</a:t>
            </a:r>
            <a:r>
              <a:rPr lang="en-US" dirty="0" err="1"/>
              <a:t>tuta</a:t>
            </a:r>
            <a:r>
              <a:rPr lang="en-US" dirty="0"/>
              <a:t>/scholar/g  # replace all ‘</a:t>
            </a:r>
            <a:r>
              <a:rPr lang="en-US" dirty="0" err="1"/>
              <a:t>tuta</a:t>
            </a:r>
            <a:r>
              <a:rPr lang="en-US" dirty="0"/>
              <a:t>’ with ‘scholar’</a:t>
            </a:r>
          </a:p>
        </p:txBody>
      </p:sp>
    </p:spTree>
    <p:extLst>
      <p:ext uri="{BB962C8B-B14F-4D97-AF65-F5344CB8AC3E}">
        <p14:creationId xmlns:p14="http://schemas.microsoft.com/office/powerpoint/2010/main" val="118322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4EC1-98F4-E98A-1631-52FD4240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600D7-1C83-0874-A846-4B9AE5C9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resembles an upside-down tree</a:t>
            </a:r>
          </a:p>
          <a:p>
            <a:r>
              <a:rPr lang="en-US" dirty="0"/>
              <a:t>Directories (a.k.a. folders) are collections of files and other directories.</a:t>
            </a:r>
          </a:p>
          <a:p>
            <a:r>
              <a:rPr lang="en-US" dirty="0"/>
              <a:t>Every directory has a parent except for the root directory.</a:t>
            </a:r>
          </a:p>
          <a:p>
            <a:r>
              <a:rPr lang="en-US" dirty="0"/>
              <a:t>Many directories have subdirectories</a:t>
            </a:r>
          </a:p>
        </p:txBody>
      </p:sp>
    </p:spTree>
    <p:extLst>
      <p:ext uri="{BB962C8B-B14F-4D97-AF65-F5344CB8AC3E}">
        <p14:creationId xmlns:p14="http://schemas.microsoft.com/office/powerpoint/2010/main" val="81431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C81C-97C4-F5B0-26CE-F68FADC1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DD43-01D6-8435-0022-3B5220DB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navigation commands: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pwd</a:t>
            </a:r>
            <a:r>
              <a:rPr lang="en-US" dirty="0"/>
              <a:t> 			print current directory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ls 			list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cd 			change directory</a:t>
            </a:r>
          </a:p>
        </p:txBody>
      </p:sp>
    </p:spTree>
    <p:extLst>
      <p:ext uri="{BB962C8B-B14F-4D97-AF65-F5344CB8AC3E}">
        <p14:creationId xmlns:p14="http://schemas.microsoft.com/office/powerpoint/2010/main" val="33060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8A26-2121-E4F0-FB31-9A6EECF3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AFB2-805D-0597-40A2-F751A4C3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 pathnames to refer to files and directories in the Linux file system.</a:t>
            </a:r>
          </a:p>
          <a:p>
            <a:pPr marL="0" indent="0">
              <a:buNone/>
            </a:pPr>
            <a:r>
              <a:rPr lang="en-US" dirty="0"/>
              <a:t>There are two types of pathnames:</a:t>
            </a:r>
          </a:p>
          <a:p>
            <a:r>
              <a:rPr lang="en-US" dirty="0"/>
              <a:t>Absolute – The full path to a directory or file; begins with /</a:t>
            </a:r>
          </a:p>
          <a:p>
            <a:r>
              <a:rPr lang="en-US" dirty="0"/>
              <a:t>Relative – A partial path that is relative to the current working directory; </a:t>
            </a:r>
          </a:p>
          <a:p>
            <a:pPr marL="400050" lvl="1" indent="0">
              <a:buNone/>
            </a:pPr>
            <a:r>
              <a:rPr lang="en-US" dirty="0"/>
              <a:t>does not begin with /</a:t>
            </a:r>
          </a:p>
        </p:txBody>
      </p:sp>
    </p:spTree>
    <p:extLst>
      <p:ext uri="{BB962C8B-B14F-4D97-AF65-F5344CB8AC3E}">
        <p14:creationId xmlns:p14="http://schemas.microsoft.com/office/powerpoint/2010/main" val="417387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14C4-0A3B-EBE3-95A3-009D29D5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C540-8417-C9DE-56E1-F0F2C939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characters interpreted by the shell for filename expansion:</a:t>
            </a:r>
          </a:p>
          <a:p>
            <a:r>
              <a:rPr lang="en-US" dirty="0"/>
              <a:t>~ your home directory (e.g., /usr1/tutorial/tuta1)</a:t>
            </a:r>
          </a:p>
          <a:p>
            <a:r>
              <a:rPr lang="en-US" dirty="0"/>
              <a:t>. current directory</a:t>
            </a:r>
          </a:p>
          <a:p>
            <a:r>
              <a:rPr lang="en-US" dirty="0"/>
              <a:t>.. parent directory</a:t>
            </a:r>
          </a:p>
          <a:p>
            <a:r>
              <a:rPr lang="en-US" dirty="0"/>
              <a:t>* wildcard matching any filename</a:t>
            </a:r>
          </a:p>
          <a:p>
            <a:r>
              <a:rPr lang="en-US" dirty="0"/>
              <a:t>? wildcard matching any character</a:t>
            </a:r>
          </a:p>
          <a:p>
            <a:r>
              <a:rPr lang="en-US" dirty="0"/>
              <a:t>TAB try to complete (partially typed) filename</a:t>
            </a:r>
          </a:p>
        </p:txBody>
      </p:sp>
    </p:spTree>
    <p:extLst>
      <p:ext uri="{BB962C8B-B14F-4D97-AF65-F5344CB8AC3E}">
        <p14:creationId xmlns:p14="http://schemas.microsoft.com/office/powerpoint/2010/main" val="22470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DFC5-4491-9E09-51D7-D9E6ED33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8541-6936-FBEA-404B-E1997F5E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cd /</a:t>
            </a:r>
            <a:r>
              <a:rPr lang="en-US" dirty="0" err="1"/>
              <a:t>usr</a:t>
            </a:r>
            <a:r>
              <a:rPr lang="en-US" dirty="0"/>
              <a:t>/local Change directory to /</a:t>
            </a:r>
            <a:r>
              <a:rPr lang="en-US" dirty="0" err="1"/>
              <a:t>usr</a:t>
            </a:r>
            <a:r>
              <a:rPr lang="en-US" dirty="0"/>
              <a:t>/local/lib</a:t>
            </a:r>
          </a:p>
          <a:p>
            <a:r>
              <a:rPr lang="en-US" dirty="0"/>
              <a:t>cd ~ Change to home directory (could just type ‘cd’)</a:t>
            </a:r>
          </a:p>
          <a:p>
            <a:r>
              <a:rPr lang="en-US" dirty="0" err="1"/>
              <a:t>pwd</a:t>
            </a:r>
            <a:r>
              <a:rPr lang="en-US" dirty="0"/>
              <a:t> Print working (current) directory</a:t>
            </a:r>
          </a:p>
          <a:p>
            <a:r>
              <a:rPr lang="en-US" dirty="0"/>
              <a:t>cd .. Change directory to the “parent” directory</a:t>
            </a:r>
          </a:p>
          <a:p>
            <a:r>
              <a:rPr lang="en-US" dirty="0"/>
              <a:t>cd / Change directory to the “root”</a:t>
            </a:r>
          </a:p>
          <a:p>
            <a:r>
              <a:rPr lang="en-US" dirty="0"/>
              <a:t>ls –d pro* Listing of only the directories starting with “pro”</a:t>
            </a:r>
          </a:p>
        </p:txBody>
      </p:sp>
    </p:spTree>
    <p:extLst>
      <p:ext uri="{BB962C8B-B14F-4D97-AF65-F5344CB8AC3E}">
        <p14:creationId xmlns:p14="http://schemas.microsoft.com/office/powerpoint/2010/main" val="895941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E001-0EAD-AF57-A741-9905D853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ls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1204C-DDA1-0877-DB89-66CB0E8B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Useful options for the “ls” command:</a:t>
            </a:r>
          </a:p>
          <a:p>
            <a:r>
              <a:rPr lang="en-US" dirty="0"/>
              <a:t>ls -a List all files, including hidden files beginning with a “.”</a:t>
            </a:r>
          </a:p>
          <a:p>
            <a:r>
              <a:rPr lang="en-US" dirty="0"/>
              <a:t>ls -</a:t>
            </a:r>
            <a:r>
              <a:rPr lang="en-US" dirty="0" err="1"/>
              <a:t>ld</a:t>
            </a:r>
            <a:r>
              <a:rPr lang="en-US" dirty="0"/>
              <a:t> * List details about a directory and not its contents</a:t>
            </a:r>
          </a:p>
          <a:p>
            <a:r>
              <a:rPr lang="en-US" dirty="0"/>
              <a:t>ls -F Put an indicator character at the end of each name</a:t>
            </a:r>
          </a:p>
          <a:p>
            <a:r>
              <a:rPr lang="en-US" dirty="0"/>
              <a:t>ls –l Simple long listing</a:t>
            </a:r>
          </a:p>
          <a:p>
            <a:r>
              <a:rPr lang="en-US" dirty="0"/>
              <a:t>ls –</a:t>
            </a:r>
            <a:r>
              <a:rPr lang="en-US" dirty="0" err="1"/>
              <a:t>lR</a:t>
            </a:r>
            <a:r>
              <a:rPr lang="en-US" dirty="0"/>
              <a:t> Recursive long listing</a:t>
            </a:r>
          </a:p>
          <a:p>
            <a:r>
              <a:rPr lang="en-US" dirty="0"/>
              <a:t>ls –</a:t>
            </a:r>
            <a:r>
              <a:rPr lang="en-US" dirty="0" err="1"/>
              <a:t>lh</a:t>
            </a:r>
            <a:r>
              <a:rPr lang="en-US" dirty="0"/>
              <a:t> Give human readable file sizes</a:t>
            </a:r>
          </a:p>
          <a:p>
            <a:r>
              <a:rPr lang="en-US" dirty="0"/>
              <a:t>ls –</a:t>
            </a:r>
            <a:r>
              <a:rPr lang="en-US" dirty="0" err="1"/>
              <a:t>lS</a:t>
            </a:r>
            <a:r>
              <a:rPr lang="en-US" dirty="0"/>
              <a:t> Sort files by file size</a:t>
            </a:r>
          </a:p>
          <a:p>
            <a:r>
              <a:rPr lang="en-US" dirty="0"/>
              <a:t>ls –</a:t>
            </a:r>
            <a:r>
              <a:rPr lang="en-US" dirty="0" err="1"/>
              <a:t>lt</a:t>
            </a:r>
            <a:r>
              <a:rPr lang="en-US" dirty="0"/>
              <a:t> Sort files by modification time (very useful!)</a:t>
            </a:r>
          </a:p>
        </p:txBody>
      </p:sp>
    </p:spTree>
    <p:extLst>
      <p:ext uri="{BB962C8B-B14F-4D97-AF65-F5344CB8AC3E}">
        <p14:creationId xmlns:p14="http://schemas.microsoft.com/office/powerpoint/2010/main" val="409141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4808-9A36-344B-4E4B-E1504FAF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DBF0-1CD3-1456-D5A3-167C622B6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Linux</a:t>
            </a:r>
          </a:p>
          <a:p>
            <a:pPr lvl="1"/>
            <a:r>
              <a:rPr lang="en-US" dirty="0"/>
              <a:t>Unix-like computer operating system assembled under the model of free and open-source software development and distribution.</a:t>
            </a:r>
          </a:p>
          <a:p>
            <a:pPr lvl="1"/>
            <a:r>
              <a:rPr lang="en-US" dirty="0"/>
              <a:t>These operating systems share the Linux kernel.</a:t>
            </a:r>
          </a:p>
          <a:p>
            <a:pPr lvl="2"/>
            <a:r>
              <a:rPr lang="en-US" dirty="0"/>
              <a:t>Typically have the GNU utilities</a:t>
            </a:r>
          </a:p>
          <a:p>
            <a:pPr lvl="1"/>
            <a:r>
              <a:rPr lang="en-US" dirty="0"/>
              <a:t>Comes in several “distributions” to serve different purposes.</a:t>
            </a:r>
          </a:p>
        </p:txBody>
      </p:sp>
    </p:spTree>
    <p:extLst>
      <p:ext uri="{BB962C8B-B14F-4D97-AF65-F5344CB8AC3E}">
        <p14:creationId xmlns:p14="http://schemas.microsoft.com/office/powerpoint/2010/main" val="2587725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1625-C481-6B60-F26D-59E0FD8B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687C0-F29A-B63D-C9CA-517DE44F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5582"/>
            <a:ext cx="8596668" cy="46728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cp [file1] [file2] copy file</a:t>
            </a:r>
          </a:p>
          <a:p>
            <a:r>
              <a:rPr lang="en-US" dirty="0" err="1"/>
              <a:t>mkdir</a:t>
            </a:r>
            <a:r>
              <a:rPr lang="en-US" dirty="0"/>
              <a:t> [name] make directory</a:t>
            </a:r>
          </a:p>
          <a:p>
            <a:r>
              <a:rPr lang="en-US" dirty="0" err="1"/>
              <a:t>rmdir</a:t>
            </a:r>
            <a:r>
              <a:rPr lang="en-US" dirty="0"/>
              <a:t> [name] remove (empty) directory</a:t>
            </a:r>
          </a:p>
          <a:p>
            <a:r>
              <a:rPr lang="en-US" dirty="0"/>
              <a:t>mv [file] [destination] move/rename file</a:t>
            </a:r>
          </a:p>
          <a:p>
            <a:r>
              <a:rPr lang="en-US" dirty="0"/>
              <a:t>rm [file] remove (-r for recursive)</a:t>
            </a:r>
          </a:p>
          <a:p>
            <a:r>
              <a:rPr lang="en-US" dirty="0"/>
              <a:t>file [file] identify file type</a:t>
            </a:r>
          </a:p>
          <a:p>
            <a:r>
              <a:rPr lang="en-US" dirty="0"/>
              <a:t>less [file] page through file</a:t>
            </a:r>
          </a:p>
          <a:p>
            <a:r>
              <a:rPr lang="en-US" dirty="0"/>
              <a:t>head -n </a:t>
            </a:r>
            <a:r>
              <a:rPr lang="en-US" dirty="0" err="1"/>
              <a:t>N</a:t>
            </a:r>
            <a:r>
              <a:rPr lang="en-US" dirty="0"/>
              <a:t> [file] display first N lines</a:t>
            </a:r>
          </a:p>
          <a:p>
            <a:r>
              <a:rPr lang="en-US" dirty="0"/>
              <a:t>tail -n </a:t>
            </a:r>
            <a:r>
              <a:rPr lang="en-US" dirty="0" err="1"/>
              <a:t>N</a:t>
            </a:r>
            <a:r>
              <a:rPr lang="en-US" dirty="0"/>
              <a:t> [file] display last N lines</a:t>
            </a:r>
          </a:p>
          <a:p>
            <a:r>
              <a:rPr lang="en-US" dirty="0"/>
              <a:t>ln –s [file] [new] create symbolic link</a:t>
            </a:r>
          </a:p>
          <a:p>
            <a:r>
              <a:rPr lang="en-US" dirty="0"/>
              <a:t>cat [file] [file2…] display file(s)</a:t>
            </a:r>
          </a:p>
          <a:p>
            <a:r>
              <a:rPr lang="en-US" dirty="0"/>
              <a:t>tac [file] [file2…] display file in reverse order</a:t>
            </a:r>
          </a:p>
          <a:p>
            <a:r>
              <a:rPr lang="en-US" dirty="0"/>
              <a:t>touch [file] update modification time</a:t>
            </a:r>
          </a:p>
          <a:p>
            <a:r>
              <a:rPr lang="en-US" dirty="0"/>
              <a:t>od [file] display file contents, esp. binary</a:t>
            </a:r>
          </a:p>
        </p:txBody>
      </p:sp>
    </p:spTree>
    <p:extLst>
      <p:ext uri="{BB962C8B-B14F-4D97-AF65-F5344CB8AC3E}">
        <p14:creationId xmlns:p14="http://schemas.microsoft.com/office/powerpoint/2010/main" val="611517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2A42-51AD-6999-097A-E2BCBA58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File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602A-7FA2-D17D-2268-B2784146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Examples:</a:t>
            </a:r>
          </a:p>
          <a:p>
            <a:r>
              <a:rPr lang="en-US" dirty="0"/>
              <a:t>cd 							# The same as cd ~</a:t>
            </a:r>
          </a:p>
          <a:p>
            <a:r>
              <a:rPr lang="en-US" dirty="0" err="1"/>
              <a:t>mkdir</a:t>
            </a:r>
            <a:r>
              <a:rPr lang="en-US" dirty="0"/>
              <a:t> test</a:t>
            </a:r>
          </a:p>
          <a:p>
            <a:r>
              <a:rPr lang="en-US" dirty="0"/>
              <a:t>cd test</a:t>
            </a:r>
          </a:p>
          <a:p>
            <a:r>
              <a:rPr lang="en-US" dirty="0"/>
              <a:t>echo ‘Hello everyone’ &gt; myfile.txt</a:t>
            </a:r>
          </a:p>
          <a:p>
            <a:r>
              <a:rPr lang="en-US" dirty="0"/>
              <a:t>echo ‘Goodbye all’ &gt;&gt; myfile.txt</a:t>
            </a:r>
          </a:p>
          <a:p>
            <a:r>
              <a:rPr lang="en-US" dirty="0"/>
              <a:t>less myfile.txt</a:t>
            </a:r>
          </a:p>
          <a:p>
            <a:r>
              <a:rPr lang="en-US" dirty="0" err="1"/>
              <a:t>mkdir</a:t>
            </a:r>
            <a:r>
              <a:rPr lang="en-US" dirty="0"/>
              <a:t> subdir1/subdir2 				# Fails. Why?</a:t>
            </a:r>
          </a:p>
          <a:p>
            <a:r>
              <a:rPr lang="en-US" dirty="0" err="1"/>
              <a:t>mkdir</a:t>
            </a:r>
            <a:r>
              <a:rPr lang="en-US" dirty="0"/>
              <a:t> -p subdir1/subdir2 			# Succeeds</a:t>
            </a:r>
          </a:p>
          <a:p>
            <a:r>
              <a:rPr lang="en-US" dirty="0"/>
              <a:t>mv myfile.txt subdir1/subdir2</a:t>
            </a:r>
          </a:p>
          <a:p>
            <a:r>
              <a:rPr lang="en-US" dirty="0"/>
              <a:t>cd ..</a:t>
            </a:r>
          </a:p>
          <a:p>
            <a:r>
              <a:rPr lang="en-US" dirty="0" err="1"/>
              <a:t>rmdir</a:t>
            </a:r>
            <a:r>
              <a:rPr lang="en-US" dirty="0"/>
              <a:t> test 						# Fails. Why?</a:t>
            </a:r>
          </a:p>
          <a:p>
            <a:r>
              <a:rPr lang="en-US" dirty="0"/>
              <a:t>rm –rf test 						# Succeeds</a:t>
            </a:r>
          </a:p>
        </p:txBody>
      </p:sp>
    </p:spTree>
    <p:extLst>
      <p:ext uri="{BB962C8B-B14F-4D97-AF65-F5344CB8AC3E}">
        <p14:creationId xmlns:p14="http://schemas.microsoft.com/office/powerpoint/2010/main" val="3653695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521B-C2E0-49F6-9351-C6DFE4E7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36BC-261C-45A1-C8BB-743A66A7B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 is helpful to be able to access a file from multiple locations within the hierarchy. On a Windows system, we might create a “shortcut.” On a Linux system, we can create a symbolic link:</a:t>
            </a:r>
          </a:p>
          <a:p>
            <a:r>
              <a:rPr lang="en-US" dirty="0" err="1"/>
              <a:t>mkdir</a:t>
            </a:r>
            <a:r>
              <a:rPr lang="en-US" dirty="0"/>
              <a:t> foo # make foo directory</a:t>
            </a:r>
          </a:p>
          <a:p>
            <a:r>
              <a:rPr lang="en-US" dirty="0"/>
              <a:t>touch foo/bar # create empty file</a:t>
            </a:r>
          </a:p>
          <a:p>
            <a:r>
              <a:rPr lang="en-US" dirty="0"/>
              <a:t>ln –s foo/bar . # create link in current dir.</a:t>
            </a:r>
          </a:p>
        </p:txBody>
      </p:sp>
    </p:spTree>
    <p:extLst>
      <p:ext uri="{BB962C8B-B14F-4D97-AF65-F5344CB8AC3E}">
        <p14:creationId xmlns:p14="http://schemas.microsoft.com/office/powerpoint/2010/main" val="2189011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F395-3A88-9D50-7A6C-FDA71239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Needle in a haystack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2D2E-E048-3D0E-0E8C-706A3875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find command has a rather unfriendly syntax, but can be exceedingly helpful for locating files in heavily nested directories.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find ~ -name </a:t>
            </a:r>
            <a:r>
              <a:rPr lang="en-US" dirty="0" err="1"/>
              <a:t>bu</a:t>
            </a:r>
            <a:r>
              <a:rPr lang="en-US" dirty="0"/>
              <a:t> –type d # search for “</a:t>
            </a:r>
            <a:r>
              <a:rPr lang="en-US" dirty="0" err="1"/>
              <a:t>bu</a:t>
            </a:r>
            <a:r>
              <a:rPr lang="en-US" dirty="0"/>
              <a:t>” directories in ~</a:t>
            </a:r>
          </a:p>
          <a:p>
            <a:pPr lvl="1"/>
            <a:r>
              <a:rPr lang="en-US" dirty="0"/>
              <a:t>find . –name my-file.txt # search for my-file.txt in .</a:t>
            </a:r>
          </a:p>
          <a:p>
            <a:pPr lvl="1"/>
            <a:r>
              <a:rPr lang="en-US" dirty="0"/>
              <a:t>find ~ -name ‘*.txt’ # search for “*.txt” in ~</a:t>
            </a:r>
          </a:p>
        </p:txBody>
      </p:sp>
    </p:spTree>
    <p:extLst>
      <p:ext uri="{BB962C8B-B14F-4D97-AF65-F5344CB8AC3E}">
        <p14:creationId xmlns:p14="http://schemas.microsoft.com/office/powerpoint/2010/main" val="82547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AB6F-6D8E-A54D-AF96-8A1C041C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Birds eye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251C0-90B1-3EC7-81D2-6DCF0CA6F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086" y="1196884"/>
            <a:ext cx="5275385" cy="5320245"/>
          </a:xfrm>
        </p:spPr>
      </p:pic>
    </p:spTree>
    <p:extLst>
      <p:ext uri="{BB962C8B-B14F-4D97-AF65-F5344CB8AC3E}">
        <p14:creationId xmlns:p14="http://schemas.microsoft.com/office/powerpoint/2010/main" val="82562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CA52-F7F8-F765-7A5C-574D8C8E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F8139-5FA4-BF6F-CDB2-98A900D1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is an O/S core originally written by Linus Torvalds. Now almost 10,000 developers including major technology companies like Intel and IBM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set of programs written by Richard Stallman and others. They are the GNU utilities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C75E0-4894-673F-149A-3F423463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74" y="2780128"/>
            <a:ext cx="1619250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4334D-45AE-768C-338B-8ACE145B3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80128"/>
            <a:ext cx="2400886" cy="200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5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28CC-C443-634D-4A9B-40D9B9BA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E572-2355-EB41-BC35-6FB76FFA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Wide Web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67% of the world’s web-servers run Linux (2016)</a:t>
            </a:r>
          </a:p>
          <a:p>
            <a:r>
              <a:rPr lang="en-US" dirty="0"/>
              <a:t>Research/High-Performance Compute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Google, Amazon, NSA, 100% of TOP500 Super-computers.</a:t>
            </a:r>
          </a:p>
          <a:p>
            <a:r>
              <a:rPr lang="en-US" dirty="0"/>
              <a:t>Modern Smartphones and 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Android phone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Amazon Kindle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Smart TVs/Devices</a:t>
            </a:r>
          </a:p>
        </p:txBody>
      </p:sp>
    </p:spTree>
    <p:extLst>
      <p:ext uri="{BB962C8B-B14F-4D97-AF65-F5344CB8AC3E}">
        <p14:creationId xmlns:p14="http://schemas.microsoft.com/office/powerpoint/2010/main" val="2414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3576-3A4D-E27B-2EE1-BF25EB03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0508-22DD-55A4-9D98-EBEEADFD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open-source.</a:t>
            </a:r>
          </a:p>
          <a:p>
            <a:r>
              <a:rPr lang="en-US" dirty="0"/>
              <a:t>Powerful for research datacenters</a:t>
            </a:r>
          </a:p>
          <a:p>
            <a:r>
              <a:rPr lang="en-US" dirty="0"/>
              <a:t>Personal for desktops and phones</a:t>
            </a:r>
          </a:p>
          <a:p>
            <a:r>
              <a:rPr lang="en-US" dirty="0"/>
              <a:t>Community (and business) driven</a:t>
            </a:r>
          </a:p>
        </p:txBody>
      </p:sp>
    </p:spTree>
    <p:extLst>
      <p:ext uri="{BB962C8B-B14F-4D97-AF65-F5344CB8AC3E}">
        <p14:creationId xmlns:p14="http://schemas.microsoft.com/office/powerpoint/2010/main" val="49700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7435-FFF3-38ED-3836-9DDF751C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– Command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B5F2-E422-8EC3-BE91-5B66FA2A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Command: Command/program that does one thing</a:t>
            </a:r>
          </a:p>
          <a:p>
            <a:r>
              <a:rPr lang="en-US" dirty="0"/>
              <a:t>Options: Change the way a command does that one thing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Short form: Single-dash and one letter e.g. ls -a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Long form: Double-dash and a word e.g. ls --all</a:t>
            </a:r>
          </a:p>
          <a:p>
            <a:r>
              <a:rPr lang="en-US" dirty="0"/>
              <a:t>Argument: Provides the input/output that the command interacts with.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644855-3BE3-13E9-3E7F-BC556DA7F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2" y="4592223"/>
            <a:ext cx="79914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0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837A-4299-FBD2-A072-1885466A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Commands: 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ED0CC-829A-7388-01B2-DFAE7B822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you connect, type</a:t>
            </a:r>
          </a:p>
          <a:p>
            <a:r>
              <a:rPr lang="en-US" dirty="0" err="1"/>
              <a:t>whoami</a:t>
            </a:r>
            <a:r>
              <a:rPr lang="en-US" dirty="0"/>
              <a:t> 						# my login</a:t>
            </a:r>
          </a:p>
          <a:p>
            <a:r>
              <a:rPr lang="en-US" dirty="0"/>
              <a:t>hostname 					# name of this computer</a:t>
            </a:r>
          </a:p>
          <a:p>
            <a:r>
              <a:rPr lang="en-US" dirty="0"/>
              <a:t>echo “Hello, world” 			# print characters to screen</a:t>
            </a:r>
          </a:p>
          <a:p>
            <a:r>
              <a:rPr lang="en-US" dirty="0"/>
              <a:t>echo $HOME 					# print environment variable</a:t>
            </a:r>
          </a:p>
          <a:p>
            <a:r>
              <a:rPr lang="en-US" dirty="0"/>
              <a:t>echo my login is $(</a:t>
            </a:r>
            <a:r>
              <a:rPr lang="en-US" dirty="0" err="1"/>
              <a:t>whoami</a:t>
            </a:r>
            <a:r>
              <a:rPr lang="en-US" dirty="0"/>
              <a:t>) 	# replace $(xx) with program output</a:t>
            </a:r>
          </a:p>
          <a:p>
            <a:r>
              <a:rPr lang="en-US" dirty="0"/>
              <a:t>date 							# print current time/date</a:t>
            </a:r>
          </a:p>
          <a:p>
            <a:r>
              <a:rPr lang="en-US" dirty="0" err="1"/>
              <a:t>cal</a:t>
            </a:r>
            <a:r>
              <a:rPr lang="en-US" dirty="0"/>
              <a:t> 							# print this month’s calendar</a:t>
            </a:r>
          </a:p>
          <a:p>
            <a:r>
              <a:rPr lang="en-US" dirty="0"/>
              <a:t>shazam 						# bad command</a:t>
            </a:r>
          </a:p>
        </p:txBody>
      </p:sp>
    </p:spTree>
    <p:extLst>
      <p:ext uri="{BB962C8B-B14F-4D97-AF65-F5344CB8AC3E}">
        <p14:creationId xmlns:p14="http://schemas.microsoft.com/office/powerpoint/2010/main" val="307713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F005-2E3B-AEC4-74F8-8CCD9B92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Commands: Selected Text Processing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19802-94AA-3F51-A0A7-D7DAA7AA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cat 	Display file(s)</a:t>
            </a:r>
          </a:p>
          <a:p>
            <a:r>
              <a:rPr lang="en-US" dirty="0"/>
              <a:t>cut 	Extract selected fields of each line of a file</a:t>
            </a:r>
          </a:p>
          <a:p>
            <a:r>
              <a:rPr lang="en-US" dirty="0"/>
              <a:t>diff 	Compare two files</a:t>
            </a:r>
          </a:p>
          <a:p>
            <a:r>
              <a:rPr lang="en-US" dirty="0"/>
              <a:t>grep 	Search text for a pattern</a:t>
            </a:r>
          </a:p>
          <a:p>
            <a:r>
              <a:rPr lang="en-US" dirty="0"/>
              <a:t>head 	Display the first part of files</a:t>
            </a:r>
          </a:p>
          <a:p>
            <a:r>
              <a:rPr lang="en-US" dirty="0"/>
              <a:t>less 	Display files on a page-by-page basis</a:t>
            </a:r>
          </a:p>
          <a:p>
            <a:r>
              <a:rPr lang="en-US" dirty="0"/>
              <a:t>sed 	Stream editor (esp. search and replace)</a:t>
            </a:r>
          </a:p>
          <a:p>
            <a:r>
              <a:rPr lang="en-US" dirty="0"/>
              <a:t>sort 	Sort text files</a:t>
            </a:r>
          </a:p>
          <a:p>
            <a:r>
              <a:rPr lang="en-US" dirty="0"/>
              <a:t>split 	Split files</a:t>
            </a:r>
          </a:p>
          <a:p>
            <a:r>
              <a:rPr lang="en-US" dirty="0"/>
              <a:t>tail 	Display the last part of a file</a:t>
            </a:r>
          </a:p>
          <a:p>
            <a:r>
              <a:rPr lang="en-US" dirty="0"/>
              <a:t>tr 	Translate/delete characters</a:t>
            </a:r>
          </a:p>
          <a:p>
            <a:r>
              <a:rPr lang="en-US" dirty="0" err="1"/>
              <a:t>uniq</a:t>
            </a:r>
            <a:r>
              <a:rPr lang="en-US" dirty="0"/>
              <a:t> 	Filter out repeated lines in a file</a:t>
            </a:r>
          </a:p>
          <a:p>
            <a:r>
              <a:rPr lang="en-US" dirty="0" err="1"/>
              <a:t>wc</a:t>
            </a:r>
            <a:r>
              <a:rPr lang="en-US" dirty="0"/>
              <a:t> 	Line, word and character count</a:t>
            </a:r>
          </a:p>
        </p:txBody>
      </p:sp>
    </p:spTree>
    <p:extLst>
      <p:ext uri="{BB962C8B-B14F-4D97-AF65-F5344CB8AC3E}">
        <p14:creationId xmlns:p14="http://schemas.microsoft.com/office/powerpoint/2010/main" val="1109034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1554</Words>
  <Application>Microsoft Office PowerPoint</Application>
  <PresentationFormat>Widescreen</PresentationFormat>
  <Paragraphs>176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Courier New</vt:lpstr>
      <vt:lpstr>Trebuchet MS</vt:lpstr>
      <vt:lpstr>Wingdings</vt:lpstr>
      <vt:lpstr>Wingdings 3</vt:lpstr>
      <vt:lpstr>Facet</vt:lpstr>
      <vt:lpstr>Introduction to Linux</vt:lpstr>
      <vt:lpstr>Linux Overview</vt:lpstr>
      <vt:lpstr>Linux Birds eye view</vt:lpstr>
      <vt:lpstr>Who is Linux</vt:lpstr>
      <vt:lpstr>Use of Linux</vt:lpstr>
      <vt:lpstr>Why Linux</vt:lpstr>
      <vt:lpstr>Linux – Command Basics</vt:lpstr>
      <vt:lpstr>Commands: Hands-On</vt:lpstr>
      <vt:lpstr>Commands: Selected Text Processing Utilities</vt:lpstr>
      <vt:lpstr>Command History &amp; Command Line Editing</vt:lpstr>
      <vt:lpstr>Help with Commands</vt:lpstr>
      <vt:lpstr>On Using Man with less</vt:lpstr>
      <vt:lpstr>I/O Redirection with Pipes</vt:lpstr>
      <vt:lpstr>Linux File System</vt:lpstr>
      <vt:lpstr>Navigating the File System</vt:lpstr>
      <vt:lpstr>Navigating the File System</vt:lpstr>
      <vt:lpstr>Navigating the File system</vt:lpstr>
      <vt:lpstr>Navigating the File System</vt:lpstr>
      <vt:lpstr>The ls Command</vt:lpstr>
      <vt:lpstr>Some Useful Commands</vt:lpstr>
      <vt:lpstr>Manipulating File and Directories</vt:lpstr>
      <vt:lpstr>Symbolic Links</vt:lpstr>
      <vt:lpstr>Find a Needle in a haystack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Seshachala Hadonahalli Ramprakash</dc:creator>
  <cp:lastModifiedBy>Seshachala Hadonahalli Ramprakash</cp:lastModifiedBy>
  <cp:revision>6</cp:revision>
  <dcterms:created xsi:type="dcterms:W3CDTF">2024-10-18T20:04:12Z</dcterms:created>
  <dcterms:modified xsi:type="dcterms:W3CDTF">2024-10-18T21:25:21Z</dcterms:modified>
</cp:coreProperties>
</file>