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4" r:id="rId10"/>
    <p:sldId id="267" r:id="rId11"/>
    <p:sldId id="263" r:id="rId12"/>
    <p:sldId id="266"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36162" autoAdjust="0"/>
  </p:normalViewPr>
  <p:slideViewPr>
    <p:cSldViewPr snapToGrid="0">
      <p:cViewPr varScale="1">
        <p:scale>
          <a:sx n="26" d="100"/>
          <a:sy n="26" d="100"/>
        </p:scale>
        <p:origin x="240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F2677-1E22-4147-8880-2390F005A852}"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3F53-9912-44E9-84FC-AE9951F897D5}" type="slidenum">
              <a:rPr lang="en-US" smtClean="0"/>
              <a:t>‹#›</a:t>
            </a:fld>
            <a:endParaRPr lang="en-US"/>
          </a:p>
        </p:txBody>
      </p:sp>
    </p:spTree>
    <p:extLst>
      <p:ext uri="{BB962C8B-B14F-4D97-AF65-F5344CB8AC3E}">
        <p14:creationId xmlns:p14="http://schemas.microsoft.com/office/powerpoint/2010/main" val="1132717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Developers use the methodology as they design and write modern software for computers, cloud deployment, mobile phones, video games, and more. </a:t>
            </a:r>
          </a:p>
          <a:p>
            <a:r>
              <a:rPr lang="en-US" dirty="0"/>
              <a:t>Adhering to the SDLC methodology helps to optimize the final outcome.</a:t>
            </a:r>
          </a:p>
        </p:txBody>
      </p:sp>
      <p:sp>
        <p:nvSpPr>
          <p:cNvPr id="4" name="Slide Number Placeholder 3"/>
          <p:cNvSpPr>
            <a:spLocks noGrp="1"/>
          </p:cNvSpPr>
          <p:nvPr>
            <p:ph type="sldNum" sz="quarter" idx="5"/>
          </p:nvPr>
        </p:nvSpPr>
        <p:spPr/>
        <p:txBody>
          <a:bodyPr/>
          <a:lstStyle/>
          <a:p>
            <a:fld id="{DEF73F53-9912-44E9-84FC-AE9951F897D5}" type="slidenum">
              <a:rPr lang="en-US" smtClean="0"/>
              <a:t>3</a:t>
            </a:fld>
            <a:endParaRPr lang="en-US"/>
          </a:p>
        </p:txBody>
      </p:sp>
    </p:spTree>
    <p:extLst>
      <p:ext uri="{BB962C8B-B14F-4D97-AF65-F5344CB8AC3E}">
        <p14:creationId xmlns:p14="http://schemas.microsoft.com/office/powerpoint/2010/main" val="65865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Planning</a:t>
            </a:r>
          </a:p>
          <a:p>
            <a:r>
              <a:rPr lang="en-US" dirty="0"/>
              <a:t>The first step in the software development life cycle is planning. It's when you gather the team to brainstorm, set goals, and identify risks. At this stage, the team will work together to devise a set of business goals, requirements, specifications, and any high-level risks that might hinder the project's success</a:t>
            </a:r>
          </a:p>
          <a:p>
            <a:r>
              <a:rPr lang="en-US" b="1" dirty="0"/>
              <a:t>Analyze</a:t>
            </a:r>
          </a:p>
          <a:p>
            <a:r>
              <a:rPr lang="en-US" dirty="0"/>
              <a:t>Once you've come up with some ideas, it's time to organize them into a cohesive plan and design. This requires a lot of research and planning to ensure that your final product meets your expectations (and those of your customers). The big step is creating a detailed project plan document and work breakdown structure that outlines the requirements.</a:t>
            </a:r>
          </a:p>
          <a:p>
            <a:r>
              <a:rPr lang="en-US" b="1" dirty="0"/>
              <a:t>Design the Mockups</a:t>
            </a:r>
          </a:p>
          <a:p>
            <a:r>
              <a:rPr lang="en-US" dirty="0"/>
              <a:t>Once you've got your design plans in front of you, it's time for wireframing and mockups. This step builds upon the planning stage, building out the tasks you need to do in the work breakdown schedule.</a:t>
            </a:r>
          </a:p>
          <a:p>
            <a:r>
              <a:rPr lang="en-US" b="1" dirty="0"/>
              <a:t>Develop the Code</a:t>
            </a:r>
          </a:p>
          <a:p>
            <a:r>
              <a:rPr lang="en-US" dirty="0"/>
              <a:t>The development phase is where coding begins to take place. It is one of the most time-consuming phases in the SDLC. This phase often requires extensive programming skills and knowledge of databases. The team will build functionality for the product or service, which includes creating a user interface and building the database so users can store information in your system</a:t>
            </a:r>
          </a:p>
          <a:p>
            <a:r>
              <a:rPr lang="en-US" b="1" dirty="0"/>
              <a:t>Test the Product</a:t>
            </a:r>
          </a:p>
          <a:p>
            <a:r>
              <a:rPr lang="en-US" dirty="0"/>
              <a:t>Before releasing the mockups into final production, you'll need to test it to ensure it is free of bugs and errors. Any issues need to be fixed before moving forward with deployment. You'll also need to manage how the system will integrate into existing systems, software, and processes</a:t>
            </a:r>
          </a:p>
          <a:p>
            <a:r>
              <a:rPr lang="en-US" b="1" dirty="0"/>
              <a:t>Implement and Launch the Product</a:t>
            </a:r>
          </a:p>
          <a:p>
            <a:r>
              <a:rPr lang="en-US" dirty="0"/>
              <a:t>Once you've completed all testing phases, it's time to deploy your new application for customers to use. After deployment, the launch may involve marketing your new product or service so people know about its existence. If the software is in-house, it may mean implementing the change management process to ensure user training and acceptance</a:t>
            </a:r>
          </a:p>
          <a:p>
            <a:r>
              <a:rPr lang="en-US" b="1" dirty="0"/>
              <a:t>Set Up Maintenance and Operations</a:t>
            </a:r>
          </a:p>
          <a:p>
            <a:r>
              <a:rPr lang="en-US" dirty="0"/>
              <a:t>The final stage of the software development life cycle is maintenance and operations. This is one of the most critical stages because it's when your hard work gets put to the test.</a:t>
            </a:r>
          </a:p>
          <a:p>
            <a:r>
              <a:rPr lang="en-US" dirty="0"/>
              <a:t>Maintenance involves updating an existing software product to fix bugs and ensure reliability. It can also include adding new features or functionality to a current product. Operations refer to the day-to-day running of a software product or service, such as performing backups and other administrative tasks</a:t>
            </a:r>
          </a:p>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5</a:t>
            </a:fld>
            <a:endParaRPr lang="en-US"/>
          </a:p>
        </p:txBody>
      </p:sp>
    </p:spTree>
    <p:extLst>
      <p:ext uri="{BB962C8B-B14F-4D97-AF65-F5344CB8AC3E}">
        <p14:creationId xmlns:p14="http://schemas.microsoft.com/office/powerpoint/2010/main" val="211755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7</a:t>
            </a:fld>
            <a:endParaRPr lang="en-US"/>
          </a:p>
        </p:txBody>
      </p:sp>
    </p:spTree>
    <p:extLst>
      <p:ext uri="{BB962C8B-B14F-4D97-AF65-F5344CB8AC3E}">
        <p14:creationId xmlns:p14="http://schemas.microsoft.com/office/powerpoint/2010/main" val="2444103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9</a:t>
            </a:fld>
            <a:endParaRPr lang="en-US"/>
          </a:p>
        </p:txBody>
      </p:sp>
    </p:spTree>
    <p:extLst>
      <p:ext uri="{BB962C8B-B14F-4D97-AF65-F5344CB8AC3E}">
        <p14:creationId xmlns:p14="http://schemas.microsoft.com/office/powerpoint/2010/main" val="3523300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Database Normalization</a:t>
            </a:r>
          </a:p>
          <a:p>
            <a:r>
              <a:rPr lang="en-US" dirty="0" smtClean="0"/>
              <a:t>Database normalization is a technique used in designing relational database tables to minimize redundancy and ensure data integrity. The goal is to organize data into logical, related tables so that the data is easy to maintain, avoid anomalies, and optimize the database's performance.</a:t>
            </a:r>
          </a:p>
          <a:p>
            <a:r>
              <a:rPr lang="en-US" dirty="0" smtClean="0"/>
              <a:t>Normalization is accomplished by dividing larger tables into smaller ones and defining relationships between them, typically through foreign keys.</a:t>
            </a:r>
          </a:p>
          <a:p>
            <a:r>
              <a:rPr lang="en-US" dirty="0" smtClean="0"/>
              <a:t>There are several </a:t>
            </a:r>
            <a:r>
              <a:rPr lang="en-US" i="1" dirty="0" smtClean="0"/>
              <a:t>normal forms</a:t>
            </a:r>
            <a:r>
              <a:rPr lang="en-US" dirty="0" smtClean="0"/>
              <a:t> (stages) of normalization, each building on the previous one.</a:t>
            </a:r>
          </a:p>
          <a:p>
            <a:endParaRPr lang="en-US" dirty="0" smtClean="0"/>
          </a:p>
          <a:p>
            <a:r>
              <a:rPr lang="en-US" b="1" dirty="0" smtClean="0"/>
              <a:t>Why Normalize?</a:t>
            </a:r>
          </a:p>
          <a:p>
            <a:r>
              <a:rPr lang="en-US" b="1" dirty="0" smtClean="0"/>
              <a:t>Eliminate Data Redundancy</a:t>
            </a:r>
            <a:r>
              <a:rPr lang="en-US" dirty="0" smtClean="0"/>
              <a:t>: Storing the same data in multiple places leads to wasted space and potential data inconsistencies.</a:t>
            </a:r>
          </a:p>
          <a:p>
            <a:r>
              <a:rPr lang="en-US" b="1" dirty="0" smtClean="0"/>
              <a:t>Ensure Data Integrity</a:t>
            </a:r>
            <a:r>
              <a:rPr lang="en-US" dirty="0" smtClean="0"/>
              <a:t>: Normalization ensures that data anomalies like insertion, update, and deletion anomalies are minimized.</a:t>
            </a:r>
          </a:p>
          <a:p>
            <a:r>
              <a:rPr lang="en-US" b="1" dirty="0" smtClean="0"/>
              <a:t>Improved Query Performance</a:t>
            </a:r>
            <a:r>
              <a:rPr lang="en-US" dirty="0" smtClean="0"/>
              <a:t>: Properly normalized databases can run more efficiently and provide faster query responses.</a:t>
            </a:r>
          </a:p>
          <a:p>
            <a:r>
              <a:rPr lang="en-US" b="1" dirty="0" smtClean="0"/>
              <a:t>Easier Data Maintenance</a:t>
            </a:r>
            <a:r>
              <a:rPr lang="en-US" dirty="0" smtClean="0"/>
              <a:t>: The data structure becomes more flexible to changes and easier to update.</a:t>
            </a:r>
          </a:p>
          <a:p>
            <a:endParaRPr lang="en-US" b="1" dirty="0" smtClean="0"/>
          </a:p>
          <a:p>
            <a:r>
              <a:rPr lang="en-US" b="1" dirty="0" smtClean="0"/>
              <a:t>Normal Forms</a:t>
            </a:r>
          </a:p>
          <a:p>
            <a:r>
              <a:rPr lang="en-US" b="1" dirty="0" smtClean="0"/>
              <a:t>1. First Normal Form (1NF)</a:t>
            </a:r>
          </a:p>
          <a:p>
            <a:r>
              <a:rPr lang="en-US" b="1" dirty="0" smtClean="0"/>
              <a:t>Definition</a:t>
            </a:r>
            <a:r>
              <a:rPr lang="en-US" dirty="0" smtClean="0"/>
              <a:t>: A table is in the first normal form if:</a:t>
            </a:r>
          </a:p>
          <a:p>
            <a:r>
              <a:rPr lang="en-US" dirty="0" smtClean="0"/>
              <a:t>Each column contains atomic (indivisible) values.</a:t>
            </a:r>
          </a:p>
          <a:p>
            <a:r>
              <a:rPr lang="en-US" dirty="0" smtClean="0"/>
              <a:t>Each column contains values of a single type (i.e., no multiple values in a single column).</a:t>
            </a:r>
          </a:p>
          <a:p>
            <a:r>
              <a:rPr lang="en-US" dirty="0" smtClean="0"/>
              <a:t>Each record (row) is unique.</a:t>
            </a:r>
          </a:p>
          <a:p>
            <a:endParaRPr lang="en-US" dirty="0" smtClean="0"/>
          </a:p>
          <a:p>
            <a:r>
              <a:rPr lang="en-US" b="1" dirty="0" smtClean="0"/>
              <a:t>Example (</a:t>
            </a:r>
            <a:r>
              <a:rPr lang="en-US" b="1" dirty="0" err="1" smtClean="0"/>
              <a:t>Unnormalized</a:t>
            </a:r>
            <a:r>
              <a:rPr lang="en-US" b="1" dirty="0" smtClean="0"/>
              <a:t> Table)</a:t>
            </a:r>
            <a:r>
              <a:rPr lang="en-US" dirty="0" smtClean="0"/>
              <a:t>:</a:t>
            </a:r>
          </a:p>
          <a:p>
            <a:r>
              <a:rPr lang="en-US" dirty="0" err="1" smtClean="0"/>
              <a:t>StudentID</a:t>
            </a:r>
            <a:r>
              <a:rPr lang="en-US" dirty="0" smtClean="0"/>
              <a:t>	Name	Courses</a:t>
            </a:r>
          </a:p>
          <a:p>
            <a:pPr marL="228600" indent="-228600">
              <a:buAutoNum type="arabicPlain"/>
            </a:pPr>
            <a:r>
              <a:rPr lang="en-US" dirty="0" smtClean="0"/>
              <a:t>            	Alice	</a:t>
            </a:r>
            <a:r>
              <a:rPr lang="en-US" dirty="0" err="1" smtClean="0"/>
              <a:t>Math,Science</a:t>
            </a:r>
            <a:endParaRPr lang="en-US" dirty="0" smtClean="0"/>
          </a:p>
          <a:p>
            <a:pPr marL="228600" indent="-228600">
              <a:buAutoNum type="arabicPlain" startAt="2"/>
            </a:pPr>
            <a:r>
              <a:rPr lang="en-US" dirty="0" smtClean="0"/>
              <a:t>           	Bob	History</a:t>
            </a:r>
          </a:p>
          <a:p>
            <a:pPr marL="0" indent="0">
              <a:buNone/>
            </a:pPr>
            <a:endParaRPr lang="en-US" dirty="0" smtClean="0"/>
          </a:p>
          <a:p>
            <a:pPr marL="0" indent="0">
              <a:buNone/>
            </a:pPr>
            <a:r>
              <a:rPr lang="en-US" dirty="0" smtClean="0"/>
              <a:t>Here, the column "Courses" violates 1NF since it contains multiple values.</a:t>
            </a:r>
          </a:p>
          <a:p>
            <a:pPr marL="0" indent="0">
              <a:buNone/>
            </a:pPr>
            <a:endParaRPr lang="en-US" dirty="0" smtClean="0"/>
          </a:p>
          <a:p>
            <a:r>
              <a:rPr lang="en-US" b="1" dirty="0" smtClean="0"/>
              <a:t>1NF Normalized</a:t>
            </a:r>
            <a:r>
              <a:rPr lang="en-US" dirty="0" smtClean="0"/>
              <a:t>:</a:t>
            </a:r>
          </a:p>
          <a:p>
            <a:r>
              <a:rPr lang="en-US" dirty="0" err="1" smtClean="0"/>
              <a:t>StudentID</a:t>
            </a:r>
            <a:r>
              <a:rPr lang="en-US" dirty="0" smtClean="0"/>
              <a:t> 	Name	Course</a:t>
            </a:r>
          </a:p>
          <a:p>
            <a:r>
              <a:rPr lang="en-US" dirty="0" smtClean="0"/>
              <a:t>1	Alice	Math</a:t>
            </a:r>
            <a:br>
              <a:rPr lang="en-US" dirty="0" smtClean="0"/>
            </a:br>
            <a:r>
              <a:rPr lang="en-US" dirty="0" smtClean="0"/>
              <a:t>1	Alice	Science</a:t>
            </a:r>
            <a:br>
              <a:rPr lang="en-US" dirty="0" smtClean="0"/>
            </a:br>
            <a:r>
              <a:rPr lang="en-US" dirty="0" smtClean="0"/>
              <a:t>2	Bob	History</a:t>
            </a:r>
            <a:br>
              <a:rPr lang="en-US" dirty="0" smtClean="0"/>
            </a:br>
            <a:r>
              <a:rPr lang="en-US" dirty="0" smtClean="0"/>
              <a:t/>
            </a:r>
            <a:br>
              <a:rPr lang="en-US" dirty="0" smtClean="0"/>
            </a:br>
            <a:r>
              <a:rPr lang="en-US" dirty="0" smtClean="0"/>
              <a:t>Each course is now separated into a new row, adhering to the atomic rule.</a:t>
            </a:r>
          </a:p>
          <a:p>
            <a:r>
              <a:rPr lang="en-US" b="1" dirty="0" smtClean="0"/>
              <a:t/>
            </a:r>
            <a:br>
              <a:rPr lang="en-US" b="1" dirty="0" smtClean="0"/>
            </a:br>
            <a:r>
              <a:rPr lang="en-US" b="1" dirty="0" smtClean="0"/>
              <a:t>2. Second Normal Form (2NF)</a:t>
            </a:r>
          </a:p>
          <a:p>
            <a:r>
              <a:rPr lang="en-US" b="1" dirty="0" smtClean="0"/>
              <a:t>Definition</a:t>
            </a:r>
            <a:r>
              <a:rPr lang="en-US" dirty="0" smtClean="0"/>
              <a:t>: A table is in second normal form if:</a:t>
            </a:r>
          </a:p>
          <a:p>
            <a:r>
              <a:rPr lang="en-US" dirty="0" smtClean="0"/>
              <a:t>It is in 1NF.</a:t>
            </a:r>
          </a:p>
          <a:p>
            <a:r>
              <a:rPr lang="en-US" dirty="0" smtClean="0"/>
              <a:t>All non-key attributes are fully dependent on the primary key (i.e., no partial dependency).</a:t>
            </a:r>
          </a:p>
          <a:p>
            <a:r>
              <a:rPr lang="en-US" dirty="0" smtClean="0"/>
              <a:t>This means if the table has a composite key (multiple columns as the primary key), each non-key attribute must depend on the </a:t>
            </a:r>
            <a:r>
              <a:rPr lang="en-US" b="1" dirty="0" smtClean="0"/>
              <a:t>entire</a:t>
            </a:r>
            <a:r>
              <a:rPr lang="en-US" dirty="0" smtClean="0"/>
              <a:t> key, not just part of it.</a:t>
            </a:r>
          </a:p>
          <a:p>
            <a:r>
              <a:rPr lang="en-US" b="1" dirty="0" smtClean="0"/>
              <a:t/>
            </a:r>
            <a:br>
              <a:rPr lang="en-US" b="1" dirty="0" smtClean="0"/>
            </a:br>
            <a:r>
              <a:rPr lang="en-US" b="1" dirty="0" smtClean="0"/>
              <a:t>Example</a:t>
            </a:r>
            <a:r>
              <a:rPr lang="en-US" dirty="0" smtClean="0"/>
              <a:t>: Consider a table that tracks which teachers teach which courses at which location:</a:t>
            </a:r>
          </a:p>
          <a:p>
            <a:r>
              <a:rPr lang="en-US" dirty="0" err="1" smtClean="0"/>
              <a:t>TeacherID</a:t>
            </a:r>
            <a:r>
              <a:rPr lang="en-US" dirty="0" smtClean="0"/>
              <a:t>	</a:t>
            </a:r>
            <a:r>
              <a:rPr lang="en-US" dirty="0" err="1" smtClean="0"/>
              <a:t>CourseID</a:t>
            </a:r>
            <a:r>
              <a:rPr lang="en-US" dirty="0" smtClean="0"/>
              <a:t>	Location	</a:t>
            </a:r>
            <a:r>
              <a:rPr lang="en-US" dirty="0" err="1" smtClean="0"/>
              <a:t>TeacherName</a:t>
            </a:r>
            <a:r>
              <a:rPr lang="en-US" dirty="0" smtClean="0"/>
              <a:t/>
            </a:r>
            <a:br>
              <a:rPr lang="en-US" dirty="0" smtClean="0"/>
            </a:br>
            <a:r>
              <a:rPr lang="en-US" dirty="0" smtClean="0"/>
              <a:t>1	101	Room 1	Mr. Smith</a:t>
            </a:r>
            <a:br>
              <a:rPr lang="en-US" dirty="0" smtClean="0"/>
            </a:br>
            <a:r>
              <a:rPr lang="en-US" dirty="0" smtClean="0"/>
              <a:t>2	102	Room 2	Ms. Johnson</a:t>
            </a:r>
            <a:br>
              <a:rPr lang="en-US" dirty="0" smtClean="0"/>
            </a:br>
            <a:r>
              <a:rPr lang="en-US" dirty="0" smtClean="0"/>
              <a:t/>
            </a:r>
            <a:br>
              <a:rPr lang="en-US" dirty="0" smtClean="0"/>
            </a:br>
            <a:r>
              <a:rPr lang="en-US" dirty="0" smtClean="0"/>
              <a:t>Here, the attribute "</a:t>
            </a:r>
            <a:r>
              <a:rPr lang="en-US" dirty="0" err="1" smtClean="0"/>
              <a:t>TeacherName</a:t>
            </a:r>
            <a:r>
              <a:rPr lang="en-US" dirty="0" smtClean="0"/>
              <a:t>" is dependent only on </a:t>
            </a:r>
            <a:r>
              <a:rPr lang="en-US" dirty="0" err="1" smtClean="0"/>
              <a:t>TeacherID</a:t>
            </a:r>
            <a:r>
              <a:rPr lang="en-US" dirty="0" smtClean="0"/>
              <a:t> but not on </a:t>
            </a:r>
            <a:r>
              <a:rPr lang="en-US" dirty="0" err="1" smtClean="0"/>
              <a:t>CourseID</a:t>
            </a:r>
            <a:r>
              <a:rPr lang="en-US" dirty="0" smtClean="0"/>
              <a:t>, violating 2NF.</a:t>
            </a:r>
          </a:p>
          <a:p>
            <a:r>
              <a:rPr lang="en-US" b="1" dirty="0" smtClean="0"/>
              <a:t/>
            </a:r>
            <a:br>
              <a:rPr lang="en-US" b="1" dirty="0" smtClean="0"/>
            </a:br>
            <a:r>
              <a:rPr lang="en-US" b="1" dirty="0" smtClean="0"/>
              <a:t>2NF Normalized</a:t>
            </a:r>
            <a:r>
              <a:rPr lang="en-US" dirty="0" smtClean="0"/>
              <a:t>:</a:t>
            </a:r>
          </a:p>
          <a:p>
            <a:r>
              <a:rPr lang="en-US" dirty="0" smtClean="0"/>
              <a:t>We split the table into two:</a:t>
            </a:r>
          </a:p>
          <a:p>
            <a:r>
              <a:rPr lang="en-US" b="1" dirty="0" smtClean="0"/>
              <a:t/>
            </a:r>
            <a:br>
              <a:rPr lang="en-US" b="1" dirty="0" smtClean="0"/>
            </a:br>
            <a:r>
              <a:rPr lang="en-US" b="1" dirty="0" smtClean="0"/>
              <a:t>Teacher Table</a:t>
            </a:r>
            <a:r>
              <a:rPr lang="en-US" dirty="0" smtClean="0"/>
              <a:t>:</a:t>
            </a:r>
          </a:p>
          <a:p>
            <a:r>
              <a:rPr lang="en-US" dirty="0" err="1" smtClean="0"/>
              <a:t>TeacherID</a:t>
            </a:r>
            <a:r>
              <a:rPr lang="en-US" dirty="0" smtClean="0"/>
              <a:t>	</a:t>
            </a:r>
            <a:r>
              <a:rPr lang="en-US" dirty="0" err="1" smtClean="0"/>
              <a:t>TeacherName</a:t>
            </a:r>
            <a:r>
              <a:rPr lang="en-US" dirty="0" smtClean="0"/>
              <a:t/>
            </a:r>
            <a:br>
              <a:rPr lang="en-US" dirty="0" smtClean="0"/>
            </a:br>
            <a:r>
              <a:rPr lang="en-US" dirty="0" smtClean="0"/>
              <a:t>1	Mr. Smith</a:t>
            </a:r>
            <a:br>
              <a:rPr lang="en-US" dirty="0" smtClean="0"/>
            </a:br>
            <a:r>
              <a:rPr lang="en-US" dirty="0" smtClean="0"/>
              <a:t>2	Ms. Johnson</a:t>
            </a:r>
            <a:br>
              <a:rPr lang="en-US" dirty="0" smtClean="0"/>
            </a:br>
            <a:r>
              <a:rPr lang="en-US" dirty="0" smtClean="0"/>
              <a:t/>
            </a:r>
            <a:br>
              <a:rPr lang="en-US" dirty="0" smtClean="0"/>
            </a:br>
            <a:r>
              <a:rPr lang="en-US" b="1" dirty="0" smtClean="0"/>
              <a:t>Course Table</a:t>
            </a:r>
            <a:r>
              <a:rPr lang="en-US" dirty="0" smtClean="0"/>
              <a:t>:</a:t>
            </a:r>
          </a:p>
          <a:p>
            <a:r>
              <a:rPr lang="en-US" dirty="0" err="1" smtClean="0"/>
              <a:t>TeacherID</a:t>
            </a:r>
            <a:r>
              <a:rPr lang="en-US" dirty="0" smtClean="0"/>
              <a:t>	</a:t>
            </a:r>
            <a:r>
              <a:rPr lang="en-US" dirty="0" err="1" smtClean="0"/>
              <a:t>CourseID</a:t>
            </a:r>
            <a:r>
              <a:rPr lang="en-US" dirty="0" smtClean="0"/>
              <a:t>	Location</a:t>
            </a:r>
            <a:br>
              <a:rPr lang="en-US" dirty="0" smtClean="0"/>
            </a:br>
            <a:r>
              <a:rPr lang="en-US" dirty="0" smtClean="0"/>
              <a:t>1	101	Room 1</a:t>
            </a:r>
            <a:br>
              <a:rPr lang="en-US" dirty="0" smtClean="0"/>
            </a:br>
            <a:r>
              <a:rPr lang="en-US" dirty="0" smtClean="0"/>
              <a:t>2	102	Room 2</a:t>
            </a:r>
            <a:br>
              <a:rPr lang="en-US" dirty="0" smtClean="0"/>
            </a:br>
            <a:r>
              <a:rPr lang="en-US" dirty="0" smtClean="0"/>
              <a:t/>
            </a:r>
            <a:br>
              <a:rPr lang="en-US" dirty="0" smtClean="0"/>
            </a:br>
            <a:r>
              <a:rPr lang="en-US" b="1" dirty="0" smtClean="0"/>
              <a:t>3. Third Normal Form (3NF)</a:t>
            </a:r>
          </a:p>
          <a:p>
            <a:r>
              <a:rPr lang="en-US" b="1" dirty="0" smtClean="0"/>
              <a:t/>
            </a:r>
            <a:br>
              <a:rPr lang="en-US" b="1" dirty="0" smtClean="0"/>
            </a:br>
            <a:r>
              <a:rPr lang="en-US" b="1" dirty="0" smtClean="0"/>
              <a:t>Definition</a:t>
            </a:r>
            <a:r>
              <a:rPr lang="en-US" dirty="0" smtClean="0"/>
              <a:t>: A table is in third normal form if:</a:t>
            </a:r>
          </a:p>
          <a:p>
            <a:r>
              <a:rPr lang="en-US" dirty="0" smtClean="0"/>
              <a:t>It is in 2NF.</a:t>
            </a:r>
          </a:p>
          <a:p>
            <a:r>
              <a:rPr lang="en-US" dirty="0" smtClean="0"/>
              <a:t>All non-key attributes are non-transitively dependent on the primary key (i.e., no transitive dependency).</a:t>
            </a:r>
          </a:p>
          <a:p>
            <a:r>
              <a:rPr lang="en-US" dirty="0" smtClean="0"/>
              <a:t>This means that no non-key attribute should depend on another non-key attribute. All attributes should depend only on the primary key.</a:t>
            </a:r>
          </a:p>
          <a:p>
            <a:endParaRPr lang="en-US" b="1" dirty="0" smtClean="0"/>
          </a:p>
          <a:p>
            <a:r>
              <a:rPr lang="en-US" b="1" dirty="0" smtClean="0"/>
              <a:t>Example</a:t>
            </a:r>
            <a:r>
              <a:rPr lang="en-US" dirty="0" smtClean="0"/>
              <a:t>: Consider the following table:</a:t>
            </a:r>
          </a:p>
          <a:p>
            <a:r>
              <a:rPr lang="en-US" dirty="0" err="1" smtClean="0"/>
              <a:t>StudentID</a:t>
            </a:r>
            <a:r>
              <a:rPr lang="en-US" dirty="0" smtClean="0"/>
              <a:t>	</a:t>
            </a:r>
            <a:r>
              <a:rPr lang="en-US" dirty="0" err="1" smtClean="0"/>
              <a:t>StudentName</a:t>
            </a:r>
            <a:r>
              <a:rPr lang="en-US" dirty="0" smtClean="0"/>
              <a:t>	</a:t>
            </a:r>
            <a:r>
              <a:rPr lang="en-US" dirty="0" err="1" smtClean="0"/>
              <a:t>AdvisorID</a:t>
            </a:r>
            <a:r>
              <a:rPr lang="en-US" dirty="0" smtClean="0"/>
              <a:t>	</a:t>
            </a:r>
            <a:r>
              <a:rPr lang="en-US" dirty="0" err="1" smtClean="0"/>
              <a:t>AdvisorName</a:t>
            </a:r>
            <a:r>
              <a:rPr lang="en-US" dirty="0" smtClean="0"/>
              <a:t/>
            </a:r>
            <a:br>
              <a:rPr lang="en-US" dirty="0" smtClean="0"/>
            </a:br>
            <a:r>
              <a:rPr lang="en-US" dirty="0" smtClean="0"/>
              <a:t>1	Alice	201	Dr. Brown</a:t>
            </a:r>
            <a:br>
              <a:rPr lang="en-US" dirty="0" smtClean="0"/>
            </a:br>
            <a:r>
              <a:rPr lang="en-US" dirty="0" smtClean="0"/>
              <a:t>2	Bob	202	Dr. White</a:t>
            </a:r>
            <a:br>
              <a:rPr lang="en-US" dirty="0" smtClean="0"/>
            </a:br>
            <a:r>
              <a:rPr lang="en-US" dirty="0" smtClean="0"/>
              <a:t/>
            </a:r>
            <a:br>
              <a:rPr lang="en-US" dirty="0" smtClean="0"/>
            </a:br>
            <a:r>
              <a:rPr lang="en-US" dirty="0" smtClean="0"/>
              <a:t>Here, </a:t>
            </a:r>
            <a:r>
              <a:rPr lang="en-US" dirty="0" err="1" smtClean="0"/>
              <a:t>AdvisorName</a:t>
            </a:r>
            <a:r>
              <a:rPr lang="en-US" dirty="0" smtClean="0"/>
              <a:t> depends on </a:t>
            </a:r>
            <a:r>
              <a:rPr lang="en-US" dirty="0" err="1" smtClean="0"/>
              <a:t>AdvisorID</a:t>
            </a:r>
            <a:r>
              <a:rPr lang="en-US" dirty="0" smtClean="0"/>
              <a:t>, not directly on </a:t>
            </a:r>
            <a:r>
              <a:rPr lang="en-US" dirty="0" err="1" smtClean="0"/>
              <a:t>StudentID</a:t>
            </a:r>
            <a:r>
              <a:rPr lang="en-US" dirty="0" smtClean="0"/>
              <a:t>. This creates a transitive dependency and violates 3NF.</a:t>
            </a:r>
          </a:p>
          <a:p>
            <a:r>
              <a:rPr lang="en-US" b="1" dirty="0" smtClean="0"/>
              <a:t/>
            </a:r>
            <a:br>
              <a:rPr lang="en-US" b="1" dirty="0" smtClean="0"/>
            </a:br>
            <a:r>
              <a:rPr lang="en-US" b="1" dirty="0" smtClean="0"/>
              <a:t>3NF Normalized</a:t>
            </a:r>
            <a:r>
              <a:rPr lang="en-US" dirty="0" smtClean="0"/>
              <a:t>:</a:t>
            </a:r>
          </a:p>
          <a:p>
            <a:r>
              <a:rPr lang="en-US" b="1" dirty="0" smtClean="0"/>
              <a:t>Student Table</a:t>
            </a:r>
            <a:r>
              <a:rPr lang="en-US" dirty="0" smtClean="0"/>
              <a:t>:</a:t>
            </a:r>
          </a:p>
          <a:p>
            <a:r>
              <a:rPr lang="en-US" dirty="0" err="1" smtClean="0"/>
              <a:t>StudentID</a:t>
            </a:r>
            <a:r>
              <a:rPr lang="en-US" dirty="0" smtClean="0"/>
              <a:t>	</a:t>
            </a:r>
            <a:r>
              <a:rPr lang="en-US" dirty="0" err="1" smtClean="0"/>
              <a:t>StudentName</a:t>
            </a:r>
            <a:r>
              <a:rPr lang="en-US" dirty="0" smtClean="0"/>
              <a:t>	</a:t>
            </a:r>
            <a:r>
              <a:rPr lang="en-US" dirty="0" err="1" smtClean="0"/>
              <a:t>AdvisorID</a:t>
            </a:r>
            <a:r>
              <a:rPr lang="en-US" dirty="0" smtClean="0"/>
              <a:t/>
            </a:r>
            <a:br>
              <a:rPr lang="en-US" dirty="0" smtClean="0"/>
            </a:br>
            <a:r>
              <a:rPr lang="en-US" dirty="0" smtClean="0"/>
              <a:t>1	Alice	201</a:t>
            </a:r>
            <a:br>
              <a:rPr lang="en-US" dirty="0" smtClean="0"/>
            </a:br>
            <a:r>
              <a:rPr lang="en-US" dirty="0" smtClean="0"/>
              <a:t>2	Bob	202</a:t>
            </a:r>
            <a:br>
              <a:rPr lang="en-US" dirty="0" smtClean="0"/>
            </a:br>
            <a:r>
              <a:rPr lang="en-US" dirty="0" smtClean="0"/>
              <a:t/>
            </a:r>
            <a:br>
              <a:rPr lang="en-US" dirty="0" smtClean="0"/>
            </a:br>
            <a:r>
              <a:rPr lang="en-US" b="1" dirty="0" smtClean="0"/>
              <a:t>Advisor Table</a:t>
            </a:r>
            <a:r>
              <a:rPr lang="en-US" dirty="0" smtClean="0"/>
              <a:t>:</a:t>
            </a:r>
          </a:p>
          <a:p>
            <a:r>
              <a:rPr lang="en-US" dirty="0" err="1" smtClean="0"/>
              <a:t>AdvisorID</a:t>
            </a:r>
            <a:r>
              <a:rPr lang="en-US" dirty="0" smtClean="0"/>
              <a:t>	</a:t>
            </a:r>
            <a:r>
              <a:rPr lang="en-US" dirty="0" err="1" smtClean="0"/>
              <a:t>AdvisorName</a:t>
            </a:r>
            <a:r>
              <a:rPr lang="en-US" dirty="0" smtClean="0"/>
              <a:t/>
            </a:r>
            <a:br>
              <a:rPr lang="en-US" dirty="0" smtClean="0"/>
            </a:br>
            <a:r>
              <a:rPr lang="en-US" dirty="0" smtClean="0"/>
              <a:t>201	Dr. Brown</a:t>
            </a:r>
            <a:br>
              <a:rPr lang="en-US" dirty="0" smtClean="0"/>
            </a:br>
            <a:r>
              <a:rPr lang="en-US" dirty="0" smtClean="0"/>
              <a:t>202	Dr. White</a:t>
            </a:r>
            <a:br>
              <a:rPr lang="en-US" dirty="0" smtClean="0"/>
            </a:br>
            <a:r>
              <a:rPr lang="en-US" dirty="0" smtClean="0"/>
              <a:t/>
            </a:r>
            <a:br>
              <a:rPr lang="en-US" dirty="0" smtClean="0"/>
            </a:br>
            <a:r>
              <a:rPr lang="en-US" dirty="0" smtClean="0"/>
              <a:t>Now, each table is in 3NF, as all non-key attributes depend directly on the primary key.</a:t>
            </a:r>
          </a:p>
          <a:p>
            <a:r>
              <a:rPr lang="en-US" b="1" dirty="0" smtClean="0"/>
              <a:t/>
            </a:r>
            <a:br>
              <a:rPr lang="en-US" b="1" dirty="0" smtClean="0"/>
            </a:br>
            <a:r>
              <a:rPr lang="en-US" b="1" dirty="0" smtClean="0"/>
              <a:t>4. Boyce-</a:t>
            </a:r>
            <a:r>
              <a:rPr lang="en-US" b="1" dirty="0" err="1" smtClean="0"/>
              <a:t>Codd</a:t>
            </a:r>
            <a:r>
              <a:rPr lang="en-US" b="1" dirty="0" smtClean="0"/>
              <a:t> Normal Form (BCNF)</a:t>
            </a:r>
          </a:p>
          <a:p>
            <a:r>
              <a:rPr lang="en-US" b="1" dirty="0" smtClean="0"/>
              <a:t>Definition</a:t>
            </a:r>
            <a:r>
              <a:rPr lang="en-US" dirty="0" smtClean="0"/>
              <a:t>: A table is in BCNF if:</a:t>
            </a:r>
          </a:p>
          <a:p>
            <a:r>
              <a:rPr lang="en-US" dirty="0" smtClean="0"/>
              <a:t>It is in 3NF.</a:t>
            </a:r>
          </a:p>
          <a:p>
            <a:r>
              <a:rPr lang="en-US" dirty="0" smtClean="0"/>
              <a:t>For every functional dependency (A → B), A must be a </a:t>
            </a:r>
            <a:r>
              <a:rPr lang="en-US" dirty="0" err="1" smtClean="0"/>
              <a:t>superkey</a:t>
            </a:r>
            <a:r>
              <a:rPr lang="en-US" dirty="0" smtClean="0"/>
              <a:t> (i.e., a unique identifier for a row).</a:t>
            </a:r>
          </a:p>
          <a:p>
            <a:r>
              <a:rPr lang="en-US" dirty="0" smtClean="0"/>
              <a:t>BCNF is a stricter version of 3NF. It handles some rare cases where 3NF does not remove all redundancy.</a:t>
            </a:r>
          </a:p>
          <a:p>
            <a:r>
              <a:rPr lang="en-US" b="1" dirty="0" smtClean="0"/>
              <a:t/>
            </a:r>
            <a:br>
              <a:rPr lang="en-US" b="1" dirty="0" smtClean="0"/>
            </a:br>
            <a:r>
              <a:rPr lang="en-US" b="1" dirty="0" smtClean="0"/>
              <a:t>Example</a:t>
            </a:r>
            <a:r>
              <a:rPr lang="en-US" dirty="0" smtClean="0"/>
              <a:t>: Consider a scenario where students can take multiple courses, and each course is assigned a unique room.</a:t>
            </a:r>
          </a:p>
          <a:p>
            <a:r>
              <a:rPr lang="en-US" dirty="0" err="1" smtClean="0"/>
              <a:t>StudentID</a:t>
            </a:r>
            <a:r>
              <a:rPr lang="en-US" dirty="0" smtClean="0"/>
              <a:t>	</a:t>
            </a:r>
            <a:r>
              <a:rPr lang="en-US" dirty="0" err="1" smtClean="0"/>
              <a:t>CourseID</a:t>
            </a:r>
            <a:r>
              <a:rPr lang="en-US" dirty="0" smtClean="0"/>
              <a:t>	Room</a:t>
            </a:r>
            <a:br>
              <a:rPr lang="en-US" dirty="0" smtClean="0"/>
            </a:br>
            <a:r>
              <a:rPr lang="en-US" dirty="0" smtClean="0"/>
              <a:t>1	101	Room 1</a:t>
            </a:r>
            <a:br>
              <a:rPr lang="en-US" dirty="0" smtClean="0"/>
            </a:br>
            <a:r>
              <a:rPr lang="en-US" dirty="0" smtClean="0"/>
              <a:t>1	102	Room 2</a:t>
            </a:r>
            <a:br>
              <a:rPr lang="en-US" dirty="0" smtClean="0"/>
            </a:br>
            <a:r>
              <a:rPr lang="en-US" dirty="0" smtClean="0"/>
              <a:t>2	101	Room 1</a:t>
            </a:r>
            <a:br>
              <a:rPr lang="en-US" dirty="0" smtClean="0"/>
            </a:br>
            <a:r>
              <a:rPr lang="en-US" dirty="0" smtClean="0"/>
              <a:t/>
            </a:r>
            <a:br>
              <a:rPr lang="en-US" dirty="0" smtClean="0"/>
            </a:br>
            <a:r>
              <a:rPr lang="en-US" dirty="0" smtClean="0"/>
              <a:t>Here, Room depends on </a:t>
            </a:r>
            <a:r>
              <a:rPr lang="en-US" dirty="0" err="1" smtClean="0"/>
              <a:t>CourseID</a:t>
            </a:r>
            <a:r>
              <a:rPr lang="en-US" dirty="0" smtClean="0"/>
              <a:t>, but </a:t>
            </a:r>
            <a:r>
              <a:rPr lang="en-US" dirty="0" err="1" smtClean="0"/>
              <a:t>CourseID</a:t>
            </a:r>
            <a:r>
              <a:rPr lang="en-US" dirty="0" smtClean="0"/>
              <a:t> is not a candidate key (since a student can be enrolled in more than one course). This violates BCNF.</a:t>
            </a:r>
          </a:p>
          <a:p>
            <a:r>
              <a:rPr lang="en-US" b="1" dirty="0" smtClean="0"/>
              <a:t/>
            </a:r>
            <a:br>
              <a:rPr lang="en-US" b="1" dirty="0" smtClean="0"/>
            </a:br>
            <a:r>
              <a:rPr lang="en-US" b="1" dirty="0" smtClean="0"/>
              <a:t>BCNF Normalized</a:t>
            </a:r>
            <a:r>
              <a:rPr lang="en-US" dirty="0" smtClean="0"/>
              <a:t>:</a:t>
            </a:r>
          </a:p>
          <a:p>
            <a:r>
              <a:rPr lang="en-US" dirty="0" smtClean="0"/>
              <a:t>We split the table into two:</a:t>
            </a:r>
          </a:p>
          <a:p>
            <a:r>
              <a:rPr lang="en-US" b="1" dirty="0" smtClean="0"/>
              <a:t/>
            </a:r>
            <a:br>
              <a:rPr lang="en-US" b="1" dirty="0" smtClean="0"/>
            </a:br>
            <a:r>
              <a:rPr lang="en-US" b="1" dirty="0" smtClean="0"/>
              <a:t>Student-Course Table</a:t>
            </a:r>
            <a:r>
              <a:rPr lang="en-US" dirty="0" smtClean="0"/>
              <a:t>:</a:t>
            </a:r>
          </a:p>
          <a:p>
            <a:r>
              <a:rPr lang="en-US" dirty="0" err="1" smtClean="0"/>
              <a:t>StudentID</a:t>
            </a:r>
            <a:r>
              <a:rPr lang="en-US" dirty="0" smtClean="0"/>
              <a:t>	</a:t>
            </a:r>
            <a:r>
              <a:rPr lang="en-US" dirty="0" err="1" smtClean="0"/>
              <a:t>CourseID</a:t>
            </a:r>
            <a:r>
              <a:rPr lang="en-US" dirty="0" smtClean="0"/>
              <a:t>	</a:t>
            </a:r>
            <a:br>
              <a:rPr lang="en-US" dirty="0" smtClean="0"/>
            </a:br>
            <a:r>
              <a:rPr lang="en-US" dirty="0" smtClean="0"/>
              <a:t>1	101</a:t>
            </a:r>
            <a:br>
              <a:rPr lang="en-US" dirty="0" smtClean="0"/>
            </a:br>
            <a:r>
              <a:rPr lang="en-US" dirty="0" smtClean="0"/>
              <a:t>1	102</a:t>
            </a:r>
            <a:br>
              <a:rPr lang="en-US" dirty="0" smtClean="0"/>
            </a:br>
            <a:r>
              <a:rPr lang="en-US" dirty="0" smtClean="0"/>
              <a:t>2	101</a:t>
            </a:r>
            <a:br>
              <a:rPr lang="en-US" dirty="0" smtClean="0"/>
            </a:br>
            <a:r>
              <a:rPr lang="en-US" dirty="0" smtClean="0"/>
              <a:t/>
            </a:r>
            <a:br>
              <a:rPr lang="en-US" dirty="0" smtClean="0"/>
            </a:br>
            <a:r>
              <a:rPr lang="en-US" b="1" dirty="0" smtClean="0"/>
              <a:t>Course-Room Table</a:t>
            </a:r>
            <a:r>
              <a:rPr lang="en-US" dirty="0" smtClean="0"/>
              <a:t>:</a:t>
            </a:r>
          </a:p>
          <a:p>
            <a:r>
              <a:rPr lang="en-US" dirty="0" err="1" smtClean="0"/>
              <a:t>CourseID</a:t>
            </a:r>
            <a:r>
              <a:rPr lang="en-US" dirty="0" smtClean="0"/>
              <a:t>	Room</a:t>
            </a:r>
            <a:br>
              <a:rPr lang="en-US" dirty="0" smtClean="0"/>
            </a:br>
            <a:r>
              <a:rPr lang="en-US" dirty="0" smtClean="0"/>
              <a:t>101	Room 1</a:t>
            </a:r>
            <a:br>
              <a:rPr lang="en-US" dirty="0" smtClean="0"/>
            </a:br>
            <a:r>
              <a:rPr lang="en-US" dirty="0" smtClean="0"/>
              <a:t>102	Room 2</a:t>
            </a:r>
            <a:br>
              <a:rPr lang="en-US" dirty="0" smtClean="0"/>
            </a:br>
            <a:r>
              <a:rPr lang="en-US" dirty="0" smtClean="0"/>
              <a:t/>
            </a:r>
            <a:br>
              <a:rPr lang="en-US" dirty="0" smtClean="0"/>
            </a:br>
            <a:r>
              <a:rPr lang="en-US" dirty="0" smtClean="0"/>
              <a:t>Now, each table adheres to BCNF.</a:t>
            </a:r>
          </a:p>
          <a:p>
            <a:r>
              <a:rPr lang="en-US" b="1" dirty="0" smtClean="0"/>
              <a:t/>
            </a:r>
            <a:br>
              <a:rPr lang="en-US" b="1" dirty="0" smtClean="0"/>
            </a:br>
            <a:r>
              <a:rPr lang="en-US" b="1" dirty="0" smtClean="0"/>
              <a:t>Higher Normal Forms (4NF, 5NF, DKNF)</a:t>
            </a:r>
          </a:p>
          <a:p>
            <a:r>
              <a:rPr lang="en-US" dirty="0" smtClean="0"/>
              <a:t>These forms are rarely applied in most business scenarios but are useful for eliminating more complex types of redundancy:</a:t>
            </a:r>
          </a:p>
          <a:p>
            <a:r>
              <a:rPr lang="en-US" b="1" dirty="0" smtClean="0"/>
              <a:t>4NF (Fourth Normal Form)</a:t>
            </a:r>
            <a:r>
              <a:rPr lang="en-US" dirty="0" smtClean="0"/>
              <a:t>: Deals with multi-valued dependencies.</a:t>
            </a:r>
          </a:p>
          <a:p>
            <a:r>
              <a:rPr lang="en-US" b="1" dirty="0" smtClean="0"/>
              <a:t>5NF (Fifth Normal Form)</a:t>
            </a:r>
            <a:r>
              <a:rPr lang="en-US" dirty="0" smtClean="0"/>
              <a:t>: Deals with cases where information can be reconstructed from smaller pieces of information.</a:t>
            </a:r>
          </a:p>
          <a:p>
            <a:r>
              <a:rPr lang="en-US" b="1" dirty="0" smtClean="0"/>
              <a:t>DKNF (Domain-Key Normal Form)</a:t>
            </a:r>
            <a:r>
              <a:rPr lang="en-US" dirty="0" smtClean="0"/>
              <a:t>: Ensures all constraints are logical constraints, without any extraneous dependencies.</a:t>
            </a:r>
          </a:p>
          <a:p>
            <a:r>
              <a:rPr lang="en-US" b="1" dirty="0" smtClean="0"/>
              <a:t/>
            </a:r>
            <a:br>
              <a:rPr lang="en-US" b="1" dirty="0" smtClean="0"/>
            </a:br>
            <a:r>
              <a:rPr lang="en-US" b="1" dirty="0" smtClean="0"/>
              <a:t>Benefits of Normalization</a:t>
            </a:r>
          </a:p>
          <a:p>
            <a:r>
              <a:rPr lang="en-US" b="1" dirty="0" smtClean="0"/>
              <a:t>Reduced Data Redundancy</a:t>
            </a:r>
            <a:r>
              <a:rPr lang="en-US" dirty="0" smtClean="0"/>
              <a:t>: Fewer duplicated data means less risk of inconsistencies.</a:t>
            </a:r>
          </a:p>
          <a:p>
            <a:r>
              <a:rPr lang="en-US" b="1" dirty="0" smtClean="0"/>
              <a:t>Better Data Integrity</a:t>
            </a:r>
            <a:r>
              <a:rPr lang="en-US" dirty="0" smtClean="0"/>
              <a:t>: Updates, deletions, and insertions won't inadvertently corrupt data.</a:t>
            </a:r>
          </a:p>
          <a:p>
            <a:r>
              <a:rPr lang="en-US" b="1" dirty="0" smtClean="0"/>
              <a:t>Improved Query Performance</a:t>
            </a:r>
            <a:r>
              <a:rPr lang="en-US" dirty="0" smtClean="0"/>
              <a:t>: Well-normalized databases make queries more efficient.</a:t>
            </a:r>
          </a:p>
          <a:p>
            <a:r>
              <a:rPr lang="en-US" b="1" dirty="0" smtClean="0"/>
              <a:t>Easier Maintenance</a:t>
            </a:r>
            <a:r>
              <a:rPr lang="en-US" dirty="0" smtClean="0"/>
              <a:t>: Normalized databases are easier to maintain and scale over time.</a:t>
            </a:r>
          </a:p>
          <a:p>
            <a:r>
              <a:rPr lang="en-US" b="1" dirty="0" smtClean="0"/>
              <a:t/>
            </a:r>
            <a:br>
              <a:rPr lang="en-US" b="1" dirty="0" smtClean="0"/>
            </a:br>
            <a:r>
              <a:rPr lang="en-US" b="1" dirty="0" smtClean="0"/>
              <a:t>Drawbacks of Normalization</a:t>
            </a:r>
          </a:p>
          <a:p>
            <a:r>
              <a:rPr lang="en-US" b="1" dirty="0" smtClean="0"/>
              <a:t>Complex Queries</a:t>
            </a:r>
            <a:r>
              <a:rPr lang="en-US" dirty="0" smtClean="0"/>
              <a:t>: Since data is spread across multiple tables, complex joins may be required to fetch data, which can impact performance in read-heavy applications.</a:t>
            </a:r>
          </a:p>
          <a:p>
            <a:r>
              <a:rPr lang="en-US" b="1" dirty="0" smtClean="0"/>
              <a:t>Overhead in Small Databases</a:t>
            </a:r>
            <a:r>
              <a:rPr lang="en-US" dirty="0" smtClean="0"/>
              <a:t>: Normalization may not be necessary for very small datasets where performance isn't an issue.</a:t>
            </a:r>
          </a:p>
          <a:p>
            <a:r>
              <a:rPr lang="en-US" b="1" dirty="0" smtClean="0"/>
              <a:t>Insert/Update Performance</a:t>
            </a:r>
            <a:r>
              <a:rPr lang="en-US" dirty="0" smtClean="0"/>
              <a:t>: Normalization can sometimes increase the time needed for insert and update operations because of the added complexity of relationships.</a:t>
            </a:r>
          </a:p>
          <a:p>
            <a:r>
              <a:rPr lang="en-US" b="1" dirty="0" smtClean="0"/>
              <a:t/>
            </a:r>
            <a:br>
              <a:rPr lang="en-US" b="1" dirty="0" smtClean="0"/>
            </a:br>
            <a:r>
              <a:rPr lang="en-US" b="1" dirty="0" smtClean="0"/>
              <a:t>When to </a:t>
            </a:r>
            <a:r>
              <a:rPr lang="en-US" b="1" dirty="0" err="1" smtClean="0"/>
              <a:t>Denormalize</a:t>
            </a:r>
            <a:r>
              <a:rPr lang="en-US" b="1" dirty="0" smtClean="0"/>
              <a:t>?</a:t>
            </a:r>
          </a:p>
          <a:p>
            <a:r>
              <a:rPr lang="en-US" dirty="0" smtClean="0"/>
              <a:t>In some cases, especially for performance reasons, you might choose to </a:t>
            </a:r>
            <a:r>
              <a:rPr lang="en-US" b="1" dirty="0" err="1" smtClean="0"/>
              <a:t>denormalize</a:t>
            </a:r>
            <a:r>
              <a:rPr lang="en-US" dirty="0" smtClean="0"/>
              <a:t> a database. </a:t>
            </a:r>
            <a:r>
              <a:rPr lang="en-US" dirty="0" err="1" smtClean="0"/>
              <a:t>Denormalization</a:t>
            </a:r>
            <a:r>
              <a:rPr lang="en-US" dirty="0" smtClean="0"/>
              <a:t> adds redundancy back into the database to optimize read-heavy applications (e.g., reporting systems, real-time analytics). Careful planning and understanding of the trade-offs are required.</a:t>
            </a:r>
          </a:p>
          <a:p>
            <a:r>
              <a:rPr lang="en-US" b="1" smtClean="0"/>
              <a:t/>
            </a:r>
            <a:br>
              <a:rPr lang="en-US" b="1" smtClean="0"/>
            </a:br>
            <a:r>
              <a:rPr lang="en-US" b="1" smtClean="0"/>
              <a:t>Conclusion</a:t>
            </a:r>
            <a:endParaRPr lang="en-US" b="1" dirty="0" smtClean="0"/>
          </a:p>
          <a:p>
            <a:r>
              <a:rPr lang="en-US" dirty="0" smtClean="0"/>
              <a:t>Normalization is essential for creating efficient, scalable, and maintainable databases. It helps avoid data anomalies, redundancy, and improves data integrity. However, a balance between normalization and </a:t>
            </a:r>
            <a:r>
              <a:rPr lang="en-US" dirty="0" err="1" smtClean="0"/>
              <a:t>denormalization</a:t>
            </a:r>
            <a:r>
              <a:rPr lang="en-US" dirty="0" smtClean="0"/>
              <a:t> might be necessary depending on the specific needs of the application.</a:t>
            </a:r>
          </a:p>
          <a:p>
            <a:endParaRPr lang="en-US" dirty="0"/>
          </a:p>
        </p:txBody>
      </p:sp>
      <p:sp>
        <p:nvSpPr>
          <p:cNvPr id="4" name="Slide Number Placeholder 3"/>
          <p:cNvSpPr>
            <a:spLocks noGrp="1"/>
          </p:cNvSpPr>
          <p:nvPr>
            <p:ph type="sldNum" sz="quarter" idx="10"/>
          </p:nvPr>
        </p:nvSpPr>
        <p:spPr/>
        <p:txBody>
          <a:bodyPr/>
          <a:lstStyle/>
          <a:p>
            <a:fld id="{DEF73F53-9912-44E9-84FC-AE9951F897D5}" type="slidenum">
              <a:rPr lang="en-US" smtClean="0"/>
              <a:t>10</a:t>
            </a:fld>
            <a:endParaRPr lang="en-US"/>
          </a:p>
        </p:txBody>
      </p:sp>
    </p:spTree>
    <p:extLst>
      <p:ext uri="{BB962C8B-B14F-4D97-AF65-F5344CB8AC3E}">
        <p14:creationId xmlns:p14="http://schemas.microsoft.com/office/powerpoint/2010/main" val="421520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3F53-9912-44E9-84FC-AE9951F897D5}" type="slidenum">
              <a:rPr lang="en-US" smtClean="0"/>
              <a:t>11</a:t>
            </a:fld>
            <a:endParaRPr lang="en-US"/>
          </a:p>
        </p:txBody>
      </p:sp>
    </p:spTree>
    <p:extLst>
      <p:ext uri="{BB962C8B-B14F-4D97-AF65-F5344CB8AC3E}">
        <p14:creationId xmlns:p14="http://schemas.microsoft.com/office/powerpoint/2010/main" val="149266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58681-1199-EF0D-765B-25EBA6A26F36}"/>
              </a:ext>
            </a:extLst>
          </p:cNvPr>
          <p:cNvSpPr>
            <a:spLocks noGrp="1"/>
          </p:cNvSpPr>
          <p:nvPr>
            <p:ph type="ctrTitle"/>
          </p:nvPr>
        </p:nvSpPr>
        <p:spPr>
          <a:xfrm>
            <a:off x="1507067" y="757238"/>
            <a:ext cx="7766936" cy="3293598"/>
          </a:xfrm>
        </p:spPr>
        <p:txBody>
          <a:bodyPr/>
          <a:lstStyle/>
          <a:p>
            <a:pPr algn="ctr"/>
            <a:r>
              <a:rPr lang="en-US" dirty="0"/>
              <a:t>Introduction to SQL </a:t>
            </a:r>
            <a:r>
              <a:rPr lang="en-US" dirty="0" smtClean="0"/>
              <a:t/>
            </a:r>
            <a:br>
              <a:rPr lang="en-US" dirty="0" smtClean="0"/>
            </a:br>
            <a:r>
              <a:rPr lang="en-US" dirty="0" smtClean="0"/>
              <a:t>and </a:t>
            </a:r>
            <a:br>
              <a:rPr lang="en-US" dirty="0" smtClean="0"/>
            </a:br>
            <a:r>
              <a:rPr lang="en-US" dirty="0" smtClean="0"/>
              <a:t>Databases</a:t>
            </a:r>
            <a:endParaRPr lang="en-US" dirty="0"/>
          </a:p>
        </p:txBody>
      </p:sp>
      <p:sp>
        <p:nvSpPr>
          <p:cNvPr id="3" name="Subtitle 2">
            <a:extLst>
              <a:ext uri="{FF2B5EF4-FFF2-40B4-BE49-F238E27FC236}">
                <a16:creationId xmlns:a16="http://schemas.microsoft.com/office/drawing/2014/main" xmlns="" id="{3A2FD1F4-AA44-6A3F-505A-41BBA1B86F49}"/>
              </a:ext>
            </a:extLst>
          </p:cNvPr>
          <p:cNvSpPr>
            <a:spLocks noGrp="1"/>
          </p:cNvSpPr>
          <p:nvPr>
            <p:ph type="subTitle" idx="1"/>
          </p:nvPr>
        </p:nvSpPr>
        <p:spPr>
          <a:xfrm>
            <a:off x="2450042" y="4171950"/>
            <a:ext cx="5693833" cy="471488"/>
          </a:xfrm>
        </p:spPr>
        <p:txBody>
          <a:bodyPr>
            <a:normAutofit/>
          </a:bodyPr>
          <a:lstStyle/>
          <a:p>
            <a:pPr algn="l"/>
            <a:r>
              <a:rPr lang="en-US" dirty="0"/>
              <a:t>Understanding Database Systems and SQL Queries</a:t>
            </a:r>
            <a:endParaRPr lang="en-US" dirty="0"/>
          </a:p>
        </p:txBody>
      </p:sp>
      <p:sp>
        <p:nvSpPr>
          <p:cNvPr id="4" name="Subtitle 2">
            <a:extLst>
              <a:ext uri="{FF2B5EF4-FFF2-40B4-BE49-F238E27FC236}">
                <a16:creationId xmlns:a16="http://schemas.microsoft.com/office/drawing/2014/main" xmlns="" id="{3A2FD1F4-AA44-6A3F-505A-41BBA1B86F49}"/>
              </a:ext>
            </a:extLst>
          </p:cNvPr>
          <p:cNvSpPr txBox="1">
            <a:spLocks/>
          </p:cNvSpPr>
          <p:nvPr/>
        </p:nvSpPr>
        <p:spPr>
          <a:xfrm>
            <a:off x="573617" y="5667374"/>
            <a:ext cx="7766936" cy="1014413"/>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mtClean="0"/>
              <a:t>Author: Ebenezer Nuamah</a:t>
            </a:r>
          </a:p>
          <a:p>
            <a:pPr algn="l"/>
            <a:r>
              <a:rPr lang="en-US" smtClean="0"/>
              <a:t>Date: 14</a:t>
            </a:r>
            <a:r>
              <a:rPr lang="en-US" baseline="30000" smtClean="0"/>
              <a:t>th</a:t>
            </a:r>
            <a:r>
              <a:rPr lang="en-US" smtClean="0"/>
              <a:t> October, 2024</a:t>
            </a:r>
            <a:endParaRPr lang="en-US" dirty="0"/>
          </a:p>
        </p:txBody>
      </p:sp>
    </p:spTree>
    <p:extLst>
      <p:ext uri="{BB962C8B-B14F-4D97-AF65-F5344CB8AC3E}">
        <p14:creationId xmlns:p14="http://schemas.microsoft.com/office/powerpoint/2010/main" val="5395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74DB0-7DC2-0CF8-FE01-4377EE621707}"/>
              </a:ext>
            </a:extLst>
          </p:cNvPr>
          <p:cNvSpPr>
            <a:spLocks noGrp="1"/>
          </p:cNvSpPr>
          <p:nvPr>
            <p:ph type="title"/>
          </p:nvPr>
        </p:nvSpPr>
        <p:spPr/>
        <p:txBody>
          <a:bodyPr/>
          <a:lstStyle/>
          <a:p>
            <a:r>
              <a:rPr lang="en-US" dirty="0"/>
              <a:t>Database Normalization</a:t>
            </a:r>
            <a:endParaRPr lang="en-US" dirty="0"/>
          </a:p>
        </p:txBody>
      </p:sp>
      <p:sp>
        <p:nvSpPr>
          <p:cNvPr id="3" name="Content Placeholder 2">
            <a:extLst>
              <a:ext uri="{FF2B5EF4-FFF2-40B4-BE49-F238E27FC236}">
                <a16:creationId xmlns:a16="http://schemas.microsoft.com/office/drawing/2014/main" xmlns="" id="{911EEB0C-2131-7C5A-629F-334F09546E4A}"/>
              </a:ext>
            </a:extLst>
          </p:cNvPr>
          <p:cNvSpPr>
            <a:spLocks noGrp="1"/>
          </p:cNvSpPr>
          <p:nvPr>
            <p:ph idx="1"/>
          </p:nvPr>
        </p:nvSpPr>
        <p:spPr>
          <a:xfrm>
            <a:off x="677334" y="1443983"/>
            <a:ext cx="8596668" cy="4842517"/>
          </a:xfrm>
        </p:spPr>
        <p:txBody>
          <a:bodyPr/>
          <a:lstStyle/>
          <a:p>
            <a:r>
              <a:rPr lang="en-US" dirty="0"/>
              <a:t>Database </a:t>
            </a:r>
            <a:r>
              <a:rPr lang="en-US" dirty="0" smtClean="0"/>
              <a:t>Normalization</a:t>
            </a:r>
            <a:endParaRPr lang="en-US" dirty="0"/>
          </a:p>
          <a:p>
            <a:pPr lvl="1">
              <a:buFont typeface="Wingdings" panose="05000000000000000000" pitchFamily="2" charset="2"/>
              <a:buChar char="§"/>
            </a:pPr>
            <a:r>
              <a:rPr lang="en-US" sz="1800" dirty="0"/>
              <a:t>Normalization: Organizes a database into tables and columns to reduce redundancy</a:t>
            </a:r>
            <a:r>
              <a:rPr lang="en-US" sz="1800" dirty="0" smtClean="0"/>
              <a:t>.</a:t>
            </a:r>
          </a:p>
          <a:p>
            <a:pPr lvl="1">
              <a:buFont typeface="Wingdings" panose="05000000000000000000" pitchFamily="2" charset="2"/>
              <a:buChar char="§"/>
            </a:pPr>
            <a:r>
              <a:rPr lang="en-US" sz="1800" dirty="0" smtClean="0"/>
              <a:t>Normalization </a:t>
            </a:r>
            <a:r>
              <a:rPr lang="en-US" sz="1800" dirty="0"/>
              <a:t>Forms</a:t>
            </a:r>
            <a:r>
              <a:rPr lang="en-US" sz="1800" dirty="0" smtClean="0"/>
              <a:t>:</a:t>
            </a:r>
          </a:p>
          <a:p>
            <a:pPr lvl="2">
              <a:buFont typeface="Courier New" panose="02070309020205020404" pitchFamily="49" charset="0"/>
              <a:buChar char="o"/>
            </a:pPr>
            <a:r>
              <a:rPr lang="en-US" sz="1600" dirty="0" smtClean="0"/>
              <a:t>1NF</a:t>
            </a:r>
            <a:r>
              <a:rPr lang="en-US" sz="1600" dirty="0"/>
              <a:t>: Each table cell should contain a single value</a:t>
            </a:r>
            <a:r>
              <a:rPr lang="en-US" sz="1600" dirty="0" smtClean="0"/>
              <a:t>.</a:t>
            </a:r>
          </a:p>
          <a:p>
            <a:pPr lvl="2">
              <a:buFont typeface="Courier New" panose="02070309020205020404" pitchFamily="49" charset="0"/>
              <a:buChar char="o"/>
            </a:pPr>
            <a:r>
              <a:rPr lang="en-US" sz="1600" dirty="0" smtClean="0"/>
              <a:t>2NF</a:t>
            </a:r>
            <a:r>
              <a:rPr lang="en-US" sz="1600" dirty="0"/>
              <a:t>: No partial dependency on a composite key</a:t>
            </a:r>
            <a:r>
              <a:rPr lang="en-US" sz="1600" dirty="0" smtClean="0"/>
              <a:t>.</a:t>
            </a:r>
          </a:p>
          <a:p>
            <a:pPr lvl="2">
              <a:buFont typeface="Courier New" panose="02070309020205020404" pitchFamily="49" charset="0"/>
              <a:buChar char="o"/>
            </a:pPr>
            <a:r>
              <a:rPr lang="en-US" sz="1600" dirty="0" smtClean="0"/>
              <a:t>3NF</a:t>
            </a:r>
            <a:r>
              <a:rPr lang="en-US" sz="1600" dirty="0"/>
              <a:t>: Remove columns not dependent on the primary key</a:t>
            </a:r>
            <a:r>
              <a:rPr lang="en-US" sz="1600" dirty="0" smtClean="0"/>
              <a:t>.</a:t>
            </a:r>
          </a:p>
          <a:p>
            <a:pPr lvl="2">
              <a:buFont typeface="Wingdings" panose="05000000000000000000" pitchFamily="2" charset="2"/>
              <a:buChar char="§"/>
            </a:pPr>
            <a:endParaRPr lang="en-US" sz="1600" dirty="0"/>
          </a:p>
          <a:p>
            <a:pPr lvl="1">
              <a:buFont typeface="Wingdings" panose="05000000000000000000" pitchFamily="2" charset="2"/>
              <a:buChar char="§"/>
            </a:pPr>
            <a:r>
              <a:rPr lang="en-US" sz="1800" dirty="0" smtClean="0"/>
              <a:t>Benefits:</a:t>
            </a:r>
          </a:p>
          <a:p>
            <a:pPr lvl="2">
              <a:buFont typeface="Courier New" panose="02070309020205020404" pitchFamily="49" charset="0"/>
              <a:buChar char="o"/>
            </a:pPr>
            <a:r>
              <a:rPr lang="en-US" sz="1600" dirty="0" smtClean="0"/>
              <a:t>Reduces </a:t>
            </a:r>
            <a:r>
              <a:rPr lang="en-US" sz="1600" dirty="0"/>
              <a:t>duplication</a:t>
            </a:r>
            <a:r>
              <a:rPr lang="en-US" sz="1600" dirty="0" smtClean="0"/>
              <a:t>.</a:t>
            </a:r>
          </a:p>
          <a:p>
            <a:pPr lvl="2">
              <a:buFont typeface="Courier New" panose="02070309020205020404" pitchFamily="49" charset="0"/>
              <a:buChar char="o"/>
            </a:pPr>
            <a:r>
              <a:rPr lang="en-US" sz="1600" dirty="0" smtClean="0"/>
              <a:t>Improves </a:t>
            </a:r>
            <a:r>
              <a:rPr lang="en-US" sz="1600" dirty="0"/>
              <a:t>data integrity.</a:t>
            </a:r>
            <a:endParaRPr lang="en-US" sz="1600" dirty="0"/>
          </a:p>
        </p:txBody>
      </p:sp>
    </p:spTree>
    <p:extLst>
      <p:ext uri="{BB962C8B-B14F-4D97-AF65-F5344CB8AC3E}">
        <p14:creationId xmlns:p14="http://schemas.microsoft.com/office/powerpoint/2010/main" val="338854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0E3DC-0665-7BB9-78C5-14BE935E05F5}"/>
              </a:ext>
            </a:extLst>
          </p:cNvPr>
          <p:cNvSpPr>
            <a:spLocks noGrp="1"/>
          </p:cNvSpPr>
          <p:nvPr>
            <p:ph type="title"/>
          </p:nvPr>
        </p:nvSpPr>
        <p:spPr/>
        <p:txBody>
          <a:bodyPr/>
          <a:lstStyle/>
          <a:p>
            <a:r>
              <a:rPr lang="en-US" dirty="0"/>
              <a:t>SQL Indexing</a:t>
            </a:r>
            <a:endParaRPr lang="en-US" dirty="0"/>
          </a:p>
        </p:txBody>
      </p:sp>
      <p:sp>
        <p:nvSpPr>
          <p:cNvPr id="3" name="Content Placeholder 2">
            <a:extLst>
              <a:ext uri="{FF2B5EF4-FFF2-40B4-BE49-F238E27FC236}">
                <a16:creationId xmlns:a16="http://schemas.microsoft.com/office/drawing/2014/main" xmlns="" id="{0E0AF13B-11C8-26BC-4D02-AFA37046A9F3}"/>
              </a:ext>
            </a:extLst>
          </p:cNvPr>
          <p:cNvSpPr>
            <a:spLocks noGrp="1"/>
          </p:cNvSpPr>
          <p:nvPr>
            <p:ph idx="1"/>
          </p:nvPr>
        </p:nvSpPr>
        <p:spPr>
          <a:xfrm>
            <a:off x="677334" y="1930400"/>
            <a:ext cx="8596668" cy="3880773"/>
          </a:xfrm>
        </p:spPr>
        <p:txBody>
          <a:bodyPr/>
          <a:lstStyle/>
          <a:p>
            <a:r>
              <a:rPr lang="en-US" dirty="0"/>
              <a:t>What is Indexing</a:t>
            </a:r>
            <a:r>
              <a:rPr lang="en-US" dirty="0" smtClean="0"/>
              <a:t>?</a:t>
            </a:r>
          </a:p>
          <a:p>
            <a:pPr lvl="1">
              <a:buFont typeface="Arial" panose="020B0604020202020204" pitchFamily="34" charset="0"/>
              <a:buChar char="•"/>
            </a:pPr>
            <a:r>
              <a:rPr lang="en-US" dirty="0" smtClean="0"/>
              <a:t>Indexes</a:t>
            </a:r>
            <a:r>
              <a:rPr lang="en-US" dirty="0"/>
              <a:t>: Used to speed up the retrieval of data from a database table</a:t>
            </a:r>
            <a:r>
              <a:rPr lang="en-US" dirty="0" smtClean="0"/>
              <a:t>.</a:t>
            </a:r>
          </a:p>
          <a:p>
            <a:pPr lvl="1">
              <a:buFont typeface="Wingdings" panose="05000000000000000000" pitchFamily="2" charset="2"/>
              <a:buChar char="§"/>
            </a:pPr>
            <a:r>
              <a:rPr lang="en-US" dirty="0" smtClean="0"/>
              <a:t>Types</a:t>
            </a:r>
            <a:r>
              <a:rPr lang="en-US" dirty="0"/>
              <a:t>: </a:t>
            </a:r>
            <a:r>
              <a:rPr lang="en-US" sz="1600" dirty="0" smtClean="0"/>
              <a:t>Primary </a:t>
            </a:r>
            <a:r>
              <a:rPr lang="en-US" sz="1600" dirty="0"/>
              <a:t>Index, Unique Index, </a:t>
            </a:r>
            <a:r>
              <a:rPr lang="en-US" sz="1600" dirty="0" smtClean="0"/>
              <a:t>Full-text </a:t>
            </a:r>
            <a:r>
              <a:rPr lang="en-US" sz="1600" dirty="0"/>
              <a:t>Index, </a:t>
            </a:r>
            <a:r>
              <a:rPr lang="en-US" sz="1600" dirty="0" smtClean="0"/>
              <a:t>Composite Index.</a:t>
            </a:r>
          </a:p>
          <a:p>
            <a:pPr lvl="1">
              <a:buFont typeface="Wingdings" panose="05000000000000000000" pitchFamily="2" charset="2"/>
              <a:buChar char="§"/>
            </a:pPr>
            <a:endParaRPr lang="en-US" dirty="0"/>
          </a:p>
          <a:p>
            <a:pPr marL="457200" lvl="1" indent="0">
              <a:buNone/>
            </a:pPr>
            <a:r>
              <a:rPr lang="en-US" dirty="0" smtClean="0"/>
              <a:t>Example:</a:t>
            </a:r>
          </a:p>
          <a:p>
            <a:pPr marL="457200" lvl="1" indent="0">
              <a:buNone/>
            </a:pPr>
            <a:r>
              <a:rPr lang="en-US" dirty="0" smtClean="0"/>
              <a:t>CREATE </a:t>
            </a:r>
            <a:r>
              <a:rPr lang="en-US" dirty="0"/>
              <a:t>INDEX </a:t>
            </a:r>
            <a:r>
              <a:rPr lang="en-US" dirty="0" err="1" smtClean="0"/>
              <a:t>idx_employee_name</a:t>
            </a:r>
            <a:r>
              <a:rPr lang="en-US" dirty="0" smtClean="0"/>
              <a:t> ON </a:t>
            </a:r>
            <a:r>
              <a:rPr lang="en-US" dirty="0"/>
              <a:t>employees (</a:t>
            </a:r>
            <a:r>
              <a:rPr lang="en-US" dirty="0" err="1"/>
              <a:t>first_name</a:t>
            </a:r>
            <a:r>
              <a:rPr lang="en-US" dirty="0"/>
              <a:t>, </a:t>
            </a:r>
            <a:r>
              <a:rPr lang="en-US" dirty="0" err="1"/>
              <a:t>last_name</a:t>
            </a:r>
            <a:r>
              <a:rPr lang="en-US" dirty="0"/>
              <a:t>);</a:t>
            </a:r>
            <a:endParaRPr lang="en-US" dirty="0"/>
          </a:p>
        </p:txBody>
      </p:sp>
    </p:spTree>
    <p:extLst>
      <p:ext uri="{BB962C8B-B14F-4D97-AF65-F5344CB8AC3E}">
        <p14:creationId xmlns:p14="http://schemas.microsoft.com/office/powerpoint/2010/main" val="304853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FEA35-FC36-B718-CF84-57AC0A29A27D}"/>
              </a:ext>
            </a:extLst>
          </p:cNvPr>
          <p:cNvSpPr>
            <a:spLocks noGrp="1"/>
          </p:cNvSpPr>
          <p:nvPr>
            <p:ph type="title"/>
          </p:nvPr>
        </p:nvSpPr>
        <p:spPr/>
        <p:txBody>
          <a:bodyPr/>
          <a:lstStyle/>
          <a:p>
            <a:r>
              <a:rPr lang="en-US" dirty="0"/>
              <a:t>Transactions in SQL</a:t>
            </a:r>
            <a:endParaRPr lang="en-US" dirty="0"/>
          </a:p>
        </p:txBody>
      </p:sp>
      <p:sp>
        <p:nvSpPr>
          <p:cNvPr id="3" name="Content Placeholder 2">
            <a:extLst>
              <a:ext uri="{FF2B5EF4-FFF2-40B4-BE49-F238E27FC236}">
                <a16:creationId xmlns:a16="http://schemas.microsoft.com/office/drawing/2014/main" xmlns="" id="{5085D7F9-EF8B-39FE-577E-26CBE4DAD2A7}"/>
              </a:ext>
            </a:extLst>
          </p:cNvPr>
          <p:cNvSpPr>
            <a:spLocks noGrp="1"/>
          </p:cNvSpPr>
          <p:nvPr>
            <p:ph idx="1"/>
          </p:nvPr>
        </p:nvSpPr>
        <p:spPr>
          <a:xfrm>
            <a:off x="677333" y="1314449"/>
            <a:ext cx="9081029" cy="5343525"/>
          </a:xfrm>
        </p:spPr>
        <p:txBody>
          <a:bodyPr>
            <a:normAutofit/>
          </a:bodyPr>
          <a:lstStyle/>
          <a:p>
            <a:r>
              <a:rPr lang="en-US" dirty="0"/>
              <a:t>Transactions in </a:t>
            </a:r>
            <a:r>
              <a:rPr lang="en-US" dirty="0" smtClean="0"/>
              <a:t>SQL</a:t>
            </a:r>
            <a:endParaRPr lang="en-US" dirty="0"/>
          </a:p>
          <a:p>
            <a:pPr lvl="1">
              <a:buFont typeface="Wingdings" panose="05000000000000000000" pitchFamily="2" charset="2"/>
              <a:buChar char="§"/>
            </a:pPr>
            <a:r>
              <a:rPr lang="en-US" dirty="0"/>
              <a:t>Transaction: A sequence of SQL operations executed as a single unit</a:t>
            </a:r>
            <a:r>
              <a:rPr lang="en-US" dirty="0" smtClean="0"/>
              <a:t>.</a:t>
            </a:r>
          </a:p>
          <a:p>
            <a:pPr lvl="1">
              <a:buFont typeface="Wingdings" panose="05000000000000000000" pitchFamily="2" charset="2"/>
              <a:buChar char="§"/>
            </a:pPr>
            <a:r>
              <a:rPr lang="en-US" dirty="0" smtClean="0"/>
              <a:t>Ensures:</a:t>
            </a:r>
          </a:p>
          <a:p>
            <a:pPr lvl="2">
              <a:buFont typeface="Wingdings" panose="05000000000000000000" pitchFamily="2" charset="2"/>
              <a:buChar char="§"/>
            </a:pPr>
            <a:r>
              <a:rPr lang="en-US" sz="1600" dirty="0" smtClean="0"/>
              <a:t>Atomicity</a:t>
            </a:r>
            <a:r>
              <a:rPr lang="en-US" sz="1600" dirty="0"/>
              <a:t>: All operations succeed or fail together</a:t>
            </a:r>
            <a:r>
              <a:rPr lang="en-US" sz="1600" dirty="0" smtClean="0"/>
              <a:t>.</a:t>
            </a:r>
          </a:p>
          <a:p>
            <a:pPr lvl="2">
              <a:buFont typeface="Wingdings" panose="05000000000000000000" pitchFamily="2" charset="2"/>
              <a:buChar char="§"/>
            </a:pPr>
            <a:r>
              <a:rPr lang="en-US" sz="1600" dirty="0" smtClean="0"/>
              <a:t>Consistency</a:t>
            </a:r>
            <a:r>
              <a:rPr lang="en-US" sz="1600" dirty="0"/>
              <a:t>: Keeps the database in a valid state</a:t>
            </a:r>
            <a:r>
              <a:rPr lang="en-US" sz="1600" dirty="0" smtClean="0"/>
              <a:t>.</a:t>
            </a:r>
          </a:p>
          <a:p>
            <a:pPr lvl="2">
              <a:buFont typeface="Wingdings" panose="05000000000000000000" pitchFamily="2" charset="2"/>
              <a:buChar char="§"/>
            </a:pPr>
            <a:r>
              <a:rPr lang="en-US" sz="1600" dirty="0" smtClean="0"/>
              <a:t>Isolation</a:t>
            </a:r>
            <a:r>
              <a:rPr lang="en-US" sz="1600" dirty="0"/>
              <a:t>: Intermediate states are hidden</a:t>
            </a:r>
            <a:r>
              <a:rPr lang="en-US" sz="1600" dirty="0" smtClean="0"/>
              <a:t>.</a:t>
            </a:r>
          </a:p>
          <a:p>
            <a:pPr lvl="2">
              <a:buFont typeface="Wingdings" panose="05000000000000000000" pitchFamily="2" charset="2"/>
              <a:buChar char="§"/>
            </a:pPr>
            <a:r>
              <a:rPr lang="en-US" sz="1600" dirty="0" smtClean="0"/>
              <a:t>Durability</a:t>
            </a:r>
            <a:r>
              <a:rPr lang="en-US" sz="1600" dirty="0"/>
              <a:t>: Changes persist after completion</a:t>
            </a:r>
            <a:r>
              <a:rPr lang="en-US" sz="1600" dirty="0" smtClean="0"/>
              <a:t>.</a:t>
            </a:r>
          </a:p>
          <a:p>
            <a:pPr marL="457200" lvl="1" indent="0">
              <a:buNone/>
            </a:pPr>
            <a:endParaRPr lang="en-US" dirty="0"/>
          </a:p>
          <a:p>
            <a:pPr marL="457200" lvl="1" indent="0">
              <a:buNone/>
            </a:pPr>
            <a:r>
              <a:rPr lang="en-US" dirty="0" smtClean="0"/>
              <a:t>Example:</a:t>
            </a:r>
          </a:p>
          <a:p>
            <a:pPr marL="457200" lvl="1" indent="0">
              <a:buNone/>
            </a:pPr>
            <a:r>
              <a:rPr lang="en-US" dirty="0" smtClean="0"/>
              <a:t>BEGIN;</a:t>
            </a:r>
          </a:p>
          <a:p>
            <a:pPr marL="857250" lvl="2" indent="0">
              <a:buNone/>
            </a:pPr>
            <a:r>
              <a:rPr lang="en-US" dirty="0" smtClean="0"/>
              <a:t>UPDATE </a:t>
            </a:r>
            <a:r>
              <a:rPr lang="en-US" dirty="0" err="1" smtClean="0"/>
              <a:t>employee_salary</a:t>
            </a:r>
            <a:r>
              <a:rPr lang="en-US" dirty="0" smtClean="0"/>
              <a:t> SET salary </a:t>
            </a:r>
            <a:r>
              <a:rPr lang="en-US" dirty="0"/>
              <a:t>= balance - 100 WHERE id = 1</a:t>
            </a:r>
            <a:r>
              <a:rPr lang="en-US" dirty="0" smtClean="0"/>
              <a:t>;</a:t>
            </a:r>
          </a:p>
          <a:p>
            <a:pPr marL="857250" lvl="2" indent="0">
              <a:buNone/>
            </a:pPr>
            <a:r>
              <a:rPr lang="en-US" dirty="0" smtClean="0"/>
              <a:t>UPDATE </a:t>
            </a:r>
            <a:r>
              <a:rPr lang="en-US" dirty="0" err="1"/>
              <a:t>employee_salary</a:t>
            </a:r>
            <a:r>
              <a:rPr lang="en-US" dirty="0"/>
              <a:t> </a:t>
            </a:r>
            <a:r>
              <a:rPr lang="en-US" dirty="0" smtClean="0"/>
              <a:t>SET salary = </a:t>
            </a:r>
            <a:r>
              <a:rPr lang="en-US" dirty="0"/>
              <a:t>balance + 100 WHERE id </a:t>
            </a:r>
            <a:r>
              <a:rPr lang="en-US" dirty="0" smtClean="0"/>
              <a:t>= 2;</a:t>
            </a:r>
          </a:p>
          <a:p>
            <a:pPr marL="457200" lvl="1" indent="0">
              <a:buNone/>
            </a:pPr>
            <a:r>
              <a:rPr lang="en-US" dirty="0" smtClean="0"/>
              <a:t>COMMIT;</a:t>
            </a:r>
            <a:endParaRPr lang="en-US" dirty="0"/>
          </a:p>
        </p:txBody>
      </p:sp>
    </p:spTree>
    <p:extLst>
      <p:ext uri="{BB962C8B-B14F-4D97-AF65-F5344CB8AC3E}">
        <p14:creationId xmlns:p14="http://schemas.microsoft.com/office/powerpoint/2010/main" val="3955505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FEA35-FC36-B718-CF84-57AC0A29A27D}"/>
              </a:ext>
            </a:extLst>
          </p:cNvPr>
          <p:cNvSpPr>
            <a:spLocks noGrp="1"/>
          </p:cNvSpPr>
          <p:nvPr>
            <p:ph type="title"/>
          </p:nvPr>
        </p:nvSpPr>
        <p:spPr/>
        <p:txBody>
          <a:bodyPr/>
          <a:lstStyle/>
          <a:p>
            <a:r>
              <a:rPr lang="en-US" dirty="0"/>
              <a:t>Summary</a:t>
            </a:r>
            <a:endParaRPr lang="en-US" dirty="0"/>
          </a:p>
        </p:txBody>
      </p:sp>
      <p:sp>
        <p:nvSpPr>
          <p:cNvPr id="3" name="Content Placeholder 2">
            <a:extLst>
              <a:ext uri="{FF2B5EF4-FFF2-40B4-BE49-F238E27FC236}">
                <a16:creationId xmlns:a16="http://schemas.microsoft.com/office/drawing/2014/main" xmlns="" id="{5085D7F9-EF8B-39FE-577E-26CBE4DAD2A7}"/>
              </a:ext>
            </a:extLst>
          </p:cNvPr>
          <p:cNvSpPr>
            <a:spLocks noGrp="1"/>
          </p:cNvSpPr>
          <p:nvPr>
            <p:ph idx="1"/>
          </p:nvPr>
        </p:nvSpPr>
        <p:spPr>
          <a:xfrm>
            <a:off x="677333" y="1657350"/>
            <a:ext cx="9081029" cy="5000624"/>
          </a:xfrm>
        </p:spPr>
        <p:txBody>
          <a:bodyPr>
            <a:normAutofit/>
          </a:bodyPr>
          <a:lstStyle/>
          <a:p>
            <a:r>
              <a:rPr lang="en-US" dirty="0"/>
              <a:t>Summary of SQL and Database </a:t>
            </a:r>
            <a:r>
              <a:rPr lang="en-US" dirty="0" smtClean="0"/>
              <a:t>Concepts</a:t>
            </a:r>
            <a:endParaRPr lang="en-US" dirty="0"/>
          </a:p>
          <a:p>
            <a:pPr lvl="1">
              <a:buFont typeface="Wingdings" panose="05000000000000000000" pitchFamily="2" charset="2"/>
              <a:buChar char="§"/>
            </a:pPr>
            <a:r>
              <a:rPr lang="en-US" sz="1800" dirty="0"/>
              <a:t>Databases store organized data</a:t>
            </a:r>
            <a:r>
              <a:rPr lang="en-US" sz="1800" dirty="0" smtClean="0"/>
              <a:t>.</a:t>
            </a:r>
          </a:p>
          <a:p>
            <a:pPr lvl="1">
              <a:buFont typeface="Wingdings" panose="05000000000000000000" pitchFamily="2" charset="2"/>
              <a:buChar char="§"/>
            </a:pPr>
            <a:r>
              <a:rPr lang="en-US" sz="1800" dirty="0" smtClean="0"/>
              <a:t>SQL </a:t>
            </a:r>
            <a:r>
              <a:rPr lang="en-US" sz="1800" dirty="0"/>
              <a:t>is used for querying and managing relational databases</a:t>
            </a:r>
            <a:r>
              <a:rPr lang="en-US" sz="1800" dirty="0" smtClean="0"/>
              <a:t>.</a:t>
            </a:r>
          </a:p>
          <a:p>
            <a:pPr lvl="1">
              <a:buFont typeface="Wingdings" panose="05000000000000000000" pitchFamily="2" charset="2"/>
              <a:buChar char="§"/>
            </a:pPr>
            <a:r>
              <a:rPr lang="en-US" sz="1800" dirty="0" smtClean="0"/>
              <a:t>Key </a:t>
            </a:r>
            <a:r>
              <a:rPr lang="en-US" sz="1800" dirty="0"/>
              <a:t>concepts: SELECT, JOIN, WHERE, GROUP BY, and normalization</a:t>
            </a:r>
            <a:r>
              <a:rPr lang="en-US" sz="1800" dirty="0" smtClean="0"/>
              <a:t>.</a:t>
            </a:r>
            <a:endParaRPr lang="en-US" sz="1800" dirty="0"/>
          </a:p>
        </p:txBody>
      </p:sp>
    </p:spTree>
    <p:extLst>
      <p:ext uri="{BB962C8B-B14F-4D97-AF65-F5344CB8AC3E}">
        <p14:creationId xmlns:p14="http://schemas.microsoft.com/office/powerpoint/2010/main" val="38150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7FEA35-FC36-B718-CF84-57AC0A29A27D}"/>
              </a:ext>
            </a:extLst>
          </p:cNvPr>
          <p:cNvSpPr>
            <a:spLocks noGrp="1"/>
          </p:cNvSpPr>
          <p:nvPr>
            <p:ph type="title"/>
          </p:nvPr>
        </p:nvSpPr>
        <p:spPr/>
        <p:txBody>
          <a:bodyPr/>
          <a:lstStyle/>
          <a:p>
            <a:r>
              <a:rPr lang="en-US" dirty="0"/>
              <a:t>Questions and Answers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9900" y="1627505"/>
            <a:ext cx="5389863" cy="3881438"/>
          </a:xfrm>
        </p:spPr>
      </p:pic>
    </p:spTree>
    <p:extLst>
      <p:ext uri="{BB962C8B-B14F-4D97-AF65-F5344CB8AC3E}">
        <p14:creationId xmlns:p14="http://schemas.microsoft.com/office/powerpoint/2010/main" val="56087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FEA35-FC36-B718-CF84-57AC0A29A27D}"/>
              </a:ext>
            </a:extLst>
          </p:cNvPr>
          <p:cNvSpPr>
            <a:spLocks noGrp="1"/>
          </p:cNvSpPr>
          <p:nvPr>
            <p:ph type="title"/>
          </p:nvPr>
        </p:nvSpPr>
        <p:spPr/>
        <p:txBody>
          <a:bodyPr/>
          <a:lstStyle/>
          <a:p>
            <a:r>
              <a:rPr lang="en-US" dirty="0"/>
              <a:t>Summary</a:t>
            </a:r>
            <a:endParaRPr lang="en-US" dirty="0"/>
          </a:p>
        </p:txBody>
      </p:sp>
      <p:sp>
        <p:nvSpPr>
          <p:cNvPr id="3" name="Content Placeholder 2">
            <a:extLst>
              <a:ext uri="{FF2B5EF4-FFF2-40B4-BE49-F238E27FC236}">
                <a16:creationId xmlns:a16="http://schemas.microsoft.com/office/drawing/2014/main" xmlns="" id="{5085D7F9-EF8B-39FE-577E-26CBE4DAD2A7}"/>
              </a:ext>
            </a:extLst>
          </p:cNvPr>
          <p:cNvSpPr>
            <a:spLocks noGrp="1"/>
          </p:cNvSpPr>
          <p:nvPr>
            <p:ph idx="1"/>
          </p:nvPr>
        </p:nvSpPr>
        <p:spPr>
          <a:xfrm>
            <a:off x="677333" y="1657350"/>
            <a:ext cx="9081029" cy="5000624"/>
          </a:xfrm>
        </p:spPr>
        <p:txBody>
          <a:bodyPr>
            <a:normAutofit/>
          </a:bodyPr>
          <a:lstStyle/>
          <a:p>
            <a:r>
              <a:rPr lang="en-US" dirty="0"/>
              <a:t>Summary of SQL and Database </a:t>
            </a:r>
            <a:r>
              <a:rPr lang="en-US" dirty="0" smtClean="0"/>
              <a:t>Concepts</a:t>
            </a:r>
            <a:endParaRPr lang="en-US" dirty="0"/>
          </a:p>
          <a:p>
            <a:pPr lvl="1">
              <a:buFont typeface="Wingdings" panose="05000000000000000000" pitchFamily="2" charset="2"/>
              <a:buChar char="§"/>
            </a:pPr>
            <a:r>
              <a:rPr lang="en-US" sz="1800" dirty="0"/>
              <a:t>Databases store organized data</a:t>
            </a:r>
            <a:r>
              <a:rPr lang="en-US" sz="1800" dirty="0" smtClean="0"/>
              <a:t>.</a:t>
            </a:r>
          </a:p>
          <a:p>
            <a:pPr lvl="1">
              <a:buFont typeface="Wingdings" panose="05000000000000000000" pitchFamily="2" charset="2"/>
              <a:buChar char="§"/>
            </a:pPr>
            <a:r>
              <a:rPr lang="en-US" sz="1800" dirty="0" smtClean="0"/>
              <a:t>SQL </a:t>
            </a:r>
            <a:r>
              <a:rPr lang="en-US" sz="1800" dirty="0"/>
              <a:t>is used for querying and managing relational databases</a:t>
            </a:r>
            <a:r>
              <a:rPr lang="en-US" sz="1800" dirty="0" smtClean="0"/>
              <a:t>.</a:t>
            </a:r>
          </a:p>
          <a:p>
            <a:pPr lvl="1">
              <a:buFont typeface="Wingdings" panose="05000000000000000000" pitchFamily="2" charset="2"/>
              <a:buChar char="§"/>
            </a:pPr>
            <a:r>
              <a:rPr lang="en-US" sz="1800" dirty="0" smtClean="0"/>
              <a:t>Key </a:t>
            </a:r>
            <a:r>
              <a:rPr lang="en-US" sz="1800" dirty="0"/>
              <a:t>concepts: SELECT, JOIN, WHERE, GROUP BY, and normalization</a:t>
            </a:r>
            <a:r>
              <a:rPr lang="en-US" sz="1800" dirty="0" smtClean="0"/>
              <a:t>.</a:t>
            </a:r>
            <a:endParaRPr lang="en-US" sz="1800" dirty="0"/>
          </a:p>
        </p:txBody>
      </p:sp>
    </p:spTree>
    <p:extLst>
      <p:ext uri="{BB962C8B-B14F-4D97-AF65-F5344CB8AC3E}">
        <p14:creationId xmlns:p14="http://schemas.microsoft.com/office/powerpoint/2010/main" val="278511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0AD90B-940C-6D3D-379F-E13D7935420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xmlns="" id="{44FDE156-A427-4D88-1347-6EB9AA90947B}"/>
              </a:ext>
            </a:extLst>
          </p:cNvPr>
          <p:cNvSpPr>
            <a:spLocks noGrp="1"/>
          </p:cNvSpPr>
          <p:nvPr>
            <p:ph idx="1"/>
          </p:nvPr>
        </p:nvSpPr>
        <p:spPr>
          <a:xfrm>
            <a:off x="505884" y="1703389"/>
            <a:ext cx="8596668" cy="4697411"/>
          </a:xfrm>
        </p:spPr>
        <p:txBody>
          <a:bodyPr>
            <a:normAutofit lnSpcReduction="10000"/>
          </a:bodyPr>
          <a:lstStyle/>
          <a:p>
            <a:r>
              <a:rPr lang="en-US" dirty="0"/>
              <a:t>What is a Database</a:t>
            </a:r>
            <a:r>
              <a:rPr lang="en-US" dirty="0" smtClean="0"/>
              <a:t>?</a:t>
            </a:r>
          </a:p>
          <a:p>
            <a:r>
              <a:rPr lang="en-US" dirty="0"/>
              <a:t>What is SQL</a:t>
            </a:r>
            <a:r>
              <a:rPr lang="en-US" dirty="0" smtClean="0"/>
              <a:t>?</a:t>
            </a:r>
          </a:p>
          <a:p>
            <a:r>
              <a:rPr lang="en-US" dirty="0"/>
              <a:t>Common SQL </a:t>
            </a:r>
            <a:r>
              <a:rPr lang="en-US" dirty="0" smtClean="0"/>
              <a:t>Commands</a:t>
            </a:r>
            <a:endParaRPr lang="en-US" dirty="0"/>
          </a:p>
          <a:p>
            <a:r>
              <a:rPr lang="en-US" dirty="0"/>
              <a:t>SQL SELECT </a:t>
            </a:r>
            <a:r>
              <a:rPr lang="en-US" dirty="0" smtClean="0"/>
              <a:t>Query</a:t>
            </a:r>
          </a:p>
          <a:p>
            <a:r>
              <a:rPr lang="en-US" dirty="0"/>
              <a:t>SQL WHERE </a:t>
            </a:r>
            <a:r>
              <a:rPr lang="en-US" dirty="0" smtClean="0"/>
              <a:t>Clause</a:t>
            </a:r>
          </a:p>
          <a:p>
            <a:r>
              <a:rPr lang="en-US" dirty="0"/>
              <a:t>SQL </a:t>
            </a:r>
            <a:r>
              <a:rPr lang="en-US" dirty="0" smtClean="0"/>
              <a:t>JOINs</a:t>
            </a:r>
          </a:p>
          <a:p>
            <a:r>
              <a:rPr lang="en-US" dirty="0"/>
              <a:t>Grouping and </a:t>
            </a:r>
            <a:r>
              <a:rPr lang="en-US" dirty="0" smtClean="0"/>
              <a:t>Aggregation</a:t>
            </a:r>
          </a:p>
          <a:p>
            <a:r>
              <a:rPr lang="en-US" dirty="0"/>
              <a:t>Database </a:t>
            </a:r>
            <a:r>
              <a:rPr lang="en-US" dirty="0" smtClean="0"/>
              <a:t>Normalization</a:t>
            </a:r>
          </a:p>
          <a:p>
            <a:r>
              <a:rPr lang="en-US" dirty="0"/>
              <a:t>SQL </a:t>
            </a:r>
            <a:r>
              <a:rPr lang="en-US" dirty="0" smtClean="0"/>
              <a:t>Indexing</a:t>
            </a:r>
          </a:p>
          <a:p>
            <a:r>
              <a:rPr lang="en-US" dirty="0"/>
              <a:t>Transactions in SQL</a:t>
            </a:r>
            <a:endParaRPr lang="en-US" dirty="0" smtClean="0"/>
          </a:p>
          <a:p>
            <a:r>
              <a:rPr lang="en-US" dirty="0" smtClean="0"/>
              <a:t>Summary</a:t>
            </a:r>
          </a:p>
          <a:p>
            <a:r>
              <a:rPr lang="en-US" dirty="0"/>
              <a:t>Questions and Answers</a:t>
            </a:r>
            <a:endParaRPr lang="en-US" dirty="0"/>
          </a:p>
        </p:txBody>
      </p:sp>
    </p:spTree>
    <p:extLst>
      <p:ext uri="{BB962C8B-B14F-4D97-AF65-F5344CB8AC3E}">
        <p14:creationId xmlns:p14="http://schemas.microsoft.com/office/powerpoint/2010/main" val="301893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F33C4-9257-25E2-A456-D4BC990A1D7B}"/>
              </a:ext>
            </a:extLst>
          </p:cNvPr>
          <p:cNvSpPr>
            <a:spLocks noGrp="1"/>
          </p:cNvSpPr>
          <p:nvPr>
            <p:ph type="title"/>
          </p:nvPr>
        </p:nvSpPr>
        <p:spPr/>
        <p:txBody>
          <a:bodyPr/>
          <a:lstStyle/>
          <a:p>
            <a:r>
              <a:rPr lang="en-US" dirty="0"/>
              <a:t>What is a Database?</a:t>
            </a:r>
            <a:endParaRPr lang="en-US" dirty="0"/>
          </a:p>
        </p:txBody>
      </p:sp>
      <p:sp>
        <p:nvSpPr>
          <p:cNvPr id="3" name="Content Placeholder 2">
            <a:extLst>
              <a:ext uri="{FF2B5EF4-FFF2-40B4-BE49-F238E27FC236}">
                <a16:creationId xmlns:a16="http://schemas.microsoft.com/office/drawing/2014/main" xmlns="" id="{8A2DBDB4-1DBD-371D-FEEF-5224F605594E}"/>
              </a:ext>
            </a:extLst>
          </p:cNvPr>
          <p:cNvSpPr>
            <a:spLocks noGrp="1"/>
          </p:cNvSpPr>
          <p:nvPr>
            <p:ph idx="1"/>
          </p:nvPr>
        </p:nvSpPr>
        <p:spPr/>
        <p:txBody>
          <a:bodyPr/>
          <a:lstStyle/>
          <a:p>
            <a:r>
              <a:rPr lang="en-US" dirty="0"/>
              <a:t>Introduction to </a:t>
            </a:r>
            <a:r>
              <a:rPr lang="en-US" dirty="0" smtClean="0"/>
              <a:t>Databases</a:t>
            </a:r>
          </a:p>
          <a:p>
            <a:pPr lvl="1">
              <a:buFont typeface="Wingdings" panose="05000000000000000000" pitchFamily="2" charset="2"/>
              <a:buChar char="§"/>
            </a:pPr>
            <a:r>
              <a:rPr lang="en-US" dirty="0"/>
              <a:t>A Database is a collection of organized data stored electronically</a:t>
            </a:r>
            <a:r>
              <a:rPr lang="en-US" dirty="0" smtClean="0"/>
              <a:t>.</a:t>
            </a:r>
          </a:p>
          <a:p>
            <a:pPr lvl="1">
              <a:buFont typeface="Wingdings" panose="05000000000000000000" pitchFamily="2" charset="2"/>
              <a:buChar char="§"/>
            </a:pPr>
            <a:r>
              <a:rPr lang="en-US" dirty="0" smtClean="0"/>
              <a:t>Used </a:t>
            </a:r>
            <a:r>
              <a:rPr lang="en-US" dirty="0"/>
              <a:t>to manage, retrieve, and manipulate data efficiently</a:t>
            </a:r>
            <a:r>
              <a:rPr lang="en-US" dirty="0" smtClean="0"/>
              <a:t>.</a:t>
            </a:r>
          </a:p>
          <a:p>
            <a:pPr lvl="1">
              <a:buFont typeface="Wingdings" panose="05000000000000000000" pitchFamily="2" charset="2"/>
              <a:buChar char="§"/>
            </a:pPr>
            <a:r>
              <a:rPr lang="en-US" dirty="0" smtClean="0"/>
              <a:t>Databases </a:t>
            </a:r>
            <a:r>
              <a:rPr lang="en-US" dirty="0"/>
              <a:t>are critical for applications like websites, banking systems, and more</a:t>
            </a:r>
            <a:r>
              <a:rPr lang="en-US" dirty="0" smtClean="0"/>
              <a:t>.</a:t>
            </a:r>
          </a:p>
          <a:p>
            <a:pPr lvl="1">
              <a:buFont typeface="Wingdings" panose="05000000000000000000" pitchFamily="2" charset="2"/>
              <a:buChar char="§"/>
            </a:pPr>
            <a:endParaRPr lang="en-US" dirty="0"/>
          </a:p>
          <a:p>
            <a:pPr marL="457200" lvl="1" indent="0">
              <a:buNone/>
            </a:pPr>
            <a:r>
              <a:rPr lang="en-US" dirty="0" smtClean="0"/>
              <a:t>Types:</a:t>
            </a:r>
          </a:p>
          <a:p>
            <a:pPr lvl="1">
              <a:buFont typeface="Arial" panose="020B0604020202020204" pitchFamily="34" charset="0"/>
              <a:buChar char="•"/>
            </a:pPr>
            <a:r>
              <a:rPr lang="en-US" dirty="0" smtClean="0"/>
              <a:t>Relational </a:t>
            </a:r>
            <a:r>
              <a:rPr lang="en-US" dirty="0"/>
              <a:t>(SQL-based, e.g., PostgreSQL, MySQL</a:t>
            </a:r>
            <a:r>
              <a:rPr lang="en-US" dirty="0" smtClean="0"/>
              <a:t>)</a:t>
            </a:r>
          </a:p>
          <a:p>
            <a:pPr lvl="1">
              <a:buFont typeface="Arial" panose="020B0604020202020204" pitchFamily="34" charset="0"/>
              <a:buChar char="•"/>
            </a:pPr>
            <a:r>
              <a:rPr lang="en-US" dirty="0" smtClean="0"/>
              <a:t>NoSQL </a:t>
            </a:r>
            <a:r>
              <a:rPr lang="en-US" dirty="0"/>
              <a:t>(Document-based, e.g., MongoDB)</a:t>
            </a:r>
            <a:endParaRPr lang="en-US" dirty="0"/>
          </a:p>
        </p:txBody>
      </p:sp>
    </p:spTree>
    <p:extLst>
      <p:ext uri="{BB962C8B-B14F-4D97-AF65-F5344CB8AC3E}">
        <p14:creationId xmlns:p14="http://schemas.microsoft.com/office/powerpoint/2010/main" val="288950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F2E4B-D75C-D23B-9E52-2FA666807225}"/>
              </a:ext>
            </a:extLst>
          </p:cNvPr>
          <p:cNvSpPr>
            <a:spLocks noGrp="1"/>
          </p:cNvSpPr>
          <p:nvPr>
            <p:ph type="title"/>
          </p:nvPr>
        </p:nvSpPr>
        <p:spPr/>
        <p:txBody>
          <a:bodyPr/>
          <a:lstStyle/>
          <a:p>
            <a:r>
              <a:rPr lang="en-US" dirty="0"/>
              <a:t>What is SQL?</a:t>
            </a:r>
            <a:endParaRPr lang="en-US" dirty="0"/>
          </a:p>
        </p:txBody>
      </p:sp>
      <p:sp>
        <p:nvSpPr>
          <p:cNvPr id="3" name="Content Placeholder 2">
            <a:extLst>
              <a:ext uri="{FF2B5EF4-FFF2-40B4-BE49-F238E27FC236}">
                <a16:creationId xmlns:a16="http://schemas.microsoft.com/office/drawing/2014/main" xmlns="" id="{3BC48023-8CDC-23FD-91A7-CD8BA5720469}"/>
              </a:ext>
            </a:extLst>
          </p:cNvPr>
          <p:cNvSpPr>
            <a:spLocks noGrp="1"/>
          </p:cNvSpPr>
          <p:nvPr>
            <p:ph idx="1"/>
          </p:nvPr>
        </p:nvSpPr>
        <p:spPr>
          <a:xfrm>
            <a:off x="677334" y="2246314"/>
            <a:ext cx="8596668" cy="4168774"/>
          </a:xfrm>
        </p:spPr>
        <p:txBody>
          <a:bodyPr>
            <a:normAutofit/>
          </a:bodyPr>
          <a:lstStyle/>
          <a:p>
            <a:r>
              <a:rPr lang="en-US" dirty="0"/>
              <a:t>What is SQL (Structured Query Language</a:t>
            </a:r>
            <a:r>
              <a:rPr lang="en-US" dirty="0" smtClean="0"/>
              <a:t>)?</a:t>
            </a:r>
          </a:p>
          <a:p>
            <a:pPr marL="400050" lvl="1" indent="0">
              <a:buNone/>
            </a:pPr>
            <a:r>
              <a:rPr lang="en-US" dirty="0"/>
              <a:t>SQL is the standard language for interacting with relational databases</a:t>
            </a:r>
            <a:r>
              <a:rPr lang="en-US" dirty="0" smtClean="0"/>
              <a:t>.</a:t>
            </a:r>
          </a:p>
          <a:p>
            <a:pPr marL="400050" lvl="1" indent="0">
              <a:buNone/>
            </a:pPr>
            <a:endParaRPr lang="en-US" dirty="0"/>
          </a:p>
          <a:p>
            <a:pPr marL="400050" lvl="1" indent="0">
              <a:buNone/>
            </a:pPr>
            <a:r>
              <a:rPr lang="en-US" dirty="0" smtClean="0"/>
              <a:t>Used </a:t>
            </a:r>
            <a:r>
              <a:rPr lang="en-US" dirty="0"/>
              <a:t>for</a:t>
            </a:r>
            <a:r>
              <a:rPr lang="en-US" dirty="0" smtClean="0"/>
              <a:t>:</a:t>
            </a:r>
          </a:p>
          <a:p>
            <a:pPr marL="685800" lvl="1">
              <a:buFont typeface="Arial" panose="020B0604020202020204" pitchFamily="34" charset="0"/>
              <a:buChar char="•"/>
            </a:pPr>
            <a:r>
              <a:rPr lang="en-US" dirty="0" smtClean="0"/>
              <a:t>Querying data</a:t>
            </a:r>
          </a:p>
          <a:p>
            <a:pPr marL="685800" lvl="1">
              <a:buFont typeface="Arial" panose="020B0604020202020204" pitchFamily="34" charset="0"/>
              <a:buChar char="•"/>
            </a:pPr>
            <a:r>
              <a:rPr lang="en-US" dirty="0" smtClean="0"/>
              <a:t>Updating records</a:t>
            </a:r>
          </a:p>
          <a:p>
            <a:pPr marL="685800" lvl="1">
              <a:buFont typeface="Arial" panose="020B0604020202020204" pitchFamily="34" charset="0"/>
              <a:buChar char="•"/>
            </a:pPr>
            <a:r>
              <a:rPr lang="en-US" dirty="0" smtClean="0"/>
              <a:t>Managing </a:t>
            </a:r>
            <a:r>
              <a:rPr lang="en-US" dirty="0"/>
              <a:t>database </a:t>
            </a:r>
            <a:r>
              <a:rPr lang="en-US" dirty="0" smtClean="0"/>
              <a:t>structures</a:t>
            </a:r>
          </a:p>
          <a:p>
            <a:pPr marL="685800" lvl="1">
              <a:buFont typeface="Arial" panose="020B0604020202020204" pitchFamily="34" charset="0"/>
              <a:buChar char="•"/>
            </a:pPr>
            <a:r>
              <a:rPr lang="en-US" dirty="0" smtClean="0"/>
              <a:t>Controlling access</a:t>
            </a:r>
          </a:p>
          <a:p>
            <a:pPr marL="400050" lvl="1" indent="0">
              <a:buNone/>
            </a:pPr>
            <a:endParaRPr lang="en-US" dirty="0" smtClean="0"/>
          </a:p>
          <a:p>
            <a:pPr marL="400050" lvl="1" indent="0">
              <a:buNone/>
            </a:pPr>
            <a:r>
              <a:rPr lang="en-US" i="1" dirty="0" smtClean="0"/>
              <a:t>Example</a:t>
            </a:r>
            <a:r>
              <a:rPr lang="en-US" dirty="0"/>
              <a:t>:</a:t>
            </a:r>
            <a:endParaRPr lang="en-US" dirty="0"/>
          </a:p>
          <a:p>
            <a:pPr marL="400050" lvl="1" indent="0">
              <a:buNone/>
            </a:pPr>
            <a:r>
              <a:rPr lang="en-US" dirty="0" smtClean="0"/>
              <a:t>SELECT * FROM USERS WHERE AGE &gt; 25;</a:t>
            </a:r>
            <a:endParaRPr lang="en-US" dirty="0"/>
          </a:p>
        </p:txBody>
      </p:sp>
    </p:spTree>
    <p:extLst>
      <p:ext uri="{BB962C8B-B14F-4D97-AF65-F5344CB8AC3E}">
        <p14:creationId xmlns:p14="http://schemas.microsoft.com/office/powerpoint/2010/main" val="216377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EA98F-E7E2-B142-C8C7-8A819A7ECFE9}"/>
              </a:ext>
            </a:extLst>
          </p:cNvPr>
          <p:cNvSpPr>
            <a:spLocks noGrp="1"/>
          </p:cNvSpPr>
          <p:nvPr>
            <p:ph type="title"/>
          </p:nvPr>
        </p:nvSpPr>
        <p:spPr/>
        <p:txBody>
          <a:bodyPr/>
          <a:lstStyle/>
          <a:p>
            <a:r>
              <a:rPr lang="en-US" dirty="0"/>
              <a:t>Common SQL Commands</a:t>
            </a:r>
            <a:endParaRPr lang="en-US" dirty="0"/>
          </a:p>
        </p:txBody>
      </p:sp>
      <p:sp>
        <p:nvSpPr>
          <p:cNvPr id="3" name="Content Placeholder 2">
            <a:extLst>
              <a:ext uri="{FF2B5EF4-FFF2-40B4-BE49-F238E27FC236}">
                <a16:creationId xmlns:a16="http://schemas.microsoft.com/office/drawing/2014/main" xmlns="" id="{2164C0B3-AAD1-9881-FBC4-55384EA81EF5}"/>
              </a:ext>
            </a:extLst>
          </p:cNvPr>
          <p:cNvSpPr>
            <a:spLocks noGrp="1"/>
          </p:cNvSpPr>
          <p:nvPr>
            <p:ph idx="1"/>
          </p:nvPr>
        </p:nvSpPr>
        <p:spPr>
          <a:xfrm>
            <a:off x="677334" y="2160589"/>
            <a:ext cx="8596668" cy="4325936"/>
          </a:xfrm>
        </p:spPr>
        <p:txBody>
          <a:bodyPr>
            <a:normAutofit/>
          </a:bodyPr>
          <a:lstStyle/>
          <a:p>
            <a:r>
              <a:rPr lang="en-US" dirty="0"/>
              <a:t>SQL Commands </a:t>
            </a:r>
            <a:r>
              <a:rPr lang="en-US" dirty="0" smtClean="0"/>
              <a:t>Overview</a:t>
            </a:r>
            <a:endParaRPr lang="en-US" dirty="0" smtClean="0"/>
          </a:p>
          <a:p>
            <a:pPr lvl="1">
              <a:buFont typeface="+mj-lt"/>
              <a:buAutoNum type="arabicPeriod"/>
            </a:pPr>
            <a:r>
              <a:rPr lang="en-US" dirty="0"/>
              <a:t>Data Query Language (DQL</a:t>
            </a:r>
            <a:r>
              <a:rPr lang="en-US" dirty="0" smtClean="0"/>
              <a:t>):</a:t>
            </a:r>
          </a:p>
          <a:p>
            <a:pPr lvl="2">
              <a:buFont typeface="Arial" panose="020B0604020202020204" pitchFamily="34" charset="0"/>
              <a:buChar char="•"/>
            </a:pPr>
            <a:r>
              <a:rPr lang="en-US" dirty="0" smtClean="0"/>
              <a:t>SELECT</a:t>
            </a:r>
            <a:r>
              <a:rPr lang="en-US" dirty="0"/>
              <a:t>: Retrieves data from the database</a:t>
            </a:r>
            <a:r>
              <a:rPr lang="en-US" dirty="0" smtClean="0"/>
              <a:t>.</a:t>
            </a:r>
          </a:p>
          <a:p>
            <a:pPr lvl="1">
              <a:buFont typeface="+mj-lt"/>
              <a:buAutoNum type="arabicPeriod"/>
            </a:pPr>
            <a:r>
              <a:rPr lang="en-US" dirty="0" smtClean="0"/>
              <a:t>Data </a:t>
            </a:r>
            <a:r>
              <a:rPr lang="en-US" dirty="0"/>
              <a:t>Manipulation Language (DML</a:t>
            </a:r>
            <a:r>
              <a:rPr lang="en-US" dirty="0" smtClean="0"/>
              <a:t>):</a:t>
            </a:r>
          </a:p>
          <a:p>
            <a:pPr lvl="2">
              <a:buFont typeface="Arial" panose="020B0604020202020204" pitchFamily="34" charset="0"/>
              <a:buChar char="•"/>
            </a:pPr>
            <a:r>
              <a:rPr lang="en-US" dirty="0" smtClean="0"/>
              <a:t>INSERT</a:t>
            </a:r>
            <a:r>
              <a:rPr lang="en-US" dirty="0"/>
              <a:t>: Adds data to a table</a:t>
            </a:r>
            <a:r>
              <a:rPr lang="en-US" dirty="0" smtClean="0"/>
              <a:t>.</a:t>
            </a:r>
          </a:p>
          <a:p>
            <a:pPr lvl="2">
              <a:buFont typeface="Arial" panose="020B0604020202020204" pitchFamily="34" charset="0"/>
              <a:buChar char="•"/>
            </a:pPr>
            <a:r>
              <a:rPr lang="en-US" dirty="0" smtClean="0"/>
              <a:t>UPDATE</a:t>
            </a:r>
            <a:r>
              <a:rPr lang="en-US" dirty="0"/>
              <a:t>: Modifies existing data</a:t>
            </a:r>
            <a:r>
              <a:rPr lang="en-US" dirty="0" smtClean="0"/>
              <a:t>.</a:t>
            </a:r>
          </a:p>
          <a:p>
            <a:pPr lvl="2">
              <a:buFont typeface="Arial" panose="020B0604020202020204" pitchFamily="34" charset="0"/>
              <a:buChar char="•"/>
            </a:pPr>
            <a:r>
              <a:rPr lang="en-US" dirty="0" smtClean="0"/>
              <a:t>DELETE</a:t>
            </a:r>
            <a:r>
              <a:rPr lang="en-US" dirty="0"/>
              <a:t>: Removes data from a table</a:t>
            </a:r>
            <a:r>
              <a:rPr lang="en-US" dirty="0" smtClean="0"/>
              <a:t>.</a:t>
            </a:r>
          </a:p>
          <a:p>
            <a:pPr lvl="1">
              <a:buFont typeface="+mj-lt"/>
              <a:buAutoNum type="arabicPeriod"/>
            </a:pPr>
            <a:r>
              <a:rPr lang="en-US" dirty="0" smtClean="0"/>
              <a:t>Data </a:t>
            </a:r>
            <a:r>
              <a:rPr lang="en-US" dirty="0"/>
              <a:t>Definition Language (DDL</a:t>
            </a:r>
            <a:r>
              <a:rPr lang="en-US" dirty="0" smtClean="0"/>
              <a:t>):</a:t>
            </a:r>
          </a:p>
          <a:p>
            <a:pPr lvl="2">
              <a:buFont typeface="Arial" panose="020B0604020202020204" pitchFamily="34" charset="0"/>
              <a:buChar char="•"/>
            </a:pPr>
            <a:r>
              <a:rPr lang="en-US" dirty="0" smtClean="0"/>
              <a:t>CREATE</a:t>
            </a:r>
            <a:r>
              <a:rPr lang="en-US" dirty="0"/>
              <a:t>: Creates tables or databases</a:t>
            </a:r>
            <a:r>
              <a:rPr lang="en-US" dirty="0" smtClean="0"/>
              <a:t>.</a:t>
            </a:r>
          </a:p>
          <a:p>
            <a:pPr lvl="2">
              <a:buFont typeface="Arial" panose="020B0604020202020204" pitchFamily="34" charset="0"/>
              <a:buChar char="•"/>
            </a:pPr>
            <a:r>
              <a:rPr lang="en-US" dirty="0" smtClean="0"/>
              <a:t>ALTER</a:t>
            </a:r>
            <a:r>
              <a:rPr lang="en-US" dirty="0"/>
              <a:t>: Modifies existing database structures</a:t>
            </a:r>
            <a:r>
              <a:rPr lang="en-US" dirty="0" smtClean="0"/>
              <a:t>.</a:t>
            </a:r>
          </a:p>
          <a:p>
            <a:pPr lvl="2">
              <a:buFont typeface="Arial" panose="020B0604020202020204" pitchFamily="34" charset="0"/>
              <a:buChar char="•"/>
            </a:pPr>
            <a:r>
              <a:rPr lang="en-US" dirty="0" smtClean="0"/>
              <a:t>DROP</a:t>
            </a:r>
            <a:r>
              <a:rPr lang="en-US" dirty="0"/>
              <a:t>: Deletes tables or databases.</a:t>
            </a:r>
            <a:endParaRPr lang="en-US" dirty="0"/>
          </a:p>
        </p:txBody>
      </p:sp>
    </p:spTree>
    <p:extLst>
      <p:ext uri="{BB962C8B-B14F-4D97-AF65-F5344CB8AC3E}">
        <p14:creationId xmlns:p14="http://schemas.microsoft.com/office/powerpoint/2010/main" val="109910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E9A10E-A0CD-D464-CF80-4C88B81FBA21}"/>
              </a:ext>
            </a:extLst>
          </p:cNvPr>
          <p:cNvSpPr>
            <a:spLocks noGrp="1"/>
          </p:cNvSpPr>
          <p:nvPr>
            <p:ph type="title"/>
          </p:nvPr>
        </p:nvSpPr>
        <p:spPr/>
        <p:txBody>
          <a:bodyPr/>
          <a:lstStyle/>
          <a:p>
            <a:r>
              <a:rPr lang="en-US" dirty="0"/>
              <a:t>SQL SELECT Query</a:t>
            </a:r>
            <a:endParaRPr lang="en-US" dirty="0"/>
          </a:p>
        </p:txBody>
      </p:sp>
      <p:sp>
        <p:nvSpPr>
          <p:cNvPr id="3" name="Content Placeholder 2">
            <a:extLst>
              <a:ext uri="{FF2B5EF4-FFF2-40B4-BE49-F238E27FC236}">
                <a16:creationId xmlns:a16="http://schemas.microsoft.com/office/drawing/2014/main" xmlns="" id="{B39B4DE4-F063-2360-E20A-21F335C914E5}"/>
              </a:ext>
            </a:extLst>
          </p:cNvPr>
          <p:cNvSpPr>
            <a:spLocks noGrp="1"/>
          </p:cNvSpPr>
          <p:nvPr>
            <p:ph idx="1"/>
          </p:nvPr>
        </p:nvSpPr>
        <p:spPr>
          <a:xfrm>
            <a:off x="677334" y="2160589"/>
            <a:ext cx="8596668" cy="4511674"/>
          </a:xfrm>
        </p:spPr>
        <p:txBody>
          <a:bodyPr>
            <a:normAutofit lnSpcReduction="10000"/>
          </a:bodyPr>
          <a:lstStyle/>
          <a:p>
            <a:r>
              <a:rPr lang="en-US" dirty="0"/>
              <a:t>Writing a Basic SQL Query</a:t>
            </a:r>
          </a:p>
          <a:p>
            <a:pPr>
              <a:buFont typeface="Arial" panose="020B0604020202020204" pitchFamily="34" charset="0"/>
              <a:buChar char="•"/>
            </a:pPr>
            <a:r>
              <a:rPr lang="en-US" dirty="0"/>
              <a:t>SELECT: </a:t>
            </a:r>
            <a:r>
              <a:rPr lang="en-US" dirty="0" smtClean="0"/>
              <a:t>Used </a:t>
            </a:r>
            <a:r>
              <a:rPr lang="en-US" dirty="0"/>
              <a:t>to fetch data from a database</a:t>
            </a:r>
            <a:r>
              <a:rPr lang="en-US" dirty="0" smtClean="0"/>
              <a:t>.</a:t>
            </a:r>
          </a:p>
          <a:p>
            <a:pPr marL="0" indent="0">
              <a:buNone/>
            </a:pPr>
            <a:endParaRPr lang="en-US" dirty="0" smtClean="0"/>
          </a:p>
          <a:p>
            <a:pPr>
              <a:buFont typeface="Arial" panose="020B0604020202020204" pitchFamily="34" charset="0"/>
              <a:buChar char="•"/>
            </a:pPr>
            <a:r>
              <a:rPr lang="en-US" dirty="0" smtClean="0"/>
              <a:t>Syntax:</a:t>
            </a:r>
          </a:p>
          <a:p>
            <a:pPr marL="400050" lvl="1" indent="0">
              <a:buNone/>
            </a:pPr>
            <a:r>
              <a:rPr lang="en-US" dirty="0" smtClean="0"/>
              <a:t>SELECT column1, column2 </a:t>
            </a:r>
          </a:p>
          <a:p>
            <a:pPr marL="400050" lvl="1" indent="0">
              <a:buNone/>
            </a:pPr>
            <a:r>
              <a:rPr lang="en-US" dirty="0" smtClean="0"/>
              <a:t>FROM </a:t>
            </a:r>
            <a:r>
              <a:rPr lang="en-US" dirty="0" err="1" smtClean="0"/>
              <a:t>table_name</a:t>
            </a:r>
            <a:r>
              <a:rPr lang="en-US" dirty="0" smtClean="0"/>
              <a:t> </a:t>
            </a:r>
          </a:p>
          <a:p>
            <a:pPr marL="400050" lvl="1" indent="0">
              <a:buNone/>
            </a:pPr>
            <a:r>
              <a:rPr lang="en-US" dirty="0" smtClean="0"/>
              <a:t>WHERE condition;</a:t>
            </a:r>
          </a:p>
          <a:p>
            <a:pPr marL="400050" lvl="1" indent="0">
              <a:buNone/>
            </a:pPr>
            <a:endParaRPr lang="en-US" sz="1800" dirty="0" smtClean="0"/>
          </a:p>
          <a:p>
            <a:pPr marL="400050" lvl="1" indent="0">
              <a:buNone/>
            </a:pPr>
            <a:r>
              <a:rPr lang="en-US" sz="1800" i="1" dirty="0"/>
              <a:t>Example</a:t>
            </a:r>
            <a:r>
              <a:rPr lang="en-US" sz="1800" dirty="0" smtClean="0"/>
              <a:t>.</a:t>
            </a:r>
          </a:p>
          <a:p>
            <a:pPr marL="400050" lvl="1" indent="0">
              <a:buNone/>
            </a:pPr>
            <a:r>
              <a:rPr lang="en-US" dirty="0" smtClean="0"/>
              <a:t>SELECT </a:t>
            </a:r>
            <a:r>
              <a:rPr lang="en-US" dirty="0" err="1" smtClean="0"/>
              <a:t>first_name</a:t>
            </a:r>
            <a:r>
              <a:rPr lang="en-US" dirty="0" smtClean="0"/>
              <a:t>, </a:t>
            </a:r>
            <a:r>
              <a:rPr lang="en-US" dirty="0" err="1" smtClean="0"/>
              <a:t>last_name</a:t>
            </a:r>
            <a:endParaRPr lang="en-US" dirty="0" smtClean="0"/>
          </a:p>
          <a:p>
            <a:pPr marL="400050" lvl="1" indent="0">
              <a:buNone/>
            </a:pPr>
            <a:r>
              <a:rPr lang="en-US" dirty="0" smtClean="0"/>
              <a:t>FROM employees</a:t>
            </a:r>
          </a:p>
          <a:p>
            <a:pPr marL="400050" lvl="1" indent="0">
              <a:buNone/>
            </a:pPr>
            <a:r>
              <a:rPr lang="en-US" dirty="0" smtClean="0"/>
              <a:t>WHERE department = APPLICATIONS';</a:t>
            </a:r>
            <a:endParaRPr lang="en-US" dirty="0"/>
          </a:p>
        </p:txBody>
      </p:sp>
    </p:spTree>
    <p:extLst>
      <p:ext uri="{BB962C8B-B14F-4D97-AF65-F5344CB8AC3E}">
        <p14:creationId xmlns:p14="http://schemas.microsoft.com/office/powerpoint/2010/main" val="281010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CE1D2E-1BD6-0D67-ED98-17077FAAE896}"/>
              </a:ext>
            </a:extLst>
          </p:cNvPr>
          <p:cNvSpPr>
            <a:spLocks noGrp="1"/>
          </p:cNvSpPr>
          <p:nvPr>
            <p:ph type="title"/>
          </p:nvPr>
        </p:nvSpPr>
        <p:spPr/>
        <p:txBody>
          <a:bodyPr/>
          <a:lstStyle/>
          <a:p>
            <a:r>
              <a:rPr lang="en-US" dirty="0"/>
              <a:t>SQL WHERE Clause</a:t>
            </a:r>
            <a:endParaRPr lang="en-US" dirty="0"/>
          </a:p>
        </p:txBody>
      </p:sp>
      <p:sp>
        <p:nvSpPr>
          <p:cNvPr id="3" name="Content Placeholder 2">
            <a:extLst>
              <a:ext uri="{FF2B5EF4-FFF2-40B4-BE49-F238E27FC236}">
                <a16:creationId xmlns:a16="http://schemas.microsoft.com/office/drawing/2014/main" xmlns="" id="{A504E2F1-2061-3CCC-5C29-3B73EC1251EF}"/>
              </a:ext>
            </a:extLst>
          </p:cNvPr>
          <p:cNvSpPr>
            <a:spLocks noGrp="1"/>
          </p:cNvSpPr>
          <p:nvPr>
            <p:ph idx="1"/>
          </p:nvPr>
        </p:nvSpPr>
        <p:spPr>
          <a:xfrm>
            <a:off x="677334" y="1445369"/>
            <a:ext cx="8596668" cy="4241056"/>
          </a:xfrm>
        </p:spPr>
        <p:txBody>
          <a:bodyPr/>
          <a:lstStyle/>
          <a:p>
            <a:r>
              <a:rPr lang="en-US" dirty="0"/>
              <a:t>Using WHERE for </a:t>
            </a:r>
            <a:r>
              <a:rPr lang="en-US" dirty="0" smtClean="0"/>
              <a:t>Conditions</a:t>
            </a:r>
            <a:endParaRPr lang="en-US" dirty="0" smtClean="0"/>
          </a:p>
          <a:p>
            <a:pPr lvl="1">
              <a:buFont typeface="Wingdings" panose="05000000000000000000" pitchFamily="2" charset="2"/>
              <a:buChar char="§"/>
            </a:pPr>
            <a:r>
              <a:rPr lang="en-US" sz="1800" dirty="0"/>
              <a:t>The WHERE clause filters data based on </a:t>
            </a:r>
            <a:r>
              <a:rPr lang="en-US" sz="1800" dirty="0" smtClean="0"/>
              <a:t>conditions.</a:t>
            </a:r>
          </a:p>
          <a:p>
            <a:pPr lvl="1">
              <a:buFont typeface="Wingdings" panose="05000000000000000000" pitchFamily="2" charset="2"/>
              <a:buChar char="§"/>
            </a:pPr>
            <a:r>
              <a:rPr lang="en-US" sz="1800" dirty="0" smtClean="0"/>
              <a:t>Can </a:t>
            </a:r>
            <a:r>
              <a:rPr lang="en-US" sz="1800" dirty="0"/>
              <a:t>use operators such as</a:t>
            </a:r>
            <a:r>
              <a:rPr lang="en-US" sz="1800" dirty="0" smtClean="0"/>
              <a:t>:</a:t>
            </a:r>
          </a:p>
          <a:p>
            <a:pPr lvl="2">
              <a:buFont typeface="Courier New" panose="02070309020205020404" pitchFamily="49" charset="0"/>
              <a:buChar char="o"/>
            </a:pPr>
            <a:r>
              <a:rPr lang="en-US" sz="1600" dirty="0" smtClean="0"/>
              <a:t>=, </a:t>
            </a:r>
            <a:r>
              <a:rPr lang="en-US" sz="1600" dirty="0"/>
              <a:t>&gt;, &lt;, &gt;=, </a:t>
            </a:r>
            <a:r>
              <a:rPr lang="en-US" sz="1600" dirty="0" smtClean="0"/>
              <a:t>&lt;=</a:t>
            </a:r>
          </a:p>
          <a:p>
            <a:pPr lvl="2">
              <a:buFont typeface="Courier New" panose="02070309020205020404" pitchFamily="49" charset="0"/>
              <a:buChar char="o"/>
            </a:pPr>
            <a:r>
              <a:rPr lang="en-US" sz="1600" dirty="0" smtClean="0"/>
              <a:t>BETWEEN</a:t>
            </a:r>
            <a:r>
              <a:rPr lang="en-US" sz="1600" dirty="0"/>
              <a:t>, IN, </a:t>
            </a:r>
            <a:r>
              <a:rPr lang="en-US" sz="1600" dirty="0" smtClean="0"/>
              <a:t>LIKE</a:t>
            </a:r>
          </a:p>
          <a:p>
            <a:pPr lvl="2">
              <a:buFont typeface="Courier New" panose="02070309020205020404" pitchFamily="49" charset="0"/>
              <a:buChar char="o"/>
            </a:pPr>
            <a:r>
              <a:rPr lang="en-US" sz="1600" dirty="0" smtClean="0"/>
              <a:t>Logical </a:t>
            </a:r>
            <a:r>
              <a:rPr lang="en-US" sz="1600" dirty="0"/>
              <a:t>operators: AND, OR, </a:t>
            </a:r>
            <a:r>
              <a:rPr lang="en-US" sz="1600" dirty="0" smtClean="0"/>
              <a:t>NOT</a:t>
            </a:r>
          </a:p>
          <a:p>
            <a:pPr lvl="2">
              <a:buFont typeface="Wingdings" panose="05000000000000000000" pitchFamily="2" charset="2"/>
              <a:buChar char="§"/>
            </a:pPr>
            <a:endParaRPr lang="en-US" dirty="0"/>
          </a:p>
          <a:p>
            <a:pPr marL="0" indent="0">
              <a:buNone/>
            </a:pPr>
            <a:r>
              <a:rPr lang="en-US" i="1" dirty="0" smtClean="0"/>
              <a:t>Example</a:t>
            </a:r>
            <a:r>
              <a:rPr lang="en-US" dirty="0" smtClean="0"/>
              <a:t>:</a:t>
            </a:r>
          </a:p>
          <a:p>
            <a:pPr marL="0" indent="0">
              <a:buNone/>
            </a:pPr>
            <a:r>
              <a:rPr lang="en-US" dirty="0" smtClean="0"/>
              <a:t>SELECT </a:t>
            </a:r>
            <a:r>
              <a:rPr lang="en-US" dirty="0"/>
              <a:t>* FROM </a:t>
            </a:r>
            <a:r>
              <a:rPr lang="en-US" dirty="0" err="1" smtClean="0"/>
              <a:t>employee_salary</a:t>
            </a:r>
            <a:endParaRPr lang="en-US" dirty="0" smtClean="0"/>
          </a:p>
          <a:p>
            <a:pPr marL="0" indent="0">
              <a:buNone/>
            </a:pPr>
            <a:r>
              <a:rPr lang="en-US" dirty="0" smtClean="0"/>
              <a:t>WHERE </a:t>
            </a:r>
            <a:r>
              <a:rPr lang="en-US" dirty="0"/>
              <a:t>amount &gt; </a:t>
            </a:r>
            <a:r>
              <a:rPr lang="en-US" dirty="0" smtClean="0"/>
              <a:t>2000 </a:t>
            </a:r>
            <a:r>
              <a:rPr lang="en-US" dirty="0"/>
              <a:t>AND </a:t>
            </a:r>
            <a:r>
              <a:rPr lang="en-US" dirty="0" smtClean="0"/>
              <a:t>department= ‘APPLICATIONS';</a:t>
            </a:r>
            <a:endParaRPr lang="en-US" dirty="0"/>
          </a:p>
        </p:txBody>
      </p:sp>
    </p:spTree>
    <p:extLst>
      <p:ext uri="{BB962C8B-B14F-4D97-AF65-F5344CB8AC3E}">
        <p14:creationId xmlns:p14="http://schemas.microsoft.com/office/powerpoint/2010/main" val="1379191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E280FF-6CC1-B650-FE61-D0A62C44276C}"/>
              </a:ext>
            </a:extLst>
          </p:cNvPr>
          <p:cNvSpPr>
            <a:spLocks noGrp="1"/>
          </p:cNvSpPr>
          <p:nvPr>
            <p:ph type="title"/>
          </p:nvPr>
        </p:nvSpPr>
        <p:spPr/>
        <p:txBody>
          <a:bodyPr/>
          <a:lstStyle/>
          <a:p>
            <a:r>
              <a:rPr lang="en-US" dirty="0"/>
              <a:t>SQL JOINs</a:t>
            </a:r>
            <a:endParaRPr lang="en-US" dirty="0"/>
          </a:p>
        </p:txBody>
      </p:sp>
      <p:sp>
        <p:nvSpPr>
          <p:cNvPr id="3" name="Content Placeholder 2">
            <a:extLst>
              <a:ext uri="{FF2B5EF4-FFF2-40B4-BE49-F238E27FC236}">
                <a16:creationId xmlns:a16="http://schemas.microsoft.com/office/drawing/2014/main" xmlns="" id="{61A49F37-2C92-ACEB-3EB2-117DDEBEC35D}"/>
              </a:ext>
            </a:extLst>
          </p:cNvPr>
          <p:cNvSpPr>
            <a:spLocks noGrp="1"/>
          </p:cNvSpPr>
          <p:nvPr>
            <p:ph idx="1"/>
          </p:nvPr>
        </p:nvSpPr>
        <p:spPr>
          <a:xfrm>
            <a:off x="677334" y="1445364"/>
            <a:ext cx="8596668" cy="4698261"/>
          </a:xfrm>
        </p:spPr>
        <p:txBody>
          <a:bodyPr/>
          <a:lstStyle/>
          <a:p>
            <a:r>
              <a:rPr lang="en-US" dirty="0"/>
              <a:t>Joining Tables with </a:t>
            </a:r>
            <a:r>
              <a:rPr lang="en-US" dirty="0" smtClean="0"/>
              <a:t>SQL</a:t>
            </a:r>
            <a:endParaRPr lang="en-US" dirty="0"/>
          </a:p>
          <a:p>
            <a:pPr lvl="1">
              <a:buFont typeface="Wingdings" panose="05000000000000000000" pitchFamily="2" charset="2"/>
              <a:buChar char="§"/>
            </a:pPr>
            <a:r>
              <a:rPr lang="en-US" dirty="0"/>
              <a:t>JOIN: Combines rows from two or more tables based on related columns</a:t>
            </a:r>
            <a:r>
              <a:rPr lang="en-US" dirty="0" smtClean="0"/>
              <a:t>.</a:t>
            </a:r>
          </a:p>
          <a:p>
            <a:pPr lvl="1">
              <a:buFont typeface="Wingdings" panose="05000000000000000000" pitchFamily="2" charset="2"/>
              <a:buChar char="§"/>
            </a:pPr>
            <a:r>
              <a:rPr lang="en-US" dirty="0" smtClean="0"/>
              <a:t>Types </a:t>
            </a:r>
            <a:r>
              <a:rPr lang="en-US" dirty="0"/>
              <a:t>of JOINs</a:t>
            </a:r>
            <a:r>
              <a:rPr lang="en-US" dirty="0" smtClean="0"/>
              <a:t>:</a:t>
            </a:r>
          </a:p>
          <a:p>
            <a:pPr lvl="2">
              <a:buFont typeface="Wingdings" panose="05000000000000000000" pitchFamily="2" charset="2"/>
              <a:buChar char="§"/>
            </a:pPr>
            <a:r>
              <a:rPr lang="en-US" dirty="0" smtClean="0"/>
              <a:t>INNER </a:t>
            </a:r>
            <a:r>
              <a:rPr lang="en-US" dirty="0"/>
              <a:t>JOIN: Returns matching rows from both tables</a:t>
            </a:r>
            <a:r>
              <a:rPr lang="en-US" dirty="0" smtClean="0"/>
              <a:t>.</a:t>
            </a:r>
          </a:p>
          <a:p>
            <a:pPr lvl="2">
              <a:buFont typeface="Wingdings" panose="05000000000000000000" pitchFamily="2" charset="2"/>
              <a:buChar char="§"/>
            </a:pPr>
            <a:r>
              <a:rPr lang="en-US" dirty="0" smtClean="0"/>
              <a:t>LEFT </a:t>
            </a:r>
            <a:r>
              <a:rPr lang="en-US" dirty="0"/>
              <a:t>JOIN: Returns all rows from the left table and matched rows from the right</a:t>
            </a:r>
            <a:r>
              <a:rPr lang="en-US" dirty="0" smtClean="0"/>
              <a:t>.</a:t>
            </a:r>
          </a:p>
          <a:p>
            <a:pPr lvl="2">
              <a:buFont typeface="Wingdings" panose="05000000000000000000" pitchFamily="2" charset="2"/>
              <a:buChar char="§"/>
            </a:pPr>
            <a:r>
              <a:rPr lang="en-US" dirty="0" smtClean="0"/>
              <a:t>RIGHT </a:t>
            </a:r>
            <a:r>
              <a:rPr lang="en-US" dirty="0"/>
              <a:t>JOIN: Returns all rows from the right table and matched rows from the left</a:t>
            </a:r>
            <a:r>
              <a:rPr lang="en-US" dirty="0" smtClean="0"/>
              <a:t>.</a:t>
            </a:r>
          </a:p>
          <a:p>
            <a:pPr lvl="2">
              <a:buFont typeface="Wingdings" panose="05000000000000000000" pitchFamily="2" charset="2"/>
              <a:buChar char="§"/>
            </a:pPr>
            <a:endParaRPr lang="en-US" dirty="0"/>
          </a:p>
          <a:p>
            <a:pPr marL="457200" lvl="1" indent="0">
              <a:buNone/>
            </a:pPr>
            <a:r>
              <a:rPr lang="en-US" dirty="0" smtClean="0"/>
              <a:t>Example:</a:t>
            </a:r>
          </a:p>
          <a:p>
            <a:pPr marL="514350" lvl="1" indent="0">
              <a:buNone/>
            </a:pPr>
            <a:r>
              <a:rPr lang="en-US" dirty="0" smtClean="0"/>
              <a:t>SELECT </a:t>
            </a:r>
            <a:r>
              <a:rPr lang="en-US" dirty="0"/>
              <a:t>employees.name, </a:t>
            </a:r>
            <a:r>
              <a:rPr lang="en-US" dirty="0" smtClean="0"/>
              <a:t>departments.name</a:t>
            </a:r>
          </a:p>
          <a:p>
            <a:pPr marL="514350" lvl="1" indent="0">
              <a:buNone/>
            </a:pPr>
            <a:r>
              <a:rPr lang="en-US" dirty="0" smtClean="0"/>
              <a:t>FROM employees INNER </a:t>
            </a:r>
            <a:r>
              <a:rPr lang="en-US" dirty="0"/>
              <a:t>JOIN departments ON </a:t>
            </a:r>
            <a:r>
              <a:rPr lang="en-US" dirty="0" err="1"/>
              <a:t>employees.department_id</a:t>
            </a:r>
            <a:r>
              <a:rPr lang="en-US" dirty="0"/>
              <a:t> = departments.id;</a:t>
            </a:r>
            <a:endParaRPr lang="en-US" dirty="0"/>
          </a:p>
        </p:txBody>
      </p:sp>
    </p:spTree>
    <p:extLst>
      <p:ext uri="{BB962C8B-B14F-4D97-AF65-F5344CB8AC3E}">
        <p14:creationId xmlns:p14="http://schemas.microsoft.com/office/powerpoint/2010/main" val="3301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587CCD-DD7F-8F11-9A07-81435C0CD45F}"/>
              </a:ext>
            </a:extLst>
          </p:cNvPr>
          <p:cNvSpPr>
            <a:spLocks noGrp="1"/>
          </p:cNvSpPr>
          <p:nvPr>
            <p:ph type="title"/>
          </p:nvPr>
        </p:nvSpPr>
        <p:spPr/>
        <p:txBody>
          <a:bodyPr/>
          <a:lstStyle/>
          <a:p>
            <a:r>
              <a:rPr lang="en-US" dirty="0"/>
              <a:t>Grouping and Aggregation</a:t>
            </a:r>
            <a:endParaRPr lang="en-US" dirty="0"/>
          </a:p>
        </p:txBody>
      </p:sp>
      <p:sp>
        <p:nvSpPr>
          <p:cNvPr id="3" name="Content Placeholder 2">
            <a:extLst>
              <a:ext uri="{FF2B5EF4-FFF2-40B4-BE49-F238E27FC236}">
                <a16:creationId xmlns:a16="http://schemas.microsoft.com/office/drawing/2014/main" xmlns="" id="{AE811EC9-D575-AC7B-8AFD-4CB3B8AFADEB}"/>
              </a:ext>
            </a:extLst>
          </p:cNvPr>
          <p:cNvSpPr>
            <a:spLocks noGrp="1"/>
          </p:cNvSpPr>
          <p:nvPr>
            <p:ph idx="1"/>
          </p:nvPr>
        </p:nvSpPr>
        <p:spPr>
          <a:xfrm>
            <a:off x="677334" y="1445376"/>
            <a:ext cx="8596668" cy="4683962"/>
          </a:xfrm>
        </p:spPr>
        <p:txBody>
          <a:bodyPr>
            <a:normAutofit/>
          </a:bodyPr>
          <a:lstStyle/>
          <a:p>
            <a:r>
              <a:rPr lang="en-US" dirty="0"/>
              <a:t>Aggregate Functions and GROUP </a:t>
            </a:r>
            <a:r>
              <a:rPr lang="en-US" dirty="0" smtClean="0"/>
              <a:t>BY</a:t>
            </a:r>
            <a:endParaRPr lang="en-US" dirty="0"/>
          </a:p>
          <a:p>
            <a:pPr lvl="1">
              <a:buFont typeface="Arial" panose="020B0604020202020204" pitchFamily="34" charset="0"/>
              <a:buChar char="•"/>
            </a:pPr>
            <a:r>
              <a:rPr lang="en-US" dirty="0" smtClean="0"/>
              <a:t>GROUP BY</a:t>
            </a:r>
            <a:r>
              <a:rPr lang="en-US" dirty="0"/>
              <a:t>: Groups rows with similar values</a:t>
            </a:r>
            <a:r>
              <a:rPr lang="en-US" dirty="0" smtClean="0"/>
              <a:t>.</a:t>
            </a:r>
          </a:p>
          <a:p>
            <a:pPr lvl="1">
              <a:buFont typeface="Arial" panose="020B0604020202020204" pitchFamily="34" charset="0"/>
              <a:buChar char="•"/>
            </a:pPr>
            <a:r>
              <a:rPr lang="en-US" dirty="0" smtClean="0"/>
              <a:t>Aggregate </a:t>
            </a:r>
            <a:r>
              <a:rPr lang="en-US" dirty="0"/>
              <a:t>functions: Used to perform calculations on grouped data</a:t>
            </a:r>
            <a:r>
              <a:rPr lang="en-US" dirty="0" smtClean="0"/>
              <a: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Common </a:t>
            </a:r>
            <a:r>
              <a:rPr lang="en-US" dirty="0"/>
              <a:t>aggregate functions</a:t>
            </a:r>
            <a:r>
              <a:rPr lang="en-US" dirty="0" smtClean="0"/>
              <a:t>:</a:t>
            </a:r>
          </a:p>
          <a:p>
            <a:pPr lvl="2">
              <a:buFont typeface="Courier New" panose="02070309020205020404" pitchFamily="49" charset="0"/>
              <a:buChar char="o"/>
            </a:pPr>
            <a:r>
              <a:rPr lang="en-US" dirty="0" smtClean="0"/>
              <a:t>COUNT</a:t>
            </a:r>
            <a:r>
              <a:rPr lang="en-US" dirty="0"/>
              <a:t>(), SUM(), AVG(), MAX(), MIN</a:t>
            </a:r>
            <a:r>
              <a:rPr lang="en-US" dirty="0" smtClean="0"/>
              <a:t>()</a:t>
            </a:r>
          </a:p>
          <a:p>
            <a:pPr>
              <a:buFont typeface="Arial" panose="020B0604020202020204" pitchFamily="34" charset="0"/>
              <a:buChar char="•"/>
            </a:pPr>
            <a:endParaRPr lang="en-US" dirty="0"/>
          </a:p>
          <a:p>
            <a:pPr marL="0" indent="0">
              <a:buNone/>
            </a:pPr>
            <a:r>
              <a:rPr lang="en-US" dirty="0" smtClean="0"/>
              <a:t>Example:</a:t>
            </a:r>
          </a:p>
          <a:p>
            <a:pPr marL="0" indent="0">
              <a:buNone/>
            </a:pPr>
            <a:r>
              <a:rPr lang="en-US" dirty="0" smtClean="0"/>
              <a:t>SELECT </a:t>
            </a:r>
            <a:r>
              <a:rPr lang="en-US" dirty="0"/>
              <a:t>department, COUNT</a:t>
            </a:r>
            <a:r>
              <a:rPr lang="en-US" dirty="0" smtClean="0"/>
              <a:t>(*) </a:t>
            </a:r>
          </a:p>
          <a:p>
            <a:pPr marL="0" indent="0">
              <a:buNone/>
            </a:pPr>
            <a:r>
              <a:rPr lang="en-US" dirty="0" smtClean="0"/>
              <a:t>FROM employees </a:t>
            </a:r>
          </a:p>
          <a:p>
            <a:pPr marL="0" indent="0">
              <a:buNone/>
            </a:pPr>
            <a:r>
              <a:rPr lang="en-US" dirty="0" smtClean="0"/>
              <a:t>GROUP </a:t>
            </a:r>
            <a:r>
              <a:rPr lang="en-US" dirty="0"/>
              <a:t>BY department;</a:t>
            </a:r>
            <a:endParaRPr lang="en-US" dirty="0"/>
          </a:p>
        </p:txBody>
      </p:sp>
    </p:spTree>
    <p:extLst>
      <p:ext uri="{BB962C8B-B14F-4D97-AF65-F5344CB8AC3E}">
        <p14:creationId xmlns:p14="http://schemas.microsoft.com/office/powerpoint/2010/main" val="22666777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2982</TotalTime>
  <Words>1463</Words>
  <Application>Microsoft Office PowerPoint</Application>
  <PresentationFormat>Widescreen</PresentationFormat>
  <Paragraphs>244</Paragraphs>
  <Slides>15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Trebuchet MS</vt:lpstr>
      <vt:lpstr>Wingdings</vt:lpstr>
      <vt:lpstr>Wingdings 3</vt:lpstr>
      <vt:lpstr>Facet</vt:lpstr>
      <vt:lpstr>Introduction to SQL  and  Databases</vt:lpstr>
      <vt:lpstr>Agenda</vt:lpstr>
      <vt:lpstr>What is a Database?</vt:lpstr>
      <vt:lpstr>What is SQL?</vt:lpstr>
      <vt:lpstr>Common SQL Commands</vt:lpstr>
      <vt:lpstr>SQL SELECT Query</vt:lpstr>
      <vt:lpstr>SQL WHERE Clause</vt:lpstr>
      <vt:lpstr>SQL JOINs</vt:lpstr>
      <vt:lpstr>Grouping and Aggregation</vt:lpstr>
      <vt:lpstr>Database Normalization</vt:lpstr>
      <vt:lpstr>SQL Indexing</vt:lpstr>
      <vt:lpstr>Transactions in SQL</vt:lpstr>
      <vt:lpstr>Summary</vt:lpstr>
      <vt:lpstr>Questions and Answers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  and  Databases</dc:title>
  <dc:creator>Seshachala Hadonahalli Ramprakash</dc:creator>
  <cp:lastModifiedBy>Ebenezer Nuamah</cp:lastModifiedBy>
  <cp:revision>25</cp:revision>
  <dcterms:created xsi:type="dcterms:W3CDTF">2024-10-08T08:51:06Z</dcterms:created>
  <dcterms:modified xsi:type="dcterms:W3CDTF">2024-10-16T10:14:26Z</dcterms:modified>
</cp:coreProperties>
</file>