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5" r:id="rId9"/>
    <p:sldId id="264" r:id="rId10"/>
    <p:sldId id="267" r:id="rId11"/>
    <p:sldId id="263" r:id="rId12"/>
    <p:sldId id="266"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322" autoAdjust="0"/>
  </p:normalViewPr>
  <p:slideViewPr>
    <p:cSldViewPr snapToGrid="0">
      <p:cViewPr varScale="1">
        <p:scale>
          <a:sx n="109" d="100"/>
          <a:sy n="109" d="100"/>
        </p:scale>
        <p:origin x="61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2F2677-1E22-4147-8880-2390F005A852}" type="datetimeFigureOut">
              <a:rPr lang="en-US" smtClean="0"/>
              <a:t>08-Oct-24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3F53-9912-44E9-84FC-AE9951F897D5}" type="slidenum">
              <a:rPr lang="en-US" smtClean="0"/>
              <a:t>‹#›</a:t>
            </a:fld>
            <a:endParaRPr lang="en-US"/>
          </a:p>
        </p:txBody>
      </p:sp>
    </p:spTree>
    <p:extLst>
      <p:ext uri="{BB962C8B-B14F-4D97-AF65-F5344CB8AC3E}">
        <p14:creationId xmlns:p14="http://schemas.microsoft.com/office/powerpoint/2010/main" val="1132717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Developers use the methodology as they design and write modern software for computers, cloud deployment, mobile phones, video games, and more. </a:t>
            </a:r>
          </a:p>
          <a:p>
            <a:r>
              <a:rPr lang="en-US" dirty="0"/>
              <a:t>Adhering to the SDLC methodology helps to optimize the final outcome.</a:t>
            </a:r>
          </a:p>
        </p:txBody>
      </p:sp>
      <p:sp>
        <p:nvSpPr>
          <p:cNvPr id="4" name="Slide Number Placeholder 3"/>
          <p:cNvSpPr>
            <a:spLocks noGrp="1"/>
          </p:cNvSpPr>
          <p:nvPr>
            <p:ph type="sldNum" sz="quarter" idx="5"/>
          </p:nvPr>
        </p:nvSpPr>
        <p:spPr/>
        <p:txBody>
          <a:bodyPr/>
          <a:lstStyle/>
          <a:p>
            <a:fld id="{DEF73F53-9912-44E9-84FC-AE9951F897D5}" type="slidenum">
              <a:rPr lang="en-US" smtClean="0"/>
              <a:t>3</a:t>
            </a:fld>
            <a:endParaRPr lang="en-US"/>
          </a:p>
        </p:txBody>
      </p:sp>
    </p:spTree>
    <p:extLst>
      <p:ext uri="{BB962C8B-B14F-4D97-AF65-F5344CB8AC3E}">
        <p14:creationId xmlns:p14="http://schemas.microsoft.com/office/powerpoint/2010/main" val="658653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Planning</a:t>
            </a:r>
          </a:p>
          <a:p>
            <a:r>
              <a:rPr lang="en-US" dirty="0"/>
              <a:t>The first step in the software development life cycle is planning. It's when you gather the team to brainstorm, set goals, and identify risks. At this stage, the team will work together to devise a set of business goals, requirements, specifications, and any high-level risks that might hinder the project's success</a:t>
            </a:r>
          </a:p>
          <a:p>
            <a:r>
              <a:rPr lang="en-US" b="1" dirty="0"/>
              <a:t>Analyze</a:t>
            </a:r>
          </a:p>
          <a:p>
            <a:r>
              <a:rPr lang="en-US" dirty="0"/>
              <a:t>Once you've come up with some ideas, it's time to organize them into a cohesive plan and design. This requires a lot of research and planning to ensure that your final product meets your expectations (and those of your customers). The big step is creating a detailed project plan document and work breakdown structure that outlines the requirements.</a:t>
            </a:r>
          </a:p>
          <a:p>
            <a:r>
              <a:rPr lang="en-US" b="1" dirty="0"/>
              <a:t>Design the Mockups</a:t>
            </a:r>
          </a:p>
          <a:p>
            <a:r>
              <a:rPr lang="en-US" dirty="0"/>
              <a:t>Once you've got your design plans in front of you, it's time for wireframing and mockups. This step builds upon the planning stage, building out the tasks you need to do in the work breakdown schedule.</a:t>
            </a:r>
          </a:p>
          <a:p>
            <a:r>
              <a:rPr lang="en-US" b="1" dirty="0"/>
              <a:t>Develop the Code</a:t>
            </a:r>
          </a:p>
          <a:p>
            <a:r>
              <a:rPr lang="en-US" dirty="0"/>
              <a:t>The development phase is where coding begins to take place. It is one of the most time-consuming phases in the SDLC. This phase often requires extensive programming skills and knowledge of databases. The team will build functionality for the product or service, which includes creating a user interface and building the database so users can store information in your system</a:t>
            </a:r>
          </a:p>
          <a:p>
            <a:r>
              <a:rPr lang="en-US" b="1" dirty="0"/>
              <a:t>Test the Product</a:t>
            </a:r>
          </a:p>
          <a:p>
            <a:r>
              <a:rPr lang="en-US" dirty="0"/>
              <a:t>Before releasing the mockups into final production, you'll need to test it to ensure it is free of bugs and errors. Any issues need to be fixed before moving forward with deployment. You'll also need to manage how the system will integrate into existing systems, software, and processes</a:t>
            </a:r>
          </a:p>
          <a:p>
            <a:r>
              <a:rPr lang="en-US" b="1" dirty="0"/>
              <a:t>Implement and Launch the Product</a:t>
            </a:r>
          </a:p>
          <a:p>
            <a:r>
              <a:rPr lang="en-US" dirty="0"/>
              <a:t>Once you've completed all testing phases, it's time to deploy your new application for customers to use. After deployment, the launch may involve marketing your new product or service so people know about its existence. If the software is in-house, it may mean implementing the change management process to ensure user training and acceptance</a:t>
            </a:r>
          </a:p>
          <a:p>
            <a:r>
              <a:rPr lang="en-US" b="1" dirty="0"/>
              <a:t>Set Up Maintenance and Operations</a:t>
            </a:r>
          </a:p>
          <a:p>
            <a:r>
              <a:rPr lang="en-US" dirty="0"/>
              <a:t>The final stage of the software development life cycle is maintenance and operations. This is one of the most critical stages because it's when your hard work gets put to the test.</a:t>
            </a:r>
          </a:p>
          <a:p>
            <a:r>
              <a:rPr lang="en-US" dirty="0"/>
              <a:t>Maintenance involves updating an existing software product to fix bugs and ensure reliability. It can also include adding new features or functionality to a current product. Operations refer to the day-to-day running of a software product or service, such as performing backups and other administrative tasks</a:t>
            </a:r>
          </a:p>
          <a:p>
            <a:endParaRPr lang="en-US" dirty="0"/>
          </a:p>
        </p:txBody>
      </p:sp>
      <p:sp>
        <p:nvSpPr>
          <p:cNvPr id="4" name="Slide Number Placeholder 3"/>
          <p:cNvSpPr>
            <a:spLocks noGrp="1"/>
          </p:cNvSpPr>
          <p:nvPr>
            <p:ph type="sldNum" sz="quarter" idx="5"/>
          </p:nvPr>
        </p:nvSpPr>
        <p:spPr/>
        <p:txBody>
          <a:bodyPr/>
          <a:lstStyle/>
          <a:p>
            <a:fld id="{DEF73F53-9912-44E9-84FC-AE9951F897D5}" type="slidenum">
              <a:rPr lang="en-US" smtClean="0"/>
              <a:t>5</a:t>
            </a:fld>
            <a:endParaRPr lang="en-US"/>
          </a:p>
        </p:txBody>
      </p:sp>
    </p:spTree>
    <p:extLst>
      <p:ext uri="{BB962C8B-B14F-4D97-AF65-F5344CB8AC3E}">
        <p14:creationId xmlns:p14="http://schemas.microsoft.com/office/powerpoint/2010/main" val="211755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3F53-9912-44E9-84FC-AE9951F897D5}" type="slidenum">
              <a:rPr lang="en-US" smtClean="0"/>
              <a:t>7</a:t>
            </a:fld>
            <a:endParaRPr lang="en-US"/>
          </a:p>
        </p:txBody>
      </p:sp>
    </p:spTree>
    <p:extLst>
      <p:ext uri="{BB962C8B-B14F-4D97-AF65-F5344CB8AC3E}">
        <p14:creationId xmlns:p14="http://schemas.microsoft.com/office/powerpoint/2010/main" val="2444103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3F53-9912-44E9-84FC-AE9951F897D5}" type="slidenum">
              <a:rPr lang="en-US" smtClean="0"/>
              <a:t>9</a:t>
            </a:fld>
            <a:endParaRPr lang="en-US"/>
          </a:p>
        </p:txBody>
      </p:sp>
    </p:spTree>
    <p:extLst>
      <p:ext uri="{BB962C8B-B14F-4D97-AF65-F5344CB8AC3E}">
        <p14:creationId xmlns:p14="http://schemas.microsoft.com/office/powerpoint/2010/main" val="3523300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3F53-9912-44E9-84FC-AE9951F897D5}" type="slidenum">
              <a:rPr lang="en-US" smtClean="0"/>
              <a:t>11</a:t>
            </a:fld>
            <a:endParaRPr lang="en-US"/>
          </a:p>
        </p:txBody>
      </p:sp>
    </p:spTree>
    <p:extLst>
      <p:ext uri="{BB962C8B-B14F-4D97-AF65-F5344CB8AC3E}">
        <p14:creationId xmlns:p14="http://schemas.microsoft.com/office/powerpoint/2010/main" val="1492664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Font typeface="Wingdings" panose="05000000000000000000" pitchFamily="2" charset="2"/>
              <a:buNone/>
            </a:pPr>
            <a:r>
              <a:rPr lang="en-US" b="1" dirty="0"/>
              <a:t>Policy and Objective Setting</a:t>
            </a:r>
          </a:p>
          <a:p>
            <a:pPr lvl="0">
              <a:buFont typeface="Wingdings" panose="05000000000000000000" pitchFamily="2" charset="2"/>
              <a:buNone/>
            </a:pPr>
            <a:r>
              <a:rPr lang="en-US" dirty="0"/>
              <a:t>The organization defines its quality policy—a statement of intent regarding its commitment to quality—and sets measurable objectives based on this policy</a:t>
            </a:r>
            <a:endParaRPr lang="en-US" b="1" dirty="0"/>
          </a:p>
          <a:p>
            <a:pPr lvl="0">
              <a:buFont typeface="Wingdings" panose="05000000000000000000" pitchFamily="2" charset="2"/>
              <a:buNone/>
            </a:pPr>
            <a:r>
              <a:rPr lang="en-US" b="1" dirty="0"/>
              <a:t>Process and Procedures</a:t>
            </a:r>
          </a:p>
          <a:p>
            <a:pPr lvl="0">
              <a:buFont typeface="Wingdings" panose="05000000000000000000" pitchFamily="2" charset="2"/>
              <a:buNone/>
            </a:pPr>
            <a:r>
              <a:rPr lang="en-US" dirty="0"/>
              <a:t>The organization establishes standardized processes and procedures to ensure tasks and activities are carried out consistently, leading to predictable outcomes</a:t>
            </a:r>
            <a:endParaRPr lang="en-US" b="1" dirty="0"/>
          </a:p>
          <a:p>
            <a:pPr lvl="0">
              <a:buFont typeface="Wingdings" panose="05000000000000000000" pitchFamily="2" charset="2"/>
              <a:buNone/>
            </a:pPr>
            <a:r>
              <a:rPr lang="en-US" b="1" dirty="0"/>
              <a:t>Document Control</a:t>
            </a:r>
          </a:p>
          <a:p>
            <a:pPr lvl="0">
              <a:buFont typeface="Wingdings" panose="05000000000000000000" pitchFamily="2" charset="2"/>
              <a:buNone/>
            </a:pPr>
            <a:r>
              <a:rPr lang="en-US" dirty="0"/>
              <a:t>Documentation, whether in manuals, records, or electronic files, is controlled to ensure accuracy, relevance, and accessibility</a:t>
            </a:r>
            <a:endParaRPr lang="en-US" b="1" dirty="0"/>
          </a:p>
          <a:p>
            <a:pPr lvl="0">
              <a:buFont typeface="Wingdings" panose="05000000000000000000" pitchFamily="2" charset="2"/>
              <a:buNone/>
            </a:pPr>
            <a:r>
              <a:rPr lang="en-US" b="1" dirty="0"/>
              <a:t>Resource Management</a:t>
            </a:r>
          </a:p>
          <a:p>
            <a:pPr lvl="0">
              <a:buFont typeface="Wingdings" panose="05000000000000000000" pitchFamily="2" charset="2"/>
              <a:buNone/>
            </a:pPr>
            <a:r>
              <a:rPr lang="en-US" dirty="0"/>
              <a:t>Resources, including human resources, infrastructure, and the work environment, are managed to ensure they can support the delivery of quality products or services</a:t>
            </a:r>
            <a:endParaRPr lang="en-US" b="1" dirty="0"/>
          </a:p>
          <a:p>
            <a:pPr lvl="0">
              <a:buFont typeface="Wingdings" panose="05000000000000000000" pitchFamily="2" charset="2"/>
              <a:buNone/>
            </a:pPr>
            <a:r>
              <a:rPr lang="en-US" b="1" dirty="0"/>
              <a:t>Product Realization</a:t>
            </a:r>
          </a:p>
          <a:p>
            <a:pPr lvl="0">
              <a:buFont typeface="Wingdings" panose="05000000000000000000" pitchFamily="2" charset="2"/>
              <a:buNone/>
            </a:pPr>
            <a:r>
              <a:rPr lang="en-US" dirty="0"/>
              <a:t>All steps from design and development to product or service delivery are managed to ensure they meet quality criteria and customer requirements</a:t>
            </a:r>
            <a:endParaRPr lang="en-US" b="1" dirty="0"/>
          </a:p>
          <a:p>
            <a:pPr lvl="0">
              <a:buFont typeface="Wingdings" panose="05000000000000000000" pitchFamily="2" charset="2"/>
              <a:buNone/>
            </a:pPr>
            <a:r>
              <a:rPr lang="en-US" b="1" dirty="0"/>
              <a:t>Measurements, Analysis and Improvement</a:t>
            </a:r>
          </a:p>
          <a:p>
            <a:pPr lvl="0">
              <a:buFont typeface="Wingdings" panose="05000000000000000000" pitchFamily="2" charset="2"/>
              <a:buNone/>
            </a:pPr>
            <a:r>
              <a:rPr lang="en-US" dirty="0"/>
              <a:t>The organization sets up mechanisms to measure and analyze various metrics (like customer satisfaction or product conformity) and implements corrective actions if deviations are detected</a:t>
            </a:r>
            <a:endParaRPr lang="en-US" b="1" dirty="0"/>
          </a:p>
          <a:p>
            <a:pPr lvl="0">
              <a:buFont typeface="Wingdings" panose="05000000000000000000" pitchFamily="2" charset="2"/>
              <a:buNone/>
            </a:pPr>
            <a:r>
              <a:rPr lang="en-US" b="1" dirty="0"/>
              <a:t>Continuous Improvement</a:t>
            </a:r>
          </a:p>
          <a:p>
            <a:pPr lvl="0">
              <a:buFont typeface="Wingdings" panose="05000000000000000000" pitchFamily="2" charset="2"/>
              <a:buNone/>
            </a:pPr>
            <a:r>
              <a:rPr lang="en-US" dirty="0"/>
              <a:t>Based on data, feedback, and analysis, the QMS promotes a culture of continuous improvement, refining processes and methodologies over time</a:t>
            </a:r>
            <a:endParaRPr lang="en-US" b="1" dirty="0"/>
          </a:p>
          <a:p>
            <a:endParaRPr lang="en-US" dirty="0"/>
          </a:p>
        </p:txBody>
      </p:sp>
      <p:sp>
        <p:nvSpPr>
          <p:cNvPr id="4" name="Slide Number Placeholder 3"/>
          <p:cNvSpPr>
            <a:spLocks noGrp="1"/>
          </p:cNvSpPr>
          <p:nvPr>
            <p:ph type="sldNum" sz="quarter" idx="5"/>
          </p:nvPr>
        </p:nvSpPr>
        <p:spPr/>
        <p:txBody>
          <a:bodyPr/>
          <a:lstStyle/>
          <a:p>
            <a:fld id="{DEF73F53-9912-44E9-84FC-AE9951F897D5}" type="slidenum">
              <a:rPr lang="en-US" smtClean="0"/>
              <a:t>14</a:t>
            </a:fld>
            <a:endParaRPr lang="en-US"/>
          </a:p>
        </p:txBody>
      </p:sp>
    </p:spTree>
    <p:extLst>
      <p:ext uri="{BB962C8B-B14F-4D97-AF65-F5344CB8AC3E}">
        <p14:creationId xmlns:p14="http://schemas.microsoft.com/office/powerpoint/2010/main" val="1878576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08-Oct-24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08-Oct-24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08-Oct-24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08-Oct-24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08-Oct-24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08-Oct-24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08-Oct-24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08-Oct-24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08-Oct-24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08-Oct-24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08-Oct-24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08-Oct-24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08-Oct-24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08-Oct-24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08-Oct-24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08-Oct-24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08-Oct-24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58681-1199-EF0D-765B-25EBA6A26F36}"/>
              </a:ext>
            </a:extLst>
          </p:cNvPr>
          <p:cNvSpPr>
            <a:spLocks noGrp="1"/>
          </p:cNvSpPr>
          <p:nvPr>
            <p:ph type="ctrTitle"/>
          </p:nvPr>
        </p:nvSpPr>
        <p:spPr/>
        <p:txBody>
          <a:bodyPr/>
          <a:lstStyle/>
          <a:p>
            <a:r>
              <a:rPr lang="en-US" dirty="0"/>
              <a:t>Software Development Life Cycle (SDLC)</a:t>
            </a:r>
          </a:p>
        </p:txBody>
      </p:sp>
      <p:sp>
        <p:nvSpPr>
          <p:cNvPr id="3" name="Subtitle 2">
            <a:extLst>
              <a:ext uri="{FF2B5EF4-FFF2-40B4-BE49-F238E27FC236}">
                <a16:creationId xmlns:a16="http://schemas.microsoft.com/office/drawing/2014/main" id="{3A2FD1F4-AA44-6A3F-505A-41BBA1B86F49}"/>
              </a:ext>
            </a:extLst>
          </p:cNvPr>
          <p:cNvSpPr>
            <a:spLocks noGrp="1"/>
          </p:cNvSpPr>
          <p:nvPr>
            <p:ph type="subTitle" idx="1"/>
          </p:nvPr>
        </p:nvSpPr>
        <p:spPr/>
        <p:txBody>
          <a:bodyPr/>
          <a:lstStyle/>
          <a:p>
            <a:r>
              <a:rPr lang="en-US" dirty="0"/>
              <a:t>Process for software development</a:t>
            </a:r>
          </a:p>
        </p:txBody>
      </p:sp>
    </p:spTree>
    <p:extLst>
      <p:ext uri="{BB962C8B-B14F-4D97-AF65-F5344CB8AC3E}">
        <p14:creationId xmlns:p14="http://schemas.microsoft.com/office/powerpoint/2010/main" val="53955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74DB0-7DC2-0CF8-FE01-4377EE621707}"/>
              </a:ext>
            </a:extLst>
          </p:cNvPr>
          <p:cNvSpPr>
            <a:spLocks noGrp="1"/>
          </p:cNvSpPr>
          <p:nvPr>
            <p:ph type="title"/>
          </p:nvPr>
        </p:nvSpPr>
        <p:spPr/>
        <p:txBody>
          <a:bodyPr/>
          <a:lstStyle/>
          <a:p>
            <a:r>
              <a:rPr lang="en-US" dirty="0"/>
              <a:t>Software Development Models</a:t>
            </a:r>
          </a:p>
        </p:txBody>
      </p:sp>
      <p:sp>
        <p:nvSpPr>
          <p:cNvPr id="3" name="Content Placeholder 2">
            <a:extLst>
              <a:ext uri="{FF2B5EF4-FFF2-40B4-BE49-F238E27FC236}">
                <a16:creationId xmlns:a16="http://schemas.microsoft.com/office/drawing/2014/main" id="{911EEB0C-2131-7C5A-629F-334F09546E4A}"/>
              </a:ext>
            </a:extLst>
          </p:cNvPr>
          <p:cNvSpPr>
            <a:spLocks noGrp="1"/>
          </p:cNvSpPr>
          <p:nvPr>
            <p:ph idx="1"/>
          </p:nvPr>
        </p:nvSpPr>
        <p:spPr>
          <a:xfrm>
            <a:off x="677334" y="1443983"/>
            <a:ext cx="8596668" cy="3880773"/>
          </a:xfrm>
        </p:spPr>
        <p:txBody>
          <a:bodyPr/>
          <a:lstStyle/>
          <a:p>
            <a:r>
              <a:rPr lang="en-US" dirty="0"/>
              <a:t>Spiral Model</a:t>
            </a:r>
          </a:p>
          <a:p>
            <a:pPr lvl="1">
              <a:buFont typeface="Wingdings" panose="05000000000000000000" pitchFamily="2" charset="2"/>
              <a:buChar char="§"/>
            </a:pPr>
            <a:r>
              <a:rPr lang="en-US" dirty="0"/>
              <a:t>The spiral model combines elements of other models, namely Waterfall and Iterative. Developers work in shorter cycles, and the work within the cycles follows a linear progression. After each iteration, the software gradually gets better. The key advantage of this model is that it helps manage risk very effectively by focusing on small portions of risk at a time and using different approaches based on the risk profile at that stage. This allows developers to make adjustments without compromising the project's outcome. This approach works well in highly complex, large, expensive projects</a:t>
            </a:r>
          </a:p>
        </p:txBody>
      </p:sp>
      <p:pic>
        <p:nvPicPr>
          <p:cNvPr id="5" name="Picture 4">
            <a:extLst>
              <a:ext uri="{FF2B5EF4-FFF2-40B4-BE49-F238E27FC236}">
                <a16:creationId xmlns:a16="http://schemas.microsoft.com/office/drawing/2014/main" id="{5963FE44-1D71-99EE-C7B2-FC7762795DE2}"/>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733800" y="3516006"/>
            <a:ext cx="3146834" cy="3234044"/>
          </a:xfrm>
          <a:prstGeom prst="rect">
            <a:avLst/>
          </a:prstGeom>
        </p:spPr>
      </p:pic>
    </p:spTree>
    <p:extLst>
      <p:ext uri="{BB962C8B-B14F-4D97-AF65-F5344CB8AC3E}">
        <p14:creationId xmlns:p14="http://schemas.microsoft.com/office/powerpoint/2010/main" val="3388549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0E3DC-0665-7BB9-78C5-14BE935E05F5}"/>
              </a:ext>
            </a:extLst>
          </p:cNvPr>
          <p:cNvSpPr>
            <a:spLocks noGrp="1"/>
          </p:cNvSpPr>
          <p:nvPr>
            <p:ph type="title"/>
          </p:nvPr>
        </p:nvSpPr>
        <p:spPr/>
        <p:txBody>
          <a:bodyPr/>
          <a:lstStyle/>
          <a:p>
            <a:r>
              <a:rPr lang="en-US" dirty="0"/>
              <a:t>Software Development Models</a:t>
            </a:r>
          </a:p>
        </p:txBody>
      </p:sp>
      <p:sp>
        <p:nvSpPr>
          <p:cNvPr id="3" name="Content Placeholder 2">
            <a:extLst>
              <a:ext uri="{FF2B5EF4-FFF2-40B4-BE49-F238E27FC236}">
                <a16:creationId xmlns:a16="http://schemas.microsoft.com/office/drawing/2014/main" id="{0E0AF13B-11C8-26BC-4D02-AFA37046A9F3}"/>
              </a:ext>
            </a:extLst>
          </p:cNvPr>
          <p:cNvSpPr>
            <a:spLocks noGrp="1"/>
          </p:cNvSpPr>
          <p:nvPr>
            <p:ph idx="1"/>
          </p:nvPr>
        </p:nvSpPr>
        <p:spPr>
          <a:xfrm>
            <a:off x="677334" y="1445381"/>
            <a:ext cx="8596668" cy="3880773"/>
          </a:xfrm>
        </p:spPr>
        <p:txBody>
          <a:bodyPr/>
          <a:lstStyle/>
          <a:p>
            <a:r>
              <a:rPr lang="en-US" dirty="0"/>
              <a:t>Agile Model</a:t>
            </a:r>
          </a:p>
          <a:p>
            <a:pPr lvl="1">
              <a:buFont typeface="Wingdings" panose="05000000000000000000" pitchFamily="2" charset="2"/>
              <a:buChar char="§"/>
            </a:pPr>
            <a:r>
              <a:rPr lang="en-US" dirty="0"/>
              <a:t>The Agile software development process aims to deliver high-quality software early, often, and at a low cost. Agile methods prioritize working software over comprehensive pre-planning and documentation, which can slow the creative process. It is a modern approach with short phases that works well when software requirements are likely to emerge as the development process begins. The Agile model offers more flexibility than the Waterfall model, but it is not always suitable for large-scale projects with complex requirements because it lacks initial documentation</a:t>
            </a:r>
          </a:p>
        </p:txBody>
      </p:sp>
      <p:pic>
        <p:nvPicPr>
          <p:cNvPr id="7" name="Picture 6">
            <a:extLst>
              <a:ext uri="{FF2B5EF4-FFF2-40B4-BE49-F238E27FC236}">
                <a16:creationId xmlns:a16="http://schemas.microsoft.com/office/drawing/2014/main" id="{E515B25D-5DAD-9796-A1DF-A364EE56A8A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223193" y="3541561"/>
            <a:ext cx="8273887" cy="3095267"/>
          </a:xfrm>
          <a:prstGeom prst="rect">
            <a:avLst/>
          </a:prstGeom>
        </p:spPr>
      </p:pic>
    </p:spTree>
    <p:extLst>
      <p:ext uri="{BB962C8B-B14F-4D97-AF65-F5344CB8AC3E}">
        <p14:creationId xmlns:p14="http://schemas.microsoft.com/office/powerpoint/2010/main" val="3048531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FEA35-FC36-B718-CF84-57AC0A29A27D}"/>
              </a:ext>
            </a:extLst>
          </p:cNvPr>
          <p:cNvSpPr>
            <a:spLocks noGrp="1"/>
          </p:cNvSpPr>
          <p:nvPr>
            <p:ph type="title"/>
          </p:nvPr>
        </p:nvSpPr>
        <p:spPr/>
        <p:txBody>
          <a:bodyPr/>
          <a:lstStyle/>
          <a:p>
            <a:r>
              <a:rPr lang="en-US" dirty="0"/>
              <a:t>Software Development Models</a:t>
            </a:r>
          </a:p>
        </p:txBody>
      </p:sp>
      <p:sp>
        <p:nvSpPr>
          <p:cNvPr id="3" name="Content Placeholder 2">
            <a:extLst>
              <a:ext uri="{FF2B5EF4-FFF2-40B4-BE49-F238E27FC236}">
                <a16:creationId xmlns:a16="http://schemas.microsoft.com/office/drawing/2014/main" id="{5085D7F9-EF8B-39FE-577E-26CBE4DAD2A7}"/>
              </a:ext>
            </a:extLst>
          </p:cNvPr>
          <p:cNvSpPr>
            <a:spLocks noGrp="1"/>
          </p:cNvSpPr>
          <p:nvPr>
            <p:ph idx="1"/>
          </p:nvPr>
        </p:nvSpPr>
        <p:spPr>
          <a:xfrm>
            <a:off x="677334" y="1445372"/>
            <a:ext cx="8596668" cy="3880773"/>
          </a:xfrm>
        </p:spPr>
        <p:txBody>
          <a:bodyPr/>
          <a:lstStyle/>
          <a:p>
            <a:r>
              <a:rPr lang="en-US" dirty="0"/>
              <a:t>Big Bang Model</a:t>
            </a:r>
          </a:p>
          <a:p>
            <a:pPr lvl="1">
              <a:buFont typeface="Wingdings" panose="05000000000000000000" pitchFamily="2" charset="2"/>
              <a:buChar char="§"/>
            </a:pPr>
            <a:r>
              <a:rPr lang="en-US" dirty="0"/>
              <a:t>Compared to other software development models, Big Bang has less structure. With this model, developers start working with little more than an understanding of the project requirements. They must figure out things as they go along, as they put most of the resources into the software development stage. Big Bang focuses on getting something working quickly. This approach works well with small projects, where one or two developers can work together to determine requirements and solutions as they code. However, it can be expensive and time-consuming for large projects</a:t>
            </a:r>
          </a:p>
        </p:txBody>
      </p:sp>
      <p:pic>
        <p:nvPicPr>
          <p:cNvPr id="5" name="Picture 4">
            <a:extLst>
              <a:ext uri="{FF2B5EF4-FFF2-40B4-BE49-F238E27FC236}">
                <a16:creationId xmlns:a16="http://schemas.microsoft.com/office/drawing/2014/main" id="{3C7B0E01-8198-7CD9-EF87-1793E349DE0E}"/>
              </a:ext>
            </a:extLst>
          </p:cNvPr>
          <p:cNvPicPr>
            <a:picLocks noChangeAspect="1"/>
          </p:cNvPicPr>
          <p:nvPr/>
        </p:nvPicPr>
        <p:blipFill>
          <a:blip r:embed="rId2">
            <a:clrChange>
              <a:clrFrom>
                <a:srgbClr val="FFFAE5"/>
              </a:clrFrom>
              <a:clrTo>
                <a:srgbClr val="FFFAE5">
                  <a:alpha val="0"/>
                </a:srgbClr>
              </a:clrTo>
            </a:clrChange>
          </a:blip>
          <a:stretch>
            <a:fillRect/>
          </a:stretch>
        </p:blipFill>
        <p:spPr>
          <a:xfrm>
            <a:off x="2146922" y="3662943"/>
            <a:ext cx="6399546" cy="2869690"/>
          </a:xfrm>
          <a:prstGeom prst="rect">
            <a:avLst/>
          </a:prstGeom>
        </p:spPr>
      </p:pic>
    </p:spTree>
    <p:extLst>
      <p:ext uri="{BB962C8B-B14F-4D97-AF65-F5344CB8AC3E}">
        <p14:creationId xmlns:p14="http://schemas.microsoft.com/office/powerpoint/2010/main" val="3955505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763A1-1023-2A49-5CE4-BFD068DF0547}"/>
              </a:ext>
            </a:extLst>
          </p:cNvPr>
          <p:cNvSpPr>
            <a:spLocks noGrp="1"/>
          </p:cNvSpPr>
          <p:nvPr>
            <p:ph type="title"/>
          </p:nvPr>
        </p:nvSpPr>
        <p:spPr/>
        <p:txBody>
          <a:bodyPr>
            <a:normAutofit fontScale="90000"/>
          </a:bodyPr>
          <a:lstStyle/>
          <a:p>
            <a:r>
              <a:rPr lang="en-US" dirty="0"/>
              <a:t>ISO 9001-2018 Overview for Software Development</a:t>
            </a:r>
            <a:br>
              <a:rPr lang="en-US" dirty="0"/>
            </a:br>
            <a:endParaRPr lang="en-US" dirty="0"/>
          </a:p>
        </p:txBody>
      </p:sp>
      <p:sp>
        <p:nvSpPr>
          <p:cNvPr id="3" name="Content Placeholder 2">
            <a:extLst>
              <a:ext uri="{FF2B5EF4-FFF2-40B4-BE49-F238E27FC236}">
                <a16:creationId xmlns:a16="http://schemas.microsoft.com/office/drawing/2014/main" id="{78AB7F2F-8A2A-9BE0-FE4C-97D1091A02BC}"/>
              </a:ext>
            </a:extLst>
          </p:cNvPr>
          <p:cNvSpPr>
            <a:spLocks noGrp="1"/>
          </p:cNvSpPr>
          <p:nvPr>
            <p:ph idx="1"/>
          </p:nvPr>
        </p:nvSpPr>
        <p:spPr/>
        <p:txBody>
          <a:bodyPr/>
          <a:lstStyle/>
          <a:p>
            <a:pPr marL="0" indent="0">
              <a:buNone/>
            </a:pPr>
            <a:r>
              <a:rPr lang="en-US" dirty="0"/>
              <a:t>ISO 9001 has become the quintessential international standard for quality management systems. Adopted by over 1 million global organizations, certification helps companies streamline operations, boost customer satisfaction, and align processes with strategic objectives, laying down a framework that ensures a brand’s products or services meet and often exceed customer and regulatory benchmarks</a:t>
            </a:r>
          </a:p>
          <a:p>
            <a:r>
              <a:rPr lang="en-US" dirty="0"/>
              <a:t>What is ISO 9001?</a:t>
            </a:r>
          </a:p>
          <a:p>
            <a:pPr lvl="1">
              <a:buFont typeface="Wingdings" panose="05000000000000000000" pitchFamily="2" charset="2"/>
              <a:buChar char="§"/>
            </a:pPr>
            <a:r>
              <a:rPr lang="en-US" dirty="0"/>
              <a:t>it is an international standard published by the International Organization for Standardization that outlines requirements for a comprehensive quality management system (QMS). It helps organizations establish policies and objectives that meet customer needs and improve overall performance</a:t>
            </a:r>
          </a:p>
        </p:txBody>
      </p:sp>
    </p:spTree>
    <p:extLst>
      <p:ext uri="{BB962C8B-B14F-4D97-AF65-F5344CB8AC3E}">
        <p14:creationId xmlns:p14="http://schemas.microsoft.com/office/powerpoint/2010/main" val="226185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B68CB-FFC7-655F-7FCF-851C4EF2FC92}"/>
              </a:ext>
            </a:extLst>
          </p:cNvPr>
          <p:cNvSpPr>
            <a:spLocks noGrp="1"/>
          </p:cNvSpPr>
          <p:nvPr>
            <p:ph type="title"/>
          </p:nvPr>
        </p:nvSpPr>
        <p:spPr/>
        <p:txBody>
          <a:bodyPr/>
          <a:lstStyle/>
          <a:p>
            <a:r>
              <a:rPr lang="en-US" dirty="0"/>
              <a:t>ISO 9001-2018 Overview for Software Development</a:t>
            </a:r>
          </a:p>
        </p:txBody>
      </p:sp>
      <p:sp>
        <p:nvSpPr>
          <p:cNvPr id="3" name="Content Placeholder 2">
            <a:extLst>
              <a:ext uri="{FF2B5EF4-FFF2-40B4-BE49-F238E27FC236}">
                <a16:creationId xmlns:a16="http://schemas.microsoft.com/office/drawing/2014/main" id="{15DA1EFC-C417-9050-8C17-90E212CF4D50}"/>
              </a:ext>
            </a:extLst>
          </p:cNvPr>
          <p:cNvSpPr>
            <a:spLocks noGrp="1"/>
          </p:cNvSpPr>
          <p:nvPr>
            <p:ph idx="1"/>
          </p:nvPr>
        </p:nvSpPr>
        <p:spPr/>
        <p:txBody>
          <a:bodyPr>
            <a:normAutofit fontScale="92500" lnSpcReduction="20000"/>
          </a:bodyPr>
          <a:lstStyle/>
          <a:p>
            <a:r>
              <a:rPr lang="en-US" dirty="0"/>
              <a:t>What is Quality Management System (QMS)?</a:t>
            </a:r>
          </a:p>
          <a:p>
            <a:pPr lvl="1">
              <a:buFont typeface="Wingdings" panose="05000000000000000000" pitchFamily="2" charset="2"/>
              <a:buChar char="§"/>
            </a:pPr>
            <a:r>
              <a:rPr lang="en-US" dirty="0"/>
              <a:t>it’s a formalized set of policies, processes, procedures, and responsibilities that an organization establishes to ensure its products or services meet the required quality standards. It acts as a framework that guides and directs an organization to achieve and maintain consistent product quality, resulting in enhanced customer satisfaction and continuous improvement</a:t>
            </a:r>
          </a:p>
          <a:p>
            <a:r>
              <a:rPr lang="en-US" dirty="0"/>
              <a:t>Core Components of a QMS</a:t>
            </a:r>
          </a:p>
          <a:p>
            <a:pPr lvl="1">
              <a:buFont typeface="Wingdings" panose="05000000000000000000" pitchFamily="2" charset="2"/>
              <a:buChar char="§"/>
            </a:pPr>
            <a:r>
              <a:rPr lang="en-US" dirty="0"/>
              <a:t>Policy and Objective Setting</a:t>
            </a:r>
          </a:p>
          <a:p>
            <a:pPr lvl="1">
              <a:buFont typeface="Wingdings" panose="05000000000000000000" pitchFamily="2" charset="2"/>
              <a:buChar char="§"/>
            </a:pPr>
            <a:r>
              <a:rPr lang="en-US" dirty="0"/>
              <a:t>Process and Procedures</a:t>
            </a:r>
          </a:p>
          <a:p>
            <a:pPr lvl="1">
              <a:buFont typeface="Wingdings" panose="05000000000000000000" pitchFamily="2" charset="2"/>
              <a:buChar char="§"/>
            </a:pPr>
            <a:r>
              <a:rPr lang="en-US" dirty="0"/>
              <a:t>Document Control</a:t>
            </a:r>
          </a:p>
          <a:p>
            <a:pPr lvl="1">
              <a:buFont typeface="Wingdings" panose="05000000000000000000" pitchFamily="2" charset="2"/>
              <a:buChar char="§"/>
            </a:pPr>
            <a:r>
              <a:rPr lang="en-US" dirty="0"/>
              <a:t>Resource Management</a:t>
            </a:r>
          </a:p>
          <a:p>
            <a:pPr lvl="1">
              <a:buFont typeface="Wingdings" panose="05000000000000000000" pitchFamily="2" charset="2"/>
              <a:buChar char="§"/>
            </a:pPr>
            <a:r>
              <a:rPr lang="en-US" dirty="0"/>
              <a:t>Product Realization</a:t>
            </a:r>
          </a:p>
          <a:p>
            <a:pPr lvl="1">
              <a:buFont typeface="Wingdings" panose="05000000000000000000" pitchFamily="2" charset="2"/>
              <a:buChar char="§"/>
            </a:pPr>
            <a:r>
              <a:rPr lang="en-US" dirty="0"/>
              <a:t>Measurements, Analysis and Improvement</a:t>
            </a:r>
          </a:p>
          <a:p>
            <a:pPr lvl="1">
              <a:buFont typeface="Wingdings" panose="05000000000000000000" pitchFamily="2" charset="2"/>
              <a:buChar char="§"/>
            </a:pPr>
            <a:r>
              <a:rPr lang="en-US" dirty="0"/>
              <a:t>Continuous Improvement</a:t>
            </a:r>
          </a:p>
        </p:txBody>
      </p:sp>
    </p:spTree>
    <p:extLst>
      <p:ext uri="{BB962C8B-B14F-4D97-AF65-F5344CB8AC3E}">
        <p14:creationId xmlns:p14="http://schemas.microsoft.com/office/powerpoint/2010/main" val="2124099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E95D4-0F32-11C7-3306-0B7DA0015E52}"/>
              </a:ext>
            </a:extLst>
          </p:cNvPr>
          <p:cNvSpPr>
            <a:spLocks noGrp="1"/>
          </p:cNvSpPr>
          <p:nvPr>
            <p:ph type="title"/>
          </p:nvPr>
        </p:nvSpPr>
        <p:spPr/>
        <p:txBody>
          <a:bodyPr/>
          <a:lstStyle/>
          <a:p>
            <a:r>
              <a:rPr lang="en-US" dirty="0"/>
              <a:t>Documentation Process</a:t>
            </a:r>
            <a:br>
              <a:rPr lang="en-US" dirty="0"/>
            </a:br>
            <a:endParaRPr lang="en-US" dirty="0"/>
          </a:p>
        </p:txBody>
      </p:sp>
      <p:sp>
        <p:nvSpPr>
          <p:cNvPr id="3" name="Content Placeholder 2">
            <a:extLst>
              <a:ext uri="{FF2B5EF4-FFF2-40B4-BE49-F238E27FC236}">
                <a16:creationId xmlns:a16="http://schemas.microsoft.com/office/drawing/2014/main" id="{AC6792D4-4C4C-9447-DC44-51D279E896B7}"/>
              </a:ext>
            </a:extLst>
          </p:cNvPr>
          <p:cNvSpPr>
            <a:spLocks noGrp="1"/>
          </p:cNvSpPr>
          <p:nvPr>
            <p:ph idx="1"/>
          </p:nvPr>
        </p:nvSpPr>
        <p:spPr/>
        <p:txBody>
          <a:bodyPr/>
          <a:lstStyle/>
          <a:p>
            <a:r>
              <a:rPr lang="en-US" dirty="0"/>
              <a:t>Documents involved in the SDLC</a:t>
            </a:r>
          </a:p>
          <a:p>
            <a:pPr lvl="1">
              <a:buFont typeface="Wingdings" panose="05000000000000000000" pitchFamily="2" charset="2"/>
              <a:buChar char="§"/>
            </a:pPr>
            <a:r>
              <a:rPr lang="en-US" dirty="0"/>
              <a:t>System Requirements Specifications</a:t>
            </a:r>
          </a:p>
          <a:p>
            <a:pPr lvl="1">
              <a:buFont typeface="Wingdings" panose="05000000000000000000" pitchFamily="2" charset="2"/>
              <a:buChar char="§"/>
            </a:pPr>
            <a:r>
              <a:rPr lang="en-US" dirty="0"/>
              <a:t>Detail Design Requirements</a:t>
            </a:r>
          </a:p>
          <a:p>
            <a:pPr lvl="1">
              <a:buFont typeface="Wingdings" panose="05000000000000000000" pitchFamily="2" charset="2"/>
              <a:buChar char="§"/>
            </a:pPr>
            <a:r>
              <a:rPr lang="en-US" dirty="0"/>
              <a:t>Acceptance Test Procedures</a:t>
            </a:r>
          </a:p>
          <a:p>
            <a:pPr lvl="1">
              <a:buFont typeface="Wingdings" panose="05000000000000000000" pitchFamily="2" charset="2"/>
              <a:buChar char="§"/>
            </a:pPr>
            <a:r>
              <a:rPr lang="en-US" dirty="0"/>
              <a:t>Code Review</a:t>
            </a:r>
          </a:p>
          <a:p>
            <a:pPr lvl="1">
              <a:buFont typeface="Wingdings" panose="05000000000000000000" pitchFamily="2" charset="2"/>
              <a:buChar char="§"/>
            </a:pPr>
            <a:r>
              <a:rPr lang="en-US" dirty="0"/>
              <a:t>Secure Code Review</a:t>
            </a:r>
          </a:p>
          <a:p>
            <a:pPr lvl="1">
              <a:buFont typeface="Wingdings" panose="05000000000000000000" pitchFamily="2" charset="2"/>
              <a:buChar char="§"/>
            </a:pPr>
            <a:r>
              <a:rPr lang="en-US" dirty="0"/>
              <a:t>Software Version Description</a:t>
            </a:r>
          </a:p>
        </p:txBody>
      </p:sp>
    </p:spTree>
    <p:extLst>
      <p:ext uri="{BB962C8B-B14F-4D97-AF65-F5344CB8AC3E}">
        <p14:creationId xmlns:p14="http://schemas.microsoft.com/office/powerpoint/2010/main" val="1615194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AD90B-940C-6D3D-379F-E13D7935420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4FDE156-A427-4D88-1347-6EB9AA90947B}"/>
              </a:ext>
            </a:extLst>
          </p:cNvPr>
          <p:cNvSpPr>
            <a:spLocks noGrp="1"/>
          </p:cNvSpPr>
          <p:nvPr>
            <p:ph idx="1"/>
          </p:nvPr>
        </p:nvSpPr>
        <p:spPr/>
        <p:txBody>
          <a:bodyPr>
            <a:normAutofit/>
          </a:bodyPr>
          <a:lstStyle/>
          <a:p>
            <a:r>
              <a:rPr lang="en-US" dirty="0"/>
              <a:t>Software Development Life Cycle Overview</a:t>
            </a:r>
          </a:p>
          <a:p>
            <a:r>
              <a:rPr lang="en-US" dirty="0"/>
              <a:t>Software Development Models</a:t>
            </a:r>
          </a:p>
          <a:p>
            <a:r>
              <a:rPr lang="en-US" dirty="0"/>
              <a:t>ISO 9001-2018 Overview for Software Development</a:t>
            </a:r>
          </a:p>
          <a:p>
            <a:r>
              <a:rPr lang="en-US" dirty="0"/>
              <a:t>Documentation Process</a:t>
            </a:r>
          </a:p>
        </p:txBody>
      </p:sp>
    </p:spTree>
    <p:extLst>
      <p:ext uri="{BB962C8B-B14F-4D97-AF65-F5344CB8AC3E}">
        <p14:creationId xmlns:p14="http://schemas.microsoft.com/office/powerpoint/2010/main" val="301893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F33C4-9257-25E2-A456-D4BC990A1D7B}"/>
              </a:ext>
            </a:extLst>
          </p:cNvPr>
          <p:cNvSpPr>
            <a:spLocks noGrp="1"/>
          </p:cNvSpPr>
          <p:nvPr>
            <p:ph type="title"/>
          </p:nvPr>
        </p:nvSpPr>
        <p:spPr/>
        <p:txBody>
          <a:bodyPr/>
          <a:lstStyle/>
          <a:p>
            <a:r>
              <a:rPr lang="en-US" dirty="0"/>
              <a:t>SDLC - Overview</a:t>
            </a:r>
          </a:p>
        </p:txBody>
      </p:sp>
      <p:sp>
        <p:nvSpPr>
          <p:cNvPr id="3" name="Content Placeholder 2">
            <a:extLst>
              <a:ext uri="{FF2B5EF4-FFF2-40B4-BE49-F238E27FC236}">
                <a16:creationId xmlns:a16="http://schemas.microsoft.com/office/drawing/2014/main" id="{8A2DBDB4-1DBD-371D-FEEF-5224F605594E}"/>
              </a:ext>
            </a:extLst>
          </p:cNvPr>
          <p:cNvSpPr>
            <a:spLocks noGrp="1"/>
          </p:cNvSpPr>
          <p:nvPr>
            <p:ph idx="1"/>
          </p:nvPr>
        </p:nvSpPr>
        <p:spPr/>
        <p:txBody>
          <a:bodyPr/>
          <a:lstStyle/>
          <a:p>
            <a:r>
              <a:rPr lang="en-US" dirty="0"/>
              <a:t>What is SDLC?</a:t>
            </a:r>
          </a:p>
          <a:p>
            <a:pPr marL="457200" lvl="1" indent="0">
              <a:buNone/>
            </a:pPr>
            <a:r>
              <a:rPr lang="en-US" dirty="0"/>
              <a:t>The software development life cycle (SDLC) is a process</a:t>
            </a:r>
          </a:p>
          <a:p>
            <a:pPr lvl="1">
              <a:buFont typeface="Wingdings" panose="05000000000000000000" pitchFamily="2" charset="2"/>
              <a:buChar char="§"/>
            </a:pPr>
            <a:r>
              <a:rPr lang="en-US" dirty="0"/>
              <a:t>Planning</a:t>
            </a:r>
          </a:p>
          <a:p>
            <a:pPr lvl="1">
              <a:buFont typeface="Wingdings" panose="05000000000000000000" pitchFamily="2" charset="2"/>
              <a:buChar char="§"/>
            </a:pPr>
            <a:r>
              <a:rPr lang="en-US" dirty="0"/>
              <a:t>Writing / Developing</a:t>
            </a:r>
          </a:p>
          <a:p>
            <a:pPr lvl="1">
              <a:buFont typeface="Wingdings" panose="05000000000000000000" pitchFamily="2" charset="2"/>
              <a:buChar char="§"/>
            </a:pPr>
            <a:r>
              <a:rPr lang="en-US" dirty="0"/>
              <a:t>Modifying / Updating features new requirements</a:t>
            </a:r>
          </a:p>
          <a:p>
            <a:pPr lvl="1">
              <a:buFont typeface="Wingdings" panose="05000000000000000000" pitchFamily="2" charset="2"/>
              <a:buChar char="§"/>
            </a:pPr>
            <a:r>
              <a:rPr lang="en-US" dirty="0"/>
              <a:t>Maintaining</a:t>
            </a:r>
          </a:p>
          <a:p>
            <a:pPr lvl="1">
              <a:buFont typeface="Wingdings" panose="05000000000000000000" pitchFamily="2" charset="2"/>
              <a:buChar char="§"/>
            </a:pPr>
            <a:endParaRPr lang="en-US" dirty="0"/>
          </a:p>
          <a:p>
            <a:pPr lvl="1"/>
            <a:endParaRPr lang="en-US" dirty="0"/>
          </a:p>
        </p:txBody>
      </p:sp>
    </p:spTree>
    <p:extLst>
      <p:ext uri="{BB962C8B-B14F-4D97-AF65-F5344CB8AC3E}">
        <p14:creationId xmlns:p14="http://schemas.microsoft.com/office/powerpoint/2010/main" val="2889500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F2E4B-D75C-D23B-9E52-2FA666807225}"/>
              </a:ext>
            </a:extLst>
          </p:cNvPr>
          <p:cNvSpPr>
            <a:spLocks noGrp="1"/>
          </p:cNvSpPr>
          <p:nvPr>
            <p:ph type="title"/>
          </p:nvPr>
        </p:nvSpPr>
        <p:spPr/>
        <p:txBody>
          <a:bodyPr/>
          <a:lstStyle/>
          <a:p>
            <a:r>
              <a:rPr lang="en-US" dirty="0"/>
              <a:t>SDLC - Overview</a:t>
            </a:r>
          </a:p>
        </p:txBody>
      </p:sp>
      <p:sp>
        <p:nvSpPr>
          <p:cNvPr id="3" name="Content Placeholder 2">
            <a:extLst>
              <a:ext uri="{FF2B5EF4-FFF2-40B4-BE49-F238E27FC236}">
                <a16:creationId xmlns:a16="http://schemas.microsoft.com/office/drawing/2014/main" id="{3BC48023-8CDC-23FD-91A7-CD8BA5720469}"/>
              </a:ext>
            </a:extLst>
          </p:cNvPr>
          <p:cNvSpPr>
            <a:spLocks noGrp="1"/>
          </p:cNvSpPr>
          <p:nvPr>
            <p:ph idx="1"/>
          </p:nvPr>
        </p:nvSpPr>
        <p:spPr/>
        <p:txBody>
          <a:bodyPr/>
          <a:lstStyle/>
          <a:p>
            <a:r>
              <a:rPr lang="en-US" dirty="0"/>
              <a:t>Why is SDLC Important?</a:t>
            </a:r>
          </a:p>
          <a:p>
            <a:pPr marL="400050" lvl="1" indent="0">
              <a:buNone/>
            </a:pPr>
            <a:r>
              <a:rPr lang="en-US" dirty="0"/>
              <a:t>it helps ensure that the right people are involved in the right activities at the right times. Using a structured approach to developing software helps ensure that your project will be successful. Some of the SDLC's benefits are</a:t>
            </a:r>
          </a:p>
          <a:p>
            <a:pPr lvl="1">
              <a:buFont typeface="Arial" panose="020B0604020202020204" pitchFamily="34" charset="0"/>
              <a:buChar char="•"/>
            </a:pPr>
            <a:r>
              <a:rPr lang="en-US" dirty="0"/>
              <a:t>Understanding your requirements and the goal of the software</a:t>
            </a:r>
          </a:p>
          <a:p>
            <a:pPr lvl="1">
              <a:buFont typeface="Arial" panose="020B0604020202020204" pitchFamily="34" charset="0"/>
              <a:buChar char="•"/>
            </a:pPr>
            <a:r>
              <a:rPr lang="en-US" dirty="0"/>
              <a:t>Identify risks at an early stage</a:t>
            </a:r>
          </a:p>
          <a:p>
            <a:pPr lvl="1">
              <a:buFont typeface="Arial" panose="020B0604020202020204" pitchFamily="34" charset="0"/>
              <a:buChar char="•"/>
            </a:pPr>
            <a:r>
              <a:rPr lang="en-US" dirty="0"/>
              <a:t>Plan how you will deliver your solution in stages, such as building prototypes or writing functional specifications</a:t>
            </a:r>
          </a:p>
          <a:p>
            <a:pPr lvl="1">
              <a:buFont typeface="Arial" panose="020B0604020202020204" pitchFamily="34" charset="0"/>
              <a:buChar char="•"/>
            </a:pPr>
            <a:r>
              <a:rPr lang="en-US" dirty="0"/>
              <a:t>Measure your progress relative to your goals and ensure everything is on track</a:t>
            </a:r>
          </a:p>
          <a:p>
            <a:pPr marL="400050" lvl="1" indent="0">
              <a:buNone/>
            </a:pPr>
            <a:endParaRPr lang="en-US" dirty="0"/>
          </a:p>
        </p:txBody>
      </p:sp>
    </p:spTree>
    <p:extLst>
      <p:ext uri="{BB962C8B-B14F-4D97-AF65-F5344CB8AC3E}">
        <p14:creationId xmlns:p14="http://schemas.microsoft.com/office/powerpoint/2010/main" val="2163778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EA98F-E7E2-B142-C8C7-8A819A7ECFE9}"/>
              </a:ext>
            </a:extLst>
          </p:cNvPr>
          <p:cNvSpPr>
            <a:spLocks noGrp="1"/>
          </p:cNvSpPr>
          <p:nvPr>
            <p:ph type="title"/>
          </p:nvPr>
        </p:nvSpPr>
        <p:spPr/>
        <p:txBody>
          <a:bodyPr/>
          <a:lstStyle/>
          <a:p>
            <a:r>
              <a:rPr lang="en-US" dirty="0"/>
              <a:t>SDLC - Overview</a:t>
            </a:r>
          </a:p>
        </p:txBody>
      </p:sp>
      <p:sp>
        <p:nvSpPr>
          <p:cNvPr id="3" name="Content Placeholder 2">
            <a:extLst>
              <a:ext uri="{FF2B5EF4-FFF2-40B4-BE49-F238E27FC236}">
                <a16:creationId xmlns:a16="http://schemas.microsoft.com/office/drawing/2014/main" id="{2164C0B3-AAD1-9881-FBC4-55384EA81EF5}"/>
              </a:ext>
            </a:extLst>
          </p:cNvPr>
          <p:cNvSpPr>
            <a:spLocks noGrp="1"/>
          </p:cNvSpPr>
          <p:nvPr>
            <p:ph idx="1"/>
          </p:nvPr>
        </p:nvSpPr>
        <p:spPr/>
        <p:txBody>
          <a:bodyPr>
            <a:normAutofit lnSpcReduction="10000"/>
          </a:bodyPr>
          <a:lstStyle/>
          <a:p>
            <a:r>
              <a:rPr lang="en-US" dirty="0"/>
              <a:t>Stages of SDLC</a:t>
            </a:r>
          </a:p>
          <a:p>
            <a:pPr marL="400050" lvl="1" indent="0">
              <a:buNone/>
            </a:pPr>
            <a:r>
              <a:rPr lang="en-US" dirty="0"/>
              <a:t>Each stage in the SDLC has its own set of activities that need to be performed by the team members involved in the development project</a:t>
            </a:r>
          </a:p>
          <a:p>
            <a:pPr marL="400050" lvl="1" indent="0">
              <a:buNone/>
            </a:pPr>
            <a:r>
              <a:rPr lang="en-US" dirty="0"/>
              <a:t>the SDLC generally follows the stages outlined below</a:t>
            </a:r>
          </a:p>
          <a:p>
            <a:pPr lvl="1">
              <a:buFont typeface="Wingdings" panose="05000000000000000000" pitchFamily="2" charset="2"/>
              <a:buChar char="§"/>
            </a:pPr>
            <a:r>
              <a:rPr lang="en-US" dirty="0"/>
              <a:t>Planning / Brainstorm</a:t>
            </a:r>
          </a:p>
          <a:p>
            <a:pPr lvl="1">
              <a:buFont typeface="Wingdings" panose="05000000000000000000" pitchFamily="2" charset="2"/>
              <a:buChar char="§"/>
            </a:pPr>
            <a:r>
              <a:rPr lang="en-US" dirty="0"/>
              <a:t>Analyze Requirements</a:t>
            </a:r>
          </a:p>
          <a:p>
            <a:pPr lvl="1">
              <a:buFont typeface="Wingdings" panose="05000000000000000000" pitchFamily="2" charset="2"/>
              <a:buChar char="§"/>
            </a:pPr>
            <a:r>
              <a:rPr lang="en-US" dirty="0"/>
              <a:t>Design the Mockups</a:t>
            </a:r>
          </a:p>
          <a:p>
            <a:pPr lvl="1">
              <a:buFont typeface="Wingdings" panose="05000000000000000000" pitchFamily="2" charset="2"/>
              <a:buChar char="§"/>
            </a:pPr>
            <a:r>
              <a:rPr lang="en-US" dirty="0"/>
              <a:t>Develop the Code</a:t>
            </a:r>
          </a:p>
          <a:p>
            <a:pPr lvl="1">
              <a:buFont typeface="Wingdings" panose="05000000000000000000" pitchFamily="2" charset="2"/>
              <a:buChar char="§"/>
            </a:pPr>
            <a:r>
              <a:rPr lang="en-US" dirty="0"/>
              <a:t>Test the product</a:t>
            </a:r>
          </a:p>
          <a:p>
            <a:pPr lvl="1">
              <a:buFont typeface="Wingdings" panose="05000000000000000000" pitchFamily="2" charset="2"/>
              <a:buChar char="§"/>
            </a:pPr>
            <a:r>
              <a:rPr lang="en-US" dirty="0"/>
              <a:t>Implement and Launch the product</a:t>
            </a:r>
          </a:p>
          <a:p>
            <a:pPr lvl="1">
              <a:buFont typeface="Wingdings" panose="05000000000000000000" pitchFamily="2" charset="2"/>
              <a:buChar char="§"/>
            </a:pPr>
            <a:r>
              <a:rPr lang="en-US" dirty="0"/>
              <a:t>Set up Maintenance and Operations </a:t>
            </a:r>
          </a:p>
          <a:p>
            <a:endParaRPr lang="en-US" dirty="0"/>
          </a:p>
        </p:txBody>
      </p:sp>
    </p:spTree>
    <p:extLst>
      <p:ext uri="{BB962C8B-B14F-4D97-AF65-F5344CB8AC3E}">
        <p14:creationId xmlns:p14="http://schemas.microsoft.com/office/powerpoint/2010/main" val="1099105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9A10E-A0CD-D464-CF80-4C88B81FBA21}"/>
              </a:ext>
            </a:extLst>
          </p:cNvPr>
          <p:cNvSpPr>
            <a:spLocks noGrp="1"/>
          </p:cNvSpPr>
          <p:nvPr>
            <p:ph type="title"/>
          </p:nvPr>
        </p:nvSpPr>
        <p:spPr/>
        <p:txBody>
          <a:bodyPr/>
          <a:lstStyle/>
          <a:p>
            <a:r>
              <a:rPr lang="en-US" dirty="0"/>
              <a:t>Software Development Models</a:t>
            </a:r>
          </a:p>
        </p:txBody>
      </p:sp>
      <p:sp>
        <p:nvSpPr>
          <p:cNvPr id="3" name="Content Placeholder 2">
            <a:extLst>
              <a:ext uri="{FF2B5EF4-FFF2-40B4-BE49-F238E27FC236}">
                <a16:creationId xmlns:a16="http://schemas.microsoft.com/office/drawing/2014/main" id="{B39B4DE4-F063-2360-E20A-21F335C914E5}"/>
              </a:ext>
            </a:extLst>
          </p:cNvPr>
          <p:cNvSpPr>
            <a:spLocks noGrp="1"/>
          </p:cNvSpPr>
          <p:nvPr>
            <p:ph idx="1"/>
          </p:nvPr>
        </p:nvSpPr>
        <p:spPr/>
        <p:txBody>
          <a:bodyPr/>
          <a:lstStyle/>
          <a:p>
            <a:pPr marL="0" indent="0">
              <a:buNone/>
            </a:pPr>
            <a:r>
              <a:rPr lang="en-US" dirty="0"/>
              <a:t>There are six main software development approach models available in the market. Each has its own advantages and disadvantages.</a:t>
            </a:r>
          </a:p>
          <a:p>
            <a:pPr marL="0" indent="0">
              <a:buNone/>
            </a:pPr>
            <a:r>
              <a:rPr lang="en-US" dirty="0"/>
              <a:t>They are listed below</a:t>
            </a:r>
          </a:p>
          <a:p>
            <a:pPr lvl="1">
              <a:buFont typeface="Wingdings" panose="05000000000000000000" pitchFamily="2" charset="2"/>
              <a:buChar char="§"/>
            </a:pPr>
            <a:r>
              <a:rPr lang="en-US" dirty="0"/>
              <a:t>Waterfall Model</a:t>
            </a:r>
          </a:p>
          <a:p>
            <a:pPr lvl="1">
              <a:buFont typeface="Wingdings" panose="05000000000000000000" pitchFamily="2" charset="2"/>
              <a:buChar char="§"/>
            </a:pPr>
            <a:r>
              <a:rPr lang="en-US" dirty="0"/>
              <a:t>V-Shaped Model</a:t>
            </a:r>
          </a:p>
          <a:p>
            <a:pPr lvl="1">
              <a:buFont typeface="Wingdings" panose="05000000000000000000" pitchFamily="2" charset="2"/>
              <a:buChar char="§"/>
            </a:pPr>
            <a:r>
              <a:rPr lang="en-US" dirty="0"/>
              <a:t>Iterative Model</a:t>
            </a:r>
          </a:p>
          <a:p>
            <a:pPr lvl="1">
              <a:buFont typeface="Wingdings" panose="05000000000000000000" pitchFamily="2" charset="2"/>
              <a:buChar char="§"/>
            </a:pPr>
            <a:r>
              <a:rPr lang="en-US" dirty="0"/>
              <a:t>Spiral Model</a:t>
            </a:r>
          </a:p>
          <a:p>
            <a:pPr lvl="1">
              <a:buFont typeface="Wingdings" panose="05000000000000000000" pitchFamily="2" charset="2"/>
              <a:buChar char="§"/>
            </a:pPr>
            <a:r>
              <a:rPr lang="en-US" dirty="0"/>
              <a:t>Agile Model</a:t>
            </a:r>
          </a:p>
          <a:p>
            <a:pPr lvl="1">
              <a:buFont typeface="Wingdings" panose="05000000000000000000" pitchFamily="2" charset="2"/>
              <a:buChar char="§"/>
            </a:pPr>
            <a:r>
              <a:rPr lang="en-US" dirty="0"/>
              <a:t>Big Bang Model</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2810100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E1D2E-1BD6-0D67-ED98-17077FAAE896}"/>
              </a:ext>
            </a:extLst>
          </p:cNvPr>
          <p:cNvSpPr>
            <a:spLocks noGrp="1"/>
          </p:cNvSpPr>
          <p:nvPr>
            <p:ph type="title"/>
          </p:nvPr>
        </p:nvSpPr>
        <p:spPr/>
        <p:txBody>
          <a:bodyPr/>
          <a:lstStyle/>
          <a:p>
            <a:r>
              <a:rPr lang="en-US" dirty="0"/>
              <a:t>Software Development Models</a:t>
            </a:r>
          </a:p>
        </p:txBody>
      </p:sp>
      <p:sp>
        <p:nvSpPr>
          <p:cNvPr id="3" name="Content Placeholder 2">
            <a:extLst>
              <a:ext uri="{FF2B5EF4-FFF2-40B4-BE49-F238E27FC236}">
                <a16:creationId xmlns:a16="http://schemas.microsoft.com/office/drawing/2014/main" id="{A504E2F1-2061-3CCC-5C29-3B73EC1251EF}"/>
              </a:ext>
            </a:extLst>
          </p:cNvPr>
          <p:cNvSpPr>
            <a:spLocks noGrp="1"/>
          </p:cNvSpPr>
          <p:nvPr>
            <p:ph idx="1"/>
          </p:nvPr>
        </p:nvSpPr>
        <p:spPr>
          <a:xfrm>
            <a:off x="677334" y="1445369"/>
            <a:ext cx="8596668" cy="3880773"/>
          </a:xfrm>
        </p:spPr>
        <p:txBody>
          <a:bodyPr/>
          <a:lstStyle/>
          <a:p>
            <a:r>
              <a:rPr lang="en-US" dirty="0"/>
              <a:t>Waterfall Model</a:t>
            </a:r>
          </a:p>
          <a:p>
            <a:pPr lvl="1">
              <a:buFont typeface="Wingdings" panose="05000000000000000000" pitchFamily="2" charset="2"/>
              <a:buChar char="§"/>
            </a:pPr>
            <a:r>
              <a:rPr lang="en-US" dirty="0"/>
              <a:t>The waterfall model remains one of the most popular process models in software development. Used since the 1970s, the waterfall model is a sequential design process that moves in a straight line from one phase to the next. Developers use this approach when the requirements for a product are well-defined and resources are available. However, it can perform inconsistently if requirements change frequently</a:t>
            </a:r>
          </a:p>
        </p:txBody>
      </p:sp>
      <p:pic>
        <p:nvPicPr>
          <p:cNvPr id="7" name="Picture 6">
            <a:extLst>
              <a:ext uri="{FF2B5EF4-FFF2-40B4-BE49-F238E27FC236}">
                <a16:creationId xmlns:a16="http://schemas.microsoft.com/office/drawing/2014/main" id="{BCA2F2E7-3C9A-DB9A-AFED-616F0E2AB04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640780" y="3429000"/>
            <a:ext cx="5651331" cy="3207190"/>
          </a:xfrm>
          <a:prstGeom prst="rect">
            <a:avLst/>
          </a:prstGeom>
        </p:spPr>
      </p:pic>
    </p:spTree>
    <p:extLst>
      <p:ext uri="{BB962C8B-B14F-4D97-AF65-F5344CB8AC3E}">
        <p14:creationId xmlns:p14="http://schemas.microsoft.com/office/powerpoint/2010/main" val="1379191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280FF-6CC1-B650-FE61-D0A62C44276C}"/>
              </a:ext>
            </a:extLst>
          </p:cNvPr>
          <p:cNvSpPr>
            <a:spLocks noGrp="1"/>
          </p:cNvSpPr>
          <p:nvPr>
            <p:ph type="title"/>
          </p:nvPr>
        </p:nvSpPr>
        <p:spPr/>
        <p:txBody>
          <a:bodyPr/>
          <a:lstStyle/>
          <a:p>
            <a:r>
              <a:rPr lang="en-US" dirty="0"/>
              <a:t>Software Development Models</a:t>
            </a:r>
          </a:p>
        </p:txBody>
      </p:sp>
      <p:sp>
        <p:nvSpPr>
          <p:cNvPr id="3" name="Content Placeholder 2">
            <a:extLst>
              <a:ext uri="{FF2B5EF4-FFF2-40B4-BE49-F238E27FC236}">
                <a16:creationId xmlns:a16="http://schemas.microsoft.com/office/drawing/2014/main" id="{61A49F37-2C92-ACEB-3EB2-117DDEBEC35D}"/>
              </a:ext>
            </a:extLst>
          </p:cNvPr>
          <p:cNvSpPr>
            <a:spLocks noGrp="1"/>
          </p:cNvSpPr>
          <p:nvPr>
            <p:ph idx="1"/>
          </p:nvPr>
        </p:nvSpPr>
        <p:spPr>
          <a:xfrm>
            <a:off x="677334" y="1445364"/>
            <a:ext cx="8596668" cy="3880773"/>
          </a:xfrm>
        </p:spPr>
        <p:txBody>
          <a:bodyPr/>
          <a:lstStyle/>
          <a:p>
            <a:r>
              <a:rPr lang="en-US" dirty="0"/>
              <a:t>V-Shaped Model</a:t>
            </a:r>
          </a:p>
          <a:p>
            <a:pPr lvl="1">
              <a:buFont typeface="Wingdings" panose="05000000000000000000" pitchFamily="2" charset="2"/>
              <a:buChar char="§"/>
            </a:pPr>
            <a:r>
              <a:rPr lang="en-US" dirty="0"/>
              <a:t>Also called the Verification and Validation model, the V-Shaped model allows for simultaneous development and testing. Like Waterfall, this model follows a linear progression, but you only move on to the next stage once the team finishes the previous one. The V-shaped model focuses on documentation and planning so it's ideal for large-scale projects with long schedules. However, the rigidity built into the system only allows for infrequent changes</a:t>
            </a:r>
          </a:p>
        </p:txBody>
      </p:sp>
      <p:pic>
        <p:nvPicPr>
          <p:cNvPr id="5" name="Picture 4">
            <a:extLst>
              <a:ext uri="{FF2B5EF4-FFF2-40B4-BE49-F238E27FC236}">
                <a16:creationId xmlns:a16="http://schemas.microsoft.com/office/drawing/2014/main" id="{084FE5E9-D0D3-8FB8-D35B-345BEE6FFF3A}"/>
              </a:ext>
            </a:extLst>
          </p:cNvPr>
          <p:cNvPicPr>
            <a:picLocks noChangeAspect="1"/>
          </p:cNvPicPr>
          <p:nvPr/>
        </p:nvPicPr>
        <p:blipFill>
          <a:blip r:embed="rId2"/>
          <a:stretch>
            <a:fillRect/>
          </a:stretch>
        </p:blipFill>
        <p:spPr>
          <a:xfrm>
            <a:off x="2073029" y="3078178"/>
            <a:ext cx="6623784" cy="3517053"/>
          </a:xfrm>
          <a:prstGeom prst="rect">
            <a:avLst/>
          </a:prstGeom>
        </p:spPr>
      </p:pic>
    </p:spTree>
    <p:extLst>
      <p:ext uri="{BB962C8B-B14F-4D97-AF65-F5344CB8AC3E}">
        <p14:creationId xmlns:p14="http://schemas.microsoft.com/office/powerpoint/2010/main" val="330111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7CCD-DD7F-8F11-9A07-81435C0CD45F}"/>
              </a:ext>
            </a:extLst>
          </p:cNvPr>
          <p:cNvSpPr>
            <a:spLocks noGrp="1"/>
          </p:cNvSpPr>
          <p:nvPr>
            <p:ph type="title"/>
          </p:nvPr>
        </p:nvSpPr>
        <p:spPr/>
        <p:txBody>
          <a:bodyPr/>
          <a:lstStyle/>
          <a:p>
            <a:r>
              <a:rPr lang="en-US" dirty="0"/>
              <a:t>Software Development Models</a:t>
            </a:r>
          </a:p>
        </p:txBody>
      </p:sp>
      <p:sp>
        <p:nvSpPr>
          <p:cNvPr id="3" name="Content Placeholder 2">
            <a:extLst>
              <a:ext uri="{FF2B5EF4-FFF2-40B4-BE49-F238E27FC236}">
                <a16:creationId xmlns:a16="http://schemas.microsoft.com/office/drawing/2014/main" id="{AE811EC9-D575-AC7B-8AFD-4CB3B8AFADEB}"/>
              </a:ext>
            </a:extLst>
          </p:cNvPr>
          <p:cNvSpPr>
            <a:spLocks noGrp="1"/>
          </p:cNvSpPr>
          <p:nvPr>
            <p:ph idx="1"/>
          </p:nvPr>
        </p:nvSpPr>
        <p:spPr>
          <a:xfrm>
            <a:off x="677334" y="1445376"/>
            <a:ext cx="8596668" cy="3880773"/>
          </a:xfrm>
        </p:spPr>
        <p:txBody>
          <a:bodyPr/>
          <a:lstStyle/>
          <a:p>
            <a:r>
              <a:rPr lang="en-US" dirty="0"/>
              <a:t>Iterative Model</a:t>
            </a:r>
          </a:p>
          <a:p>
            <a:pPr lvl="1">
              <a:buFont typeface="Wingdings" panose="05000000000000000000" pitchFamily="2" charset="2"/>
              <a:buChar char="§"/>
            </a:pPr>
            <a:r>
              <a:rPr lang="en-US" dirty="0"/>
              <a:t>The iterative model organizes the development process into small cycles instead of a strictly linear progression. This allows developers to make changes incrementally and frequently so they learn from mistakes before they become expensive. Developers get feedback from users throughout the process with the iterative model, so it's ideal for large projects with a strong leadership team</a:t>
            </a:r>
          </a:p>
        </p:txBody>
      </p:sp>
      <p:pic>
        <p:nvPicPr>
          <p:cNvPr id="5" name="Picture 4">
            <a:extLst>
              <a:ext uri="{FF2B5EF4-FFF2-40B4-BE49-F238E27FC236}">
                <a16:creationId xmlns:a16="http://schemas.microsoft.com/office/drawing/2014/main" id="{BD792C5E-90CE-FF38-E599-12D512AD58EA}"/>
              </a:ext>
            </a:extLst>
          </p:cNvPr>
          <p:cNvPicPr>
            <a:picLocks noChangeAspect="1"/>
          </p:cNvPicPr>
          <p:nvPr/>
        </p:nvPicPr>
        <p:blipFill>
          <a:blip r:embed="rId3"/>
          <a:stretch>
            <a:fillRect/>
          </a:stretch>
        </p:blipFill>
        <p:spPr>
          <a:xfrm>
            <a:off x="1460413" y="3429000"/>
            <a:ext cx="7694952" cy="3178167"/>
          </a:xfrm>
          <a:prstGeom prst="rect">
            <a:avLst/>
          </a:prstGeom>
        </p:spPr>
      </p:pic>
    </p:spTree>
    <p:extLst>
      <p:ext uri="{BB962C8B-B14F-4D97-AF65-F5344CB8AC3E}">
        <p14:creationId xmlns:p14="http://schemas.microsoft.com/office/powerpoint/2010/main" val="22666777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261</TotalTime>
  <Words>1683</Words>
  <Application>Microsoft Office PowerPoint</Application>
  <PresentationFormat>Widescreen</PresentationFormat>
  <Paragraphs>119</Paragraphs>
  <Slides>15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Trebuchet MS</vt:lpstr>
      <vt:lpstr>Wingdings</vt:lpstr>
      <vt:lpstr>Wingdings 3</vt:lpstr>
      <vt:lpstr>Facet</vt:lpstr>
      <vt:lpstr>Software Development Life Cycle (SDLC)</vt:lpstr>
      <vt:lpstr>Agenda</vt:lpstr>
      <vt:lpstr>SDLC - Overview</vt:lpstr>
      <vt:lpstr>SDLC - Overview</vt:lpstr>
      <vt:lpstr>SDLC - Overview</vt:lpstr>
      <vt:lpstr>Software Development Models</vt:lpstr>
      <vt:lpstr>Software Development Models</vt:lpstr>
      <vt:lpstr>Software Development Models</vt:lpstr>
      <vt:lpstr>Software Development Models</vt:lpstr>
      <vt:lpstr>Software Development Models</vt:lpstr>
      <vt:lpstr>Software Development Models</vt:lpstr>
      <vt:lpstr>Software Development Models</vt:lpstr>
      <vt:lpstr>ISO 9001-2018 Overview for Software Development </vt:lpstr>
      <vt:lpstr>ISO 9001-2018 Overview for Software Development</vt:lpstr>
      <vt:lpstr>Documentation Process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Seshachala Hadonahalli Ramprakash</dc:creator>
  <cp:lastModifiedBy>Seshachala Hadonahalli Ramprakash</cp:lastModifiedBy>
  <cp:revision>12</cp:revision>
  <dcterms:created xsi:type="dcterms:W3CDTF">2024-10-08T08:51:06Z</dcterms:created>
  <dcterms:modified xsi:type="dcterms:W3CDTF">2024-10-08T17:56:58Z</dcterms:modified>
</cp:coreProperties>
</file>