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3" r:id="rId11"/>
    <p:sldId id="291" r:id="rId12"/>
    <p:sldId id="292" r:id="rId13"/>
    <p:sldId id="294" r:id="rId14"/>
    <p:sldId id="295" r:id="rId15"/>
    <p:sldId id="296" r:id="rId16"/>
    <p:sldId id="297" r:id="rId17"/>
    <p:sldId id="299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3" r:id="rId32"/>
    <p:sldId id="314" r:id="rId33"/>
    <p:sldId id="315" r:id="rId34"/>
    <p:sldId id="316" r:id="rId35"/>
    <p:sldId id="317" r:id="rId36"/>
    <p:sldId id="28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378941" y="329514"/>
            <a:ext cx="11491783" cy="70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378941" y="1260389"/>
            <a:ext cx="11491783" cy="4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3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941" y="329514"/>
            <a:ext cx="11491783" cy="70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941" y="1260389"/>
            <a:ext cx="11491783" cy="4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6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531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1661" y="1877250"/>
            <a:ext cx="7922029" cy="708454"/>
          </a:xfrm>
        </p:spPr>
        <p:txBody>
          <a:bodyPr/>
          <a:lstStyle/>
          <a:p>
            <a:pPr algn="ctr"/>
            <a:r>
              <a:rPr lang="en-US" dirty="0" smtClean="0"/>
              <a:t>SOFTWARE DESIGN PATTERNS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4986" y="4418818"/>
            <a:ext cx="7922029" cy="70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8537" y="6335486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Catalogue Number</a:t>
            </a:r>
            <a:endParaRPr lang="en-GB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01660" y="2625377"/>
            <a:ext cx="7922029" cy="349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An Introduction to Design Patterns</a:t>
            </a:r>
            <a:endParaRPr lang="en-US" dirty="0"/>
          </a:p>
        </p:txBody>
      </p:sp>
      <p:pic>
        <p:nvPicPr>
          <p:cNvPr id="1026" name="Picture 2" descr="Software Design Patterns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4" y="3138218"/>
            <a:ext cx="4105829" cy="2564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9450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0" y="186639"/>
            <a:ext cx="11491783" cy="708454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0" y="1336589"/>
            <a:ext cx="4983636" cy="1101811"/>
          </a:xfrm>
        </p:spPr>
        <p:txBody>
          <a:bodyPr/>
          <a:lstStyle/>
          <a:p>
            <a:r>
              <a:rPr lang="en-US" dirty="0"/>
              <a:t>When would you use a Singleton</a:t>
            </a:r>
            <a:r>
              <a:rPr lang="en-US" dirty="0" smtClean="0"/>
              <a:t>?</a:t>
            </a:r>
          </a:p>
          <a:p>
            <a:r>
              <a:rPr lang="en-US" dirty="0"/>
              <a:t>What are potential drawbacks of using Singletons?</a:t>
            </a:r>
          </a:p>
        </p:txBody>
      </p:sp>
    </p:spTree>
    <p:extLst>
      <p:ext uri="{BB962C8B-B14F-4D97-AF65-F5344CB8AC3E}">
        <p14:creationId xmlns:p14="http://schemas.microsoft.com/office/powerpoint/2010/main" val="2811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Pattern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2792" y="1260389"/>
            <a:ext cx="4802658" cy="10732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Defines an interface for creating an object</a:t>
            </a:r>
            <a:endParaRPr lang="en-US" dirty="0" smtClean="0"/>
          </a:p>
          <a:p>
            <a:r>
              <a:rPr lang="en-US" dirty="0"/>
              <a:t>Lets subclasses decide which class to instantiate</a:t>
            </a:r>
          </a:p>
        </p:txBody>
      </p:sp>
      <p:pic>
        <p:nvPicPr>
          <p:cNvPr id="6146" name="Picture 2" descr="Factory Method - Creational Patter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05012"/>
            <a:ext cx="4527549" cy="282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ml - Design Pattern - Understanding Factory Pattern - Stack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570287"/>
            <a:ext cx="47053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2792" y="2479845"/>
            <a:ext cx="4802658" cy="356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to create objects without specifying their exact class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defer the instantiation logic to subclasses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follow the Open/Closed Principle (OCP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to centralize object creation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ensure code maintainability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4604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</a:t>
            </a:r>
            <a:r>
              <a:rPr lang="en-US" dirty="0" smtClean="0"/>
              <a:t>Pattern (Cont’d…)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941" y="1176593"/>
            <a:ext cx="6602884" cy="2385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UI Components: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buttons, text fields, or windows for different platforms (e.g., Windows, Mac, Linux) using a common interface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Database Connections: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Instantiating database connections depending on the database type (e.g., MySQL, PostgreSQL, Oracle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Parser </a:t>
            </a:r>
            <a:r>
              <a:rPr lang="en-US" b="1" dirty="0"/>
              <a:t>Factory: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different file parsers (XML, JSON, CSV) based on the input file type.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8941" y="3777175"/>
            <a:ext cx="6602884" cy="226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Promotes </a:t>
            </a:r>
            <a:r>
              <a:rPr lang="en-US" b="1" dirty="0">
                <a:solidFill>
                  <a:schemeClr val="tx1"/>
                </a:solidFill>
              </a:rPr>
              <a:t>loose coupling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delegating object creation to subclasses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Makes the code </a:t>
            </a:r>
            <a:r>
              <a:rPr lang="en-US" b="1" dirty="0">
                <a:solidFill>
                  <a:schemeClr val="tx1"/>
                </a:solidFill>
              </a:rPr>
              <a:t>more extensible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new object types can be introduced without altering existing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Encourages </a:t>
            </a:r>
            <a:r>
              <a:rPr lang="en-US" b="1" dirty="0">
                <a:solidFill>
                  <a:schemeClr val="tx1"/>
                </a:solidFill>
              </a:rPr>
              <a:t>better maintainability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centralizing complex object creation logic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2458" y="655665"/>
            <a:ext cx="4314826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abc</a:t>
            </a:r>
            <a:r>
              <a:rPr lang="en-US" sz="1200" dirty="0"/>
              <a:t> import ABC, </a:t>
            </a:r>
            <a:r>
              <a:rPr lang="en-US" sz="1200" dirty="0" err="1"/>
              <a:t>abstractmethod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class Animal(ABC):</a:t>
            </a:r>
          </a:p>
          <a:p>
            <a:r>
              <a:rPr lang="en-US" sz="1200" dirty="0"/>
              <a:t>    @</a:t>
            </a:r>
            <a:r>
              <a:rPr lang="en-US" sz="1200" dirty="0" err="1"/>
              <a:t>abstractmethod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speak(self):</a:t>
            </a:r>
          </a:p>
          <a:p>
            <a:r>
              <a:rPr lang="en-US" sz="1200" dirty="0"/>
              <a:t>        pass</a:t>
            </a:r>
          </a:p>
          <a:p>
            <a:endParaRPr lang="en-US" sz="1200" dirty="0"/>
          </a:p>
          <a:p>
            <a:r>
              <a:rPr lang="en-US" sz="1200" dirty="0"/>
              <a:t>class Dog(Animal):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speak(self):</a:t>
            </a:r>
          </a:p>
          <a:p>
            <a:r>
              <a:rPr lang="en-US" sz="1200" dirty="0"/>
              <a:t>        return "Woof!"</a:t>
            </a:r>
          </a:p>
          <a:p>
            <a:endParaRPr lang="en-US" sz="1200" dirty="0"/>
          </a:p>
          <a:p>
            <a:r>
              <a:rPr lang="en-US" sz="1200" dirty="0"/>
              <a:t>class Cat(Animal):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speak(self):</a:t>
            </a:r>
          </a:p>
          <a:p>
            <a:r>
              <a:rPr lang="en-US" sz="1200" dirty="0"/>
              <a:t>        return "Meow!"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AnimalFactory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create_animal</a:t>
            </a:r>
            <a:r>
              <a:rPr lang="en-US" sz="1200" dirty="0"/>
              <a:t>(self, </a:t>
            </a:r>
            <a:r>
              <a:rPr lang="en-US" sz="1200" dirty="0" err="1"/>
              <a:t>animal_type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if </a:t>
            </a:r>
            <a:r>
              <a:rPr lang="en-US" sz="1200" dirty="0" err="1"/>
              <a:t>animal_type</a:t>
            </a:r>
            <a:r>
              <a:rPr lang="en-US" sz="1200" dirty="0"/>
              <a:t> == "dog":</a:t>
            </a:r>
          </a:p>
          <a:p>
            <a:r>
              <a:rPr lang="en-US" sz="1200" dirty="0"/>
              <a:t>            return Dog()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elif</a:t>
            </a:r>
            <a:r>
              <a:rPr lang="en-US" sz="1200" dirty="0"/>
              <a:t> </a:t>
            </a:r>
            <a:r>
              <a:rPr lang="en-US" sz="1200" dirty="0" err="1"/>
              <a:t>animal_type</a:t>
            </a:r>
            <a:r>
              <a:rPr lang="en-US" sz="1200" dirty="0"/>
              <a:t> == "cat":</a:t>
            </a:r>
          </a:p>
          <a:p>
            <a:r>
              <a:rPr lang="en-US" sz="1200" dirty="0"/>
              <a:t>            return Cat()</a:t>
            </a:r>
          </a:p>
          <a:p>
            <a:r>
              <a:rPr lang="en-US" sz="1200" dirty="0"/>
              <a:t>        else:</a:t>
            </a:r>
          </a:p>
          <a:p>
            <a:r>
              <a:rPr lang="en-US" sz="1200" dirty="0"/>
              <a:t>            raise </a:t>
            </a:r>
            <a:r>
              <a:rPr lang="en-US" sz="1200" dirty="0" err="1"/>
              <a:t>ValueError</a:t>
            </a:r>
            <a:r>
              <a:rPr lang="en-US" sz="1200" dirty="0"/>
              <a:t>("Unknown animal type")</a:t>
            </a:r>
          </a:p>
          <a:p>
            <a:endParaRPr lang="en-US" sz="1200" dirty="0"/>
          </a:p>
          <a:p>
            <a:r>
              <a:rPr lang="en-US" sz="1200" dirty="0"/>
              <a:t># Usage</a:t>
            </a:r>
          </a:p>
          <a:p>
            <a:r>
              <a:rPr lang="en-US" sz="1200" dirty="0"/>
              <a:t>factory = </a:t>
            </a:r>
            <a:r>
              <a:rPr lang="en-US" sz="1200" dirty="0" err="1"/>
              <a:t>AnimalFactory</a:t>
            </a:r>
            <a:r>
              <a:rPr lang="en-US" sz="1200" dirty="0"/>
              <a:t>()</a:t>
            </a:r>
          </a:p>
          <a:p>
            <a:r>
              <a:rPr lang="en-US" sz="1200" dirty="0"/>
              <a:t>dog = </a:t>
            </a:r>
            <a:r>
              <a:rPr lang="en-US" sz="1200" dirty="0" err="1"/>
              <a:t>factory.create_animal</a:t>
            </a:r>
            <a:r>
              <a:rPr lang="en-US" sz="1200" dirty="0"/>
              <a:t>("dog")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dog.speak</a:t>
            </a:r>
            <a:r>
              <a:rPr lang="en-US" sz="1200" dirty="0"/>
              <a:t>())  # Woof!</a:t>
            </a:r>
          </a:p>
        </p:txBody>
      </p:sp>
    </p:spTree>
    <p:extLst>
      <p:ext uri="{BB962C8B-B14F-4D97-AF65-F5344CB8AC3E}">
        <p14:creationId xmlns:p14="http://schemas.microsoft.com/office/powerpoint/2010/main" val="11510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0" y="1498514"/>
            <a:ext cx="10003309" cy="1158961"/>
          </a:xfrm>
        </p:spPr>
        <p:txBody>
          <a:bodyPr/>
          <a:lstStyle/>
          <a:p>
            <a:r>
              <a:rPr lang="en-US" dirty="0"/>
              <a:t>Extend the </a:t>
            </a:r>
            <a:r>
              <a:rPr lang="en-US" dirty="0" err="1"/>
              <a:t>AnimalFactory</a:t>
            </a:r>
            <a:r>
              <a:rPr lang="en-US" dirty="0"/>
              <a:t> to include a new animal type (e.g., "cow"). Implement the new animal class and update the factory method.</a:t>
            </a:r>
          </a:p>
        </p:txBody>
      </p:sp>
    </p:spTree>
    <p:extLst>
      <p:ext uri="{BB962C8B-B14F-4D97-AF65-F5344CB8AC3E}">
        <p14:creationId xmlns:p14="http://schemas.microsoft.com/office/powerpoint/2010/main" val="2173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0" y="234264"/>
            <a:ext cx="11491783" cy="708454"/>
          </a:xfrm>
        </p:spPr>
        <p:txBody>
          <a:bodyPr/>
          <a:lstStyle/>
          <a:p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2792" y="1260388"/>
            <a:ext cx="4802658" cy="14637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Allows the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construction of </a:t>
            </a:r>
            <a:r>
              <a:rPr lang="en-US" b="1" dirty="0">
                <a:solidFill>
                  <a:schemeClr val="tx1"/>
                </a:solidFill>
              </a:rPr>
              <a:t>complex objects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 by step. 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greater control over object creation and lets you construct different representations of an object using the same building process.</a:t>
            </a:r>
          </a:p>
        </p:txBody>
      </p:sp>
      <p:pic>
        <p:nvPicPr>
          <p:cNvPr id="7172" name="Picture 4" descr="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0"/>
            <a:ext cx="5715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02792" y="2974707"/>
            <a:ext cx="4802658" cy="3073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Creating complex objects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many optional parts or configurations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creation process needs to be controlled </a:t>
            </a:r>
            <a:r>
              <a:rPr lang="en-US" b="1" dirty="0">
                <a:solidFill>
                  <a:schemeClr val="tx1"/>
                </a:solidFill>
              </a:rPr>
              <a:t>step-by-step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</a:t>
            </a:r>
            <a:r>
              <a:rPr lang="en-US" b="1" dirty="0">
                <a:solidFill>
                  <a:schemeClr val="tx1"/>
                </a:solidFill>
              </a:rPr>
              <a:t>different variations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the same object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Immutable objects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required (objects where changes after creation are not allowed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3367588"/>
            <a:ext cx="3695700" cy="27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Pattern 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192" y="2421988"/>
            <a:ext cx="3516783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 smtClean="0"/>
              <a:t>// </a:t>
            </a:r>
            <a:r>
              <a:rPr lang="en-US" sz="1100" dirty="0"/>
              <a:t>Client Code</a:t>
            </a:r>
          </a:p>
          <a:p>
            <a:r>
              <a:rPr lang="en-US" sz="1100" dirty="0" err="1"/>
              <a:t>var</a:t>
            </a:r>
            <a:r>
              <a:rPr lang="en-US" sz="1100" dirty="0"/>
              <a:t> </a:t>
            </a:r>
            <a:r>
              <a:rPr lang="en-US" sz="1100" dirty="0" err="1"/>
              <a:t>vegMealBuilder</a:t>
            </a:r>
            <a:r>
              <a:rPr lang="en-US" sz="1100" dirty="0"/>
              <a:t> = new </a:t>
            </a:r>
            <a:r>
              <a:rPr lang="en-US" sz="1100" dirty="0" err="1"/>
              <a:t>VegMealBuilder</a:t>
            </a:r>
            <a:r>
              <a:rPr lang="en-US" sz="1100" dirty="0"/>
              <a:t>();</a:t>
            </a:r>
          </a:p>
          <a:p>
            <a:r>
              <a:rPr lang="en-US" sz="1100" dirty="0" err="1"/>
              <a:t>var</a:t>
            </a:r>
            <a:r>
              <a:rPr lang="en-US" sz="1100" dirty="0"/>
              <a:t> director = new </a:t>
            </a:r>
            <a:r>
              <a:rPr lang="en-US" sz="1100" dirty="0" err="1"/>
              <a:t>MealDirector</a:t>
            </a:r>
            <a:r>
              <a:rPr lang="en-US" sz="1100" dirty="0"/>
              <a:t>(</a:t>
            </a:r>
            <a:r>
              <a:rPr lang="en-US" sz="1100" dirty="0" err="1"/>
              <a:t>vegMealBuilder</a:t>
            </a:r>
            <a:r>
              <a:rPr lang="en-US" sz="1100" dirty="0"/>
              <a:t>);</a:t>
            </a:r>
          </a:p>
          <a:p>
            <a:r>
              <a:rPr lang="en-US" sz="1100" dirty="0" err="1"/>
              <a:t>director.ConstructMeal</a:t>
            </a:r>
            <a:r>
              <a:rPr lang="en-US" sz="1100" dirty="0"/>
              <a:t>();</a:t>
            </a:r>
          </a:p>
          <a:p>
            <a:r>
              <a:rPr lang="en-US" sz="1100" dirty="0"/>
              <a:t>Meal </a:t>
            </a:r>
            <a:r>
              <a:rPr lang="en-US" sz="1100" dirty="0" err="1"/>
              <a:t>vegMeal</a:t>
            </a:r>
            <a:r>
              <a:rPr lang="en-US" sz="1100" dirty="0"/>
              <a:t> = </a:t>
            </a:r>
            <a:r>
              <a:rPr lang="en-US" sz="1100" dirty="0" err="1"/>
              <a:t>vegMealBuilder.GetMeal</a:t>
            </a:r>
            <a:r>
              <a:rPr lang="en-US" sz="1100" dirty="0"/>
              <a:t>();</a:t>
            </a:r>
          </a:p>
          <a:p>
            <a:r>
              <a:rPr lang="en-US" sz="1100" dirty="0" err="1"/>
              <a:t>Console.WriteLine</a:t>
            </a:r>
            <a:r>
              <a:rPr lang="en-US" sz="1100" dirty="0"/>
              <a:t>($"Main Dish: {</a:t>
            </a:r>
            <a:r>
              <a:rPr lang="en-US" sz="1100" dirty="0" err="1"/>
              <a:t>vegMeal.MainDish</a:t>
            </a:r>
            <a:r>
              <a:rPr lang="en-US" sz="1100" dirty="0"/>
              <a:t>}, Side: {</a:t>
            </a:r>
            <a:r>
              <a:rPr lang="en-US" sz="1100" dirty="0" err="1"/>
              <a:t>vegMeal.SideDish</a:t>
            </a:r>
            <a:r>
              <a:rPr lang="en-US" sz="1100" dirty="0"/>
              <a:t>}, Drink: {</a:t>
            </a:r>
            <a:r>
              <a:rPr lang="en-US" sz="1100" dirty="0" err="1"/>
              <a:t>vegMeal.Drink</a:t>
            </a:r>
            <a:r>
              <a:rPr lang="en-US" sz="1100" dirty="0"/>
              <a:t>}");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6566" y="4545158"/>
            <a:ext cx="3592984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// Product: Meal</a:t>
            </a:r>
          </a:p>
          <a:p>
            <a:r>
              <a:rPr lang="en-US" sz="1400" dirty="0"/>
              <a:t>public class Meal {</a:t>
            </a:r>
          </a:p>
          <a:p>
            <a:r>
              <a:rPr lang="en-US" sz="1400" dirty="0"/>
              <a:t>    public string </a:t>
            </a:r>
            <a:r>
              <a:rPr lang="en-US" sz="1400" dirty="0" err="1"/>
              <a:t>MainDish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public string </a:t>
            </a:r>
            <a:r>
              <a:rPr lang="en-US" sz="1400" dirty="0" err="1"/>
              <a:t>SideDish</a:t>
            </a:r>
            <a:r>
              <a:rPr lang="en-US" sz="1400" dirty="0"/>
              <a:t> { get; set; }</a:t>
            </a:r>
          </a:p>
          <a:p>
            <a:r>
              <a:rPr lang="en-US" sz="1400" dirty="0"/>
              <a:t>    public string Drink { get; set;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6566" y="344983"/>
            <a:ext cx="3592984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// Builder Interface</a:t>
            </a:r>
          </a:p>
          <a:p>
            <a:r>
              <a:rPr lang="en-US" sz="1200" dirty="0"/>
              <a:t>public interface </a:t>
            </a:r>
            <a:r>
              <a:rPr lang="en-US" sz="1200" dirty="0" err="1"/>
              <a:t>IMealBuilder</a:t>
            </a:r>
            <a:r>
              <a:rPr lang="en-US" sz="1200" dirty="0"/>
              <a:t> {</a:t>
            </a:r>
          </a:p>
          <a:p>
            <a:r>
              <a:rPr lang="en-US" sz="1200" dirty="0"/>
              <a:t>    void </a:t>
            </a:r>
            <a:r>
              <a:rPr lang="en-US" sz="1200" dirty="0" err="1"/>
              <a:t>BuildMainDish</a:t>
            </a:r>
            <a:r>
              <a:rPr lang="en-US" sz="1200" dirty="0"/>
              <a:t>();</a:t>
            </a:r>
          </a:p>
          <a:p>
            <a:r>
              <a:rPr lang="en-US" sz="1200" dirty="0"/>
              <a:t>    void </a:t>
            </a:r>
            <a:r>
              <a:rPr lang="en-US" sz="1200" dirty="0" err="1"/>
              <a:t>BuildSideDish</a:t>
            </a:r>
            <a:r>
              <a:rPr lang="en-US" sz="1200" dirty="0"/>
              <a:t>();</a:t>
            </a:r>
          </a:p>
          <a:p>
            <a:r>
              <a:rPr lang="en-US" sz="1200" dirty="0"/>
              <a:t>    void </a:t>
            </a:r>
            <a:r>
              <a:rPr lang="en-US" sz="1200" dirty="0" err="1"/>
              <a:t>BuildDrink</a:t>
            </a:r>
            <a:r>
              <a:rPr lang="en-US" sz="1200" dirty="0"/>
              <a:t>();</a:t>
            </a:r>
          </a:p>
          <a:p>
            <a:r>
              <a:rPr lang="en-US" sz="1200" dirty="0"/>
              <a:t>    Meal </a:t>
            </a:r>
            <a:r>
              <a:rPr lang="en-US" sz="1200" dirty="0" err="1"/>
              <a:t>GetMeal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046566" y="1983406"/>
            <a:ext cx="359298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// Concrete Builder</a:t>
            </a:r>
          </a:p>
          <a:p>
            <a:r>
              <a:rPr lang="en-US" sz="1200" dirty="0"/>
              <a:t>public class </a:t>
            </a:r>
            <a:r>
              <a:rPr lang="en-US" sz="1200" dirty="0" err="1"/>
              <a:t>VegMealBuilder</a:t>
            </a:r>
            <a:r>
              <a:rPr lang="en-US" sz="1200" dirty="0"/>
              <a:t> : </a:t>
            </a:r>
            <a:r>
              <a:rPr lang="en-US" sz="1200" dirty="0" err="1"/>
              <a:t>IMealBuilder</a:t>
            </a:r>
            <a:r>
              <a:rPr lang="en-US" sz="1200" dirty="0"/>
              <a:t> {</a:t>
            </a:r>
          </a:p>
          <a:p>
            <a:r>
              <a:rPr lang="en-US" sz="1200" dirty="0"/>
              <a:t>    private Meal </a:t>
            </a:r>
            <a:r>
              <a:rPr lang="en-US" sz="1200" dirty="0" err="1"/>
              <a:t>meal</a:t>
            </a:r>
            <a:r>
              <a:rPr lang="en-US" sz="1200" dirty="0"/>
              <a:t> = new Meal();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BuildMainDish</a:t>
            </a:r>
            <a:r>
              <a:rPr lang="en-US" sz="1200" dirty="0"/>
              <a:t>() =&gt; </a:t>
            </a:r>
            <a:r>
              <a:rPr lang="en-US" sz="1200" dirty="0" err="1"/>
              <a:t>meal.MainDish</a:t>
            </a:r>
            <a:r>
              <a:rPr lang="en-US" sz="1200" dirty="0"/>
              <a:t> = "Vegetable Curry";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BuildSideDish</a:t>
            </a:r>
            <a:r>
              <a:rPr lang="en-US" sz="1200" dirty="0"/>
              <a:t>() =&gt; </a:t>
            </a:r>
            <a:r>
              <a:rPr lang="en-US" sz="1200" dirty="0" err="1"/>
              <a:t>meal.SideDish</a:t>
            </a:r>
            <a:r>
              <a:rPr lang="en-US" sz="1200" dirty="0"/>
              <a:t> = "Salad";</a:t>
            </a:r>
          </a:p>
          <a:p>
            <a:r>
              <a:rPr lang="en-US" sz="1200" dirty="0"/>
              <a:t>    public void </a:t>
            </a:r>
            <a:r>
              <a:rPr lang="en-US" sz="1200" dirty="0" err="1"/>
              <a:t>BuildDrink</a:t>
            </a:r>
            <a:r>
              <a:rPr lang="en-US" sz="1200" dirty="0"/>
              <a:t>() =&gt; </a:t>
            </a:r>
            <a:r>
              <a:rPr lang="en-US" sz="1200" dirty="0" err="1"/>
              <a:t>meal.Drink</a:t>
            </a:r>
            <a:r>
              <a:rPr lang="en-US" sz="1200" dirty="0"/>
              <a:t> = "Juice";</a:t>
            </a:r>
          </a:p>
          <a:p>
            <a:r>
              <a:rPr lang="en-US" sz="1200" dirty="0"/>
              <a:t>    public Meal </a:t>
            </a:r>
            <a:r>
              <a:rPr lang="en-US" sz="1200" dirty="0" err="1"/>
              <a:t>GetMeal</a:t>
            </a:r>
            <a:r>
              <a:rPr lang="en-US" sz="1200" dirty="0"/>
              <a:t>() =&gt; meal;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9866" y="1829517"/>
            <a:ext cx="3154834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/>
              <a:t>// Director</a:t>
            </a:r>
          </a:p>
          <a:p>
            <a:r>
              <a:rPr lang="en-US" sz="1100" dirty="0"/>
              <a:t>public class </a:t>
            </a:r>
            <a:r>
              <a:rPr lang="en-US" sz="1100" dirty="0" err="1"/>
              <a:t>MealDirector</a:t>
            </a:r>
            <a:r>
              <a:rPr lang="en-US" sz="1100" dirty="0"/>
              <a:t> {</a:t>
            </a:r>
          </a:p>
          <a:p>
            <a:r>
              <a:rPr lang="en-US" sz="1100" dirty="0"/>
              <a:t>    private </a:t>
            </a:r>
            <a:r>
              <a:rPr lang="en-US" sz="1100" dirty="0" err="1"/>
              <a:t>IMealBuilder</a:t>
            </a:r>
            <a:r>
              <a:rPr lang="en-US" sz="1100" dirty="0"/>
              <a:t> builder;</a:t>
            </a:r>
          </a:p>
          <a:p>
            <a:endParaRPr lang="en-US" sz="1100" dirty="0"/>
          </a:p>
          <a:p>
            <a:r>
              <a:rPr lang="en-US" sz="1100" dirty="0"/>
              <a:t>    public </a:t>
            </a:r>
            <a:r>
              <a:rPr lang="en-US" sz="1100" dirty="0" err="1"/>
              <a:t>MealDirector</a:t>
            </a:r>
            <a:r>
              <a:rPr lang="en-US" sz="1100" dirty="0"/>
              <a:t>(</a:t>
            </a:r>
            <a:r>
              <a:rPr lang="en-US" sz="1100" dirty="0" err="1"/>
              <a:t>IMealBuilder</a:t>
            </a:r>
            <a:r>
              <a:rPr lang="en-US" sz="1100" dirty="0"/>
              <a:t> builder)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this.builder</a:t>
            </a:r>
            <a:r>
              <a:rPr lang="en-US" sz="1100" dirty="0"/>
              <a:t> = builder;</a:t>
            </a:r>
          </a:p>
          <a:p>
            <a:r>
              <a:rPr lang="en-US" sz="1100" dirty="0"/>
              <a:t>    }</a:t>
            </a:r>
          </a:p>
          <a:p>
            <a:endParaRPr lang="en-US" sz="1100" dirty="0"/>
          </a:p>
          <a:p>
            <a:r>
              <a:rPr lang="en-US" sz="1100" dirty="0"/>
              <a:t>    public void </a:t>
            </a:r>
            <a:r>
              <a:rPr lang="en-US" sz="1100" dirty="0" err="1"/>
              <a:t>ConstructMeal</a:t>
            </a:r>
            <a:r>
              <a:rPr lang="en-US" sz="1100" dirty="0"/>
              <a:t>()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builder.BuildMainDish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builder.BuildSideDish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builder.BuildDrink</a:t>
            </a:r>
            <a:r>
              <a:rPr lang="en-US" sz="1100" dirty="0"/>
              <a:t>();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78940" y="1110577"/>
            <a:ext cx="67457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Meal</a:t>
            </a:r>
            <a:r>
              <a:rPr lang="en-US" dirty="0"/>
              <a:t> with various components (main dish, side, drink, and dessert).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976045"/>
            <a:ext cx="4078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Concrete Builders: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VegMealBuilder</a:t>
            </a:r>
            <a:r>
              <a:rPr lang="en-US" sz="1400" dirty="0"/>
              <a:t>: Builds a vegetarian meal.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NonVegMealBuilder</a:t>
            </a:r>
            <a:r>
              <a:rPr lang="en-US" sz="1400" dirty="0"/>
              <a:t>: Builds a non-vegetarian meal.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8758" y="4976045"/>
            <a:ext cx="38460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Director: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Uses the builders to assemble the meal.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Example: "Make a full veg meal with salad and juice."</a:t>
            </a:r>
          </a:p>
        </p:txBody>
      </p:sp>
    </p:spTree>
    <p:extLst>
      <p:ext uri="{BB962C8B-B14F-4D97-AF65-F5344CB8AC3E}">
        <p14:creationId xmlns:p14="http://schemas.microsoft.com/office/powerpoint/2010/main" val="1867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260389"/>
            <a:ext cx="11491783" cy="701761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b="1" dirty="0"/>
              <a:t>Pizza</a:t>
            </a:r>
            <a:r>
              <a:rPr lang="en-US" dirty="0"/>
              <a:t> with different toppings, crusts, and sizes, where each configuration is built using the same process.</a:t>
            </a:r>
          </a:p>
        </p:txBody>
      </p:sp>
    </p:spTree>
    <p:extLst>
      <p:ext uri="{BB962C8B-B14F-4D97-AF65-F5344CB8AC3E}">
        <p14:creationId xmlns:p14="http://schemas.microsoft.com/office/powerpoint/2010/main" val="11361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466" y="2834589"/>
            <a:ext cx="4174009" cy="708454"/>
          </a:xfrm>
        </p:spPr>
        <p:txBody>
          <a:bodyPr/>
          <a:lstStyle/>
          <a:p>
            <a:r>
              <a:rPr lang="en-US" dirty="0" smtClean="0"/>
              <a:t>Structural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2792" y="1260388"/>
            <a:ext cx="4802658" cy="14637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Allows incompatible interfaces to work </a:t>
            </a:r>
            <a:r>
              <a:rPr lang="en-US" dirty="0" smtClean="0"/>
              <a:t>together</a:t>
            </a:r>
          </a:p>
          <a:p>
            <a:r>
              <a:rPr lang="en-US" dirty="0"/>
              <a:t>An adapter wraps one of the objects to hide the complexity of conversion happening behind the scenes</a:t>
            </a:r>
            <a:r>
              <a:rPr lang="en-US" dirty="0" smtClean="0"/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42" name="Picture 2" descr="Adapte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90" y="192043"/>
            <a:ext cx="4553585" cy="284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tructure of the Adapter design pattern (the object adapte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3038034"/>
            <a:ext cx="5524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2792" y="3344506"/>
            <a:ext cx="4802658" cy="243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you want to use some existing class, but its interface isn’t compatible with the rest of your code</a:t>
            </a:r>
            <a:r>
              <a:rPr lang="en-US" b="1" dirty="0" smtClean="0"/>
              <a:t>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you want to reuse several existing subclasses that lack some common functionality that can’t be added to the superclass</a:t>
            </a:r>
            <a:r>
              <a:rPr lang="en-US" b="1" dirty="0" smtClean="0"/>
              <a:t>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0" y="167589"/>
            <a:ext cx="11491783" cy="708454"/>
          </a:xfrm>
        </p:spPr>
        <p:txBody>
          <a:bodyPr/>
          <a:lstStyle/>
          <a:p>
            <a:r>
              <a:rPr lang="en-US" dirty="0" smtClean="0"/>
              <a:t>Adapter Pattern 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91225" y="876043"/>
            <a:ext cx="6096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 err="1"/>
              <a:t>OldPrinter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print_old</a:t>
            </a:r>
            <a:r>
              <a:rPr lang="en-US" sz="1600" dirty="0"/>
              <a:t>(self, text):</a:t>
            </a:r>
          </a:p>
          <a:p>
            <a:r>
              <a:rPr lang="en-US" sz="1600" dirty="0"/>
              <a:t>        print(f"[Old Printer] {text}")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NewPrinter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print_new</a:t>
            </a:r>
            <a:r>
              <a:rPr lang="en-US" sz="1600" dirty="0"/>
              <a:t>(self, text):</a:t>
            </a:r>
          </a:p>
          <a:p>
            <a:r>
              <a:rPr lang="en-US" sz="1600" dirty="0"/>
              <a:t>        print(f"[New Printer] {text}")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PrinterAdapter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old_printer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self.old_printer</a:t>
            </a:r>
            <a:r>
              <a:rPr lang="en-US" sz="1600" dirty="0"/>
              <a:t> = </a:t>
            </a:r>
            <a:r>
              <a:rPr lang="en-US" sz="1600" dirty="0" err="1"/>
              <a:t>old_printer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print_new</a:t>
            </a:r>
            <a:r>
              <a:rPr lang="en-US" sz="1600" dirty="0"/>
              <a:t>(self, text):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self.old_printer.print_old</a:t>
            </a:r>
            <a:r>
              <a:rPr lang="en-US" sz="1600" dirty="0"/>
              <a:t>(text)</a:t>
            </a:r>
          </a:p>
          <a:p>
            <a:endParaRPr lang="en-US" sz="1600" dirty="0"/>
          </a:p>
          <a:p>
            <a:r>
              <a:rPr lang="en-US" sz="1600" dirty="0"/>
              <a:t># Usage</a:t>
            </a:r>
          </a:p>
          <a:p>
            <a:r>
              <a:rPr lang="en-US" sz="1600" dirty="0" err="1"/>
              <a:t>old_printer</a:t>
            </a:r>
            <a:r>
              <a:rPr lang="en-US" sz="1600" dirty="0"/>
              <a:t> = </a:t>
            </a:r>
            <a:r>
              <a:rPr lang="en-US" sz="1600" dirty="0" err="1"/>
              <a:t>OldPrinter</a:t>
            </a:r>
            <a:r>
              <a:rPr lang="en-US" sz="1600" dirty="0"/>
              <a:t>()</a:t>
            </a:r>
          </a:p>
          <a:p>
            <a:r>
              <a:rPr lang="en-US" sz="1600" dirty="0"/>
              <a:t>adapter = </a:t>
            </a:r>
            <a:r>
              <a:rPr lang="en-US" sz="1600" dirty="0" err="1"/>
              <a:t>PrinterAdapter</a:t>
            </a:r>
            <a:r>
              <a:rPr lang="en-US" sz="1600" dirty="0"/>
              <a:t>(</a:t>
            </a:r>
            <a:r>
              <a:rPr lang="en-US" sz="1600" dirty="0" err="1"/>
              <a:t>old_printer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adapter.print_new</a:t>
            </a:r>
            <a:r>
              <a:rPr lang="en-US" sz="1600" dirty="0"/>
              <a:t>("Hello, World!")  # [Old Printer] Hello, World!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941" y="1176593"/>
            <a:ext cx="4888384" cy="3938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Integrating Legacy Systems with Modern Applications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Adapting External Libraries or APIs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Connecting Different Data Formats (e.g., XML vs. JSON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Connecting Different Protocols in </a:t>
            </a:r>
            <a:r>
              <a:rPr lang="en-US" dirty="0" smtClean="0"/>
              <a:t>Networking.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Supporting Multiple Database </a:t>
            </a:r>
            <a:r>
              <a:rPr lang="en-US" dirty="0" smtClean="0"/>
              <a:t>Drivers.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1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86232"/>
            <a:ext cx="11491783" cy="660387"/>
          </a:xfrm>
        </p:spPr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379412" y="954847"/>
            <a:ext cx="6831013" cy="3817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 smtClean="0"/>
              <a:t>What we will learn today: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what is a design pattern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are design patterns important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design patterns evolved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software design patterns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Anti-Patterns</a:t>
            </a:r>
          </a:p>
          <a:p>
            <a:pPr marL="1028700" lvl="1" indent="-5715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Best Practices</a:t>
            </a:r>
          </a:p>
          <a:p>
            <a:pPr marL="1485900" lvl="2" indent="-57150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485900" lvl="2" indent="-57150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ow to Learn Effectively : Understanding Learning Process | by Wafi Harowa 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78" y="721689"/>
            <a:ext cx="2922622" cy="2414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real-world examples of adapters in technology</a:t>
            </a:r>
            <a:r>
              <a:rPr lang="en-US" dirty="0" smtClean="0"/>
              <a:t>.</a:t>
            </a:r>
          </a:p>
          <a:p>
            <a:r>
              <a:rPr lang="en-US" dirty="0"/>
              <a:t>How does the Adapter pattern promote code reusability?</a:t>
            </a:r>
          </a:p>
        </p:txBody>
      </p:sp>
    </p:spTree>
    <p:extLst>
      <p:ext uri="{BB962C8B-B14F-4D97-AF65-F5344CB8AC3E}">
        <p14:creationId xmlns:p14="http://schemas.microsoft.com/office/powerpoint/2010/main" val="20495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2792" y="1260388"/>
            <a:ext cx="4802658" cy="14637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Attaches additional responsibilities to an object dynamically</a:t>
            </a:r>
            <a:endParaRPr lang="en-US" dirty="0" smtClean="0"/>
          </a:p>
          <a:p>
            <a:r>
              <a:rPr lang="en-US" dirty="0"/>
              <a:t>by placing these objects inside special wrapper objects that contain the behaviors</a:t>
            </a:r>
            <a:r>
              <a:rPr lang="en-US" dirty="0" smtClean="0"/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0" name="Picture 2" descr="Decorato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4" y="205689"/>
            <a:ext cx="4841875" cy="302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ecorator Design Pattern In Java - Programmer Gi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099" y="3436938"/>
            <a:ext cx="4711700" cy="25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2792" y="2830155"/>
            <a:ext cx="4802658" cy="2865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want to add behavior to objects dynamically at runtime</a:t>
            </a:r>
            <a:r>
              <a:rPr lang="en-US" dirty="0" smtClean="0"/>
              <a:t>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want to avoid subclass explosion caused by multiple features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need to extend the behavior of specific instances without affecting others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want to follow the </a:t>
            </a:r>
            <a:r>
              <a:rPr lang="en-US" b="1" dirty="0"/>
              <a:t>Open/Closed Principle</a:t>
            </a:r>
            <a:r>
              <a:rPr lang="en-US" dirty="0"/>
              <a:t> by adding new functionality without modifying existing code.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792" y="5575360"/>
            <a:ext cx="6991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This pattern is powerful when behavior needs to be </a:t>
            </a:r>
            <a:r>
              <a:rPr lang="en-US" b="1" i="1" dirty="0"/>
              <a:t>flexible, dynamic, and reusable</a:t>
            </a:r>
            <a:r>
              <a:rPr lang="en-US" i="1" dirty="0"/>
              <a:t> across multiple objects.</a:t>
            </a:r>
          </a:p>
        </p:txBody>
      </p:sp>
    </p:spTree>
    <p:extLst>
      <p:ext uri="{BB962C8B-B14F-4D97-AF65-F5344CB8AC3E}">
        <p14:creationId xmlns:p14="http://schemas.microsoft.com/office/powerpoint/2010/main" val="41423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smtClean="0"/>
              <a:t>Pattern 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96125" y="140196"/>
            <a:ext cx="4905375" cy="59400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/>
              <a:t>class Coffee: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cost(self):</a:t>
            </a:r>
          </a:p>
          <a:p>
            <a:r>
              <a:rPr lang="en-US" sz="1600" dirty="0"/>
              <a:t>        return 5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MilkDecorator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coffee):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self._coffee</a:t>
            </a:r>
            <a:r>
              <a:rPr lang="en-US" sz="1600" dirty="0"/>
              <a:t> = coffee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cost(self):</a:t>
            </a:r>
          </a:p>
          <a:p>
            <a:r>
              <a:rPr lang="en-US" sz="1600" dirty="0"/>
              <a:t>        return self._</a:t>
            </a:r>
            <a:r>
              <a:rPr lang="en-US" sz="1600" dirty="0" err="1"/>
              <a:t>coffee.cost</a:t>
            </a:r>
            <a:r>
              <a:rPr lang="en-US" sz="1600" dirty="0"/>
              <a:t>() + 2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SugarDecorator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__(self, coffee):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self._coffee</a:t>
            </a:r>
            <a:r>
              <a:rPr lang="en-US" sz="1600" dirty="0"/>
              <a:t> = coffee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cost(self):</a:t>
            </a:r>
          </a:p>
          <a:p>
            <a:r>
              <a:rPr lang="en-US" sz="1600" dirty="0"/>
              <a:t>        return self._</a:t>
            </a:r>
            <a:r>
              <a:rPr lang="en-US" sz="1600" dirty="0" err="1"/>
              <a:t>coffee.cost</a:t>
            </a:r>
            <a:r>
              <a:rPr lang="en-US" sz="1600" dirty="0"/>
              <a:t>() + 1</a:t>
            </a:r>
          </a:p>
          <a:p>
            <a:endParaRPr lang="en-US" sz="1600" dirty="0"/>
          </a:p>
          <a:p>
            <a:r>
              <a:rPr lang="en-US" sz="1600" dirty="0"/>
              <a:t># Usage</a:t>
            </a:r>
          </a:p>
          <a:p>
            <a:r>
              <a:rPr lang="en-US" sz="1600" dirty="0"/>
              <a:t>coffee = Coffee()</a:t>
            </a:r>
          </a:p>
          <a:p>
            <a:r>
              <a:rPr lang="en-US" sz="1600" dirty="0" err="1"/>
              <a:t>milk_coffee</a:t>
            </a:r>
            <a:r>
              <a:rPr lang="en-US" sz="1600" dirty="0"/>
              <a:t> = </a:t>
            </a:r>
            <a:r>
              <a:rPr lang="en-US" sz="1600" dirty="0" err="1"/>
              <a:t>MilkDecorator</a:t>
            </a:r>
            <a:r>
              <a:rPr lang="en-US" sz="1600" dirty="0"/>
              <a:t>(coffee)</a:t>
            </a:r>
          </a:p>
          <a:p>
            <a:r>
              <a:rPr lang="en-US" sz="1600" dirty="0" err="1"/>
              <a:t>sweet_milk_coffee</a:t>
            </a:r>
            <a:r>
              <a:rPr lang="en-US" sz="1600" dirty="0"/>
              <a:t> = </a:t>
            </a:r>
            <a:r>
              <a:rPr lang="en-US" sz="1600" dirty="0" err="1"/>
              <a:t>SugarDecorator</a:t>
            </a:r>
            <a:r>
              <a:rPr lang="en-US" sz="1600" dirty="0"/>
              <a:t>(</a:t>
            </a:r>
            <a:r>
              <a:rPr lang="en-US" sz="1600" dirty="0" err="1"/>
              <a:t>milk_coffee</a:t>
            </a:r>
            <a:r>
              <a:rPr lang="en-US" sz="1600" dirty="0"/>
              <a:t>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sweet_milk_coffee.cost</a:t>
            </a:r>
            <a:r>
              <a:rPr lang="en-US" sz="1600" dirty="0"/>
              <a:t>())  # 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8941" y="1176594"/>
            <a:ext cx="6602884" cy="2900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I/O Streams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Java, classes like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BufferReader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InputStreamReader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decorators to add functionality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such as buffering and reading character streams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Middleware in Web Frameworks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web applications, middleware components (like authentication, logging, or rate limiting) can act as decorators by wrapping the request and adding functionality without changing the core application.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Coffee Order System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basic coffee object can be decorated with add-ons like milk, sugar, or caramel. Instead of having multiple subclasses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like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CoffeeWithMilkAndSugar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decorators allow flexibility in adding features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941" y="4076700"/>
            <a:ext cx="648858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Not to Use the Decorator Pattern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decorators become too complex or the layers of decoration become difficult to manage.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behavior you need can be handled with inheritance or composition more effectively.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there is no need for dynamic behavior changes at runtime.</a:t>
            </a:r>
          </a:p>
        </p:txBody>
      </p:sp>
    </p:spTree>
    <p:extLst>
      <p:ext uri="{BB962C8B-B14F-4D97-AF65-F5344CB8AC3E}">
        <p14:creationId xmlns:p14="http://schemas.microsoft.com/office/powerpoint/2010/main" val="42171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941" y="1323886"/>
            <a:ext cx="11327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Extend the Coffee example to include more beverage types and decorators. Create a simple console application where users can "build" their drink and see the final cost.</a:t>
            </a:r>
          </a:p>
        </p:txBody>
      </p:sp>
    </p:spTree>
    <p:extLst>
      <p:ext uri="{BB962C8B-B14F-4D97-AF65-F5344CB8AC3E}">
        <p14:creationId xmlns:p14="http://schemas.microsoft.com/office/powerpoint/2010/main" val="23580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17" y="158847"/>
            <a:ext cx="11491783" cy="708454"/>
          </a:xfrm>
        </p:spPr>
        <p:txBody>
          <a:bodyPr/>
          <a:lstStyle/>
          <a:p>
            <a:r>
              <a:rPr lang="en-US" dirty="0" smtClean="0"/>
              <a:t>Proxy Pattern</a:t>
            </a:r>
            <a:endParaRPr lang="en-US" dirty="0"/>
          </a:p>
        </p:txBody>
      </p:sp>
      <p:pic>
        <p:nvPicPr>
          <p:cNvPr id="15362" name="Picture 2" descr="Proxy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627" y="399608"/>
            <a:ext cx="4283075" cy="267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Structure of the Proxy desig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3376612"/>
            <a:ext cx="2654300" cy="26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2792" y="1260388"/>
            <a:ext cx="4802658" cy="14637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Lets you </a:t>
            </a:r>
            <a:r>
              <a:rPr lang="en-US" dirty="0"/>
              <a:t>provide a substitute or placeholder for another object.</a:t>
            </a:r>
            <a:endParaRPr lang="en-US" dirty="0" smtClean="0"/>
          </a:p>
          <a:p>
            <a:r>
              <a:rPr lang="en-US" dirty="0"/>
              <a:t>A proxy controls access to the original object, allowing you to perform something either before or after the request gets through to the original object</a:t>
            </a:r>
            <a:r>
              <a:rPr lang="en-US" dirty="0" smtClean="0"/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366" name="Picture 6" descr="Solution with the Proxy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607" y="3376612"/>
            <a:ext cx="3621558" cy="113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64949" y="2946569"/>
            <a:ext cx="4802658" cy="223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to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or restrict access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an object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delay object creation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(lazy initialization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to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cache expensive operations</a:t>
            </a:r>
            <a:r>
              <a:rPr lang="en-US" dirty="0" smtClean="0"/>
              <a:t>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949" y="5285760"/>
            <a:ext cx="763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proxy acts as an intermediary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adding extra control or behavior while keeping the original object intact.</a:t>
            </a:r>
          </a:p>
        </p:txBody>
      </p:sp>
    </p:spTree>
    <p:extLst>
      <p:ext uri="{BB962C8B-B14F-4D97-AF65-F5344CB8AC3E}">
        <p14:creationId xmlns:p14="http://schemas.microsoft.com/office/powerpoint/2010/main" val="2190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Pattern (Cont’d…)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941" y="1176594"/>
            <a:ext cx="6602884" cy="2900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Virtual Proxy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Loading images or videos on demand in a media application. The proxy only loads the content when it is viewed.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Remote Proxy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RMI (Remote Method Invocation) in Java, where a proxy object on the client side communicates with a remote object on a server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Protection Proxy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an enterprise system, access to certain critical resources (e.g., payroll information) is controlled through a proxy that checks user permissions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941" y="4219575"/>
            <a:ext cx="6488584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Not to Use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don’t need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over access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functionality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using a proxy can add unnecessary complexity.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 critical concern, using a proxy might introduce some overhead (e.g., in remote proxies with network latency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208657"/>
            <a:ext cx="4762500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class Document:</a:t>
            </a:r>
          </a:p>
          <a:p>
            <a:r>
              <a:rPr lang="en-US" sz="1400" dirty="0"/>
              <a:t>    """The Subject interface that defines the common operations."""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RealDocument</a:t>
            </a:r>
            <a:r>
              <a:rPr lang="en-US" sz="1400" dirty="0"/>
              <a:t>(Document):</a:t>
            </a:r>
          </a:p>
          <a:p>
            <a:r>
              <a:rPr lang="en-US" sz="1400" dirty="0"/>
              <a:t>    """The </a:t>
            </a:r>
            <a:r>
              <a:rPr lang="en-US" sz="1400" dirty="0" err="1"/>
              <a:t>RealSubject</a:t>
            </a:r>
            <a:r>
              <a:rPr lang="en-US" sz="1400" dirty="0"/>
              <a:t> class that contains the actual implementation."""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class </a:t>
            </a:r>
            <a:r>
              <a:rPr lang="en-US" sz="1400" dirty="0" err="1"/>
              <a:t>DocumentProxy</a:t>
            </a:r>
            <a:r>
              <a:rPr lang="en-US" sz="1400" dirty="0"/>
              <a:t>(Document):</a:t>
            </a:r>
          </a:p>
          <a:p>
            <a:r>
              <a:rPr lang="en-US" sz="1400" dirty="0"/>
              <a:t>    """The Proxy class that controls access to the </a:t>
            </a:r>
            <a:r>
              <a:rPr lang="en-US" sz="1400" dirty="0" err="1"/>
              <a:t>RealDocument</a:t>
            </a:r>
            <a:r>
              <a:rPr lang="en-US" sz="1400" dirty="0"/>
              <a:t>."""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# Client code</a:t>
            </a:r>
          </a:p>
          <a:p>
            <a:r>
              <a:rPr lang="en-US" sz="1400" dirty="0"/>
              <a:t>if __name__ == "__main__":</a:t>
            </a:r>
          </a:p>
          <a:p>
            <a:r>
              <a:rPr lang="en-US" sz="1400" dirty="0"/>
              <a:t>    # Admin user trying to access the document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admin_document</a:t>
            </a:r>
            <a:r>
              <a:rPr lang="en-US" sz="1400" dirty="0"/>
              <a:t> = </a:t>
            </a:r>
            <a:r>
              <a:rPr lang="en-US" sz="1400" dirty="0" err="1"/>
              <a:t>DocumentProxy</a:t>
            </a:r>
            <a:r>
              <a:rPr lang="en-US" sz="1400" dirty="0"/>
              <a:t>("admin", "This is a top secret document.")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admin_document.display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print()  # Adding a blank line for clarity</a:t>
            </a:r>
          </a:p>
          <a:p>
            <a:endParaRPr lang="en-US" sz="1400" dirty="0"/>
          </a:p>
          <a:p>
            <a:r>
              <a:rPr lang="en-US" sz="1400" dirty="0"/>
              <a:t>    # Regular user trying to access the same document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user_document</a:t>
            </a:r>
            <a:r>
              <a:rPr lang="en-US" sz="1400" dirty="0"/>
              <a:t> = </a:t>
            </a:r>
            <a:r>
              <a:rPr lang="en-US" sz="1400" dirty="0" err="1"/>
              <a:t>DocumentProxy</a:t>
            </a:r>
            <a:r>
              <a:rPr lang="en-US" sz="1400" dirty="0"/>
              <a:t>("user", "This is a top secret document.")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user_document.display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53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466" y="2834589"/>
            <a:ext cx="4174009" cy="708454"/>
          </a:xfrm>
        </p:spPr>
        <p:txBody>
          <a:bodyPr>
            <a:normAutofit/>
          </a:bodyPr>
          <a:lstStyle/>
          <a:p>
            <a:r>
              <a:rPr lang="en-US" dirty="0"/>
              <a:t>Behavioral </a:t>
            </a:r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17" y="158847"/>
            <a:ext cx="11491783" cy="708454"/>
          </a:xfrm>
        </p:spPr>
        <p:txBody>
          <a:bodyPr/>
          <a:lstStyle/>
          <a:p>
            <a:r>
              <a:rPr lang="en-US" dirty="0" smtClean="0"/>
              <a:t>Observer Pattern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2792" y="1260388"/>
            <a:ext cx="4802658" cy="14637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/>
              <a:t>Defines a one-to-many dependency between objects.</a:t>
            </a:r>
            <a:endParaRPr lang="en-US" dirty="0" smtClean="0"/>
          </a:p>
          <a:p>
            <a:r>
              <a:rPr lang="en-US" dirty="0" smtClean="0"/>
              <a:t>Lets you </a:t>
            </a:r>
            <a:r>
              <a:rPr lang="en-US" dirty="0"/>
              <a:t>define a subscription mechanism to notify multiple objects about any events that happen to the object they’re observing</a:t>
            </a:r>
            <a:r>
              <a:rPr lang="en-US" dirty="0" smtClean="0"/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4949" y="2946569"/>
            <a:ext cx="4802658" cy="2232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need a one-to-many relationship between objects where a change in one triggers updates in others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promote loose coupling between the subject and its observers.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are implementing features that require real-time data updates or event handling.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4949" y="5285760"/>
            <a:ext cx="7631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Observer Pattern enhances the flexibility and reusability of your code while maintaining a clean separation of concerns</a:t>
            </a:r>
            <a:r>
              <a:rPr lang="en-US" i="1" dirty="0" smtClean="0"/>
              <a:t>.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386" name="Picture 2" descr="Observe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52939"/>
            <a:ext cx="4883578" cy="305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Subscription mechani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3624175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Pattern (Cont’d…)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941" y="1176594"/>
            <a:ext cx="6602884" cy="2900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Event Handling Systems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GUI applications, user interactions like clicks, typing, or mouse movements often need to trigger updates in multiple components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Real-Time Data Updates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 that display real-time data (like stock prices, news feeds, or weather updates) need to update multiple components when the data changes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Game Development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games, multiple objects often need to respond to the state changes of other objects (e.g., health changes, item pickups).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941" y="4076700"/>
            <a:ext cx="6488584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Not to Use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Proxy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subject and observers are tightly coupled, the pattern may add unnecessary complexity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the observer count is very high, the performance may degrade due to the overhead of notifying all observers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observers have complex interdependencies, managing these relationships can become cumbersome.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0149" y="192435"/>
            <a:ext cx="4772025" cy="567847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00" dirty="0"/>
              <a:t>class Subject: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def</a:t>
            </a:r>
            <a:r>
              <a:rPr lang="en-US" sz="1100" dirty="0"/>
              <a:t> __</a:t>
            </a:r>
            <a:r>
              <a:rPr lang="en-US" sz="1100" dirty="0" err="1"/>
              <a:t>init</a:t>
            </a:r>
            <a:r>
              <a:rPr lang="en-US" sz="1100" dirty="0"/>
              <a:t>__(self):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self._observers</a:t>
            </a:r>
            <a:r>
              <a:rPr lang="en-US" sz="1100" dirty="0"/>
              <a:t> = []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self._state</a:t>
            </a:r>
            <a:r>
              <a:rPr lang="en-US" sz="1100" dirty="0"/>
              <a:t> = None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def</a:t>
            </a:r>
            <a:r>
              <a:rPr lang="en-US" sz="1100" dirty="0"/>
              <a:t> attach(self, observer):</a:t>
            </a:r>
          </a:p>
          <a:p>
            <a:r>
              <a:rPr lang="en-US" sz="1100" dirty="0"/>
              <a:t>        self._</a:t>
            </a:r>
            <a:r>
              <a:rPr lang="en-US" sz="1100" dirty="0" err="1"/>
              <a:t>observers.append</a:t>
            </a:r>
            <a:r>
              <a:rPr lang="en-US" sz="1100" dirty="0"/>
              <a:t>(observer)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def</a:t>
            </a:r>
            <a:r>
              <a:rPr lang="en-US" sz="1100" dirty="0"/>
              <a:t> notify(self):</a:t>
            </a:r>
          </a:p>
          <a:p>
            <a:r>
              <a:rPr lang="en-US" sz="1100" dirty="0"/>
              <a:t>        for observer in </a:t>
            </a:r>
            <a:r>
              <a:rPr lang="en-US" sz="1100" dirty="0" err="1"/>
              <a:t>self._observers</a:t>
            </a:r>
            <a:r>
              <a:rPr lang="en-US" sz="1100" dirty="0"/>
              <a:t>:</a:t>
            </a:r>
          </a:p>
          <a:p>
            <a:r>
              <a:rPr lang="en-US" sz="1100" dirty="0"/>
              <a:t>            </a:t>
            </a:r>
            <a:r>
              <a:rPr lang="en-US" sz="1100" dirty="0" err="1"/>
              <a:t>observer.update</a:t>
            </a:r>
            <a:r>
              <a:rPr lang="en-US" sz="1100" dirty="0"/>
              <a:t>(</a:t>
            </a:r>
            <a:r>
              <a:rPr lang="en-US" sz="1100" dirty="0" err="1"/>
              <a:t>self._state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def</a:t>
            </a:r>
            <a:r>
              <a:rPr lang="en-US" sz="1100" dirty="0"/>
              <a:t> </a:t>
            </a:r>
            <a:r>
              <a:rPr lang="en-US" sz="1100" dirty="0" err="1"/>
              <a:t>set_state</a:t>
            </a:r>
            <a:r>
              <a:rPr lang="en-US" sz="1100" dirty="0"/>
              <a:t>(self, state):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self._state</a:t>
            </a:r>
            <a:r>
              <a:rPr lang="en-US" sz="1100" dirty="0"/>
              <a:t> = state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self.notify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class Observer: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def</a:t>
            </a:r>
            <a:r>
              <a:rPr lang="en-US" sz="1100" dirty="0"/>
              <a:t> update(self, state):</a:t>
            </a:r>
          </a:p>
          <a:p>
            <a:r>
              <a:rPr lang="en-US" sz="1100" dirty="0"/>
              <a:t>        pass</a:t>
            </a:r>
          </a:p>
          <a:p>
            <a:endParaRPr lang="en-US" sz="1100" dirty="0"/>
          </a:p>
          <a:p>
            <a:r>
              <a:rPr lang="en-US" sz="1100" dirty="0"/>
              <a:t>class </a:t>
            </a:r>
            <a:r>
              <a:rPr lang="en-US" sz="1100" dirty="0" err="1"/>
              <a:t>ConcreteObserver</a:t>
            </a:r>
            <a:r>
              <a:rPr lang="en-US" sz="1100" dirty="0"/>
              <a:t>(Observer):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def</a:t>
            </a:r>
            <a:r>
              <a:rPr lang="en-US" sz="1100" dirty="0"/>
              <a:t> update(self, state):</a:t>
            </a:r>
          </a:p>
          <a:p>
            <a:r>
              <a:rPr lang="en-US" sz="1100" dirty="0"/>
              <a:t>        print(</a:t>
            </a:r>
            <a:r>
              <a:rPr lang="en-US" sz="1100" dirty="0" err="1"/>
              <a:t>f"State</a:t>
            </a:r>
            <a:r>
              <a:rPr lang="en-US" sz="1100" dirty="0"/>
              <a:t> changed to {state}")</a:t>
            </a:r>
          </a:p>
          <a:p>
            <a:endParaRPr lang="en-US" sz="1100" dirty="0"/>
          </a:p>
          <a:p>
            <a:r>
              <a:rPr lang="en-US" sz="1100" dirty="0"/>
              <a:t># Usage</a:t>
            </a:r>
          </a:p>
          <a:p>
            <a:r>
              <a:rPr lang="en-US" sz="1100" dirty="0"/>
              <a:t>subject = Subject()</a:t>
            </a:r>
          </a:p>
          <a:p>
            <a:r>
              <a:rPr lang="en-US" sz="1100" dirty="0"/>
              <a:t>observer1 = </a:t>
            </a:r>
            <a:r>
              <a:rPr lang="en-US" sz="1100" dirty="0" err="1"/>
              <a:t>ConcreteObserver</a:t>
            </a:r>
            <a:r>
              <a:rPr lang="en-US" sz="1100" dirty="0"/>
              <a:t>()</a:t>
            </a:r>
          </a:p>
          <a:p>
            <a:r>
              <a:rPr lang="en-US" sz="1100" dirty="0"/>
              <a:t>observer2 = </a:t>
            </a:r>
            <a:r>
              <a:rPr lang="en-US" sz="1100" dirty="0" err="1"/>
              <a:t>ConcreteObserver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 err="1"/>
              <a:t>subject.attach</a:t>
            </a:r>
            <a:r>
              <a:rPr lang="en-US" sz="1100" dirty="0"/>
              <a:t>(observer1)</a:t>
            </a:r>
          </a:p>
          <a:p>
            <a:r>
              <a:rPr lang="en-US" sz="1100" dirty="0" err="1"/>
              <a:t>subject.attach</a:t>
            </a:r>
            <a:r>
              <a:rPr lang="en-US" sz="1100" dirty="0"/>
              <a:t>(observer2)</a:t>
            </a:r>
          </a:p>
          <a:p>
            <a:endParaRPr lang="en-US" sz="1100" dirty="0"/>
          </a:p>
          <a:p>
            <a:r>
              <a:rPr lang="en-US" sz="1100" dirty="0" err="1"/>
              <a:t>subject.set_state</a:t>
            </a:r>
            <a:r>
              <a:rPr lang="en-US" sz="1100" dirty="0"/>
              <a:t>("New State")</a:t>
            </a:r>
          </a:p>
        </p:txBody>
      </p:sp>
    </p:spTree>
    <p:extLst>
      <p:ext uri="{BB962C8B-B14F-4D97-AF65-F5344CB8AC3E}">
        <p14:creationId xmlns:p14="http://schemas.microsoft.com/office/powerpoint/2010/main" val="41444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News Agency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simple news agency system using the Observer pattern. Create a </a:t>
            </a:r>
            <a:r>
              <a:rPr lang="en-US" dirty="0" err="1"/>
              <a:t>NewsAgency</a:t>
            </a:r>
            <a:r>
              <a:rPr lang="en-US" dirty="0"/>
              <a:t> (Subject) and multiple </a:t>
            </a:r>
            <a:r>
              <a:rPr lang="en-US" dirty="0" err="1"/>
              <a:t>NewsChannels</a:t>
            </a:r>
            <a:r>
              <a:rPr lang="en-US" dirty="0"/>
              <a:t> (Observers). Simulate breaking news scenarios.</a:t>
            </a:r>
          </a:p>
        </p:txBody>
      </p:sp>
    </p:spTree>
    <p:extLst>
      <p:ext uri="{BB962C8B-B14F-4D97-AF65-F5344CB8AC3E}">
        <p14:creationId xmlns:p14="http://schemas.microsoft.com/office/powerpoint/2010/main" val="2185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0" y="136567"/>
            <a:ext cx="11491783" cy="708454"/>
          </a:xfrm>
        </p:spPr>
        <p:txBody>
          <a:bodyPr/>
          <a:lstStyle/>
          <a:p>
            <a:r>
              <a:rPr lang="en-US" dirty="0" smtClean="0"/>
              <a:t>Introduction – Software Design Patterns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025" y="1047109"/>
            <a:ext cx="11679711" cy="495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Reusable solution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 common problem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that occurs within a particular context in software design.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1839" y="1868648"/>
            <a:ext cx="4869337" cy="1797024"/>
            <a:chOff x="378939" y="2001998"/>
            <a:chExt cx="4869337" cy="1797024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378939" y="2163922"/>
              <a:ext cx="4869337" cy="1635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Proven, generalized solution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commonly recurring software design 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problems.</a:t>
              </a:r>
            </a:p>
            <a:p>
              <a:pPr algn="ctr">
                <a:lnSpc>
                  <a:spcPct val="90000"/>
                </a:lnSpc>
              </a:pPr>
              <a:endPara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them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 guides to make design decisions more consistent and efficient.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8939" y="2001998"/>
              <a:ext cx="4869337" cy="161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1838" y="3991268"/>
            <a:ext cx="4869338" cy="1797024"/>
            <a:chOff x="6265387" y="2001998"/>
            <a:chExt cx="4869338" cy="1797024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6265388" y="2163922"/>
              <a:ext cx="4869337" cy="1635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Provide a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standardized way to organize code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and make it easier for developers to communicate ideas, improve code readability, and ensure the software is scalable and maintainable.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65387" y="2001998"/>
              <a:ext cx="4869337" cy="161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92054" y="1868648"/>
            <a:ext cx="4869337" cy="1797024"/>
            <a:chOff x="378939" y="2001998"/>
            <a:chExt cx="4869337" cy="1797024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378939" y="2163922"/>
              <a:ext cx="4869337" cy="16351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Design patterns are </a:t>
              </a: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 code but concepts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that can be implemented in any programming language</a:t>
              </a:r>
              <a:r>
                <a:rPr 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It is a </a:t>
              </a:r>
              <a:r>
                <a: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template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to solve problems in a specific context.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8939" y="2001998"/>
              <a:ext cx="4869337" cy="161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92054" y="3991268"/>
            <a:ext cx="4869337" cy="1797024"/>
            <a:chOff x="6292054" y="3991268"/>
            <a:chExt cx="4869337" cy="1797024"/>
          </a:xfrm>
        </p:grpSpPr>
        <p:grpSp>
          <p:nvGrpSpPr>
            <p:cNvPr id="18" name="Group 17"/>
            <p:cNvGrpSpPr/>
            <p:nvPr/>
          </p:nvGrpSpPr>
          <p:grpSpPr>
            <a:xfrm>
              <a:off x="6292054" y="3991268"/>
              <a:ext cx="4869337" cy="1797024"/>
              <a:chOff x="378939" y="2001998"/>
              <a:chExt cx="4869337" cy="1797024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378939" y="2163922"/>
                <a:ext cx="4869337" cy="16351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en-US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		Think </a:t>
                </a:r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smarter, not </a:t>
                </a:r>
                <a:r>
                  <a:rPr lang="en-US" sz="2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			      harder—reuse 						   proven </a:t>
                </a:r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patterns!</a:t>
                </a:r>
              </a:p>
              <a:p>
                <a:pPr algn="ctr">
                  <a:lnSpc>
                    <a:spcPct val="90000"/>
                  </a:lnSpc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78939" y="2001998"/>
                <a:ext cx="4869337" cy="16192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76" name="Picture 4" descr="882 Work Smarter Not Harder Images, Stock Photos, 3D objects, &amp; Vectors |  Shuttersto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49" r="6242" b="15422"/>
            <a:stretch/>
          </p:blipFill>
          <p:spPr bwMode="auto">
            <a:xfrm>
              <a:off x="6457949" y="4315116"/>
              <a:ext cx="2047875" cy="111480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29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17" y="158847"/>
            <a:ext cx="11491783" cy="708454"/>
          </a:xfrm>
        </p:spPr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2792" y="1260388"/>
            <a:ext cx="4802658" cy="1190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Defines a family of algorithms, encapsulates each one, and makes them interchangeable</a:t>
            </a:r>
            <a:r>
              <a:rPr lang="en-US" dirty="0" smtClean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4949" y="2724148"/>
            <a:ext cx="4802658" cy="323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want to use different variants of an algorithm within an object and be able to switch from one algorithm to another during runtime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have a lot of similar classes that only differ in the way they execute some behavior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isolate the business logic of a class from the implementation details of algorithms that may not be as important in the context of that logic.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434" name="Picture 2" descr="Strategy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232" y="322651"/>
            <a:ext cx="4970018" cy="310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oute planning strateg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57" y="3815823"/>
            <a:ext cx="4370324" cy="21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 (Cont’d…)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941" y="1176594"/>
            <a:ext cx="6602884" cy="1642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Sorting </a:t>
            </a:r>
            <a:r>
              <a:rPr lang="en-US" dirty="0" smtClean="0"/>
              <a:t>Strategies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Payment </a:t>
            </a:r>
            <a:r>
              <a:rPr lang="en-US" dirty="0" smtClean="0"/>
              <a:t>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Compression Algorithms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41624" y="447824"/>
            <a:ext cx="4286250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abc</a:t>
            </a:r>
            <a:r>
              <a:rPr lang="en-US" sz="1200" dirty="0"/>
              <a:t> import ABC, </a:t>
            </a:r>
            <a:r>
              <a:rPr lang="en-US" sz="1200" dirty="0" err="1"/>
              <a:t>abstractmethod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PaymentStrategy</a:t>
            </a:r>
            <a:r>
              <a:rPr lang="en-US" sz="1200" dirty="0"/>
              <a:t>(ABC):</a:t>
            </a:r>
          </a:p>
          <a:p>
            <a:r>
              <a:rPr lang="en-US" sz="1200" dirty="0"/>
              <a:t>    @</a:t>
            </a:r>
            <a:r>
              <a:rPr lang="en-US" sz="1200" dirty="0" err="1"/>
              <a:t>abstractmethod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pay(self, amount):</a:t>
            </a:r>
          </a:p>
          <a:p>
            <a:r>
              <a:rPr lang="en-US" sz="1200" dirty="0"/>
              <a:t>        pass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CreditCardPayment</a:t>
            </a:r>
            <a:r>
              <a:rPr lang="en-US" sz="1200" dirty="0"/>
              <a:t>(</a:t>
            </a:r>
            <a:r>
              <a:rPr lang="en-US" sz="1200" dirty="0" err="1"/>
              <a:t>PaymentStrategy</a:t>
            </a:r>
            <a:r>
              <a:rPr lang="en-US" sz="1200" dirty="0"/>
              <a:t>):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pay(self, amount):</a:t>
            </a:r>
          </a:p>
          <a:p>
            <a:r>
              <a:rPr lang="en-US" sz="1200" dirty="0"/>
              <a:t>        print(</a:t>
            </a:r>
            <a:r>
              <a:rPr lang="en-US" sz="1200" dirty="0" err="1"/>
              <a:t>f"Paid</a:t>
            </a:r>
            <a:r>
              <a:rPr lang="en-US" sz="1200" dirty="0"/>
              <a:t> ${amount} using Credit Card")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PayPalPayment</a:t>
            </a:r>
            <a:r>
              <a:rPr lang="en-US" sz="1200" dirty="0"/>
              <a:t>(</a:t>
            </a:r>
            <a:r>
              <a:rPr lang="en-US" sz="1200" dirty="0" err="1"/>
              <a:t>PaymentStrategy</a:t>
            </a:r>
            <a:r>
              <a:rPr lang="en-US" sz="1200" dirty="0"/>
              <a:t>):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pay(self, amount):</a:t>
            </a:r>
          </a:p>
          <a:p>
            <a:r>
              <a:rPr lang="en-US" sz="1200" dirty="0"/>
              <a:t>        print(</a:t>
            </a:r>
            <a:r>
              <a:rPr lang="en-US" sz="1200" dirty="0" err="1"/>
              <a:t>f"Paid</a:t>
            </a:r>
            <a:r>
              <a:rPr lang="en-US" sz="1200" dirty="0"/>
              <a:t> ${amount} using PayPal")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ShoppingCart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__</a:t>
            </a:r>
            <a:r>
              <a:rPr lang="en-US" sz="1200" dirty="0" err="1"/>
              <a:t>init</a:t>
            </a:r>
            <a:r>
              <a:rPr lang="en-US" sz="1200" dirty="0"/>
              <a:t>__(self, </a:t>
            </a:r>
            <a:r>
              <a:rPr lang="en-US" sz="1200" dirty="0" err="1"/>
              <a:t>payment_strategy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self.payment_strategy</a:t>
            </a:r>
            <a:r>
              <a:rPr lang="en-US" sz="1200" dirty="0"/>
              <a:t> = </a:t>
            </a:r>
            <a:r>
              <a:rPr lang="en-US" sz="1200" dirty="0" err="1"/>
              <a:t>payment_strategy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checkout(self, amount):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self.payment_strategy.pay</a:t>
            </a:r>
            <a:r>
              <a:rPr lang="en-US" sz="1200" dirty="0"/>
              <a:t>(amount)</a:t>
            </a:r>
          </a:p>
          <a:p>
            <a:endParaRPr lang="en-US" sz="1200" dirty="0"/>
          </a:p>
          <a:p>
            <a:r>
              <a:rPr lang="en-US" sz="1200" dirty="0"/>
              <a:t># Usage</a:t>
            </a:r>
          </a:p>
          <a:p>
            <a:r>
              <a:rPr lang="en-US" sz="1200" dirty="0"/>
              <a:t>cart = </a:t>
            </a:r>
            <a:r>
              <a:rPr lang="en-US" sz="1200" dirty="0" err="1"/>
              <a:t>ShoppingCart</a:t>
            </a:r>
            <a:r>
              <a:rPr lang="en-US" sz="1200" dirty="0"/>
              <a:t>(</a:t>
            </a:r>
            <a:r>
              <a:rPr lang="en-US" sz="1200" dirty="0" err="1"/>
              <a:t>CreditCardPayment</a:t>
            </a:r>
            <a:r>
              <a:rPr lang="en-US" sz="1200" dirty="0"/>
              <a:t>())</a:t>
            </a:r>
          </a:p>
          <a:p>
            <a:r>
              <a:rPr lang="en-US" sz="1200" dirty="0" err="1"/>
              <a:t>cart.checkout</a:t>
            </a:r>
            <a:r>
              <a:rPr lang="en-US" sz="1200" dirty="0"/>
              <a:t>(100)  # Paid $100 using Credit Card</a:t>
            </a:r>
          </a:p>
          <a:p>
            <a:endParaRPr lang="en-US" sz="1200" dirty="0"/>
          </a:p>
          <a:p>
            <a:r>
              <a:rPr lang="en-US" sz="1200" dirty="0" err="1"/>
              <a:t>cart.payment_strategy</a:t>
            </a:r>
            <a:r>
              <a:rPr lang="en-US" sz="1200" dirty="0"/>
              <a:t> = </a:t>
            </a:r>
            <a:r>
              <a:rPr lang="en-US" sz="1200" dirty="0" err="1"/>
              <a:t>PayPalPayment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cart.checkout</a:t>
            </a:r>
            <a:r>
              <a:rPr lang="en-US" sz="1200" dirty="0"/>
              <a:t>(200)  # Paid $200 using PayPal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83" y="37234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design pattern promotes the use of composition over inheritance and enhances the flexibility and maintainability of your code. </a:t>
            </a:r>
          </a:p>
        </p:txBody>
      </p:sp>
    </p:spTree>
    <p:extLst>
      <p:ext uri="{BB962C8B-B14F-4D97-AF65-F5344CB8AC3E}">
        <p14:creationId xmlns:p14="http://schemas.microsoft.com/office/powerpoint/2010/main" val="28221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new payment strategy (e.g., "</a:t>
            </a:r>
            <a:r>
              <a:rPr lang="en-US" dirty="0" err="1"/>
              <a:t>CryptocurrencyPayment</a:t>
            </a:r>
            <a:r>
              <a:rPr lang="en-US" dirty="0"/>
              <a:t>"). Then, create a simple console application that allows users to select a payment method and process a payment.</a:t>
            </a:r>
          </a:p>
        </p:txBody>
      </p:sp>
    </p:spTree>
    <p:extLst>
      <p:ext uri="{BB962C8B-B14F-4D97-AF65-F5344CB8AC3E}">
        <p14:creationId xmlns:p14="http://schemas.microsoft.com/office/powerpoint/2010/main" val="35347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816" y="2806014"/>
            <a:ext cx="4174009" cy="708454"/>
          </a:xfrm>
        </p:spPr>
        <p:txBody>
          <a:bodyPr>
            <a:normAutofit/>
          </a:bodyPr>
          <a:lstStyle/>
          <a:p>
            <a:r>
              <a:rPr lang="en-US" dirty="0" smtClean="0"/>
              <a:t>Anti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that seem like good solutions but lead to bad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God Object: A class that tries to do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/>
              <a:t>Spaghetti Code: Unstructured and difficult 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/>
              <a:t>Golden Hammer: Trying to solve every problem with a familiar tool</a:t>
            </a:r>
          </a:p>
        </p:txBody>
      </p:sp>
    </p:spTree>
    <p:extLst>
      <p:ext uri="{BB962C8B-B14F-4D97-AF65-F5344CB8AC3E}">
        <p14:creationId xmlns:p14="http://schemas.microsoft.com/office/powerpoint/2010/main" val="18866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2" y="1260389"/>
            <a:ext cx="7557044" cy="1868705"/>
          </a:xfrm>
        </p:spPr>
        <p:txBody>
          <a:bodyPr/>
          <a:lstStyle/>
          <a:p>
            <a:r>
              <a:rPr lang="en-US" dirty="0"/>
              <a:t>Design patterns are tools, not rules</a:t>
            </a:r>
            <a:endParaRPr lang="en-US" dirty="0" smtClean="0"/>
          </a:p>
          <a:p>
            <a:r>
              <a:rPr lang="en-US" dirty="0"/>
              <a:t>Use patterns to solve specific problems, not to show </a:t>
            </a:r>
            <a:r>
              <a:rPr lang="en-US" dirty="0" smtClean="0"/>
              <a:t>off</a:t>
            </a:r>
          </a:p>
          <a:p>
            <a:r>
              <a:rPr lang="en-US" dirty="0"/>
              <a:t>Understand the problem thoroughly before applying a </a:t>
            </a:r>
            <a:r>
              <a:rPr lang="en-US" dirty="0" smtClean="0"/>
              <a:t>pattern</a:t>
            </a:r>
          </a:p>
          <a:p>
            <a:r>
              <a:rPr lang="en-US" dirty="0"/>
              <a:t>Consider the trade-offs of using a particular pattern</a:t>
            </a:r>
            <a:endParaRPr lang="en-US" dirty="0" smtClean="0"/>
          </a:p>
        </p:txBody>
      </p:sp>
      <p:pic>
        <p:nvPicPr>
          <p:cNvPr id="1026" name="Picture 2" descr="Knowledge Management Best Practices, Tools &amp; Features | Gi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32" y="1444947"/>
            <a:ext cx="2794437" cy="2794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7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85751" y="1992428"/>
            <a:ext cx="5416113" cy="703689"/>
          </a:xfrm>
        </p:spPr>
        <p:txBody>
          <a:bodyPr/>
          <a:lstStyle/>
          <a:p>
            <a:pPr algn="ctr"/>
            <a:r>
              <a:rPr lang="en-US" sz="3600" dirty="0">
                <a:latin typeface="Calibri" pitchFamily="34" charset="0"/>
              </a:rPr>
              <a:t>Questions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81" y="2494037"/>
            <a:ext cx="3136963" cy="19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0"/>
            <a:ext cx="12192000" cy="684349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34986" y="4418818"/>
            <a:ext cx="7922029" cy="708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3" y="1522761"/>
            <a:ext cx="7859268" cy="44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316" y="124802"/>
            <a:ext cx="11491783" cy="708454"/>
          </a:xfrm>
        </p:spPr>
        <p:txBody>
          <a:bodyPr/>
          <a:lstStyle/>
          <a:p>
            <a:r>
              <a:rPr lang="en-US" dirty="0" smtClean="0"/>
              <a:t>Why are Design Patterns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15" y="1172691"/>
            <a:ext cx="2040409" cy="220671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 Reusability </a:t>
            </a:r>
            <a:r>
              <a:rPr lang="en-US" dirty="0"/>
              <a:t>of </a:t>
            </a:r>
            <a:r>
              <a:rPr lang="en-US" dirty="0" smtClean="0"/>
              <a:t>         	Solutions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Instead of reinventing the wheel, developers can use these </a:t>
            </a:r>
            <a:r>
              <a:rPr lang="en-US" sz="1400" b="1" dirty="0">
                <a:solidFill>
                  <a:schemeClr val="tx1"/>
                </a:solidFill>
              </a:rPr>
              <a:t>tried-and-tested solutions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address recurring challenges efficiently.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131477" y="1170484"/>
            <a:ext cx="2211859" cy="2206711"/>
            <a:chOff x="7357966" y="1169368"/>
            <a:chExt cx="2211859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357966" y="1169368"/>
              <a:ext cx="2211859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Facilitates 	Better 	Communication </a:t>
              </a:r>
              <a:r>
                <a:rPr lang="en-US" dirty="0"/>
                <a:t>Among </a:t>
              </a:r>
              <a:r>
                <a:rPr lang="en-US" dirty="0" smtClean="0"/>
                <a:t>Developers</a:t>
              </a:r>
            </a:p>
            <a:p>
              <a:pPr marL="0" indent="0">
                <a:buNone/>
              </a:pP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Provides a </a:t>
              </a:r>
              <a:r>
                <a:rPr lang="en-US" dirty="0"/>
                <a:t>common language 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that all developers can understand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62" name="Picture 14" descr="Communication icons for free download | Freepi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422" y="1370855"/>
              <a:ext cx="501650" cy="50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93215" y="3717053"/>
            <a:ext cx="2085975" cy="2206711"/>
            <a:chOff x="293215" y="3859928"/>
            <a:chExt cx="2085975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93215" y="3859928"/>
              <a:ext cx="2085975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</a:t>
              </a:r>
              <a:r>
                <a:rPr lang="en-US" sz="2200" dirty="0" smtClean="0"/>
                <a:t>Promotes </a:t>
              </a:r>
              <a:r>
                <a:rPr lang="en-US" sz="2200" dirty="0"/>
                <a:t>Best </a:t>
              </a:r>
              <a:r>
                <a:rPr lang="en-US" sz="2200" dirty="0" smtClean="0"/>
                <a:t>	Practices </a:t>
              </a:r>
              <a:r>
                <a:rPr lang="en-US" sz="2200" dirty="0"/>
                <a:t>and </a:t>
              </a:r>
              <a:r>
                <a:rPr lang="en-US" sz="2200" dirty="0" smtClean="0"/>
                <a:t>	High-	Quality 	Code</a:t>
              </a:r>
            </a:p>
            <a:p>
              <a:pPr marL="0" indent="0">
                <a:buNone/>
              </a:pPr>
              <a:r>
                <a:rPr lang="en-US" sz="1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Encourages the </a:t>
              </a:r>
              <a:r>
                <a:rPr lang="en-US" sz="1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adoption of </a:t>
              </a:r>
              <a:r>
                <a:rPr lang="en-US" sz="1900" dirty="0"/>
                <a:t>best practices </a:t>
              </a:r>
              <a:r>
                <a:rPr lang="en-US" sz="1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 software development by promoting principles </a:t>
              </a:r>
              <a:r>
                <a:rPr lang="en-US" sz="1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like: </a:t>
              </a:r>
              <a:r>
                <a:rPr lang="en-US" sz="1900" dirty="0" smtClean="0"/>
                <a:t>Encapsulation, Loose coupling, Separation </a:t>
              </a:r>
              <a:r>
                <a:rPr lang="en-US" sz="1900" dirty="0"/>
                <a:t>of </a:t>
              </a:r>
              <a:r>
                <a:rPr lang="en-US" sz="1900" dirty="0" smtClean="0"/>
                <a:t>concerns.</a:t>
              </a:r>
              <a:endParaRPr lang="en-US" sz="1900" dirty="0"/>
            </a:p>
          </p:txBody>
        </p:sp>
        <p:pic>
          <p:nvPicPr>
            <p:cNvPr id="2066" name="Picture 18" descr="Quality - Free seo and web ic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102" y="4044773"/>
              <a:ext cx="601061" cy="60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Reuse Icons - Free SVG &amp; PNG Reuse Images -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5" y="1368277"/>
            <a:ext cx="486147" cy="48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4849064" y="3714110"/>
            <a:ext cx="2101459" cy="2206711"/>
            <a:chOff x="4849064" y="3856985"/>
            <a:chExt cx="2101459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920953" y="3856985"/>
              <a:ext cx="2029570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Helps </a:t>
              </a:r>
              <a:r>
                <a:rPr lang="en-US" dirty="0"/>
                <a:t>with </a:t>
              </a:r>
              <a:r>
                <a:rPr lang="en-US" dirty="0" smtClean="0"/>
                <a:t>	Onboarding 	New 	Developers</a:t>
              </a:r>
            </a:p>
            <a:p>
              <a:pPr marL="0" indent="0">
                <a:buNone/>
              </a:pP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familiar design patterns, it becomes </a:t>
              </a:r>
              <a:r>
                <a:rPr lang="en-US" sz="1500" b="1" dirty="0"/>
                <a:t>easier for new team members </a:t>
              </a:r>
              <a:r>
                <a: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 get up to speed.</a:t>
              </a: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072" name="Picture 24" descr="Onboarding Icon | Career Voya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064" y="4067794"/>
              <a:ext cx="803589" cy="673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7131477" y="3714110"/>
            <a:ext cx="2211859" cy="2206711"/>
            <a:chOff x="7131477" y="3856985"/>
            <a:chExt cx="2211859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7131477" y="3856985"/>
              <a:ext cx="2211859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</a:t>
              </a:r>
              <a:r>
                <a:rPr lang="en-US" sz="1900" dirty="0" smtClean="0"/>
                <a:t>Encourages 	Code 	Flexibility 	&amp; Extensibility</a:t>
              </a:r>
            </a:p>
            <a:p>
              <a:pPr marL="0" indent="0">
                <a:buNone/>
              </a:pP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emphasize </a:t>
              </a:r>
              <a:r>
                <a:rPr lang="en-US" sz="1500" b="1" dirty="0"/>
                <a:t>flexibility</a:t>
              </a:r>
              <a:r>
                <a:rPr lang="en-US" sz="1500" dirty="0"/>
                <a:t>, </a:t>
              </a: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making it easier to change or extend the software without breaking the existing code.</a:t>
              </a:r>
            </a:p>
          </p:txBody>
        </p:sp>
        <p:pic>
          <p:nvPicPr>
            <p:cNvPr id="2074" name="Picture 26" descr="Flexibility icon monochrome simple Royalty Free Vector Image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8" t="16046" r="16430" b="37895"/>
            <a:stretch/>
          </p:blipFill>
          <p:spPr bwMode="auto">
            <a:xfrm>
              <a:off x="7168412" y="4185376"/>
              <a:ext cx="610887" cy="464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06458" y="1170124"/>
            <a:ext cx="2251278" cy="2206711"/>
            <a:chOff x="2693516" y="1185124"/>
            <a:chExt cx="2251278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2693516" y="1185124"/>
              <a:ext cx="2251278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3429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  <a:lvl2pPr marL="742950" indent="-28575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2pPr>
              <a:lvl3pPr marL="11430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3pPr>
              <a:lvl4pPr marL="16002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4pPr>
              <a:lvl5pPr marL="20574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5pPr>
              <a:lvl6pPr marL="25146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29718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7pPr>
              <a:lvl8pPr marL="34290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8pPr>
              <a:lvl9pPr marL="3886200" indent="-228600" defTabSz="457200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</a:t>
              </a:r>
              <a:r>
                <a:rPr lang="en-US" sz="1500" dirty="0" smtClean="0"/>
                <a:t>Improved 	Code 	Maintainability 	and 	Readability</a:t>
              </a:r>
              <a:endParaRPr lang="en-US" sz="1500" dirty="0"/>
            </a:p>
            <a:p>
              <a:pPr marL="0" indent="0" algn="ctr">
                <a:buNone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Promotes code that is </a:t>
              </a:r>
              <a:r>
                <a:rPr lang="en-US" sz="1400" dirty="0">
                  <a:solidFill>
                    <a:schemeClr val="tx1"/>
                  </a:solidFill>
                </a:rPr>
                <a:t>well-organized and easy to understand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</a:p>
          </p:txBody>
        </p:sp>
        <p:pic>
          <p:nvPicPr>
            <p:cNvPr id="2056" name="Picture 8" descr="Readability - Free files and folders ic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903" y="1882030"/>
              <a:ext cx="450719" cy="45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78797" y="1382076"/>
              <a:ext cx="428681" cy="42868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4924520" y="1183710"/>
            <a:ext cx="2026003" cy="2206711"/>
            <a:chOff x="5137984" y="1187691"/>
            <a:chExt cx="2026003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152154" y="1187691"/>
              <a:ext cx="2011833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Ensuring Scalability of </a:t>
              </a:r>
              <a:r>
                <a:rPr lang="en-US" dirty="0" smtClean="0"/>
                <a:t>Software</a:t>
              </a:r>
            </a:p>
            <a:p>
              <a:pPr marL="0" indent="0">
                <a:buNone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Helps structure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code so that it can </a:t>
              </a:r>
              <a:r>
                <a:rPr lang="en-US" sz="1400" dirty="0"/>
                <a:t>handle future growth 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without becoming unmanageable</a:t>
              </a: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7984" y="1371080"/>
              <a:ext cx="557429" cy="48054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9524290" y="1170484"/>
            <a:ext cx="2297584" cy="2206711"/>
            <a:chOff x="9624362" y="1183709"/>
            <a:chExt cx="2297584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624362" y="1183709"/>
              <a:ext cx="2297584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Increases 	Development 	Efficiency</a:t>
              </a:r>
            </a:p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Using well-known patterns helps developers</a:t>
              </a:r>
              <a:r>
                <a:rPr lang="en-US" dirty="0"/>
                <a:t> write code faster and with fewer bugs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4898" y="1339318"/>
              <a:ext cx="563722" cy="55814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538863" y="3714110"/>
            <a:ext cx="2218873" cy="2206711"/>
            <a:chOff x="2538863" y="3856985"/>
            <a:chExt cx="2218873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558845" y="3856985"/>
              <a:ext cx="2198891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Reduces 	the 	Risk </a:t>
              </a:r>
              <a:r>
                <a:rPr lang="en-US" dirty="0"/>
                <a:t>of </a:t>
              </a:r>
              <a:r>
                <a:rPr lang="en-US" dirty="0" smtClean="0"/>
                <a:t>	Errors </a:t>
              </a:r>
              <a:r>
                <a:rPr lang="en-US" dirty="0"/>
                <a:t>and </a:t>
              </a:r>
              <a:r>
                <a:rPr lang="en-US" dirty="0" smtClean="0"/>
                <a:t>	Bugs</a:t>
              </a:r>
            </a:p>
            <a:p>
              <a:pPr marL="0" indent="0">
                <a:buNone/>
              </a:pPr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Based on </a:t>
              </a:r>
              <a:r>
                <a:rPr lang="en-US" sz="1400" b="1" dirty="0"/>
                <a:t>well-established solutions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they help reduce the risk of introducing bugs.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38863" y="4044773"/>
              <a:ext cx="671598" cy="66118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9524290" y="3714110"/>
            <a:ext cx="2297584" cy="2206711"/>
            <a:chOff x="9524290" y="3856985"/>
            <a:chExt cx="2297584" cy="220671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9524290" y="3856985"/>
              <a:ext cx="2297584" cy="220671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	</a:t>
              </a:r>
              <a:r>
                <a:rPr lang="en-US" sz="1900" dirty="0" smtClean="0"/>
                <a:t>Provides 	Solutions 	Across Languages </a:t>
              </a:r>
              <a:r>
                <a:rPr lang="en-US" sz="1900" dirty="0"/>
                <a:t>and Frameworks</a:t>
              </a:r>
              <a:endParaRPr lang="en-US" sz="1900" dirty="0" smtClean="0"/>
            </a:p>
            <a:p>
              <a:pPr marL="0" indent="0">
                <a:buNone/>
              </a:pPr>
              <a:r>
                <a:rPr lang="en-US" sz="1500" b="1" dirty="0"/>
                <a:t>language-agnostic</a:t>
              </a:r>
              <a:r>
                <a:rPr lang="en-US" sz="1500" dirty="0"/>
                <a:t> </a:t>
              </a:r>
              <a:r>
                <a:rPr 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concepts, meaning they can be applied in any programming language or framework</a:t>
              </a:r>
              <a:r>
                <a:rPr lang="en-US" sz="15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5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49052" y="4044773"/>
              <a:ext cx="615269" cy="49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75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0" y="158064"/>
            <a:ext cx="11491783" cy="708454"/>
          </a:xfrm>
        </p:spPr>
        <p:txBody>
          <a:bodyPr/>
          <a:lstStyle/>
          <a:p>
            <a:r>
              <a:rPr lang="en-US" dirty="0" smtClean="0"/>
              <a:t>Evolution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0" y="1247775"/>
            <a:ext cx="10746897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5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1" y="234264"/>
            <a:ext cx="11491783" cy="708454"/>
          </a:xfrm>
        </p:spPr>
        <p:txBody>
          <a:bodyPr/>
          <a:lstStyle/>
          <a:p>
            <a:r>
              <a:rPr lang="en-US" dirty="0" smtClean="0"/>
              <a:t>Types of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90" y="1365165"/>
            <a:ext cx="3840635" cy="673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Creational Patterns: Deal with object creation </a:t>
            </a:r>
            <a:r>
              <a:rPr lang="en-US" dirty="0" smtClean="0"/>
              <a:t>mechanisms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14" y="1117515"/>
            <a:ext cx="6230303" cy="413905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4688" y="2524127"/>
            <a:ext cx="3840635" cy="7715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Structural Patterns: Concerned with object composition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4688" y="3781426"/>
            <a:ext cx="3840635" cy="1323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Behavioral Patterns: Characterize ways objects interact and distribute responsibility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466" y="2834589"/>
            <a:ext cx="4174009" cy="708454"/>
          </a:xfrm>
        </p:spPr>
        <p:txBody>
          <a:bodyPr/>
          <a:lstStyle/>
          <a:p>
            <a:r>
              <a:rPr lang="en-US" dirty="0" smtClean="0"/>
              <a:t>Creational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1" y="177242"/>
            <a:ext cx="11491783" cy="708454"/>
          </a:xfrm>
        </p:spPr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92" y="1260389"/>
            <a:ext cx="4802658" cy="10732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Ensures a class has only one </a:t>
            </a:r>
            <a:r>
              <a:rPr lang="en-US" dirty="0" smtClean="0"/>
              <a:t>instance</a:t>
            </a:r>
          </a:p>
          <a:p>
            <a:r>
              <a:rPr lang="en-US" dirty="0"/>
              <a:t>Provides a global point of access to that instance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2792" y="2479846"/>
            <a:ext cx="4802658" cy="2549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to Use?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 single instance of a class is required throughout the application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manage shared resources or control access (e.g., logging, configuration settings, database connections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Global access to that instance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needed, ensuring all parts of the application use the same instance and state.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792" y="4959692"/>
            <a:ext cx="5116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Overuse can lead to </a:t>
            </a:r>
            <a:r>
              <a:rPr lang="en-US" sz="1600" b="1" i="1" dirty="0"/>
              <a:t>hard-to-test, tightly-coupled, and error-prone code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Consider alternatives like </a:t>
            </a:r>
            <a:r>
              <a:rPr lang="en-US" sz="1600" b="1" i="1" dirty="0"/>
              <a:t>Dependency Injection (DI)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avoid some of these drawbacks.</a:t>
            </a:r>
          </a:p>
        </p:txBody>
      </p:sp>
      <p:pic>
        <p:nvPicPr>
          <p:cNvPr id="4098" name="Picture 2" descr="Singleton Patter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40" y="202578"/>
            <a:ext cx="3643629" cy="22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ingleton Design Pattern in Android Explained | by Prachi Jamdade | Medi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5"/>
          <a:stretch/>
        </p:blipFill>
        <p:spPr bwMode="auto">
          <a:xfrm>
            <a:off x="6429392" y="2847975"/>
            <a:ext cx="5441332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4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 (Cont’d…)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8941" y="1910019"/>
            <a:ext cx="5000625" cy="2549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Logger service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Ensures consistent logging across the application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Configuration manager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Centralized access to application settings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Database connection pool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Manages a single shared connection to the database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Cache manager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Handles a global cache used by multiple modules.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07644" y="1757619"/>
            <a:ext cx="5000625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/>
              <a:t>class Singleton:</a:t>
            </a:r>
          </a:p>
          <a:p>
            <a:r>
              <a:rPr lang="en-US" sz="1600" dirty="0"/>
              <a:t>    _instance = None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</a:t>
            </a:r>
            <a:r>
              <a:rPr lang="en-US" sz="1600" dirty="0"/>
              <a:t> __new__(</a:t>
            </a:r>
            <a:r>
              <a:rPr lang="en-US" sz="1600" dirty="0" err="1"/>
              <a:t>cls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cls</a:t>
            </a:r>
            <a:r>
              <a:rPr lang="en-US" sz="1600" dirty="0"/>
              <a:t>._instance is None: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cls</a:t>
            </a:r>
            <a:r>
              <a:rPr lang="en-US" sz="1600" dirty="0"/>
              <a:t>._instance = super().__new__(</a:t>
            </a:r>
            <a:r>
              <a:rPr lang="en-US" sz="1600" dirty="0" err="1"/>
              <a:t>cls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cls</a:t>
            </a:r>
            <a:r>
              <a:rPr lang="en-US" sz="1600" dirty="0"/>
              <a:t>._instance</a:t>
            </a:r>
          </a:p>
          <a:p>
            <a:endParaRPr lang="en-US" sz="1600" dirty="0"/>
          </a:p>
          <a:p>
            <a:r>
              <a:rPr lang="en-US" sz="1600" dirty="0"/>
              <a:t># Usage</a:t>
            </a:r>
          </a:p>
          <a:p>
            <a:r>
              <a:rPr lang="en-US" sz="1600" dirty="0"/>
              <a:t>s1 = Singleton()</a:t>
            </a:r>
          </a:p>
          <a:p>
            <a:r>
              <a:rPr lang="en-US" sz="1600" dirty="0"/>
              <a:t>s2 = Singleton()</a:t>
            </a:r>
          </a:p>
          <a:p>
            <a:r>
              <a:rPr lang="en-US" sz="1600" dirty="0"/>
              <a:t>print(s1 is s2)  # True</a:t>
            </a:r>
          </a:p>
        </p:txBody>
      </p:sp>
    </p:spTree>
    <p:extLst>
      <p:ext uri="{BB962C8B-B14F-4D97-AF65-F5344CB8AC3E}">
        <p14:creationId xmlns:p14="http://schemas.microsoft.com/office/powerpoint/2010/main" val="330970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11326</TotalTime>
  <Words>3035</Words>
  <Application>Microsoft Office PowerPoint</Application>
  <PresentationFormat>Widescreen</PresentationFormat>
  <Paragraphs>411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Trebuchet MS</vt:lpstr>
      <vt:lpstr>Wingdings</vt:lpstr>
      <vt:lpstr>Wingdings 3</vt:lpstr>
      <vt:lpstr>Facet</vt:lpstr>
      <vt:lpstr>SOFTWARE DESIGN PATTERNS</vt:lpstr>
      <vt:lpstr>Objectives</vt:lpstr>
      <vt:lpstr>Introduction – Software Design Patterns</vt:lpstr>
      <vt:lpstr>Why are Design Patterns Important?</vt:lpstr>
      <vt:lpstr>Evolution of Design Patterns</vt:lpstr>
      <vt:lpstr>Types of Design Patterns</vt:lpstr>
      <vt:lpstr>Creational Patterns</vt:lpstr>
      <vt:lpstr>Singleton Pattern</vt:lpstr>
      <vt:lpstr>Singleton Pattern (Cont’d…)</vt:lpstr>
      <vt:lpstr>Exercise</vt:lpstr>
      <vt:lpstr>Factory Method Pattern</vt:lpstr>
      <vt:lpstr>Factory Method Pattern (Cont’d…)</vt:lpstr>
      <vt:lpstr>Exercise</vt:lpstr>
      <vt:lpstr>Builder Pattern</vt:lpstr>
      <vt:lpstr>Builder Pattern (Cont’d…)</vt:lpstr>
      <vt:lpstr>Exercise</vt:lpstr>
      <vt:lpstr>Structural Patterns</vt:lpstr>
      <vt:lpstr>Adapter Pattern</vt:lpstr>
      <vt:lpstr>Adapter Pattern (Cont’d…)</vt:lpstr>
      <vt:lpstr>Group Discussion</vt:lpstr>
      <vt:lpstr>Decorator Pattern</vt:lpstr>
      <vt:lpstr>Decorator Pattern (Cont’d…)</vt:lpstr>
      <vt:lpstr>Exercise</vt:lpstr>
      <vt:lpstr>Proxy Pattern</vt:lpstr>
      <vt:lpstr>Proxy Pattern (Cont’d…)</vt:lpstr>
      <vt:lpstr>Behavioral Patterns</vt:lpstr>
      <vt:lpstr>Observer Pattern</vt:lpstr>
      <vt:lpstr>Observer Pattern (Cont’d…)</vt:lpstr>
      <vt:lpstr>Exercise - News Agency Simulation</vt:lpstr>
      <vt:lpstr>Strategy Pattern</vt:lpstr>
      <vt:lpstr>Strategy Pattern (Cont’d…)</vt:lpstr>
      <vt:lpstr>Exercise</vt:lpstr>
      <vt:lpstr>Anti Patterns</vt:lpstr>
      <vt:lpstr>Anti Patterns</vt:lpstr>
      <vt:lpstr>Conclusion and Best Practices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Homezi</dc:creator>
  <cp:lastModifiedBy>Chetan Narayana Murthy</cp:lastModifiedBy>
  <cp:revision>225</cp:revision>
  <dcterms:created xsi:type="dcterms:W3CDTF">2022-05-25T11:30:27Z</dcterms:created>
  <dcterms:modified xsi:type="dcterms:W3CDTF">2024-10-17T09:44:27Z</dcterms:modified>
</cp:coreProperties>
</file>