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4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0720462f9_2_1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e0720462f9_2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0720462f9_2_1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e0720462f9_2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0720462f9_2_1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e0720462f9_2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0720462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0720462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866216" y="1085850"/>
            <a:ext cx="6619244" cy="24971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866216" y="3583035"/>
            <a:ext cx="6619244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66217" y="2146300"/>
            <a:ext cx="6619243" cy="14367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827484" y="1545431"/>
            <a:ext cx="3297254" cy="3146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240870" y="1542069"/>
            <a:ext cx="3297256" cy="31501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827485" y="1428750"/>
            <a:ext cx="329725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827484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91" name="Google Shape;91;p18"/>
          <p:cNvSpPr txBox="1"/>
          <p:nvPr>
            <p:ph idx="3" type="body"/>
          </p:nvPr>
        </p:nvSpPr>
        <p:spPr>
          <a:xfrm>
            <a:off x="4240871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2" name="Google Shape;92;p18"/>
          <p:cNvSpPr txBox="1"/>
          <p:nvPr>
            <p:ph idx="4" type="body"/>
          </p:nvPr>
        </p:nvSpPr>
        <p:spPr>
          <a:xfrm>
            <a:off x="4240871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866215" y="1085850"/>
            <a:ext cx="255079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588462" y="1085850"/>
            <a:ext cx="3896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800"/>
              </a:spcBef>
              <a:spcAft>
                <a:spcPts val="0"/>
              </a:spcAft>
              <a:buSzPts val="1200"/>
              <a:buChar char="►"/>
              <a:defRPr sz="1500"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2pPr>
            <a:lvl3pPr indent="-292100" lvl="2" marL="13716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3pPr>
            <a:lvl4pPr indent="-279400" lvl="3" marL="18288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4pPr>
            <a:lvl5pPr indent="-279400" lvl="4" marL="22860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5pPr>
            <a:lvl6pPr indent="-279400" lvl="5" marL="27432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6pPr>
            <a:lvl7pPr indent="-279400" lvl="6" marL="32004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7pPr>
            <a:lvl8pPr indent="-279400" lvl="7" marL="3657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8pPr>
            <a:lvl9pPr indent="-279400" lvl="8" marL="41148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866215" y="2346960"/>
            <a:ext cx="2550797" cy="21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865430" y="1390644"/>
            <a:ext cx="3819679" cy="118110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/>
          <p:nvPr>
            <p:ph idx="2" type="pic"/>
          </p:nvPr>
        </p:nvSpPr>
        <p:spPr>
          <a:xfrm>
            <a:off x="5212160" y="857250"/>
            <a:ext cx="2400300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866215" y="2743200"/>
            <a:ext cx="3813734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866217" y="3600440"/>
            <a:ext cx="6619243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/>
          <p:nvPr>
            <p:ph idx="2" type="pic"/>
          </p:nvPr>
        </p:nvSpPr>
        <p:spPr>
          <a:xfrm>
            <a:off x="866216" y="514350"/>
            <a:ext cx="6619244" cy="2730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866217" y="4025494"/>
            <a:ext cx="6619242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23" name="Google Shape;123;p23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866215" y="1085850"/>
            <a:ext cx="6619244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866215" y="2743200"/>
            <a:ext cx="6619244" cy="177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1181101" y="1085850"/>
            <a:ext cx="5999486" cy="17425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1447800" y="2828381"/>
            <a:ext cx="5459737" cy="256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b="0" i="0" sz="11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866215" y="3262993"/>
            <a:ext cx="6619244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6" name="Google Shape;136;p25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673721" y="728440"/>
            <a:ext cx="60143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0" name="Google Shape;140;p25"/>
          <p:cNvSpPr txBox="1"/>
          <p:nvPr/>
        </p:nvSpPr>
        <p:spPr>
          <a:xfrm>
            <a:off x="6997867" y="1960340"/>
            <a:ext cx="601434" cy="14773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866215" y="2343151"/>
            <a:ext cx="6619245" cy="12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866215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6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474710" y="1485900"/>
            <a:ext cx="221015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50" name="Google Shape;150;p27"/>
          <p:cNvSpPr txBox="1"/>
          <p:nvPr>
            <p:ph idx="2" type="body"/>
          </p:nvPr>
        </p:nvSpPr>
        <p:spPr>
          <a:xfrm>
            <a:off x="489347" y="2000250"/>
            <a:ext cx="2195513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1" name="Google Shape;151;p27"/>
          <p:cNvSpPr txBox="1"/>
          <p:nvPr>
            <p:ph idx="3" type="body"/>
          </p:nvPr>
        </p:nvSpPr>
        <p:spPr>
          <a:xfrm>
            <a:off x="2912744" y="1485900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52" name="Google Shape;152;p27"/>
          <p:cNvSpPr txBox="1"/>
          <p:nvPr>
            <p:ph idx="4" type="body"/>
          </p:nvPr>
        </p:nvSpPr>
        <p:spPr>
          <a:xfrm>
            <a:off x="2904830" y="2000250"/>
            <a:ext cx="2210096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3" name="Google Shape;153;p27"/>
          <p:cNvSpPr txBox="1"/>
          <p:nvPr>
            <p:ph idx="5" type="body"/>
          </p:nvPr>
        </p:nvSpPr>
        <p:spPr>
          <a:xfrm>
            <a:off x="5343525" y="1485900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54" name="Google Shape;154;p27"/>
          <p:cNvSpPr txBox="1"/>
          <p:nvPr>
            <p:ph idx="6" type="body"/>
          </p:nvPr>
        </p:nvSpPr>
        <p:spPr>
          <a:xfrm>
            <a:off x="5343525" y="2000250"/>
            <a:ext cx="2199085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155" name="Google Shape;155;p27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27"/>
          <p:cNvCxnSpPr/>
          <p:nvPr/>
        </p:nvCxnSpPr>
        <p:spPr>
          <a:xfrm>
            <a:off x="5221670" y="1600200"/>
            <a:ext cx="0" cy="297516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7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89347" y="3188212"/>
            <a:ext cx="220503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63" name="Google Shape;163;p28"/>
          <p:cNvSpPr/>
          <p:nvPr>
            <p:ph idx="2" type="pic"/>
          </p:nvPr>
        </p:nvSpPr>
        <p:spPr>
          <a:xfrm>
            <a:off x="489347" y="1657350"/>
            <a:ext cx="2205038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64" name="Google Shape;164;p28"/>
          <p:cNvSpPr txBox="1"/>
          <p:nvPr>
            <p:ph idx="3" type="body"/>
          </p:nvPr>
        </p:nvSpPr>
        <p:spPr>
          <a:xfrm>
            <a:off x="489347" y="3620408"/>
            <a:ext cx="220503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5" name="Google Shape;165;p28"/>
          <p:cNvSpPr txBox="1"/>
          <p:nvPr>
            <p:ph idx="4" type="body"/>
          </p:nvPr>
        </p:nvSpPr>
        <p:spPr>
          <a:xfrm>
            <a:off x="2917031" y="3188212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66" name="Google Shape;166;p28"/>
          <p:cNvSpPr/>
          <p:nvPr>
            <p:ph idx="5" type="pic"/>
          </p:nvPr>
        </p:nvSpPr>
        <p:spPr>
          <a:xfrm>
            <a:off x="2917030" y="1657350"/>
            <a:ext cx="2197894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67" name="Google Shape;167;p28"/>
          <p:cNvSpPr txBox="1"/>
          <p:nvPr>
            <p:ph idx="6" type="body"/>
          </p:nvPr>
        </p:nvSpPr>
        <p:spPr>
          <a:xfrm>
            <a:off x="2916016" y="3620407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8" name="Google Shape;168;p28"/>
          <p:cNvSpPr txBox="1"/>
          <p:nvPr>
            <p:ph idx="7" type="body"/>
          </p:nvPr>
        </p:nvSpPr>
        <p:spPr>
          <a:xfrm>
            <a:off x="5343525" y="3188212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69" name="Google Shape;169;p28"/>
          <p:cNvSpPr/>
          <p:nvPr>
            <p:ph idx="8" type="pic"/>
          </p:nvPr>
        </p:nvSpPr>
        <p:spPr>
          <a:xfrm>
            <a:off x="5343524" y="1657350"/>
            <a:ext cx="2199085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0" name="Google Shape;170;p28"/>
          <p:cNvSpPr txBox="1"/>
          <p:nvPr>
            <p:ph idx="9" type="body"/>
          </p:nvPr>
        </p:nvSpPr>
        <p:spPr>
          <a:xfrm>
            <a:off x="5343431" y="3620406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171" name="Google Shape;171;p28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28"/>
          <p:cNvCxnSpPr/>
          <p:nvPr/>
        </p:nvCxnSpPr>
        <p:spPr>
          <a:xfrm>
            <a:off x="5221670" y="1600200"/>
            <a:ext cx="0" cy="297516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8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 rot="5400000">
            <a:off x="2609132" y="-241959"/>
            <a:ext cx="3146611" cy="67099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 rot="5400000">
            <a:off x="4700587" y="1850231"/>
            <a:ext cx="4369594" cy="13144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 rot="5400000">
            <a:off x="1259682" y="-104774"/>
            <a:ext cx="4026693" cy="55673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23" Type="http://schemas.openxmlformats.org/officeDocument/2006/relationships/theme" Target="../theme/theme2.xml"/><Relationship Id="rId1" Type="http://schemas.openxmlformats.org/officeDocument/2006/relationships/image" Target="../media/image7.png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2.xml"/><Relationship Id="rId5" Type="http://schemas.openxmlformats.org/officeDocument/2006/relationships/image" Target="../media/image1.png"/><Relationship Id="rId19" Type="http://schemas.openxmlformats.org/officeDocument/2006/relationships/slideLayout" Target="../slideLayouts/slideLayout25.xml"/><Relationship Id="rId6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6454408" y="4572000"/>
            <a:ext cx="745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9845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1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794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794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79400" lvl="5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79400" lvl="6" marL="3200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79400" lvl="7" marL="3657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79400" lvl="8" marL="4114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ctrTitle"/>
          </p:nvPr>
        </p:nvSpPr>
        <p:spPr>
          <a:xfrm>
            <a:off x="866216" y="1085850"/>
            <a:ext cx="6619244" cy="24971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"/>
              <a:t>Excel HR Attrition Dashboard</a:t>
            </a:r>
            <a:endParaRPr/>
          </a:p>
        </p:txBody>
      </p:sp>
      <p:sp>
        <p:nvSpPr>
          <p:cNvPr id="193" name="Google Shape;193;p31"/>
          <p:cNvSpPr txBox="1"/>
          <p:nvPr>
            <p:ph idx="1" type="subTitle"/>
          </p:nvPr>
        </p:nvSpPr>
        <p:spPr>
          <a:xfrm>
            <a:off x="866216" y="3583035"/>
            <a:ext cx="6619244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- PREPARED AND PRESENTED BY BAWYA JAI PRABHU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/>
        </p:nvSpPr>
        <p:spPr>
          <a:xfrm>
            <a:off x="119438" y="123293"/>
            <a:ext cx="8869166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Problem</a:t>
            </a:r>
            <a:endParaRPr sz="1100"/>
          </a:p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74" y="870347"/>
            <a:ext cx="8751094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/>
        </p:nvSpPr>
        <p:spPr>
          <a:xfrm>
            <a:off x="119438" y="123293"/>
            <a:ext cx="8869166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Problem</a:t>
            </a:r>
            <a:endParaRPr sz="1100"/>
          </a:p>
        </p:txBody>
      </p:sp>
      <p:pic>
        <p:nvPicPr>
          <p:cNvPr id="205" name="Google Shape;20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831" y="870347"/>
            <a:ext cx="5343525" cy="4036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ctrTitle"/>
          </p:nvPr>
        </p:nvSpPr>
        <p:spPr>
          <a:xfrm>
            <a:off x="160725" y="282175"/>
            <a:ext cx="7150500" cy="307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Insights uncovered from the report</a:t>
            </a:r>
            <a:endParaRPr sz="2000"/>
          </a:p>
        </p:txBody>
      </p:sp>
      <p:sp>
        <p:nvSpPr>
          <p:cNvPr id="211" name="Google Shape;211;p34"/>
          <p:cNvSpPr txBox="1"/>
          <p:nvPr>
            <p:ph idx="1" type="subTitle"/>
          </p:nvPr>
        </p:nvSpPr>
        <p:spPr>
          <a:xfrm>
            <a:off x="335025" y="723250"/>
            <a:ext cx="8746500" cy="420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2000"/>
              <a:t>Total number of 1470 employees. In that 237 </a:t>
            </a:r>
            <a:r>
              <a:rPr lang="en" sz="2000"/>
              <a:t>employees</a:t>
            </a:r>
            <a:r>
              <a:rPr lang="en" sz="2000"/>
              <a:t> are undergoes attrition process.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000"/>
              <a:t>Majorly 28-37 aged employees are in attrition.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000"/>
              <a:t>In this report most female </a:t>
            </a:r>
            <a:r>
              <a:rPr lang="en" sz="2000"/>
              <a:t>employees</a:t>
            </a:r>
            <a:r>
              <a:rPr lang="en" sz="2000"/>
              <a:t> are receiving less monthly income or salary compared to male </a:t>
            </a:r>
            <a:r>
              <a:rPr lang="en" sz="2000"/>
              <a:t>employees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000"/>
              <a:t>In the total 1470 </a:t>
            </a:r>
            <a:r>
              <a:rPr lang="en" sz="2000"/>
              <a:t>employees almost 80% employees are rarely travelling  in that people most are under 28-37 age employees.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000"/>
              <a:t>In this report most of the male employees  are in attrition.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000"/>
              <a:t>Single i.e. who are Unmarried are the one is in attrition compared to married employees.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000"/>
              <a:t>Performance Rating, who got 3  ratings and who are nearby to company are the employees are in attrition.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