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0" d="100"/>
          <a:sy n="70" d="100"/>
        </p:scale>
        <p:origin x="714" y="66"/>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1011A4F9-269C-4D8A-8BEE-46DB7391E639}"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99D11-3728-4559-AC23-84FCE607E584}" type="slidenum">
              <a:rPr lang="en-US" smtClean="0"/>
              <a:t>‹#›</a:t>
            </a:fld>
            <a:endParaRPr lang="en-US"/>
          </a:p>
        </p:txBody>
      </p:sp>
    </p:spTree>
    <p:extLst>
      <p:ext uri="{BB962C8B-B14F-4D97-AF65-F5344CB8AC3E}">
        <p14:creationId xmlns:p14="http://schemas.microsoft.com/office/powerpoint/2010/main" val="1074544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011A4F9-269C-4D8A-8BEE-46DB7391E639}"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99D11-3728-4559-AC23-84FCE607E584}" type="slidenum">
              <a:rPr lang="en-US" smtClean="0"/>
              <a:t>‹#›</a:t>
            </a:fld>
            <a:endParaRPr lang="en-US"/>
          </a:p>
        </p:txBody>
      </p:sp>
    </p:spTree>
    <p:extLst>
      <p:ext uri="{BB962C8B-B14F-4D97-AF65-F5344CB8AC3E}">
        <p14:creationId xmlns:p14="http://schemas.microsoft.com/office/powerpoint/2010/main" val="187937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011A4F9-269C-4D8A-8BEE-46DB7391E639}"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99D11-3728-4559-AC23-84FCE607E584}" type="slidenum">
              <a:rPr lang="en-US" smtClean="0"/>
              <a:t>‹#›</a:t>
            </a:fld>
            <a:endParaRPr lang="en-US"/>
          </a:p>
        </p:txBody>
      </p:sp>
    </p:spTree>
    <p:extLst>
      <p:ext uri="{BB962C8B-B14F-4D97-AF65-F5344CB8AC3E}">
        <p14:creationId xmlns:p14="http://schemas.microsoft.com/office/powerpoint/2010/main" val="4261372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011A4F9-269C-4D8A-8BEE-46DB7391E639}"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99D11-3728-4559-AC23-84FCE607E584}" type="slidenum">
              <a:rPr lang="en-US" smtClean="0"/>
              <a:t>‹#›</a:t>
            </a:fld>
            <a:endParaRPr lang="en-US"/>
          </a:p>
        </p:txBody>
      </p:sp>
    </p:spTree>
    <p:extLst>
      <p:ext uri="{BB962C8B-B14F-4D97-AF65-F5344CB8AC3E}">
        <p14:creationId xmlns:p14="http://schemas.microsoft.com/office/powerpoint/2010/main" val="4084250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1011A4F9-269C-4D8A-8BEE-46DB7391E639}"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99D11-3728-4559-AC23-84FCE607E584}" type="slidenum">
              <a:rPr lang="en-US" smtClean="0"/>
              <a:t>‹#›</a:t>
            </a:fld>
            <a:endParaRPr lang="en-US"/>
          </a:p>
        </p:txBody>
      </p:sp>
    </p:spTree>
    <p:extLst>
      <p:ext uri="{BB962C8B-B14F-4D97-AF65-F5344CB8AC3E}">
        <p14:creationId xmlns:p14="http://schemas.microsoft.com/office/powerpoint/2010/main" val="3772147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1011A4F9-269C-4D8A-8BEE-46DB7391E639}"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099D11-3728-4559-AC23-84FCE607E584}" type="slidenum">
              <a:rPr lang="en-US" smtClean="0"/>
              <a:t>‹#›</a:t>
            </a:fld>
            <a:endParaRPr lang="en-US"/>
          </a:p>
        </p:txBody>
      </p:sp>
    </p:spTree>
    <p:extLst>
      <p:ext uri="{BB962C8B-B14F-4D97-AF65-F5344CB8AC3E}">
        <p14:creationId xmlns:p14="http://schemas.microsoft.com/office/powerpoint/2010/main" val="3720249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1011A4F9-269C-4D8A-8BEE-46DB7391E639}" type="datetimeFigureOut">
              <a:rPr lang="en-US" smtClean="0"/>
              <a:t>9/30/2023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099D11-3728-4559-AC23-84FCE607E584}" type="slidenum">
              <a:rPr lang="en-US" smtClean="0"/>
              <a:t>‹#›</a:t>
            </a:fld>
            <a:endParaRPr lang="en-US"/>
          </a:p>
        </p:txBody>
      </p:sp>
    </p:spTree>
    <p:extLst>
      <p:ext uri="{BB962C8B-B14F-4D97-AF65-F5344CB8AC3E}">
        <p14:creationId xmlns:p14="http://schemas.microsoft.com/office/powerpoint/2010/main" val="2527864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1011A4F9-269C-4D8A-8BEE-46DB7391E639}" type="datetimeFigureOut">
              <a:rPr lang="en-US" smtClean="0"/>
              <a:t>9/30/2023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099D11-3728-4559-AC23-84FCE607E584}" type="slidenum">
              <a:rPr lang="en-US" smtClean="0"/>
              <a:t>‹#›</a:t>
            </a:fld>
            <a:endParaRPr lang="en-US"/>
          </a:p>
        </p:txBody>
      </p:sp>
    </p:spTree>
    <p:extLst>
      <p:ext uri="{BB962C8B-B14F-4D97-AF65-F5344CB8AC3E}">
        <p14:creationId xmlns:p14="http://schemas.microsoft.com/office/powerpoint/2010/main" val="48011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1A4F9-269C-4D8A-8BEE-46DB7391E639}" type="datetimeFigureOut">
              <a:rPr lang="en-US" smtClean="0"/>
              <a:t>9/30/2023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099D11-3728-4559-AC23-84FCE607E584}" type="slidenum">
              <a:rPr lang="en-US" smtClean="0"/>
              <a:t>‹#›</a:t>
            </a:fld>
            <a:endParaRPr lang="en-US"/>
          </a:p>
        </p:txBody>
      </p:sp>
    </p:spTree>
    <p:extLst>
      <p:ext uri="{BB962C8B-B14F-4D97-AF65-F5344CB8AC3E}">
        <p14:creationId xmlns:p14="http://schemas.microsoft.com/office/powerpoint/2010/main" val="3848434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1011A4F9-269C-4D8A-8BEE-46DB7391E639}"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099D11-3728-4559-AC23-84FCE607E584}" type="slidenum">
              <a:rPr lang="en-US" smtClean="0"/>
              <a:t>‹#›</a:t>
            </a:fld>
            <a:endParaRPr lang="en-US"/>
          </a:p>
        </p:txBody>
      </p:sp>
    </p:spTree>
    <p:extLst>
      <p:ext uri="{BB962C8B-B14F-4D97-AF65-F5344CB8AC3E}">
        <p14:creationId xmlns:p14="http://schemas.microsoft.com/office/powerpoint/2010/main" val="2957896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1011A4F9-269C-4D8A-8BEE-46DB7391E639}" type="datetimeFigureOut">
              <a:rPr lang="en-US" smtClean="0"/>
              <a:t>9/30/2023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099D11-3728-4559-AC23-84FCE607E584}" type="slidenum">
              <a:rPr lang="en-US" smtClean="0"/>
              <a:t>‹#›</a:t>
            </a:fld>
            <a:endParaRPr lang="en-US"/>
          </a:p>
        </p:txBody>
      </p:sp>
    </p:spTree>
    <p:extLst>
      <p:ext uri="{BB962C8B-B14F-4D97-AF65-F5344CB8AC3E}">
        <p14:creationId xmlns:p14="http://schemas.microsoft.com/office/powerpoint/2010/main" val="2992562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11A4F9-269C-4D8A-8BEE-46DB7391E639}" type="datetimeFigureOut">
              <a:rPr lang="en-US" smtClean="0"/>
              <a:t>9/30/2023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099D11-3728-4559-AC23-84FCE607E584}" type="slidenum">
              <a:rPr lang="en-US" smtClean="0"/>
              <a:t>‹#›</a:t>
            </a:fld>
            <a:endParaRPr lang="en-US"/>
          </a:p>
        </p:txBody>
      </p:sp>
    </p:spTree>
    <p:extLst>
      <p:ext uri="{BB962C8B-B14F-4D97-AF65-F5344CB8AC3E}">
        <p14:creationId xmlns:p14="http://schemas.microsoft.com/office/powerpoint/2010/main" val="20480979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odingninjas.com/studio/library/how-to-work-binary-search-algorithm-in-pytho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odingninjas.com/studio/library/how-to-work-binary-search-algorithm-in-pyth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12192000" cy="2585323"/>
          </a:xfrm>
          <a:prstGeom prst="rect">
            <a:avLst/>
          </a:prstGeom>
        </p:spPr>
        <p:txBody>
          <a:bodyPr wrap="square">
            <a:spAutoFit/>
          </a:bodyPr>
          <a:lstStyle/>
          <a:p>
            <a:r>
              <a:rPr lang="en-US" b="1" i="0" smtClean="0">
                <a:solidFill>
                  <a:srgbClr val="000000"/>
                </a:solidFill>
                <a:effectLst/>
                <a:latin typeface="Muli"/>
              </a:rPr>
              <a:t>Tərif</a:t>
            </a:r>
            <a:endParaRPr lang="en-US" b="1" i="0" smtClean="0">
              <a:solidFill>
                <a:srgbClr val="343434"/>
              </a:solidFill>
              <a:effectLst/>
              <a:latin typeface="Muli"/>
            </a:endParaRPr>
          </a:p>
          <a:p>
            <a:r>
              <a:rPr lang="en-US" b="0" i="0" smtClean="0">
                <a:solidFill>
                  <a:srgbClr val="000000"/>
                </a:solidFill>
                <a:effectLst/>
                <a:latin typeface="Muli"/>
              </a:rPr>
              <a:t>İnterpolyasiya axtarışı  </a:t>
            </a:r>
            <a:r>
              <a:rPr lang="en-US" b="0" i="0" u="sng" strike="noStrike" smtClean="0">
                <a:solidFill>
                  <a:srgbClr val="1155CC"/>
                </a:solidFill>
                <a:effectLst/>
                <a:latin typeface="Muli"/>
                <a:hlinkClick r:id="rId2"/>
              </a:rPr>
              <a:t>axtarış alqoritmidir</a:t>
            </a:r>
            <a:r>
              <a:rPr lang="en-US" b="0" i="0" smtClean="0">
                <a:solidFill>
                  <a:srgbClr val="000000"/>
                </a:solidFill>
                <a:effectLst/>
                <a:latin typeface="Muli"/>
              </a:rPr>
              <a:t> .  s</a:t>
            </a:r>
            <a:r>
              <a:rPr lang="az-Latn-AZ" b="0" i="0" smtClean="0">
                <a:solidFill>
                  <a:srgbClr val="000000"/>
                </a:solidFill>
                <a:effectLst/>
                <a:latin typeface="Muli"/>
              </a:rPr>
              <a:t>ıralanmiş</a:t>
            </a:r>
            <a:r>
              <a:rPr lang="en-US" b="0" i="0" smtClean="0">
                <a:solidFill>
                  <a:srgbClr val="000000"/>
                </a:solidFill>
                <a:effectLst/>
                <a:latin typeface="Muli"/>
              </a:rPr>
              <a:t> </a:t>
            </a:r>
            <a:r>
              <a:rPr lang="az-Latn-AZ" b="0" i="0" smtClean="0">
                <a:solidFill>
                  <a:srgbClr val="000000"/>
                </a:solidFill>
                <a:effectLst/>
                <a:latin typeface="Muli"/>
              </a:rPr>
              <a:t> </a:t>
            </a:r>
            <a:r>
              <a:rPr lang="en-US" b="0" i="0" smtClean="0">
                <a:solidFill>
                  <a:srgbClr val="000000"/>
                </a:solidFill>
                <a:effectLst/>
                <a:latin typeface="Muli"/>
              </a:rPr>
              <a:t>dəyərlər aralığında hədəf dəyəri tapmaq üçün istifadə olunur.  s</a:t>
            </a:r>
            <a:r>
              <a:rPr lang="az-Latn-AZ" b="0" i="0" smtClean="0">
                <a:solidFill>
                  <a:srgbClr val="000000"/>
                </a:solidFill>
                <a:effectLst/>
                <a:latin typeface="Muli"/>
              </a:rPr>
              <a:t>ıralanmiş</a:t>
            </a:r>
            <a:r>
              <a:rPr lang="en-US" b="0" i="0" smtClean="0">
                <a:solidFill>
                  <a:srgbClr val="000000"/>
                </a:solidFill>
                <a:effectLst/>
                <a:latin typeface="Muli"/>
              </a:rPr>
              <a:t> dəyərlərin verilmiş diapazou vahid olarsa, o, İkili Axtarış Alqoritmindən daha yaxşı işləyir. Hər bir indeksdə ardıcıl elementlər arasındakı fərq eyni və ya demək olar ki,</a:t>
            </a:r>
            <a:r>
              <a:rPr lang="az-Latn-AZ" b="0" i="0" smtClean="0">
                <a:solidFill>
                  <a:srgbClr val="000000"/>
                </a:solidFill>
                <a:effectLst/>
                <a:latin typeface="Muli"/>
              </a:rPr>
              <a:t>yaxin olmalidir.</a:t>
            </a:r>
            <a:endParaRPr lang="en-US" b="0" i="0" smtClean="0">
              <a:solidFill>
                <a:srgbClr val="000000"/>
              </a:solidFill>
              <a:effectLst/>
              <a:latin typeface="Muli"/>
            </a:endParaRPr>
          </a:p>
          <a:p>
            <a:r>
              <a:rPr lang="en-US" b="1">
                <a:solidFill>
                  <a:srgbClr val="000000"/>
                </a:solidFill>
                <a:latin typeface="Muli"/>
              </a:rPr>
              <a:t>Daxili iş</a:t>
            </a:r>
            <a:endParaRPr lang="en-US" b="1">
              <a:solidFill>
                <a:srgbClr val="343434"/>
              </a:solidFill>
              <a:latin typeface="Muli"/>
            </a:endParaRPr>
          </a:p>
          <a:p>
            <a:r>
              <a:rPr lang="en-US">
                <a:solidFill>
                  <a:srgbClr val="000000"/>
                </a:solidFill>
                <a:latin typeface="Muli"/>
              </a:rPr>
              <a:t>İkili Axtarış vəziyyətində biz ümumiyyətlə ortadan başlayırıq. Lakin İnterpolyasiya Axtarışı</a:t>
            </a:r>
            <a:r>
              <a:rPr lang="az-Latn-AZ">
                <a:solidFill>
                  <a:srgbClr val="000000"/>
                </a:solidFill>
                <a:latin typeface="Muli"/>
              </a:rPr>
              <a:t> </a:t>
            </a:r>
            <a:r>
              <a:rPr lang="en-US">
                <a:solidFill>
                  <a:srgbClr val="000000"/>
                </a:solidFill>
                <a:latin typeface="Muli"/>
              </a:rPr>
              <a:t>vəziyyətində,   s</a:t>
            </a:r>
            <a:r>
              <a:rPr lang="az-Latn-AZ">
                <a:solidFill>
                  <a:srgbClr val="000000"/>
                </a:solidFill>
                <a:latin typeface="Muli"/>
              </a:rPr>
              <a:t>ıralanmiş</a:t>
            </a:r>
            <a:r>
              <a:rPr lang="en-US">
                <a:solidFill>
                  <a:srgbClr val="000000"/>
                </a:solidFill>
                <a:latin typeface="Muli"/>
              </a:rPr>
              <a:t>  dəyərlərin vahid olduğunu bildiyimiz üçün başlamaq üçün uyğun indeks tapa bilərik. Elementin nisbi mövqeyini tapmaq ehtimalı vahid s</a:t>
            </a:r>
            <a:r>
              <a:rPr lang="az-Latn-AZ">
                <a:solidFill>
                  <a:srgbClr val="000000"/>
                </a:solidFill>
                <a:latin typeface="Muli"/>
              </a:rPr>
              <a:t>ıralanmiş</a:t>
            </a:r>
            <a:r>
              <a:rPr lang="en-US">
                <a:solidFill>
                  <a:srgbClr val="000000"/>
                </a:solidFill>
                <a:latin typeface="Muli"/>
              </a:rPr>
              <a:t> qiymətlərdə daha yüksəkdir.</a:t>
            </a:r>
            <a:endParaRPr lang="en-US">
              <a:solidFill>
                <a:srgbClr val="36393E"/>
              </a:solidFill>
              <a:latin typeface="Muli"/>
            </a:endParaRPr>
          </a:p>
          <a:p>
            <a:endParaRPr lang="en-US" b="0" i="0">
              <a:solidFill>
                <a:srgbClr val="36393E"/>
              </a:solidFill>
              <a:effectLst/>
              <a:latin typeface="Muli"/>
            </a:endParaRPr>
          </a:p>
        </p:txBody>
      </p:sp>
      <p:pic>
        <p:nvPicPr>
          <p:cNvPr id="6" name="Рисунок 5"/>
          <p:cNvPicPr>
            <a:picLocks noChangeAspect="1"/>
          </p:cNvPicPr>
          <p:nvPr/>
        </p:nvPicPr>
        <p:blipFill>
          <a:blip r:embed="rId3"/>
          <a:stretch>
            <a:fillRect/>
          </a:stretch>
        </p:blipFill>
        <p:spPr>
          <a:xfrm>
            <a:off x="0" y="2365019"/>
            <a:ext cx="12192000" cy="2227121"/>
          </a:xfrm>
          <a:prstGeom prst="rect">
            <a:avLst/>
          </a:prstGeom>
        </p:spPr>
      </p:pic>
      <p:sp>
        <p:nvSpPr>
          <p:cNvPr id="7" name="Прямоугольник 6"/>
          <p:cNvSpPr/>
          <p:nvPr/>
        </p:nvSpPr>
        <p:spPr>
          <a:xfrm>
            <a:off x="-29570" y="4549676"/>
            <a:ext cx="12221570" cy="2308324"/>
          </a:xfrm>
          <a:prstGeom prst="rect">
            <a:avLst/>
          </a:prstGeom>
        </p:spPr>
        <p:txBody>
          <a:bodyPr wrap="square">
            <a:spAutoFit/>
          </a:bodyPr>
          <a:lstStyle/>
          <a:p>
            <a:r>
              <a:rPr lang="en-US" b="0" i="0" smtClean="0">
                <a:solidFill>
                  <a:srgbClr val="000000"/>
                </a:solidFill>
                <a:effectLst/>
                <a:latin typeface="Muli"/>
              </a:rPr>
              <a:t>Tutaq ki, 1-dən 100-ə qədər, ardıcıl fərqi 2 olan bir sıra nömrələrimiz var.</a:t>
            </a:r>
            <a:endParaRPr lang="az-Latn-AZ" b="0" i="0" smtClean="0">
              <a:solidFill>
                <a:srgbClr val="000000"/>
              </a:solidFill>
              <a:effectLst/>
              <a:latin typeface="Muli"/>
            </a:endParaRPr>
          </a:p>
          <a:p>
            <a:endParaRPr lang="en-US" b="0" i="0" smtClean="0">
              <a:solidFill>
                <a:srgbClr val="36393E"/>
              </a:solidFill>
              <a:effectLst/>
              <a:latin typeface="Muli"/>
            </a:endParaRPr>
          </a:p>
          <a:p>
            <a:r>
              <a:rPr lang="az-Latn-AZ" b="0" i="0" smtClean="0">
                <a:solidFill>
                  <a:srgbClr val="000000"/>
                </a:solidFill>
                <a:effectLst/>
                <a:latin typeface="Muli"/>
              </a:rPr>
              <a:t>*</a:t>
            </a:r>
            <a:r>
              <a:rPr lang="en-US" b="0" i="0" smtClean="0">
                <a:solidFill>
                  <a:srgbClr val="000000"/>
                </a:solidFill>
                <a:effectLst/>
                <a:latin typeface="Muli"/>
              </a:rPr>
              <a:t>Yuxarıdakı rəqəm başlanğıcda 1, 3 və 5 kimi daha kiçik rəqəmləri göstərir. </a:t>
            </a:r>
            <a:r>
              <a:rPr lang="en-US" b="0" i="0" smtClean="0">
                <a:solidFill>
                  <a:srgbClr val="36393E"/>
                </a:solidFill>
                <a:effectLst/>
                <a:latin typeface="Muli"/>
              </a:rPr>
              <a:t/>
            </a:r>
            <a:br>
              <a:rPr lang="en-US" b="0" i="0" smtClean="0">
                <a:solidFill>
                  <a:srgbClr val="36393E"/>
                </a:solidFill>
                <a:effectLst/>
                <a:latin typeface="Muli"/>
              </a:rPr>
            </a:br>
            <a:r>
              <a:rPr lang="az-Latn-AZ" b="0" i="0" smtClean="0">
                <a:solidFill>
                  <a:srgbClr val="000000"/>
                </a:solidFill>
                <a:effectLst/>
                <a:latin typeface="Muli"/>
              </a:rPr>
              <a:t>*</a:t>
            </a:r>
            <a:r>
              <a:rPr lang="en-US" b="0" i="0" smtClean="0">
                <a:solidFill>
                  <a:srgbClr val="000000"/>
                </a:solidFill>
                <a:effectLst/>
                <a:latin typeface="Muli"/>
              </a:rPr>
              <a:t>99, 97 və 95 kimi daha əhəmiyyətli rəqəmlər siyahının sonunda tapılacaq. </a:t>
            </a:r>
            <a:r>
              <a:rPr lang="en-US" b="0" i="0" smtClean="0">
                <a:solidFill>
                  <a:srgbClr val="36393E"/>
                </a:solidFill>
                <a:effectLst/>
                <a:latin typeface="Muli"/>
              </a:rPr>
              <a:t/>
            </a:r>
            <a:br>
              <a:rPr lang="en-US" b="0" i="0" smtClean="0">
                <a:solidFill>
                  <a:srgbClr val="36393E"/>
                </a:solidFill>
                <a:effectLst/>
                <a:latin typeface="Muli"/>
              </a:rPr>
            </a:br>
            <a:r>
              <a:rPr lang="en-US" b="0" i="0" smtClean="0">
                <a:solidFill>
                  <a:srgbClr val="36393E"/>
                </a:solidFill>
                <a:effectLst/>
                <a:latin typeface="Muli"/>
              </a:rPr>
              <a:t> </a:t>
            </a:r>
            <a:r>
              <a:rPr lang="az-Latn-AZ" b="0" i="0" smtClean="0">
                <a:solidFill>
                  <a:srgbClr val="000000"/>
                </a:solidFill>
                <a:effectLst/>
                <a:latin typeface="Muli"/>
              </a:rPr>
              <a:t>*</a:t>
            </a:r>
            <a:r>
              <a:rPr lang="en-US" b="0" i="0" smtClean="0">
                <a:solidFill>
                  <a:srgbClr val="000000"/>
                </a:solidFill>
                <a:effectLst/>
                <a:latin typeface="Muli"/>
              </a:rPr>
              <a:t>Həmçinin, 51, 53 və 55 kimi orta diapazonlu nömrələr siyahının ortasında tapılacaq.</a:t>
            </a:r>
            <a:r>
              <a:rPr lang="en-US" b="0" i="0" smtClean="0">
                <a:solidFill>
                  <a:srgbClr val="36393E"/>
                </a:solidFill>
                <a:effectLst/>
                <a:latin typeface="Muli"/>
              </a:rPr>
              <a:t/>
            </a:r>
            <a:br>
              <a:rPr lang="en-US" b="0" i="0" smtClean="0">
                <a:solidFill>
                  <a:srgbClr val="36393E"/>
                </a:solidFill>
                <a:effectLst/>
                <a:latin typeface="Muli"/>
              </a:rPr>
            </a:br>
            <a:r>
              <a:rPr lang="en-US" b="0" i="0" smtClean="0">
                <a:solidFill>
                  <a:srgbClr val="000000"/>
                </a:solidFill>
                <a:effectLst/>
                <a:latin typeface="Muli"/>
              </a:rPr>
              <a:t> </a:t>
            </a:r>
            <a:endParaRPr lang="en-US" b="0" i="0" smtClean="0">
              <a:solidFill>
                <a:srgbClr val="36393E"/>
              </a:solidFill>
              <a:effectLst/>
              <a:latin typeface="Muli"/>
            </a:endParaRPr>
          </a:p>
          <a:p>
            <a:r>
              <a:rPr lang="en-US" b="0" i="0" smtClean="0">
                <a:solidFill>
                  <a:srgbClr val="000000"/>
                </a:solidFill>
                <a:effectLst/>
                <a:latin typeface="Muli"/>
              </a:rPr>
              <a:t>Tutaq ki, biz 75 rəqəminin indeksini tapmaq istəyirik; bəzi riyazi hesablamalardan istifadə edərək bu ədədin yaxın indeks diapazonunu asanlıqla tapa bilərik. </a:t>
            </a:r>
            <a:endParaRPr lang="en-US" b="0" i="0">
              <a:solidFill>
                <a:srgbClr val="36393E"/>
              </a:solidFill>
              <a:effectLst/>
              <a:latin typeface="Muli"/>
            </a:endParaRPr>
          </a:p>
        </p:txBody>
      </p:sp>
    </p:spTree>
    <p:extLst>
      <p:ext uri="{BB962C8B-B14F-4D97-AF65-F5344CB8AC3E}">
        <p14:creationId xmlns:p14="http://schemas.microsoft.com/office/powerpoint/2010/main" val="1776039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12192000" cy="6555641"/>
          </a:xfrm>
          <a:prstGeom prst="rect">
            <a:avLst/>
          </a:prstGeom>
        </p:spPr>
        <p:txBody>
          <a:bodyPr wrap="square">
            <a:spAutoFit/>
          </a:bodyPr>
          <a:lstStyle/>
          <a:p>
            <a:r>
              <a:rPr lang="en-US" sz="2000" b="1" smtClean="0">
                <a:solidFill>
                  <a:srgbClr val="324158"/>
                </a:solidFill>
                <a:latin typeface="Open Sans"/>
              </a:rPr>
              <a:t>Merge </a:t>
            </a:r>
            <a:r>
              <a:rPr lang="en-US" sz="2000" b="1">
                <a:solidFill>
                  <a:srgbClr val="324158"/>
                </a:solidFill>
                <a:latin typeface="Open Sans"/>
              </a:rPr>
              <a:t>Sort nədir</a:t>
            </a:r>
            <a:r>
              <a:rPr lang="en-US" sz="2000" b="1" smtClean="0">
                <a:solidFill>
                  <a:srgbClr val="324158"/>
                </a:solidFill>
                <a:latin typeface="Open Sans"/>
              </a:rPr>
              <a:t>?</a:t>
            </a:r>
            <a:endParaRPr lang="en-US" sz="2000" b="1">
              <a:solidFill>
                <a:srgbClr val="324158"/>
              </a:solidFill>
              <a:latin typeface="Open Sans"/>
            </a:endParaRPr>
          </a:p>
          <a:p>
            <a:r>
              <a:rPr lang="en-US" sz="2000">
                <a:solidFill>
                  <a:srgbClr val="333333"/>
                </a:solidFill>
                <a:latin typeface="Open Sans"/>
              </a:rPr>
              <a:t>Birləşdirmə çeşidi ümumi təyinatlı müqayisəyə əsaslanan çeşidləmə alqoritmidir – bu o deməkdir ki, alqoritm onu ​​çeşidləmək üçün siyahının elementlərini müqayisə edir. </a:t>
            </a:r>
            <a:br>
              <a:rPr lang="en-US" sz="2000">
                <a:solidFill>
                  <a:srgbClr val="333333"/>
                </a:solidFill>
                <a:latin typeface="Open Sans"/>
              </a:rPr>
            </a:br>
            <a:r>
              <a:rPr lang="en-US" sz="2000" smtClean="0">
                <a:solidFill>
                  <a:srgbClr val="333333"/>
                </a:solidFill>
                <a:latin typeface="Open Sans"/>
              </a:rPr>
              <a:t>Bu </a:t>
            </a:r>
            <a:r>
              <a:rPr lang="en-US" sz="2000">
                <a:solidFill>
                  <a:srgbClr val="333333"/>
                </a:solidFill>
                <a:latin typeface="Open Sans"/>
              </a:rPr>
              <a:t>alqoritmin əksər tətbiqləri sabit çeşid yaradır, yəni çeşidlənmiş siyahıdakı hər hansı iki bərabər elementin sırası və orijinal siyahı eyni qalır. </a:t>
            </a:r>
            <a:br>
              <a:rPr lang="en-US" sz="2000">
                <a:solidFill>
                  <a:srgbClr val="333333"/>
                </a:solidFill>
                <a:latin typeface="Open Sans"/>
              </a:rPr>
            </a:br>
            <a:r>
              <a:rPr lang="en-US" sz="2000" smtClean="0">
                <a:solidFill>
                  <a:srgbClr val="333333"/>
                </a:solidFill>
                <a:latin typeface="Open Sans"/>
              </a:rPr>
              <a:t>Birləşdirmə </a:t>
            </a:r>
            <a:r>
              <a:rPr lang="en-US" sz="2000">
                <a:solidFill>
                  <a:srgbClr val="333333"/>
                </a:solidFill>
                <a:latin typeface="Open Sans"/>
              </a:rPr>
              <a:t>çeşidi verilənlərin müəyyən ölçüsü üçün ardıcıl sürətə malikdir. Buna görə, demək olar ki, çeşidlənmiş massivləri çeşidləmək üçün üstünlük verilmir. Əlaqədar siyahıları çeşidləmək üçün yaxşı </a:t>
            </a:r>
            <a:r>
              <a:rPr lang="en-US" sz="2000" smtClean="0">
                <a:solidFill>
                  <a:srgbClr val="333333"/>
                </a:solidFill>
                <a:latin typeface="Open Sans"/>
              </a:rPr>
              <a:t>işləyir.</a:t>
            </a:r>
          </a:p>
          <a:p>
            <a:endParaRPr lang="en-US" sz="2000" b="1" smtClean="0"/>
          </a:p>
          <a:p>
            <a:r>
              <a:rPr lang="en-US" sz="2400" b="1" smtClean="0"/>
              <a:t>Bu </a:t>
            </a:r>
            <a:r>
              <a:rPr lang="en-US" sz="2400" b="1"/>
              <a:t>necə işləyir?</a:t>
            </a:r>
            <a:r>
              <a:rPr lang="en-US" sz="2000" b="1"/>
              <a:t/>
            </a:r>
            <a:br>
              <a:rPr lang="en-US" sz="2000" b="1"/>
            </a:br>
            <a:r>
              <a:rPr lang="en-US" sz="2000" smtClean="0"/>
              <a:t>Birləşdirmə </a:t>
            </a:r>
            <a:r>
              <a:rPr lang="en-US" sz="2000"/>
              <a:t>çeşidi bölmək və fəth etmək anlayışından istifadə edir. Problem çoxsaylı alt problemlərə bölünür, ayrı-ayrılıqda həll edilir və nəhayət, alt problemlərin nəticəsi birləşdirilərək yekun həll yoluna qoyulur. </a:t>
            </a:r>
            <a:br>
              <a:rPr lang="en-US" sz="2000"/>
            </a:br>
            <a:r>
              <a:rPr lang="en-US" sz="2000" smtClean="0"/>
              <a:t>Birləşmənin </a:t>
            </a:r>
            <a:r>
              <a:rPr lang="en-US" sz="2000"/>
              <a:t>çeşidlənməsi vəziyyətində, hər bir addımda, hər bir siyahının ölçüsü 1-ə qədər azalana qədər biz siyahını iki kiçik alt siyahıya bölürük. Siyahı bərabər uzunluqda olduqda iki alt siyahının ölçüsü bərabər olur. Siyahının uzunluğu təkdirsə, alt siyahıların ölçüsü 1 ilə fərqlənir. </a:t>
            </a:r>
            <a:br>
              <a:rPr lang="en-US" sz="2000"/>
            </a:br>
            <a:r>
              <a:rPr lang="en-US" sz="2000" smtClean="0"/>
              <a:t>Sonra </a:t>
            </a:r>
            <a:r>
              <a:rPr lang="en-US" sz="2000"/>
              <a:t>alt siyahıları çeşidləyirik və çeşidlənmiş siyahı yaratmaq üçün onları birləşdiririk.</a:t>
            </a:r>
            <a:br>
              <a:rPr lang="en-US" sz="2000"/>
            </a:br>
            <a:r>
              <a:rPr lang="en-US" sz="2000" smtClean="0"/>
              <a:t>Çox </a:t>
            </a:r>
            <a:r>
              <a:rPr lang="en-US" sz="2000"/>
              <a:t>sayda qutunu (və ya hər hansı bir obyekti) çeşidləyərkən biz real həyatda oxşar texnikadan istifadə etmişik. Sayı çox olduqda, hər şeyi bir anda çeşidləmək çətinləşir. Qutuları daha kiçik hissələrə bölmək, həmin parçaları çeşidləmək və sonra çeşidlənmiş parçaları bir araya gətirmək, bütün qutuları çeşidlənmiş qaydada əldə etmək daha asandır</a:t>
            </a:r>
          </a:p>
          <a:p>
            <a:endParaRPr lang="en-US" sz="2000" b="0" i="0">
              <a:solidFill>
                <a:srgbClr val="333333"/>
              </a:solidFill>
              <a:effectLst/>
              <a:latin typeface="Open Sans"/>
            </a:endParaRPr>
          </a:p>
        </p:txBody>
      </p:sp>
    </p:spTree>
    <p:extLst>
      <p:ext uri="{BB962C8B-B14F-4D97-AF65-F5344CB8AC3E}">
        <p14:creationId xmlns:p14="http://schemas.microsoft.com/office/powerpoint/2010/main" val="3666325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12192000" cy="2308324"/>
          </a:xfrm>
          <a:prstGeom prst="rect">
            <a:avLst/>
          </a:prstGeom>
        </p:spPr>
        <p:txBody>
          <a:bodyPr wrap="square">
            <a:spAutoFit/>
          </a:bodyPr>
          <a:lstStyle/>
          <a:p>
            <a:r>
              <a:rPr lang="en-US">
                <a:solidFill>
                  <a:srgbClr val="000000"/>
                </a:solidFill>
                <a:latin typeface="Verdana" panose="020B0604030504040204" pitchFamily="34" charset="0"/>
              </a:rPr>
              <a:t>Birləşdirmə çeşidi bölmə və fəth texnikasına əsaslanan çeşidləmə üsuludur. </a:t>
            </a:r>
            <a:endParaRPr lang="en-US" smtClean="0">
              <a:solidFill>
                <a:srgbClr val="000000"/>
              </a:solidFill>
              <a:latin typeface="Verdana" panose="020B0604030504040204" pitchFamily="34" charset="0"/>
            </a:endParaRPr>
          </a:p>
          <a:p>
            <a:endParaRPr lang="en-US">
              <a:solidFill>
                <a:srgbClr val="000000"/>
              </a:solidFill>
              <a:latin typeface="Verdana" panose="020B0604030504040204" pitchFamily="34" charset="0"/>
            </a:endParaRPr>
          </a:p>
          <a:p>
            <a:r>
              <a:rPr lang="en-US">
                <a:solidFill>
                  <a:srgbClr val="000000"/>
                </a:solidFill>
                <a:latin typeface="Verdana" panose="020B0604030504040204" pitchFamily="34" charset="0"/>
              </a:rPr>
              <a:t>Birləşdirmə çeşidi əvvəlcə massivi bərabər yarıya bölür və sonra onları çeşidlənmiş şəkildə birləşdirir.</a:t>
            </a:r>
          </a:p>
          <a:p>
            <a:endParaRPr lang="en-US" smtClean="0">
              <a:solidFill>
                <a:srgbClr val="000000"/>
              </a:solidFill>
              <a:latin typeface="var(--ff-lato)"/>
            </a:endParaRPr>
          </a:p>
          <a:p>
            <a:r>
              <a:rPr lang="en-US" smtClean="0">
                <a:solidFill>
                  <a:srgbClr val="000000"/>
                </a:solidFill>
                <a:latin typeface="var(--ff-lato)"/>
              </a:rPr>
              <a:t>Birləşdirici </a:t>
            </a:r>
            <a:r>
              <a:rPr lang="en-US">
                <a:solidFill>
                  <a:srgbClr val="000000"/>
                </a:solidFill>
                <a:latin typeface="var(--ff-lato)"/>
              </a:rPr>
              <a:t>çeşidləmə necə işləyir?</a:t>
            </a:r>
          </a:p>
          <a:p>
            <a:r>
              <a:rPr lang="en-US">
                <a:solidFill>
                  <a:srgbClr val="000000"/>
                </a:solidFill>
                <a:latin typeface="Verdana" panose="020B0604030504040204" pitchFamily="34" charset="0"/>
              </a:rPr>
              <a:t>Birləşmə növünü başa düşmək üçün sıralanmamış massivi aşağıdakı kimi götürürük</a:t>
            </a:r>
          </a:p>
          <a:p>
            <a:r>
              <a:rPr lang="en-US"/>
              <a:t/>
            </a:r>
            <a:br>
              <a:rPr lang="en-US"/>
            </a:br>
            <a:endParaRPr lang="en-US"/>
          </a:p>
        </p:txBody>
      </p:sp>
      <p:pic>
        <p:nvPicPr>
          <p:cNvPr id="5" name="Рисунок 4"/>
          <p:cNvPicPr>
            <a:picLocks noChangeAspect="1"/>
          </p:cNvPicPr>
          <p:nvPr/>
        </p:nvPicPr>
        <p:blipFill>
          <a:blip r:embed="rId2"/>
          <a:stretch>
            <a:fillRect/>
          </a:stretch>
        </p:blipFill>
        <p:spPr>
          <a:xfrm>
            <a:off x="2371725" y="1783875"/>
            <a:ext cx="5935813" cy="850142"/>
          </a:xfrm>
          <a:prstGeom prst="rect">
            <a:avLst/>
          </a:prstGeom>
        </p:spPr>
      </p:pic>
      <p:sp>
        <p:nvSpPr>
          <p:cNvPr id="6" name="Прямоугольник 5"/>
          <p:cNvSpPr/>
          <p:nvPr/>
        </p:nvSpPr>
        <p:spPr>
          <a:xfrm>
            <a:off x="0" y="2750599"/>
            <a:ext cx="12192000" cy="646331"/>
          </a:xfrm>
          <a:prstGeom prst="rect">
            <a:avLst/>
          </a:prstGeom>
        </p:spPr>
        <p:txBody>
          <a:bodyPr wrap="square">
            <a:spAutoFit/>
          </a:bodyPr>
          <a:lstStyle/>
          <a:p>
            <a:r>
              <a:rPr lang="en-US">
                <a:solidFill>
                  <a:srgbClr val="000000"/>
                </a:solidFill>
                <a:latin typeface="Verdana" panose="020B0604030504040204" pitchFamily="34" charset="0"/>
              </a:rPr>
              <a:t>Bilirik ki, birləşmə çeşidi əvvəlcə bütün massivi iterativ olaraq bərabər yarıya bölür, əgər atom dəyərləri əldə olunmazsa. Burada görürük ki, 8 elementdən ibarət massiv 4 ölçülü iki massivə bölünür.</a:t>
            </a:r>
            <a:endParaRPr lang="en-US"/>
          </a:p>
        </p:txBody>
      </p:sp>
      <p:pic>
        <p:nvPicPr>
          <p:cNvPr id="7" name="Рисунок 6"/>
          <p:cNvPicPr>
            <a:picLocks noChangeAspect="1"/>
          </p:cNvPicPr>
          <p:nvPr/>
        </p:nvPicPr>
        <p:blipFill>
          <a:blip r:embed="rId3"/>
          <a:stretch>
            <a:fillRect/>
          </a:stretch>
        </p:blipFill>
        <p:spPr>
          <a:xfrm>
            <a:off x="2371725" y="3467101"/>
            <a:ext cx="5935813" cy="786674"/>
          </a:xfrm>
          <a:prstGeom prst="rect">
            <a:avLst/>
          </a:prstGeom>
        </p:spPr>
      </p:pic>
      <p:sp>
        <p:nvSpPr>
          <p:cNvPr id="8" name="Прямоугольник 7"/>
          <p:cNvSpPr/>
          <p:nvPr/>
        </p:nvSpPr>
        <p:spPr>
          <a:xfrm>
            <a:off x="0" y="4253775"/>
            <a:ext cx="12192000" cy="369332"/>
          </a:xfrm>
          <a:prstGeom prst="rect">
            <a:avLst/>
          </a:prstGeom>
        </p:spPr>
        <p:txBody>
          <a:bodyPr wrap="square">
            <a:spAutoFit/>
          </a:bodyPr>
          <a:lstStyle/>
          <a:p>
            <a:r>
              <a:rPr lang="en-US">
                <a:solidFill>
                  <a:srgbClr val="000000"/>
                </a:solidFill>
                <a:latin typeface="Verdana" panose="020B0604030504040204" pitchFamily="34" charset="0"/>
              </a:rPr>
              <a:t>Bu, orijinaldakı əşyaların görünüş ardıcıllığını dəyişmir. İndi bu iki massivi yarıya bölürük.</a:t>
            </a:r>
            <a:endParaRPr lang="en-US"/>
          </a:p>
        </p:txBody>
      </p:sp>
      <p:pic>
        <p:nvPicPr>
          <p:cNvPr id="9" name="Рисунок 8"/>
          <p:cNvPicPr>
            <a:picLocks noChangeAspect="1"/>
          </p:cNvPicPr>
          <p:nvPr/>
        </p:nvPicPr>
        <p:blipFill>
          <a:blip r:embed="rId4"/>
          <a:stretch>
            <a:fillRect/>
          </a:stretch>
        </p:blipFill>
        <p:spPr>
          <a:xfrm>
            <a:off x="2362570" y="4680372"/>
            <a:ext cx="5954122" cy="720153"/>
          </a:xfrm>
          <a:prstGeom prst="rect">
            <a:avLst/>
          </a:prstGeom>
        </p:spPr>
      </p:pic>
      <p:sp>
        <p:nvSpPr>
          <p:cNvPr id="10" name="Прямоугольник 9"/>
          <p:cNvSpPr/>
          <p:nvPr/>
        </p:nvSpPr>
        <p:spPr>
          <a:xfrm>
            <a:off x="0" y="5487152"/>
            <a:ext cx="12192000" cy="923330"/>
          </a:xfrm>
          <a:prstGeom prst="rect">
            <a:avLst/>
          </a:prstGeom>
        </p:spPr>
        <p:txBody>
          <a:bodyPr wrap="square">
            <a:spAutoFit/>
          </a:bodyPr>
          <a:lstStyle/>
          <a:p>
            <a:r>
              <a:rPr lang="en-US">
                <a:solidFill>
                  <a:srgbClr val="000000"/>
                </a:solidFill>
                <a:latin typeface="Verdana" panose="020B0604030504040204" pitchFamily="34" charset="0"/>
              </a:rPr>
              <a:t>Bu massivləri daha da bölürük və artıq bölünə bilməyən atom dəyərinə nail oluruq.</a:t>
            </a:r>
          </a:p>
          <a:p>
            <a:r>
              <a:rPr lang="en-US"/>
              <a:t/>
            </a:r>
            <a:br>
              <a:rPr lang="en-US"/>
            </a:br>
            <a:endParaRPr lang="en-US"/>
          </a:p>
        </p:txBody>
      </p:sp>
      <p:pic>
        <p:nvPicPr>
          <p:cNvPr id="11" name="Рисунок 10"/>
          <p:cNvPicPr>
            <a:picLocks noChangeAspect="1"/>
          </p:cNvPicPr>
          <p:nvPr/>
        </p:nvPicPr>
        <p:blipFill>
          <a:blip r:embed="rId5"/>
          <a:stretch>
            <a:fillRect/>
          </a:stretch>
        </p:blipFill>
        <p:spPr>
          <a:xfrm>
            <a:off x="2116911" y="6043860"/>
            <a:ext cx="6941414" cy="674519"/>
          </a:xfrm>
          <a:prstGeom prst="rect">
            <a:avLst/>
          </a:prstGeom>
        </p:spPr>
      </p:pic>
    </p:spTree>
    <p:extLst>
      <p:ext uri="{BB962C8B-B14F-4D97-AF65-F5344CB8AC3E}">
        <p14:creationId xmlns:p14="http://schemas.microsoft.com/office/powerpoint/2010/main" val="3754483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12192000" cy="4093428"/>
          </a:xfrm>
          <a:prstGeom prst="rect">
            <a:avLst/>
          </a:prstGeom>
        </p:spPr>
        <p:txBody>
          <a:bodyPr wrap="square">
            <a:spAutoFit/>
          </a:bodyPr>
          <a:lstStyle/>
          <a:p>
            <a:r>
              <a:rPr lang="en-US">
                <a:solidFill>
                  <a:srgbClr val="000000"/>
                </a:solidFill>
                <a:latin typeface="Verdana" panose="020B0604030504040204" pitchFamily="34" charset="0"/>
              </a:rPr>
              <a:t>İndi biz onları parçalandığı kimi eyni şəkildə birləşdiririk. Bu siyahılara verilən rəng kodlarına diqqət yetirin</a:t>
            </a:r>
            <a:r>
              <a:rPr lang="en-US" smtClean="0">
                <a:solidFill>
                  <a:srgbClr val="000000"/>
                </a:solidFill>
                <a:latin typeface="Verdana" panose="020B0604030504040204" pitchFamily="34" charset="0"/>
              </a:rPr>
              <a:t>.</a:t>
            </a:r>
          </a:p>
          <a:p>
            <a:endParaRPr lang="en-US">
              <a:solidFill>
                <a:srgbClr val="000000"/>
              </a:solidFill>
              <a:latin typeface="Verdana" panose="020B0604030504040204" pitchFamily="34" charset="0"/>
            </a:endParaRPr>
          </a:p>
          <a:p>
            <a:r>
              <a:rPr lang="en-US">
                <a:solidFill>
                  <a:srgbClr val="000000"/>
                </a:solidFill>
                <a:latin typeface="Verdana" panose="020B0604030504040204" pitchFamily="34" charset="0"/>
              </a:rPr>
              <a:t>Əvvəlcə hər bir siyahı üçün elementi müqayisə edirik və sonra onları sıralanmış şəkildə başqa siyahıda birləşdiririk. 14 və 33-ün sıralanmış mövqelərdə olduğunu görürük. Biz 27 və 10-u müqayisə edirik və 2 dəyərdən ibarət hədəf siyahısında 10-u birinci, ardınca 27-ni qoyuruq. 19 və 35-in sırasını dəyişirik, 42 ​​və 44 isə ardıcıl olaraq yerləşdirilir</a:t>
            </a:r>
            <a:r>
              <a:rPr lang="en-US" smtClean="0">
                <a:solidFill>
                  <a:srgbClr val="000000"/>
                </a:solidFill>
                <a:latin typeface="Verdana" panose="020B0604030504040204" pitchFamily="34" charset="0"/>
              </a:rPr>
              <a:t>.</a:t>
            </a:r>
          </a:p>
          <a:p>
            <a:endParaRPr lang="en-US" b="0" i="0">
              <a:solidFill>
                <a:srgbClr val="000000"/>
              </a:solidFill>
              <a:effectLst/>
              <a:latin typeface="Verdana" panose="020B0604030504040204" pitchFamily="34" charset="0"/>
            </a:endParaRPr>
          </a:p>
          <a:p>
            <a:endParaRPr lang="en-US" smtClean="0">
              <a:solidFill>
                <a:srgbClr val="000000"/>
              </a:solidFill>
              <a:latin typeface="Verdana" panose="020B0604030504040204" pitchFamily="34" charset="0"/>
            </a:endParaRPr>
          </a:p>
          <a:p>
            <a:endParaRPr lang="en-US" b="0" i="0">
              <a:solidFill>
                <a:srgbClr val="000000"/>
              </a:solidFill>
              <a:effectLst/>
              <a:latin typeface="Verdana" panose="020B0604030504040204" pitchFamily="34" charset="0"/>
            </a:endParaRPr>
          </a:p>
          <a:p>
            <a:endParaRPr lang="en-US" sz="2000" smtClean="0"/>
          </a:p>
          <a:p>
            <a:endParaRPr lang="en-US" sz="2000" smtClean="0"/>
          </a:p>
          <a:p>
            <a:r>
              <a:rPr lang="en-US" sz="2000" smtClean="0"/>
              <a:t>Birləşdirmə </a:t>
            </a:r>
            <a:r>
              <a:rPr lang="en-US" sz="2000"/>
              <a:t>mərhələsinin növbəti iterasiyasında biz iki məlumat dəyərinin siyahısını müqayisə edirik və hamısını çeşidlənmiş qaydada yerləşdirərək tapılmış məlumat dəyərlərinin siyahısına birləşdiririk.</a:t>
            </a:r>
            <a:endParaRPr lang="en-US" sz="2000" b="0" i="0">
              <a:solidFill>
                <a:srgbClr val="000000"/>
              </a:solidFill>
              <a:effectLst/>
              <a:latin typeface="Verdana" panose="020B0604030504040204" pitchFamily="34" charset="0"/>
            </a:endParaRPr>
          </a:p>
        </p:txBody>
      </p:sp>
      <p:pic>
        <p:nvPicPr>
          <p:cNvPr id="5" name="Рисунок 4"/>
          <p:cNvPicPr>
            <a:picLocks noChangeAspect="1"/>
          </p:cNvPicPr>
          <p:nvPr/>
        </p:nvPicPr>
        <p:blipFill>
          <a:blip r:embed="rId2"/>
          <a:stretch>
            <a:fillRect/>
          </a:stretch>
        </p:blipFill>
        <p:spPr>
          <a:xfrm>
            <a:off x="2184500" y="2137081"/>
            <a:ext cx="7545496" cy="916590"/>
          </a:xfrm>
          <a:prstGeom prst="rect">
            <a:avLst/>
          </a:prstGeom>
        </p:spPr>
      </p:pic>
      <p:pic>
        <p:nvPicPr>
          <p:cNvPr id="6" name="Рисунок 5"/>
          <p:cNvPicPr>
            <a:picLocks noChangeAspect="1"/>
          </p:cNvPicPr>
          <p:nvPr/>
        </p:nvPicPr>
        <p:blipFill>
          <a:blip r:embed="rId3"/>
          <a:stretch>
            <a:fillRect/>
          </a:stretch>
        </p:blipFill>
        <p:spPr>
          <a:xfrm>
            <a:off x="2184500" y="4149811"/>
            <a:ext cx="6272135" cy="842301"/>
          </a:xfrm>
          <a:prstGeom prst="rect">
            <a:avLst/>
          </a:prstGeom>
        </p:spPr>
      </p:pic>
      <p:sp>
        <p:nvSpPr>
          <p:cNvPr id="7" name="Прямоугольник 6"/>
          <p:cNvSpPr/>
          <p:nvPr/>
        </p:nvSpPr>
        <p:spPr>
          <a:xfrm>
            <a:off x="0" y="4512283"/>
            <a:ext cx="11914496" cy="954107"/>
          </a:xfrm>
          <a:prstGeom prst="rect">
            <a:avLst/>
          </a:prstGeom>
        </p:spPr>
        <p:txBody>
          <a:bodyPr wrap="square">
            <a:spAutoFit/>
          </a:bodyPr>
          <a:lstStyle/>
          <a:p>
            <a:endParaRPr lang="en-US" sz="2000" smtClean="0">
              <a:solidFill>
                <a:srgbClr val="000000"/>
              </a:solidFill>
              <a:latin typeface="Verdana" panose="020B0604030504040204" pitchFamily="34" charset="0"/>
            </a:endParaRPr>
          </a:p>
          <a:p>
            <a:endParaRPr lang="en-US" smtClean="0">
              <a:solidFill>
                <a:srgbClr val="000000"/>
              </a:solidFill>
              <a:latin typeface="Verdana" panose="020B0604030504040204" pitchFamily="34" charset="0"/>
            </a:endParaRPr>
          </a:p>
          <a:p>
            <a:r>
              <a:rPr lang="en-US" smtClean="0">
                <a:solidFill>
                  <a:srgbClr val="000000"/>
                </a:solidFill>
                <a:latin typeface="Verdana" panose="020B0604030504040204" pitchFamily="34" charset="0"/>
              </a:rPr>
              <a:t>Son </a:t>
            </a:r>
            <a:r>
              <a:rPr lang="en-US">
                <a:solidFill>
                  <a:srgbClr val="000000"/>
                </a:solidFill>
                <a:latin typeface="Verdana" panose="020B0604030504040204" pitchFamily="34" charset="0"/>
              </a:rPr>
              <a:t>birləşmədən sonra siyahı bu kimi görünməlidir -</a:t>
            </a:r>
            <a:endParaRPr lang="en-US"/>
          </a:p>
        </p:txBody>
      </p:sp>
      <p:pic>
        <p:nvPicPr>
          <p:cNvPr id="8" name="Рисунок 7"/>
          <p:cNvPicPr>
            <a:picLocks noChangeAspect="1"/>
          </p:cNvPicPr>
          <p:nvPr/>
        </p:nvPicPr>
        <p:blipFill>
          <a:blip r:embed="rId4"/>
          <a:stretch>
            <a:fillRect/>
          </a:stretch>
        </p:blipFill>
        <p:spPr>
          <a:xfrm>
            <a:off x="2184500" y="5503918"/>
            <a:ext cx="7024482" cy="1006064"/>
          </a:xfrm>
          <a:prstGeom prst="rect">
            <a:avLst/>
          </a:prstGeom>
        </p:spPr>
      </p:pic>
    </p:spTree>
    <p:extLst>
      <p:ext uri="{BB962C8B-B14F-4D97-AF65-F5344CB8AC3E}">
        <p14:creationId xmlns:p14="http://schemas.microsoft.com/office/powerpoint/2010/main" val="2800088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12192000" cy="5509200"/>
          </a:xfrm>
          <a:prstGeom prst="rect">
            <a:avLst/>
          </a:prstGeom>
        </p:spPr>
        <p:txBody>
          <a:bodyPr wrap="square">
            <a:spAutoFit/>
          </a:bodyPr>
          <a:lstStyle/>
          <a:p>
            <a:r>
              <a:rPr lang="en-US" sz="3200"/>
              <a:t>Alqoritm</a:t>
            </a:r>
          </a:p>
          <a:p>
            <a:r>
              <a:rPr lang="en-US" sz="3200"/>
              <a:t>Birləşdirmə çeşidi siyahı daha bölünməyənə qədər bərabər yarıya bölməyə davam edir. Tərifinə görə, siyahıda yalnız bir elementdirsə, sıralanır. Sonra, birləşmə çeşidi yeni siyahının da çeşidlənməsini saxlayaraq daha kiçik çeşidlənmiş siyahıları birləşdirir.</a:t>
            </a:r>
          </a:p>
          <a:p>
            <a:endParaRPr lang="en-US" sz="3200" smtClean="0"/>
          </a:p>
          <a:p>
            <a:r>
              <a:rPr lang="en-US" sz="3200" smtClean="0"/>
              <a:t>Addım </a:t>
            </a:r>
            <a:r>
              <a:rPr lang="en-US" sz="3200"/>
              <a:t>1 - əgər siyahıda yalnız bir elementdirsə, o artıq çeşidlənib, geri qayıdın.</a:t>
            </a:r>
          </a:p>
          <a:p>
            <a:r>
              <a:rPr lang="en-US" sz="3200"/>
              <a:t>Addım 2 – daha bölünə bilməyənə qədər siyahını rekursiv olaraq iki yarıya bölün.</a:t>
            </a:r>
          </a:p>
          <a:p>
            <a:r>
              <a:rPr lang="en-US" sz="3200"/>
              <a:t>Addım 3 - kiçik siyahıları sıralanmış qaydada yeni siyahıya birləşdirin.</a:t>
            </a:r>
          </a:p>
        </p:txBody>
      </p:sp>
    </p:spTree>
    <p:extLst>
      <p:ext uri="{BB962C8B-B14F-4D97-AF65-F5344CB8AC3E}">
        <p14:creationId xmlns:p14="http://schemas.microsoft.com/office/powerpoint/2010/main" val="4177697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12192000" cy="6740307"/>
          </a:xfrm>
          <a:prstGeom prst="rect">
            <a:avLst/>
          </a:prstGeom>
        </p:spPr>
        <p:txBody>
          <a:bodyPr wrap="square">
            <a:spAutoFit/>
          </a:bodyPr>
          <a:lstStyle/>
          <a:p>
            <a:r>
              <a:rPr lang="en-US" b="1">
                <a:solidFill>
                  <a:srgbClr val="324158"/>
                </a:solidFill>
                <a:latin typeface="Open Sans"/>
              </a:rPr>
              <a:t>Çeşidləmə Mürəkkəbliyini </a:t>
            </a:r>
            <a:r>
              <a:rPr lang="en-US" b="1" smtClean="0">
                <a:solidFill>
                  <a:srgbClr val="324158"/>
                </a:solidFill>
                <a:latin typeface="Open Sans"/>
              </a:rPr>
              <a:t>birləşdirin ; Zamanın </a:t>
            </a:r>
            <a:r>
              <a:rPr lang="en-US" b="1">
                <a:solidFill>
                  <a:srgbClr val="324158"/>
                </a:solidFill>
                <a:latin typeface="Open Sans"/>
              </a:rPr>
              <a:t>mürəkkəbliyi</a:t>
            </a:r>
            <a:br>
              <a:rPr lang="en-US" b="1">
                <a:solidFill>
                  <a:srgbClr val="324158"/>
                </a:solidFill>
                <a:latin typeface="Open Sans"/>
              </a:rPr>
            </a:br>
            <a:r>
              <a:rPr lang="en-US" smtClean="0">
                <a:solidFill>
                  <a:srgbClr val="333333"/>
                </a:solidFill>
                <a:latin typeface="Open Sans"/>
              </a:rPr>
              <a:t>Birləşmə </a:t>
            </a:r>
            <a:r>
              <a:rPr lang="en-US">
                <a:solidFill>
                  <a:srgbClr val="333333"/>
                </a:solidFill>
                <a:latin typeface="Open Sans"/>
              </a:rPr>
              <a:t>növünün vaxt mürəkkəbliyi </a:t>
            </a:r>
            <a:r>
              <a:rPr lang="en-US" b="1">
                <a:solidFill>
                  <a:srgbClr val="333333"/>
                </a:solidFill>
                <a:latin typeface="Open Sans"/>
              </a:rPr>
              <a:t>O(n log(n)) təşkil edir. </a:t>
            </a:r>
            <a:r>
              <a:rPr lang="en-US">
                <a:solidFill>
                  <a:srgbClr val="333333"/>
                </a:solidFill>
                <a:latin typeface="Open Sans"/>
              </a:rPr>
              <a:t>Bu belə hesablanır</a:t>
            </a:r>
            <a:r>
              <a:rPr lang="en-US" smtClean="0">
                <a:solidFill>
                  <a:srgbClr val="333333"/>
                </a:solidFill>
                <a:latin typeface="Open Sans"/>
              </a:rPr>
              <a:t>:</a:t>
            </a:r>
          </a:p>
          <a:p>
            <a:endParaRPr lang="en-US">
              <a:solidFill>
                <a:srgbClr val="333333"/>
              </a:solidFill>
              <a:latin typeface="Open Sans"/>
            </a:endParaRPr>
          </a:p>
          <a:p>
            <a:r>
              <a:rPr lang="en-US" b="1">
                <a:solidFill>
                  <a:srgbClr val="000000"/>
                </a:solidFill>
                <a:latin typeface="Open Sans"/>
              </a:rPr>
              <a:t>Əvvəlcə sətirlərin sayını nəzərə alın </a:t>
            </a:r>
            <a:br>
              <a:rPr lang="en-US" b="1">
                <a:solidFill>
                  <a:srgbClr val="000000"/>
                </a:solidFill>
                <a:latin typeface="Open Sans"/>
              </a:rPr>
            </a:br>
            <a:r>
              <a:rPr lang="en-US" smtClean="0">
                <a:solidFill>
                  <a:srgbClr val="333333"/>
                </a:solidFill>
                <a:latin typeface="Open Sans"/>
              </a:rPr>
              <a:t>Alqoritmin </a:t>
            </a:r>
            <a:r>
              <a:rPr lang="en-US">
                <a:solidFill>
                  <a:srgbClr val="333333"/>
                </a:solidFill>
                <a:latin typeface="Open Sans"/>
              </a:rPr>
              <a:t>bölmə addımında sətirlərin sayını hesablayaq. Biz sətirlərin sayını “sətir_sayı” və siyahının ölçüsünü “n” adlandıracağıq. Siyahının ölçüsü 1-ə qədər azalana qədər siyahını bölməyə davam edirik. </a:t>
            </a:r>
            <a:br>
              <a:rPr lang="en-US">
                <a:solidFill>
                  <a:srgbClr val="333333"/>
                </a:solidFill>
                <a:latin typeface="Open Sans"/>
              </a:rPr>
            </a:br>
            <a:r>
              <a:rPr lang="en-US" smtClean="0">
                <a:solidFill>
                  <a:srgbClr val="333333"/>
                </a:solidFill>
                <a:latin typeface="Open Sans"/>
              </a:rPr>
              <a:t>Beləliklə</a:t>
            </a:r>
            <a:r>
              <a:rPr lang="en-US">
                <a:solidFill>
                  <a:srgbClr val="333333"/>
                </a:solidFill>
                <a:latin typeface="Open Sans"/>
              </a:rPr>
              <a:t>, n / (2 * 2 * …….. sıra_sayı dəfə) = 1</a:t>
            </a:r>
            <a:br>
              <a:rPr lang="en-US">
                <a:solidFill>
                  <a:srgbClr val="333333"/>
                </a:solidFill>
                <a:latin typeface="Open Sans"/>
              </a:rPr>
            </a:br>
            <a:r>
              <a:rPr lang="en-US" smtClean="0">
                <a:solidFill>
                  <a:srgbClr val="333333"/>
                </a:solidFill>
                <a:latin typeface="Open Sans"/>
              </a:rPr>
              <a:t>n </a:t>
            </a:r>
            <a:r>
              <a:rPr lang="en-US">
                <a:solidFill>
                  <a:srgbClr val="333333"/>
                </a:solidFill>
                <a:latin typeface="Open Sans"/>
              </a:rPr>
              <a:t>= 2 ^ sıra_sayı </a:t>
            </a:r>
            <a:r>
              <a:rPr lang="en-US" smtClean="0">
                <a:solidFill>
                  <a:srgbClr val="333333"/>
                </a:solidFill>
                <a:latin typeface="Open Sans"/>
              </a:rPr>
              <a:t> ;     sətir_sayı </a:t>
            </a:r>
            <a:r>
              <a:rPr lang="en-US">
                <a:solidFill>
                  <a:srgbClr val="333333"/>
                </a:solidFill>
                <a:latin typeface="Open Sans"/>
              </a:rPr>
              <a:t>= </a:t>
            </a:r>
            <a:r>
              <a:rPr lang="en-US" smtClean="0">
                <a:solidFill>
                  <a:srgbClr val="333333"/>
                </a:solidFill>
                <a:latin typeface="Open Sans"/>
              </a:rPr>
              <a:t>log2(n)  ;    sətir_sayı </a:t>
            </a:r>
            <a:r>
              <a:rPr lang="en-US">
                <a:solidFill>
                  <a:srgbClr val="333333"/>
                </a:solidFill>
                <a:latin typeface="Open Sans"/>
              </a:rPr>
              <a:t>= O(log(n))</a:t>
            </a:r>
            <a:br>
              <a:rPr lang="en-US">
                <a:solidFill>
                  <a:srgbClr val="333333"/>
                </a:solidFill>
                <a:latin typeface="Open Sans"/>
              </a:rPr>
            </a:br>
            <a:endParaRPr lang="en-US">
              <a:solidFill>
                <a:srgbClr val="333333"/>
              </a:solidFill>
              <a:latin typeface="Open Sans"/>
            </a:endParaRPr>
          </a:p>
          <a:p>
            <a:r>
              <a:rPr lang="en-US" b="1">
                <a:solidFill>
                  <a:srgbClr val="000000"/>
                </a:solidFill>
                <a:latin typeface="Open Sans"/>
              </a:rPr>
              <a:t>İkincisi, İki Siyahının Birləşdirilməsinin Vaxt Mürəkkəbliyini Hesablayın</a:t>
            </a:r>
            <a:br>
              <a:rPr lang="en-US" b="1">
                <a:solidFill>
                  <a:srgbClr val="000000"/>
                </a:solidFill>
                <a:latin typeface="Open Sans"/>
              </a:rPr>
            </a:br>
            <a:r>
              <a:rPr lang="en-US" smtClean="0">
                <a:solidFill>
                  <a:srgbClr val="333333"/>
                </a:solidFill>
                <a:latin typeface="Open Sans"/>
              </a:rPr>
              <a:t>Birləşmə </a:t>
            </a:r>
            <a:r>
              <a:rPr lang="en-US">
                <a:solidFill>
                  <a:srgbClr val="333333"/>
                </a:solidFill>
                <a:latin typeface="Open Sans"/>
              </a:rPr>
              <a:t>alqoritmi hər addımda hər iki siyahının birinci elementini müqayisə edir, siyahıların birindən daha kiçik olanı çıxarır və onu nəticədə yaranan siyahıya əlavə edir — hər addımdan sonra ümumi ölçü 1 azalır. Buna görə də:</a:t>
            </a:r>
            <a:br>
              <a:rPr lang="en-US">
                <a:solidFill>
                  <a:srgbClr val="333333"/>
                </a:solidFill>
                <a:latin typeface="Open Sans"/>
              </a:rPr>
            </a:br>
            <a:r>
              <a:rPr lang="en-US" smtClean="0">
                <a:solidFill>
                  <a:srgbClr val="333333"/>
                </a:solidFill>
                <a:latin typeface="Open Sans"/>
              </a:rPr>
              <a:t>Hər </a:t>
            </a:r>
            <a:r>
              <a:rPr lang="en-US">
                <a:solidFill>
                  <a:srgbClr val="333333"/>
                </a:solidFill>
                <a:latin typeface="Open Sans"/>
              </a:rPr>
              <a:t>iki siyahını boşaltmaq üçün tələb olunan əməliyyatların sayı = hər iki siyahının ölçülərinin cəmi</a:t>
            </a:r>
            <a:br>
              <a:rPr lang="en-US">
                <a:solidFill>
                  <a:srgbClr val="333333"/>
                </a:solidFill>
                <a:latin typeface="Open Sans"/>
              </a:rPr>
            </a:br>
            <a:endParaRPr lang="en-US">
              <a:solidFill>
                <a:srgbClr val="333333"/>
              </a:solidFill>
              <a:latin typeface="Open Sans"/>
            </a:endParaRPr>
          </a:p>
          <a:p>
            <a:r>
              <a:rPr lang="en-US" b="1">
                <a:solidFill>
                  <a:srgbClr val="000000"/>
                </a:solidFill>
                <a:latin typeface="Open Sans"/>
              </a:rPr>
              <a:t>Üçüncüsü, Bütün Siyahıları Ardıcıl Birləşdirmək üçün Vaxtı Hesablayın</a:t>
            </a:r>
            <a:br>
              <a:rPr lang="en-US" b="1">
                <a:solidFill>
                  <a:srgbClr val="000000"/>
                </a:solidFill>
                <a:latin typeface="Open Sans"/>
              </a:rPr>
            </a:br>
            <a:r>
              <a:rPr lang="en-US" smtClean="0">
                <a:solidFill>
                  <a:srgbClr val="333333"/>
                </a:solidFill>
                <a:latin typeface="Open Sans"/>
              </a:rPr>
              <a:t>Burada </a:t>
            </a:r>
            <a:r>
              <a:rPr lang="en-US">
                <a:solidFill>
                  <a:srgbClr val="333333"/>
                </a:solidFill>
                <a:latin typeface="Open Sans"/>
              </a:rPr>
              <a:t>vacib bir məqamı qeyd etmək lazımdır - hər bir element hər cərgədə bir dəfədir. Bu o deməkdir ki, hər sətirdəki bütün siyahıların ölçüsünün cəmi n-dir.</a:t>
            </a:r>
            <a:br>
              <a:rPr lang="en-US">
                <a:solidFill>
                  <a:srgbClr val="333333"/>
                </a:solidFill>
                <a:latin typeface="Open Sans"/>
              </a:rPr>
            </a:br>
            <a:r>
              <a:rPr lang="en-US" smtClean="0">
                <a:solidFill>
                  <a:srgbClr val="333333"/>
                </a:solidFill>
                <a:latin typeface="Open Sans"/>
              </a:rPr>
              <a:t>Tutaq </a:t>
            </a:r>
            <a:r>
              <a:rPr lang="en-US">
                <a:solidFill>
                  <a:srgbClr val="333333"/>
                </a:solidFill>
                <a:latin typeface="Open Sans"/>
              </a:rPr>
              <a:t>ki, istənilən ixtiyari cərgədə M siyahıları var və siyahıların ölçüləri s1, s2, .., sM-dir.</a:t>
            </a:r>
            <a:br>
              <a:rPr lang="en-US">
                <a:solidFill>
                  <a:srgbClr val="333333"/>
                </a:solidFill>
                <a:latin typeface="Open Sans"/>
              </a:rPr>
            </a:br>
            <a:r>
              <a:rPr lang="en-US" smtClean="0">
                <a:solidFill>
                  <a:srgbClr val="333333"/>
                </a:solidFill>
                <a:latin typeface="Open Sans"/>
              </a:rPr>
              <a:t>Bu </a:t>
            </a:r>
            <a:r>
              <a:rPr lang="en-US">
                <a:solidFill>
                  <a:srgbClr val="333333"/>
                </a:solidFill>
                <a:latin typeface="Open Sans"/>
              </a:rPr>
              <a:t>sıradakı siyahının ardıcıl cütlərini birləşdirmək üçün tələb olunan </a:t>
            </a:r>
            <a:r>
              <a:rPr lang="en-US" smtClean="0">
                <a:solidFill>
                  <a:srgbClr val="333333"/>
                </a:solidFill>
                <a:latin typeface="Open Sans"/>
              </a:rPr>
              <a:t>vaxt = </a:t>
            </a:r>
            <a:r>
              <a:rPr lang="en-US">
                <a:solidFill>
                  <a:srgbClr val="333333"/>
                </a:solidFill>
                <a:latin typeface="Open Sans"/>
              </a:rPr>
              <a:t>(s1 + s2) + (s3 + s4) + …… + (s(M-1) + sM)</a:t>
            </a:r>
          </a:p>
          <a:p>
            <a:r>
              <a:rPr lang="en-US">
                <a:solidFill>
                  <a:srgbClr val="333333"/>
                </a:solidFill>
                <a:latin typeface="Open Sans"/>
              </a:rPr>
              <a:t>= sıradakı bütün siyahıların ölçüsünün cəmi = O(n) </a:t>
            </a:r>
            <a:br>
              <a:rPr lang="en-US">
                <a:solidFill>
                  <a:srgbClr val="333333"/>
                </a:solidFill>
                <a:latin typeface="Open Sans"/>
              </a:rPr>
            </a:br>
            <a:endParaRPr lang="en-US">
              <a:solidFill>
                <a:srgbClr val="333333"/>
              </a:solidFill>
              <a:latin typeface="Open Sans"/>
            </a:endParaRPr>
          </a:p>
          <a:p>
            <a:r>
              <a:rPr lang="en-US" b="1">
                <a:solidFill>
                  <a:srgbClr val="000000"/>
                </a:solidFill>
                <a:latin typeface="Open Sans"/>
              </a:rPr>
              <a:t>Nəhayət, Hamısını Bir yerə qoyun</a:t>
            </a:r>
            <a:br>
              <a:rPr lang="en-US" b="1">
                <a:solidFill>
                  <a:srgbClr val="000000"/>
                </a:solidFill>
                <a:latin typeface="Open Sans"/>
              </a:rPr>
            </a:br>
            <a:r>
              <a:rPr lang="en-US" smtClean="0">
                <a:solidFill>
                  <a:srgbClr val="333333"/>
                </a:solidFill>
                <a:latin typeface="Open Sans"/>
              </a:rPr>
              <a:t>Birləşmə </a:t>
            </a:r>
            <a:r>
              <a:rPr lang="en-US">
                <a:solidFill>
                  <a:srgbClr val="333333"/>
                </a:solidFill>
                <a:latin typeface="Open Sans"/>
              </a:rPr>
              <a:t>növünün ümumi vaxt mürəkkəbliyi = Sıranın bütün siyahılarını birləşdirmək vaxtı * Sətirlərin </a:t>
            </a:r>
            <a:r>
              <a:rPr lang="en-US" smtClean="0">
                <a:solidFill>
                  <a:srgbClr val="333333"/>
                </a:solidFill>
                <a:latin typeface="Open Sans"/>
              </a:rPr>
              <a:t>sayı = </a:t>
            </a:r>
            <a:r>
              <a:rPr lang="en-US">
                <a:solidFill>
                  <a:srgbClr val="333333"/>
                </a:solidFill>
                <a:latin typeface="Open Sans"/>
              </a:rPr>
              <a:t>sətirdəki bütün siyahıların ölçüsünün cəmi * </a:t>
            </a:r>
            <a:r>
              <a:rPr lang="en-US" smtClean="0">
                <a:solidFill>
                  <a:srgbClr val="333333"/>
                </a:solidFill>
                <a:latin typeface="Open Sans"/>
              </a:rPr>
              <a:t>sətir_sayı = </a:t>
            </a:r>
            <a:r>
              <a:rPr lang="en-US">
                <a:solidFill>
                  <a:srgbClr val="333333"/>
                </a:solidFill>
                <a:latin typeface="Open Sans"/>
              </a:rPr>
              <a:t>O(n) * O(log(n</a:t>
            </a:r>
            <a:r>
              <a:rPr lang="en-US" smtClean="0">
                <a:solidFill>
                  <a:srgbClr val="333333"/>
                </a:solidFill>
                <a:latin typeface="Open Sans"/>
              </a:rPr>
              <a:t>)) = </a:t>
            </a:r>
            <a:r>
              <a:rPr lang="en-US">
                <a:solidFill>
                  <a:srgbClr val="333333"/>
                </a:solidFill>
                <a:latin typeface="Open Sans"/>
              </a:rPr>
              <a:t>O(n log(n))</a:t>
            </a:r>
            <a:endParaRPr lang="en-US" b="0" i="0">
              <a:solidFill>
                <a:srgbClr val="333333"/>
              </a:solidFill>
              <a:effectLst/>
              <a:latin typeface="Open Sans"/>
            </a:endParaRPr>
          </a:p>
        </p:txBody>
      </p:sp>
    </p:spTree>
    <p:extLst>
      <p:ext uri="{BB962C8B-B14F-4D97-AF65-F5344CB8AC3E}">
        <p14:creationId xmlns:p14="http://schemas.microsoft.com/office/powerpoint/2010/main" val="3107183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12192000" cy="5601533"/>
          </a:xfrm>
          <a:prstGeom prst="rect">
            <a:avLst/>
          </a:prstGeom>
        </p:spPr>
        <p:txBody>
          <a:bodyPr wrap="square">
            <a:spAutoFit/>
          </a:bodyPr>
          <a:lstStyle/>
          <a:p>
            <a:r>
              <a:rPr lang="en-US" sz="2000" b="1">
                <a:solidFill>
                  <a:srgbClr val="324158"/>
                </a:solidFill>
                <a:latin typeface="Open Sans"/>
              </a:rPr>
              <a:t>Kosmik mürəkkəblik</a:t>
            </a:r>
          </a:p>
          <a:p>
            <a:r>
              <a:rPr lang="en-US" sz="2000">
                <a:solidFill>
                  <a:srgbClr val="333333"/>
                </a:solidFill>
                <a:latin typeface="Open Sans"/>
              </a:rPr>
              <a:t>Birləşmə növünün fəza mürəkkəbliyi </a:t>
            </a:r>
            <a:r>
              <a:rPr lang="en-US" sz="2000" b="1">
                <a:solidFill>
                  <a:srgbClr val="333333"/>
                </a:solidFill>
                <a:latin typeface="Open Sans"/>
              </a:rPr>
              <a:t>O(n)-dir.</a:t>
            </a:r>
            <a:r>
              <a:rPr lang="en-US" sz="2000">
                <a:solidFill>
                  <a:srgbClr val="333333"/>
                </a:solidFill>
                <a:latin typeface="Open Sans"/>
              </a:rPr>
              <a:t/>
            </a:r>
            <a:br>
              <a:rPr lang="en-US" sz="2000">
                <a:solidFill>
                  <a:srgbClr val="333333"/>
                </a:solidFill>
                <a:latin typeface="Open Sans"/>
              </a:rPr>
            </a:br>
            <a:r>
              <a:rPr lang="en-US" sz="2000" smtClean="0">
                <a:solidFill>
                  <a:srgbClr val="333333"/>
                </a:solidFill>
                <a:latin typeface="Open Sans"/>
              </a:rPr>
              <a:t>Kosmik </a:t>
            </a:r>
            <a:r>
              <a:rPr lang="en-US" sz="2000">
                <a:solidFill>
                  <a:srgbClr val="333333"/>
                </a:solidFill>
                <a:latin typeface="Open Sans"/>
              </a:rPr>
              <a:t>mürəkkəblik yalnız problemi həll etmək üçün istifadə etdiyimiz köməkçi məkanı nəzərə alır. Giriş məlumatını saxlamaq üçün istifadə olunan boşluq burada əhəmiyyət kəsb etmir.</a:t>
            </a:r>
            <a:br>
              <a:rPr lang="en-US" sz="2000">
                <a:solidFill>
                  <a:srgbClr val="333333"/>
                </a:solidFill>
                <a:latin typeface="Open Sans"/>
              </a:rPr>
            </a:br>
            <a:r>
              <a:rPr lang="en-US" sz="2000" smtClean="0">
                <a:solidFill>
                  <a:srgbClr val="333333"/>
                </a:solidFill>
                <a:latin typeface="Open Sans"/>
              </a:rPr>
              <a:t>Biz </a:t>
            </a:r>
            <a:r>
              <a:rPr lang="en-US" sz="2000">
                <a:solidFill>
                  <a:srgbClr val="333333"/>
                </a:solidFill>
                <a:latin typeface="Open Sans"/>
              </a:rPr>
              <a:t>yalnız birləşdirilmiş siyahıların nəticəsini saxlamaq üçün müvəqqəti massiv yaratmaq üçün köməkçi boşluqdan istifadə etdik. Beləliklə, tələb olunan yer birləşdirilən siyahıların ölçüsünün cəminə bərabərdir. </a:t>
            </a:r>
            <a:br>
              <a:rPr lang="en-US" sz="2000">
                <a:solidFill>
                  <a:srgbClr val="333333"/>
                </a:solidFill>
                <a:latin typeface="Open Sans"/>
              </a:rPr>
            </a:br>
            <a:r>
              <a:rPr lang="en-US" sz="2000" smtClean="0">
                <a:solidFill>
                  <a:srgbClr val="333333"/>
                </a:solidFill>
                <a:latin typeface="Open Sans"/>
              </a:rPr>
              <a:t>Bu</a:t>
            </a:r>
            <a:r>
              <a:rPr lang="en-US" sz="2000">
                <a:solidFill>
                  <a:srgbClr val="333333"/>
                </a:solidFill>
                <a:latin typeface="Open Sans"/>
              </a:rPr>
              <a:t>, ən pis halda, n-ə bərabər ola bilər. Beləliklə, fəzanın mürəkkəbliyi O(n)-dir.</a:t>
            </a:r>
          </a:p>
          <a:p>
            <a:endParaRPr lang="en-US" sz="2000" b="1" smtClean="0">
              <a:solidFill>
                <a:srgbClr val="324158"/>
              </a:solidFill>
              <a:latin typeface="Open Sans"/>
            </a:endParaRPr>
          </a:p>
          <a:p>
            <a:r>
              <a:rPr lang="en-US" sz="2000" b="1" smtClean="0">
                <a:solidFill>
                  <a:srgbClr val="324158"/>
                </a:solidFill>
                <a:latin typeface="Open Sans"/>
              </a:rPr>
              <a:t>Merge </a:t>
            </a:r>
            <a:r>
              <a:rPr lang="en-US" sz="2000" b="1">
                <a:solidFill>
                  <a:srgbClr val="324158"/>
                </a:solidFill>
                <a:latin typeface="Open Sans"/>
              </a:rPr>
              <a:t>Sort-un üstünlükləri </a:t>
            </a:r>
          </a:p>
          <a:p>
            <a:pPr>
              <a:buFont typeface="Arial" panose="020B0604020202020204" pitchFamily="34" charset="0"/>
              <a:buChar char="•"/>
            </a:pPr>
            <a:r>
              <a:rPr lang="en-US" sz="2000">
                <a:solidFill>
                  <a:srgbClr val="333333"/>
                </a:solidFill>
                <a:latin typeface="Open Sans"/>
              </a:rPr>
              <a:t>Daha böyük siyahılar üçün yaxşı işləyir</a:t>
            </a:r>
          </a:p>
          <a:p>
            <a:pPr>
              <a:buFont typeface="Arial" panose="020B0604020202020204" pitchFamily="34" charset="0"/>
              <a:buChar char="•"/>
            </a:pPr>
            <a:r>
              <a:rPr lang="en-US" sz="2000">
                <a:solidFill>
                  <a:srgbClr val="333333"/>
                </a:solidFill>
                <a:latin typeface="Open Sans"/>
              </a:rPr>
              <a:t>Davamlı işləmə müddəti var</a:t>
            </a:r>
          </a:p>
          <a:p>
            <a:pPr>
              <a:buFont typeface="Arial" panose="020B0604020202020204" pitchFamily="34" charset="0"/>
              <a:buChar char="•"/>
            </a:pPr>
            <a:r>
              <a:rPr lang="en-US" sz="2000">
                <a:solidFill>
                  <a:srgbClr val="333333"/>
                </a:solidFill>
                <a:latin typeface="Open Sans"/>
              </a:rPr>
              <a:t>Bərabər elementlərin sırasını qoruyur</a:t>
            </a:r>
          </a:p>
          <a:p>
            <a:pPr>
              <a:buFont typeface="Arial" panose="020B0604020202020204" pitchFamily="34" charset="0"/>
              <a:buChar char="•"/>
            </a:pPr>
            <a:r>
              <a:rPr lang="en-US" sz="2000">
                <a:solidFill>
                  <a:srgbClr val="333333"/>
                </a:solidFill>
                <a:latin typeface="Open Sans"/>
              </a:rPr>
              <a:t>Yavaş daxil olan ardıcıl məlumatları səmərəli şəkildə idarə edir</a:t>
            </a:r>
          </a:p>
          <a:p>
            <a:endParaRPr lang="en-US" sz="2000" b="1" smtClean="0">
              <a:solidFill>
                <a:srgbClr val="324158"/>
              </a:solidFill>
              <a:latin typeface="Open Sans"/>
            </a:endParaRPr>
          </a:p>
          <a:p>
            <a:r>
              <a:rPr lang="en-US" sz="2000" b="1" smtClean="0">
                <a:solidFill>
                  <a:srgbClr val="324158"/>
                </a:solidFill>
                <a:latin typeface="Open Sans"/>
              </a:rPr>
              <a:t>Birləşdirmə </a:t>
            </a:r>
            <a:r>
              <a:rPr lang="en-US" sz="2000" b="1">
                <a:solidFill>
                  <a:srgbClr val="324158"/>
                </a:solidFill>
                <a:latin typeface="Open Sans"/>
              </a:rPr>
              <a:t>çeşidinin çatışmazlıqları</a:t>
            </a:r>
          </a:p>
          <a:p>
            <a:pPr>
              <a:buFont typeface="Arial" panose="020B0604020202020204" pitchFamily="34" charset="0"/>
              <a:buChar char="•"/>
            </a:pPr>
            <a:r>
              <a:rPr lang="en-US" sz="2000">
                <a:solidFill>
                  <a:srgbClr val="333333"/>
                </a:solidFill>
                <a:latin typeface="Open Sans"/>
              </a:rPr>
              <a:t>Digər çeşidləmə alqoritmləri ilə müqayisədə kiçik siyahılar üçün daha yavaşdır</a:t>
            </a:r>
          </a:p>
          <a:p>
            <a:pPr>
              <a:buFont typeface="Arial" panose="020B0604020202020204" pitchFamily="34" charset="0"/>
              <a:buChar char="•"/>
            </a:pPr>
            <a:r>
              <a:rPr lang="en-US" sz="2000">
                <a:solidFill>
                  <a:srgbClr val="333333"/>
                </a:solidFill>
                <a:latin typeface="Open Sans"/>
              </a:rPr>
              <a:t>Daha çox yer tutur</a:t>
            </a:r>
          </a:p>
          <a:p>
            <a:pPr>
              <a:buFont typeface="Arial" panose="020B0604020202020204" pitchFamily="34" charset="0"/>
              <a:buChar char="•"/>
            </a:pPr>
            <a:r>
              <a:rPr lang="en-US" sz="2000">
                <a:solidFill>
                  <a:srgbClr val="333333"/>
                </a:solidFill>
                <a:latin typeface="Open Sans"/>
              </a:rPr>
              <a:t>Verilmiş massivdən başqa çeşidləmə üçün əlavə yaddaş tələb olunur</a:t>
            </a:r>
            <a:endParaRPr lang="en-US" sz="2000" b="0" i="0">
              <a:solidFill>
                <a:srgbClr val="333333"/>
              </a:solidFill>
              <a:effectLst/>
              <a:latin typeface="Open Sans"/>
            </a:endParaRPr>
          </a:p>
        </p:txBody>
      </p:sp>
    </p:spTree>
    <p:extLst>
      <p:ext uri="{BB962C8B-B14F-4D97-AF65-F5344CB8AC3E}">
        <p14:creationId xmlns:p14="http://schemas.microsoft.com/office/powerpoint/2010/main" val="2912908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12192000" cy="5786199"/>
          </a:xfrm>
          <a:prstGeom prst="rect">
            <a:avLst/>
          </a:prstGeom>
        </p:spPr>
        <p:txBody>
          <a:bodyPr wrap="square">
            <a:spAutoFit/>
          </a:bodyPr>
          <a:lstStyle/>
          <a:p>
            <a:r>
              <a:rPr lang="en-US" sz="2000" b="1">
                <a:solidFill>
                  <a:srgbClr val="333333"/>
                </a:solidFill>
                <a:latin typeface="Open Sans"/>
              </a:rPr>
              <a:t>Birləşdirmə çeşidləmə yerində çeşidləmə alqoritmidirmi?</a:t>
            </a:r>
            <a:r>
              <a:rPr lang="en-US">
                <a:solidFill>
                  <a:srgbClr val="333333"/>
                </a:solidFill>
                <a:latin typeface="Open Sans"/>
              </a:rPr>
              <a:t/>
            </a:r>
            <a:br>
              <a:rPr lang="en-US">
                <a:solidFill>
                  <a:srgbClr val="333333"/>
                </a:solidFill>
                <a:latin typeface="Open Sans"/>
              </a:rPr>
            </a:br>
            <a:r>
              <a:rPr lang="en-US" smtClean="0">
                <a:solidFill>
                  <a:srgbClr val="333333"/>
                </a:solidFill>
                <a:latin typeface="Open Sans"/>
              </a:rPr>
              <a:t>Cavab</a:t>
            </a:r>
            <a:r>
              <a:rPr lang="en-US">
                <a:solidFill>
                  <a:srgbClr val="333333"/>
                </a:solidFill>
                <a:latin typeface="Open Sans"/>
              </a:rPr>
              <a:t>: Yerində olan alqoritm girişi emal edir və heç bir köməkçi boşluqdan istifadə etmədən girişi ehtiva edən eyni yaddaş yerində çıxış istehsal edir. Bununla belə, dəyişənlər üçün kiçik bir əlavə sahəyə icazə verilir.</a:t>
            </a:r>
            <a:br>
              <a:rPr lang="en-US">
                <a:solidFill>
                  <a:srgbClr val="333333"/>
                </a:solidFill>
                <a:latin typeface="Open Sans"/>
              </a:rPr>
            </a:br>
            <a:r>
              <a:rPr lang="en-US" smtClean="0">
                <a:solidFill>
                  <a:srgbClr val="333333"/>
                </a:solidFill>
                <a:latin typeface="Open Sans"/>
              </a:rPr>
              <a:t>Beləliklə</a:t>
            </a:r>
            <a:r>
              <a:rPr lang="en-US">
                <a:solidFill>
                  <a:srgbClr val="333333"/>
                </a:solidFill>
                <a:latin typeface="Open Sans"/>
              </a:rPr>
              <a:t>, birləşmə çeşidləmə yerində çeşidləmə alqoritmi deyil, çünki birləşdirilmiş siyahını müvəqqəti saxlamaq üçün köməkçi massivdən istifadə edirik.</a:t>
            </a:r>
            <a:br>
              <a:rPr lang="en-US">
                <a:solidFill>
                  <a:srgbClr val="333333"/>
                </a:solidFill>
                <a:latin typeface="Open Sans"/>
              </a:rPr>
            </a:br>
            <a:endParaRPr lang="en-US">
              <a:solidFill>
                <a:srgbClr val="333333"/>
              </a:solidFill>
              <a:latin typeface="Open Sans"/>
            </a:endParaRPr>
          </a:p>
          <a:p>
            <a:r>
              <a:rPr lang="en-US" sz="2000" b="1" smtClean="0">
                <a:solidFill>
                  <a:srgbClr val="333333"/>
                </a:solidFill>
                <a:latin typeface="Open Sans"/>
              </a:rPr>
              <a:t>Zamanın </a:t>
            </a:r>
            <a:r>
              <a:rPr lang="en-US" sz="2000" b="1">
                <a:solidFill>
                  <a:srgbClr val="333333"/>
                </a:solidFill>
                <a:latin typeface="Open Sans"/>
              </a:rPr>
              <a:t>mürəkkəbliyini O(n log(n)) ilə müqayisədə daha da pisləşdirmədən daha ağıllı bir şey edə və alqoritmi yerində sıralaya bilərikmi? </a:t>
            </a:r>
            <a:r>
              <a:rPr lang="en-US">
                <a:solidFill>
                  <a:srgbClr val="333333"/>
                </a:solidFill>
                <a:latin typeface="Open Sans"/>
              </a:rPr>
              <a:t/>
            </a:r>
            <a:br>
              <a:rPr lang="en-US">
                <a:solidFill>
                  <a:srgbClr val="333333"/>
                </a:solidFill>
                <a:latin typeface="Open Sans"/>
              </a:rPr>
            </a:br>
            <a:r>
              <a:rPr lang="en-US" smtClean="0">
                <a:solidFill>
                  <a:srgbClr val="333333"/>
                </a:solidFill>
                <a:latin typeface="Open Sans"/>
              </a:rPr>
              <a:t>Cavab</a:t>
            </a:r>
            <a:r>
              <a:rPr lang="en-US">
                <a:solidFill>
                  <a:srgbClr val="333333"/>
                </a:solidFill>
                <a:latin typeface="Open Sans"/>
              </a:rPr>
              <a:t>: Xeyr, edə bilmərik. Buna görə də — birləşdirərkən massivin eyni diapazonundan oxumaq və yazmaq lazımdır və onlar bir-birinin üzərinə yazacaqlar. Beləliklə, bizə köməkçi massiv lazımdır.</a:t>
            </a:r>
            <a:br>
              <a:rPr lang="en-US">
                <a:solidFill>
                  <a:srgbClr val="333333"/>
                </a:solidFill>
                <a:latin typeface="Open Sans"/>
              </a:rPr>
            </a:br>
            <a:r>
              <a:rPr lang="en-US" smtClean="0">
                <a:solidFill>
                  <a:srgbClr val="333333"/>
                </a:solidFill>
                <a:latin typeface="Open Sans"/>
              </a:rPr>
              <a:t>Əgər </a:t>
            </a:r>
            <a:r>
              <a:rPr lang="en-US">
                <a:solidFill>
                  <a:srgbClr val="333333"/>
                </a:solidFill>
                <a:latin typeface="Open Sans"/>
              </a:rPr>
              <a:t>zamanın mürəkkəbliyinə çox əhəmiyyət verməsək, birləşmə çeşidləmə alqoritmini yerində çeşidləmə alqoritmi edə bilərik. Yerində birləşmə çeşidləmə alqoritminin ən səmərəli tətbiqi iki siyahını birləşdirmək üçün O(n * log(n)) və massivi çeşidləmək üçün ümumi O(n * log(n) * log(n)) tələb edir.</a:t>
            </a:r>
            <a:br>
              <a:rPr lang="en-US">
                <a:solidFill>
                  <a:srgbClr val="333333"/>
                </a:solidFill>
                <a:latin typeface="Open Sans"/>
              </a:rPr>
            </a:br>
            <a:endParaRPr lang="en-US" sz="2000">
              <a:solidFill>
                <a:srgbClr val="333333"/>
              </a:solidFill>
              <a:latin typeface="Open Sans"/>
            </a:endParaRPr>
          </a:p>
          <a:p>
            <a:r>
              <a:rPr lang="en-US" sz="2000" b="1" smtClean="0">
                <a:solidFill>
                  <a:srgbClr val="333333"/>
                </a:solidFill>
                <a:latin typeface="Open Sans"/>
              </a:rPr>
              <a:t>Birləşmə </a:t>
            </a:r>
            <a:r>
              <a:rPr lang="en-US" sz="2000" b="1">
                <a:solidFill>
                  <a:srgbClr val="333333"/>
                </a:solidFill>
                <a:latin typeface="Open Sans"/>
              </a:rPr>
              <a:t>çeşidi sabit çeşidləmə alqoritmidirmi</a:t>
            </a:r>
            <a:r>
              <a:rPr lang="en-US" sz="2000">
                <a:solidFill>
                  <a:srgbClr val="333333"/>
                </a:solidFill>
                <a:latin typeface="Open Sans"/>
              </a:rPr>
              <a:t> ?</a:t>
            </a:r>
            <a:r>
              <a:rPr lang="en-US">
                <a:solidFill>
                  <a:srgbClr val="333333"/>
                </a:solidFill>
                <a:latin typeface="Open Sans"/>
              </a:rPr>
              <a:t/>
            </a:r>
            <a:br>
              <a:rPr lang="en-US">
                <a:solidFill>
                  <a:srgbClr val="333333"/>
                </a:solidFill>
                <a:latin typeface="Open Sans"/>
              </a:rPr>
            </a:br>
            <a:r>
              <a:rPr lang="en-US" smtClean="0">
                <a:solidFill>
                  <a:srgbClr val="333333"/>
                </a:solidFill>
                <a:latin typeface="Open Sans"/>
              </a:rPr>
              <a:t>Cavab</a:t>
            </a:r>
            <a:r>
              <a:rPr lang="en-US">
                <a:solidFill>
                  <a:srgbClr val="333333"/>
                </a:solidFill>
                <a:latin typeface="Open Sans"/>
              </a:rPr>
              <a:t>: İlkin siyahıda və çeşidlənmiş siyahıda hər hansı iki bərabər elementin sırası dəyişməz qalırsa, çeşidləmə alqoritmi sabit deyilir.</a:t>
            </a:r>
            <a:br>
              <a:rPr lang="en-US">
                <a:solidFill>
                  <a:srgbClr val="333333"/>
                </a:solidFill>
                <a:latin typeface="Open Sans"/>
              </a:rPr>
            </a:br>
            <a:r>
              <a:rPr lang="en-US" smtClean="0">
                <a:solidFill>
                  <a:srgbClr val="333333"/>
                </a:solidFill>
                <a:latin typeface="Open Sans"/>
              </a:rPr>
              <a:t>Bu</a:t>
            </a:r>
            <a:r>
              <a:rPr lang="en-US">
                <a:solidFill>
                  <a:srgbClr val="333333"/>
                </a:solidFill>
                <a:latin typeface="Open Sans"/>
              </a:rPr>
              <a:t>, alqoritmi necə həyata keçirməyimizdən asılıdır. Bu alqoritmin əksər tətbiqləri sabit bir növ yaradır. Sol və sağ siyahı birləşdirilərkən, hər iki siyahının birinci elementi bərabərdirsə, sol siyahıdan elementi seçin. Bu, sabit bir növ çıxaracaq. Əks halda, alqoritm sabit bir çeşid yaratmayacaq.</a:t>
            </a:r>
            <a:endParaRPr lang="en-US" b="0" i="0">
              <a:solidFill>
                <a:srgbClr val="333333"/>
              </a:solidFill>
              <a:effectLst/>
              <a:latin typeface="Open Sans"/>
            </a:endParaRPr>
          </a:p>
        </p:txBody>
      </p:sp>
    </p:spTree>
    <p:extLst>
      <p:ext uri="{BB962C8B-B14F-4D97-AF65-F5344CB8AC3E}">
        <p14:creationId xmlns:p14="http://schemas.microsoft.com/office/powerpoint/2010/main" val="2104449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12192000" cy="923330"/>
          </a:xfrm>
          <a:prstGeom prst="rect">
            <a:avLst/>
          </a:prstGeom>
        </p:spPr>
        <p:txBody>
          <a:bodyPr wrap="square">
            <a:spAutoFit/>
          </a:bodyPr>
          <a:lstStyle/>
          <a:p>
            <a:r>
              <a:rPr lang="en-US" b="1" i="0" smtClean="0">
                <a:solidFill>
                  <a:srgbClr val="000000"/>
                </a:solidFill>
                <a:effectLst/>
                <a:latin typeface="Muli"/>
              </a:rPr>
              <a:t>Riyazi yanaşma</a:t>
            </a:r>
            <a:endParaRPr lang="en-US" b="1" i="0" smtClean="0">
              <a:solidFill>
                <a:srgbClr val="616161"/>
              </a:solidFill>
              <a:effectLst/>
              <a:latin typeface="Muli"/>
            </a:endParaRPr>
          </a:p>
          <a:p>
            <a:r>
              <a:rPr lang="en-US" b="0" i="0" smtClean="0">
                <a:solidFill>
                  <a:srgbClr val="000000"/>
                </a:solidFill>
                <a:effectLst/>
                <a:latin typeface="Muli"/>
              </a:rPr>
              <a:t>Müzakirə edildiyi kimi, riyazi yanaşmadan istifadə edərək təxmini mövqeyi tapa bilərik. Dəyərlər vahid olduğundan və düz xəttlə təmsil oluna bildiyindən. İki dəyişənin xətti tənliyi -</a:t>
            </a:r>
            <a:r>
              <a:rPr lang="az-Latn-AZ" b="0" i="0" smtClean="0">
                <a:solidFill>
                  <a:srgbClr val="000000"/>
                </a:solidFill>
                <a:effectLst/>
                <a:latin typeface="Muli"/>
              </a:rPr>
              <a:t>-----</a:t>
            </a:r>
            <a:endParaRPr lang="en-US" b="0" i="0">
              <a:solidFill>
                <a:srgbClr val="36393E"/>
              </a:solidFill>
              <a:effectLst/>
              <a:latin typeface="Muli"/>
            </a:endParaRPr>
          </a:p>
        </p:txBody>
      </p:sp>
      <p:sp>
        <p:nvSpPr>
          <p:cNvPr id="7" name="Прямоугольник 6"/>
          <p:cNvSpPr/>
          <p:nvPr/>
        </p:nvSpPr>
        <p:spPr>
          <a:xfrm>
            <a:off x="0" y="800501"/>
            <a:ext cx="12192000" cy="2123658"/>
          </a:xfrm>
          <a:prstGeom prst="rect">
            <a:avLst/>
          </a:prstGeom>
        </p:spPr>
        <p:txBody>
          <a:bodyPr wrap="square">
            <a:spAutoFit/>
          </a:bodyPr>
          <a:lstStyle/>
          <a:p>
            <a:r>
              <a:rPr lang="en-US" sz="2400" b="1" smtClean="0"/>
              <a:t>y = m*x + c</a:t>
            </a:r>
            <a:endParaRPr lang="az-Latn-AZ" sz="2400" b="1" smtClean="0"/>
          </a:p>
          <a:p>
            <a:r>
              <a:rPr lang="en-US" smtClean="0"/>
              <a:t>x üfüqi ox boyunca koordinatdır</a:t>
            </a:r>
            <a:r>
              <a:rPr lang="az-Latn-AZ" smtClean="0"/>
              <a:t> /*/*/ </a:t>
            </a:r>
            <a:r>
              <a:rPr lang="en-US" smtClean="0"/>
              <a:t>y şaquli ox boyunca koordinatdır</a:t>
            </a:r>
            <a:r>
              <a:rPr lang="az-Latn-AZ" smtClean="0"/>
              <a:t> /*/*/ </a:t>
            </a:r>
            <a:r>
              <a:rPr lang="en-US" smtClean="0"/>
              <a:t>m xəttin yamacı</a:t>
            </a:r>
            <a:r>
              <a:rPr lang="az-Latn-AZ" smtClean="0"/>
              <a:t> </a:t>
            </a:r>
            <a:r>
              <a:rPr lang="en-US" smtClean="0"/>
              <a:t>dır</a:t>
            </a:r>
            <a:r>
              <a:rPr lang="az-Latn-AZ" smtClean="0"/>
              <a:t> /*/*/ </a:t>
            </a:r>
            <a:r>
              <a:rPr lang="en-US" smtClean="0"/>
              <a:t>c sabitdir.</a:t>
            </a:r>
            <a:r>
              <a:rPr lang="az-Latn-AZ" smtClean="0"/>
              <a:t> </a:t>
            </a:r>
          </a:p>
          <a:p>
            <a:r>
              <a:rPr lang="en-US" smtClean="0"/>
              <a:t>Aşağıda göstərildiyi kimi xətti tənlik əldə edə bilərik -</a:t>
            </a:r>
            <a:r>
              <a:rPr lang="az-Latn-AZ" smtClean="0"/>
              <a:t>/* </a:t>
            </a:r>
            <a:r>
              <a:rPr lang="en-US" smtClean="0"/>
              <a:t>A[indeks] = m*indeks + c</a:t>
            </a:r>
            <a:endParaRPr lang="az-Latn-AZ" smtClean="0"/>
          </a:p>
          <a:p>
            <a:r>
              <a:rPr lang="en-US" smtClean="0"/>
              <a:t>indeks elementin massivdəki mövqeyidir</a:t>
            </a:r>
            <a:r>
              <a:rPr lang="az-Latn-AZ" smtClean="0"/>
              <a:t> /*/* </a:t>
            </a:r>
            <a:r>
              <a:rPr lang="en-US" smtClean="0"/>
              <a:t>A[indeks] massivdəki bu indeksdəki qiymətdir</a:t>
            </a:r>
            <a:endParaRPr lang="az-Latn-AZ" smtClean="0"/>
          </a:p>
          <a:p>
            <a:r>
              <a:rPr lang="az-Latn-AZ" smtClean="0"/>
              <a:t>********************************************************************************************************</a:t>
            </a:r>
            <a:endParaRPr lang="en-US" smtClean="0"/>
          </a:p>
          <a:p>
            <a:endParaRPr lang="en-US" smtClean="0"/>
          </a:p>
          <a:p>
            <a:endParaRPr lang="en-US"/>
          </a:p>
        </p:txBody>
      </p:sp>
      <p:sp>
        <p:nvSpPr>
          <p:cNvPr id="12" name="Прямоугольник 11"/>
          <p:cNvSpPr/>
          <p:nvPr/>
        </p:nvSpPr>
        <p:spPr>
          <a:xfrm>
            <a:off x="0" y="2255841"/>
            <a:ext cx="12192000" cy="4801314"/>
          </a:xfrm>
          <a:prstGeom prst="rect">
            <a:avLst/>
          </a:prstGeom>
        </p:spPr>
        <p:txBody>
          <a:bodyPr wrap="square">
            <a:spAutoFit/>
          </a:bodyPr>
          <a:lstStyle/>
          <a:p>
            <a:r>
              <a:rPr lang="en-US" smtClean="0"/>
              <a:t>Naməlum parametrləri əldə etmək üçün məlum nöqtələri qoyaq. Burada naməlum parametrlərimiz yamac(m) və əmsal(c)-dir. </a:t>
            </a:r>
            <a:endParaRPr lang="az-Latn-AZ" smtClean="0"/>
          </a:p>
          <a:p>
            <a:r>
              <a:rPr lang="en-US" smtClean="0"/>
              <a:t>A[low] = m * low + c …………………………………… (1)</a:t>
            </a:r>
          </a:p>
          <a:p>
            <a:r>
              <a:rPr lang="en-US" smtClean="0"/>
              <a:t>A[high] = m * high + c …………………………………. (2)</a:t>
            </a:r>
            <a:endParaRPr lang="az-Latn-AZ" smtClean="0"/>
          </a:p>
          <a:p>
            <a:endParaRPr lang="az-Latn-AZ" smtClean="0"/>
          </a:p>
          <a:p>
            <a:r>
              <a:rPr lang="en-US" smtClean="0"/>
              <a:t>Tutaq ki, biz bu massivdə 'N</a:t>
            </a:r>
            <a:r>
              <a:rPr lang="az-Latn-AZ" smtClean="0"/>
              <a:t>umber</a:t>
            </a:r>
            <a:r>
              <a:rPr lang="en-US" smtClean="0"/>
              <a:t>' elementini axtarmağa çalışırıq. </a:t>
            </a:r>
            <a:endParaRPr lang="az-Latn-AZ" smtClean="0"/>
          </a:p>
          <a:p>
            <a:r>
              <a:rPr lang="en-US" smtClean="0"/>
              <a:t>N</a:t>
            </a:r>
            <a:r>
              <a:rPr lang="az-Latn-AZ" smtClean="0"/>
              <a:t>umber</a:t>
            </a:r>
            <a:r>
              <a:rPr lang="en-US" smtClean="0"/>
              <a:t> = m * indeks + c ……………………………..(3)</a:t>
            </a:r>
          </a:p>
          <a:p>
            <a:r>
              <a:rPr lang="en-US" smtClean="0"/>
              <a:t>burada indeks bu massivdəki "N</a:t>
            </a:r>
            <a:r>
              <a:rPr lang="az-Latn-AZ" smtClean="0"/>
              <a:t>umber</a:t>
            </a:r>
            <a:r>
              <a:rPr lang="en-US" smtClean="0"/>
              <a:t>"nin ehtimal olunan mövqeyidir.</a:t>
            </a:r>
            <a:endParaRPr lang="az-Latn-AZ" smtClean="0"/>
          </a:p>
          <a:p>
            <a:endParaRPr lang="az-Latn-AZ" smtClean="0"/>
          </a:p>
          <a:p>
            <a:r>
              <a:rPr lang="az-Latn-AZ" smtClean="0"/>
              <a:t>2-dən 1 tənliyini çıxarsaq, alırıq</a:t>
            </a:r>
            <a:endParaRPr lang="az-Latn-AZ"/>
          </a:p>
          <a:p>
            <a:r>
              <a:rPr lang="en-US" smtClean="0"/>
              <a:t>A[high] – A[low] = m * (high – low)</a:t>
            </a:r>
          </a:p>
          <a:p>
            <a:r>
              <a:rPr lang="en-US" smtClean="0"/>
              <a:t>m = (A[high] – A[low]) / (high – low) …………………. (4)</a:t>
            </a:r>
            <a:endParaRPr lang="az-Latn-AZ" smtClean="0"/>
          </a:p>
          <a:p>
            <a:endParaRPr lang="az-Latn-AZ"/>
          </a:p>
          <a:p>
            <a:r>
              <a:rPr lang="en-US" smtClean="0"/>
              <a:t>İndi 3-dən 1-ci tənliyi çıxsaq, alırıq)</a:t>
            </a:r>
            <a:r>
              <a:rPr lang="az-Latn-AZ" smtClean="0"/>
              <a:t> </a:t>
            </a:r>
            <a:endParaRPr lang="en-US" smtClean="0"/>
          </a:p>
          <a:p>
            <a:r>
              <a:rPr lang="en-US" smtClean="0"/>
              <a:t>Number – A[low] = m * (index – low)</a:t>
            </a:r>
            <a:r>
              <a:rPr lang="az-Latn-AZ" smtClean="0"/>
              <a:t>                                  Yuxarıdakı 4-cü tənlikdən m dəyərini əvəz edərək, alırıq  </a:t>
            </a:r>
            <a:endParaRPr lang="en-US" smtClean="0"/>
          </a:p>
          <a:p>
            <a:r>
              <a:rPr lang="en-US" smtClean="0"/>
              <a:t>index – low = (Number – A[low]) / m</a:t>
            </a:r>
            <a:r>
              <a:rPr lang="az-Latn-AZ" smtClean="0"/>
              <a:t>                                  </a:t>
            </a:r>
            <a:r>
              <a:rPr lang="en-US" smtClean="0"/>
              <a:t>index = low + ( Number - arr[low] ) * ( high - low ) / ( arr[high] - arr[low] )</a:t>
            </a:r>
            <a:r>
              <a:rPr lang="az-Latn-AZ" smtClean="0"/>
              <a:t> </a:t>
            </a:r>
            <a:endParaRPr lang="en-US" smtClean="0"/>
          </a:p>
          <a:p>
            <a:r>
              <a:rPr lang="en-US" smtClean="0"/>
              <a:t>index = low + (Number – A[low]) / m</a:t>
            </a:r>
          </a:p>
          <a:p>
            <a:endParaRPr lang="en-US"/>
          </a:p>
        </p:txBody>
      </p:sp>
    </p:spTree>
    <p:extLst>
      <p:ext uri="{BB962C8B-B14F-4D97-AF65-F5344CB8AC3E}">
        <p14:creationId xmlns:p14="http://schemas.microsoft.com/office/powerpoint/2010/main" val="808538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12192000" cy="6740307"/>
          </a:xfrm>
          <a:prstGeom prst="rect">
            <a:avLst/>
          </a:prstGeom>
        </p:spPr>
        <p:txBody>
          <a:bodyPr wrap="square">
            <a:spAutoFit/>
          </a:bodyPr>
          <a:lstStyle/>
          <a:p>
            <a:r>
              <a:rPr lang="en-US" smtClean="0"/>
              <a:t>N ölçüsündə "arr" massivini işə salın. Aşağı və yüksək serialın iki göstəricisi olsun. Burada yüksək nöqtə sonuncu daxil olan elementə, aşağı nöqtə isə hələ əldə olunmamış birinciyə aiddir. Əvvəlcə high = n - 1 and low = 0;massivdə 'N</a:t>
            </a:r>
            <a:r>
              <a:rPr lang="az-Latn-AZ" smtClean="0"/>
              <a:t>umber</a:t>
            </a:r>
            <a:r>
              <a:rPr lang="en-US" smtClean="0"/>
              <a:t>' tapmalıyıq.</a:t>
            </a:r>
          </a:p>
          <a:p>
            <a:r>
              <a:rPr lang="en-US" smtClean="0"/>
              <a:t> </a:t>
            </a:r>
          </a:p>
          <a:p>
            <a:r>
              <a:rPr lang="az-Latn-AZ" smtClean="0"/>
              <a:t>1)</a:t>
            </a:r>
            <a:r>
              <a:rPr lang="en-US" smtClean="0"/>
              <a:t> If Low &gt; High</a:t>
            </a:r>
            <a:r>
              <a:rPr lang="az-Latn-AZ" smtClean="0"/>
              <a:t> </a:t>
            </a:r>
            <a:r>
              <a:rPr lang="en-US" smtClean="0"/>
              <a:t>olarsa, bu, massivdəki bütün elementləri əhatə etdiyimizi bildirir. "Nömrə" elementinin mövcud olmadığını təsdiqləmək üçün -1 qaytarırıq.</a:t>
            </a:r>
          </a:p>
          <a:p>
            <a:r>
              <a:rPr lang="en-US" smtClean="0"/>
              <a:t> </a:t>
            </a:r>
          </a:p>
          <a:p>
            <a:r>
              <a:rPr lang="az-Latn-AZ" smtClean="0"/>
              <a:t>2)</a:t>
            </a:r>
            <a:r>
              <a:rPr lang="en-US" smtClean="0"/>
              <a:t> If Number &lt; arr[low] </a:t>
            </a:r>
            <a:r>
              <a:rPr lang="az-Latn-AZ" smtClean="0"/>
              <a:t>ve ya</a:t>
            </a:r>
            <a:r>
              <a:rPr lang="en-US" smtClean="0"/>
              <a:t> Number &gt; arr[high] olarsa, birbaşa -1 qaytara bilərik. Massiv</a:t>
            </a:r>
            <a:r>
              <a:rPr lang="az-Latn-AZ" smtClean="0"/>
              <a:t>s siralandiğı </a:t>
            </a:r>
            <a:r>
              <a:rPr lang="en-US" smtClean="0"/>
              <a:t>üçün "Nömrə" arr[</a:t>
            </a:r>
            <a:r>
              <a:rPr lang="az-Latn-AZ" smtClean="0"/>
              <a:t>lo</a:t>
            </a:r>
            <a:r>
              <a:rPr lang="en-US" smtClean="0"/>
              <a:t>w] və arr[high] arasında olmalıdır.</a:t>
            </a:r>
            <a:endParaRPr lang="az-Latn-AZ" smtClean="0"/>
          </a:p>
          <a:p>
            <a:endParaRPr lang="en-US" smtClean="0"/>
          </a:p>
          <a:p>
            <a:r>
              <a:rPr lang="en-US" smtClean="0"/>
              <a:t> </a:t>
            </a:r>
            <a:r>
              <a:rPr lang="az-Latn-AZ" smtClean="0"/>
              <a:t>3)</a:t>
            </a:r>
            <a:r>
              <a:rPr lang="en-US" smtClean="0"/>
              <a:t>Yuxarıdakı iki şərtə, 2 və 3-ə rast gəlinməzsə, massivdə "Number" mövcud ola bilər. İndi İnterpolyasiya Axtarış Alqoritmini tətbiq edə bilərik.</a:t>
            </a:r>
            <a:endParaRPr lang="az-Latn-AZ" smtClean="0"/>
          </a:p>
          <a:p>
            <a:endParaRPr lang="en-US" smtClean="0"/>
          </a:p>
          <a:p>
            <a:r>
              <a:rPr lang="az-Latn-AZ" smtClean="0"/>
              <a:t>4)</a:t>
            </a:r>
            <a:r>
              <a:rPr lang="en-US" smtClean="0"/>
              <a:t>Yuxarıdakı əldə edilmiş riyazi tənlikdən istifadə edərək indeksi işə salıriq </a:t>
            </a:r>
            <a:endParaRPr lang="az-Latn-AZ" smtClean="0"/>
          </a:p>
          <a:p>
            <a:endParaRPr lang="en-US" smtClean="0"/>
          </a:p>
          <a:p>
            <a:r>
              <a:rPr lang="en-US" smtClean="0"/>
              <a:t>Beləliklə,  = index = low + (Number - arr[low]) * (high - low) / (arr[high] - arr[low] ). </a:t>
            </a:r>
          </a:p>
          <a:p>
            <a:endParaRPr lang="en-US" smtClean="0"/>
          </a:p>
          <a:p>
            <a:r>
              <a:rPr lang="en-US" smtClean="0"/>
              <a:t>İkili Axtarışda üç hal olacaq. Bunlar aşağıdakılardır -</a:t>
            </a:r>
          </a:p>
          <a:p>
            <a:r>
              <a:rPr lang="en-US" smtClean="0"/>
              <a:t>Hal - 1: Əgər arr[index] &lt; Nömrə dirsə, bu o deməkdir ki, istədiyiniz element hazırda seçilmiş indeksdən böyükdür və həmin diapazonun daha yüksək dəyər alt çoxluğunda (indeks, yüksək) mövcuddur. Buna görə aşağı = index+ 1.</a:t>
            </a:r>
          </a:p>
          <a:p>
            <a:endParaRPr lang="en-US" smtClean="0"/>
          </a:p>
          <a:p>
            <a:r>
              <a:rPr lang="en-US" smtClean="0"/>
              <a:t>Hal - 2: Əgər arr[index] &gt; Nömrədirsə, bu o deməkdir ki, istədiyiniz element hazırda seçilmiş indeks dəyərindən azdır və həmin diapazonun aşağı dəyər alt çoxluğunda (aşağı, indeks) mövcuddur. Buna görə yüksək = indeks - 1.</a:t>
            </a:r>
          </a:p>
          <a:p>
            <a:endParaRPr lang="en-US" smtClean="0"/>
          </a:p>
          <a:p>
            <a:r>
              <a:rPr lang="en-US" smtClean="0"/>
              <a:t>Case - 3: Əgər arr[indeks] = Nömrə. Bu halda indeks dəyərini qaytarın, yəni indeksi qaytarın.</a:t>
            </a:r>
            <a:endParaRPr lang="en-US"/>
          </a:p>
        </p:txBody>
      </p:sp>
    </p:spTree>
    <p:extLst>
      <p:ext uri="{BB962C8B-B14F-4D97-AF65-F5344CB8AC3E}">
        <p14:creationId xmlns:p14="http://schemas.microsoft.com/office/powerpoint/2010/main" val="3835179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12192000" cy="7879080"/>
          </a:xfrm>
          <a:prstGeom prst="rect">
            <a:avLst/>
          </a:prstGeom>
        </p:spPr>
        <p:txBody>
          <a:bodyPr wrap="square">
            <a:spAutoFit/>
          </a:bodyPr>
          <a:lstStyle/>
          <a:p>
            <a:r>
              <a:rPr lang="it-IT" smtClean="0"/>
              <a:t>Giriş massivi A = [5, 10, 14, 18, 22, 27] olsun.</a:t>
            </a:r>
          </a:p>
          <a:p>
            <a:r>
              <a:rPr lang="it-IT" smtClean="0"/>
              <a:t>Buna görə də </a:t>
            </a:r>
            <a:r>
              <a:rPr lang="en-US" smtClean="0"/>
              <a:t>N = 6, high = 5, low = 0, Number(target value) = 18</a:t>
            </a:r>
          </a:p>
          <a:p>
            <a:endParaRPr lang="en-US" smtClean="0"/>
          </a:p>
          <a:p>
            <a:r>
              <a:rPr lang="en-US" smtClean="0"/>
              <a:t>Bizim vəziyyətimizdə 3-cü addımda göstərildiyi kimi 18 &gt; A[aşağı] və 18 &lt; A[yüksək]. Bu o deməkdir ki, verilmiş A massivində həll mövcud ola bilər.</a:t>
            </a:r>
          </a:p>
          <a:p>
            <a:r>
              <a:rPr lang="en-US" smtClean="0"/>
              <a:t>İndi İnterpolyasiya Axtarış Alqoritminin while dövrəsinə keçdikdən sonra əldə edirik –</a:t>
            </a:r>
          </a:p>
          <a:p>
            <a:endParaRPr lang="en-US"/>
          </a:p>
          <a:p>
            <a:r>
              <a:rPr lang="en-US">
                <a:solidFill>
                  <a:srgbClr val="FFC000"/>
                </a:solidFill>
              </a:rPr>
              <a:t># </a:t>
            </a:r>
            <a:r>
              <a:rPr lang="en-US" smtClean="0"/>
              <a:t>Iteration - 1: Let index = low + ( Number - arr[low] ) * ( high - low ) / ( arr[high] - arr[low] )</a:t>
            </a:r>
          </a:p>
          <a:p>
            <a:r>
              <a:rPr lang="en-US" smtClean="0"/>
              <a:t>index = 0 + (18 - 5) * (5 - 0) / (27 - 5)</a:t>
            </a:r>
          </a:p>
          <a:p>
            <a:r>
              <a:rPr lang="en-US" smtClean="0"/>
              <a:t>index = 2(mərtəbə dəyərinə yuvarlaqlaşdırılıb), aşağıdakı şəkildə göstərildiyi kimi.</a:t>
            </a:r>
          </a:p>
          <a:p>
            <a:endParaRPr lang="en-US"/>
          </a:p>
          <a:p>
            <a:endParaRPr lang="en-US" smtClean="0"/>
          </a:p>
          <a:p>
            <a:endParaRPr lang="en-US"/>
          </a:p>
          <a:p>
            <a:endParaRPr lang="en-US" smtClean="0"/>
          </a:p>
          <a:p>
            <a:r>
              <a:rPr lang="en-US" smtClean="0"/>
              <a:t>Şərtə görə, əgər A[index] &lt; Number, onda aşağı = index + 1. Yəni index = 3.</a:t>
            </a:r>
          </a:p>
          <a:p>
            <a:r>
              <a:rPr lang="en-US" sz="2000">
                <a:solidFill>
                  <a:srgbClr val="FFC000"/>
                </a:solidFill>
              </a:rPr>
              <a:t>#</a:t>
            </a:r>
            <a:r>
              <a:rPr lang="en-US" smtClean="0"/>
              <a:t>İterasiya - 2:  Low &lt; high olduğundan ,  Yenə də dövrəyə davam edirik və indeksi hesablayırıq.</a:t>
            </a:r>
          </a:p>
          <a:p>
            <a:r>
              <a:rPr lang="en-US" smtClean="0"/>
              <a:t>index = 3 + (18 - 18) * (5 - 3) / (27 - 18)</a:t>
            </a:r>
          </a:p>
          <a:p>
            <a:r>
              <a:rPr lang="en-US" smtClean="0"/>
              <a:t>index= 3 (mərtəbə dəyərinə yuvarlaqlaşdırılıb), aşağıdakı şəkildə göstərildiyi kimi.</a:t>
            </a:r>
          </a:p>
          <a:p>
            <a:endParaRPr lang="en-US"/>
          </a:p>
          <a:p>
            <a:endParaRPr lang="en-US" smtClean="0"/>
          </a:p>
          <a:p>
            <a:endParaRPr lang="en-US"/>
          </a:p>
          <a:p>
            <a:endParaRPr lang="en-US" smtClean="0"/>
          </a:p>
          <a:p>
            <a:r>
              <a:rPr lang="en-US" smtClean="0"/>
              <a:t>Şərtə </a:t>
            </a:r>
            <a:r>
              <a:rPr lang="en-US"/>
              <a:t>görə, əgər </a:t>
            </a:r>
            <a:r>
              <a:rPr lang="en-US" smtClean="0"/>
              <a:t>A[index] </a:t>
            </a:r>
            <a:r>
              <a:rPr lang="en-US"/>
              <a:t>= </a:t>
            </a:r>
            <a:r>
              <a:rPr lang="en-US" smtClean="0"/>
              <a:t>Number dirsə</a:t>
            </a:r>
            <a:r>
              <a:rPr lang="en-US"/>
              <a:t>, </a:t>
            </a:r>
            <a:r>
              <a:rPr lang="en-US" smtClean="0"/>
              <a:t>index istifadəçiyə </a:t>
            </a:r>
            <a:r>
              <a:rPr lang="en-US"/>
              <a:t>qaytarır. Bu iterasiyada biz index = 3-də tapılan hədəfi(18) əldə etdik, Çıxış cavabına 3-ü qaytardıq.</a:t>
            </a:r>
          </a:p>
          <a:p>
            <a:endParaRPr lang="en-US"/>
          </a:p>
          <a:p>
            <a:endParaRPr lang="en-US" smtClean="0"/>
          </a:p>
          <a:p>
            <a:endParaRPr lang="en-US" smtClean="0"/>
          </a:p>
        </p:txBody>
      </p:sp>
      <p:pic>
        <p:nvPicPr>
          <p:cNvPr id="5" name="Рисунок 4"/>
          <p:cNvPicPr>
            <a:picLocks noChangeAspect="1"/>
          </p:cNvPicPr>
          <p:nvPr/>
        </p:nvPicPr>
        <p:blipFill>
          <a:blip r:embed="rId2"/>
          <a:stretch>
            <a:fillRect/>
          </a:stretch>
        </p:blipFill>
        <p:spPr>
          <a:xfrm>
            <a:off x="3002508" y="2794083"/>
            <a:ext cx="5533940" cy="1043757"/>
          </a:xfrm>
          <a:prstGeom prst="rect">
            <a:avLst/>
          </a:prstGeom>
        </p:spPr>
      </p:pic>
      <p:pic>
        <p:nvPicPr>
          <p:cNvPr id="2" name="Рисунок 1"/>
          <p:cNvPicPr>
            <a:picLocks noChangeAspect="1"/>
          </p:cNvPicPr>
          <p:nvPr/>
        </p:nvPicPr>
        <p:blipFill>
          <a:blip r:embed="rId3"/>
          <a:stretch>
            <a:fillRect/>
          </a:stretch>
        </p:blipFill>
        <p:spPr>
          <a:xfrm>
            <a:off x="3002508" y="5100608"/>
            <a:ext cx="5456203" cy="961189"/>
          </a:xfrm>
          <a:prstGeom prst="rect">
            <a:avLst/>
          </a:prstGeom>
        </p:spPr>
      </p:pic>
    </p:spTree>
    <p:extLst>
      <p:ext uri="{BB962C8B-B14F-4D97-AF65-F5344CB8AC3E}">
        <p14:creationId xmlns:p14="http://schemas.microsoft.com/office/powerpoint/2010/main" val="2019054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122830"/>
            <a:ext cx="12192000" cy="6894195"/>
          </a:xfrm>
          <a:prstGeom prst="rect">
            <a:avLst/>
          </a:prstGeom>
        </p:spPr>
        <p:txBody>
          <a:bodyPr wrap="square">
            <a:spAutoFit/>
          </a:bodyPr>
          <a:lstStyle/>
          <a:p>
            <a:r>
              <a:rPr lang="en-US" b="1"/>
              <a:t>Zamanın mürəkkəbliyi</a:t>
            </a:r>
          </a:p>
          <a:p>
            <a:r>
              <a:rPr lang="en-US"/>
              <a:t>interpolyasiya axtarışının vaxt mürəkkəbliyi iki halda asılıdır  : </a:t>
            </a:r>
            <a:endParaRPr lang="az-Latn-AZ"/>
          </a:p>
          <a:p>
            <a:r>
              <a:rPr lang="en-US">
                <a:solidFill>
                  <a:srgbClr val="FFC000"/>
                </a:solidFill>
              </a:rPr>
              <a:t># </a:t>
            </a:r>
            <a:r>
              <a:rPr lang="en-US"/>
              <a:t>Verilmiş giriş massivi çeşidlənib və vahiddirsə, Zaman Mürəkkəbliyi  </a:t>
            </a:r>
            <a:r>
              <a:rPr lang="en-US" b="1"/>
              <a:t>O(log(logn))</a:t>
            </a:r>
            <a:r>
              <a:rPr lang="en-US"/>
              <a:t> olacaq . Burada jurnalın əsası 2-dir.</a:t>
            </a:r>
            <a:br>
              <a:rPr lang="en-US"/>
            </a:br>
            <a:r>
              <a:rPr lang="en-US">
                <a:solidFill>
                  <a:srgbClr val="FFC000"/>
                </a:solidFill>
              </a:rPr>
              <a:t># </a:t>
            </a:r>
            <a:r>
              <a:rPr lang="en-US" b="1"/>
              <a:t>Əgər verilmiş giriş massivi çeşidlənibsə və qeyri-bərabərdirsə, Zaman Mürəkkəbliyi O(n)</a:t>
            </a:r>
            <a:r>
              <a:rPr lang="en-US"/>
              <a:t> olacaq .</a:t>
            </a:r>
          </a:p>
          <a:p>
            <a:endParaRPr lang="en-US"/>
          </a:p>
          <a:p>
            <a:r>
              <a:rPr lang="en-US" b="1" smtClean="0">
                <a:solidFill>
                  <a:srgbClr val="000000"/>
                </a:solidFill>
                <a:latin typeface="Muli"/>
              </a:rPr>
              <a:t>Kosmik </a:t>
            </a:r>
            <a:r>
              <a:rPr lang="en-US" b="1">
                <a:solidFill>
                  <a:srgbClr val="000000"/>
                </a:solidFill>
                <a:latin typeface="Muli"/>
              </a:rPr>
              <a:t>mürəkkəblik</a:t>
            </a:r>
            <a:endParaRPr lang="en-US" b="1">
              <a:solidFill>
                <a:srgbClr val="343434"/>
              </a:solidFill>
              <a:latin typeface="Muli"/>
            </a:endParaRPr>
          </a:p>
          <a:p>
            <a:r>
              <a:rPr lang="en-US" b="1">
                <a:solidFill>
                  <a:srgbClr val="FF0000"/>
                </a:solidFill>
                <a:latin typeface="Muli"/>
              </a:rPr>
              <a:t>O(1):</a:t>
            </a:r>
            <a:r>
              <a:rPr lang="en-US">
                <a:solidFill>
                  <a:srgbClr val="000000"/>
                </a:solidFill>
                <a:latin typeface="Muli"/>
              </a:rPr>
              <a:t> İnterpolyasiya  </a:t>
            </a:r>
            <a:r>
              <a:rPr lang="en-US" u="sng">
                <a:solidFill>
                  <a:srgbClr val="1155CC"/>
                </a:solidFill>
                <a:latin typeface="Muli"/>
                <a:hlinkClick r:id="rId2"/>
              </a:rPr>
              <a:t>Axtarış Alqoritmində</a:t>
            </a:r>
            <a:r>
              <a:rPr lang="en-US">
                <a:solidFill>
                  <a:srgbClr val="000000"/>
                </a:solidFill>
                <a:latin typeface="Muli"/>
              </a:rPr>
              <a:t> biz heç bir əlavə boşluq </a:t>
            </a:r>
            <a:r>
              <a:rPr lang="en-US" smtClean="0">
                <a:solidFill>
                  <a:srgbClr val="000000"/>
                </a:solidFill>
                <a:latin typeface="Muli"/>
              </a:rPr>
              <a:t>yaratmırıq.</a:t>
            </a:r>
            <a:r>
              <a:rPr lang="az-Latn-AZ" smtClean="0">
                <a:solidFill>
                  <a:srgbClr val="36393E"/>
                </a:solidFill>
                <a:latin typeface="Muli"/>
              </a:rPr>
              <a:t> </a:t>
            </a:r>
            <a:r>
              <a:rPr lang="en-US" smtClean="0">
                <a:solidFill>
                  <a:srgbClr val="000000"/>
                </a:solidFill>
                <a:latin typeface="Muli"/>
              </a:rPr>
              <a:t>Beləliklə</a:t>
            </a:r>
            <a:r>
              <a:rPr lang="en-US">
                <a:solidFill>
                  <a:srgbClr val="000000"/>
                </a:solidFill>
                <a:latin typeface="Muli"/>
              </a:rPr>
              <a:t>, Zaman Mürəkkəbliyi O(1)-dir</a:t>
            </a:r>
            <a:r>
              <a:rPr lang="en-US" smtClean="0">
                <a:solidFill>
                  <a:srgbClr val="000000"/>
                </a:solidFill>
                <a:latin typeface="Muli"/>
              </a:rPr>
              <a:t>.</a:t>
            </a:r>
            <a:endParaRPr lang="az-Latn-AZ" smtClean="0">
              <a:solidFill>
                <a:srgbClr val="000000"/>
              </a:solidFill>
              <a:latin typeface="Muli"/>
            </a:endParaRPr>
          </a:p>
          <a:p>
            <a:endParaRPr lang="az-Latn-AZ" b="0" i="0">
              <a:solidFill>
                <a:srgbClr val="000000"/>
              </a:solidFill>
              <a:effectLst/>
              <a:latin typeface="Muli"/>
            </a:endParaRPr>
          </a:p>
          <a:p>
            <a:r>
              <a:rPr lang="en-US" sz="2000" b="1"/>
              <a:t>Verilənlər Bazası Axtarışı</a:t>
            </a:r>
          </a:p>
          <a:p>
            <a:r>
              <a:rPr lang="en-US" sz="2000"/>
              <a:t>Verilənlər bazasında qeydlər əsas dəyərlərlə indeksləşdirilir. Verilənlər bazasında əsas dəyər unikaldır və artan qaydada və vahid formada </a:t>
            </a:r>
            <a:r>
              <a:rPr lang="az-Latn-AZ" sz="2000" smtClean="0"/>
              <a:t>sıralanır</a:t>
            </a:r>
            <a:r>
              <a:rPr lang="en-US" sz="2000" smtClean="0"/>
              <a:t>.</a:t>
            </a:r>
            <a:r>
              <a:rPr lang="en-US" sz="2000"/>
              <a:t> Buna görə daha sürətli sorğu üçün İnterpolyasiya Axtarış Alqoritmindən istifadə edə bilərik.</a:t>
            </a:r>
          </a:p>
          <a:p>
            <a:r>
              <a:rPr lang="en-US" sz="2000" b="1"/>
              <a:t>Şəkil emalı</a:t>
            </a:r>
          </a:p>
          <a:p>
            <a:r>
              <a:rPr lang="en-US" sz="2000"/>
              <a:t>Şəkil Emalında, şəkil miqyaslandıqda və ya ölçüsü dəyişdirildikdə piksellərin sayı dəyişir. Qonşu piksellər əsasında yeni piksellərin rəng dəyərlərini tapmaq üçün İnterpolyasiya Axtarış Alqoritmindən istifadə edə bilərik.</a:t>
            </a:r>
          </a:p>
          <a:p>
            <a:r>
              <a:rPr lang="en-US" sz="2000" b="1"/>
              <a:t>Telefon kitabçası axtarışı</a:t>
            </a:r>
          </a:p>
          <a:p>
            <a:r>
              <a:rPr lang="en-US" sz="2000"/>
              <a:t>Telefon Kitabında kontaktlar sıralanmış qaydada və demək olar ki, vahid formada yerləşdirilir. Beləliklə, kontaktların sürətli axtarışı üçün İnterpolyasiya Axtarış Alqoritmini tətbiq edə bilərik.</a:t>
            </a:r>
          </a:p>
          <a:p>
            <a:r>
              <a:rPr lang="en-US" sz="2000" b="1"/>
              <a:t>Rəqabətli Proqramlaşdırma Problemlərinin Həlli üçün</a:t>
            </a:r>
          </a:p>
          <a:p>
            <a:r>
              <a:rPr lang="en-US" sz="2000"/>
              <a:t>Kiçik vaxt məhdudiyyəti və əhəmiyyətli dəyər məhdudiyyəti səbəbindən Rəqabətli Proqramlaşdırmada yüksək səmərəli axtarış alqoritmləri tələb olunur. Buna görə də axtarışı Binar Axtarış Alqoritmindən daha səmərəli həyata keçirə bilən İnterpolyasiya Axtarış Alqoritmindən istifadə edə bilərik</a:t>
            </a:r>
          </a:p>
          <a:p>
            <a:endParaRPr lang="en-US" b="0" i="0">
              <a:solidFill>
                <a:srgbClr val="36393E"/>
              </a:solidFill>
              <a:effectLst/>
              <a:latin typeface="Muli"/>
            </a:endParaRPr>
          </a:p>
        </p:txBody>
      </p:sp>
    </p:spTree>
    <p:extLst>
      <p:ext uri="{BB962C8B-B14F-4D97-AF65-F5344CB8AC3E}">
        <p14:creationId xmlns:p14="http://schemas.microsoft.com/office/powerpoint/2010/main" val="4198922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63773" y="157918"/>
            <a:ext cx="11668836" cy="461665"/>
          </a:xfrm>
          <a:prstGeom prst="rect">
            <a:avLst/>
          </a:prstGeom>
        </p:spPr>
        <p:txBody>
          <a:bodyPr wrap="square">
            <a:spAutoFit/>
          </a:bodyPr>
          <a:lstStyle/>
          <a:p>
            <a:r>
              <a:rPr lang="en-US" sz="2400" b="1">
                <a:solidFill>
                  <a:srgbClr val="000000"/>
                </a:solidFill>
                <a:latin typeface="Muli"/>
              </a:rPr>
              <a:t>İnterpolyasiya axtarışı və ikili axtarış arasında müqayisə </a:t>
            </a:r>
            <a:endParaRPr lang="en-US" sz="2400" b="1" i="0">
              <a:solidFill>
                <a:srgbClr val="343434"/>
              </a:solidFill>
              <a:effectLst/>
              <a:latin typeface="Muli"/>
            </a:endParaRPr>
          </a:p>
        </p:txBody>
      </p:sp>
      <p:pic>
        <p:nvPicPr>
          <p:cNvPr id="7" name="Рисунок 6"/>
          <p:cNvPicPr>
            <a:picLocks noChangeAspect="1"/>
          </p:cNvPicPr>
          <p:nvPr/>
        </p:nvPicPr>
        <p:blipFill rotWithShape="1">
          <a:blip r:embed="rId2">
            <a:extLst>
              <a:ext uri="{28A0092B-C50C-407E-A947-70E740481C1C}">
                <a14:useLocalDpi xmlns:a14="http://schemas.microsoft.com/office/drawing/2010/main" val="0"/>
              </a:ext>
            </a:extLst>
          </a:blip>
          <a:srcRect l="33470" t="17497" r="14142" b="13614"/>
          <a:stretch/>
        </p:blipFill>
        <p:spPr>
          <a:xfrm>
            <a:off x="163773" y="751195"/>
            <a:ext cx="11668836" cy="6106805"/>
          </a:xfrm>
          <a:prstGeom prst="rect">
            <a:avLst/>
          </a:prstGeom>
        </p:spPr>
      </p:pic>
    </p:spTree>
    <p:extLst>
      <p:ext uri="{BB962C8B-B14F-4D97-AF65-F5344CB8AC3E}">
        <p14:creationId xmlns:p14="http://schemas.microsoft.com/office/powerpoint/2010/main" val="1190586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95534" y="142251"/>
            <a:ext cx="11805313" cy="6555641"/>
          </a:xfrm>
          <a:prstGeom prst="rect">
            <a:avLst/>
          </a:prstGeom>
        </p:spPr>
        <p:txBody>
          <a:bodyPr wrap="square">
            <a:spAutoFit/>
          </a:bodyPr>
          <a:lstStyle/>
          <a:p>
            <a:r>
              <a:rPr lang="en-US" sz="2000" b="1">
                <a:solidFill>
                  <a:srgbClr val="000000"/>
                </a:solidFill>
                <a:latin typeface="Muli"/>
              </a:rPr>
              <a:t>İnterpolyasiya axtarış alqoritmini müəyyənləşdirin.</a:t>
            </a:r>
            <a:endParaRPr lang="en-US" sz="2000" b="1">
              <a:solidFill>
                <a:srgbClr val="616161"/>
              </a:solidFill>
              <a:latin typeface="Muli"/>
            </a:endParaRPr>
          </a:p>
          <a:p>
            <a:r>
              <a:rPr lang="en-US" sz="2000">
                <a:solidFill>
                  <a:srgbClr val="000000"/>
                </a:solidFill>
                <a:latin typeface="Muli"/>
              </a:rPr>
              <a:t>İnterpolyasiya Axtarış Alqoritmi sıralanmış və vahid dəyərlər massivində tətbiq olunan sürətli axtarışa əsaslanan alqoritmdir. O, indeksi hər iterasiyada hədəf indeksin mövqeyinə daha yaxın qiymətləndirir</a:t>
            </a:r>
            <a:r>
              <a:rPr lang="en-US" sz="2000" smtClean="0">
                <a:solidFill>
                  <a:srgbClr val="000000"/>
                </a:solidFill>
                <a:latin typeface="Muli"/>
              </a:rPr>
              <a:t>.</a:t>
            </a:r>
            <a:endParaRPr lang="az-Latn-AZ" sz="2000" smtClean="0">
              <a:solidFill>
                <a:srgbClr val="000000"/>
              </a:solidFill>
              <a:latin typeface="Muli"/>
            </a:endParaRPr>
          </a:p>
          <a:p>
            <a:endParaRPr lang="en-US" sz="2000">
              <a:solidFill>
                <a:srgbClr val="36393E"/>
              </a:solidFill>
              <a:latin typeface="Muli"/>
            </a:endParaRPr>
          </a:p>
          <a:p>
            <a:r>
              <a:rPr lang="en-US" sz="2000" b="1">
                <a:solidFill>
                  <a:srgbClr val="000000"/>
                </a:solidFill>
                <a:latin typeface="Muli"/>
              </a:rPr>
              <a:t>İnterpolyasiya Axtarış Alqoritminin Zaman Mürəkkəbliyi nədir?</a:t>
            </a:r>
            <a:endParaRPr lang="en-US" sz="2000" b="1">
              <a:solidFill>
                <a:srgbClr val="616161"/>
              </a:solidFill>
              <a:latin typeface="Muli"/>
            </a:endParaRPr>
          </a:p>
          <a:p>
            <a:r>
              <a:rPr lang="en-US" sz="2000">
                <a:solidFill>
                  <a:srgbClr val="000000"/>
                </a:solidFill>
                <a:latin typeface="Muli"/>
              </a:rPr>
              <a:t>İnterpolyasiya Axtarış Alqoritminin Vaxt Mürəkkəbliyi dəyişkəndir və iki halda asılıdır. Ən yaxşı halda, massiv dəyərləri çeşidləndikdə və vahid olduqda O(log(logn)) olsun. Ən pis halda O(n) ola bilər</a:t>
            </a:r>
            <a:r>
              <a:rPr lang="en-US" sz="2000" smtClean="0">
                <a:solidFill>
                  <a:srgbClr val="000000"/>
                </a:solidFill>
                <a:latin typeface="Muli"/>
              </a:rPr>
              <a:t>.</a:t>
            </a:r>
            <a:endParaRPr lang="az-Latn-AZ" sz="2000" smtClean="0">
              <a:solidFill>
                <a:srgbClr val="000000"/>
              </a:solidFill>
              <a:latin typeface="Muli"/>
            </a:endParaRPr>
          </a:p>
          <a:p>
            <a:endParaRPr lang="en-US" sz="2000">
              <a:solidFill>
                <a:srgbClr val="36393E"/>
              </a:solidFill>
              <a:latin typeface="Muli"/>
            </a:endParaRPr>
          </a:p>
          <a:p>
            <a:r>
              <a:rPr lang="en-US" sz="2000" b="1">
                <a:solidFill>
                  <a:srgbClr val="000000"/>
                </a:solidFill>
                <a:latin typeface="Muli"/>
              </a:rPr>
              <a:t>İnterpolyasiya Axtarış Alqoritminin Məhdudiyyətləri hansılardır</a:t>
            </a:r>
            <a:r>
              <a:rPr lang="en-US" sz="2000" b="1" smtClean="0">
                <a:solidFill>
                  <a:srgbClr val="000000"/>
                </a:solidFill>
                <a:latin typeface="Muli"/>
              </a:rPr>
              <a:t>?</a:t>
            </a:r>
            <a:endParaRPr lang="az-Latn-AZ" sz="2000" b="1" smtClean="0">
              <a:solidFill>
                <a:srgbClr val="000000"/>
              </a:solidFill>
              <a:latin typeface="Muli"/>
            </a:endParaRPr>
          </a:p>
          <a:p>
            <a:r>
              <a:rPr lang="en-US" sz="2000" smtClean="0">
                <a:solidFill>
                  <a:srgbClr val="000000"/>
                </a:solidFill>
                <a:latin typeface="Muli"/>
              </a:rPr>
              <a:t>İnterpolyasiya </a:t>
            </a:r>
            <a:r>
              <a:rPr lang="en-US" sz="2000">
                <a:solidFill>
                  <a:srgbClr val="000000"/>
                </a:solidFill>
                <a:latin typeface="Muli"/>
              </a:rPr>
              <a:t>Axtarış Alqoritminin əhəmiyyətli çatışmazlıqlarından biri onun uyğunsuzluğudur. Həmişə daha yaxşı performans göstərmir. Massivin qeyri-bərabər qiymətlərində O(n) Zaman mürəkkəbliyinə gedə bilər</a:t>
            </a:r>
            <a:r>
              <a:rPr lang="en-US" sz="2000" smtClean="0">
                <a:solidFill>
                  <a:srgbClr val="000000"/>
                </a:solidFill>
                <a:latin typeface="Muli"/>
              </a:rPr>
              <a:t>.</a:t>
            </a:r>
            <a:endParaRPr lang="az-Latn-AZ" sz="2000" smtClean="0">
              <a:solidFill>
                <a:srgbClr val="000000"/>
              </a:solidFill>
              <a:latin typeface="Muli"/>
            </a:endParaRPr>
          </a:p>
          <a:p>
            <a:endParaRPr lang="en-US" sz="2000">
              <a:solidFill>
                <a:srgbClr val="36393E"/>
              </a:solidFill>
              <a:latin typeface="Muli"/>
            </a:endParaRPr>
          </a:p>
          <a:p>
            <a:r>
              <a:rPr lang="en-US" sz="2000" b="1">
                <a:solidFill>
                  <a:srgbClr val="000000"/>
                </a:solidFill>
                <a:latin typeface="Muli"/>
              </a:rPr>
              <a:t>İnterpolyasiya axtarışı Binar Axtarışdan nə ilə fərqlənir</a:t>
            </a:r>
            <a:r>
              <a:rPr lang="en-US" sz="2000" b="1" smtClean="0">
                <a:solidFill>
                  <a:srgbClr val="000000"/>
                </a:solidFill>
                <a:latin typeface="Muli"/>
              </a:rPr>
              <a:t>?</a:t>
            </a:r>
            <a:endParaRPr lang="az-Latn-AZ" sz="2000" b="1" smtClean="0">
              <a:solidFill>
                <a:srgbClr val="000000"/>
              </a:solidFill>
              <a:latin typeface="Muli"/>
            </a:endParaRPr>
          </a:p>
          <a:p>
            <a:r>
              <a:rPr lang="en-US" sz="2000" smtClean="0">
                <a:solidFill>
                  <a:srgbClr val="000000"/>
                </a:solidFill>
                <a:latin typeface="Muli"/>
              </a:rPr>
              <a:t>İnterpolyasiya </a:t>
            </a:r>
            <a:r>
              <a:rPr lang="en-US" sz="2000">
                <a:solidFill>
                  <a:srgbClr val="000000"/>
                </a:solidFill>
                <a:latin typeface="Muli"/>
              </a:rPr>
              <a:t>Axtarış Alqoritmi Binar Axtarış Alqoritminə oxşar işləyən modelə malikdir. Yalnız əsas fərq başlanğıc indeks mövqeyidir. Binary Search-də orta mövqe seçilir. İnterpolyasiya axtarışında indeksi tapmaq üçün qiymətləndirmədən istifadə edilir</a:t>
            </a:r>
            <a:r>
              <a:rPr lang="en-US" sz="2000" smtClean="0">
                <a:solidFill>
                  <a:srgbClr val="000000"/>
                </a:solidFill>
                <a:latin typeface="Muli"/>
              </a:rPr>
              <a:t>.</a:t>
            </a:r>
            <a:endParaRPr lang="az-Latn-AZ" sz="2000" smtClean="0">
              <a:solidFill>
                <a:srgbClr val="000000"/>
              </a:solidFill>
              <a:latin typeface="Muli"/>
            </a:endParaRPr>
          </a:p>
          <a:p>
            <a:endParaRPr lang="en-US" sz="2000">
              <a:solidFill>
                <a:srgbClr val="36393E"/>
              </a:solidFill>
              <a:latin typeface="Muli"/>
            </a:endParaRPr>
          </a:p>
          <a:p>
            <a:r>
              <a:rPr lang="en-US" sz="2000" b="1">
                <a:solidFill>
                  <a:srgbClr val="000000"/>
                </a:solidFill>
                <a:latin typeface="Muli"/>
              </a:rPr>
              <a:t>Binar axtarışın interpolyasiya axtarışından üstünlüyü nədir</a:t>
            </a:r>
            <a:r>
              <a:rPr lang="en-US" sz="2000" b="1" smtClean="0">
                <a:solidFill>
                  <a:srgbClr val="000000"/>
                </a:solidFill>
                <a:latin typeface="Muli"/>
              </a:rPr>
              <a:t>?</a:t>
            </a:r>
            <a:endParaRPr lang="en-US" sz="2000" b="1">
              <a:solidFill>
                <a:srgbClr val="616161"/>
              </a:solidFill>
              <a:latin typeface="Muli"/>
            </a:endParaRPr>
          </a:p>
          <a:p>
            <a:r>
              <a:rPr lang="en-US" sz="2000">
                <a:solidFill>
                  <a:srgbClr val="000000"/>
                </a:solidFill>
                <a:latin typeface="Muli"/>
              </a:rPr>
              <a:t>İnterpolyasiya Axtarışdan İkili Axtarışın bir əhəmiyyətli üstünlüyü var. İkili Axtarış massivin qeyri-bərabər qiymətlərində yaxşı və daha tez işləyir, İnterpolyasiya Axtarışı isə bunu etmir</a:t>
            </a:r>
            <a:endParaRPr lang="en-US" sz="2000" b="0" i="0">
              <a:solidFill>
                <a:srgbClr val="36393E"/>
              </a:solidFill>
              <a:effectLst/>
              <a:latin typeface="Muli"/>
            </a:endParaRPr>
          </a:p>
        </p:txBody>
      </p:sp>
    </p:spTree>
    <p:extLst>
      <p:ext uri="{BB962C8B-B14F-4D97-AF65-F5344CB8AC3E}">
        <p14:creationId xmlns:p14="http://schemas.microsoft.com/office/powerpoint/2010/main" val="1056940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50780"/>
            <a:ext cx="12192000" cy="6186309"/>
          </a:xfrm>
          <a:prstGeom prst="rect">
            <a:avLst/>
          </a:prstGeom>
        </p:spPr>
        <p:txBody>
          <a:bodyPr wrap="square">
            <a:spAutoFit/>
          </a:bodyPr>
          <a:lstStyle/>
          <a:p>
            <a:r>
              <a:rPr lang="en-US" sz="3600">
                <a:solidFill>
                  <a:srgbClr val="000000"/>
                </a:solidFill>
                <a:latin typeface="Verdana" panose="020B0604030504040204" pitchFamily="34" charset="0"/>
              </a:rPr>
              <a:t>İnterpolyasiya axtarışı ikili axtarışın təkmilləşdirilmiş variantıdır. Bu axtarış alqoritmi tələb olunan dəyərin yoxlama mövqeyində işləyir. Bu alqoritmin düzgün işləməsi üçün məlumatların toplanması </a:t>
            </a:r>
            <a:r>
              <a:rPr lang="az-Latn-AZ" sz="3600" smtClean="0">
                <a:solidFill>
                  <a:srgbClr val="000000"/>
                </a:solidFill>
                <a:latin typeface="Verdana" panose="020B0604030504040204" pitchFamily="34" charset="0"/>
              </a:rPr>
              <a:t>Sıralanmış</a:t>
            </a:r>
            <a:r>
              <a:rPr lang="en-US" sz="3600" smtClean="0">
                <a:solidFill>
                  <a:srgbClr val="000000"/>
                </a:solidFill>
                <a:latin typeface="Verdana" panose="020B0604030504040204" pitchFamily="34" charset="0"/>
              </a:rPr>
              <a:t> </a:t>
            </a:r>
            <a:r>
              <a:rPr lang="en-US" sz="3600">
                <a:solidFill>
                  <a:srgbClr val="000000"/>
                </a:solidFill>
                <a:latin typeface="Verdana" panose="020B0604030504040204" pitchFamily="34" charset="0"/>
              </a:rPr>
              <a:t>formada və bərabər paylanmış olmalıdır</a:t>
            </a:r>
            <a:r>
              <a:rPr lang="en-US" sz="3600" smtClean="0">
                <a:solidFill>
                  <a:srgbClr val="000000"/>
                </a:solidFill>
                <a:latin typeface="Verdana" panose="020B0604030504040204" pitchFamily="34" charset="0"/>
              </a:rPr>
              <a:t>.</a:t>
            </a:r>
            <a:endParaRPr lang="az-Latn-AZ" sz="3600" smtClean="0">
              <a:solidFill>
                <a:srgbClr val="000000"/>
              </a:solidFill>
              <a:latin typeface="Verdana" panose="020B0604030504040204" pitchFamily="34" charset="0"/>
            </a:endParaRPr>
          </a:p>
          <a:p>
            <a:r>
              <a:rPr lang="en-US" sz="3600"/>
              <a:t>Hədəf məlumatların yerinin əvvəlcədən bilinə biləcəyi hallar var. Məsələn, bir telefon kataloqu vəziyyətində, </a:t>
            </a:r>
            <a:r>
              <a:rPr lang="az-Latn-AZ" sz="3600" smtClean="0"/>
              <a:t>N</a:t>
            </a:r>
            <a:r>
              <a:rPr lang="en-US" sz="3600" smtClean="0"/>
              <a:t>atiqin</a:t>
            </a:r>
            <a:r>
              <a:rPr lang="az-Latn-AZ" sz="3600" smtClean="0"/>
              <a:t> </a:t>
            </a:r>
            <a:r>
              <a:rPr lang="en-US" sz="3600" smtClean="0"/>
              <a:t>telefon </a:t>
            </a:r>
            <a:r>
              <a:rPr lang="en-US" sz="3600"/>
              <a:t>nömrəsini axtarmaq istəsək. Burada xətti axtarış və hətta ikili axtarış yavaş görünəcək, çünki biz bilavasitə </a:t>
            </a:r>
            <a:r>
              <a:rPr lang="en-US" sz="3600" smtClean="0"/>
              <a:t>“</a:t>
            </a:r>
            <a:r>
              <a:rPr lang="az-Latn-AZ" sz="3600" smtClean="0"/>
              <a:t>N</a:t>
            </a:r>
            <a:r>
              <a:rPr lang="en-US" sz="3600" smtClean="0"/>
              <a:t>" </a:t>
            </a:r>
            <a:r>
              <a:rPr lang="en-US" sz="3600"/>
              <a:t>hərfindən başlayan adların saxlandığı yaddaş sahəsinə keçə bilərik.</a:t>
            </a:r>
          </a:p>
        </p:txBody>
      </p:sp>
    </p:spTree>
    <p:extLst>
      <p:ext uri="{BB962C8B-B14F-4D97-AF65-F5344CB8AC3E}">
        <p14:creationId xmlns:p14="http://schemas.microsoft.com/office/powerpoint/2010/main" val="3275773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0" y="0"/>
            <a:ext cx="12192000" cy="6875047"/>
          </a:xfrm>
          <a:prstGeom prst="rect">
            <a:avLst/>
          </a:prstGeom>
        </p:spPr>
      </p:pic>
    </p:spTree>
    <p:extLst>
      <p:ext uri="{BB962C8B-B14F-4D97-AF65-F5344CB8AC3E}">
        <p14:creationId xmlns:p14="http://schemas.microsoft.com/office/powerpoint/2010/main" val="3710599769"/>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TotalTime>
  <Words>1021</Words>
  <Application>Microsoft Office PowerPoint</Application>
  <PresentationFormat>Широкоэкранный</PresentationFormat>
  <Paragraphs>160</Paragraphs>
  <Slides>16</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16</vt:i4>
      </vt:variant>
    </vt:vector>
  </HeadingPairs>
  <TitlesOfParts>
    <vt:vector size="24" baseType="lpstr">
      <vt:lpstr>Arial</vt:lpstr>
      <vt:lpstr>Calibri</vt:lpstr>
      <vt:lpstr>Calibri Light</vt:lpstr>
      <vt:lpstr>Muli</vt:lpstr>
      <vt:lpstr>Open Sans</vt:lpstr>
      <vt:lpstr>var(--ff-lato)</vt:lpstr>
      <vt:lpstr>Verdana</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asus</dc:creator>
  <cp:lastModifiedBy>asus</cp:lastModifiedBy>
  <cp:revision>16</cp:revision>
  <dcterms:created xsi:type="dcterms:W3CDTF">2023-09-30T08:12:29Z</dcterms:created>
  <dcterms:modified xsi:type="dcterms:W3CDTF">2023-09-30T12:06:45Z</dcterms:modified>
</cp:coreProperties>
</file>