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84" r:id="rId3"/>
    <p:sldId id="285" r:id="rId4"/>
    <p:sldId id="259" r:id="rId5"/>
    <p:sldId id="283" r:id="rId6"/>
    <p:sldId id="261" r:id="rId7"/>
    <p:sldId id="287" r:id="rId8"/>
    <p:sldId id="286" r:id="rId9"/>
    <p:sldId id="288" r:id="rId10"/>
    <p:sldId id="279" r:id="rId11"/>
    <p:sldId id="263" r:id="rId12"/>
    <p:sldId id="282" r:id="rId13"/>
    <p:sldId id="270" r:id="rId14"/>
    <p:sldId id="289" r:id="rId15"/>
  </p:sldIdLst>
  <p:sldSz cx="9144000" cy="5143500" type="screen16x9"/>
  <p:notesSz cx="6858000" cy="9144000"/>
  <p:embeddedFontLst>
    <p:embeddedFont>
      <p:font typeface="Consolas" panose="020B0609020204030204" pitchFamily="49" charset="0"/>
      <p:regular r:id="rId17"/>
      <p:bold r:id="rId18"/>
      <p:italic r:id="rId19"/>
      <p:boldItalic r:id="rId20"/>
    </p:embeddedFont>
    <p:embeddedFont>
      <p:font typeface="Fira Sans Extra Condensed"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d88e1d3b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d88e1d3b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bca6331e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bca6331e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0782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bca6331e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bca6331e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7192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bca6331e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bca6331e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bca6331e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bca6331e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002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bca6331e5_4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bca6331e5_4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bca6331e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bca6331e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2169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d517e3fe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d517e3fe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bca6331e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bca6331e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255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666304" y="1161925"/>
            <a:ext cx="6477696"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 sz="5400" b="1" dirty="0" smtClean="0">
                <a:solidFill>
                  <a:srgbClr val="000000"/>
                </a:solidFill>
                <a:latin typeface="Fira Sans Extra Condensed"/>
                <a:ea typeface="Fira Sans Extra Condensed"/>
                <a:cs typeface="Fira Sans Extra Condensed"/>
                <a:sym typeface="Fira Sans Extra Condensed"/>
              </a:rPr>
              <a:t>PROJET 8 : Déployez un modèle dans le cloud</a:t>
            </a:r>
            <a:endParaRPr sz="4800" dirty="0">
              <a:solidFill>
                <a:srgbClr val="000000"/>
              </a:solidFill>
              <a:latin typeface="Fira Sans Extra Condensed"/>
              <a:ea typeface="Fira Sans Extra Condensed"/>
              <a:cs typeface="Fira Sans Extra Condensed"/>
              <a:sym typeface="Fira Sans Extra Condensed"/>
            </a:endParaRPr>
          </a:p>
        </p:txBody>
      </p:sp>
      <p:grpSp>
        <p:nvGrpSpPr>
          <p:cNvPr id="55" name="Google Shape;55;p13"/>
          <p:cNvGrpSpPr/>
          <p:nvPr/>
        </p:nvGrpSpPr>
        <p:grpSpPr>
          <a:xfrm rot="5400000">
            <a:off x="-1136016" y="1121368"/>
            <a:ext cx="5159347" cy="2887315"/>
            <a:chOff x="3374525" y="3771500"/>
            <a:chExt cx="642525" cy="359575"/>
          </a:xfrm>
        </p:grpSpPr>
        <p:sp>
          <p:nvSpPr>
            <p:cNvPr id="56" name="Google Shape;56;p13"/>
            <p:cNvSpPr/>
            <p:nvPr/>
          </p:nvSpPr>
          <p:spPr>
            <a:xfrm>
              <a:off x="3374525" y="3882225"/>
              <a:ext cx="426525" cy="248850"/>
            </a:xfrm>
            <a:custGeom>
              <a:avLst/>
              <a:gdLst/>
              <a:ahLst/>
              <a:cxnLst/>
              <a:rect l="l" t="t" r="r" b="b"/>
              <a:pathLst>
                <a:path w="17061" h="9954" extrusionOk="0">
                  <a:moveTo>
                    <a:pt x="2653" y="1"/>
                  </a:moveTo>
                  <a:cubicBezTo>
                    <a:pt x="966" y="2923"/>
                    <a:pt x="1" y="6329"/>
                    <a:pt x="1" y="9953"/>
                  </a:cubicBezTo>
                  <a:lnTo>
                    <a:pt x="16604" y="9953"/>
                  </a:lnTo>
                  <a:cubicBezTo>
                    <a:pt x="16604" y="9361"/>
                    <a:pt x="16790" y="8795"/>
                    <a:pt x="17061" y="8286"/>
                  </a:cubicBezTo>
                  <a:lnTo>
                    <a:pt x="2653" y="1"/>
                  </a:lnTo>
                  <a:close/>
                </a:path>
              </a:pathLst>
            </a:custGeom>
            <a:solidFill>
              <a:srgbClr val="80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3452900" y="3771500"/>
              <a:ext cx="374225" cy="359575"/>
            </a:xfrm>
            <a:custGeom>
              <a:avLst/>
              <a:gdLst/>
              <a:ahLst/>
              <a:cxnLst/>
              <a:rect l="l" t="t" r="r" b="b"/>
              <a:pathLst>
                <a:path w="14969" h="14383" extrusionOk="0">
                  <a:moveTo>
                    <a:pt x="8318" y="0"/>
                  </a:moveTo>
                  <a:cubicBezTo>
                    <a:pt x="3329" y="2872"/>
                    <a:pt x="1" y="8234"/>
                    <a:pt x="1" y="14382"/>
                  </a:cubicBezTo>
                  <a:lnTo>
                    <a:pt x="13308" y="14382"/>
                  </a:lnTo>
                  <a:cubicBezTo>
                    <a:pt x="13308" y="13172"/>
                    <a:pt x="13977" y="12097"/>
                    <a:pt x="14969" y="11511"/>
                  </a:cubicBezTo>
                  <a:lnTo>
                    <a:pt x="8318" y="0"/>
                  </a:lnTo>
                  <a:close/>
                </a:path>
              </a:pathLst>
            </a:custGeom>
            <a:solidFill>
              <a:srgbClr val="474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540775" y="3799025"/>
              <a:ext cx="332075" cy="332050"/>
            </a:xfrm>
            <a:custGeom>
              <a:avLst/>
              <a:gdLst/>
              <a:ahLst/>
              <a:cxnLst/>
              <a:rect l="l" t="t" r="r" b="b"/>
              <a:pathLst>
                <a:path w="13283" h="13282" extrusionOk="0">
                  <a:moveTo>
                    <a:pt x="13282" y="0"/>
                  </a:moveTo>
                  <a:cubicBezTo>
                    <a:pt x="5956" y="0"/>
                    <a:pt x="1" y="5955"/>
                    <a:pt x="1" y="13281"/>
                  </a:cubicBezTo>
                  <a:lnTo>
                    <a:pt x="9954" y="13281"/>
                  </a:lnTo>
                  <a:cubicBezTo>
                    <a:pt x="9954" y="11453"/>
                    <a:pt x="11454" y="9953"/>
                    <a:pt x="13282" y="9953"/>
                  </a:cubicBezTo>
                  <a:lnTo>
                    <a:pt x="13282" y="0"/>
                  </a:lnTo>
                  <a:close/>
                </a:path>
              </a:pathLst>
            </a:custGeom>
            <a:solidFill>
              <a:srgbClr val="FFC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624000" y="3882225"/>
              <a:ext cx="373575" cy="248850"/>
            </a:xfrm>
            <a:custGeom>
              <a:avLst/>
              <a:gdLst/>
              <a:ahLst/>
              <a:cxnLst/>
              <a:rect l="l" t="t" r="r" b="b"/>
              <a:pathLst>
                <a:path w="14943" h="9954" extrusionOk="0">
                  <a:moveTo>
                    <a:pt x="9953" y="1"/>
                  </a:moveTo>
                  <a:cubicBezTo>
                    <a:pt x="4455" y="1"/>
                    <a:pt x="0" y="4449"/>
                    <a:pt x="0" y="9953"/>
                  </a:cubicBezTo>
                  <a:lnTo>
                    <a:pt x="6625" y="9953"/>
                  </a:lnTo>
                  <a:cubicBezTo>
                    <a:pt x="6625" y="8125"/>
                    <a:pt x="8125" y="6625"/>
                    <a:pt x="9953" y="6625"/>
                  </a:cubicBezTo>
                  <a:cubicBezTo>
                    <a:pt x="10571" y="6625"/>
                    <a:pt x="11131" y="6812"/>
                    <a:pt x="11614" y="7082"/>
                  </a:cubicBezTo>
                  <a:lnTo>
                    <a:pt x="14942" y="1314"/>
                  </a:lnTo>
                  <a:cubicBezTo>
                    <a:pt x="13494" y="483"/>
                    <a:pt x="11775" y="1"/>
                    <a:pt x="9953" y="1"/>
                  </a:cubicBezTo>
                  <a:close/>
                </a:path>
              </a:pathLst>
            </a:custGeom>
            <a:solidFill>
              <a:srgbClr val="FF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3707200" y="3965275"/>
              <a:ext cx="309850" cy="165800"/>
            </a:xfrm>
            <a:custGeom>
              <a:avLst/>
              <a:gdLst/>
              <a:ahLst/>
              <a:cxnLst/>
              <a:rect l="l" t="t" r="r" b="b"/>
              <a:pathLst>
                <a:path w="12394" h="6632" extrusionOk="0">
                  <a:moveTo>
                    <a:pt x="6625" y="1"/>
                  </a:moveTo>
                  <a:cubicBezTo>
                    <a:pt x="2975" y="1"/>
                    <a:pt x="1" y="2981"/>
                    <a:pt x="1" y="6631"/>
                  </a:cubicBezTo>
                  <a:lnTo>
                    <a:pt x="3297" y="6631"/>
                  </a:lnTo>
                  <a:cubicBezTo>
                    <a:pt x="3297" y="4803"/>
                    <a:pt x="4797" y="3303"/>
                    <a:pt x="6625" y="3303"/>
                  </a:cubicBezTo>
                  <a:cubicBezTo>
                    <a:pt x="7855" y="3303"/>
                    <a:pt x="8930" y="3973"/>
                    <a:pt x="9522" y="4964"/>
                  </a:cubicBezTo>
                  <a:lnTo>
                    <a:pt x="12393" y="3303"/>
                  </a:lnTo>
                  <a:cubicBezTo>
                    <a:pt x="11234" y="1320"/>
                    <a:pt x="9091" y="1"/>
                    <a:pt x="6625" y="1"/>
                  </a:cubicBezTo>
                  <a:close/>
                </a:path>
              </a:pathLst>
            </a:custGeom>
            <a:solidFill>
              <a:srgbClr val="F0C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3"/>
          <p:cNvSpPr txBox="1"/>
          <p:nvPr/>
        </p:nvSpPr>
        <p:spPr>
          <a:xfrm>
            <a:off x="3680964" y="3845071"/>
            <a:ext cx="4372200" cy="1292631"/>
          </a:xfrm>
          <a:prstGeom prst="rect">
            <a:avLst/>
          </a:prstGeom>
          <a:noFill/>
          <a:ln>
            <a:noFill/>
          </a:ln>
        </p:spPr>
        <p:txBody>
          <a:bodyPr spcFirstLastPara="1" wrap="square" lIns="91425" tIns="91425" rIns="91425" bIns="91425" anchor="t" anchorCtr="0">
            <a:spAutoFit/>
          </a:bodyPr>
          <a:lstStyle/>
          <a:p>
            <a:pPr lvl="0">
              <a:buSzPts val="2400"/>
            </a:pPr>
            <a:r>
              <a:rPr lang="fr-FR" sz="1800" dirty="0" smtClean="0">
                <a:latin typeface="Fira Sans Extra Condensed"/>
                <a:ea typeface="Fira Sans Extra Condensed"/>
                <a:cs typeface="Fira Sans Extra Condensed"/>
              </a:rPr>
              <a:t>Diakariaou GOUNDIAM</a:t>
            </a:r>
          </a:p>
          <a:p>
            <a:pPr lvl="0">
              <a:buSzPts val="2400"/>
            </a:pPr>
            <a:endParaRPr lang="fr-FR" sz="1800" dirty="0">
              <a:latin typeface="Fira Sans Extra Condensed"/>
              <a:ea typeface="Fira Sans Extra Condensed"/>
              <a:cs typeface="Fira Sans Extra Condensed"/>
            </a:endParaRPr>
          </a:p>
          <a:p>
            <a:pPr lvl="0">
              <a:buSzPts val="2400"/>
            </a:pPr>
            <a:r>
              <a:rPr lang="fr-FR" sz="1800" dirty="0">
                <a:latin typeface="Fira Sans Extra Condensed"/>
                <a:ea typeface="Fira Sans Extra Condensed"/>
                <a:cs typeface="Fira Sans Extra Condensed"/>
              </a:rPr>
              <a:t>Étudiant Data Scientist avec OC </a:t>
            </a:r>
          </a:p>
          <a:p>
            <a:pPr lvl="0">
              <a:buSzPts val="2400"/>
            </a:pPr>
            <a:r>
              <a:rPr lang="fr-FR" sz="1800" dirty="0">
                <a:latin typeface="Fira Sans Extra Condensed"/>
                <a:ea typeface="Fira Sans Extra Condensed"/>
                <a:cs typeface="Fira Sans Extra Condensed"/>
              </a:rPr>
              <a:t>pour une certification RNCP de niveau </a:t>
            </a:r>
            <a:r>
              <a:rPr lang="fr-FR" sz="1800" dirty="0" smtClean="0">
                <a:latin typeface="Fira Sans Extra Condensed"/>
                <a:ea typeface="Fira Sans Extra Condensed"/>
                <a:cs typeface="Fira Sans Extra Condensed"/>
              </a:rPr>
              <a:t>7</a:t>
            </a:r>
            <a:endParaRPr lang="fr-FR" sz="1800" dirty="0">
              <a:latin typeface="Fira Sans Extra Condensed"/>
              <a:ea typeface="Fira Sans Extra Condensed"/>
              <a:cs typeface="Fira Sans Extra Condensed"/>
            </a:endParaRPr>
          </a:p>
        </p:txBody>
      </p:sp>
      <p:pic>
        <p:nvPicPr>
          <p:cNvPr id="10" name="Image 9"/>
          <p:cNvPicPr>
            <a:picLocks noChangeAspect="1"/>
          </p:cNvPicPr>
          <p:nvPr/>
        </p:nvPicPr>
        <p:blipFill>
          <a:blip r:embed="rId3"/>
          <a:stretch>
            <a:fillRect/>
          </a:stretch>
        </p:blipFill>
        <p:spPr>
          <a:xfrm>
            <a:off x="8148894" y="4413625"/>
            <a:ext cx="981856" cy="7298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cxnSp>
        <p:nvCxnSpPr>
          <p:cNvPr id="66" name="Google Shape;66;p14"/>
          <p:cNvCxnSpPr/>
          <p:nvPr/>
        </p:nvCxnSpPr>
        <p:spPr>
          <a:xfrm>
            <a:off x="2034547" y="883675"/>
            <a:ext cx="0" cy="3167865"/>
          </a:xfrm>
          <a:prstGeom prst="straightConnector1">
            <a:avLst/>
          </a:prstGeom>
          <a:noFill/>
          <a:ln w="9525" cap="flat" cmpd="sng">
            <a:solidFill>
              <a:schemeClr val="dk2"/>
            </a:solidFill>
            <a:prstDash val="solid"/>
            <a:round/>
            <a:headEnd type="none" w="med" len="med"/>
            <a:tailEnd type="none" w="med" len="med"/>
          </a:ln>
        </p:spPr>
      </p:cxnSp>
      <p:sp>
        <p:nvSpPr>
          <p:cNvPr id="67" name="Google Shape;67;p14"/>
          <p:cNvSpPr txBox="1">
            <a:spLocks noGrp="1"/>
          </p:cNvSpPr>
          <p:nvPr>
            <p:ph type="body" idx="1"/>
          </p:nvPr>
        </p:nvSpPr>
        <p:spPr>
          <a:xfrm>
            <a:off x="2140527" y="883675"/>
            <a:ext cx="2244436" cy="3483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2</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Prototypage</a:t>
            </a:r>
          </a:p>
          <a:p>
            <a:pPr marL="0" lvl="0" indent="0" algn="ctr" rtl="0">
              <a:spcBef>
                <a:spcPts val="1200"/>
              </a:spcBef>
              <a:spcAft>
                <a:spcPts val="0"/>
              </a:spcAft>
              <a:buNone/>
            </a:pPr>
            <a:endParaRPr lang="f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Définir le MVP</a:t>
            </a: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Préparer </a:t>
            </a:r>
            <a:r>
              <a:rPr lang="fr" sz="1400" dirty="0">
                <a:latin typeface="Fira Sans Extra Condensed"/>
                <a:ea typeface="Fira Sans Extra Condensed"/>
                <a:cs typeface="Fira Sans Extra Condensed"/>
                <a:sym typeface="Fira Sans Extra Condensed"/>
              </a:rPr>
              <a:t>son environnement de </a:t>
            </a:r>
            <a:r>
              <a:rPr lang="fr" sz="1400" dirty="0" smtClean="0">
                <a:latin typeface="Fira Sans Extra Condensed"/>
                <a:ea typeface="Fira Sans Extra Condensed"/>
                <a:cs typeface="Fira Sans Extra Condensed"/>
                <a:sym typeface="Fira Sans Extra Condensed"/>
              </a:rPr>
              <a:t>travail et Big Data</a:t>
            </a:r>
            <a:endParaRPr sz="1400" dirty="0">
              <a:latin typeface="Fira Sans Extra Condensed"/>
              <a:ea typeface="Fira Sans Extra Condensed"/>
              <a:cs typeface="Fira Sans Extra Condensed"/>
              <a:sym typeface="Fira Sans Extra Condensed"/>
            </a:endParaRPr>
          </a:p>
          <a:p>
            <a:pPr marL="0" lvl="0" indent="0" algn="l" rtl="0">
              <a:spcBef>
                <a:spcPts val="1200"/>
              </a:spcBef>
              <a:spcAft>
                <a:spcPts val="0"/>
              </a:spcAft>
              <a:buClr>
                <a:schemeClr val="dk1"/>
              </a:buClr>
              <a:buSzPts val="1100"/>
              <a:buFont typeface="Arial"/>
              <a:buNone/>
            </a:pPr>
            <a:endParaRPr sz="1400" dirty="0">
              <a:latin typeface="Fira Sans Extra Condensed"/>
              <a:ea typeface="Fira Sans Extra Condensed"/>
              <a:cs typeface="Fira Sans Extra Condensed"/>
              <a:sym typeface="Fira Sans Extra Condensed"/>
            </a:endParaRPr>
          </a:p>
          <a:p>
            <a:pPr marL="0" lvl="0" indent="0" algn="l" rtl="0">
              <a:spcBef>
                <a:spcPts val="1200"/>
              </a:spcBef>
              <a:spcAft>
                <a:spcPts val="1200"/>
              </a:spcAft>
              <a:buNone/>
            </a:pPr>
            <a:endParaRPr sz="2600" dirty="0">
              <a:latin typeface="Fira Sans Extra Condensed"/>
              <a:ea typeface="Fira Sans Extra Condensed"/>
              <a:cs typeface="Fira Sans Extra Condensed"/>
              <a:sym typeface="Fira Sans Extra Condensed"/>
            </a:endParaRPr>
          </a:p>
        </p:txBody>
      </p:sp>
      <p:cxnSp>
        <p:nvCxnSpPr>
          <p:cNvPr id="68" name="Google Shape;68;p14"/>
          <p:cNvCxnSpPr/>
          <p:nvPr/>
        </p:nvCxnSpPr>
        <p:spPr>
          <a:xfrm>
            <a:off x="4367613" y="952713"/>
            <a:ext cx="0" cy="3167865"/>
          </a:xfrm>
          <a:prstGeom prst="straightConnector1">
            <a:avLst/>
          </a:prstGeom>
          <a:noFill/>
          <a:ln w="9525" cap="flat" cmpd="sng">
            <a:solidFill>
              <a:schemeClr val="dk2"/>
            </a:solidFill>
            <a:prstDash val="solid"/>
            <a:round/>
            <a:headEnd type="none" w="med" len="med"/>
            <a:tailEnd type="none" w="med" len="med"/>
          </a:ln>
        </p:spPr>
      </p:cxnSp>
      <p:sp>
        <p:nvSpPr>
          <p:cNvPr id="69" name="Google Shape;69;p14"/>
          <p:cNvSpPr txBox="1">
            <a:spLocks noGrp="1"/>
          </p:cNvSpPr>
          <p:nvPr>
            <p:ph type="body" idx="1"/>
          </p:nvPr>
        </p:nvSpPr>
        <p:spPr>
          <a:xfrm>
            <a:off x="4468091" y="883676"/>
            <a:ext cx="2042359" cy="348348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3</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Production</a:t>
            </a:r>
          </a:p>
          <a:p>
            <a:pPr marL="0" lvl="0" indent="0">
              <a:spcBef>
                <a:spcPts val="1200"/>
              </a:spcBef>
              <a:buClr>
                <a:schemeClr val="dk1"/>
              </a:buClr>
              <a:buSzPts val="1100"/>
              <a:buNone/>
            </a:pPr>
            <a:endParaRPr lang="fr-FR" sz="2600" b="1" dirty="0">
              <a:latin typeface="Fira Sans Extra Condensed"/>
              <a:ea typeface="Fira Sans Extra Condensed"/>
              <a:cs typeface="Fira Sans Extra Condensed"/>
              <a:sym typeface="Fira Sans Extra Condensed"/>
            </a:endParaRPr>
          </a:p>
          <a:p>
            <a:pPr marL="0" lvl="0" indent="0" algn="ctr">
              <a:spcBef>
                <a:spcPts val="1200"/>
              </a:spcBef>
              <a:buClr>
                <a:schemeClr val="dk1"/>
              </a:buClr>
              <a:buSzPts val="1100"/>
              <a:buNone/>
            </a:pPr>
            <a:r>
              <a:rPr lang="fr-FR" dirty="0" smtClean="0">
                <a:latin typeface="Fira Sans Extra Condensed"/>
                <a:ea typeface="Fira Sans Extra Condensed"/>
                <a:cs typeface="Fira Sans Extra Condensed"/>
                <a:sym typeface="Fira Sans Extra Condensed"/>
              </a:rPr>
              <a:t>Récupérer </a:t>
            </a:r>
            <a:r>
              <a:rPr lang="fr-FR" dirty="0">
                <a:latin typeface="Fira Sans Extra Condensed"/>
                <a:ea typeface="Fira Sans Extra Condensed"/>
                <a:cs typeface="Fira Sans Extra Condensed"/>
                <a:sym typeface="Fira Sans Extra Condensed"/>
              </a:rPr>
              <a:t>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Prétraiter 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Extraire les features</a:t>
            </a:r>
            <a:endParaRPr sz="1300" dirty="0">
              <a:latin typeface="Fira Sans Extra Condensed"/>
              <a:ea typeface="Fira Sans Extra Condensed"/>
              <a:cs typeface="Fira Sans Extra Condensed"/>
              <a:sym typeface="Fira Sans Extra Condensed"/>
            </a:endParaRPr>
          </a:p>
        </p:txBody>
      </p:sp>
      <p:cxnSp>
        <p:nvCxnSpPr>
          <p:cNvPr id="70" name="Google Shape;70;p14"/>
          <p:cNvCxnSpPr/>
          <p:nvPr/>
        </p:nvCxnSpPr>
        <p:spPr>
          <a:xfrm>
            <a:off x="6593578" y="952700"/>
            <a:ext cx="0" cy="3167865"/>
          </a:xfrm>
          <a:prstGeom prst="straightConnector1">
            <a:avLst/>
          </a:prstGeom>
          <a:noFill/>
          <a:ln w="9525" cap="flat" cmpd="sng">
            <a:solidFill>
              <a:schemeClr val="dk2"/>
            </a:solidFill>
            <a:prstDash val="solid"/>
            <a:round/>
            <a:headEnd type="none" w="med" len="med"/>
            <a:tailEnd type="none" w="med" len="med"/>
          </a:ln>
        </p:spPr>
      </p:cxnSp>
      <p:sp>
        <p:nvSpPr>
          <p:cNvPr id="72" name="Google Shape;72;p14"/>
          <p:cNvSpPr txBox="1">
            <a:spLocks noGrp="1"/>
          </p:cNvSpPr>
          <p:nvPr>
            <p:ph type="body" idx="1"/>
          </p:nvPr>
        </p:nvSpPr>
        <p:spPr>
          <a:xfrm>
            <a:off x="0" y="872837"/>
            <a:ext cx="2019249" cy="349432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1</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2600" b="1" dirty="0" smtClean="0">
                <a:latin typeface="Fira Sans Extra Condensed"/>
                <a:ea typeface="Fira Sans Extra Condensed"/>
                <a:cs typeface="Fira Sans Extra Condensed"/>
                <a:sym typeface="Fira Sans Extra Condensed"/>
              </a:rPr>
              <a:t>Cadrage</a:t>
            </a:r>
          </a:p>
          <a:p>
            <a:pPr marL="0" lvl="0" indent="0" algn="ctr" rtl="0">
              <a:spcBef>
                <a:spcPts val="1200"/>
              </a:spcBef>
              <a:spcAft>
                <a:spcPts val="0"/>
              </a:spcAft>
              <a:buClr>
                <a:schemeClr val="dk1"/>
              </a:buClr>
              <a:buSzPts val="1100"/>
              <a:buFont typeface="Arial"/>
              <a:buNone/>
            </a:pP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Comprendre les besoins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Cadrer les objectifs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1200"/>
              </a:spcAft>
              <a:buNone/>
            </a:pPr>
            <a:endParaRPr sz="1400" dirty="0">
              <a:latin typeface="Fira Sans Extra Condensed"/>
              <a:ea typeface="Fira Sans Extra Condensed"/>
              <a:cs typeface="Fira Sans Extra Condensed"/>
              <a:sym typeface="Fira Sans Extra Condensed"/>
            </a:endParaRPr>
          </a:p>
        </p:txBody>
      </p:sp>
      <p:sp>
        <p:nvSpPr>
          <p:cNvPr id="74" name="Google Shape;74;p14"/>
          <p:cNvSpPr txBox="1">
            <a:spLocks noGrp="1"/>
          </p:cNvSpPr>
          <p:nvPr>
            <p:ph type="body" idx="1"/>
          </p:nvPr>
        </p:nvSpPr>
        <p:spPr>
          <a:xfrm>
            <a:off x="6662252" y="930136"/>
            <a:ext cx="2468498" cy="3483489"/>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FR" sz="2600" b="1" dirty="0" smtClean="0">
                <a:latin typeface="Fira Sans Extra Condensed"/>
                <a:ea typeface="Fira Sans Extra Condensed"/>
                <a:cs typeface="Fira Sans Extra Condensed"/>
                <a:sym typeface="Fira Sans Extra Condensed"/>
              </a:rPr>
              <a:t>4</a:t>
            </a:r>
            <a:endParaRPr sz="2600" b="1" dirty="0">
              <a:latin typeface="Fira Sans Extra Condensed"/>
              <a:ea typeface="Fira Sans Extra Condensed"/>
              <a:cs typeface="Fira Sans Extra Condensed"/>
              <a:sym typeface="Fira Sans Extra Condensed"/>
            </a:endParaRPr>
          </a:p>
          <a:p>
            <a:pPr marL="0" lvl="0" indent="0" algn="ctr">
              <a:spcBef>
                <a:spcPts val="1200"/>
              </a:spcBef>
              <a:buNone/>
            </a:pPr>
            <a:r>
              <a:rPr lang="fr-FR" sz="2600" b="1" dirty="0">
                <a:latin typeface="Fira Sans Extra Condensed"/>
                <a:ea typeface="Fira Sans Extra Condensed"/>
                <a:cs typeface="Fira Sans Extra Condensed"/>
                <a:sym typeface="Fira Sans Extra Condensed"/>
              </a:rPr>
              <a:t>Réduction </a:t>
            </a:r>
            <a:r>
              <a:rPr lang="fr-FR" sz="2600" b="1" dirty="0" smtClean="0">
                <a:latin typeface="Fira Sans Extra Condensed"/>
                <a:ea typeface="Fira Sans Extra Condensed"/>
                <a:cs typeface="Fira Sans Extra Condensed"/>
                <a:sym typeface="Fira Sans Extra Condensed"/>
              </a:rPr>
              <a:t>dimension</a:t>
            </a:r>
            <a:br>
              <a:rPr lang="fr-FR" sz="2600" b="1" dirty="0" smtClean="0">
                <a:latin typeface="Fira Sans Extra Condensed"/>
                <a:ea typeface="Fira Sans Extra Condensed"/>
                <a:cs typeface="Fira Sans Extra Condensed"/>
                <a:sym typeface="Fira Sans Extra Condensed"/>
              </a:rPr>
            </a:br>
            <a:r>
              <a:rPr lang="fr-FR" sz="2600" b="1" dirty="0" smtClean="0">
                <a:latin typeface="Fira Sans Extra Condensed"/>
                <a:ea typeface="Fira Sans Extra Condensed"/>
                <a:cs typeface="Fira Sans Extra Condensed"/>
                <a:sym typeface="Fira Sans Extra Condensed"/>
              </a:rPr>
              <a:t/>
            </a:r>
            <a:br>
              <a:rPr lang="fr-FR" sz="2600" b="1" dirty="0" smtClean="0">
                <a:latin typeface="Fira Sans Extra Condensed"/>
                <a:ea typeface="Fira Sans Extra Condensed"/>
                <a:cs typeface="Fira Sans Extra Condensed"/>
                <a:sym typeface="Fira Sans Extra Condensed"/>
              </a:rPr>
            </a:br>
            <a:r>
              <a:rPr lang="fr" sz="1300" dirty="0" smtClean="0">
                <a:latin typeface="Fira Sans Extra Condensed"/>
                <a:ea typeface="Fira Sans Extra Condensed"/>
                <a:cs typeface="Fira Sans Extra Condensed"/>
                <a:sym typeface="Fira Sans Extra Condensed"/>
              </a:rPr>
              <a:t>Réduction dimension ACP</a:t>
            </a:r>
          </a:p>
          <a:p>
            <a:pPr marL="0" lvl="0" indent="0" algn="ctr">
              <a:spcBef>
                <a:spcPts val="1200"/>
              </a:spcBef>
              <a:buNone/>
            </a:pPr>
            <a:r>
              <a:rPr lang="fr" sz="1300" dirty="0" smtClean="0">
                <a:latin typeface="Fira Sans Extra Condensed"/>
                <a:ea typeface="Fira Sans Extra Condensed"/>
                <a:cs typeface="Fira Sans Extra Condensed"/>
                <a:sym typeface="Fira Sans Extra Condensed"/>
              </a:rPr>
              <a:t>Sauvegarder la sortie de l’ACP dans le bucket</a:t>
            </a:r>
            <a:endParaRPr sz="13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300" dirty="0"/>
          </a:p>
          <a:p>
            <a:pPr marL="0" lvl="0" indent="0" algn="l" rtl="0">
              <a:spcBef>
                <a:spcPts val="1200"/>
              </a:spcBef>
              <a:spcAft>
                <a:spcPts val="1200"/>
              </a:spcAft>
              <a:buNone/>
            </a:pPr>
            <a:endParaRPr sz="1300" dirty="0"/>
          </a:p>
        </p:txBody>
      </p:sp>
      <p:pic>
        <p:nvPicPr>
          <p:cNvPr id="11" name="Image 10"/>
          <p:cNvPicPr>
            <a:picLocks noChangeAspect="1"/>
          </p:cNvPicPr>
          <p:nvPr/>
        </p:nvPicPr>
        <p:blipFill>
          <a:blip r:embed="rId3"/>
          <a:stretch>
            <a:fillRect/>
          </a:stretch>
        </p:blipFill>
        <p:spPr>
          <a:xfrm>
            <a:off x="8148894" y="4413625"/>
            <a:ext cx="981856" cy="729875"/>
          </a:xfrm>
          <a:prstGeom prst="rect">
            <a:avLst/>
          </a:prstGeom>
        </p:spPr>
      </p:pic>
      <p:sp>
        <p:nvSpPr>
          <p:cNvPr id="12" name="Google Shape;111;p17"/>
          <p:cNvSpPr/>
          <p:nvPr/>
        </p:nvSpPr>
        <p:spPr>
          <a:xfrm>
            <a:off x="6612049" y="467352"/>
            <a:ext cx="2518701" cy="3899812"/>
          </a:xfrm>
          <a:prstGeom prst="rect">
            <a:avLst/>
          </a:prstGeom>
          <a:solidFill>
            <a:srgbClr val="FFFFFF">
              <a:alpha val="7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0;p17"/>
          <p:cNvSpPr/>
          <p:nvPr/>
        </p:nvSpPr>
        <p:spPr>
          <a:xfrm>
            <a:off x="0" y="467352"/>
            <a:ext cx="4449621" cy="3846000"/>
          </a:xfrm>
          <a:prstGeom prst="rect">
            <a:avLst/>
          </a:prstGeom>
          <a:solidFill>
            <a:srgbClr val="FFFFFF">
              <a:alpha val="7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669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3205582" y="3994"/>
            <a:ext cx="27328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3200" dirty="0">
                <a:latin typeface="Fira Sans Extra Condensed"/>
                <a:ea typeface="Fira Sans Extra Condensed"/>
                <a:cs typeface="Fira Sans Extra Condensed"/>
                <a:sym typeface="Fira Sans Extra Condensed"/>
              </a:rPr>
              <a:t>Production</a:t>
            </a:r>
            <a:endParaRPr sz="3200" dirty="0">
              <a:latin typeface="Fira Sans Extra Condensed"/>
              <a:ea typeface="Fira Sans Extra Condensed"/>
              <a:cs typeface="Fira Sans Extra Condensed"/>
              <a:sym typeface="Fira Sans Extra Condensed"/>
            </a:endParaRPr>
          </a:p>
        </p:txBody>
      </p:sp>
      <p:sp>
        <p:nvSpPr>
          <p:cNvPr id="140" name="Google Shape;140;p20"/>
          <p:cNvSpPr txBox="1">
            <a:spLocks noGrp="1"/>
          </p:cNvSpPr>
          <p:nvPr>
            <p:ph type="body" idx="1"/>
          </p:nvPr>
        </p:nvSpPr>
        <p:spPr>
          <a:xfrm>
            <a:off x="1" y="1283594"/>
            <a:ext cx="2982190" cy="24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1800" b="1" dirty="0" smtClean="0">
                <a:solidFill>
                  <a:srgbClr val="171616"/>
                </a:solidFill>
                <a:highlight>
                  <a:schemeClr val="lt1"/>
                </a:highlight>
                <a:latin typeface="Fira Sans Extra Condensed"/>
                <a:ea typeface="Fira Sans Extra Condensed"/>
                <a:cs typeface="Fira Sans Extra Condensed"/>
                <a:sym typeface="Fira Sans Extra Condensed"/>
              </a:rPr>
              <a:t>Récupérer la donnée</a:t>
            </a:r>
          </a:p>
          <a:p>
            <a:pPr marL="0" lvl="0" indent="0" algn="l" rtl="0">
              <a:spcBef>
                <a:spcPts val="0"/>
              </a:spcBef>
              <a:spcAft>
                <a:spcPts val="0"/>
              </a:spcAft>
              <a:buClr>
                <a:schemeClr val="dk1"/>
              </a:buClr>
              <a:buSzPts val="1100"/>
              <a:buFont typeface="Arial"/>
              <a:buNone/>
            </a:pPr>
            <a:endParaRPr lang="fr-FR" b="1" dirty="0" smtClean="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b="1" dirty="0">
              <a:solidFill>
                <a:srgbClr val="171616"/>
              </a:solidFill>
              <a:highlight>
                <a:schemeClr val="lt1"/>
              </a:highlight>
              <a:latin typeface="Fira Sans Extra Condensed"/>
              <a:ea typeface="Fira Sans Extra Condensed"/>
              <a:cs typeface="Fira Sans Extra Condensed"/>
              <a:sym typeface="Fira Sans Extra Condensed"/>
            </a:endParaRPr>
          </a:p>
          <a:p>
            <a:pPr lvl="0" indent="-295275">
              <a:buClr>
                <a:srgbClr val="171616"/>
              </a:buClr>
              <a:buSzPts val="1050"/>
              <a:buFont typeface="Fira Sans Extra Condensed"/>
              <a:buChar char="●"/>
            </a:pPr>
            <a:r>
              <a:rPr lang="fr-FR" sz="1200" dirty="0" smtClean="0">
                <a:solidFill>
                  <a:srgbClr val="171616"/>
                </a:solidFill>
                <a:highlight>
                  <a:schemeClr val="lt1"/>
                </a:highlight>
                <a:latin typeface="Fira Sans Extra Condensed"/>
                <a:ea typeface="Fira Sans Extra Condensed"/>
                <a:cs typeface="Fira Sans Extra Condensed"/>
                <a:sym typeface="Fira Sans Extra Condensed"/>
              </a:rPr>
              <a:t>On Configure </a:t>
            </a:r>
            <a:r>
              <a:rPr lang="fr-FR" sz="1200" dirty="0" err="1">
                <a:solidFill>
                  <a:srgbClr val="171616"/>
                </a:solidFill>
                <a:highlight>
                  <a:schemeClr val="lt1"/>
                </a:highlight>
                <a:latin typeface="Fira Sans Extra Condensed"/>
                <a:ea typeface="Fira Sans Extra Condensed"/>
                <a:cs typeface="Fira Sans Extra Condensed"/>
                <a:sym typeface="Fira Sans Extra Condensed"/>
              </a:rPr>
              <a:t>Spark</a:t>
            </a:r>
            <a:r>
              <a:rPr lang="fr-FR" sz="1200" dirty="0">
                <a:solidFill>
                  <a:srgbClr val="171616"/>
                </a:solidFill>
                <a:highlight>
                  <a:schemeClr val="lt1"/>
                </a:highlight>
                <a:latin typeface="Fira Sans Extra Condensed"/>
                <a:ea typeface="Fira Sans Extra Condensed"/>
                <a:cs typeface="Fira Sans Extra Condensed"/>
                <a:sym typeface="Fira Sans Extra Condensed"/>
              </a:rPr>
              <a:t> pour utiliser les jars de dépendance </a:t>
            </a:r>
            <a:r>
              <a:rPr lang="fr-FR" sz="1200" dirty="0" err="1" smtClean="0">
                <a:solidFill>
                  <a:srgbClr val="171616"/>
                </a:solidFill>
                <a:highlight>
                  <a:schemeClr val="lt1"/>
                </a:highlight>
                <a:latin typeface="Fira Sans Extra Condensed"/>
                <a:ea typeface="Fira Sans Extra Condensed"/>
                <a:cs typeface="Fira Sans Extra Condensed"/>
                <a:sym typeface="Fira Sans Extra Condensed"/>
              </a:rPr>
              <a:t>SageMaker</a:t>
            </a:r>
            <a:endParaRPr sz="1200" dirty="0">
              <a:solidFill>
                <a:srgbClr val="171616"/>
              </a:solidFill>
              <a:highlight>
                <a:schemeClr val="lt1"/>
              </a:highlight>
              <a:latin typeface="Fira Sans Extra Condensed"/>
              <a:ea typeface="Fira Sans Extra Condensed"/>
              <a:cs typeface="Fira Sans Extra Condensed"/>
              <a:sym typeface="Fira Sans Extra Condensed"/>
            </a:endParaRPr>
          </a:p>
          <a:p>
            <a:pPr indent="-295275">
              <a:buClr>
                <a:srgbClr val="171616"/>
              </a:buClr>
              <a:buSzPts val="1050"/>
              <a:buFont typeface="Fira Sans Extra Condensed"/>
              <a:buChar char="●"/>
            </a:pPr>
            <a:r>
              <a:rPr lang="fr-FR" sz="1200" dirty="0" smtClean="0">
                <a:solidFill>
                  <a:srgbClr val="171616"/>
                </a:solidFill>
                <a:highlight>
                  <a:schemeClr val="lt1"/>
                </a:highlight>
                <a:latin typeface="Fira Sans Extra Condensed"/>
                <a:ea typeface="Fira Sans Extra Condensed"/>
                <a:cs typeface="Fira Sans Extra Condensed"/>
                <a:sym typeface="Fira Sans Extra Condensed"/>
              </a:rPr>
              <a:t>Grâce à : </a:t>
            </a:r>
            <a:r>
              <a:rPr lang="fr-FR" sz="1050" dirty="0" err="1" smtClean="0">
                <a:solidFill>
                  <a:srgbClr val="171616"/>
                </a:solidFill>
                <a:highlight>
                  <a:schemeClr val="lt1"/>
                </a:highlight>
                <a:latin typeface="Consolas" panose="020B0609020204030204" pitchFamily="49" charset="0"/>
                <a:ea typeface="Fira Sans Extra Condensed"/>
                <a:cs typeface="Fira Sans Extra Condensed"/>
                <a:sym typeface="Fira Sans Extra Condensed"/>
              </a:rPr>
              <a:t>spark.read.format</a:t>
            </a:r>
            <a:r>
              <a:rPr lang="fr-FR" sz="1050" dirty="0">
                <a:solidFill>
                  <a:srgbClr val="171616"/>
                </a:solidFill>
                <a:highlight>
                  <a:schemeClr val="lt1"/>
                </a:highlight>
                <a:latin typeface="Consolas" panose="020B0609020204030204" pitchFamily="49" charset="0"/>
                <a:ea typeface="Fira Sans Extra Condensed"/>
                <a:cs typeface="Fira Sans Extra Condensed"/>
                <a:sym typeface="Fira Sans Extra Condensed"/>
              </a:rPr>
              <a:t>("image</a:t>
            </a:r>
            <a:r>
              <a:rPr lang="fr-FR" sz="1050" dirty="0" smtClean="0">
                <a:solidFill>
                  <a:srgbClr val="171616"/>
                </a:solidFill>
                <a:highlight>
                  <a:schemeClr val="lt1"/>
                </a:highlight>
                <a:latin typeface="Consolas" panose="020B0609020204030204" pitchFamily="49" charset="0"/>
                <a:ea typeface="Fira Sans Extra Condensed"/>
                <a:cs typeface="Fira Sans Extra Condensed"/>
                <a:sym typeface="Fira Sans Extra Condensed"/>
              </a:rPr>
              <a:t>") / .</a:t>
            </a:r>
            <a:r>
              <a:rPr lang="fr-FR" sz="1050" dirty="0" err="1" smtClean="0">
                <a:solidFill>
                  <a:srgbClr val="171616"/>
                </a:solidFill>
                <a:highlight>
                  <a:schemeClr val="lt1"/>
                </a:highlight>
                <a:latin typeface="Consolas" panose="020B0609020204030204" pitchFamily="49" charset="0"/>
                <a:ea typeface="Fira Sans Extra Condensed"/>
                <a:cs typeface="Fira Sans Extra Condensed"/>
                <a:sym typeface="Fira Sans Extra Condensed"/>
              </a:rPr>
              <a:t>load</a:t>
            </a:r>
            <a:r>
              <a:rPr lang="fr-FR" sz="1050" dirty="0" smtClean="0">
                <a:solidFill>
                  <a:srgbClr val="171616"/>
                </a:solidFill>
                <a:highlight>
                  <a:schemeClr val="lt1"/>
                </a:highlight>
                <a:latin typeface="Consolas" panose="020B0609020204030204" pitchFamily="49" charset="0"/>
                <a:ea typeface="Fira Sans Extra Condensed"/>
                <a:cs typeface="Fira Sans Extra Condensed"/>
                <a:sym typeface="Fira Sans Extra Condensed"/>
              </a:rPr>
              <a:t>(</a:t>
            </a:r>
            <a:r>
              <a:rPr lang="fr-FR" sz="1050" dirty="0" err="1" smtClean="0">
                <a:solidFill>
                  <a:srgbClr val="171616"/>
                </a:solidFill>
                <a:highlight>
                  <a:schemeClr val="lt1"/>
                </a:highlight>
                <a:latin typeface="Consolas" panose="020B0609020204030204" pitchFamily="49" charset="0"/>
                <a:ea typeface="Fira Sans Extra Condensed"/>
                <a:cs typeface="Fira Sans Extra Condensed"/>
                <a:sym typeface="Fira Sans Extra Condensed"/>
              </a:rPr>
              <a:t>data_location</a:t>
            </a:r>
            <a:r>
              <a:rPr lang="fr-FR" sz="1050" dirty="0" smtClean="0">
                <a:solidFill>
                  <a:srgbClr val="171616"/>
                </a:solidFill>
                <a:highlight>
                  <a:schemeClr val="lt1"/>
                </a:highlight>
                <a:latin typeface="Consolas" panose="020B0609020204030204" pitchFamily="49" charset="0"/>
                <a:ea typeface="Fira Sans Extra Condensed"/>
                <a:cs typeface="Fira Sans Extra Condensed"/>
                <a:sym typeface="Fira Sans Extra Condensed"/>
              </a:rPr>
              <a:t>), </a:t>
            </a:r>
            <a:r>
              <a:rPr lang="fr-FR" sz="1200" dirty="0" smtClean="0">
                <a:solidFill>
                  <a:srgbClr val="171616"/>
                </a:solidFill>
                <a:highlight>
                  <a:schemeClr val="lt1"/>
                </a:highlight>
                <a:latin typeface="Fira Sans Extra Condensed"/>
                <a:ea typeface="Fira Sans Extra Condensed"/>
                <a:cs typeface="Fira Sans Extra Condensed"/>
                <a:sym typeface="Fira Sans Extra Condensed"/>
              </a:rPr>
              <a:t>on </a:t>
            </a:r>
            <a:r>
              <a:rPr lang="fr-FR" sz="1200" dirty="0">
                <a:solidFill>
                  <a:srgbClr val="171616"/>
                </a:solidFill>
                <a:highlight>
                  <a:schemeClr val="lt1"/>
                </a:highlight>
                <a:latin typeface="Fira Sans Extra Condensed"/>
                <a:ea typeface="Fira Sans Extra Condensed"/>
                <a:cs typeface="Fira Sans Extra Condensed"/>
                <a:sym typeface="Fira Sans Extra Condensed"/>
              </a:rPr>
              <a:t>charge nos données dans un </a:t>
            </a:r>
            <a:r>
              <a:rPr lang="fr-FR" sz="1200" dirty="0" err="1">
                <a:solidFill>
                  <a:srgbClr val="171616"/>
                </a:solidFill>
                <a:highlight>
                  <a:schemeClr val="lt1"/>
                </a:highlight>
                <a:latin typeface="Fira Sans Extra Condensed"/>
                <a:ea typeface="Fira Sans Extra Condensed"/>
                <a:cs typeface="Fira Sans Extra Condensed"/>
                <a:sym typeface="Fira Sans Extra Condensed"/>
              </a:rPr>
              <a:t>dataframe</a:t>
            </a:r>
            <a:r>
              <a:rPr lang="fr-FR" sz="1200" dirty="0">
                <a:solidFill>
                  <a:srgbClr val="171616"/>
                </a:solidFill>
                <a:highlight>
                  <a:schemeClr val="lt1"/>
                </a:highlight>
                <a:latin typeface="Fira Sans Extra Condensed"/>
                <a:ea typeface="Fira Sans Extra Condensed"/>
                <a:cs typeface="Fira Sans Extra Condensed"/>
                <a:sym typeface="Fira Sans Extra Condensed"/>
              </a:rPr>
              <a:t> </a:t>
            </a:r>
            <a:r>
              <a:rPr lang="fr-FR" sz="1200" dirty="0" err="1">
                <a:solidFill>
                  <a:srgbClr val="171616"/>
                </a:solidFill>
                <a:highlight>
                  <a:schemeClr val="lt1"/>
                </a:highlight>
                <a:latin typeface="Fira Sans Extra Condensed"/>
                <a:ea typeface="Fira Sans Extra Condensed"/>
                <a:cs typeface="Fira Sans Extra Condensed"/>
                <a:sym typeface="Fira Sans Extra Condensed"/>
              </a:rPr>
              <a:t>pyspark</a:t>
            </a:r>
            <a:endParaRPr lang="fr-FR" sz="1200" dirty="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050" dirty="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sz="1050" dirty="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dirty="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sz="1050" b="1" dirty="0">
              <a:solidFill>
                <a:srgbClr val="171616"/>
              </a:solidFill>
              <a:highlight>
                <a:srgbClr val="FFFFFF"/>
              </a:highlight>
              <a:latin typeface="Fira Sans Extra Condensed"/>
              <a:ea typeface="Fira Sans Extra Condensed"/>
              <a:cs typeface="Fira Sans Extra Condensed"/>
              <a:sym typeface="Fira Sans Extra Condensed"/>
            </a:endParaRPr>
          </a:p>
        </p:txBody>
      </p:sp>
      <p:sp>
        <p:nvSpPr>
          <p:cNvPr id="141" name="Google Shape;141;p20"/>
          <p:cNvSpPr txBox="1">
            <a:spLocks noGrp="1"/>
          </p:cNvSpPr>
          <p:nvPr>
            <p:ph type="body" idx="1"/>
          </p:nvPr>
        </p:nvSpPr>
        <p:spPr>
          <a:xfrm>
            <a:off x="2992582" y="1283594"/>
            <a:ext cx="3054928" cy="31013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1800" b="1" dirty="0">
                <a:solidFill>
                  <a:srgbClr val="171616"/>
                </a:solidFill>
                <a:highlight>
                  <a:schemeClr val="lt1"/>
                </a:highlight>
                <a:latin typeface="Fira Sans Extra Condensed"/>
                <a:ea typeface="Fira Sans Extra Condensed"/>
                <a:cs typeface="Fira Sans Extra Condensed"/>
                <a:sym typeface="Fira Sans Extra Condensed"/>
              </a:rPr>
              <a:t>Prétraiter la donnée</a:t>
            </a:r>
          </a:p>
          <a:p>
            <a:pPr marL="0" lvl="0" indent="0" algn="l" rtl="0">
              <a:spcBef>
                <a:spcPts val="0"/>
              </a:spcBef>
              <a:spcAft>
                <a:spcPts val="0"/>
              </a:spcAft>
              <a:buClr>
                <a:schemeClr val="dk1"/>
              </a:buClr>
              <a:buSzPts val="1100"/>
              <a:buFont typeface="Arial"/>
              <a:buNone/>
            </a:pPr>
            <a:endParaRPr lang="fr-FR" dirty="0" smtClean="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dirty="0">
              <a:solidFill>
                <a:srgbClr val="171616"/>
              </a:solidFill>
              <a:highlight>
                <a:schemeClr val="lt1"/>
              </a:highlight>
              <a:latin typeface="Fira Sans Extra Condensed"/>
              <a:ea typeface="Fira Sans Extra Condensed"/>
              <a:cs typeface="Fira Sans Extra Condensed"/>
              <a:sym typeface="Fira Sans Extra Condensed"/>
            </a:endParaRPr>
          </a:p>
          <a:p>
            <a:pPr indent="-295275">
              <a:buClr>
                <a:srgbClr val="171616"/>
              </a:buClr>
              <a:buSzPts val="1050"/>
              <a:buFont typeface="Fira Sans Extra Condensed"/>
              <a:buChar char="●"/>
            </a:pPr>
            <a:r>
              <a:rPr lang="fr-FR" sz="1200" dirty="0">
                <a:solidFill>
                  <a:srgbClr val="171616"/>
                </a:solidFill>
                <a:highlight>
                  <a:schemeClr val="lt1"/>
                </a:highlight>
                <a:latin typeface="Fira Sans Extra Condensed"/>
                <a:ea typeface="Fira Sans Extra Condensed"/>
                <a:cs typeface="Fira Sans Extra Condensed"/>
                <a:sym typeface="Fira Sans Extra Condensed"/>
              </a:rPr>
              <a:t>Labélisons nos données pour la futur mis</a:t>
            </a:r>
            <a:r>
              <a:rPr lang="fr-FR" sz="1200" dirty="0">
                <a:solidFill>
                  <a:srgbClr val="171616"/>
                </a:solidFill>
                <a:highlight>
                  <a:schemeClr val="lt1"/>
                </a:highlight>
                <a:latin typeface="Fira Sans Extra Condensed"/>
                <a:ea typeface="Fira Sans Extra Condensed"/>
                <a:cs typeface="Fira Sans Extra Condensed"/>
              </a:rPr>
              <a:t> en place du moteur de classification des images de </a:t>
            </a:r>
            <a:r>
              <a:rPr lang="fr-FR" sz="1200" dirty="0" smtClean="0">
                <a:solidFill>
                  <a:srgbClr val="171616"/>
                </a:solidFill>
                <a:highlight>
                  <a:schemeClr val="lt1"/>
                </a:highlight>
                <a:latin typeface="Fira Sans Extra Condensed"/>
                <a:ea typeface="Fira Sans Extra Condensed"/>
                <a:cs typeface="Fira Sans Extra Condensed"/>
              </a:rPr>
              <a:t>fruits</a:t>
            </a:r>
          </a:p>
          <a:p>
            <a:pPr indent="-295275">
              <a:buClr>
                <a:srgbClr val="171616"/>
              </a:buClr>
              <a:buSzPts val="1050"/>
              <a:buFont typeface="Fira Sans Extra Condensed"/>
              <a:buChar char="●"/>
            </a:pPr>
            <a:endParaRPr lang="fr-FR" sz="1200" dirty="0" smtClean="0">
              <a:solidFill>
                <a:srgbClr val="171616"/>
              </a:solidFill>
              <a:highlight>
                <a:schemeClr val="lt1"/>
              </a:highlight>
              <a:latin typeface="Fira Sans Extra Condensed"/>
              <a:ea typeface="Fira Sans Extra Condensed"/>
              <a:cs typeface="Fira Sans Extra Condensed"/>
              <a:sym typeface="Fira Sans Extra Condensed"/>
            </a:endParaRPr>
          </a:p>
          <a:p>
            <a:pPr marL="457200" lvl="0" indent="-295275" algn="l" rtl="0">
              <a:spcBef>
                <a:spcPts val="0"/>
              </a:spcBef>
              <a:spcAft>
                <a:spcPts val="0"/>
              </a:spcAft>
              <a:buClr>
                <a:srgbClr val="171616"/>
              </a:buClr>
              <a:buSzPts val="1050"/>
              <a:buFont typeface="Fira Sans Extra Condensed"/>
              <a:buChar char="●"/>
            </a:pPr>
            <a:r>
              <a:rPr lang="fr" sz="1200" dirty="0">
                <a:solidFill>
                  <a:srgbClr val="171616"/>
                </a:solidFill>
                <a:highlight>
                  <a:schemeClr val="lt1"/>
                </a:highlight>
                <a:latin typeface="Fira Sans Extra Condensed"/>
                <a:ea typeface="Fira Sans Extra Condensed"/>
                <a:cs typeface="Fira Sans Extra Condensed"/>
                <a:sym typeface="Fira Sans Extra Condensed"/>
              </a:rPr>
              <a:t>Transformer les images en tableaux de pixels</a:t>
            </a:r>
          </a:p>
          <a:p>
            <a:pPr indent="-295275">
              <a:buClr>
                <a:srgbClr val="171616"/>
              </a:buClr>
              <a:buSzPts val="1050"/>
              <a:buFont typeface="Fira Sans Extra Condensed"/>
              <a:buChar char="●"/>
            </a:pPr>
            <a:endParaRPr lang="fr-FR" sz="1200" dirty="0">
              <a:solidFill>
                <a:srgbClr val="171616"/>
              </a:solidFill>
              <a:highlight>
                <a:schemeClr val="lt1"/>
              </a:highlight>
              <a:latin typeface="Fira Sans Extra Condensed"/>
              <a:ea typeface="Fira Sans Extra Condensed"/>
              <a:cs typeface="Fira Sans Extra Condensed"/>
              <a:sym typeface="Fira Sans Extra Condensed"/>
            </a:endParaRPr>
          </a:p>
        </p:txBody>
      </p:sp>
      <p:cxnSp>
        <p:nvCxnSpPr>
          <p:cNvPr id="142" name="Google Shape;142;p20"/>
          <p:cNvCxnSpPr/>
          <p:nvPr/>
        </p:nvCxnSpPr>
        <p:spPr>
          <a:xfrm flipH="1">
            <a:off x="2982191" y="1454138"/>
            <a:ext cx="1" cy="2411284"/>
          </a:xfrm>
          <a:prstGeom prst="straightConnector1">
            <a:avLst/>
          </a:prstGeom>
          <a:noFill/>
          <a:ln w="9525" cap="flat" cmpd="sng">
            <a:solidFill>
              <a:schemeClr val="dk2"/>
            </a:solidFill>
            <a:prstDash val="solid"/>
            <a:round/>
            <a:headEnd type="none" w="med" len="med"/>
            <a:tailEnd type="none" w="med" len="med"/>
          </a:ln>
        </p:spPr>
      </p:cxnSp>
      <p:pic>
        <p:nvPicPr>
          <p:cNvPr id="6" name="Image 5"/>
          <p:cNvPicPr>
            <a:picLocks noChangeAspect="1"/>
          </p:cNvPicPr>
          <p:nvPr/>
        </p:nvPicPr>
        <p:blipFill>
          <a:blip r:embed="rId3"/>
          <a:stretch>
            <a:fillRect/>
          </a:stretch>
        </p:blipFill>
        <p:spPr>
          <a:xfrm>
            <a:off x="8148894" y="4413625"/>
            <a:ext cx="981856" cy="729875"/>
          </a:xfrm>
          <a:prstGeom prst="rect">
            <a:avLst/>
          </a:prstGeom>
        </p:spPr>
      </p:pic>
      <p:cxnSp>
        <p:nvCxnSpPr>
          <p:cNvPr id="8" name="Google Shape;142;p20"/>
          <p:cNvCxnSpPr/>
          <p:nvPr/>
        </p:nvCxnSpPr>
        <p:spPr>
          <a:xfrm flipH="1">
            <a:off x="6047510" y="1454138"/>
            <a:ext cx="1" cy="2411284"/>
          </a:xfrm>
          <a:prstGeom prst="straightConnector1">
            <a:avLst/>
          </a:prstGeom>
          <a:noFill/>
          <a:ln w="9525" cap="flat" cmpd="sng">
            <a:solidFill>
              <a:schemeClr val="dk2"/>
            </a:solidFill>
            <a:prstDash val="solid"/>
            <a:round/>
            <a:headEnd type="none" w="med" len="med"/>
            <a:tailEnd type="none" w="med" len="med"/>
          </a:ln>
        </p:spPr>
      </p:cxnSp>
      <p:sp>
        <p:nvSpPr>
          <p:cNvPr id="9" name="Google Shape;140;p20"/>
          <p:cNvSpPr txBox="1">
            <a:spLocks noGrp="1"/>
          </p:cNvSpPr>
          <p:nvPr>
            <p:ph type="body" idx="1"/>
          </p:nvPr>
        </p:nvSpPr>
        <p:spPr>
          <a:xfrm>
            <a:off x="6057900" y="1283594"/>
            <a:ext cx="3072849" cy="2498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fr" sz="1800" b="1" dirty="0" smtClean="0">
                <a:solidFill>
                  <a:srgbClr val="171616"/>
                </a:solidFill>
                <a:highlight>
                  <a:schemeClr val="lt1"/>
                </a:highlight>
                <a:latin typeface="Fira Sans Extra Condensed"/>
                <a:ea typeface="Fira Sans Extra Condensed"/>
                <a:cs typeface="Fira Sans Extra Condensed"/>
                <a:sym typeface="Fira Sans Extra Condensed"/>
              </a:rPr>
              <a:t>Extraire les features</a:t>
            </a:r>
            <a:endParaRPr lang="fr-FR" b="1" dirty="0" smtClean="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rtl="0">
              <a:spcBef>
                <a:spcPts val="0"/>
              </a:spcBef>
              <a:spcAft>
                <a:spcPts val="0"/>
              </a:spcAft>
              <a:buClr>
                <a:schemeClr val="dk1"/>
              </a:buClr>
              <a:buSzPts val="1100"/>
              <a:buFont typeface="Arial"/>
              <a:buNone/>
            </a:pPr>
            <a:endParaRPr lang="fr-FR" b="1" dirty="0" smtClean="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rtl="0">
              <a:spcBef>
                <a:spcPts val="0"/>
              </a:spcBef>
              <a:spcAft>
                <a:spcPts val="0"/>
              </a:spcAft>
              <a:buClr>
                <a:schemeClr val="dk1"/>
              </a:buClr>
              <a:buSzPts val="1100"/>
              <a:buFont typeface="Arial"/>
              <a:buNone/>
            </a:pPr>
            <a:endParaRPr b="1" dirty="0">
              <a:solidFill>
                <a:srgbClr val="171616"/>
              </a:solidFill>
              <a:highlight>
                <a:schemeClr val="lt1"/>
              </a:highlight>
              <a:latin typeface="Fira Sans Extra Condensed"/>
              <a:ea typeface="Fira Sans Extra Condensed"/>
              <a:cs typeface="Fira Sans Extra Condensed"/>
              <a:sym typeface="Fira Sans Extra Condensed"/>
            </a:endParaRPr>
          </a:p>
          <a:p>
            <a:pPr lvl="0" indent="-295275">
              <a:buClr>
                <a:srgbClr val="171616"/>
              </a:buClr>
              <a:buSzPts val="1050"/>
              <a:buFont typeface="Fira Sans Extra Condensed"/>
              <a:buChar char="●"/>
            </a:pPr>
            <a:r>
              <a:rPr lang="fr" sz="1200" dirty="0" smtClean="0">
                <a:solidFill>
                  <a:srgbClr val="171616"/>
                </a:solidFill>
                <a:highlight>
                  <a:schemeClr val="lt1"/>
                </a:highlight>
                <a:latin typeface="Fira Sans Extra Condensed"/>
                <a:ea typeface="Fira Sans Extra Condensed"/>
                <a:cs typeface="Fira Sans Extra Condensed"/>
                <a:sym typeface="Fira Sans Extra Condensed"/>
              </a:rPr>
              <a:t>Créer un modèle d’un réseau de neuronne pré-entrainé (</a:t>
            </a:r>
            <a:r>
              <a:rPr lang="fr-FR" sz="1200" dirty="0" smtClean="0">
                <a:solidFill>
                  <a:srgbClr val="171616"/>
                </a:solidFill>
                <a:highlight>
                  <a:schemeClr val="lt1"/>
                </a:highlight>
                <a:latin typeface="Fira Sans Extra Condensed"/>
                <a:ea typeface="Fira Sans Extra Condensed"/>
                <a:cs typeface="Fira Sans Extra Condensed"/>
                <a:sym typeface="Fira Sans Extra Condensed"/>
              </a:rPr>
              <a:t>ResNet50)</a:t>
            </a:r>
          </a:p>
          <a:p>
            <a:pPr lvl="0" indent="-295275">
              <a:buClr>
                <a:srgbClr val="171616"/>
              </a:buClr>
              <a:buSzPts val="1050"/>
              <a:buFont typeface="Fira Sans Extra Condensed"/>
              <a:buChar char="●"/>
            </a:pPr>
            <a:endParaRPr lang="fr" sz="1200" dirty="0" smtClean="0">
              <a:solidFill>
                <a:srgbClr val="171616"/>
              </a:solidFill>
              <a:highlight>
                <a:schemeClr val="lt1"/>
              </a:highlight>
              <a:latin typeface="Fira Sans Extra Condensed"/>
              <a:ea typeface="Fira Sans Extra Condensed"/>
              <a:cs typeface="Fira Sans Extra Condensed"/>
              <a:sym typeface="Fira Sans Extra Condensed"/>
            </a:endParaRPr>
          </a:p>
          <a:p>
            <a:pPr indent="-295275">
              <a:buClr>
                <a:srgbClr val="171616"/>
              </a:buClr>
              <a:buSzPts val="1050"/>
              <a:buFont typeface="Fira Sans Extra Condensed"/>
              <a:buChar char="●"/>
            </a:pPr>
            <a:r>
              <a:rPr lang="fr" sz="1200" dirty="0">
                <a:solidFill>
                  <a:srgbClr val="171616"/>
                </a:solidFill>
                <a:highlight>
                  <a:schemeClr val="lt1"/>
                </a:highlight>
                <a:latin typeface="Fira Sans Extra Condensed"/>
                <a:ea typeface="Fira Sans Extra Condensed"/>
                <a:cs typeface="Fira Sans Extra Condensed"/>
                <a:sym typeface="Fira Sans Extra Condensed"/>
              </a:rPr>
              <a:t>Passer ces images dans un réseau de neurone pré-entrainé </a:t>
            </a:r>
            <a:r>
              <a:rPr lang="fr" sz="1200" dirty="0" smtClean="0">
                <a:solidFill>
                  <a:srgbClr val="171616"/>
                </a:solidFill>
                <a:highlight>
                  <a:schemeClr val="lt1"/>
                </a:highlight>
                <a:latin typeface="Fira Sans Extra Condensed"/>
                <a:ea typeface="Fira Sans Extra Condensed"/>
                <a:cs typeface="Fira Sans Extra Condensed"/>
                <a:sym typeface="Fira Sans Extra Condensed"/>
              </a:rPr>
              <a:t>pour réaliser une prédiction </a:t>
            </a:r>
            <a:r>
              <a:rPr lang="fr-FR" sz="1200" dirty="0">
                <a:solidFill>
                  <a:srgbClr val="171616"/>
                </a:solidFill>
                <a:highlight>
                  <a:schemeClr val="lt1"/>
                </a:highlight>
                <a:latin typeface="Fira Sans Extra Condensed"/>
                <a:ea typeface="Fira Sans Extra Condensed"/>
                <a:cs typeface="Fira Sans Extra Condensed"/>
                <a:sym typeface="Fira Sans Extra Condensed"/>
              </a:rPr>
              <a:t>de chaque </a:t>
            </a:r>
            <a:r>
              <a:rPr lang="fr-FR" sz="1200" dirty="0" smtClean="0">
                <a:solidFill>
                  <a:srgbClr val="171616"/>
                </a:solidFill>
                <a:highlight>
                  <a:schemeClr val="lt1"/>
                </a:highlight>
                <a:latin typeface="Fira Sans Extra Condensed"/>
                <a:ea typeface="Fira Sans Extra Condensed"/>
                <a:cs typeface="Fira Sans Extra Condensed"/>
                <a:sym typeface="Fira Sans Extra Condensed"/>
              </a:rPr>
              <a:t>input</a:t>
            </a:r>
            <a:r>
              <a:rPr lang="fr-FR" sz="1050" dirty="0">
                <a:solidFill>
                  <a:srgbClr val="171616"/>
                </a:solidFill>
                <a:highlight>
                  <a:schemeClr val="lt1"/>
                </a:highlight>
                <a:latin typeface="Fira Sans Extra Condensed"/>
                <a:ea typeface="Fira Sans Extra Condensed"/>
                <a:cs typeface="Fira Sans Extra Condensed"/>
                <a:sym typeface="Fira Sans Extra Condensed"/>
              </a:rPr>
              <a:t> </a:t>
            </a:r>
            <a:r>
              <a:rPr lang="fr-FR" sz="1050" dirty="0" smtClean="0">
                <a:solidFill>
                  <a:srgbClr val="171616"/>
                </a:solidFill>
                <a:highlight>
                  <a:schemeClr val="lt1"/>
                </a:highlight>
                <a:latin typeface="Fira Sans Extra Condensed"/>
                <a:ea typeface="Fira Sans Extra Condensed"/>
                <a:cs typeface="Fira Sans Extra Condensed"/>
                <a:sym typeface="Fira Sans Extra Condensed"/>
              </a:rPr>
              <a:t>et d’</a:t>
            </a:r>
            <a:r>
              <a:rPr lang="fr" sz="1200" dirty="0" smtClean="0">
                <a:solidFill>
                  <a:srgbClr val="171616"/>
                </a:solidFill>
                <a:highlight>
                  <a:schemeClr val="lt1"/>
                </a:highlight>
                <a:latin typeface="Fira Sans Extra Condensed"/>
                <a:ea typeface="Fira Sans Extra Condensed"/>
                <a:cs typeface="Fira Sans Extra Condensed"/>
                <a:sym typeface="Fira Sans Extra Condensed"/>
              </a:rPr>
              <a:t>extraire ses caractéristiques</a:t>
            </a:r>
            <a:endParaRPr sz="1050" dirty="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rtl="0">
              <a:spcBef>
                <a:spcPts val="0"/>
              </a:spcBef>
              <a:spcAft>
                <a:spcPts val="0"/>
              </a:spcAft>
              <a:buClr>
                <a:schemeClr val="dk1"/>
              </a:buClr>
              <a:buSzPts val="1100"/>
              <a:buFont typeface="Arial"/>
              <a:buNone/>
            </a:pPr>
            <a:endParaRPr dirty="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rtl="0">
              <a:spcBef>
                <a:spcPts val="0"/>
              </a:spcBef>
              <a:spcAft>
                <a:spcPts val="0"/>
              </a:spcAft>
              <a:buClr>
                <a:schemeClr val="dk1"/>
              </a:buClr>
              <a:buSzPts val="1100"/>
              <a:buFont typeface="Arial"/>
              <a:buNone/>
            </a:pPr>
            <a:endParaRPr sz="1050" b="1" dirty="0">
              <a:solidFill>
                <a:srgbClr val="171616"/>
              </a:solidFill>
              <a:highlight>
                <a:srgbClr val="FFFFFF"/>
              </a:highlight>
              <a:latin typeface="Fira Sans Extra Condensed"/>
              <a:ea typeface="Fira Sans Extra Condensed"/>
              <a:cs typeface="Fira Sans Extra Condensed"/>
              <a:sym typeface="Fira Sans Extra Condensed"/>
            </a:endParaRPr>
          </a:p>
        </p:txBody>
      </p:sp>
      <p:cxnSp>
        <p:nvCxnSpPr>
          <p:cNvPr id="10" name="Connecteur droit 9"/>
          <p:cNvCxnSpPr/>
          <p:nvPr/>
        </p:nvCxnSpPr>
        <p:spPr>
          <a:xfrm>
            <a:off x="3605646" y="665017"/>
            <a:ext cx="19327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cxnSp>
        <p:nvCxnSpPr>
          <p:cNvPr id="66" name="Google Shape;66;p14"/>
          <p:cNvCxnSpPr/>
          <p:nvPr/>
        </p:nvCxnSpPr>
        <p:spPr>
          <a:xfrm>
            <a:off x="2034547" y="883675"/>
            <a:ext cx="0" cy="3167865"/>
          </a:xfrm>
          <a:prstGeom prst="straightConnector1">
            <a:avLst/>
          </a:prstGeom>
          <a:noFill/>
          <a:ln w="9525" cap="flat" cmpd="sng">
            <a:solidFill>
              <a:schemeClr val="dk2"/>
            </a:solidFill>
            <a:prstDash val="solid"/>
            <a:round/>
            <a:headEnd type="none" w="med" len="med"/>
            <a:tailEnd type="none" w="med" len="med"/>
          </a:ln>
        </p:spPr>
      </p:cxnSp>
      <p:sp>
        <p:nvSpPr>
          <p:cNvPr id="67" name="Google Shape;67;p14"/>
          <p:cNvSpPr txBox="1">
            <a:spLocks noGrp="1"/>
          </p:cNvSpPr>
          <p:nvPr>
            <p:ph type="body" idx="1"/>
          </p:nvPr>
        </p:nvSpPr>
        <p:spPr>
          <a:xfrm>
            <a:off x="2140527" y="883675"/>
            <a:ext cx="2244436" cy="3483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2</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Prototypage</a:t>
            </a:r>
          </a:p>
          <a:p>
            <a:pPr marL="0" lvl="0" indent="0" algn="ctr" rtl="0">
              <a:spcBef>
                <a:spcPts val="1200"/>
              </a:spcBef>
              <a:spcAft>
                <a:spcPts val="0"/>
              </a:spcAft>
              <a:buNone/>
            </a:pPr>
            <a:endParaRPr lang="f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Définir le MVP</a:t>
            </a: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Préparer </a:t>
            </a:r>
            <a:r>
              <a:rPr lang="fr" sz="1400" dirty="0">
                <a:latin typeface="Fira Sans Extra Condensed"/>
                <a:ea typeface="Fira Sans Extra Condensed"/>
                <a:cs typeface="Fira Sans Extra Condensed"/>
                <a:sym typeface="Fira Sans Extra Condensed"/>
              </a:rPr>
              <a:t>son environnement de </a:t>
            </a:r>
            <a:r>
              <a:rPr lang="fr" sz="1400" dirty="0" smtClean="0">
                <a:latin typeface="Fira Sans Extra Condensed"/>
                <a:ea typeface="Fira Sans Extra Condensed"/>
                <a:cs typeface="Fira Sans Extra Condensed"/>
                <a:sym typeface="Fira Sans Extra Condensed"/>
              </a:rPr>
              <a:t>travail et Big Data</a:t>
            </a:r>
            <a:endParaRPr sz="1400" dirty="0">
              <a:latin typeface="Fira Sans Extra Condensed"/>
              <a:ea typeface="Fira Sans Extra Condensed"/>
              <a:cs typeface="Fira Sans Extra Condensed"/>
              <a:sym typeface="Fira Sans Extra Condensed"/>
            </a:endParaRPr>
          </a:p>
          <a:p>
            <a:pPr marL="0" lvl="0" indent="0" algn="l" rtl="0">
              <a:spcBef>
                <a:spcPts val="1200"/>
              </a:spcBef>
              <a:spcAft>
                <a:spcPts val="0"/>
              </a:spcAft>
              <a:buClr>
                <a:schemeClr val="dk1"/>
              </a:buClr>
              <a:buSzPts val="1100"/>
              <a:buFont typeface="Arial"/>
              <a:buNone/>
            </a:pPr>
            <a:endParaRPr sz="1400" dirty="0">
              <a:latin typeface="Fira Sans Extra Condensed"/>
              <a:ea typeface="Fira Sans Extra Condensed"/>
              <a:cs typeface="Fira Sans Extra Condensed"/>
              <a:sym typeface="Fira Sans Extra Condensed"/>
            </a:endParaRPr>
          </a:p>
          <a:p>
            <a:pPr marL="0" lvl="0" indent="0" algn="l" rtl="0">
              <a:spcBef>
                <a:spcPts val="1200"/>
              </a:spcBef>
              <a:spcAft>
                <a:spcPts val="1200"/>
              </a:spcAft>
              <a:buNone/>
            </a:pPr>
            <a:endParaRPr sz="2600" dirty="0">
              <a:latin typeface="Fira Sans Extra Condensed"/>
              <a:ea typeface="Fira Sans Extra Condensed"/>
              <a:cs typeface="Fira Sans Extra Condensed"/>
              <a:sym typeface="Fira Sans Extra Condensed"/>
            </a:endParaRPr>
          </a:p>
        </p:txBody>
      </p:sp>
      <p:cxnSp>
        <p:nvCxnSpPr>
          <p:cNvPr id="68" name="Google Shape;68;p14"/>
          <p:cNvCxnSpPr/>
          <p:nvPr/>
        </p:nvCxnSpPr>
        <p:spPr>
          <a:xfrm>
            <a:off x="4367613" y="952713"/>
            <a:ext cx="0" cy="3167865"/>
          </a:xfrm>
          <a:prstGeom prst="straightConnector1">
            <a:avLst/>
          </a:prstGeom>
          <a:noFill/>
          <a:ln w="9525" cap="flat" cmpd="sng">
            <a:solidFill>
              <a:schemeClr val="dk2"/>
            </a:solidFill>
            <a:prstDash val="solid"/>
            <a:round/>
            <a:headEnd type="none" w="med" len="med"/>
            <a:tailEnd type="none" w="med" len="med"/>
          </a:ln>
        </p:spPr>
      </p:cxnSp>
      <p:sp>
        <p:nvSpPr>
          <p:cNvPr id="69" name="Google Shape;69;p14"/>
          <p:cNvSpPr txBox="1">
            <a:spLocks noGrp="1"/>
          </p:cNvSpPr>
          <p:nvPr>
            <p:ph type="body" idx="1"/>
          </p:nvPr>
        </p:nvSpPr>
        <p:spPr>
          <a:xfrm>
            <a:off x="4468091" y="883676"/>
            <a:ext cx="2042359" cy="348348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3</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Production</a:t>
            </a:r>
          </a:p>
          <a:p>
            <a:pPr marL="0" lvl="0" indent="0">
              <a:spcBef>
                <a:spcPts val="1200"/>
              </a:spcBef>
              <a:buClr>
                <a:schemeClr val="dk1"/>
              </a:buClr>
              <a:buSzPts val="1100"/>
              <a:buNone/>
            </a:pPr>
            <a:endParaRPr lang="fr-FR" sz="2600" b="1" dirty="0">
              <a:latin typeface="Fira Sans Extra Condensed"/>
              <a:ea typeface="Fira Sans Extra Condensed"/>
              <a:cs typeface="Fira Sans Extra Condensed"/>
              <a:sym typeface="Fira Sans Extra Condensed"/>
            </a:endParaRPr>
          </a:p>
          <a:p>
            <a:pPr marL="0" lvl="0" indent="0" algn="ctr">
              <a:spcBef>
                <a:spcPts val="1200"/>
              </a:spcBef>
              <a:buClr>
                <a:schemeClr val="dk1"/>
              </a:buClr>
              <a:buSzPts val="1100"/>
              <a:buNone/>
            </a:pPr>
            <a:r>
              <a:rPr lang="fr-FR" dirty="0" smtClean="0">
                <a:latin typeface="Fira Sans Extra Condensed"/>
                <a:ea typeface="Fira Sans Extra Condensed"/>
                <a:cs typeface="Fira Sans Extra Condensed"/>
                <a:sym typeface="Fira Sans Extra Condensed"/>
              </a:rPr>
              <a:t>Récupérer </a:t>
            </a:r>
            <a:r>
              <a:rPr lang="fr-FR" dirty="0">
                <a:latin typeface="Fira Sans Extra Condensed"/>
                <a:ea typeface="Fira Sans Extra Condensed"/>
                <a:cs typeface="Fira Sans Extra Condensed"/>
                <a:sym typeface="Fira Sans Extra Condensed"/>
              </a:rPr>
              <a:t>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Prétraiter 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Extraire les features</a:t>
            </a:r>
            <a:endParaRPr sz="1300" dirty="0">
              <a:latin typeface="Fira Sans Extra Condensed"/>
              <a:ea typeface="Fira Sans Extra Condensed"/>
              <a:cs typeface="Fira Sans Extra Condensed"/>
              <a:sym typeface="Fira Sans Extra Condensed"/>
            </a:endParaRPr>
          </a:p>
        </p:txBody>
      </p:sp>
      <p:cxnSp>
        <p:nvCxnSpPr>
          <p:cNvPr id="70" name="Google Shape;70;p14"/>
          <p:cNvCxnSpPr/>
          <p:nvPr/>
        </p:nvCxnSpPr>
        <p:spPr>
          <a:xfrm>
            <a:off x="6593578" y="952700"/>
            <a:ext cx="0" cy="3167865"/>
          </a:xfrm>
          <a:prstGeom prst="straightConnector1">
            <a:avLst/>
          </a:prstGeom>
          <a:noFill/>
          <a:ln w="9525" cap="flat" cmpd="sng">
            <a:solidFill>
              <a:schemeClr val="dk2"/>
            </a:solidFill>
            <a:prstDash val="solid"/>
            <a:round/>
            <a:headEnd type="none" w="med" len="med"/>
            <a:tailEnd type="none" w="med" len="med"/>
          </a:ln>
        </p:spPr>
      </p:cxnSp>
      <p:sp>
        <p:nvSpPr>
          <p:cNvPr id="72" name="Google Shape;72;p14"/>
          <p:cNvSpPr txBox="1">
            <a:spLocks noGrp="1"/>
          </p:cNvSpPr>
          <p:nvPr>
            <p:ph type="body" idx="1"/>
          </p:nvPr>
        </p:nvSpPr>
        <p:spPr>
          <a:xfrm>
            <a:off x="0" y="872837"/>
            <a:ext cx="2019249" cy="349432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1</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2600" b="1" dirty="0" smtClean="0">
                <a:latin typeface="Fira Sans Extra Condensed"/>
                <a:ea typeface="Fira Sans Extra Condensed"/>
                <a:cs typeface="Fira Sans Extra Condensed"/>
                <a:sym typeface="Fira Sans Extra Condensed"/>
              </a:rPr>
              <a:t>Cadrage</a:t>
            </a:r>
          </a:p>
          <a:p>
            <a:pPr marL="0" lvl="0" indent="0" algn="ctr" rtl="0">
              <a:spcBef>
                <a:spcPts val="1200"/>
              </a:spcBef>
              <a:spcAft>
                <a:spcPts val="0"/>
              </a:spcAft>
              <a:buClr>
                <a:schemeClr val="dk1"/>
              </a:buClr>
              <a:buSzPts val="1100"/>
              <a:buFont typeface="Arial"/>
              <a:buNone/>
            </a:pP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Comprendre les besoins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Cadrer les objectifs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1200"/>
              </a:spcAft>
              <a:buNone/>
            </a:pPr>
            <a:endParaRPr sz="1400" dirty="0">
              <a:latin typeface="Fira Sans Extra Condensed"/>
              <a:ea typeface="Fira Sans Extra Condensed"/>
              <a:cs typeface="Fira Sans Extra Condensed"/>
              <a:sym typeface="Fira Sans Extra Condensed"/>
            </a:endParaRPr>
          </a:p>
        </p:txBody>
      </p:sp>
      <p:sp>
        <p:nvSpPr>
          <p:cNvPr id="74" name="Google Shape;74;p14"/>
          <p:cNvSpPr txBox="1">
            <a:spLocks noGrp="1"/>
          </p:cNvSpPr>
          <p:nvPr>
            <p:ph type="body" idx="1"/>
          </p:nvPr>
        </p:nvSpPr>
        <p:spPr>
          <a:xfrm>
            <a:off x="6662252" y="930136"/>
            <a:ext cx="2468498" cy="3483489"/>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FR" sz="2600" b="1" dirty="0" smtClean="0">
                <a:latin typeface="Fira Sans Extra Condensed"/>
                <a:ea typeface="Fira Sans Extra Condensed"/>
                <a:cs typeface="Fira Sans Extra Condensed"/>
                <a:sym typeface="Fira Sans Extra Condensed"/>
              </a:rPr>
              <a:t>4</a:t>
            </a:r>
            <a:endParaRPr sz="2600" b="1" dirty="0">
              <a:latin typeface="Fira Sans Extra Condensed"/>
              <a:ea typeface="Fira Sans Extra Condensed"/>
              <a:cs typeface="Fira Sans Extra Condensed"/>
              <a:sym typeface="Fira Sans Extra Condensed"/>
            </a:endParaRPr>
          </a:p>
          <a:p>
            <a:pPr marL="0" lvl="0" indent="0" algn="ctr">
              <a:spcBef>
                <a:spcPts val="1200"/>
              </a:spcBef>
              <a:buNone/>
            </a:pPr>
            <a:r>
              <a:rPr lang="fr-FR" sz="2600" b="1" dirty="0">
                <a:latin typeface="Fira Sans Extra Condensed"/>
                <a:ea typeface="Fira Sans Extra Condensed"/>
                <a:cs typeface="Fira Sans Extra Condensed"/>
                <a:sym typeface="Fira Sans Extra Condensed"/>
              </a:rPr>
              <a:t>Réduction </a:t>
            </a:r>
            <a:r>
              <a:rPr lang="fr-FR" sz="2600" b="1" dirty="0" smtClean="0">
                <a:latin typeface="Fira Sans Extra Condensed"/>
                <a:ea typeface="Fira Sans Extra Condensed"/>
                <a:cs typeface="Fira Sans Extra Condensed"/>
                <a:sym typeface="Fira Sans Extra Condensed"/>
              </a:rPr>
              <a:t>dimension</a:t>
            </a:r>
            <a:br>
              <a:rPr lang="fr-FR" sz="2600" b="1" dirty="0" smtClean="0">
                <a:latin typeface="Fira Sans Extra Condensed"/>
                <a:ea typeface="Fira Sans Extra Condensed"/>
                <a:cs typeface="Fira Sans Extra Condensed"/>
                <a:sym typeface="Fira Sans Extra Condensed"/>
              </a:rPr>
            </a:br>
            <a:r>
              <a:rPr lang="fr-FR" sz="2600" b="1" dirty="0" smtClean="0">
                <a:latin typeface="Fira Sans Extra Condensed"/>
                <a:ea typeface="Fira Sans Extra Condensed"/>
                <a:cs typeface="Fira Sans Extra Condensed"/>
                <a:sym typeface="Fira Sans Extra Condensed"/>
              </a:rPr>
              <a:t/>
            </a:r>
            <a:br>
              <a:rPr lang="fr-FR" sz="2600" b="1" dirty="0" smtClean="0">
                <a:latin typeface="Fira Sans Extra Condensed"/>
                <a:ea typeface="Fira Sans Extra Condensed"/>
                <a:cs typeface="Fira Sans Extra Condensed"/>
                <a:sym typeface="Fira Sans Extra Condensed"/>
              </a:rPr>
            </a:br>
            <a:r>
              <a:rPr lang="fr" sz="1300" dirty="0" smtClean="0">
                <a:latin typeface="Fira Sans Extra Condensed"/>
                <a:ea typeface="Fira Sans Extra Condensed"/>
                <a:cs typeface="Fira Sans Extra Condensed"/>
                <a:sym typeface="Fira Sans Extra Condensed"/>
              </a:rPr>
              <a:t>Réduction dimension ACP</a:t>
            </a:r>
          </a:p>
          <a:p>
            <a:pPr marL="0" lvl="0" indent="0" algn="ctr">
              <a:spcBef>
                <a:spcPts val="1200"/>
              </a:spcBef>
              <a:buNone/>
            </a:pPr>
            <a:r>
              <a:rPr lang="fr" sz="1300" dirty="0" smtClean="0">
                <a:latin typeface="Fira Sans Extra Condensed"/>
                <a:ea typeface="Fira Sans Extra Condensed"/>
                <a:cs typeface="Fira Sans Extra Condensed"/>
                <a:sym typeface="Fira Sans Extra Condensed"/>
              </a:rPr>
              <a:t>Sauvegarder la sortie de l’ACP dans le bucket</a:t>
            </a:r>
            <a:endParaRPr sz="13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300" dirty="0"/>
          </a:p>
          <a:p>
            <a:pPr marL="0" lvl="0" indent="0" algn="l" rtl="0">
              <a:spcBef>
                <a:spcPts val="1200"/>
              </a:spcBef>
              <a:spcAft>
                <a:spcPts val="1200"/>
              </a:spcAft>
              <a:buNone/>
            </a:pPr>
            <a:endParaRPr sz="1300" dirty="0"/>
          </a:p>
        </p:txBody>
      </p:sp>
      <p:pic>
        <p:nvPicPr>
          <p:cNvPr id="11" name="Image 10"/>
          <p:cNvPicPr>
            <a:picLocks noChangeAspect="1"/>
          </p:cNvPicPr>
          <p:nvPr/>
        </p:nvPicPr>
        <p:blipFill>
          <a:blip r:embed="rId3"/>
          <a:stretch>
            <a:fillRect/>
          </a:stretch>
        </p:blipFill>
        <p:spPr>
          <a:xfrm>
            <a:off x="8148894" y="4413625"/>
            <a:ext cx="981856" cy="729875"/>
          </a:xfrm>
          <a:prstGeom prst="rect">
            <a:avLst/>
          </a:prstGeom>
        </p:spPr>
      </p:pic>
      <p:sp>
        <p:nvSpPr>
          <p:cNvPr id="13" name="Google Shape;110;p17"/>
          <p:cNvSpPr/>
          <p:nvPr/>
        </p:nvSpPr>
        <p:spPr>
          <a:xfrm>
            <a:off x="0" y="467352"/>
            <a:ext cx="6774873" cy="3846000"/>
          </a:xfrm>
          <a:prstGeom prst="rect">
            <a:avLst/>
          </a:prstGeom>
          <a:solidFill>
            <a:srgbClr val="FFFFFF">
              <a:alpha val="7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70;p14"/>
          <p:cNvCxnSpPr/>
          <p:nvPr/>
        </p:nvCxnSpPr>
        <p:spPr>
          <a:xfrm>
            <a:off x="9130750" y="924792"/>
            <a:ext cx="0" cy="3167865"/>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793236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311700" y="399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smtClean="0">
                <a:latin typeface="Fira Sans Extra Condensed"/>
                <a:ea typeface="Fira Sans Extra Condensed"/>
                <a:cs typeface="Fira Sans Extra Condensed"/>
                <a:sym typeface="Fira Sans Extra Condensed"/>
              </a:rPr>
              <a:t>Réduction de dimension</a:t>
            </a:r>
            <a:endParaRPr dirty="0">
              <a:latin typeface="Fira Sans Extra Condensed"/>
              <a:ea typeface="Fira Sans Extra Condensed"/>
              <a:cs typeface="Fira Sans Extra Condensed"/>
              <a:sym typeface="Fira Sans Extra Condensed"/>
            </a:endParaRPr>
          </a:p>
        </p:txBody>
      </p:sp>
      <p:sp>
        <p:nvSpPr>
          <p:cNvPr id="224" name="Google Shape;224;p27"/>
          <p:cNvSpPr txBox="1">
            <a:spLocks noGrp="1"/>
          </p:cNvSpPr>
          <p:nvPr>
            <p:ph type="body" idx="1"/>
          </p:nvPr>
        </p:nvSpPr>
        <p:spPr>
          <a:xfrm>
            <a:off x="311700" y="893025"/>
            <a:ext cx="3969355" cy="37401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fr" sz="2400" dirty="0">
                <a:solidFill>
                  <a:srgbClr val="171616"/>
                </a:solidFill>
                <a:highlight>
                  <a:schemeClr val="lt1"/>
                </a:highlight>
                <a:latin typeface="Fira Sans Extra Condensed"/>
                <a:ea typeface="Fira Sans Extra Condensed"/>
                <a:cs typeface="Fira Sans Extra Condensed"/>
                <a:sym typeface="Fira Sans Extra Condensed"/>
              </a:rPr>
              <a:t>Réduction </a:t>
            </a:r>
            <a:r>
              <a:rPr lang="fr" sz="2400" dirty="0" smtClean="0">
                <a:solidFill>
                  <a:srgbClr val="171616"/>
                </a:solidFill>
                <a:highlight>
                  <a:schemeClr val="lt1"/>
                </a:highlight>
                <a:latin typeface="Fira Sans Extra Condensed"/>
                <a:ea typeface="Fira Sans Extra Condensed"/>
                <a:cs typeface="Fira Sans Extra Condensed"/>
                <a:sym typeface="Fira Sans Extra Condensed"/>
              </a:rPr>
              <a:t>dimension</a:t>
            </a:r>
          </a:p>
          <a:p>
            <a:pPr marL="0" lvl="0" indent="0">
              <a:buClr>
                <a:schemeClr val="dk1"/>
              </a:buClr>
              <a:buSzPts val="1100"/>
              <a:buNone/>
            </a:pPr>
            <a:endParaRPr lang="fr" sz="1800" dirty="0" smtClean="0">
              <a:solidFill>
                <a:srgbClr val="171616"/>
              </a:solidFill>
              <a:highlight>
                <a:schemeClr val="lt1"/>
              </a:highlight>
              <a:latin typeface="Fira Sans Extra Condensed"/>
              <a:ea typeface="Fira Sans Extra Condensed"/>
              <a:cs typeface="Fira Sans Extra Condensed"/>
              <a:sym typeface="Fira Sans Extra Condensed"/>
            </a:endParaRPr>
          </a:p>
          <a:p>
            <a:pPr marL="457200" lvl="0" indent="-295275" algn="l" rtl="0">
              <a:spcBef>
                <a:spcPts val="0"/>
              </a:spcBef>
              <a:spcAft>
                <a:spcPts val="0"/>
              </a:spcAft>
              <a:buClr>
                <a:srgbClr val="171616"/>
              </a:buClr>
              <a:buSzPts val="1050"/>
              <a:buFont typeface="Fira Sans Extra Condensed"/>
              <a:buChar char="●"/>
            </a:pPr>
            <a:endParaRPr lang="fr-FR" sz="1200" dirty="0" smtClean="0">
              <a:solidFill>
                <a:srgbClr val="171616"/>
              </a:solidFill>
              <a:highlight>
                <a:schemeClr val="lt1"/>
              </a:highlight>
              <a:latin typeface="Fira Sans Extra Condensed"/>
              <a:ea typeface="Fira Sans Extra Condensed"/>
              <a:cs typeface="Fira Sans Extra Condensed"/>
              <a:sym typeface="Fira Sans Extra Condensed"/>
            </a:endParaRPr>
          </a:p>
          <a:p>
            <a:pPr marL="457200" lvl="0" indent="-295275" algn="l" rtl="0">
              <a:spcBef>
                <a:spcPts val="0"/>
              </a:spcBef>
              <a:spcAft>
                <a:spcPts val="0"/>
              </a:spcAft>
              <a:buClr>
                <a:srgbClr val="171616"/>
              </a:buClr>
              <a:buSzPts val="1050"/>
              <a:buFont typeface="Fira Sans Extra Condensed"/>
              <a:buChar char="●"/>
            </a:pPr>
            <a:r>
              <a:rPr lang="fr-FR" sz="1200" dirty="0" smtClean="0">
                <a:solidFill>
                  <a:srgbClr val="171616"/>
                </a:solidFill>
                <a:highlight>
                  <a:schemeClr val="lt1"/>
                </a:highlight>
                <a:latin typeface="Fira Sans Extra Condensed"/>
                <a:ea typeface="Fira Sans Extra Condensed"/>
                <a:cs typeface="Fira Sans Extra Condensed"/>
                <a:sym typeface="Fira Sans Extra Condensed"/>
              </a:rPr>
              <a:t>Créer un estimateur de PCA </a:t>
            </a:r>
            <a:r>
              <a:rPr lang="fr-FR" sz="1200" dirty="0" err="1" smtClean="0">
                <a:solidFill>
                  <a:srgbClr val="171616"/>
                </a:solidFill>
                <a:highlight>
                  <a:schemeClr val="lt1"/>
                </a:highlight>
                <a:latin typeface="Fira Sans Extra Condensed"/>
                <a:ea typeface="Fira Sans Extra Condensed"/>
                <a:cs typeface="Fira Sans Extra Condensed"/>
                <a:sym typeface="Fira Sans Extra Condensed"/>
              </a:rPr>
              <a:t>Spark</a:t>
            </a:r>
            <a:r>
              <a:rPr lang="fr-FR" sz="1200" dirty="0" smtClean="0">
                <a:solidFill>
                  <a:srgbClr val="171616"/>
                </a:solidFill>
                <a:highlight>
                  <a:schemeClr val="lt1"/>
                </a:highlight>
                <a:latin typeface="Fira Sans Extra Condensed"/>
                <a:ea typeface="Fira Sans Extra Condensed"/>
                <a:cs typeface="Fira Sans Extra Condensed"/>
                <a:sym typeface="Fira Sans Extra Condensed"/>
              </a:rPr>
              <a:t>, en indiquant la colonne d’entrée, et de sortie, et fixant le nombre de composant principal à 100.</a:t>
            </a:r>
          </a:p>
          <a:p>
            <a:pPr marL="457200" lvl="0" indent="-295275" algn="l" rtl="0">
              <a:spcBef>
                <a:spcPts val="0"/>
              </a:spcBef>
              <a:spcAft>
                <a:spcPts val="0"/>
              </a:spcAft>
              <a:buClr>
                <a:srgbClr val="171616"/>
              </a:buClr>
              <a:buSzPts val="1050"/>
              <a:buFont typeface="Fira Sans Extra Condensed"/>
              <a:buChar char="●"/>
            </a:pPr>
            <a:endParaRPr sz="1200" dirty="0">
              <a:solidFill>
                <a:srgbClr val="171616"/>
              </a:solidFill>
              <a:highlight>
                <a:schemeClr val="lt1"/>
              </a:highlight>
              <a:latin typeface="Fira Sans Extra Condensed"/>
              <a:ea typeface="Fira Sans Extra Condensed"/>
              <a:cs typeface="Fira Sans Extra Condensed"/>
              <a:sym typeface="Fira Sans Extra Condensed"/>
            </a:endParaRPr>
          </a:p>
          <a:p>
            <a:pPr marL="457200" lvl="0" indent="-295275" algn="l" rtl="0">
              <a:spcBef>
                <a:spcPts val="0"/>
              </a:spcBef>
              <a:spcAft>
                <a:spcPts val="0"/>
              </a:spcAft>
              <a:buClr>
                <a:srgbClr val="171616"/>
              </a:buClr>
              <a:buSzPts val="1050"/>
              <a:buFont typeface="Fira Sans Extra Condensed"/>
              <a:buChar char="●"/>
            </a:pPr>
            <a:r>
              <a:rPr lang="fr" sz="1200" dirty="0" smtClean="0">
                <a:solidFill>
                  <a:srgbClr val="171616"/>
                </a:solidFill>
                <a:highlight>
                  <a:schemeClr val="lt1"/>
                </a:highlight>
                <a:latin typeface="Fira Sans Extra Condensed"/>
                <a:ea typeface="Fira Sans Extra Condensed"/>
                <a:cs typeface="Fira Sans Extra Condensed"/>
                <a:sym typeface="Fira Sans Extra Condensed"/>
              </a:rPr>
              <a:t>Puis à l’aide de la somme cumulée de la variance expliquée, on choisit le bon le nombre de composants principales avant de d’enregistrer dans un csv, la sortie de cette reduction de dimension.</a:t>
            </a:r>
          </a:p>
        </p:txBody>
      </p:sp>
      <p:cxnSp>
        <p:nvCxnSpPr>
          <p:cNvPr id="226" name="Google Shape;226;p27"/>
          <p:cNvCxnSpPr/>
          <p:nvPr/>
        </p:nvCxnSpPr>
        <p:spPr>
          <a:xfrm>
            <a:off x="4218706" y="893025"/>
            <a:ext cx="0" cy="3739800"/>
          </a:xfrm>
          <a:prstGeom prst="straightConnector1">
            <a:avLst/>
          </a:prstGeom>
          <a:noFill/>
          <a:ln w="9525" cap="flat" cmpd="sng">
            <a:solidFill>
              <a:schemeClr val="dk2"/>
            </a:solidFill>
            <a:prstDash val="solid"/>
            <a:round/>
            <a:headEnd type="none" w="med" len="med"/>
            <a:tailEnd type="none" w="med" len="med"/>
          </a:ln>
        </p:spPr>
      </p:cxnSp>
      <p:pic>
        <p:nvPicPr>
          <p:cNvPr id="6" name="Image 5"/>
          <p:cNvPicPr>
            <a:picLocks noChangeAspect="1"/>
          </p:cNvPicPr>
          <p:nvPr/>
        </p:nvPicPr>
        <p:blipFill>
          <a:blip r:embed="rId3"/>
          <a:stretch>
            <a:fillRect/>
          </a:stretch>
        </p:blipFill>
        <p:spPr>
          <a:xfrm>
            <a:off x="8148894" y="4413625"/>
            <a:ext cx="981856" cy="729875"/>
          </a:xfrm>
          <a:prstGeom prst="rect">
            <a:avLst/>
          </a:prstGeom>
        </p:spPr>
      </p:pic>
      <p:sp>
        <p:nvSpPr>
          <p:cNvPr id="2" name="AutoShape 2" descr="data:image/png;base64,iVBORw0KGgoAAAANSUhEUgAAAYUAAAEWCAYAAACJ0YulAAAAOXRFWHRTb2Z0d2FyZQBNYXRwbG90bGliIHZlcnNpb24zLjMuNCwgaHR0cHM6Ly9tYXRwbG90bGliLm9yZy8QVMy6AAAACXBIWXMAAAsTAAALEwEAmpwYAAAqqUlEQVR4nO3deZxcVZn/8c83a2cjAQIhCYQAIgqIoGFTVARUBBRUENA4ARHGURG3GYFxFMUFR1FxH1ABAYOIODDOCMimP0CISQgQhLAFCCFkJTEb6XT38/vjnA6Xtpfqrqquru7v+/WqV1XdrZ5by3nqnHPvuYoIzMzMAAbVOgAzM+s7nBTMzGwLJwUzM9vCScHMzLZwUjAzsy2cFMzMbAsnBfsHkp6SdEQ70/9N0i8lVeR7I+kySV+txLbKjOODkm6udRyd6egzsb5L0imS7qx1HN3Vb5KCpEMk3S1pjaRVku6StH+t4+ovJL0TeB1wakS01DqeSoqIqyLi7bWOw3qHpJD0ilrH0RlJ50naLGmdpNW5bDu4MH+ipJ9LWiJpraRHJH1Z0qjCMpL0pKS/dee1+0VSkLQV8HvgB8A2wGTgy8CmWsbVn0TEHyLipIhornUslSRpSK1jMOvAryNiNLAdcCdwXS7otwH+AowADo6IMcDbgHHAboX13wxsD+zanT/I/SIpAK8EiIiZEdEcERsj4uaIeABA0iBJX5D0tKRluQlkbJ43Nf9zOFXSIkkvSPqopP0lPZCz9A9bXyhXCe+S9N0870lJb8jTF+XtzygsP1zStyU9I2mppJ9KGtHRjkg6XdLDOfv/TdLr8vSX/bspNr1IOlTSs7l5Z1n+93CcpKMkPZprTue2t25x/Q7iGSTpbElPSFop6Zr8pWydf1D+F7Na0v2SDu1k3/aTNDfv26+Bhjbzj5E0r/DPaJ8OtvNTSd9uM+16SZ/Jj1vjbX0P31NYrvj5rQLOU5tqvqSL8mf5d0lzJL2pMO+8/B78Mm//IUnTCvN3knSdpOX5/Sp+dz6cP9sXJN0kaedO3qsP5e/rSkn/3mZeh5+JpAZJV+bpqyX9VdKEDl6j3VhVnd/LD5Rq8Y9IOrwwf5KkG/J39HFJpxfmHSBpdv4clkr6TmHebyQ9n7f5Z0l7FeZdJulHkv43f0b3Stotz/tzXux+pX/hJ+bpHX73JH1e0uK8rQXF+Nu8n9vmffm7pFkUCujC+zakMO0OSR9pb1tFEbEZuBzYAdgW+AywFpgeEU/lZRZFxFmtZV42A7ge+L/8uDQRUfc3YCtgZX7j3gls3Wb+h4HHgV2B0cB1wBV53lQggJ+SCqm3Ay8C/03KspOBZcBb8vKnAE3AqcBg4KvAM8CPgOF5/bXA6Lz894AbSDWYMcD/AN/oYD9OABYD+wMCXgHsnOcF8IrCspcBX82PD80xfREYCpwOLAd+lV9zr7xPu7Zdt7D+s4XnTwFH5MefAu4Bdsz791/AzDxvcn7fjyL9wXhbfr5dO/s2DHga+HSO8Xhgc2EfXpff5wPz+zojxzG8nW29GVgEKD/fGtgITCq8j5NyTCcC64GJbT6/M4EhpH9bpwB3FrY/nfTjGwJ8FngeaMjzzsvv5VE5zm8A9+R5g4H7ge8Co0jfp0PyvONI38FX5+1+Abi7g+/BnsC6vJ/Dge/kmEv5TP6Z9B0bmeN5PbBVO6/RWazV+L20fu4nAmuAbfL8PwE/ztval/S9PTzP+wvwofx4NHBQm9/0mLz/3wPmtfltrAIOyO/1VcDVhfltf0sdfveAPUjftUmF/d+tg8/tauCa/H7uTfot39nmfRtSWP4O4CMdbOs84Mr8eDjwLWBRfn4P8OUuysSRwN9J39P3ASuAYSWVp7UoxKtxI/3YLgOezV/CG4AJed6twMcKy+5BKpCGFD6syYX5K4ETC89/C3yq8CV/rDDvNXn9CW3W35dUsK8vfomAg4GFHezDTcBZHczrKilsBAbn52Py8gcWlp8DHNd23cL6HSWFh8k/0vx8YuG9+zy5sGizDzPaif/NwHPkgjxPu7uwDz8Bzm+zzgJy4dJmukiJ+M35+enAbZ18N+YBxxY+v2fazD+FQlJoZ/0XgNfmx+cBtxTm7QlsLHy2yyn88AvL/QE4rfB8ELCBnPTbLPtFXl6IjQIaS/xMPpzf1326+L10Fmulfy9tP/dZwIeAnYBmYExh3jeAy/LjP5Oagcd3sS/jckxjC9/vnxXmHwU80slvqcPvHumP2TLgCGBoJzEMzu/RqwrTvk55SaERWJ1f/zbg9XneY8BHu3hPprd+vqSkshp4T2frtN76S/MREfFwRJwSETuSsvQk0j8I8uOnC4s/TXqzitXqpYXHG9t5PrqTZYmI9pbfjpSx5+Rq6Wrgxjy9PTsBT3Qwrysr46X2/o0dxDma7tsZ+F0h/odJP+QJed4JrfPy/ENIhVRbk4DFkb+xWfEz2Rn4bJtt7ZTXe5m8jauBk/OkD5D+DQIg6Z8KTQGrSd+H8YVNLOpshyV9NjfzrMnrj22z/vOFxxuAhtwssBPwdEQ0tbPZnYGLCjGtIiW3ye0sO6kYY0SsJxW8xW119JlcQUrMV0t6TtJ/Shrazmt0Fmulfy/tfe6T8m1VRKxtM6/1PTmN1DT8SG4GOwZA0mBJF+Tms7+T/sRA559RZ9/9Dr97EfE4qWZ2HrBM0tWS/uE7SfpND+Hl362n21muO66JiHERsX1EHBYRc/L0lbT/GyuakddviohNpNrejFJetN8khaKIeIT0b2HvPOk50gffagqpNrGU6lpB+oHslT/ccRExNlLnUXsW8fKOoqINpATTaocy4lrfjW0tAt5ZiH9cRDRExOI874o280ZFxAXtbGcJMFmSCtOmtHmdr7XZ1siImNlBXDOB45Xa5Q8k/TslP78E+ASwbUSMA+aTCuBWQQeU+g8+D7yf1Aw5jtTcoY7WabMPU9R+5/Ui4J/b7N+IiLi7nWWXkAql1phGkpqzittq9zOJiM0R8eWI2BN4A3AM8E/djLXSv5f2Pvfn8m0bSWPazFsMEBGPRcTJpGapbwLXKh1d8wHgWNK/97Gkf+FQ2mfUnk6/exHxq4g4hPSeRI6lreWk92inwrTi93t9vq/Eb/gW4D3q4NBwSTsChwHTc7/L86Tm2qMkjW9vnaJ+kRQkvSr/u9sxP9+J9C/ynrzITODTknaRNJpUrft1B/+SKibSoZuXAN+VtH2ObbKkd3Swys+Az0l6vZJX6KXOyHnAB/K/pCNJVduemkf6gmwjaQfSP6GO/BT4WmsckraTdGyedyXwLknvyHE1KHVa79jOdv5C+tF8UtIQSe8ltfm2ugT4qKQD876PknR0mwJji4i4j/RD/BlwU0SszrNGkX64y3O8p/LSn4NSjMlxLgeGSPoiqc+qFLNIBfoFOf4GSW/M834KnKPcISpprKQTOtjOtcAxSodZDwO+wst/qx1+JpLeKuk1kgaT2pQ3k2oR3Ym10r+X7Umf+9C8z68G/i8iFpGaur6RX38fUu3gqrwv0yVtl39Hq/O2mkmf0SbSP+aROb7uWErqL2nV4XdP0h6SDpM0nNR3spF23s9cS7+OdODCSEl7UvhnHhHLScluev6tfJiO/wB25Tuk7+Tlhe/AZEnfye/hh4BHSc1+++bbK0lN6ye3t8GifpEUSB27BwL3SlpPSgbzSZ2EAL8gVav/DCwkfbhn9lJsnyd12t2Tq7q3kD6sfxARvwG+RuogXkvqvGs90ucs4F2kH8cH87yeuoLUyfgUcDPw606WvYjUP3OzpLWk9/bAHO8i0j+2c0mF6CLgX2nnexURjcB7SW3ML5A6HK8rzJ9N6hv4YZ7/eF62MzNJ/xZ/VdjO34ALSUloKanP564utlN0E6n9/1FS9f9FumhuKrx2M+kzegWpz+NZ0n4SEb8j/cO8On8P5pMOimhvOw8BH8/7tYT0fhSPDuvwMyH9+7yWlBAeJnXkXtmdWKn87+VeYHdSzflrwPER0docdjLpn/5zwO+AL0XEH/O8I4GHJK3L+3xSRLwI/JL02SwG/sZLf/5KdR6pQF0t6f1dfPeGAxfk2J8nJbhz224w+wSpmep5UkvFpW3mn076fawkHfzRXi2xSxGxilQL3Ewq89aS+oHW5NhnAD+OiOeLN9KfiS6bkFqP3jAzqzhJp5A6Uw+pdSxWmv5SUzAzswpwUjAzsy3cfGRmZlu4pmBmZlvU9WBg48ePj6lTp9Y6DDOzujJnzpwVEdHuSbR1nRSmTp3K7Nmzax2GmVldkdTh2dZuPjIzsy2cFMzMbIuqJQVJv1Aai31+Ydo2kv4o6bF8v3Vh3jlK46kv6GQYCDMzq6Jq9ilcRjpt/JeFaWcDt0bEBZLOzs8/n8cJOYl06vck4BZJr4x+dJWvpuYWNjW10OxDgM2sArZqaG/w2/JVLSlExJ8lTW0z+VjS2P2QLohzB2lsoGNJ48dvAhZKepw0WNpfqhVfNS1atYE7H1/B3U+s5N4nV7JyfSPNLU4GZlYZWzUM4YHzqtOg0ttHH02IiCUAEbGkdeRQ0vjpxUGtnqX9ceaRdAZwBsCUKVPaW6QmWlqC2xcs49K7nuLOx1cAsP2Y4Ry827ZMHjeChqGDGT5kEIMH9XR0XzOzZPiQ6nUH95VDUtsrKdv9ax0RFwMXA0ybNq3mf7+bmlu47r7F/OSOJ1i4Yj07bNXAv75jD47cewd2HT8KyUnAzOpHbyeFpZIm5lrCRNJl5iDVDIoXp9iRNJRun9XcEvzP/c9x0a2PsXDFel4zeSw/OHk/jtx7B4YO9kFdZlafejsp3EAaz/uCfH99YfqvJH2H1NG8O+kiIH3SkjUbOWvmPGY9tYpX7TCGS/5pGke8envXCsys7lUtKUiaSepUHi/pWeBLpGRwjaTTSBf2OAHSRUUkXUO6YEYT8PG+euTRbY8s5bPX3M+mpha+dfw+vO91OzLI/QRm1k9U8+ijji77dngHy3+NdFWmPqmpuYVv3byA//rTk7x64lb86AP7set2nV0L3Mys/vSVjuY+bdX6Rs6cOZe7Hl/JBw6cwheP2ZOGoYNrHZaZWcU5KXRh/uI1/PMVc1i+bhP/efw+vH/aTl2vZGZWp5wUOnHvkys59bK/Mm7EUK796MHss+O4WodkZlZVTgodmLVwFade9lcmjm1g5hkHsf2YhlqHZGZWdT6gvh2zFq7ilEtnOSGY2YDjpNDGY0vXcuqls9hhbAMzT3dCMLOBxUmhYENjEx+7ai4NQwfzq48cxPZbOSGY2cDiPoWCL17/EI8vX8cVHz6QHcY6IZjZwOOaQvab2Yu4ds6znHnY7hyy+/hah2NmVhNOCsDjy9bxH9fP5+Bdt+Wsw3evdThmZjUz4JNCc0vwb9fez4ihg7nopH19vQMzG9AGfFK47O6nmPvMar70rr3csWxmA96ATgrPrNzAt29awGGv2p5j951U63DMzGpuwCaFiODs6x5gyCDxtffs7WshmJkxgJPC7+5bzN1PrOSco17NxLEjah2OmVmfMGCTwqV3PcUeE8Zw8gEe9dTMrNWATAoPPruGBxev4QMHTnGzkZlZwYBMCjP/+gwNQwdx3H6Tax2KmVmf0v+Swne/C3vtBXvvDSefDC++COedB5Mnw7770vza17Lqmt9xzD6TGDt3FuyzD+y/Pzz+eFp/9Wp4xzsgopZ7YWZWE/0rKSxeDN//PsyeDfPnQ3MzXH11mvfpT8O8efzmkv/hxp1fz8kHTIELL4Tf/ha+/nX4yU/ScuefD+eeC25WMrMBqH8lBYCmJti4Md1v2ACTXn7+wcxZz7DHhDG8bso4GDo0LbthQ3r8xBMpsbzlLbWJ3cysxvrXKKmTJ8PnPgdTpsCIEfD2t6fb3XfDD3/Iiz+/lA8OnUTTN7+VOpjPOQfOOCMte8UVad3zz6/1XpiZ1Uz/qim88AJcfz0sXAjPPQfr18OVV8K//As88QTf+PpMVo7ZluNnfi8tv+++cM89cPvt8OSTqVYRASeeCNOnw9KltdwbM7Ne17+Swi23wC67wHbbpeag97431RImTCAGDeLmR5az6H0fYNjc2S9fLwK++lX4j/+AL3853aZPT/0TZmYDSP9qPpoyJf3z37AhNQndeitMmwZLlvCoRrNkzYscv2l2OjKp6PLL4eijYeut07qDBqXbhg212Q8zsxpR1PGhl9OkmN31YmZmViCYExHT2ptX3zWF178+HX5agpMvvocXNjRy46feXOWgzMz6uE4Oue9ffQodWPviZv761Cressd2tQ7FzKxPGxBJ4a7HV9LUEhz6yu1rHYqZWZ82IJLCnx5dxujhQ5g2detah2Jm1qf1+6QQEdyxYDmHvGI8Qwf3+901MytLvy8lH126jiVrXuRQ9yeYmXWp3yeF2xcsA3Ans5lZCWqSFCR9WtJDkuZLmimpQdI2kv4o6bF8X5EOgDsWLONVO4zxJTfNzErQ60lB0mTgk8C0iNgbGAycBJwN3BoRuwO35udleXFzM3OfXs0hrxhf7qbMzAaEWjUfDQFGSBoCjASeA44FLs/zLweOK/dF7l+0msbmFg7cddtyN2VmNiD0elKIiMXAt4FngCXAmoi4GZgQEUvyMkuAdk8qkHSGpNmSZi9fvrzT15q1cBUSHDB1m4rug5lZf1WL5qOtSbWCXYBJwChJ00tdPyIujohpETFtu+067zye9dQq9pgwhrEjh5YVs5nZQFGL5qMjgIURsTwiNgPXAW8AlkqaCJDvl5XzIpubW5jz9AscuItrCWZmpapFUngGOEjSSEkCDgceBm4AZuRlZgDXl/Mi8xevYUNjMwfs4v4EM7NS9fooqRFxr6RrgblAE3AfcDEwGrhG0mmkxHFCOa8za+EqAPbfxUNbmJmVqiZDZ0fEl4AvtZm8iVRrqIhZC1ex6/hRbD+moVKbNDPr9/rlGc3NLcGsp1ZxgPsTzMy6pV8mhQXPr2Xti01OCmZm3dRp85Gkg4HpwJuAicBGYD7wv8CVEbGm6hH2wKyFKwGcFMzMuqnDmoKkPwAfAW4CjiQlhT2BLwANwPWS3t0bQXbXrKdWMXncCHbcemStQzEzqyud1RQ+FBEr2kxbRzpqaC5woaQ+N6hQRDBr4SretLtHRTUz664OawrtJAQkHS7pXZKGdrRMra1c38iKdY28ZvLYWodiZlZ3Sj4kVdKFQCPQAvwLcFS1girHynWNAGy/1fAaR2JmVn86TAqSvg2cX+hMngK8Pz9+sNqB9dSKdZsA2HaUk4KZWXd1dkjq74BfSzpT0mDgl8A9wDzSGch9UmtS2G7MsBpHYmZWfzrrU7grIo4EVgM35mkHRsRrI+L7vRRft63IzUeuKZiZdV9nh6QOkXQ0sBR4D7CfpBsk7dNr0fXAynWbGDJIjB3h4bLNzLqrs47m/yY1FY0EPhgRMyRNAr4iKSLi9F6Ir9tWrNvENqOGMWiQah2KmVnd6Swp7BwRx0gaRupLICKeAz4iad/eCK4nVq5rZPxoNx2ZmfVEZ0nhYknzgAAuLM6IiHlVjKksK9ZtYtvR7mQ2M+uJDpNCRPwA+EEvxlIRK9Y1stt2o2sdhplZXeqso/kL+XrKHc0/TNIx1QmrZyLCNQUzszJ01nz0IPB7SS+SxjpaThoIb3dgX+AW4OvVDrA71jc2s6mpxX0KZmY91Fnz0fWkkVB3B95IGiX178CVwBkRsbF3QizdirX5bGYnBTOzHuly7KOIeAx4rBdiKdvK9SkpjHfzkZlZj/SrK68tX5vOZnbzkZlZz/SrpPBSTcFJwcysJ/pVUliRawrbjHLzkZlZT3SZFCS9UtKtkubn5/tI+kL1Q+u+les3MXbEUIYN6Ve5zsys15RSel4CnANsBoiIB4CTqhlUT61Yt8mdzGZmZSglKYyMiFltpjVVI5hyrVjX6MNRzczKUEpSWCFpN9IYSEg6HlhS1ah6aMW6TWznpGBm1mOlXKP546Qrrb1K0mJgITC9qlH10Mp1jR7iwsysDKWcvPYkcISkUcCgiFhb/bC6r7GphTUbN/twVDOzMpRy9NEEST8Hro2ItZL2lHRaL8TWLavW58twuqZgZtZj7SYFSdMl7ZCfXgbcBEzKzx8FPlX1yLppxTqfuGZmVq6Oagq3Ad/Nj8dHxDVAC0BENAHNvRBbtzgpmJmVr92kkC+7+dH8dL2kbXnp6KODgDW9E17pVqxrHffIzUdmZj3V2dDZrQX/Z4AbgN0k3QVsBxzfC7F1y0rXFMzMylbK0UdzJb0F2AMQsCAiNpfzopLGAT8D9ibVQD4MLAB+DUwFngLeHxEvlLrNFes20TB0ECOHDS4nNDOzAa3DpCDpvR3MeqUkIuK6Ml73IuDGiDhe0jBgJHAucGtEXCDpbOBs4POlbnDlukbGjx6OpDLCMjMb2DqrKbyrk3kB9CgpSNoKeDNwCkBENAKNko4FDs2LXQ7cQTeSwvJ1mzzEhZlZmTrrUzi1Sq+5K+l6z5dKei0wBzgLmBARS/JrL5G0fXsrSzoDOANgypQpW6avXNfIpHENVQrZzGxg6LJPQdIX25seEV8p4zVfB5wZEfdKuojUVFSSiLiYNOwG06ZNi9bpK9Zt4jWTx/YwJDMzg9IGxFtfuDUD7yR1BvfUs8CzEXFvfn4tKUkslTQRIN8vK3WDLS3BqvWNjB/jw1HNzMpRytFHFxafS/o26RDVHomI5yUtkrRHRCwADgf+lm8zgAvy/fWlbnPNxs00tQTbjnKfgplZOUoZJbWtkaR+gXKcCVyVjzx6EjiVVGu5Jo+r9AxwQqkb23Jt5jFOCmZm5SilT+FB8tnMwGDSyWs97U8AICLmAdPamXV4T7a3an06bWLrkUN7HpSZmZVUUzim8LgJWJrHP+ozNjWloZgahvrENTOzcpTSp/C0pK2BnfLyE/LJa3OrHl2JNje3ADBscCn95mZm1pFSmo/OJ51o9gQvNSMFcFj1wuqexqacFIY4KZiZlaOU5qP3A7vlM4/7pE05KQx1TcHMrCyllKLzgXFVjqMsm5tTBWa4awpmZmUppabwDeA+SfOBTa0TI+LdVYuqm9x8ZGZWGaUkhcuBbwIPkq++1tc05qOP3NFsZlaeUpLCioj4ftUjKUNjPvpoqGsKZmZlKSUpzJH0DdLQFsXmoz50SGrqU3BNwcysPKUkhf3y/UGFaX3qkNSXjj7yBXbMzMpRyslrb+2NQMrR2NTCsMGDfNU1M7My1eJ6ChXX2NTiI4/MzCqglOaj9YXHDaSxkB6uTjg9s7nZScHMrBJ6/XoK1dDafGRmZuXpSUlaiespVFRjcwtDh7g/wcysXDW5nkKlNTa7pmBmVgn94noKqaPZ11IwMytXKX+vJwKrIuLpiFgMNEg6sMpxdUvqU3DzkZlZuUpJCj8B1hWeb8jT+gwfkmpmVhmllKSKiNY+BSKihdKanXqND0k1M6uMUkrSJyV9UtLQfDsLeLLagXWHO5rNzCqjlJL0o8AbgMXAs8CBwBnVDKq7GptafNU1M7MKKOXktWXASb0QS4+5T8HMrDL6RUna6D4FM7OK6BclaWNTi6/PbGZWAf2iJG1sdp+CmVkldFmSSpog6eeS/pCf7ynptOqHVrrNHhDPzKwiSilJLwNuAibl548Cn6pSPD3iPgUzs8oopSQdHxHXAC0Aedyj5qpG1Q0tLcHm5nDzkZlZBZRSkq6XtC15pFRJBwFrqhpVNzQ2p+szu6ZgZla+Uoar+Azpojq7SbqLNHT28VWNqhs256Tgo4/MzMpXyslrcyW9BdgDELAgIjZXPbISNTa5pmBmVimlHH30cWB0RDwUEfOB0ZI+Vv3QStPafOQ+BTOz8pVSkp4eEatbn0TEC8Dp5b6wpMGS7pP0+/x8G0l/lPRYvt+6lO1sqSk4KZiZla2UknSQpC1XsJE0GBhWgdc+C3i48Pxs4NaI2B24NT/v0mZ3NJuZVUwpJelNwDWSDpd0GDATuLGcF5W0I3A08LPC5GOBy/Pjy4HjStnWpiY3H5mZVUopRx99Hvhn4F9IHc038/LCvCe+B/wbMKYwbUJELAGIiCWStm9vRUlnkIfunjJlypbmIx99ZGZWvlKOPmohXX6zIpfglHQMsCwi5kg6tLvrR8TFwMUA06ZNi83N6aJwbj4yMytfl0lB0huB84Cd8/ICIiJ27eFrvhF4t6SjgAZgK0lXAkslTcy1hInAslI25kNSzcwqp5SS9OfAd4BDgP2Bafm+RyLinIjYMSKmki7ec1tETCedIDcjLzYDuL6U7TU2pxE33KdgZla+UvoU1kTEH6oeCVxA6tA+DXgGOKGUlXxIqplZ5ZSSFG6X9C3gOmBT68SImFvui0fEHcAd+fFK4PDubqPRfQpmZhVTSlI4MN9PK0wL4LDKh9N9PvrIzKxySjn66K29EUhPNfo8BTOziimlpoCko4G9SEcLARARX6lWUN3R2JQ6mt18ZGZWvlIGxPspcCJwJulw1BNIh6f2CT5PwcysckopSd8QEf8EvBARXwYOBnaqblile2mUVHWxpJmZdaWUpLAx32+QNAnYDOxSvZC6Z5MPSTUzq5hS+hR+L2kc8C1gLunIo3LHPqqYzc0tDBs8iMJArmZm1kOlHH10fn7423ztg4aI6DvXaG5qcX+CmVmFdJgUJB0WEbdJem8784iI66obWmkam1rcn2BmViGd1RTeAtwGvKudeUE6w7nmXFMwM6ucDpNCRHxJ0iDgDxFxTS/G1C2bm50UzMwqpdPSNF9L4RO9FEuPbGpu8dnMZmYVUkpp+kdJn5O0k6RtWm9Vj6xEjU0tPhzVzKxCSjkk9cP5/uOFaQH09CI7FdXY1OLB8MzMKqSUQ1L7zIlq7XGfgplZ5ZQ6IN7ewJ68fEC8X1YrqO7w0UdmZpVTyjWavwQcSkoK/we8E7gT6BtJobmF0Q0l5TYzM+tCKX+xjyddEe35iDgVeC0wvKpRdYM7ms3MKqekAfHyoalNkrYCltFHOpkh1RTcfGRmVhmltLvMzgPiXQLMAdYBs6oZVHe4pmBmVjmdjX30Q+BXEfGxPOmnkm4EtoqIB3oluhK4o9nMrHI6qyk8BlwoaSLwa2BmRMzrlai6wYekmplVToelaURcFBEHkwbGWwVcKulhSV+U9Mpei7ALaZRUJwUzs0rosjSNiKcj4psRsR/wAeA9wMNVj6xE7mg2M6ucLktTSUMlvUvSVcAfgEeB91U9shJtbg53NJuZVUhnHc1vA04GjiYdbXQ1cEZErO+l2LoUke5dUzAzq4zOOprPBX4FfC4iVvVSPN0SpKzgmoKZWWV0dpGdt/ZmID3R4pqCmVlF1XVp6uYjM7PKquvSNHJW8CGpZmaVUdelaa4ouKZgZlYhdV2atoQ7ms3MKqmuS9PWPgVfjtPMrDJ6vTSVtJOk2/OQGQ9JOitP30bSHyU9lu+37mpb7lMwM6usWpSmTcBnI+LVwEHAxyXtCZwN3BoRuwO35uedcp+CmVll9XppGhFLImJufryWNI7SZOBY4PK82OXAcSVsC3BSMDOrlJqWppKmAvsB9wITImIJpMQBbN/V+q19CkMHq2oxmpkNJDVLCpJGA78FPhURf+/GemdImi1p9pq/p9Xc0WxmVhk1KU0lDSUlhKsi4ro8eWm+oA/5fll760bExRExLSKmjR4zBoBhgwf3QtRmZv1fLY4+EvBz4OGI+E5h1g3AjPx4BnB9V9vyMBdmZpXV2Sip1fJG4EPAg5Lm5WnnAhcA10g6DXgGOKGrDblPwcyssno9KUTEnUBHpfjh3doWPvrIzKyS6ro09dDZZmaVVdelaXjsIzOziqrr0jRI/Qmp79rMzMpV30khXEswM6ukui5RI8L9CWZmFVTXJWqER0g1M6ukui5RW3BNwcyskuq6RI3w4ahmZpVU1yWqO5rNzCqrrktUdzSbmVVWXZeogWsKZmaVVNclaotrCmZmFVXXJaoPSTUzq6y6LlF99JGZWWXVdYkaPk/BzKyi6rpEjYDhbj4yM6uYui5RWyLcp2BmVkF1XaIG7lMwM6ukui5R3dFsZlZZdV2i+oxmM7PKqusSNV15ra53wcysT6n7EnW4awpmZhVT9yWqxz4yM6ucui9Rhw5WrUMwM+s36j4pDBsyuNYhmJn1G/0gKdT9LpiZ9Rl1X6I6KZiZVU7dl6jD3KdgZlYx9Z8UXFMwM6uYui9Rhw12R7OZWaXUfVLwIalmZpVT90nBzUdmZpVT9yWqk4KZWeXUfYnqsY/MzCqnz5Woko6UtEDS45LO7mp5j5JqZlY5fapElTQY+BHwTmBP4GRJe3a2jpuPzMwqp6+VqAcAj0fEkxHRCFwNHNvZCh4l1cyscobUOoA2JgOLCs+fBQ4sLiDpDOCM/HTT+DEN83sptr5oPLCi1kHUkPd/4O7/QN53KH//d+5oRl9LCu2ddBAvexJxMXAxgKTZETGtNwLri7z/3v+Buv8Ded+huvvf19pengV2KjzfEXiuRrGYmQ04fS0p/BXYXdIukoYBJwE31DgmM7MBo081H0VEk6RPADcBg4FfRMRDnaxyce9E1md5/we2gbz/A3nfoYr7r4joeikzMxsQ+lrzkZmZ1ZCTgpmZbVG3SaG7w2HUM0k7Sbpd0sOSHpJ0Vp6+jaQ/Snos329d61irSdJgSfdJ+n1+PmD2X9I4SddKeiR/Dw4eYPv/6fzdny9ppqSG/rz/kn4haZmk+YVpHe6vpHNyWbhA0jvKee26TAo9GQ6jzjUBn42IVwMHAR/P+3s2cGtE7A7cmp/3Z2cBDxeeD6T9vwi4MSJeBbyW9D4MiP2XNBn4JDAtIvYmHYRyEv17/y8Djmwzrd39zWXBScBeeZ0f5zKyR+oyKdCD4TDqWUQsiYi5+fFaUoEwmbTPl+fFLgeOq0mAvUDSjsDRwM8KkwfE/kvaCngz8HOAiGiMiNUMkP3PhgAjJA0BRpLOX+q3+x8RfwZWtZnc0f4eC1wdEZsiYiHwOKmM7JF6TQrtDYcxuUax9CpJU4H9gHuBCRGxBFLiALavYWjV9j3g34CWwrSBsv+7AsuBS3Pz2c8kjWKA7H9ELAa+DTwDLAHWRMTNDJD9L+hofytaHtZrUuhyOIz+SNJo4LfApyLi77WOp7dIOgZYFhFzah1LjQwBXgf8JCL2A9bTv5pKOpXbzo8FdgEmAaMkTa9tVH1KRcvDek0KA244DElDSQnhqoi4Lk9eKmlinj8RWFar+KrsjcC7JT1Faio8TNKVDJz9fxZ4NiLuzc+vJSWJgbL/RwALI2J5RGwGrgPewMDZ/1Yd7W9Fy8N6TQoDajgMSSK1Jz8cEd8pzLoBmJEfzwCu7+3YekNEnBMRO0bEVNJnfVtETGfg7P/zwCJJe+RJhwN/Y4DsP6nZ6CBJI/Nv4XBSv9pA2f9WHe3vDcBJkoZL2gXYHZjV41eJiLq8AUcBjwJPAP9e63iqvK+HkKqDDwDz8u0oYFvSUQiP5fttah1rL7wXhwK/z48HzP4D+wKz83fgv4GtB9j+fxl4BJgPXAEM78/7D8wk9Z9sJtUETutsf4F/z2XhAuCd5by2h7kwM7Mt6rX5yMzMqsBJwczMtnBSMDOzLZwUzMxsCycFMzPbwknB+gVJ6wqPj8ojSU6pZUzVJGlfSUfVOg7rf5wUrF+RdDjwA+DIiHim1vFU0b6kc1XMKspJwfoNSW8CLgGOjogn2pk/WtKlkh6U9ICk9+XpJ+dp8yV9s7D8OknflDRH0i2SDpB0h6QnJb07L3OKpOsl3ZjHsv9SYf3P5G3Ol/SpPG2UpP+VdH+efmKe/kVJf83TLs5n7pJf75uSZkl6VNKb8ln8XwFOlDRP0ol5u7/I27hP0rF5/b3yuvPyPu9epbff+otan7nnm2+VuJHO/FwF7NPJMt8Evld4vjVpgLVngO1IA8/dBhyX5wf57FDgd8DNwFDS9Qzm5emnkM483RYYQTrjdhrweuBBYBQwGniINLrt+4BLCjGMzffFs1OvAN6VH98BXJgfHwXcUnjdHxbW+TowPT8eRzrbfxSp1vTBPH0YMKLWn5VvffvmmoL1F5uBu0nDAXTkCNLFmQCIiBeA/YE7Ig221gRcRbp2AUAjcGN+/CDwp0gDsj0ITC1s948RsTIiNpIGazsk334XEesjYl2e/qa87hH53/+bImJN3sZbJd0r6UHgMNIFU1q1DoA4p83rFr0dOFvSPFIiaQCmAH8BzpX0eWDnHKNZh5wUrL9oAd4P7C/p3A6WEf84pHB7ww632hwRrcu3AJsAIqKFVKto1Xab0dF2I+JRXqpFfCM3GzUAPwaOj4jXkJrAGgqrbcr3zW1et+1+vC8i9s23KRHxcET8Cng3sBG4SdJhneyvmZOC9R8RsQE4BvigpPZqDDcDn2h9ksfpvxd4i6Tx+RKGJwN/6uZLv03p+rkjSFfDugv4M3BcHtlzFPAe4P9JmgRsiIgrSReOeR0vJYAV+ZoZx5fwmmuBMYXnNwFnFvoi9sv3uwJPRsT3SaNp7tPNfbMBxknB+pWIWEW6Tu0XWjtbC74KbJ07c+8H3hrpClbnALcD9wNzI6K7QzDfSeoHmAf8NiJmR7p86mWkIYzvBX4WEfcBrwFm5Waefwe+GunSmpeQag//TRoaviu3A3u2djQD55P6Ox5Qutj7+Xm5E4H5+fVeBfyym/tmA4xHSTUrg6RTSBeU/0RXy5rVA9cUzMxsC9cUzMxsC9cUzMxsCycFMzPbwknBzMy2cFIwM7MtnBTMzGyL/w+17NeUbHCaH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 name="Image 2"/>
          <p:cNvPicPr>
            <a:picLocks noChangeAspect="1"/>
          </p:cNvPicPr>
          <p:nvPr/>
        </p:nvPicPr>
        <p:blipFill>
          <a:blip r:embed="rId4"/>
          <a:stretch>
            <a:fillRect/>
          </a:stretch>
        </p:blipFill>
        <p:spPr>
          <a:xfrm>
            <a:off x="4330586" y="1059873"/>
            <a:ext cx="4604824" cy="3353752"/>
          </a:xfrm>
          <a:prstGeom prst="rect">
            <a:avLst/>
          </a:prstGeom>
        </p:spPr>
      </p:pic>
      <p:cxnSp>
        <p:nvCxnSpPr>
          <p:cNvPr id="8" name="Connecteur droit 7"/>
          <p:cNvCxnSpPr/>
          <p:nvPr/>
        </p:nvCxnSpPr>
        <p:spPr>
          <a:xfrm>
            <a:off x="3605646" y="623453"/>
            <a:ext cx="19327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1700" y="445025"/>
            <a:ext cx="8520600" cy="874620"/>
          </a:xfrm>
        </p:spPr>
        <p:txBody>
          <a:bodyPr anchor="ctr">
            <a:noAutofit/>
          </a:bodyPr>
          <a:lstStyle/>
          <a:p>
            <a:pPr algn="ctr"/>
            <a:r>
              <a:rPr lang="fr-FR" sz="3600" b="1" dirty="0" smtClean="0"/>
              <a:t>QUESTIONS - REPONSES</a:t>
            </a:r>
            <a:endParaRPr lang="fr-FR" sz="3600" b="1" dirty="0"/>
          </a:p>
        </p:txBody>
      </p:sp>
      <p:sp>
        <p:nvSpPr>
          <p:cNvPr id="3" name="Espace réservé du texte 2"/>
          <p:cNvSpPr>
            <a:spLocks noGrp="1"/>
          </p:cNvSpPr>
          <p:nvPr>
            <p:ph type="body" idx="1"/>
          </p:nvPr>
        </p:nvSpPr>
        <p:spPr>
          <a:xfrm>
            <a:off x="1579418" y="2337954"/>
            <a:ext cx="5985164" cy="883228"/>
          </a:xfrm>
        </p:spPr>
        <p:txBody>
          <a:bodyPr anchor="ctr">
            <a:noAutofit/>
          </a:bodyPr>
          <a:lstStyle/>
          <a:p>
            <a:pPr marL="139700" indent="0" algn="ctr">
              <a:buNone/>
            </a:pPr>
            <a:r>
              <a:rPr lang="fr-FR" sz="2000" b="1" dirty="0">
                <a:solidFill>
                  <a:schemeClr val="dk1"/>
                </a:solidFill>
              </a:rPr>
              <a:t>MERCI POUR VOTRE </a:t>
            </a:r>
            <a:r>
              <a:rPr lang="fr-FR" sz="2000" b="1" dirty="0" smtClean="0">
                <a:solidFill>
                  <a:schemeClr val="dk1"/>
                </a:solidFill>
              </a:rPr>
              <a:t>ATTENTION !!!</a:t>
            </a:r>
            <a:endParaRPr lang="fr-FR" sz="2000" b="1" dirty="0">
              <a:solidFill>
                <a:schemeClr val="dk1"/>
              </a:solidFill>
            </a:endParaRPr>
          </a:p>
        </p:txBody>
      </p:sp>
      <p:cxnSp>
        <p:nvCxnSpPr>
          <p:cNvPr id="5" name="Connecteur droit 4"/>
          <p:cNvCxnSpPr/>
          <p:nvPr/>
        </p:nvCxnSpPr>
        <p:spPr>
          <a:xfrm>
            <a:off x="3605646" y="1288473"/>
            <a:ext cx="19327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31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cxnSp>
        <p:nvCxnSpPr>
          <p:cNvPr id="66" name="Google Shape;66;p14"/>
          <p:cNvCxnSpPr/>
          <p:nvPr/>
        </p:nvCxnSpPr>
        <p:spPr>
          <a:xfrm>
            <a:off x="2034547" y="883675"/>
            <a:ext cx="0" cy="3167865"/>
          </a:xfrm>
          <a:prstGeom prst="straightConnector1">
            <a:avLst/>
          </a:prstGeom>
          <a:noFill/>
          <a:ln w="9525" cap="flat" cmpd="sng">
            <a:solidFill>
              <a:schemeClr val="dk2"/>
            </a:solidFill>
            <a:prstDash val="solid"/>
            <a:round/>
            <a:headEnd type="none" w="med" len="med"/>
            <a:tailEnd type="none" w="med" len="med"/>
          </a:ln>
        </p:spPr>
      </p:cxnSp>
      <p:sp>
        <p:nvSpPr>
          <p:cNvPr id="67" name="Google Shape;67;p14"/>
          <p:cNvSpPr txBox="1">
            <a:spLocks noGrp="1"/>
          </p:cNvSpPr>
          <p:nvPr>
            <p:ph type="body" idx="1"/>
          </p:nvPr>
        </p:nvSpPr>
        <p:spPr>
          <a:xfrm>
            <a:off x="2140527" y="883675"/>
            <a:ext cx="2244436" cy="3483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2</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Prototypage</a:t>
            </a:r>
          </a:p>
          <a:p>
            <a:pPr marL="0" lvl="0" indent="0" algn="ctr" rtl="0">
              <a:spcBef>
                <a:spcPts val="1200"/>
              </a:spcBef>
              <a:spcAft>
                <a:spcPts val="0"/>
              </a:spcAft>
              <a:buNone/>
            </a:pPr>
            <a:endParaRPr lang="f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Définir le MVP</a:t>
            </a: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Préparer </a:t>
            </a:r>
            <a:r>
              <a:rPr lang="fr" sz="1400" dirty="0">
                <a:latin typeface="Fira Sans Extra Condensed"/>
                <a:ea typeface="Fira Sans Extra Condensed"/>
                <a:cs typeface="Fira Sans Extra Condensed"/>
                <a:sym typeface="Fira Sans Extra Condensed"/>
              </a:rPr>
              <a:t>son environnement de </a:t>
            </a:r>
            <a:r>
              <a:rPr lang="fr" sz="1400" dirty="0" smtClean="0">
                <a:latin typeface="Fira Sans Extra Condensed"/>
                <a:ea typeface="Fira Sans Extra Condensed"/>
                <a:cs typeface="Fira Sans Extra Condensed"/>
                <a:sym typeface="Fira Sans Extra Condensed"/>
              </a:rPr>
              <a:t>travail et Big Data</a:t>
            </a:r>
            <a:endParaRPr sz="1400" dirty="0">
              <a:latin typeface="Fira Sans Extra Condensed"/>
              <a:ea typeface="Fira Sans Extra Condensed"/>
              <a:cs typeface="Fira Sans Extra Condensed"/>
              <a:sym typeface="Fira Sans Extra Condensed"/>
            </a:endParaRPr>
          </a:p>
        </p:txBody>
      </p:sp>
      <p:cxnSp>
        <p:nvCxnSpPr>
          <p:cNvPr id="68" name="Google Shape;68;p14"/>
          <p:cNvCxnSpPr/>
          <p:nvPr/>
        </p:nvCxnSpPr>
        <p:spPr>
          <a:xfrm>
            <a:off x="4367613" y="952713"/>
            <a:ext cx="0" cy="3167865"/>
          </a:xfrm>
          <a:prstGeom prst="straightConnector1">
            <a:avLst/>
          </a:prstGeom>
          <a:noFill/>
          <a:ln w="9525" cap="flat" cmpd="sng">
            <a:solidFill>
              <a:schemeClr val="dk2"/>
            </a:solidFill>
            <a:prstDash val="solid"/>
            <a:round/>
            <a:headEnd type="none" w="med" len="med"/>
            <a:tailEnd type="none" w="med" len="med"/>
          </a:ln>
        </p:spPr>
      </p:cxnSp>
      <p:sp>
        <p:nvSpPr>
          <p:cNvPr id="69" name="Google Shape;69;p14"/>
          <p:cNvSpPr txBox="1">
            <a:spLocks noGrp="1"/>
          </p:cNvSpPr>
          <p:nvPr>
            <p:ph type="body" idx="1"/>
          </p:nvPr>
        </p:nvSpPr>
        <p:spPr>
          <a:xfrm>
            <a:off x="4468091" y="883676"/>
            <a:ext cx="2042359" cy="348348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3</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Production</a:t>
            </a:r>
          </a:p>
          <a:p>
            <a:pPr marL="0" lvl="0" indent="0">
              <a:spcBef>
                <a:spcPts val="1200"/>
              </a:spcBef>
              <a:buClr>
                <a:schemeClr val="dk1"/>
              </a:buClr>
              <a:buSzPts val="1100"/>
              <a:buNone/>
            </a:pPr>
            <a:endParaRPr lang="fr-FR" sz="2600" b="1" dirty="0">
              <a:latin typeface="Fira Sans Extra Condensed"/>
              <a:ea typeface="Fira Sans Extra Condensed"/>
              <a:cs typeface="Fira Sans Extra Condensed"/>
              <a:sym typeface="Fira Sans Extra Condensed"/>
            </a:endParaRPr>
          </a:p>
          <a:p>
            <a:pPr marL="0" lvl="0" indent="0" algn="ctr">
              <a:spcBef>
                <a:spcPts val="1200"/>
              </a:spcBef>
              <a:buClr>
                <a:schemeClr val="dk1"/>
              </a:buClr>
              <a:buSzPts val="1100"/>
              <a:buNone/>
            </a:pPr>
            <a:r>
              <a:rPr lang="fr-FR" dirty="0" smtClean="0">
                <a:latin typeface="Fira Sans Extra Condensed"/>
                <a:ea typeface="Fira Sans Extra Condensed"/>
                <a:cs typeface="Fira Sans Extra Condensed"/>
                <a:sym typeface="Fira Sans Extra Condensed"/>
              </a:rPr>
              <a:t>Récupérer </a:t>
            </a:r>
            <a:r>
              <a:rPr lang="fr-FR" dirty="0">
                <a:latin typeface="Fira Sans Extra Condensed"/>
                <a:ea typeface="Fira Sans Extra Condensed"/>
                <a:cs typeface="Fira Sans Extra Condensed"/>
                <a:sym typeface="Fira Sans Extra Condensed"/>
              </a:rPr>
              <a:t>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Prétraiter 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Extraire les features</a:t>
            </a:r>
            <a:endParaRPr sz="1300" dirty="0">
              <a:latin typeface="Fira Sans Extra Condensed"/>
              <a:ea typeface="Fira Sans Extra Condensed"/>
              <a:cs typeface="Fira Sans Extra Condensed"/>
              <a:sym typeface="Fira Sans Extra Condensed"/>
            </a:endParaRPr>
          </a:p>
        </p:txBody>
      </p:sp>
      <p:cxnSp>
        <p:nvCxnSpPr>
          <p:cNvPr id="70" name="Google Shape;70;p14"/>
          <p:cNvCxnSpPr/>
          <p:nvPr/>
        </p:nvCxnSpPr>
        <p:spPr>
          <a:xfrm>
            <a:off x="6593578" y="952700"/>
            <a:ext cx="0" cy="3167865"/>
          </a:xfrm>
          <a:prstGeom prst="straightConnector1">
            <a:avLst/>
          </a:prstGeom>
          <a:noFill/>
          <a:ln w="9525" cap="flat" cmpd="sng">
            <a:solidFill>
              <a:schemeClr val="dk2"/>
            </a:solidFill>
            <a:prstDash val="solid"/>
            <a:round/>
            <a:headEnd type="none" w="med" len="med"/>
            <a:tailEnd type="none" w="med" len="med"/>
          </a:ln>
        </p:spPr>
      </p:cxnSp>
      <p:sp>
        <p:nvSpPr>
          <p:cNvPr id="72" name="Google Shape;72;p14"/>
          <p:cNvSpPr txBox="1">
            <a:spLocks noGrp="1"/>
          </p:cNvSpPr>
          <p:nvPr>
            <p:ph type="body" idx="1"/>
          </p:nvPr>
        </p:nvSpPr>
        <p:spPr>
          <a:xfrm>
            <a:off x="0" y="872837"/>
            <a:ext cx="2019249" cy="349432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1</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2600" b="1" dirty="0" smtClean="0">
                <a:latin typeface="Fira Sans Extra Condensed"/>
                <a:ea typeface="Fira Sans Extra Condensed"/>
                <a:cs typeface="Fira Sans Extra Condensed"/>
                <a:sym typeface="Fira Sans Extra Condensed"/>
              </a:rPr>
              <a:t>Cadrage</a:t>
            </a:r>
          </a:p>
          <a:p>
            <a:pPr marL="0" lvl="0" indent="0" algn="ctr" rtl="0">
              <a:spcBef>
                <a:spcPts val="1200"/>
              </a:spcBef>
              <a:spcAft>
                <a:spcPts val="0"/>
              </a:spcAft>
              <a:buClr>
                <a:schemeClr val="dk1"/>
              </a:buClr>
              <a:buSzPts val="1100"/>
              <a:buFont typeface="Arial"/>
              <a:buNone/>
            </a:pP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Comprendre les besoins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Cadrer les objectifs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1200"/>
              </a:spcAft>
              <a:buNone/>
            </a:pPr>
            <a:endParaRPr sz="1400" dirty="0">
              <a:latin typeface="Fira Sans Extra Condensed"/>
              <a:ea typeface="Fira Sans Extra Condensed"/>
              <a:cs typeface="Fira Sans Extra Condensed"/>
              <a:sym typeface="Fira Sans Extra Condensed"/>
            </a:endParaRPr>
          </a:p>
        </p:txBody>
      </p:sp>
      <p:sp>
        <p:nvSpPr>
          <p:cNvPr id="74" name="Google Shape;74;p14"/>
          <p:cNvSpPr txBox="1">
            <a:spLocks noGrp="1"/>
          </p:cNvSpPr>
          <p:nvPr>
            <p:ph type="body" idx="1"/>
          </p:nvPr>
        </p:nvSpPr>
        <p:spPr>
          <a:xfrm>
            <a:off x="6662252" y="930136"/>
            <a:ext cx="2468498" cy="3483489"/>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FR" sz="2600" b="1" dirty="0" smtClean="0">
                <a:latin typeface="Fira Sans Extra Condensed"/>
                <a:ea typeface="Fira Sans Extra Condensed"/>
                <a:cs typeface="Fira Sans Extra Condensed"/>
                <a:sym typeface="Fira Sans Extra Condensed"/>
              </a:rPr>
              <a:t>4</a:t>
            </a:r>
            <a:endParaRPr sz="2600" b="1" dirty="0">
              <a:latin typeface="Fira Sans Extra Condensed"/>
              <a:ea typeface="Fira Sans Extra Condensed"/>
              <a:cs typeface="Fira Sans Extra Condensed"/>
              <a:sym typeface="Fira Sans Extra Condensed"/>
            </a:endParaRPr>
          </a:p>
          <a:p>
            <a:pPr marL="0" lvl="0" indent="0" algn="ctr">
              <a:spcBef>
                <a:spcPts val="1200"/>
              </a:spcBef>
              <a:buNone/>
            </a:pPr>
            <a:r>
              <a:rPr lang="fr-FR" sz="2600" b="1" dirty="0">
                <a:latin typeface="Fira Sans Extra Condensed"/>
                <a:ea typeface="Fira Sans Extra Condensed"/>
                <a:cs typeface="Fira Sans Extra Condensed"/>
                <a:sym typeface="Fira Sans Extra Condensed"/>
              </a:rPr>
              <a:t>Réduction </a:t>
            </a:r>
            <a:r>
              <a:rPr lang="fr-FR" sz="2600" b="1" dirty="0" smtClean="0">
                <a:latin typeface="Fira Sans Extra Condensed"/>
                <a:ea typeface="Fira Sans Extra Condensed"/>
                <a:cs typeface="Fira Sans Extra Condensed"/>
                <a:sym typeface="Fira Sans Extra Condensed"/>
              </a:rPr>
              <a:t>dimension</a:t>
            </a:r>
            <a:br>
              <a:rPr lang="fr-FR" sz="2600" b="1" dirty="0" smtClean="0">
                <a:latin typeface="Fira Sans Extra Condensed"/>
                <a:ea typeface="Fira Sans Extra Condensed"/>
                <a:cs typeface="Fira Sans Extra Condensed"/>
                <a:sym typeface="Fira Sans Extra Condensed"/>
              </a:rPr>
            </a:br>
            <a:r>
              <a:rPr lang="fr-FR" sz="2600" b="1" dirty="0" smtClean="0">
                <a:latin typeface="Fira Sans Extra Condensed"/>
                <a:ea typeface="Fira Sans Extra Condensed"/>
                <a:cs typeface="Fira Sans Extra Condensed"/>
                <a:sym typeface="Fira Sans Extra Condensed"/>
              </a:rPr>
              <a:t/>
            </a:r>
            <a:br>
              <a:rPr lang="fr-FR" sz="2600" b="1" dirty="0" smtClean="0">
                <a:latin typeface="Fira Sans Extra Condensed"/>
                <a:ea typeface="Fira Sans Extra Condensed"/>
                <a:cs typeface="Fira Sans Extra Condensed"/>
                <a:sym typeface="Fira Sans Extra Condensed"/>
              </a:rPr>
            </a:br>
            <a:r>
              <a:rPr lang="fr" sz="1300" dirty="0" smtClean="0">
                <a:latin typeface="Fira Sans Extra Condensed"/>
                <a:ea typeface="Fira Sans Extra Condensed"/>
                <a:cs typeface="Fira Sans Extra Condensed"/>
                <a:sym typeface="Fira Sans Extra Condensed"/>
              </a:rPr>
              <a:t>Réduction dimension ACP</a:t>
            </a:r>
          </a:p>
          <a:p>
            <a:pPr marL="0" lvl="0" indent="0" algn="ctr">
              <a:spcBef>
                <a:spcPts val="1200"/>
              </a:spcBef>
              <a:buNone/>
            </a:pPr>
            <a:r>
              <a:rPr lang="fr" sz="1300" dirty="0" smtClean="0">
                <a:latin typeface="Fira Sans Extra Condensed"/>
                <a:ea typeface="Fira Sans Extra Condensed"/>
                <a:cs typeface="Fira Sans Extra Condensed"/>
                <a:sym typeface="Fira Sans Extra Condensed"/>
              </a:rPr>
              <a:t>Sauvegarder la sortie de l’ACP dans le bucket</a:t>
            </a:r>
            <a:endParaRPr sz="13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300" dirty="0"/>
          </a:p>
          <a:p>
            <a:pPr marL="0" lvl="0" indent="0" algn="l" rtl="0">
              <a:spcBef>
                <a:spcPts val="1200"/>
              </a:spcBef>
              <a:spcAft>
                <a:spcPts val="1200"/>
              </a:spcAft>
              <a:buNone/>
            </a:pPr>
            <a:endParaRPr sz="1300" dirty="0"/>
          </a:p>
        </p:txBody>
      </p:sp>
      <p:pic>
        <p:nvPicPr>
          <p:cNvPr id="11" name="Image 10"/>
          <p:cNvPicPr>
            <a:picLocks noChangeAspect="1"/>
          </p:cNvPicPr>
          <p:nvPr/>
        </p:nvPicPr>
        <p:blipFill>
          <a:blip r:embed="rId3"/>
          <a:stretch>
            <a:fillRect/>
          </a:stretch>
        </p:blipFill>
        <p:spPr>
          <a:xfrm>
            <a:off x="8148894" y="4413625"/>
            <a:ext cx="981856" cy="729875"/>
          </a:xfrm>
          <a:prstGeom prst="rect">
            <a:avLst/>
          </a:prstGeom>
        </p:spPr>
      </p:pic>
      <p:cxnSp>
        <p:nvCxnSpPr>
          <p:cNvPr id="14" name="Google Shape;70;p14"/>
          <p:cNvCxnSpPr/>
          <p:nvPr/>
        </p:nvCxnSpPr>
        <p:spPr>
          <a:xfrm>
            <a:off x="9130750" y="966356"/>
            <a:ext cx="0" cy="3167865"/>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376574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cxnSp>
        <p:nvCxnSpPr>
          <p:cNvPr id="66" name="Google Shape;66;p14"/>
          <p:cNvCxnSpPr/>
          <p:nvPr/>
        </p:nvCxnSpPr>
        <p:spPr>
          <a:xfrm>
            <a:off x="2034547" y="977194"/>
            <a:ext cx="0" cy="3167865"/>
          </a:xfrm>
          <a:prstGeom prst="straightConnector1">
            <a:avLst/>
          </a:prstGeom>
          <a:noFill/>
          <a:ln w="9525" cap="flat" cmpd="sng">
            <a:solidFill>
              <a:schemeClr val="dk2"/>
            </a:solidFill>
            <a:prstDash val="solid"/>
            <a:round/>
            <a:headEnd type="none" w="med" len="med"/>
            <a:tailEnd type="none" w="med" len="med"/>
          </a:ln>
        </p:spPr>
      </p:cxnSp>
      <p:sp>
        <p:nvSpPr>
          <p:cNvPr id="67" name="Google Shape;67;p14"/>
          <p:cNvSpPr txBox="1">
            <a:spLocks noGrp="1"/>
          </p:cNvSpPr>
          <p:nvPr>
            <p:ph type="body" idx="1"/>
          </p:nvPr>
        </p:nvSpPr>
        <p:spPr>
          <a:xfrm>
            <a:off x="2140527" y="883675"/>
            <a:ext cx="2244436" cy="3483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2</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Prototypage</a:t>
            </a:r>
          </a:p>
          <a:p>
            <a:pPr marL="0" lvl="0" indent="0" algn="ctr" rtl="0">
              <a:spcBef>
                <a:spcPts val="1200"/>
              </a:spcBef>
              <a:spcAft>
                <a:spcPts val="0"/>
              </a:spcAft>
              <a:buNone/>
            </a:pPr>
            <a:endParaRPr lang="f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Définir le MVP</a:t>
            </a: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Préparer </a:t>
            </a:r>
            <a:r>
              <a:rPr lang="fr" sz="1400" dirty="0">
                <a:latin typeface="Fira Sans Extra Condensed"/>
                <a:ea typeface="Fira Sans Extra Condensed"/>
                <a:cs typeface="Fira Sans Extra Condensed"/>
                <a:sym typeface="Fira Sans Extra Condensed"/>
              </a:rPr>
              <a:t>son environnement de </a:t>
            </a:r>
            <a:r>
              <a:rPr lang="fr" sz="1400" dirty="0" smtClean="0">
                <a:latin typeface="Fira Sans Extra Condensed"/>
                <a:ea typeface="Fira Sans Extra Condensed"/>
                <a:cs typeface="Fira Sans Extra Condensed"/>
                <a:sym typeface="Fira Sans Extra Condensed"/>
              </a:rPr>
              <a:t>travail et Big Data</a:t>
            </a:r>
            <a:endParaRPr sz="1400" dirty="0">
              <a:latin typeface="Fira Sans Extra Condensed"/>
              <a:ea typeface="Fira Sans Extra Condensed"/>
              <a:cs typeface="Fira Sans Extra Condensed"/>
              <a:sym typeface="Fira Sans Extra Condensed"/>
            </a:endParaRPr>
          </a:p>
        </p:txBody>
      </p:sp>
      <p:cxnSp>
        <p:nvCxnSpPr>
          <p:cNvPr id="68" name="Google Shape;68;p14"/>
          <p:cNvCxnSpPr/>
          <p:nvPr/>
        </p:nvCxnSpPr>
        <p:spPr>
          <a:xfrm>
            <a:off x="4367613" y="952713"/>
            <a:ext cx="0" cy="3167865"/>
          </a:xfrm>
          <a:prstGeom prst="straightConnector1">
            <a:avLst/>
          </a:prstGeom>
          <a:noFill/>
          <a:ln w="9525" cap="flat" cmpd="sng">
            <a:solidFill>
              <a:schemeClr val="dk2"/>
            </a:solidFill>
            <a:prstDash val="solid"/>
            <a:round/>
            <a:headEnd type="none" w="med" len="med"/>
            <a:tailEnd type="none" w="med" len="med"/>
          </a:ln>
        </p:spPr>
      </p:cxnSp>
      <p:sp>
        <p:nvSpPr>
          <p:cNvPr id="69" name="Google Shape;69;p14"/>
          <p:cNvSpPr txBox="1">
            <a:spLocks noGrp="1"/>
          </p:cNvSpPr>
          <p:nvPr>
            <p:ph type="body" idx="1"/>
          </p:nvPr>
        </p:nvSpPr>
        <p:spPr>
          <a:xfrm>
            <a:off x="4468091" y="883676"/>
            <a:ext cx="2042359" cy="348348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3</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Production</a:t>
            </a:r>
          </a:p>
          <a:p>
            <a:pPr marL="0" lvl="0" indent="0">
              <a:spcBef>
                <a:spcPts val="1200"/>
              </a:spcBef>
              <a:buClr>
                <a:schemeClr val="dk1"/>
              </a:buClr>
              <a:buSzPts val="1100"/>
              <a:buNone/>
            </a:pPr>
            <a:endParaRPr lang="fr-FR" sz="2600" b="1" dirty="0">
              <a:latin typeface="Fira Sans Extra Condensed"/>
              <a:ea typeface="Fira Sans Extra Condensed"/>
              <a:cs typeface="Fira Sans Extra Condensed"/>
              <a:sym typeface="Fira Sans Extra Condensed"/>
            </a:endParaRPr>
          </a:p>
          <a:p>
            <a:pPr marL="0" lvl="0" indent="0" algn="ctr">
              <a:spcBef>
                <a:spcPts val="1200"/>
              </a:spcBef>
              <a:buClr>
                <a:schemeClr val="dk1"/>
              </a:buClr>
              <a:buSzPts val="1100"/>
              <a:buNone/>
            </a:pPr>
            <a:r>
              <a:rPr lang="fr-FR" dirty="0" smtClean="0">
                <a:latin typeface="Fira Sans Extra Condensed"/>
                <a:ea typeface="Fira Sans Extra Condensed"/>
                <a:cs typeface="Fira Sans Extra Condensed"/>
                <a:sym typeface="Fira Sans Extra Condensed"/>
              </a:rPr>
              <a:t>Récupérer </a:t>
            </a:r>
            <a:r>
              <a:rPr lang="fr-FR" dirty="0">
                <a:latin typeface="Fira Sans Extra Condensed"/>
                <a:ea typeface="Fira Sans Extra Condensed"/>
                <a:cs typeface="Fira Sans Extra Condensed"/>
                <a:sym typeface="Fira Sans Extra Condensed"/>
              </a:rPr>
              <a:t>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Prétraiter 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Extraire les features</a:t>
            </a:r>
            <a:endParaRPr sz="1300" dirty="0">
              <a:latin typeface="Fira Sans Extra Condensed"/>
              <a:ea typeface="Fira Sans Extra Condensed"/>
              <a:cs typeface="Fira Sans Extra Condensed"/>
              <a:sym typeface="Fira Sans Extra Condensed"/>
            </a:endParaRPr>
          </a:p>
        </p:txBody>
      </p:sp>
      <p:cxnSp>
        <p:nvCxnSpPr>
          <p:cNvPr id="70" name="Google Shape;70;p14"/>
          <p:cNvCxnSpPr/>
          <p:nvPr/>
        </p:nvCxnSpPr>
        <p:spPr>
          <a:xfrm>
            <a:off x="6593578" y="952700"/>
            <a:ext cx="0" cy="3167865"/>
          </a:xfrm>
          <a:prstGeom prst="straightConnector1">
            <a:avLst/>
          </a:prstGeom>
          <a:noFill/>
          <a:ln w="9525" cap="flat" cmpd="sng">
            <a:solidFill>
              <a:schemeClr val="dk2"/>
            </a:solidFill>
            <a:prstDash val="solid"/>
            <a:round/>
            <a:headEnd type="none" w="med" len="med"/>
            <a:tailEnd type="none" w="med" len="med"/>
          </a:ln>
        </p:spPr>
      </p:cxnSp>
      <p:sp>
        <p:nvSpPr>
          <p:cNvPr id="72" name="Google Shape;72;p14"/>
          <p:cNvSpPr txBox="1">
            <a:spLocks noGrp="1"/>
          </p:cNvSpPr>
          <p:nvPr>
            <p:ph type="body" idx="1"/>
          </p:nvPr>
        </p:nvSpPr>
        <p:spPr>
          <a:xfrm>
            <a:off x="0" y="872837"/>
            <a:ext cx="2019249" cy="349432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1</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2600" b="1" dirty="0" smtClean="0">
                <a:latin typeface="Fira Sans Extra Condensed"/>
                <a:ea typeface="Fira Sans Extra Condensed"/>
                <a:cs typeface="Fira Sans Extra Condensed"/>
                <a:sym typeface="Fira Sans Extra Condensed"/>
              </a:rPr>
              <a:t>Cadrage</a:t>
            </a:r>
          </a:p>
          <a:p>
            <a:pPr marL="0" lvl="0" indent="0" algn="ctr" rtl="0">
              <a:spcBef>
                <a:spcPts val="1200"/>
              </a:spcBef>
              <a:spcAft>
                <a:spcPts val="0"/>
              </a:spcAft>
              <a:buClr>
                <a:schemeClr val="dk1"/>
              </a:buClr>
              <a:buSzPts val="1100"/>
              <a:buFont typeface="Arial"/>
              <a:buNone/>
            </a:pP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Comprendre les besoins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Cadrer les objectifs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1200"/>
              </a:spcAft>
              <a:buNone/>
            </a:pPr>
            <a:endParaRPr sz="1400" dirty="0">
              <a:latin typeface="Fira Sans Extra Condensed"/>
              <a:ea typeface="Fira Sans Extra Condensed"/>
              <a:cs typeface="Fira Sans Extra Condensed"/>
              <a:sym typeface="Fira Sans Extra Condensed"/>
            </a:endParaRPr>
          </a:p>
        </p:txBody>
      </p:sp>
      <p:sp>
        <p:nvSpPr>
          <p:cNvPr id="74" name="Google Shape;74;p14"/>
          <p:cNvSpPr txBox="1">
            <a:spLocks noGrp="1"/>
          </p:cNvSpPr>
          <p:nvPr>
            <p:ph type="body" idx="1"/>
          </p:nvPr>
        </p:nvSpPr>
        <p:spPr>
          <a:xfrm>
            <a:off x="6662252" y="930136"/>
            <a:ext cx="2468498" cy="3483489"/>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FR" sz="2600" b="1" dirty="0" smtClean="0">
                <a:latin typeface="Fira Sans Extra Condensed"/>
                <a:ea typeface="Fira Sans Extra Condensed"/>
                <a:cs typeface="Fira Sans Extra Condensed"/>
                <a:sym typeface="Fira Sans Extra Condensed"/>
              </a:rPr>
              <a:t>4</a:t>
            </a:r>
            <a:endParaRPr sz="2600" b="1" dirty="0">
              <a:latin typeface="Fira Sans Extra Condensed"/>
              <a:ea typeface="Fira Sans Extra Condensed"/>
              <a:cs typeface="Fira Sans Extra Condensed"/>
              <a:sym typeface="Fira Sans Extra Condensed"/>
            </a:endParaRPr>
          </a:p>
          <a:p>
            <a:pPr marL="0" lvl="0" indent="0" algn="ctr">
              <a:spcBef>
                <a:spcPts val="1200"/>
              </a:spcBef>
              <a:buNone/>
            </a:pPr>
            <a:r>
              <a:rPr lang="fr-FR" sz="2600" b="1" dirty="0">
                <a:latin typeface="Fira Sans Extra Condensed"/>
                <a:ea typeface="Fira Sans Extra Condensed"/>
                <a:cs typeface="Fira Sans Extra Condensed"/>
                <a:sym typeface="Fira Sans Extra Condensed"/>
              </a:rPr>
              <a:t>Réduction </a:t>
            </a:r>
            <a:r>
              <a:rPr lang="fr-FR" sz="2600" b="1" dirty="0" smtClean="0">
                <a:latin typeface="Fira Sans Extra Condensed"/>
                <a:ea typeface="Fira Sans Extra Condensed"/>
                <a:cs typeface="Fira Sans Extra Condensed"/>
                <a:sym typeface="Fira Sans Extra Condensed"/>
              </a:rPr>
              <a:t>dimension</a:t>
            </a:r>
            <a:br>
              <a:rPr lang="fr-FR" sz="2600" b="1" dirty="0" smtClean="0">
                <a:latin typeface="Fira Sans Extra Condensed"/>
                <a:ea typeface="Fira Sans Extra Condensed"/>
                <a:cs typeface="Fira Sans Extra Condensed"/>
                <a:sym typeface="Fira Sans Extra Condensed"/>
              </a:rPr>
            </a:br>
            <a:r>
              <a:rPr lang="fr-FR" sz="2600" b="1" dirty="0" smtClean="0">
                <a:latin typeface="Fira Sans Extra Condensed"/>
                <a:ea typeface="Fira Sans Extra Condensed"/>
                <a:cs typeface="Fira Sans Extra Condensed"/>
                <a:sym typeface="Fira Sans Extra Condensed"/>
              </a:rPr>
              <a:t/>
            </a:r>
            <a:br>
              <a:rPr lang="fr-FR" sz="2600" b="1" dirty="0" smtClean="0">
                <a:latin typeface="Fira Sans Extra Condensed"/>
                <a:ea typeface="Fira Sans Extra Condensed"/>
                <a:cs typeface="Fira Sans Extra Condensed"/>
                <a:sym typeface="Fira Sans Extra Condensed"/>
              </a:rPr>
            </a:br>
            <a:r>
              <a:rPr lang="fr" sz="1300" dirty="0" smtClean="0">
                <a:latin typeface="Fira Sans Extra Condensed"/>
                <a:ea typeface="Fira Sans Extra Condensed"/>
                <a:cs typeface="Fira Sans Extra Condensed"/>
                <a:sym typeface="Fira Sans Extra Condensed"/>
              </a:rPr>
              <a:t>Réduction dimension ACP</a:t>
            </a:r>
          </a:p>
          <a:p>
            <a:pPr marL="0" lvl="0" indent="0" algn="ctr">
              <a:spcBef>
                <a:spcPts val="1200"/>
              </a:spcBef>
              <a:buNone/>
            </a:pPr>
            <a:r>
              <a:rPr lang="fr" sz="1300" dirty="0" smtClean="0">
                <a:latin typeface="Fira Sans Extra Condensed"/>
                <a:ea typeface="Fira Sans Extra Condensed"/>
                <a:cs typeface="Fira Sans Extra Condensed"/>
                <a:sym typeface="Fira Sans Extra Condensed"/>
              </a:rPr>
              <a:t>Sauvegarder la sortie de l’ACP dans le bucket</a:t>
            </a:r>
            <a:endParaRPr sz="13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300" dirty="0"/>
          </a:p>
          <a:p>
            <a:pPr marL="0" lvl="0" indent="0" algn="l" rtl="0">
              <a:spcBef>
                <a:spcPts val="1200"/>
              </a:spcBef>
              <a:spcAft>
                <a:spcPts val="1200"/>
              </a:spcAft>
              <a:buNone/>
            </a:pPr>
            <a:endParaRPr sz="1300" dirty="0"/>
          </a:p>
        </p:txBody>
      </p:sp>
      <p:pic>
        <p:nvPicPr>
          <p:cNvPr id="11" name="Image 10"/>
          <p:cNvPicPr>
            <a:picLocks noChangeAspect="1"/>
          </p:cNvPicPr>
          <p:nvPr/>
        </p:nvPicPr>
        <p:blipFill>
          <a:blip r:embed="rId3"/>
          <a:stretch>
            <a:fillRect/>
          </a:stretch>
        </p:blipFill>
        <p:spPr>
          <a:xfrm>
            <a:off x="8148894" y="4413625"/>
            <a:ext cx="981856" cy="729875"/>
          </a:xfrm>
          <a:prstGeom prst="rect">
            <a:avLst/>
          </a:prstGeom>
        </p:spPr>
      </p:pic>
      <p:cxnSp>
        <p:nvCxnSpPr>
          <p:cNvPr id="14" name="Google Shape;70;p14"/>
          <p:cNvCxnSpPr/>
          <p:nvPr/>
        </p:nvCxnSpPr>
        <p:spPr>
          <a:xfrm>
            <a:off x="9130750" y="966356"/>
            <a:ext cx="0" cy="3167865"/>
          </a:xfrm>
          <a:prstGeom prst="straightConnector1">
            <a:avLst/>
          </a:prstGeom>
          <a:noFill/>
          <a:ln w="9525" cap="flat" cmpd="sng">
            <a:solidFill>
              <a:schemeClr val="dk2"/>
            </a:solidFill>
            <a:prstDash val="solid"/>
            <a:round/>
            <a:headEnd type="none" w="med" len="med"/>
            <a:tailEnd type="none" w="med" len="med"/>
          </a:ln>
        </p:spPr>
      </p:cxnSp>
      <p:sp>
        <p:nvSpPr>
          <p:cNvPr id="12" name="Google Shape;110;p17"/>
          <p:cNvSpPr/>
          <p:nvPr/>
        </p:nvSpPr>
        <p:spPr>
          <a:xfrm>
            <a:off x="2140527" y="427923"/>
            <a:ext cx="7003473" cy="3846000"/>
          </a:xfrm>
          <a:prstGeom prst="rect">
            <a:avLst/>
          </a:prstGeom>
          <a:solidFill>
            <a:srgbClr val="FFFFFF">
              <a:alpha val="7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378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845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dirty="0" smtClean="0">
                <a:latin typeface="Fira Sans Extra Condensed"/>
                <a:ea typeface="Fira Sans Extra Condensed"/>
                <a:cs typeface="Fira Sans Extra Condensed"/>
                <a:sym typeface="Fira Sans Extra Condensed"/>
              </a:rPr>
              <a:t>1 - Cadrage</a:t>
            </a:r>
            <a:endParaRPr dirty="0">
              <a:latin typeface="Fira Sans Extra Condensed"/>
              <a:ea typeface="Fira Sans Extra Condensed"/>
              <a:cs typeface="Fira Sans Extra Condensed"/>
              <a:sym typeface="Fira Sans Extra Condensed"/>
            </a:endParaRPr>
          </a:p>
        </p:txBody>
      </p:sp>
      <p:sp>
        <p:nvSpPr>
          <p:cNvPr id="94" name="Google Shape;94;p16"/>
          <p:cNvSpPr txBox="1">
            <a:spLocks noGrp="1"/>
          </p:cNvSpPr>
          <p:nvPr>
            <p:ph type="body" idx="1"/>
          </p:nvPr>
        </p:nvSpPr>
        <p:spPr>
          <a:xfrm>
            <a:off x="114300" y="1048890"/>
            <a:ext cx="4457700" cy="2793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b="1" dirty="0">
                <a:solidFill>
                  <a:srgbClr val="171616"/>
                </a:solidFill>
                <a:highlight>
                  <a:schemeClr val="lt1"/>
                </a:highlight>
                <a:latin typeface="Fira Sans Extra Condensed"/>
                <a:ea typeface="Fira Sans Extra Condensed"/>
                <a:cs typeface="Fira Sans Extra Condensed"/>
                <a:sym typeface="Fira Sans Extra Condensed"/>
              </a:rPr>
              <a:t>Besoins</a:t>
            </a:r>
            <a:endParaRPr sz="1600" b="1" dirty="0">
              <a:solidFill>
                <a:srgbClr val="171616"/>
              </a:solidFill>
              <a:highlight>
                <a:schemeClr val="lt1"/>
              </a:highlight>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r>
              <a:rPr lang="fr-FR" sz="1100" dirty="0" smtClean="0">
                <a:solidFill>
                  <a:srgbClr val="171616"/>
                </a:solidFill>
                <a:highlight>
                  <a:schemeClr val="lt1"/>
                </a:highlight>
                <a:latin typeface="Fira Sans Extra Condensed"/>
                <a:ea typeface="Fira Sans Extra Condensed"/>
                <a:cs typeface="Fira Sans Extra Condensed"/>
                <a:sym typeface="Fira Sans Extra Condensed"/>
              </a:rPr>
              <a:t>Les besoins de la Start Up Fruits! Peuvent se résumer à :</a:t>
            </a:r>
            <a:endParaRPr sz="1100" dirty="0" smtClean="0">
              <a:solidFill>
                <a:srgbClr val="171616"/>
              </a:solidFill>
              <a:highlight>
                <a:schemeClr val="lt1"/>
              </a:highlight>
              <a:latin typeface="Fira Sans Extra Condensed"/>
              <a:ea typeface="Fira Sans Extra Condensed"/>
              <a:cs typeface="Fira Sans Extra Condensed"/>
              <a:sym typeface="Fira Sans Extra Condensed"/>
            </a:endParaRPr>
          </a:p>
          <a:p>
            <a:pPr marL="457200" lvl="0" indent="-295275" algn="l" rtl="0">
              <a:spcBef>
                <a:spcPts val="1200"/>
              </a:spcBef>
              <a:spcAft>
                <a:spcPts val="0"/>
              </a:spcAft>
              <a:buClr>
                <a:srgbClr val="171616"/>
              </a:buClr>
              <a:buSzPts val="1050"/>
              <a:buFont typeface="Fira Sans Extra Condensed"/>
              <a:buChar char="●"/>
            </a:pPr>
            <a:r>
              <a:rPr lang="fr" sz="1100" dirty="0" smtClean="0">
                <a:solidFill>
                  <a:srgbClr val="171616"/>
                </a:solidFill>
                <a:highlight>
                  <a:schemeClr val="lt1"/>
                </a:highlight>
                <a:latin typeface="Fira Sans Extra Condensed"/>
                <a:ea typeface="Fira Sans Extra Condensed"/>
                <a:cs typeface="Fira Sans Extra Condensed"/>
                <a:sym typeface="Fira Sans Extra Condensed"/>
              </a:rPr>
              <a:t>Chercher à proposer des solutions innovantes pour la récolte des fruits,</a:t>
            </a:r>
          </a:p>
          <a:p>
            <a:pPr marL="457200" lvl="0" indent="-295275" algn="l" rtl="0">
              <a:spcBef>
                <a:spcPts val="1200"/>
              </a:spcBef>
              <a:spcAft>
                <a:spcPts val="0"/>
              </a:spcAft>
              <a:buClr>
                <a:srgbClr val="171616"/>
              </a:buClr>
              <a:buSzPts val="1050"/>
              <a:buFont typeface="Fira Sans Extra Condensed"/>
              <a:buChar char="●"/>
            </a:pPr>
            <a:r>
              <a:rPr lang="fr" sz="1100" dirty="0" smtClean="0">
                <a:solidFill>
                  <a:srgbClr val="171616"/>
                </a:solidFill>
                <a:highlight>
                  <a:schemeClr val="lt1"/>
                </a:highlight>
                <a:latin typeface="Fira Sans Extra Condensed"/>
                <a:ea typeface="Fira Sans Extra Condensed"/>
                <a:cs typeface="Fira Sans Extra Condensed"/>
                <a:sym typeface="Fira Sans Extra Condensed"/>
              </a:rPr>
              <a:t>Préserver la bioversité des fruits,</a:t>
            </a:r>
          </a:p>
          <a:p>
            <a:pPr lvl="0" indent="-295275">
              <a:spcBef>
                <a:spcPts val="1200"/>
              </a:spcBef>
              <a:buClr>
                <a:srgbClr val="171616"/>
              </a:buClr>
              <a:buSzPts val="1050"/>
              <a:buFont typeface="Fira Sans Extra Condensed"/>
              <a:buChar char="●"/>
            </a:pPr>
            <a:r>
              <a:rPr lang="fr-FR" sz="1100" dirty="0">
                <a:solidFill>
                  <a:srgbClr val="171616"/>
                </a:solidFill>
                <a:highlight>
                  <a:schemeClr val="lt1"/>
                </a:highlight>
                <a:latin typeface="Fira Sans Extra Condensed"/>
                <a:ea typeface="Fira Sans Extra Condensed"/>
                <a:cs typeface="Fira Sans Extra Condensed"/>
                <a:sym typeface="Fira Sans Extra Condensed"/>
              </a:rPr>
              <a:t>S</a:t>
            </a:r>
            <a:r>
              <a:rPr lang="fr" sz="1100" dirty="0">
                <a:solidFill>
                  <a:srgbClr val="171616"/>
                </a:solidFill>
                <a:highlight>
                  <a:schemeClr val="lt1"/>
                </a:highlight>
                <a:latin typeface="Fira Sans Extra Condensed"/>
                <a:ea typeface="Fira Sans Extra Condensed"/>
                <a:cs typeface="Fira Sans Extra Condensed"/>
                <a:sym typeface="Fira Sans Extra Condensed"/>
              </a:rPr>
              <a:t>e faire </a:t>
            </a:r>
            <a:r>
              <a:rPr lang="fr" sz="1100" dirty="0" smtClean="0">
                <a:solidFill>
                  <a:srgbClr val="171616"/>
                </a:solidFill>
                <a:highlight>
                  <a:schemeClr val="lt1"/>
                </a:highlight>
                <a:latin typeface="Fira Sans Extra Condensed"/>
                <a:ea typeface="Fira Sans Extra Condensed"/>
                <a:cs typeface="Fira Sans Extra Condensed"/>
                <a:sym typeface="Fira Sans Extra Condensed"/>
              </a:rPr>
              <a:t>connaitre</a:t>
            </a:r>
            <a:r>
              <a:rPr lang="fr" sz="1100" dirty="0" smtClean="0">
                <a:solidFill>
                  <a:srgbClr val="171616"/>
                </a:solidFill>
                <a:highlight>
                  <a:schemeClr val="lt1"/>
                </a:highlight>
                <a:latin typeface="Fira Sans Extra Condensed"/>
                <a:ea typeface="Fira Sans Extra Condensed"/>
                <a:cs typeface="Fira Sans Extra Condensed"/>
                <a:sym typeface="Fira Sans Extra Condensed"/>
              </a:rPr>
              <a:t>,</a:t>
            </a:r>
            <a:endParaRPr lang="fr" sz="1100" dirty="0" smtClean="0">
              <a:solidFill>
                <a:srgbClr val="171616"/>
              </a:solidFill>
              <a:highlight>
                <a:schemeClr val="lt1"/>
              </a:highlight>
              <a:latin typeface="Fira Sans Extra Condensed"/>
              <a:ea typeface="Fira Sans Extra Condensed"/>
              <a:cs typeface="Fira Sans Extra Condensed"/>
              <a:sym typeface="Fira Sans Extra Condensed"/>
            </a:endParaRPr>
          </a:p>
          <a:p>
            <a:pPr lvl="0" indent="-295275">
              <a:spcBef>
                <a:spcPts val="1200"/>
              </a:spcBef>
              <a:buClr>
                <a:srgbClr val="171616"/>
              </a:buClr>
              <a:buSzPts val="1050"/>
              <a:buFont typeface="Fira Sans Extra Condensed"/>
              <a:buChar char="●"/>
            </a:pPr>
            <a:r>
              <a:rPr lang="fr-FR" sz="1100" dirty="0">
                <a:solidFill>
                  <a:srgbClr val="171616"/>
                </a:solidFill>
                <a:highlight>
                  <a:schemeClr val="lt1"/>
                </a:highlight>
                <a:latin typeface="Fira Sans Extra Condensed"/>
                <a:ea typeface="Fira Sans Extra Condensed"/>
                <a:cs typeface="Fira Sans Extra Condensed"/>
                <a:sym typeface="Fira Sans Extra Condensed"/>
              </a:rPr>
              <a:t>S</a:t>
            </a:r>
            <a:r>
              <a:rPr lang="fr" sz="1100" dirty="0">
                <a:solidFill>
                  <a:srgbClr val="171616"/>
                </a:solidFill>
                <a:highlight>
                  <a:schemeClr val="lt1"/>
                </a:highlight>
                <a:latin typeface="Fira Sans Extra Condensed"/>
                <a:ea typeface="Fira Sans Extra Condensed"/>
                <a:cs typeface="Fira Sans Extra Condensed"/>
                <a:sym typeface="Fira Sans Extra Condensed"/>
              </a:rPr>
              <a:t>ensibiliser le grand public à la biodiversité des fruits,</a:t>
            </a:r>
            <a:endParaRPr lang="fr" sz="1100" dirty="0" smtClean="0">
              <a:solidFill>
                <a:srgbClr val="171616"/>
              </a:solidFill>
              <a:highlight>
                <a:schemeClr val="lt1"/>
              </a:highlight>
              <a:latin typeface="Fira Sans Extra Condensed"/>
              <a:ea typeface="Fira Sans Extra Condensed"/>
              <a:cs typeface="Fira Sans Extra Condensed"/>
              <a:sym typeface="Fira Sans Extra Condensed"/>
            </a:endParaRPr>
          </a:p>
          <a:p>
            <a:pPr marL="457200" lvl="0" indent="-295275" algn="l" rtl="0">
              <a:spcBef>
                <a:spcPts val="1200"/>
              </a:spcBef>
              <a:spcAft>
                <a:spcPts val="0"/>
              </a:spcAft>
              <a:buClr>
                <a:srgbClr val="171616"/>
              </a:buClr>
              <a:buSzPts val="1050"/>
              <a:buFont typeface="Fira Sans Extra Condensed"/>
              <a:buChar char="●"/>
            </a:pPr>
            <a:r>
              <a:rPr lang="fr-FR" sz="1100" dirty="0" smtClean="0">
                <a:solidFill>
                  <a:srgbClr val="171616"/>
                </a:solidFill>
                <a:highlight>
                  <a:schemeClr val="lt1"/>
                </a:highlight>
                <a:latin typeface="Fira Sans Extra Condensed"/>
                <a:ea typeface="Fira Sans Extra Condensed"/>
                <a:cs typeface="Fira Sans Extra Condensed"/>
                <a:sym typeface="Fira Sans Extra Condensed"/>
              </a:rPr>
              <a:t>M</a:t>
            </a:r>
            <a:r>
              <a:rPr lang="fr" sz="1100" dirty="0" smtClean="0">
                <a:solidFill>
                  <a:srgbClr val="171616"/>
                </a:solidFill>
                <a:highlight>
                  <a:schemeClr val="lt1"/>
                </a:highlight>
                <a:latin typeface="Fira Sans Extra Condensed"/>
                <a:ea typeface="Fira Sans Extra Condensed"/>
                <a:cs typeface="Fira Sans Extra Condensed"/>
                <a:sym typeface="Fira Sans Extra Condensed"/>
              </a:rPr>
              <a:t>ettre en place une première version du moteur de classification des images de fruits.</a:t>
            </a:r>
            <a:endParaRPr sz="1100" dirty="0">
              <a:solidFill>
                <a:srgbClr val="171616"/>
              </a:solidFill>
              <a:highlight>
                <a:schemeClr val="lt1"/>
              </a:highlight>
              <a:latin typeface="Fira Sans Extra Condensed"/>
              <a:ea typeface="Fira Sans Extra Condensed"/>
              <a:cs typeface="Fira Sans Extra Condensed"/>
              <a:sym typeface="Fira Sans Extra Condensed"/>
            </a:endParaRPr>
          </a:p>
        </p:txBody>
      </p:sp>
      <p:sp>
        <p:nvSpPr>
          <p:cNvPr id="95" name="Google Shape;95;p16"/>
          <p:cNvSpPr txBox="1">
            <a:spLocks noGrp="1"/>
          </p:cNvSpPr>
          <p:nvPr>
            <p:ph type="body" idx="2"/>
          </p:nvPr>
        </p:nvSpPr>
        <p:spPr>
          <a:xfrm>
            <a:off x="4832400" y="1194364"/>
            <a:ext cx="3999900" cy="265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400" b="1" dirty="0">
                <a:solidFill>
                  <a:schemeClr val="dk1"/>
                </a:solidFill>
                <a:latin typeface="Fira Sans Extra Condensed"/>
                <a:ea typeface="Fira Sans Extra Condensed"/>
                <a:cs typeface="Fira Sans Extra Condensed"/>
                <a:sym typeface="Fira Sans Extra Condensed"/>
              </a:rPr>
              <a:t>Objectifs</a:t>
            </a:r>
            <a:endParaRPr sz="2400" b="1" dirty="0">
              <a:solidFill>
                <a:schemeClr val="dk1"/>
              </a:solidFill>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r>
              <a:rPr lang="fr" sz="1600" dirty="0" smtClean="0">
                <a:solidFill>
                  <a:schemeClr val="dk1"/>
                </a:solidFill>
                <a:latin typeface="Fira Sans Extra Condensed"/>
                <a:ea typeface="Fira Sans Extra Condensed"/>
                <a:cs typeface="Fira Sans Extra Condensed"/>
                <a:sym typeface="Fira Sans Extra Condensed"/>
              </a:rPr>
              <a:t>Développer dans un environnement Big Data :</a:t>
            </a:r>
            <a:endParaRPr sz="1600" dirty="0">
              <a:solidFill>
                <a:schemeClr val="dk1"/>
              </a:solidFill>
              <a:latin typeface="Fira Sans Extra Condensed"/>
              <a:ea typeface="Fira Sans Extra Condensed"/>
              <a:cs typeface="Fira Sans Extra Condensed"/>
              <a:sym typeface="Fira Sans Extra Condensed"/>
            </a:endParaRPr>
          </a:p>
          <a:p>
            <a:pPr marL="457200" lvl="0" indent="-295275" algn="l" rtl="0">
              <a:spcBef>
                <a:spcPts val="1200"/>
              </a:spcBef>
              <a:spcAft>
                <a:spcPts val="0"/>
              </a:spcAft>
              <a:buClr>
                <a:schemeClr val="dk1"/>
              </a:buClr>
              <a:buSzPts val="1050"/>
              <a:buFont typeface="Fira Sans Extra Condensed"/>
              <a:buChar char="●"/>
            </a:pPr>
            <a:r>
              <a:rPr lang="fr-FR" sz="1600" dirty="0" smtClean="0">
                <a:solidFill>
                  <a:schemeClr val="dk1"/>
                </a:solidFill>
                <a:latin typeface="Fira Sans Extra Condensed"/>
                <a:ea typeface="Fira Sans Extra Condensed"/>
                <a:cs typeface="Fira Sans Extra Condensed"/>
                <a:sym typeface="Fira Sans Extra Condensed"/>
              </a:rPr>
              <a:t>U</a:t>
            </a:r>
            <a:r>
              <a:rPr lang="fr" sz="1600" dirty="0" smtClean="0">
                <a:solidFill>
                  <a:schemeClr val="dk1"/>
                </a:solidFill>
                <a:latin typeface="Fira Sans Extra Condensed"/>
                <a:ea typeface="Fira Sans Extra Condensed"/>
                <a:cs typeface="Fira Sans Extra Condensed"/>
                <a:sym typeface="Fira Sans Extra Condensed"/>
              </a:rPr>
              <a:t>ne première chaine de traitement de données comprennant :</a:t>
            </a:r>
          </a:p>
          <a:p>
            <a:pPr lvl="1" indent="-295275">
              <a:spcBef>
                <a:spcPts val="1200"/>
              </a:spcBef>
              <a:buClr>
                <a:schemeClr val="dk1"/>
              </a:buClr>
              <a:buSzPts val="1050"/>
              <a:buFont typeface="Fira Sans Extra Condensed"/>
              <a:buChar char="●"/>
            </a:pPr>
            <a:r>
              <a:rPr lang="fr-FR" sz="1100" dirty="0" smtClean="0">
                <a:solidFill>
                  <a:schemeClr val="dk1"/>
                </a:solidFill>
                <a:latin typeface="Fira Sans Extra Condensed"/>
                <a:ea typeface="Fira Sans Extra Condensed"/>
                <a:cs typeface="Fira Sans Extra Condensed"/>
                <a:sym typeface="Fira Sans Extra Condensed"/>
              </a:rPr>
              <a:t>L</a:t>
            </a:r>
            <a:r>
              <a:rPr lang="fr" sz="1100" dirty="0" smtClean="0">
                <a:solidFill>
                  <a:schemeClr val="dk1"/>
                </a:solidFill>
                <a:latin typeface="Fira Sans Extra Condensed"/>
                <a:ea typeface="Fira Sans Extra Condensed"/>
                <a:cs typeface="Fira Sans Extra Condensed"/>
                <a:sym typeface="Fira Sans Extra Condensed"/>
              </a:rPr>
              <a:t>e préprocessing </a:t>
            </a:r>
          </a:p>
          <a:p>
            <a:pPr lvl="1" indent="-295275">
              <a:spcBef>
                <a:spcPts val="1200"/>
              </a:spcBef>
              <a:buClr>
                <a:schemeClr val="dk1"/>
              </a:buClr>
              <a:buSzPts val="1050"/>
              <a:buFont typeface="Fira Sans Extra Condensed"/>
              <a:buChar char="●"/>
            </a:pPr>
            <a:r>
              <a:rPr lang="fr-FR" sz="1100" dirty="0" smtClean="0">
                <a:solidFill>
                  <a:schemeClr val="dk1"/>
                </a:solidFill>
                <a:latin typeface="Fira Sans Extra Condensed"/>
                <a:ea typeface="Fira Sans Extra Condensed"/>
                <a:cs typeface="Fira Sans Extra Condensed"/>
                <a:sym typeface="Fira Sans Extra Condensed"/>
              </a:rPr>
              <a:t>U</a:t>
            </a:r>
            <a:r>
              <a:rPr lang="fr" sz="1100" dirty="0" smtClean="0">
                <a:solidFill>
                  <a:schemeClr val="dk1"/>
                </a:solidFill>
                <a:latin typeface="Fira Sans Extra Condensed"/>
                <a:ea typeface="Fira Sans Extra Condensed"/>
                <a:cs typeface="Fira Sans Extra Condensed"/>
                <a:sym typeface="Fira Sans Extra Condensed"/>
              </a:rPr>
              <a:t>ne étape de réduction de dimension</a:t>
            </a:r>
            <a:r>
              <a:rPr lang="fr" sz="1100" dirty="0">
                <a:solidFill>
                  <a:schemeClr val="dk1"/>
                </a:solidFill>
                <a:latin typeface="Fira Sans Extra Condensed"/>
                <a:ea typeface="Fira Sans Extra Condensed"/>
                <a:cs typeface="Fira Sans Extra Condensed"/>
                <a:sym typeface="Fira Sans Extra Condensed"/>
              </a:rPr>
              <a:t/>
            </a:r>
            <a:br>
              <a:rPr lang="fr" sz="1100" dirty="0">
                <a:solidFill>
                  <a:schemeClr val="dk1"/>
                </a:solidFill>
                <a:latin typeface="Fira Sans Extra Condensed"/>
                <a:ea typeface="Fira Sans Extra Condensed"/>
                <a:cs typeface="Fira Sans Extra Condensed"/>
                <a:sym typeface="Fira Sans Extra Condensed"/>
              </a:rPr>
            </a:br>
            <a:endParaRPr sz="1100" dirty="0">
              <a:solidFill>
                <a:schemeClr val="dk1"/>
              </a:solidFill>
              <a:latin typeface="Fira Sans Extra Condensed"/>
              <a:ea typeface="Fira Sans Extra Condensed"/>
              <a:cs typeface="Fira Sans Extra Condensed"/>
              <a:sym typeface="Fira Sans Extra Condensed"/>
            </a:endParaRPr>
          </a:p>
        </p:txBody>
      </p:sp>
      <p:cxnSp>
        <p:nvCxnSpPr>
          <p:cNvPr id="96" name="Google Shape;96;p16"/>
          <p:cNvCxnSpPr/>
          <p:nvPr/>
        </p:nvCxnSpPr>
        <p:spPr>
          <a:xfrm>
            <a:off x="4572000" y="976155"/>
            <a:ext cx="0" cy="3021750"/>
          </a:xfrm>
          <a:prstGeom prst="straightConnector1">
            <a:avLst/>
          </a:prstGeom>
          <a:noFill/>
          <a:ln w="9525" cap="flat" cmpd="sng">
            <a:solidFill>
              <a:schemeClr val="dk2"/>
            </a:solidFill>
            <a:prstDash val="solid"/>
            <a:round/>
            <a:headEnd type="none" w="med" len="med"/>
            <a:tailEnd type="none" w="med" len="med"/>
          </a:ln>
        </p:spPr>
      </p:cxnSp>
      <p:pic>
        <p:nvPicPr>
          <p:cNvPr id="6" name="Image 5"/>
          <p:cNvPicPr>
            <a:picLocks noChangeAspect="1"/>
          </p:cNvPicPr>
          <p:nvPr/>
        </p:nvPicPr>
        <p:blipFill>
          <a:blip r:embed="rId3"/>
          <a:stretch>
            <a:fillRect/>
          </a:stretch>
        </p:blipFill>
        <p:spPr>
          <a:xfrm>
            <a:off x="8148894" y="4413625"/>
            <a:ext cx="981856" cy="729875"/>
          </a:xfrm>
          <a:prstGeom prst="rect">
            <a:avLst/>
          </a:prstGeom>
        </p:spPr>
      </p:pic>
      <p:cxnSp>
        <p:nvCxnSpPr>
          <p:cNvPr id="7" name="Connecteur droit 6"/>
          <p:cNvCxnSpPr/>
          <p:nvPr/>
        </p:nvCxnSpPr>
        <p:spPr>
          <a:xfrm>
            <a:off x="-9525" y="987139"/>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0" y="3987514"/>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428875" y="4216113"/>
            <a:ext cx="4572000" cy="738664"/>
          </a:xfrm>
          <a:prstGeom prst="rect">
            <a:avLst/>
          </a:prstGeom>
        </p:spPr>
        <p:txBody>
          <a:bodyPr>
            <a:spAutoFit/>
          </a:bodyPr>
          <a:lstStyle/>
          <a:p>
            <a:pPr lvl="0">
              <a:spcBef>
                <a:spcPts val="1200"/>
              </a:spcBef>
              <a:spcAft>
                <a:spcPts val="1200"/>
              </a:spcAft>
            </a:pPr>
            <a:r>
              <a:rPr lang="fr-FR" b="1" dirty="0">
                <a:solidFill>
                  <a:schemeClr val="dk1"/>
                </a:solidFill>
                <a:latin typeface="Fira Sans Extra Condensed"/>
                <a:ea typeface="Fira Sans Extra Condensed"/>
                <a:cs typeface="Fira Sans Extra Condensed"/>
                <a:sym typeface="Fira Sans Extra Condensed"/>
              </a:rPr>
              <a:t>En tant que startup, je souhaiterais me faire connaitre en développant un environnement Big Data pour un moteur de classification d’image que je souhaiterais mettre en place.</a:t>
            </a:r>
            <a:endParaRPr lang="fr-FR" sz="900" dirty="0">
              <a:solidFill>
                <a:schemeClr val="dk1"/>
              </a:solidFill>
              <a:latin typeface="Fira Sans Extra Condensed"/>
              <a:ea typeface="Fira Sans Extra Condensed"/>
              <a:cs typeface="Fira Sans Extra Condensed"/>
              <a:sym typeface="Fira Sans Extra Condensed"/>
            </a:endParaRPr>
          </a:p>
        </p:txBody>
      </p:sp>
      <p:cxnSp>
        <p:nvCxnSpPr>
          <p:cNvPr id="10" name="Connecteur droit 9"/>
          <p:cNvCxnSpPr/>
          <p:nvPr/>
        </p:nvCxnSpPr>
        <p:spPr>
          <a:xfrm>
            <a:off x="3605646" y="623453"/>
            <a:ext cx="19327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cxnSp>
        <p:nvCxnSpPr>
          <p:cNvPr id="66" name="Google Shape;66;p14"/>
          <p:cNvCxnSpPr/>
          <p:nvPr/>
        </p:nvCxnSpPr>
        <p:spPr>
          <a:xfrm>
            <a:off x="2034547" y="883675"/>
            <a:ext cx="0" cy="3167865"/>
          </a:xfrm>
          <a:prstGeom prst="straightConnector1">
            <a:avLst/>
          </a:prstGeom>
          <a:noFill/>
          <a:ln w="9525" cap="flat" cmpd="sng">
            <a:solidFill>
              <a:schemeClr val="dk2"/>
            </a:solidFill>
            <a:prstDash val="solid"/>
            <a:round/>
            <a:headEnd type="none" w="med" len="med"/>
            <a:tailEnd type="none" w="med" len="med"/>
          </a:ln>
        </p:spPr>
      </p:cxnSp>
      <p:sp>
        <p:nvSpPr>
          <p:cNvPr id="67" name="Google Shape;67;p14"/>
          <p:cNvSpPr txBox="1">
            <a:spLocks noGrp="1"/>
          </p:cNvSpPr>
          <p:nvPr>
            <p:ph type="body" idx="1"/>
          </p:nvPr>
        </p:nvSpPr>
        <p:spPr>
          <a:xfrm>
            <a:off x="2140527" y="883675"/>
            <a:ext cx="2244436" cy="3483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2</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Prototypage</a:t>
            </a:r>
          </a:p>
          <a:p>
            <a:pPr marL="0" lvl="0" indent="0" algn="ctr" rtl="0">
              <a:spcBef>
                <a:spcPts val="1200"/>
              </a:spcBef>
              <a:spcAft>
                <a:spcPts val="0"/>
              </a:spcAft>
              <a:buNone/>
            </a:pPr>
            <a:endParaRPr lang="f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Définir le MVP</a:t>
            </a:r>
          </a:p>
          <a:p>
            <a:pPr marL="0" lvl="0" indent="0" algn="ctr" rtl="0">
              <a:spcBef>
                <a:spcPts val="1200"/>
              </a:spcBef>
              <a:spcAft>
                <a:spcPts val="0"/>
              </a:spcAft>
              <a:buNone/>
            </a:pPr>
            <a:r>
              <a:rPr lang="fr" sz="1400" dirty="0" smtClean="0">
                <a:latin typeface="Fira Sans Extra Condensed"/>
                <a:ea typeface="Fira Sans Extra Condensed"/>
                <a:cs typeface="Fira Sans Extra Condensed"/>
                <a:sym typeface="Fira Sans Extra Condensed"/>
              </a:rPr>
              <a:t>Préparer </a:t>
            </a:r>
            <a:r>
              <a:rPr lang="fr" sz="1400" dirty="0">
                <a:latin typeface="Fira Sans Extra Condensed"/>
                <a:ea typeface="Fira Sans Extra Condensed"/>
                <a:cs typeface="Fira Sans Extra Condensed"/>
                <a:sym typeface="Fira Sans Extra Condensed"/>
              </a:rPr>
              <a:t>son environnement de </a:t>
            </a:r>
            <a:r>
              <a:rPr lang="fr" sz="1400" dirty="0" smtClean="0">
                <a:latin typeface="Fira Sans Extra Condensed"/>
                <a:ea typeface="Fira Sans Extra Condensed"/>
                <a:cs typeface="Fira Sans Extra Condensed"/>
                <a:sym typeface="Fira Sans Extra Condensed"/>
              </a:rPr>
              <a:t>travail et Big Data</a:t>
            </a:r>
            <a:endParaRPr sz="1400" dirty="0">
              <a:latin typeface="Fira Sans Extra Condensed"/>
              <a:ea typeface="Fira Sans Extra Condensed"/>
              <a:cs typeface="Fira Sans Extra Condensed"/>
              <a:sym typeface="Fira Sans Extra Condensed"/>
            </a:endParaRPr>
          </a:p>
          <a:p>
            <a:pPr marL="0" lvl="0" indent="0" algn="l" rtl="0">
              <a:spcBef>
                <a:spcPts val="1200"/>
              </a:spcBef>
              <a:spcAft>
                <a:spcPts val="0"/>
              </a:spcAft>
              <a:buClr>
                <a:schemeClr val="dk1"/>
              </a:buClr>
              <a:buSzPts val="1100"/>
              <a:buFont typeface="Arial"/>
              <a:buNone/>
            </a:pPr>
            <a:endParaRPr sz="1400" dirty="0">
              <a:latin typeface="Fira Sans Extra Condensed"/>
              <a:ea typeface="Fira Sans Extra Condensed"/>
              <a:cs typeface="Fira Sans Extra Condensed"/>
              <a:sym typeface="Fira Sans Extra Condensed"/>
            </a:endParaRPr>
          </a:p>
          <a:p>
            <a:pPr marL="0" lvl="0" indent="0" algn="l" rtl="0">
              <a:spcBef>
                <a:spcPts val="1200"/>
              </a:spcBef>
              <a:spcAft>
                <a:spcPts val="1200"/>
              </a:spcAft>
              <a:buNone/>
            </a:pPr>
            <a:endParaRPr sz="2600" dirty="0">
              <a:latin typeface="Fira Sans Extra Condensed"/>
              <a:ea typeface="Fira Sans Extra Condensed"/>
              <a:cs typeface="Fira Sans Extra Condensed"/>
              <a:sym typeface="Fira Sans Extra Condensed"/>
            </a:endParaRPr>
          </a:p>
        </p:txBody>
      </p:sp>
      <p:cxnSp>
        <p:nvCxnSpPr>
          <p:cNvPr id="68" name="Google Shape;68;p14"/>
          <p:cNvCxnSpPr/>
          <p:nvPr/>
        </p:nvCxnSpPr>
        <p:spPr>
          <a:xfrm>
            <a:off x="4367613" y="952713"/>
            <a:ext cx="0" cy="3167865"/>
          </a:xfrm>
          <a:prstGeom prst="straightConnector1">
            <a:avLst/>
          </a:prstGeom>
          <a:noFill/>
          <a:ln w="9525" cap="flat" cmpd="sng">
            <a:solidFill>
              <a:schemeClr val="dk2"/>
            </a:solidFill>
            <a:prstDash val="solid"/>
            <a:round/>
            <a:headEnd type="none" w="med" len="med"/>
            <a:tailEnd type="none" w="med" len="med"/>
          </a:ln>
        </p:spPr>
      </p:cxnSp>
      <p:sp>
        <p:nvSpPr>
          <p:cNvPr id="69" name="Google Shape;69;p14"/>
          <p:cNvSpPr txBox="1">
            <a:spLocks noGrp="1"/>
          </p:cNvSpPr>
          <p:nvPr>
            <p:ph type="body" idx="1"/>
          </p:nvPr>
        </p:nvSpPr>
        <p:spPr>
          <a:xfrm>
            <a:off x="4468091" y="883676"/>
            <a:ext cx="2042359" cy="348348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3</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None/>
            </a:pPr>
            <a:r>
              <a:rPr lang="fr" sz="2600" b="1" dirty="0" smtClean="0">
                <a:latin typeface="Fira Sans Extra Condensed"/>
                <a:ea typeface="Fira Sans Extra Condensed"/>
                <a:cs typeface="Fira Sans Extra Condensed"/>
                <a:sym typeface="Fira Sans Extra Condensed"/>
              </a:rPr>
              <a:t>Production</a:t>
            </a:r>
          </a:p>
          <a:p>
            <a:pPr marL="0" lvl="0" indent="0">
              <a:spcBef>
                <a:spcPts val="1200"/>
              </a:spcBef>
              <a:buClr>
                <a:schemeClr val="dk1"/>
              </a:buClr>
              <a:buSzPts val="1100"/>
              <a:buNone/>
            </a:pPr>
            <a:endParaRPr lang="fr-FR" sz="2600" b="1" dirty="0">
              <a:latin typeface="Fira Sans Extra Condensed"/>
              <a:ea typeface="Fira Sans Extra Condensed"/>
              <a:cs typeface="Fira Sans Extra Condensed"/>
              <a:sym typeface="Fira Sans Extra Condensed"/>
            </a:endParaRPr>
          </a:p>
          <a:p>
            <a:pPr marL="0" lvl="0" indent="0" algn="ctr">
              <a:spcBef>
                <a:spcPts val="1200"/>
              </a:spcBef>
              <a:buClr>
                <a:schemeClr val="dk1"/>
              </a:buClr>
              <a:buSzPts val="1100"/>
              <a:buNone/>
            </a:pPr>
            <a:r>
              <a:rPr lang="fr-FR" dirty="0" smtClean="0">
                <a:latin typeface="Fira Sans Extra Condensed"/>
                <a:ea typeface="Fira Sans Extra Condensed"/>
                <a:cs typeface="Fira Sans Extra Condensed"/>
                <a:sym typeface="Fira Sans Extra Condensed"/>
              </a:rPr>
              <a:t>Récupérer </a:t>
            </a:r>
            <a:r>
              <a:rPr lang="fr-FR" dirty="0">
                <a:latin typeface="Fira Sans Extra Condensed"/>
                <a:ea typeface="Fira Sans Extra Condensed"/>
                <a:cs typeface="Fira Sans Extra Condensed"/>
                <a:sym typeface="Fira Sans Extra Condensed"/>
              </a:rPr>
              <a:t>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Prétraiter la donnée</a:t>
            </a:r>
          </a:p>
          <a:p>
            <a:pPr marL="0" lvl="0" indent="0" algn="ctr" rtl="0">
              <a:spcBef>
                <a:spcPts val="1200"/>
              </a:spcBef>
              <a:spcAft>
                <a:spcPts val="1200"/>
              </a:spcAft>
              <a:buNone/>
            </a:pPr>
            <a:r>
              <a:rPr lang="fr" sz="1300" dirty="0" smtClean="0">
                <a:latin typeface="Fira Sans Extra Condensed"/>
                <a:ea typeface="Fira Sans Extra Condensed"/>
                <a:cs typeface="Fira Sans Extra Condensed"/>
                <a:sym typeface="Fira Sans Extra Condensed"/>
              </a:rPr>
              <a:t>Extraire les features</a:t>
            </a:r>
            <a:endParaRPr sz="1300" dirty="0">
              <a:latin typeface="Fira Sans Extra Condensed"/>
              <a:ea typeface="Fira Sans Extra Condensed"/>
              <a:cs typeface="Fira Sans Extra Condensed"/>
              <a:sym typeface="Fira Sans Extra Condensed"/>
            </a:endParaRPr>
          </a:p>
        </p:txBody>
      </p:sp>
      <p:cxnSp>
        <p:nvCxnSpPr>
          <p:cNvPr id="70" name="Google Shape;70;p14"/>
          <p:cNvCxnSpPr/>
          <p:nvPr/>
        </p:nvCxnSpPr>
        <p:spPr>
          <a:xfrm>
            <a:off x="6593578" y="952700"/>
            <a:ext cx="0" cy="3167865"/>
          </a:xfrm>
          <a:prstGeom prst="straightConnector1">
            <a:avLst/>
          </a:prstGeom>
          <a:noFill/>
          <a:ln w="9525" cap="flat" cmpd="sng">
            <a:solidFill>
              <a:schemeClr val="dk2"/>
            </a:solidFill>
            <a:prstDash val="solid"/>
            <a:round/>
            <a:headEnd type="none" w="med" len="med"/>
            <a:tailEnd type="none" w="med" len="med"/>
          </a:ln>
        </p:spPr>
      </p:cxnSp>
      <p:sp>
        <p:nvSpPr>
          <p:cNvPr id="72" name="Google Shape;72;p14"/>
          <p:cNvSpPr txBox="1">
            <a:spLocks noGrp="1"/>
          </p:cNvSpPr>
          <p:nvPr>
            <p:ph type="body" idx="1"/>
          </p:nvPr>
        </p:nvSpPr>
        <p:spPr>
          <a:xfrm>
            <a:off x="0" y="872837"/>
            <a:ext cx="2019249" cy="349432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dirty="0">
                <a:latin typeface="Fira Sans Extra Condensed"/>
                <a:ea typeface="Fira Sans Extra Condensed"/>
                <a:cs typeface="Fira Sans Extra Condensed"/>
                <a:sym typeface="Fira Sans Extra Condensed"/>
              </a:rPr>
              <a:t>1</a:t>
            </a: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2600" b="1" dirty="0" smtClean="0">
                <a:latin typeface="Fira Sans Extra Condensed"/>
                <a:ea typeface="Fira Sans Extra Condensed"/>
                <a:cs typeface="Fira Sans Extra Condensed"/>
                <a:sym typeface="Fira Sans Extra Condensed"/>
              </a:rPr>
              <a:t>Cadrage</a:t>
            </a:r>
          </a:p>
          <a:p>
            <a:pPr marL="0" lvl="0" indent="0" algn="ctr" rtl="0">
              <a:spcBef>
                <a:spcPts val="1200"/>
              </a:spcBef>
              <a:spcAft>
                <a:spcPts val="0"/>
              </a:spcAft>
              <a:buClr>
                <a:schemeClr val="dk1"/>
              </a:buClr>
              <a:buSzPts val="1100"/>
              <a:buFont typeface="Arial"/>
              <a:buNone/>
            </a:pPr>
            <a:endParaRPr sz="2600" b="1"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Comprendre les besoins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fr" sz="1400" dirty="0">
                <a:latin typeface="Fira Sans Extra Condensed"/>
                <a:ea typeface="Fira Sans Extra Condensed"/>
                <a:cs typeface="Fira Sans Extra Condensed"/>
                <a:sym typeface="Fira Sans Extra Condensed"/>
              </a:rPr>
              <a:t>Cadrer les objectifs</a:t>
            </a: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400" dirty="0">
              <a:latin typeface="Fira Sans Extra Condensed"/>
              <a:ea typeface="Fira Sans Extra Condensed"/>
              <a:cs typeface="Fira Sans Extra Condensed"/>
              <a:sym typeface="Fira Sans Extra Condensed"/>
            </a:endParaRPr>
          </a:p>
          <a:p>
            <a:pPr marL="0" lvl="0" indent="0" algn="ctr" rtl="0">
              <a:spcBef>
                <a:spcPts val="1200"/>
              </a:spcBef>
              <a:spcAft>
                <a:spcPts val="1200"/>
              </a:spcAft>
              <a:buNone/>
            </a:pPr>
            <a:endParaRPr sz="1400" dirty="0">
              <a:latin typeface="Fira Sans Extra Condensed"/>
              <a:ea typeface="Fira Sans Extra Condensed"/>
              <a:cs typeface="Fira Sans Extra Condensed"/>
              <a:sym typeface="Fira Sans Extra Condensed"/>
            </a:endParaRPr>
          </a:p>
        </p:txBody>
      </p:sp>
      <p:sp>
        <p:nvSpPr>
          <p:cNvPr id="74" name="Google Shape;74;p14"/>
          <p:cNvSpPr txBox="1">
            <a:spLocks noGrp="1"/>
          </p:cNvSpPr>
          <p:nvPr>
            <p:ph type="body" idx="1"/>
          </p:nvPr>
        </p:nvSpPr>
        <p:spPr>
          <a:xfrm>
            <a:off x="6662252" y="930136"/>
            <a:ext cx="2468498" cy="3483489"/>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FR" sz="2600" b="1" dirty="0" smtClean="0">
                <a:latin typeface="Fira Sans Extra Condensed"/>
                <a:ea typeface="Fira Sans Extra Condensed"/>
                <a:cs typeface="Fira Sans Extra Condensed"/>
                <a:sym typeface="Fira Sans Extra Condensed"/>
              </a:rPr>
              <a:t>4</a:t>
            </a:r>
            <a:endParaRPr sz="2600" b="1" dirty="0">
              <a:latin typeface="Fira Sans Extra Condensed"/>
              <a:ea typeface="Fira Sans Extra Condensed"/>
              <a:cs typeface="Fira Sans Extra Condensed"/>
              <a:sym typeface="Fira Sans Extra Condensed"/>
            </a:endParaRPr>
          </a:p>
          <a:p>
            <a:pPr marL="0" lvl="0" indent="0" algn="ctr">
              <a:spcBef>
                <a:spcPts val="1200"/>
              </a:spcBef>
              <a:buNone/>
            </a:pPr>
            <a:r>
              <a:rPr lang="fr-FR" sz="2600" b="1" dirty="0">
                <a:latin typeface="Fira Sans Extra Condensed"/>
                <a:ea typeface="Fira Sans Extra Condensed"/>
                <a:cs typeface="Fira Sans Extra Condensed"/>
                <a:sym typeface="Fira Sans Extra Condensed"/>
              </a:rPr>
              <a:t>Réduction </a:t>
            </a:r>
            <a:r>
              <a:rPr lang="fr-FR" sz="2600" b="1" dirty="0" smtClean="0">
                <a:latin typeface="Fira Sans Extra Condensed"/>
                <a:ea typeface="Fira Sans Extra Condensed"/>
                <a:cs typeface="Fira Sans Extra Condensed"/>
                <a:sym typeface="Fira Sans Extra Condensed"/>
              </a:rPr>
              <a:t>dimension</a:t>
            </a:r>
            <a:br>
              <a:rPr lang="fr-FR" sz="2600" b="1" dirty="0" smtClean="0">
                <a:latin typeface="Fira Sans Extra Condensed"/>
                <a:ea typeface="Fira Sans Extra Condensed"/>
                <a:cs typeface="Fira Sans Extra Condensed"/>
                <a:sym typeface="Fira Sans Extra Condensed"/>
              </a:rPr>
            </a:br>
            <a:r>
              <a:rPr lang="fr-FR" sz="2600" b="1" dirty="0" smtClean="0">
                <a:latin typeface="Fira Sans Extra Condensed"/>
                <a:ea typeface="Fira Sans Extra Condensed"/>
                <a:cs typeface="Fira Sans Extra Condensed"/>
                <a:sym typeface="Fira Sans Extra Condensed"/>
              </a:rPr>
              <a:t/>
            </a:r>
            <a:br>
              <a:rPr lang="fr-FR" sz="2600" b="1" dirty="0" smtClean="0">
                <a:latin typeface="Fira Sans Extra Condensed"/>
                <a:ea typeface="Fira Sans Extra Condensed"/>
                <a:cs typeface="Fira Sans Extra Condensed"/>
                <a:sym typeface="Fira Sans Extra Condensed"/>
              </a:rPr>
            </a:br>
            <a:r>
              <a:rPr lang="fr" sz="1300" dirty="0" smtClean="0">
                <a:latin typeface="Fira Sans Extra Condensed"/>
                <a:ea typeface="Fira Sans Extra Condensed"/>
                <a:cs typeface="Fira Sans Extra Condensed"/>
                <a:sym typeface="Fira Sans Extra Condensed"/>
              </a:rPr>
              <a:t>Réduction dimension ACP</a:t>
            </a:r>
          </a:p>
          <a:p>
            <a:pPr marL="0" lvl="0" indent="0" algn="ctr">
              <a:spcBef>
                <a:spcPts val="1200"/>
              </a:spcBef>
              <a:buNone/>
            </a:pPr>
            <a:r>
              <a:rPr lang="fr" sz="1300" dirty="0" smtClean="0">
                <a:latin typeface="Fira Sans Extra Condensed"/>
                <a:ea typeface="Fira Sans Extra Condensed"/>
                <a:cs typeface="Fira Sans Extra Condensed"/>
                <a:sym typeface="Fira Sans Extra Condensed"/>
              </a:rPr>
              <a:t>Sauvegarder la sortie de l’ACP dans le bucket</a:t>
            </a:r>
            <a:endParaRPr sz="1300" dirty="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endParaRPr sz="1300" dirty="0"/>
          </a:p>
          <a:p>
            <a:pPr marL="0" lvl="0" indent="0" algn="l" rtl="0">
              <a:spcBef>
                <a:spcPts val="1200"/>
              </a:spcBef>
              <a:spcAft>
                <a:spcPts val="1200"/>
              </a:spcAft>
              <a:buNone/>
            </a:pPr>
            <a:endParaRPr sz="1300" dirty="0"/>
          </a:p>
        </p:txBody>
      </p:sp>
      <p:pic>
        <p:nvPicPr>
          <p:cNvPr id="11" name="Image 10"/>
          <p:cNvPicPr>
            <a:picLocks noChangeAspect="1"/>
          </p:cNvPicPr>
          <p:nvPr/>
        </p:nvPicPr>
        <p:blipFill>
          <a:blip r:embed="rId3"/>
          <a:stretch>
            <a:fillRect/>
          </a:stretch>
        </p:blipFill>
        <p:spPr>
          <a:xfrm>
            <a:off x="8148894" y="4413625"/>
            <a:ext cx="981856" cy="729875"/>
          </a:xfrm>
          <a:prstGeom prst="rect">
            <a:avLst/>
          </a:prstGeom>
        </p:spPr>
      </p:pic>
      <p:sp>
        <p:nvSpPr>
          <p:cNvPr id="13" name="Google Shape;110;p17"/>
          <p:cNvSpPr/>
          <p:nvPr/>
        </p:nvSpPr>
        <p:spPr>
          <a:xfrm>
            <a:off x="0" y="467352"/>
            <a:ext cx="2123178" cy="3846000"/>
          </a:xfrm>
          <a:prstGeom prst="rect">
            <a:avLst/>
          </a:prstGeom>
          <a:solidFill>
            <a:srgbClr val="FFFFFF">
              <a:alpha val="7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70;p14"/>
          <p:cNvCxnSpPr/>
          <p:nvPr/>
        </p:nvCxnSpPr>
        <p:spPr>
          <a:xfrm>
            <a:off x="9130750" y="966356"/>
            <a:ext cx="0" cy="3167865"/>
          </a:xfrm>
          <a:prstGeom prst="straightConnector1">
            <a:avLst/>
          </a:prstGeom>
          <a:noFill/>
          <a:ln w="9525" cap="flat" cmpd="sng">
            <a:solidFill>
              <a:schemeClr val="dk2"/>
            </a:solidFill>
            <a:prstDash val="solid"/>
            <a:round/>
            <a:headEnd type="none" w="med" len="med"/>
            <a:tailEnd type="none" w="med" len="med"/>
          </a:ln>
        </p:spPr>
      </p:cxnSp>
      <p:sp>
        <p:nvSpPr>
          <p:cNvPr id="12" name="Google Shape;110;p17"/>
          <p:cNvSpPr/>
          <p:nvPr/>
        </p:nvSpPr>
        <p:spPr>
          <a:xfrm>
            <a:off x="4506241" y="427923"/>
            <a:ext cx="4637759" cy="3846000"/>
          </a:xfrm>
          <a:prstGeom prst="rect">
            <a:avLst/>
          </a:prstGeom>
          <a:solidFill>
            <a:srgbClr val="FFFFFF">
              <a:alpha val="7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129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2528888" y="84525"/>
            <a:ext cx="4086225" cy="57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fr" dirty="0" smtClean="0">
                <a:latin typeface="Fira Sans Extra Condensed"/>
                <a:ea typeface="Fira Sans Extra Condensed"/>
                <a:cs typeface="Fira Sans Extra Condensed"/>
                <a:sym typeface="Fira Sans Extra Condensed"/>
              </a:rPr>
              <a:t>2 - Prototypage</a:t>
            </a:r>
            <a:endParaRPr dirty="0">
              <a:latin typeface="Fira Sans Extra Condensed"/>
              <a:ea typeface="Fira Sans Extra Condensed"/>
              <a:cs typeface="Fira Sans Extra Condensed"/>
              <a:sym typeface="Fira Sans Extra Condensed"/>
            </a:endParaRPr>
          </a:p>
        </p:txBody>
      </p:sp>
      <p:sp>
        <p:nvSpPr>
          <p:cNvPr id="117" name="Google Shape;117;p18"/>
          <p:cNvSpPr txBox="1">
            <a:spLocks noGrp="1"/>
          </p:cNvSpPr>
          <p:nvPr>
            <p:ph type="body" idx="1"/>
          </p:nvPr>
        </p:nvSpPr>
        <p:spPr>
          <a:xfrm>
            <a:off x="166254" y="981943"/>
            <a:ext cx="4256045" cy="2571750"/>
          </a:xfrm>
          <a:prstGeom prst="rect">
            <a:avLst/>
          </a:prstGeom>
        </p:spPr>
        <p:txBody>
          <a:bodyPr spcFirstLastPara="1" wrap="square" lIns="91425" tIns="91425" rIns="91425" bIns="91425" anchor="t" anchorCtr="0">
            <a:noAutofit/>
          </a:bodyPr>
          <a:lstStyle/>
          <a:p>
            <a:pPr marL="0" lvl="0" indent="0">
              <a:buNone/>
            </a:pPr>
            <a:r>
              <a:rPr lang="fr" sz="2000" b="1" dirty="0">
                <a:solidFill>
                  <a:srgbClr val="171616"/>
                </a:solidFill>
                <a:highlight>
                  <a:srgbClr val="FFFFFF"/>
                </a:highlight>
                <a:latin typeface="Fira Sans Extra Condensed"/>
                <a:ea typeface="Fira Sans Extra Condensed"/>
                <a:cs typeface="Fira Sans Extra Condensed"/>
                <a:sym typeface="Fira Sans Extra Condensed"/>
              </a:rPr>
              <a:t>Définir le </a:t>
            </a:r>
            <a:r>
              <a:rPr lang="fr" sz="2000" b="1" dirty="0" smtClean="0">
                <a:solidFill>
                  <a:srgbClr val="171616"/>
                </a:solidFill>
                <a:highlight>
                  <a:srgbClr val="FFFFFF"/>
                </a:highlight>
                <a:latin typeface="Fira Sans Extra Condensed"/>
                <a:ea typeface="Fira Sans Extra Condensed"/>
                <a:cs typeface="Fira Sans Extra Condensed"/>
                <a:sym typeface="Fira Sans Extra Condensed"/>
              </a:rPr>
              <a:t>MVP </a:t>
            </a:r>
            <a:r>
              <a:rPr lang="fr" sz="2000" b="1" dirty="0">
                <a:solidFill>
                  <a:srgbClr val="171616"/>
                </a:solidFill>
                <a:highlight>
                  <a:srgbClr val="FFFFFF"/>
                </a:highlight>
                <a:latin typeface="Fira Sans Extra Condensed"/>
                <a:ea typeface="Fira Sans Extra Condensed"/>
                <a:cs typeface="Fira Sans Extra Condensed"/>
                <a:sym typeface="Fira Sans Extra Condensed"/>
              </a:rPr>
              <a:t>(</a:t>
            </a:r>
            <a:r>
              <a:rPr lang="fr-FR" sz="2000" b="1" dirty="0">
                <a:solidFill>
                  <a:srgbClr val="171616"/>
                </a:solidFill>
                <a:highlight>
                  <a:srgbClr val="FFFFFF"/>
                </a:highlight>
                <a:latin typeface="Fira Sans Extra Condensed"/>
                <a:ea typeface="Fira Sans Extra Condensed"/>
                <a:cs typeface="Fira Sans Extra Condensed"/>
              </a:rPr>
              <a:t>Minimum Viable Product</a:t>
            </a:r>
            <a:r>
              <a:rPr lang="fr" sz="2000" b="1" dirty="0" smtClean="0">
                <a:solidFill>
                  <a:srgbClr val="171616"/>
                </a:solidFill>
                <a:highlight>
                  <a:srgbClr val="FFFFFF"/>
                </a:highlight>
                <a:latin typeface="Fira Sans Extra Condensed"/>
                <a:ea typeface="Fira Sans Extra Condensed"/>
                <a:cs typeface="Fira Sans Extra Condensed"/>
                <a:sym typeface="Fira Sans Extra Condensed"/>
              </a:rPr>
              <a:t>) </a:t>
            </a:r>
            <a:endParaRPr lang="fr" b="1" dirty="0" smtClean="0">
              <a:solidFill>
                <a:srgbClr val="171616"/>
              </a:solidFill>
              <a:highlight>
                <a:srgbClr val="FFFFFF"/>
              </a:highlight>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endParaRPr lang="fr" b="1" dirty="0">
              <a:solidFill>
                <a:srgbClr val="171616"/>
              </a:solidFill>
              <a:highlight>
                <a:srgbClr val="FFFFFF"/>
              </a:highlight>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r>
              <a:rPr lang="fr" b="1" dirty="0" smtClean="0">
                <a:solidFill>
                  <a:srgbClr val="171616"/>
                </a:solidFill>
                <a:highlight>
                  <a:srgbClr val="FFFFFF"/>
                </a:highlight>
                <a:latin typeface="Fira Sans Extra Condensed"/>
                <a:ea typeface="Fira Sans Extra Condensed"/>
                <a:cs typeface="Fira Sans Extra Condensed"/>
                <a:sym typeface="Fira Sans Extra Condensed"/>
              </a:rPr>
              <a:t>Rendu </a:t>
            </a:r>
            <a:r>
              <a:rPr lang="fr" b="1" dirty="0">
                <a:solidFill>
                  <a:srgbClr val="171616"/>
                </a:solidFill>
                <a:highlight>
                  <a:srgbClr val="FFFFFF"/>
                </a:highlight>
                <a:latin typeface="Fira Sans Extra Condensed"/>
                <a:ea typeface="Fira Sans Extra Condensed"/>
                <a:cs typeface="Fira Sans Extra Condensed"/>
                <a:sym typeface="Fira Sans Extra Condensed"/>
              </a:rPr>
              <a:t>:</a:t>
            </a:r>
            <a:endParaRPr dirty="0">
              <a:solidFill>
                <a:srgbClr val="171616"/>
              </a:solidFill>
              <a:highlight>
                <a:srgbClr val="FFFFFF"/>
              </a:highlight>
              <a:latin typeface="Fira Sans Extra Condensed"/>
              <a:ea typeface="Fira Sans Extra Condensed"/>
              <a:cs typeface="Fira Sans Extra Condensed"/>
              <a:sym typeface="Fira Sans Extra Condensed"/>
            </a:endParaRPr>
          </a:p>
          <a:p>
            <a:pPr marL="0" lvl="0" indent="0">
              <a:buNone/>
            </a:pPr>
            <a:endParaRPr lang="fr" dirty="0" smtClean="0">
              <a:solidFill>
                <a:srgbClr val="171616"/>
              </a:solidFill>
              <a:highlight>
                <a:srgbClr val="FFFFFF"/>
              </a:highlight>
              <a:latin typeface="Fira Sans Extra Condensed"/>
              <a:ea typeface="Fira Sans Extra Condensed"/>
              <a:cs typeface="Fira Sans Extra Condensed"/>
              <a:sym typeface="Fira Sans Extra Condensed"/>
            </a:endParaRPr>
          </a:p>
          <a:p>
            <a:pPr marL="0" lvl="0" indent="0">
              <a:buNone/>
            </a:pPr>
            <a:r>
              <a:rPr lang="fr" dirty="0" smtClean="0">
                <a:solidFill>
                  <a:srgbClr val="171616"/>
                </a:solidFill>
                <a:highlight>
                  <a:srgbClr val="FFFFFF"/>
                </a:highlight>
                <a:latin typeface="Fira Sans Extra Condensed"/>
                <a:ea typeface="Fira Sans Extra Condensed"/>
                <a:cs typeface="Fira Sans Extra Condensed"/>
                <a:sym typeface="Fira Sans Extra Condensed"/>
              </a:rPr>
              <a:t>Nous </a:t>
            </a:r>
            <a:r>
              <a:rPr lang="fr" dirty="0">
                <a:solidFill>
                  <a:srgbClr val="171616"/>
                </a:solidFill>
                <a:highlight>
                  <a:srgbClr val="FFFFFF"/>
                </a:highlight>
                <a:latin typeface="Fira Sans Extra Condensed"/>
                <a:ea typeface="Fira Sans Extra Condensed"/>
                <a:cs typeface="Fira Sans Extra Condensed"/>
                <a:sym typeface="Fira Sans Extra Condensed"/>
              </a:rPr>
              <a:t>souhaitons </a:t>
            </a:r>
            <a:r>
              <a:rPr lang="fr" dirty="0" smtClean="0">
                <a:solidFill>
                  <a:srgbClr val="171616"/>
                </a:solidFill>
                <a:highlight>
                  <a:srgbClr val="FFFFFF"/>
                </a:highlight>
                <a:latin typeface="Fira Sans Extra Condensed"/>
                <a:ea typeface="Fira Sans Extra Condensed"/>
                <a:cs typeface="Fira Sans Extra Condensed"/>
                <a:sym typeface="Fira Sans Extra Condensed"/>
              </a:rPr>
              <a:t>développer des scripts en Pyspark et utiliser un service cloud (AWS ou Microsoft Azure ou GCP …) pour profiter d’une architecture Big Data (EC2, S3, IAM), basé sur un server EC2 Linux. </a:t>
            </a:r>
            <a:endParaRPr dirty="0">
              <a:solidFill>
                <a:srgbClr val="171616"/>
              </a:solidFill>
              <a:highlight>
                <a:srgbClr val="FFFFFF"/>
              </a:highlight>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None/>
            </a:pPr>
            <a:endParaRPr dirty="0">
              <a:solidFill>
                <a:srgbClr val="171616"/>
              </a:solidFill>
              <a:highlight>
                <a:srgbClr val="FFFFFF"/>
              </a:highlight>
              <a:latin typeface="Fira Sans Extra Condensed"/>
              <a:ea typeface="Fira Sans Extra Condensed"/>
              <a:cs typeface="Fira Sans Extra Condensed"/>
              <a:sym typeface="Fira Sans Extra Condensed"/>
            </a:endParaRPr>
          </a:p>
        </p:txBody>
      </p:sp>
      <p:sp>
        <p:nvSpPr>
          <p:cNvPr id="118" name="Google Shape;118;p18"/>
          <p:cNvSpPr txBox="1">
            <a:spLocks noGrp="1"/>
          </p:cNvSpPr>
          <p:nvPr>
            <p:ph type="body" idx="1"/>
          </p:nvPr>
        </p:nvSpPr>
        <p:spPr>
          <a:xfrm>
            <a:off x="4588553" y="981943"/>
            <a:ext cx="4345897" cy="25717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2000" b="1" dirty="0" smtClean="0">
                <a:solidFill>
                  <a:srgbClr val="171616"/>
                </a:solidFill>
                <a:highlight>
                  <a:srgbClr val="FFFFFF"/>
                </a:highlight>
                <a:latin typeface="Fira Sans Extra Condensed"/>
                <a:ea typeface="Fira Sans Extra Condensed"/>
                <a:cs typeface="Fira Sans Extra Condensed"/>
                <a:sym typeface="Fira Sans Extra Condensed"/>
              </a:rPr>
              <a:t>Environnement </a:t>
            </a:r>
            <a:r>
              <a:rPr lang="fr" sz="2000" b="1" dirty="0" smtClean="0">
                <a:solidFill>
                  <a:srgbClr val="171616"/>
                </a:solidFill>
                <a:highlight>
                  <a:srgbClr val="FFFFFF"/>
                </a:highlight>
                <a:latin typeface="Fira Sans Extra Condensed"/>
                <a:ea typeface="Fira Sans Extra Condensed"/>
                <a:cs typeface="Fira Sans Extra Condensed"/>
                <a:sym typeface="Fira Sans Extra Condensed"/>
              </a:rPr>
              <a:t>de travail et de Big Data </a:t>
            </a:r>
            <a:r>
              <a:rPr lang="fr" sz="2000" b="1" dirty="0" smtClean="0">
                <a:solidFill>
                  <a:srgbClr val="171616"/>
                </a:solidFill>
                <a:highlight>
                  <a:srgbClr val="FFFFFF"/>
                </a:highlight>
                <a:latin typeface="Fira Sans Extra Condensed"/>
                <a:ea typeface="Fira Sans Extra Condensed"/>
                <a:cs typeface="Fira Sans Extra Condensed"/>
                <a:sym typeface="Fira Sans Extra Condensed"/>
              </a:rPr>
              <a:t>:</a:t>
            </a:r>
            <a:endParaRPr lang="fr-FR" sz="2000" b="1" dirty="0">
              <a:solidFill>
                <a:srgbClr val="171616"/>
              </a:solidFill>
              <a:highlight>
                <a:srgbClr val="FFFFFF"/>
              </a:highlight>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sz="1100" b="1" dirty="0">
              <a:solidFill>
                <a:srgbClr val="171616"/>
              </a:solidFill>
              <a:highlight>
                <a:srgbClr val="FFFFFF"/>
              </a:highlight>
              <a:latin typeface="Fira Sans Extra Condensed"/>
              <a:ea typeface="Fira Sans Extra Condensed"/>
              <a:cs typeface="Fira Sans Extra Condensed"/>
              <a:sym typeface="Fira Sans Extra Condensed"/>
            </a:endParaRPr>
          </a:p>
          <a:p>
            <a:pPr marL="457200" lvl="0" indent="-295275" algn="l" rtl="0">
              <a:spcBef>
                <a:spcPts val="0"/>
              </a:spcBef>
              <a:spcAft>
                <a:spcPts val="0"/>
              </a:spcAft>
              <a:buClr>
                <a:schemeClr val="dk1"/>
              </a:buClr>
              <a:buSzPts val="1050"/>
              <a:buFont typeface="Fira Sans Extra Condensed"/>
              <a:buChar char="●"/>
            </a:pPr>
            <a:r>
              <a:rPr lang="fr-FR" dirty="0" smtClean="0">
                <a:solidFill>
                  <a:srgbClr val="171616"/>
                </a:solidFill>
                <a:highlight>
                  <a:srgbClr val="FFFFFF"/>
                </a:highlight>
                <a:latin typeface="Fira Sans Extra Condensed"/>
                <a:ea typeface="Fira Sans Extra Condensed"/>
                <a:cs typeface="Fira Sans Extra Condensed"/>
                <a:sym typeface="Fira Sans Extra Condensed"/>
              </a:rPr>
              <a:t>Créer une instance </a:t>
            </a:r>
            <a:r>
              <a:rPr lang="fr-FR" dirty="0" smtClean="0">
                <a:solidFill>
                  <a:srgbClr val="171616"/>
                </a:solidFill>
                <a:highlight>
                  <a:srgbClr val="FFFFFF"/>
                </a:highlight>
                <a:latin typeface="Fira Sans Extra Condensed"/>
                <a:ea typeface="Fira Sans Extra Condensed"/>
                <a:cs typeface="Fira Sans Extra Condensed"/>
                <a:sym typeface="Fira Sans Extra Condensed"/>
              </a:rPr>
              <a:t>EC2 </a:t>
            </a:r>
          </a:p>
          <a:p>
            <a:pPr lvl="1" indent="-295275">
              <a:buClr>
                <a:schemeClr val="dk1"/>
              </a:buClr>
              <a:buSzPts val="1050"/>
              <a:buFont typeface="Fira Sans Extra Condensed"/>
              <a:buChar char="●"/>
            </a:pPr>
            <a:r>
              <a:rPr lang="fr-FR" sz="1050" dirty="0">
                <a:solidFill>
                  <a:srgbClr val="171616"/>
                </a:solidFill>
                <a:highlight>
                  <a:srgbClr val="FFFFFF"/>
                </a:highlight>
                <a:latin typeface="Fira Sans Extra Condensed"/>
                <a:ea typeface="Fira Sans Extra Condensed"/>
                <a:cs typeface="Fira Sans Extra Condensed"/>
                <a:sym typeface="Fira Sans Extra Condensed"/>
              </a:rPr>
              <a:t>T</a:t>
            </a:r>
            <a:r>
              <a:rPr lang="fr-FR" sz="1050" dirty="0" smtClean="0">
                <a:solidFill>
                  <a:srgbClr val="171616"/>
                </a:solidFill>
                <a:highlight>
                  <a:srgbClr val="FFFFFF"/>
                </a:highlight>
                <a:latin typeface="Fira Sans Extra Condensed"/>
                <a:ea typeface="Fira Sans Extra Condensed"/>
                <a:cs typeface="Fira Sans Extra Condensed"/>
                <a:sym typeface="Fira Sans Extra Condensed"/>
              </a:rPr>
              <a:t>ype t2,micro</a:t>
            </a:r>
          </a:p>
          <a:p>
            <a:pPr lvl="1" indent="-295275">
              <a:buClr>
                <a:schemeClr val="dk1"/>
              </a:buClr>
              <a:buSzPts val="1050"/>
              <a:buFont typeface="Fira Sans Extra Condensed"/>
              <a:buChar char="●"/>
            </a:pPr>
            <a:r>
              <a:rPr lang="fr-FR" sz="1050" dirty="0" smtClean="0">
                <a:solidFill>
                  <a:srgbClr val="171616"/>
                </a:solidFill>
                <a:highlight>
                  <a:srgbClr val="FFFFFF"/>
                </a:highlight>
                <a:latin typeface="Fira Sans Extra Condensed"/>
                <a:ea typeface="Fira Sans Extra Condensed"/>
                <a:cs typeface="Fira Sans Extra Condensed"/>
                <a:sym typeface="Fira Sans Extra Condensed"/>
              </a:rPr>
              <a:t>AMI : linux Amazon (système optimisé d'Amazon)</a:t>
            </a:r>
            <a:endParaRPr lang="fr-FR" sz="1050" dirty="0" smtClean="0">
              <a:solidFill>
                <a:srgbClr val="171616"/>
              </a:solidFill>
              <a:highlight>
                <a:srgbClr val="FFFFFF"/>
              </a:highlight>
              <a:latin typeface="Fira Sans Extra Condensed"/>
              <a:ea typeface="Fira Sans Extra Condensed"/>
              <a:cs typeface="Fira Sans Extra Condensed"/>
              <a:sym typeface="Fira Sans Extra Condensed"/>
            </a:endParaRPr>
          </a:p>
          <a:p>
            <a:pPr marL="457200" lvl="0" indent="-295275" algn="l" rtl="0">
              <a:spcBef>
                <a:spcPts val="0"/>
              </a:spcBef>
              <a:spcAft>
                <a:spcPts val="0"/>
              </a:spcAft>
              <a:buClr>
                <a:schemeClr val="dk1"/>
              </a:buClr>
              <a:buSzPts val="1050"/>
              <a:buFont typeface="Fira Sans Extra Condensed"/>
              <a:buChar char="●"/>
            </a:pPr>
            <a:r>
              <a:rPr lang="fr-FR" dirty="0" smtClean="0">
                <a:solidFill>
                  <a:srgbClr val="171616"/>
                </a:solidFill>
                <a:highlight>
                  <a:srgbClr val="FFFFFF"/>
                </a:highlight>
                <a:latin typeface="Fira Sans Extra Condensed"/>
                <a:ea typeface="Fira Sans Extra Condensed"/>
                <a:cs typeface="Fira Sans Extra Condensed"/>
                <a:sym typeface="Fira Sans Extra Condensed"/>
              </a:rPr>
              <a:t>Créer </a:t>
            </a:r>
            <a:r>
              <a:rPr lang="fr-FR" dirty="0" smtClean="0">
                <a:solidFill>
                  <a:srgbClr val="171616"/>
                </a:solidFill>
                <a:highlight>
                  <a:srgbClr val="FFFFFF"/>
                </a:highlight>
                <a:latin typeface="Fira Sans Extra Condensed"/>
                <a:ea typeface="Fira Sans Extra Condensed"/>
                <a:cs typeface="Fira Sans Extra Condensed"/>
                <a:sym typeface="Fira Sans Extra Condensed"/>
              </a:rPr>
              <a:t>une instance de notebook </a:t>
            </a:r>
            <a:r>
              <a:rPr lang="fr-FR" dirty="0" err="1" smtClean="0">
                <a:solidFill>
                  <a:srgbClr val="171616"/>
                </a:solidFill>
                <a:highlight>
                  <a:srgbClr val="FFFFFF"/>
                </a:highlight>
                <a:latin typeface="Fira Sans Extra Condensed"/>
                <a:ea typeface="Fira Sans Extra Condensed"/>
                <a:cs typeface="Fira Sans Extra Condensed"/>
                <a:sym typeface="Fira Sans Extra Condensed"/>
              </a:rPr>
              <a:t>SageMaker</a:t>
            </a:r>
            <a:endParaRPr lang="fr-FR" dirty="0" smtClean="0">
              <a:solidFill>
                <a:srgbClr val="171616"/>
              </a:solidFill>
              <a:highlight>
                <a:srgbClr val="FFFFFF"/>
              </a:highlight>
              <a:latin typeface="Fira Sans Extra Condensed"/>
              <a:ea typeface="Fira Sans Extra Condensed"/>
              <a:cs typeface="Fira Sans Extra Condensed"/>
              <a:sym typeface="Fira Sans Extra Condensed"/>
            </a:endParaRPr>
          </a:p>
          <a:p>
            <a:pPr lvl="1" indent="-295275">
              <a:buClr>
                <a:schemeClr val="dk1"/>
              </a:buClr>
              <a:buSzPts val="1050"/>
              <a:buFont typeface="Fira Sans Extra Condensed"/>
              <a:buChar char="●"/>
            </a:pPr>
            <a:r>
              <a:rPr lang="fr-FR" dirty="0" smtClean="0">
                <a:solidFill>
                  <a:srgbClr val="171616"/>
                </a:solidFill>
                <a:highlight>
                  <a:srgbClr val="FFFFFF"/>
                </a:highlight>
                <a:latin typeface="Fira Sans Extra Condensed"/>
                <a:ea typeface="Fira Sans Extra Condensed"/>
                <a:cs typeface="Fira Sans Extra Condensed"/>
                <a:sym typeface="Fira Sans Extra Condensed"/>
              </a:rPr>
              <a:t>Créer modèle</a:t>
            </a:r>
          </a:p>
          <a:p>
            <a:pPr lvl="1" indent="-295275">
              <a:buClr>
                <a:schemeClr val="dk1"/>
              </a:buClr>
              <a:buSzPts val="1050"/>
              <a:buFont typeface="Fira Sans Extra Condensed"/>
              <a:buChar char="●"/>
            </a:pPr>
            <a:r>
              <a:rPr lang="fr-FR" dirty="0" smtClean="0">
                <a:solidFill>
                  <a:srgbClr val="171616"/>
                </a:solidFill>
                <a:highlight>
                  <a:srgbClr val="FFFFFF"/>
                </a:highlight>
                <a:latin typeface="Fira Sans Extra Condensed"/>
                <a:ea typeface="Fira Sans Extra Condensed"/>
                <a:cs typeface="Fira Sans Extra Condensed"/>
                <a:sym typeface="Fira Sans Extra Condensed"/>
              </a:rPr>
              <a:t>déployer</a:t>
            </a:r>
            <a:endParaRPr lang="fr-FR" dirty="0">
              <a:solidFill>
                <a:srgbClr val="171616"/>
              </a:solidFill>
              <a:highlight>
                <a:srgbClr val="FFFFFF"/>
              </a:highlight>
              <a:latin typeface="Fira Sans Extra Condensed"/>
              <a:ea typeface="Fira Sans Extra Condensed"/>
              <a:cs typeface="Fira Sans Extra Condensed"/>
              <a:sym typeface="Fira Sans Extra Condensed"/>
            </a:endParaRPr>
          </a:p>
          <a:p>
            <a:pPr marL="457200" lvl="0" indent="-295275" algn="l" rtl="0">
              <a:spcBef>
                <a:spcPts val="0"/>
              </a:spcBef>
              <a:spcAft>
                <a:spcPts val="0"/>
              </a:spcAft>
              <a:buClr>
                <a:schemeClr val="dk1"/>
              </a:buClr>
              <a:buSzPts val="1050"/>
              <a:buFont typeface="Fira Sans Extra Condensed"/>
              <a:buChar char="●"/>
            </a:pPr>
            <a:r>
              <a:rPr lang="fr-FR" dirty="0" smtClean="0">
                <a:solidFill>
                  <a:srgbClr val="171616"/>
                </a:solidFill>
                <a:highlight>
                  <a:srgbClr val="FFFFFF"/>
                </a:highlight>
                <a:latin typeface="Fira Sans Extra Condensed"/>
                <a:ea typeface="Fira Sans Extra Condensed"/>
                <a:cs typeface="Fira Sans Extra Condensed"/>
                <a:sym typeface="Fira Sans Extra Condensed"/>
              </a:rPr>
              <a:t>Créer un compartiment dans l’espace de stockage du service </a:t>
            </a:r>
            <a:r>
              <a:rPr lang="fr-FR" dirty="0" smtClean="0">
                <a:solidFill>
                  <a:srgbClr val="171616"/>
                </a:solidFill>
                <a:highlight>
                  <a:srgbClr val="FFFFFF"/>
                </a:highlight>
                <a:latin typeface="Fira Sans Extra Condensed"/>
                <a:ea typeface="Fira Sans Extra Condensed"/>
                <a:cs typeface="Fira Sans Extra Condensed"/>
                <a:sym typeface="Fira Sans Extra Condensed"/>
              </a:rPr>
              <a:t>cloud (S3)</a:t>
            </a:r>
            <a:endParaRPr dirty="0">
              <a:solidFill>
                <a:srgbClr val="171616"/>
              </a:solidFill>
              <a:highlight>
                <a:srgbClr val="FFFFFF"/>
              </a:highlight>
              <a:latin typeface="Fira Sans Extra Condensed"/>
              <a:ea typeface="Fira Sans Extra Condensed"/>
              <a:cs typeface="Fira Sans Extra Condensed"/>
              <a:sym typeface="Fira Sans Extra Condensed"/>
            </a:endParaRPr>
          </a:p>
          <a:p>
            <a:pPr marL="0" lvl="0" indent="0" algn="l" rtl="0">
              <a:spcBef>
                <a:spcPts val="0"/>
              </a:spcBef>
              <a:spcAft>
                <a:spcPts val="0"/>
              </a:spcAft>
              <a:buClr>
                <a:schemeClr val="dk1"/>
              </a:buClr>
              <a:buSzPts val="1100"/>
              <a:buFont typeface="Arial"/>
              <a:buNone/>
            </a:pPr>
            <a:endParaRPr dirty="0">
              <a:solidFill>
                <a:srgbClr val="171616"/>
              </a:solidFill>
              <a:highlight>
                <a:srgbClr val="FFFFFF"/>
              </a:highlight>
              <a:latin typeface="Fira Sans Extra Condensed"/>
              <a:ea typeface="Fira Sans Extra Condensed"/>
              <a:cs typeface="Fira Sans Extra Condensed"/>
              <a:sym typeface="Fira Sans Extra Condensed"/>
            </a:endParaRPr>
          </a:p>
        </p:txBody>
      </p:sp>
      <p:cxnSp>
        <p:nvCxnSpPr>
          <p:cNvPr id="119" name="Google Shape;119;p18"/>
          <p:cNvCxnSpPr/>
          <p:nvPr/>
        </p:nvCxnSpPr>
        <p:spPr>
          <a:xfrm>
            <a:off x="4572000" y="981943"/>
            <a:ext cx="0" cy="2571750"/>
          </a:xfrm>
          <a:prstGeom prst="straightConnector1">
            <a:avLst/>
          </a:prstGeom>
          <a:noFill/>
          <a:ln w="9525" cap="flat" cmpd="sng">
            <a:solidFill>
              <a:schemeClr val="tx1"/>
            </a:solidFill>
            <a:prstDash val="solid"/>
            <a:round/>
            <a:headEnd type="none" w="med" len="med"/>
            <a:tailEnd type="none" w="med" len="med"/>
          </a:ln>
        </p:spPr>
      </p:cxnSp>
      <p:pic>
        <p:nvPicPr>
          <p:cNvPr id="6" name="Image 5"/>
          <p:cNvPicPr>
            <a:picLocks noChangeAspect="1"/>
          </p:cNvPicPr>
          <p:nvPr/>
        </p:nvPicPr>
        <p:blipFill>
          <a:blip r:embed="rId3"/>
          <a:stretch>
            <a:fillRect/>
          </a:stretch>
        </p:blipFill>
        <p:spPr>
          <a:xfrm>
            <a:off x="8148894" y="4413625"/>
            <a:ext cx="981856" cy="729875"/>
          </a:xfrm>
          <a:prstGeom prst="rect">
            <a:avLst/>
          </a:prstGeom>
        </p:spPr>
      </p:pic>
      <p:sp>
        <p:nvSpPr>
          <p:cNvPr id="3" name="Rectangle 2"/>
          <p:cNvSpPr/>
          <p:nvPr/>
        </p:nvSpPr>
        <p:spPr>
          <a:xfrm>
            <a:off x="5302975" y="3810023"/>
            <a:ext cx="3631475" cy="738664"/>
          </a:xfrm>
          <a:prstGeom prst="rect">
            <a:avLst/>
          </a:prstGeom>
        </p:spPr>
        <p:txBody>
          <a:bodyPr wrap="square">
            <a:spAutoFit/>
          </a:bodyPr>
          <a:lstStyle/>
          <a:p>
            <a:pPr lvl="0">
              <a:buClr>
                <a:schemeClr val="dk1"/>
              </a:buClr>
              <a:buSzPts val="1100"/>
            </a:pPr>
            <a:r>
              <a:rPr lang="fr-FR" b="1" dirty="0" smtClean="0">
                <a:solidFill>
                  <a:srgbClr val="171616"/>
                </a:solidFill>
                <a:highlight>
                  <a:schemeClr val="lt1"/>
                </a:highlight>
                <a:latin typeface="Fira Sans Extra Condensed"/>
                <a:ea typeface="Fira Sans Extra Condensed"/>
                <a:cs typeface="Fira Sans Extra Condensed"/>
                <a:sym typeface="Fira Sans Extra Condensed"/>
              </a:rPr>
              <a:t>MVP </a:t>
            </a:r>
            <a:r>
              <a:rPr lang="fr-FR" b="1" dirty="0">
                <a:solidFill>
                  <a:srgbClr val="171616"/>
                </a:solidFill>
                <a:highlight>
                  <a:schemeClr val="lt1"/>
                </a:highlight>
                <a:latin typeface="Fira Sans Extra Condensed"/>
                <a:ea typeface="Fira Sans Extra Condensed"/>
                <a:cs typeface="Fira Sans Extra Condensed"/>
                <a:sym typeface="Fira Sans Extra Condensed"/>
              </a:rPr>
              <a:t>: </a:t>
            </a:r>
            <a:endParaRPr lang="fr-FR" dirty="0">
              <a:solidFill>
                <a:srgbClr val="171616"/>
              </a:solidFill>
              <a:highlight>
                <a:schemeClr val="lt1"/>
              </a:highlight>
              <a:latin typeface="Fira Sans Extra Condensed"/>
              <a:ea typeface="Fira Sans Extra Condensed"/>
              <a:cs typeface="Fira Sans Extra Condensed"/>
              <a:sym typeface="Fira Sans Extra Condensed"/>
            </a:endParaRPr>
          </a:p>
          <a:p>
            <a:pPr lvl="0">
              <a:buClr>
                <a:schemeClr val="dk1"/>
              </a:buClr>
              <a:buSzPts val="1100"/>
            </a:pPr>
            <a:r>
              <a:rPr lang="fr-FR" dirty="0" smtClean="0">
                <a:solidFill>
                  <a:srgbClr val="171616"/>
                </a:solidFill>
                <a:highlight>
                  <a:schemeClr val="lt1"/>
                </a:highlight>
                <a:latin typeface="Fira Sans Extra Condensed"/>
                <a:ea typeface="Fira Sans Extra Condensed"/>
                <a:cs typeface="Fira Sans Extra Condensed"/>
                <a:sym typeface="Fira Sans Extra Condensed"/>
              </a:rPr>
              <a:t>Code </a:t>
            </a:r>
            <a:r>
              <a:rPr lang="fr-FR" dirty="0">
                <a:solidFill>
                  <a:srgbClr val="171616"/>
                </a:solidFill>
                <a:highlight>
                  <a:schemeClr val="lt1"/>
                </a:highlight>
                <a:latin typeface="Fira Sans Extra Condensed"/>
                <a:ea typeface="Fira Sans Extra Condensed"/>
                <a:cs typeface="Fira Sans Extra Condensed"/>
                <a:sym typeface="Fira Sans Extra Condensed"/>
              </a:rPr>
              <a:t>sur </a:t>
            </a:r>
            <a:r>
              <a:rPr lang="fr-FR" dirty="0" smtClean="0">
                <a:solidFill>
                  <a:srgbClr val="171616"/>
                </a:solidFill>
                <a:highlight>
                  <a:schemeClr val="lt1"/>
                </a:highlight>
                <a:latin typeface="Fira Sans Extra Condensed"/>
                <a:ea typeface="Fira Sans Extra Condensed"/>
                <a:cs typeface="Fira Sans Extra Condensed"/>
                <a:sym typeface="Fira Sans Extra Condensed"/>
              </a:rPr>
              <a:t>Notebook</a:t>
            </a:r>
            <a:endParaRPr lang="fr-FR" b="1" dirty="0">
              <a:solidFill>
                <a:srgbClr val="171616"/>
              </a:solidFill>
              <a:highlight>
                <a:schemeClr val="lt1"/>
              </a:highlight>
              <a:latin typeface="Fira Sans Extra Condensed"/>
              <a:ea typeface="Fira Sans Extra Condensed"/>
              <a:cs typeface="Fira Sans Extra Condensed"/>
              <a:sym typeface="Fira Sans Extra Condensed"/>
            </a:endParaRPr>
          </a:p>
          <a:p>
            <a:pPr lvl="0">
              <a:buClr>
                <a:schemeClr val="dk1"/>
              </a:buClr>
              <a:buSzPts val="1100"/>
            </a:pPr>
            <a:r>
              <a:rPr lang="fr-FR" dirty="0" smtClean="0">
                <a:solidFill>
                  <a:srgbClr val="171616"/>
                </a:solidFill>
                <a:highlight>
                  <a:schemeClr val="lt1"/>
                </a:highlight>
                <a:latin typeface="Fira Sans Extra Condensed"/>
                <a:ea typeface="Fira Sans Extra Condensed"/>
                <a:cs typeface="Fira Sans Extra Condensed"/>
                <a:sym typeface="Fira Sans Extra Condensed"/>
              </a:rPr>
              <a:t>Architecture Big Data associée</a:t>
            </a:r>
            <a:endParaRPr lang="fr-FR" dirty="0">
              <a:solidFill>
                <a:srgbClr val="171616"/>
              </a:solidFill>
              <a:highlight>
                <a:schemeClr val="lt1"/>
              </a:highlight>
              <a:latin typeface="Fira Sans Extra Condensed"/>
              <a:ea typeface="Fira Sans Extra Condensed"/>
              <a:cs typeface="Fira Sans Extra Condensed"/>
              <a:sym typeface="Fira Sans Extra Condensed"/>
            </a:endParaRPr>
          </a:p>
        </p:txBody>
      </p:sp>
      <p:sp>
        <p:nvSpPr>
          <p:cNvPr id="4" name="Rectangle 3"/>
          <p:cNvSpPr/>
          <p:nvPr/>
        </p:nvSpPr>
        <p:spPr>
          <a:xfrm>
            <a:off x="311700" y="3810023"/>
            <a:ext cx="1336125" cy="523220"/>
          </a:xfrm>
          <a:prstGeom prst="rect">
            <a:avLst/>
          </a:prstGeom>
        </p:spPr>
        <p:txBody>
          <a:bodyPr wrap="square">
            <a:spAutoFit/>
          </a:bodyPr>
          <a:lstStyle/>
          <a:p>
            <a:pPr lvl="0">
              <a:buClr>
                <a:schemeClr val="dk1"/>
              </a:buClr>
              <a:buSzPts val="1100"/>
            </a:pPr>
            <a:r>
              <a:rPr lang="fr-FR" b="1" dirty="0">
                <a:solidFill>
                  <a:srgbClr val="171616"/>
                </a:solidFill>
                <a:highlight>
                  <a:schemeClr val="lt1"/>
                </a:highlight>
                <a:latin typeface="Fira Sans Extra Condensed"/>
                <a:ea typeface="Fira Sans Extra Condensed"/>
                <a:cs typeface="Fira Sans Extra Condensed"/>
                <a:sym typeface="Fira Sans Extra Condensed"/>
              </a:rPr>
              <a:t>Technologies :</a:t>
            </a:r>
            <a:endParaRPr lang="fr-FR" dirty="0">
              <a:solidFill>
                <a:srgbClr val="171616"/>
              </a:solidFill>
              <a:highlight>
                <a:schemeClr val="lt1"/>
              </a:highlight>
              <a:latin typeface="Fira Sans Extra Condensed"/>
              <a:ea typeface="Fira Sans Extra Condensed"/>
              <a:cs typeface="Fira Sans Extra Condensed"/>
              <a:sym typeface="Fira Sans Extra Condensed"/>
            </a:endParaRPr>
          </a:p>
          <a:p>
            <a:pPr marL="457200" lvl="0" indent="-295275">
              <a:buClr>
                <a:srgbClr val="171616"/>
              </a:buClr>
              <a:buSzPts val="1050"/>
              <a:buFont typeface="Fira Sans Extra Condensed"/>
              <a:buChar char="●"/>
            </a:pPr>
            <a:r>
              <a:rPr lang="fr-FR" dirty="0" smtClean="0">
                <a:solidFill>
                  <a:srgbClr val="171616"/>
                </a:solidFill>
                <a:highlight>
                  <a:schemeClr val="lt1"/>
                </a:highlight>
                <a:latin typeface="Fira Sans Extra Condensed"/>
                <a:ea typeface="Fira Sans Extra Condensed"/>
                <a:cs typeface="Fira Sans Extra Condensed"/>
                <a:sym typeface="Fira Sans Extra Condensed"/>
              </a:rPr>
              <a:t>AWS</a:t>
            </a:r>
            <a:endParaRPr lang="fr-FR" dirty="0">
              <a:solidFill>
                <a:srgbClr val="171616"/>
              </a:solidFill>
              <a:highlight>
                <a:schemeClr val="lt1"/>
              </a:highlight>
              <a:latin typeface="Fira Sans Extra Condensed"/>
              <a:ea typeface="Fira Sans Extra Condensed"/>
              <a:cs typeface="Fira Sans Extra Condensed"/>
              <a:sym typeface="Fira Sans Extra Condensed"/>
            </a:endParaRPr>
          </a:p>
        </p:txBody>
      </p:sp>
      <p:sp>
        <p:nvSpPr>
          <p:cNvPr id="5" name="Rectangle 4"/>
          <p:cNvSpPr/>
          <p:nvPr/>
        </p:nvSpPr>
        <p:spPr>
          <a:xfrm>
            <a:off x="2159050" y="3810023"/>
            <a:ext cx="3003500" cy="954107"/>
          </a:xfrm>
          <a:prstGeom prst="rect">
            <a:avLst/>
          </a:prstGeom>
        </p:spPr>
        <p:txBody>
          <a:bodyPr wrap="square">
            <a:spAutoFit/>
          </a:bodyPr>
          <a:lstStyle/>
          <a:p>
            <a:pPr lvl="0">
              <a:buClr>
                <a:schemeClr val="dk1"/>
              </a:buClr>
              <a:buSzPts val="1100"/>
            </a:pPr>
            <a:r>
              <a:rPr lang="fr-FR" b="1" dirty="0">
                <a:solidFill>
                  <a:srgbClr val="171616"/>
                </a:solidFill>
                <a:highlight>
                  <a:schemeClr val="lt1"/>
                </a:highlight>
                <a:latin typeface="Fira Sans Extra Condensed"/>
                <a:ea typeface="Fira Sans Extra Condensed"/>
                <a:cs typeface="Fira Sans Extra Condensed"/>
                <a:sym typeface="Fira Sans Extra Condensed"/>
              </a:rPr>
              <a:t>Algorithmes possible  :</a:t>
            </a:r>
            <a:endParaRPr lang="fr-FR" dirty="0">
              <a:solidFill>
                <a:srgbClr val="171616"/>
              </a:solidFill>
              <a:highlight>
                <a:schemeClr val="lt1"/>
              </a:highlight>
              <a:latin typeface="Fira Sans Extra Condensed"/>
              <a:ea typeface="Fira Sans Extra Condensed"/>
              <a:cs typeface="Fira Sans Extra Condensed"/>
              <a:sym typeface="Fira Sans Extra Condensed"/>
            </a:endParaRPr>
          </a:p>
          <a:p>
            <a:pPr marL="457200" lvl="0" indent="-295275">
              <a:buClr>
                <a:srgbClr val="171616"/>
              </a:buClr>
              <a:buSzPts val="1050"/>
              <a:buFont typeface="Fira Sans Extra Condensed"/>
              <a:buChar char="●"/>
            </a:pPr>
            <a:r>
              <a:rPr lang="fr-FR" dirty="0">
                <a:solidFill>
                  <a:srgbClr val="171616"/>
                </a:solidFill>
                <a:highlight>
                  <a:schemeClr val="lt1"/>
                </a:highlight>
                <a:latin typeface="Fira Sans Extra Condensed"/>
                <a:ea typeface="Fira Sans Extra Condensed"/>
                <a:cs typeface="Fira Sans Extra Condensed"/>
                <a:sym typeface="Fira Sans Extra Condensed"/>
              </a:rPr>
              <a:t>Preprocessing image</a:t>
            </a:r>
          </a:p>
          <a:p>
            <a:pPr marL="457200" lvl="0" indent="-295275">
              <a:buClr>
                <a:srgbClr val="171616"/>
              </a:buClr>
              <a:buSzPts val="1050"/>
              <a:buFont typeface="Fira Sans Extra Condensed"/>
              <a:buChar char="●"/>
            </a:pPr>
            <a:r>
              <a:rPr lang="fr-FR" dirty="0">
                <a:solidFill>
                  <a:srgbClr val="171616"/>
                </a:solidFill>
                <a:highlight>
                  <a:schemeClr val="lt1"/>
                </a:highlight>
                <a:latin typeface="Fira Sans Extra Condensed"/>
                <a:ea typeface="Fira Sans Extra Condensed"/>
                <a:cs typeface="Fira Sans Extra Condensed"/>
                <a:sym typeface="Fira Sans Extra Condensed"/>
              </a:rPr>
              <a:t>Réseau de neurone pré-entrainé</a:t>
            </a:r>
          </a:p>
          <a:p>
            <a:pPr marL="457200" lvl="0" indent="-295275">
              <a:buClr>
                <a:srgbClr val="171616"/>
              </a:buClr>
              <a:buSzPts val="1050"/>
              <a:buFont typeface="Fira Sans Extra Condensed"/>
              <a:buChar char="●"/>
            </a:pPr>
            <a:r>
              <a:rPr lang="fr-FR" b="1" dirty="0">
                <a:solidFill>
                  <a:srgbClr val="171616"/>
                </a:solidFill>
                <a:highlight>
                  <a:schemeClr val="lt1"/>
                </a:highlight>
                <a:latin typeface="Fira Sans Extra Condensed"/>
                <a:ea typeface="Fira Sans Extra Condensed"/>
                <a:cs typeface="Fira Sans Extra Condensed"/>
                <a:sym typeface="Fira Sans Extra Condensed"/>
              </a:rPr>
              <a:t>ACP</a:t>
            </a:r>
          </a:p>
        </p:txBody>
      </p:sp>
      <p:cxnSp>
        <p:nvCxnSpPr>
          <p:cNvPr id="8" name="Connecteur droit 7"/>
          <p:cNvCxnSpPr/>
          <p:nvPr/>
        </p:nvCxnSpPr>
        <p:spPr>
          <a:xfrm>
            <a:off x="0" y="981943"/>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3250" y="3553693"/>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3605646" y="623453"/>
            <a:ext cx="19327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114300" y="83128"/>
            <a:ext cx="8915400" cy="1600200"/>
          </a:xfrm>
          <a:prstGeom prst="rect">
            <a:avLst/>
          </a:prstGeom>
        </p:spPr>
      </p:pic>
      <p:pic>
        <p:nvPicPr>
          <p:cNvPr id="6" name="Image 5"/>
          <p:cNvPicPr>
            <a:picLocks noChangeAspect="1"/>
          </p:cNvPicPr>
          <p:nvPr/>
        </p:nvPicPr>
        <p:blipFill>
          <a:blip r:embed="rId3"/>
          <a:stretch>
            <a:fillRect/>
          </a:stretch>
        </p:blipFill>
        <p:spPr>
          <a:xfrm>
            <a:off x="951201" y="1849583"/>
            <a:ext cx="7241598" cy="3158836"/>
          </a:xfrm>
          <a:prstGeom prst="rect">
            <a:avLst/>
          </a:prstGeom>
        </p:spPr>
      </p:pic>
    </p:spTree>
    <p:extLst>
      <p:ext uri="{BB962C8B-B14F-4D97-AF65-F5344CB8AC3E}">
        <p14:creationId xmlns:p14="http://schemas.microsoft.com/office/powerpoint/2010/main" val="867783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93518" y="83126"/>
            <a:ext cx="8956964" cy="4946073"/>
          </a:xfrm>
          <a:prstGeom prst="rect">
            <a:avLst/>
          </a:prstGeom>
        </p:spPr>
      </p:pic>
    </p:spTree>
    <p:extLst>
      <p:ext uri="{BB962C8B-B14F-4D97-AF65-F5344CB8AC3E}">
        <p14:creationId xmlns:p14="http://schemas.microsoft.com/office/powerpoint/2010/main" val="2376041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176646" y="114297"/>
            <a:ext cx="8790709" cy="2357005"/>
          </a:xfrm>
          <a:prstGeom prst="rect">
            <a:avLst/>
          </a:prstGeom>
        </p:spPr>
      </p:pic>
      <p:pic>
        <p:nvPicPr>
          <p:cNvPr id="6" name="Image 5"/>
          <p:cNvPicPr>
            <a:picLocks noChangeAspect="1"/>
          </p:cNvPicPr>
          <p:nvPr/>
        </p:nvPicPr>
        <p:blipFill>
          <a:blip r:embed="rId3"/>
          <a:stretch>
            <a:fillRect/>
          </a:stretch>
        </p:blipFill>
        <p:spPr>
          <a:xfrm>
            <a:off x="384464" y="2566555"/>
            <a:ext cx="8375073" cy="2369128"/>
          </a:xfrm>
          <a:prstGeom prst="rect">
            <a:avLst/>
          </a:prstGeom>
        </p:spPr>
      </p:pic>
    </p:spTree>
    <p:extLst>
      <p:ext uri="{BB962C8B-B14F-4D97-AF65-F5344CB8AC3E}">
        <p14:creationId xmlns:p14="http://schemas.microsoft.com/office/powerpoint/2010/main" val="1179458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7064</TotalTime>
  <Words>613</Words>
  <Application>Microsoft Office PowerPoint</Application>
  <PresentationFormat>Affichage à l'écran (16:9)</PresentationFormat>
  <Paragraphs>167</Paragraphs>
  <Slides>14</Slides>
  <Notes>10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Consolas</vt:lpstr>
      <vt:lpstr>Fira Sans Extra Condensed</vt:lpstr>
      <vt:lpstr>Arial</vt:lpstr>
      <vt:lpstr>Simple Light</vt:lpstr>
      <vt:lpstr>Présentation PowerPoint</vt:lpstr>
      <vt:lpstr>Présentation PowerPoint</vt:lpstr>
      <vt:lpstr>Présentation PowerPoint</vt:lpstr>
      <vt:lpstr>1 - Cadrage</vt:lpstr>
      <vt:lpstr>Présentation PowerPoint</vt:lpstr>
      <vt:lpstr>2 - Prototypage</vt:lpstr>
      <vt:lpstr>Présentation PowerPoint</vt:lpstr>
      <vt:lpstr>Présentation PowerPoint</vt:lpstr>
      <vt:lpstr>Présentation PowerPoint</vt:lpstr>
      <vt:lpstr>Présentation PowerPoint</vt:lpstr>
      <vt:lpstr>Production</vt:lpstr>
      <vt:lpstr>Présentation PowerPoint</vt:lpstr>
      <vt:lpstr>Réduction de dimension</vt:lpstr>
      <vt:lpstr>QUESTIONS - REPONSES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Zakaria</dc:creator>
  <cp:lastModifiedBy>Zakaria</cp:lastModifiedBy>
  <cp:revision>92</cp:revision>
  <dcterms:modified xsi:type="dcterms:W3CDTF">2022-03-10T20:51:14Z</dcterms:modified>
</cp:coreProperties>
</file>