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Old Standard TT"/>
      <p:regular r:id="rId32"/>
      <p:bold r:id="rId33"/>
      <p: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ldStandardTT-bold.fntdata"/><Relationship Id="rId10" Type="http://schemas.openxmlformats.org/officeDocument/2006/relationships/slide" Target="slides/slide5.xml"/><Relationship Id="rId32"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ldStandardT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793052e6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793052e6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793052e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793052e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793052e6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793052e6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793052e6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793052e6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793052e6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793052e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793052e6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793052e6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793052e6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793052e6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793052e6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793052e6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793052e6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793052e6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793052e6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793052e6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793052e6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793052e6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793052e6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793052e6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793052e6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793052e6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793052e6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793052e6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793052e6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793052e6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793052e6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793052e6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www.energystar.gov/buildings/facility-owners-and-managers/existing-buildings/use-portfolio-manager/interpret-your-results/wha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energystar.gov/buildings/facility-owners-and-managers/existing-buildings/use-portfolio-manager/interpret-your-results/wha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energystar.gov/buildings/facility-owners-and-managers/existing-buildings/use-portfolio-manager/interpret-your-results/wh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0" y="0"/>
            <a:ext cx="91440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PROJET 4 : Anticiper les besoins en </a:t>
            </a:r>
            <a:r>
              <a:rPr lang="fr"/>
              <a:t>consommation électrique de bâtiments</a:t>
            </a:r>
            <a:endParaRPr/>
          </a:p>
        </p:txBody>
      </p:sp>
      <p:sp>
        <p:nvSpPr>
          <p:cNvPr id="60" name="Google Shape;60;p13"/>
          <p:cNvSpPr txBox="1"/>
          <p:nvPr>
            <p:ph idx="1" type="subTitle"/>
          </p:nvPr>
        </p:nvSpPr>
        <p:spPr>
          <a:xfrm>
            <a:off x="512700" y="3840650"/>
            <a:ext cx="5804100" cy="15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Diakariaou GOUNDIAM</a:t>
            </a:r>
            <a:endParaRPr/>
          </a:p>
          <a:p>
            <a:pPr indent="0" lvl="0" marL="0" rtl="0" algn="l">
              <a:spcBef>
                <a:spcPts val="0"/>
              </a:spcBef>
              <a:spcAft>
                <a:spcPts val="0"/>
              </a:spcAft>
              <a:buNone/>
            </a:pPr>
            <a:r>
              <a:rPr lang="fr"/>
              <a:t>Étudiant Data Scientist pour une certification RNCP de niveau 7 avec OC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4294967295" type="body"/>
          </p:nvPr>
        </p:nvSpPr>
        <p:spPr>
          <a:xfrm>
            <a:off x="430475" y="552575"/>
            <a:ext cx="8493000" cy="42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200">
                <a:solidFill>
                  <a:schemeClr val="accent1"/>
                </a:solidFill>
              </a:rPr>
              <a:t>Après nous être </a:t>
            </a:r>
            <a:r>
              <a:rPr lang="fr" sz="2200">
                <a:solidFill>
                  <a:schemeClr val="accent1"/>
                </a:solidFill>
              </a:rPr>
              <a:t>assuré</a:t>
            </a:r>
            <a:r>
              <a:rPr lang="fr" sz="2200">
                <a:solidFill>
                  <a:schemeClr val="accent1"/>
                </a:solidFill>
              </a:rPr>
              <a:t> qu’on avait pas de donné dupliqué dans notre jeu de données, passons à la gestion de la fuite de données ie recherche et éventuellement suppression des variables trop corrélées avec nos targets.</a:t>
            </a:r>
            <a:endParaRPr sz="2200">
              <a:solidFill>
                <a:schemeClr val="accent1"/>
              </a:solidFill>
            </a:endParaRPr>
          </a:p>
          <a:p>
            <a:pPr indent="0" lvl="0" marL="0" rtl="0" algn="l">
              <a:spcBef>
                <a:spcPts val="1600"/>
              </a:spcBef>
              <a:spcAft>
                <a:spcPts val="0"/>
              </a:spcAft>
              <a:buNone/>
            </a:pPr>
            <a:r>
              <a:rPr lang="fr" sz="2200">
                <a:solidFill>
                  <a:schemeClr val="accent1"/>
                </a:solidFill>
              </a:rPr>
              <a:t>Pour se faire, on établit une valeur seuille (70%) de corrélation, qui, quand elle est atteinte ou dépassée, la variable sera considérée comme trop corrélée.</a:t>
            </a:r>
            <a:endParaRPr sz="2200">
              <a:solidFill>
                <a:schemeClr val="accent1"/>
              </a:solidFill>
            </a:endParaRPr>
          </a:p>
          <a:p>
            <a:pPr indent="0" lvl="0" marL="0" rtl="0" algn="l">
              <a:spcBef>
                <a:spcPts val="1600"/>
              </a:spcBef>
              <a:spcAft>
                <a:spcPts val="1600"/>
              </a:spcAft>
              <a:buNone/>
            </a:pPr>
            <a:r>
              <a:rPr lang="fr" sz="2200">
                <a:solidFill>
                  <a:schemeClr val="accent1"/>
                </a:solidFill>
              </a:rPr>
              <a:t>Avec cette condition on récupère toutes les variables trop corrélées avec nos targets qui seront supprimées de notre dataframe.</a:t>
            </a:r>
            <a:endParaRPr sz="2200">
              <a:solidFill>
                <a:schemeClr val="accent1"/>
              </a:solidFill>
            </a:endParaRPr>
          </a:p>
        </p:txBody>
      </p:sp>
      <p:sp>
        <p:nvSpPr>
          <p:cNvPr id="111" name="Google Shape;111;p22"/>
          <p:cNvSpPr txBox="1"/>
          <p:nvPr>
            <p:ph type="title"/>
          </p:nvPr>
        </p:nvSpPr>
        <p:spPr>
          <a:xfrm>
            <a:off x="25" y="164925"/>
            <a:ext cx="9144000" cy="6699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b="1" lang="fr" sz="3200"/>
              <a:t>I - 3 </a:t>
            </a:r>
            <a:r>
              <a:rPr b="1" lang="fr" sz="3200">
                <a:solidFill>
                  <a:schemeClr val="accent1"/>
                </a:solidFill>
              </a:rPr>
              <a:t>Suppression des variables trop corrélées</a:t>
            </a:r>
            <a:endParaRPr b="1" sz="3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512700" y="-11700"/>
            <a:ext cx="8118600" cy="71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fr" sz="3200"/>
              <a:t>I - 4 Encodage des variables catégorielles</a:t>
            </a:r>
            <a:endParaRPr b="1" sz="3200"/>
          </a:p>
        </p:txBody>
      </p:sp>
      <p:sp>
        <p:nvSpPr>
          <p:cNvPr id="117" name="Google Shape;117;p23"/>
          <p:cNvSpPr txBox="1"/>
          <p:nvPr/>
        </p:nvSpPr>
        <p:spPr>
          <a:xfrm>
            <a:off x="1009550" y="1255050"/>
            <a:ext cx="654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lt1"/>
                </a:solidFill>
                <a:latin typeface="Old Standard TT"/>
                <a:ea typeface="Old Standard TT"/>
                <a:cs typeface="Old Standard TT"/>
                <a:sym typeface="Old Standard TT"/>
              </a:rPr>
              <a:t>On commence d’abord par détecter les variables non numériques (object) ie catégorielles comme on peut le voir sur la capture ci-dessous :  </a:t>
            </a:r>
            <a:endParaRPr sz="2400">
              <a:solidFill>
                <a:schemeClr val="lt1"/>
              </a:solidFill>
              <a:latin typeface="Old Standard TT"/>
              <a:ea typeface="Old Standard TT"/>
              <a:cs typeface="Old Standard TT"/>
              <a:sym typeface="Old Standard TT"/>
            </a:endParaRPr>
          </a:p>
        </p:txBody>
      </p:sp>
      <p:pic>
        <p:nvPicPr>
          <p:cNvPr id="118" name="Google Shape;118;p23"/>
          <p:cNvPicPr preferRelativeResize="0"/>
          <p:nvPr/>
        </p:nvPicPr>
        <p:blipFill>
          <a:blip r:embed="rId3">
            <a:alphaModFix/>
          </a:blip>
          <a:stretch>
            <a:fillRect/>
          </a:stretch>
        </p:blipFill>
        <p:spPr>
          <a:xfrm>
            <a:off x="1100375" y="2810350"/>
            <a:ext cx="7636626" cy="214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08325" y="76200"/>
            <a:ext cx="8118600" cy="118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2400"/>
              <a:t>La capture d’écran ci-dessous montre application de </a:t>
            </a:r>
            <a:r>
              <a:rPr lang="fr" sz="2400"/>
              <a:t>la méthode LabelEncoder() de sklearn.preprocessing pour </a:t>
            </a:r>
            <a:r>
              <a:rPr lang="fr" sz="2400"/>
              <a:t>encoder les variables catégorielles</a:t>
            </a:r>
            <a:r>
              <a:rPr lang="fr" sz="2400"/>
              <a:t>, a bien marché :</a:t>
            </a:r>
            <a:endParaRPr sz="2400"/>
          </a:p>
        </p:txBody>
      </p:sp>
      <p:pic>
        <p:nvPicPr>
          <p:cNvPr id="124" name="Google Shape;124;p24"/>
          <p:cNvPicPr preferRelativeResize="0"/>
          <p:nvPr/>
        </p:nvPicPr>
        <p:blipFill>
          <a:blip r:embed="rId3">
            <a:alphaModFix/>
          </a:blip>
          <a:stretch>
            <a:fillRect/>
          </a:stretch>
        </p:blipFill>
        <p:spPr>
          <a:xfrm>
            <a:off x="67150" y="1311575"/>
            <a:ext cx="8992599" cy="3769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265500" y="1355225"/>
            <a:ext cx="4045200" cy="166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fr" sz="5000"/>
              <a:t>II - </a:t>
            </a:r>
            <a:r>
              <a:rPr b="1" lang="fr" sz="5000"/>
              <a:t>Analyse Exploratoire</a:t>
            </a:r>
            <a:endParaRPr b="1" sz="5000"/>
          </a:p>
        </p:txBody>
      </p:sp>
      <p:sp>
        <p:nvSpPr>
          <p:cNvPr id="130" name="Google Shape;130;p25"/>
          <p:cNvSpPr txBox="1"/>
          <p:nvPr>
            <p:ph idx="2" type="body"/>
          </p:nvPr>
        </p:nvSpPr>
        <p:spPr>
          <a:xfrm>
            <a:off x="4779175" y="724200"/>
            <a:ext cx="4205400" cy="3695100"/>
          </a:xfrm>
          <a:prstGeom prst="rect">
            <a:avLst/>
          </a:prstGeom>
        </p:spPr>
        <p:txBody>
          <a:bodyPr anchorCtr="0" anchor="ctr" bIns="91425" lIns="91425" spcFirstLastPara="1" rIns="91425" wrap="square" tIns="91425">
            <a:noAutofit/>
          </a:bodyPr>
          <a:lstStyle/>
          <a:p>
            <a:pPr indent="-419100" lvl="0" marL="457200" rtl="0" algn="l">
              <a:spcBef>
                <a:spcPts val="0"/>
              </a:spcBef>
              <a:spcAft>
                <a:spcPts val="0"/>
              </a:spcAft>
              <a:buSzPts val="3000"/>
              <a:buChar char="-"/>
            </a:pPr>
            <a:r>
              <a:rPr lang="fr" sz="3000"/>
              <a:t>Analyse Univariée</a:t>
            </a:r>
            <a:endParaRPr sz="3000"/>
          </a:p>
          <a:p>
            <a:pPr indent="-419100" lvl="0" marL="457200" rtl="0" algn="l">
              <a:spcBef>
                <a:spcPts val="0"/>
              </a:spcBef>
              <a:spcAft>
                <a:spcPts val="0"/>
              </a:spcAft>
              <a:buSzPts val="3000"/>
              <a:buChar char="-"/>
            </a:pPr>
            <a:r>
              <a:rPr lang="fr" sz="3000"/>
              <a:t>Analyse Multivariée</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265500" y="16871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fr"/>
              <a:t>II - 1 Analyse Univariée</a:t>
            </a:r>
            <a:endParaRPr b="1"/>
          </a:p>
        </p:txBody>
      </p:sp>
      <p:sp>
        <p:nvSpPr>
          <p:cNvPr id="136" name="Google Shape;136;p26"/>
          <p:cNvSpPr txBox="1"/>
          <p:nvPr>
            <p:ph idx="2" type="body"/>
          </p:nvPr>
        </p:nvSpPr>
        <p:spPr>
          <a:xfrm>
            <a:off x="4572000" y="653075"/>
            <a:ext cx="4572000" cy="44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1600"/>
              <a:t>On a </a:t>
            </a:r>
            <a:r>
              <a:rPr lang="fr" sz="1600"/>
              <a:t>affiché un histogramme pour chacune de nos variables. Cette visualisation (Slide suivant) nous a permis de voir que : </a:t>
            </a:r>
            <a:endParaRPr sz="1600"/>
          </a:p>
          <a:p>
            <a:pPr indent="-330200" lvl="0" marL="457200" marR="0" rtl="0" algn="l">
              <a:lnSpc>
                <a:spcPct val="115000"/>
              </a:lnSpc>
              <a:spcBef>
                <a:spcPts val="1600"/>
              </a:spcBef>
              <a:spcAft>
                <a:spcPts val="0"/>
              </a:spcAft>
              <a:buSzPts val="1600"/>
              <a:buChar char="-"/>
            </a:pPr>
            <a:r>
              <a:rPr lang="fr" sz="1600"/>
              <a:t>aucune de ces distributions n'est centré en 0 et semble pas avoir d'écart-type égale à 1. </a:t>
            </a:r>
            <a:endParaRPr sz="1600"/>
          </a:p>
          <a:p>
            <a:pPr indent="-330200" lvl="0" marL="457200" marR="0" rtl="0" algn="l">
              <a:lnSpc>
                <a:spcPct val="115000"/>
              </a:lnSpc>
              <a:spcBef>
                <a:spcPts val="0"/>
              </a:spcBef>
              <a:spcAft>
                <a:spcPts val="0"/>
              </a:spcAft>
              <a:buSzPts val="1600"/>
              <a:buChar char="-"/>
            </a:pPr>
            <a:r>
              <a:rPr lang="fr" sz="1600"/>
              <a:t>ces variables prennent des valeurs dans des ensembles différents. Par exemple, “PropertyGFAParking” varie de 0 à 200000 tandis que “NumberofFloor” varie de 0 à 100.</a:t>
            </a:r>
            <a:endParaRPr sz="1600"/>
          </a:p>
          <a:p>
            <a:pPr indent="-330200" lvl="0" marL="457200" marR="0" rtl="0" algn="l">
              <a:lnSpc>
                <a:spcPct val="115000"/>
              </a:lnSpc>
              <a:spcBef>
                <a:spcPts val="0"/>
              </a:spcBef>
              <a:spcAft>
                <a:spcPts val="0"/>
              </a:spcAft>
              <a:buSzPts val="1600"/>
              <a:buChar char="-"/>
            </a:pPr>
            <a:r>
              <a:rPr lang="fr" sz="1600"/>
              <a:t>ce sont toutes des distribution asymétriques.</a:t>
            </a:r>
            <a:endParaRPr sz="1600"/>
          </a:p>
          <a:p>
            <a:pPr indent="0" lvl="0" marL="0" marR="0" rtl="0" algn="l">
              <a:lnSpc>
                <a:spcPct val="115000"/>
              </a:lnSpc>
              <a:spcBef>
                <a:spcPts val="1600"/>
              </a:spcBef>
              <a:spcAft>
                <a:spcPts val="0"/>
              </a:spcAft>
              <a:buNone/>
            </a:pPr>
            <a:r>
              <a:rPr lang="fr" sz="1600"/>
              <a:t>Donc elles n'ont pas été standardisées. Il va donc nous falloir standardiser les données pour que la première ne domine pas complètement la deuxième.</a:t>
            </a:r>
            <a:endParaRPr sz="1600"/>
          </a:p>
          <a:p>
            <a:pPr indent="0" lvl="0" marL="0" marR="0" rtl="0" algn="l">
              <a:lnSpc>
                <a:spcPct val="115000"/>
              </a:lnSpc>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7"/>
          <p:cNvPicPr preferRelativeResize="0"/>
          <p:nvPr/>
        </p:nvPicPr>
        <p:blipFill>
          <a:blip r:embed="rId3">
            <a:alphaModFix/>
          </a:blip>
          <a:stretch>
            <a:fillRect/>
          </a:stretch>
        </p:blipFill>
        <p:spPr>
          <a:xfrm>
            <a:off x="214750" y="219400"/>
            <a:ext cx="8674676" cy="4879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fr"/>
              <a:t>II - 2 Analyse MultivariéE</a:t>
            </a:r>
            <a:endParaRPr b="1"/>
          </a:p>
        </p:txBody>
      </p:sp>
      <p:sp>
        <p:nvSpPr>
          <p:cNvPr id="147" name="Google Shape;147;p28"/>
          <p:cNvSpPr txBox="1"/>
          <p:nvPr>
            <p:ph idx="2" type="body"/>
          </p:nvPr>
        </p:nvSpPr>
        <p:spPr>
          <a:xfrm>
            <a:off x="4572000" y="164800"/>
            <a:ext cx="4572000" cy="497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La visualisation de notre matrice de corrélation (Voir slide suivant) avec la méthode heatmap() de seaborn nous a permis de voir qu’on a pas de qu’on a : </a:t>
            </a:r>
            <a:endParaRPr/>
          </a:p>
          <a:p>
            <a:pPr indent="-342900" lvl="0" marL="457200" rtl="0" algn="l">
              <a:spcBef>
                <a:spcPts val="1600"/>
              </a:spcBef>
              <a:spcAft>
                <a:spcPts val="0"/>
              </a:spcAft>
              <a:buSzPts val="1800"/>
              <a:buChar char="-"/>
            </a:pPr>
            <a:r>
              <a:rPr lang="fr"/>
              <a:t>bien réussi la suppression de variables trop corrélées avec nos targets (‘SiteEnergyUse(Kbtu)’ et ‘TotalGHGEmission’)</a:t>
            </a:r>
            <a:endParaRPr/>
          </a:p>
          <a:p>
            <a:pPr indent="-342900" lvl="0" marL="457200" rtl="0" algn="l">
              <a:spcBef>
                <a:spcPts val="0"/>
              </a:spcBef>
              <a:spcAft>
                <a:spcPts val="0"/>
              </a:spcAft>
              <a:buSzPts val="1800"/>
              <a:buChar char="-"/>
            </a:pPr>
            <a:r>
              <a:rPr lang="fr"/>
              <a:t>et que nos deux targets nos bien corrélées (jusqu’à 88%)</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9"/>
          <p:cNvPicPr preferRelativeResize="0"/>
          <p:nvPr/>
        </p:nvPicPr>
        <p:blipFill>
          <a:blip r:embed="rId3">
            <a:alphaModFix/>
          </a:blip>
          <a:stretch>
            <a:fillRect/>
          </a:stretch>
        </p:blipFill>
        <p:spPr>
          <a:xfrm>
            <a:off x="164525" y="210200"/>
            <a:ext cx="8770325" cy="493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104475" y="327300"/>
            <a:ext cx="4501200" cy="406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fr"/>
              <a:t>III - </a:t>
            </a:r>
            <a:r>
              <a:rPr b="1" lang="fr"/>
              <a:t>Teste de différents modèles de prédictions afin de répondre au mieux à la problématique</a:t>
            </a:r>
            <a:endParaRPr b="1"/>
          </a:p>
        </p:txBody>
      </p:sp>
      <p:sp>
        <p:nvSpPr>
          <p:cNvPr id="158" name="Google Shape;158;p30"/>
          <p:cNvSpPr txBox="1"/>
          <p:nvPr>
            <p:ph idx="2" type="body"/>
          </p:nvPr>
        </p:nvSpPr>
        <p:spPr>
          <a:xfrm>
            <a:off x="4642925" y="255625"/>
            <a:ext cx="4501200" cy="430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2000"/>
              <a:t>Les Algorithmes utilisés pour mettre en place nos différents modèles de prédiction sont : </a:t>
            </a:r>
            <a:endParaRPr sz="2000"/>
          </a:p>
          <a:p>
            <a:pPr indent="-355600" lvl="0" marL="457200" rtl="0" algn="l">
              <a:spcBef>
                <a:spcPts val="1600"/>
              </a:spcBef>
              <a:spcAft>
                <a:spcPts val="0"/>
              </a:spcAft>
              <a:buSzPts val="2000"/>
              <a:buChar char="-"/>
            </a:pPr>
            <a:r>
              <a:rPr lang="fr" sz="2000"/>
              <a:t>Régression Multiple</a:t>
            </a:r>
            <a:endParaRPr sz="2000"/>
          </a:p>
          <a:p>
            <a:pPr indent="-355600" lvl="0" marL="457200" rtl="0" algn="l">
              <a:spcBef>
                <a:spcPts val="0"/>
              </a:spcBef>
              <a:spcAft>
                <a:spcPts val="0"/>
              </a:spcAft>
              <a:buSzPts val="2000"/>
              <a:buChar char="-"/>
            </a:pPr>
            <a:r>
              <a:rPr lang="fr" sz="2000"/>
              <a:t>Ridge</a:t>
            </a:r>
            <a:endParaRPr sz="2000"/>
          </a:p>
          <a:p>
            <a:pPr indent="-355600" lvl="0" marL="457200" rtl="0" algn="l">
              <a:spcBef>
                <a:spcPts val="0"/>
              </a:spcBef>
              <a:spcAft>
                <a:spcPts val="0"/>
              </a:spcAft>
              <a:buSzPts val="2000"/>
              <a:buChar char="-"/>
            </a:pPr>
            <a:r>
              <a:rPr lang="fr" sz="2000"/>
              <a:t>Les forêts Aléatoires</a:t>
            </a:r>
            <a:endParaRPr sz="2000"/>
          </a:p>
          <a:p>
            <a:pPr indent="-355600" lvl="0" marL="457200" rtl="0" algn="l">
              <a:spcBef>
                <a:spcPts val="0"/>
              </a:spcBef>
              <a:spcAft>
                <a:spcPts val="0"/>
              </a:spcAft>
              <a:buSzPts val="2000"/>
              <a:buChar char="-"/>
            </a:pPr>
            <a:r>
              <a:rPr lang="fr" sz="2000"/>
              <a:t>XGBoost</a:t>
            </a:r>
            <a:endParaRPr sz="2000"/>
          </a:p>
          <a:p>
            <a:pPr indent="0" lvl="0" marL="0" rtl="0" algn="l">
              <a:spcBef>
                <a:spcPts val="1600"/>
              </a:spcBef>
              <a:spcAft>
                <a:spcPts val="1600"/>
              </a:spcAft>
              <a:buNone/>
            </a:pPr>
            <a:r>
              <a:rPr lang="fr" sz="2000"/>
              <a:t>La démarche est la même pour les deux targets. C’est pourquoi on ne présentera qu’un seul des deux.</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idx="4294967295" type="title"/>
          </p:nvPr>
        </p:nvSpPr>
        <p:spPr>
          <a:xfrm>
            <a:off x="1480850" y="-7050"/>
            <a:ext cx="5604000" cy="8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3200"/>
              <a:t>III - 1 Régression Multiple</a:t>
            </a:r>
            <a:endParaRPr b="1" sz="3200"/>
          </a:p>
        </p:txBody>
      </p:sp>
      <p:sp>
        <p:nvSpPr>
          <p:cNvPr id="164" name="Google Shape;164;p31"/>
          <p:cNvSpPr txBox="1"/>
          <p:nvPr>
            <p:ph idx="4294967295" type="body"/>
          </p:nvPr>
        </p:nvSpPr>
        <p:spPr>
          <a:xfrm>
            <a:off x="282875" y="709800"/>
            <a:ext cx="8413500" cy="4433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sz="2400"/>
              <a:t>Pour commencer nous avons créé un premier modèle moins complexe (avec seulement 5 colonnes) que nous avons </a:t>
            </a:r>
            <a:r>
              <a:rPr lang="fr" sz="2400"/>
              <a:t>entraîné</a:t>
            </a:r>
            <a:r>
              <a:rPr lang="fr" sz="2400"/>
              <a:t> et réalisé une prédiction dessus. Ce premier modèle nous donne un coefficient de détermination (r2_score) de 49.120000000000005 %, qui n’est pas terrible du tout ):</a:t>
            </a:r>
            <a:endParaRPr sz="2400"/>
          </a:p>
          <a:p>
            <a:pPr indent="0" lvl="0" marL="0" marR="0" rtl="0" algn="l">
              <a:lnSpc>
                <a:spcPct val="100000"/>
              </a:lnSpc>
              <a:spcBef>
                <a:spcPts val="0"/>
              </a:spcBef>
              <a:spcAft>
                <a:spcPts val="0"/>
              </a:spcAft>
              <a:buNone/>
            </a:pPr>
            <a:r>
              <a:t/>
            </a:r>
            <a:endParaRPr sz="2400"/>
          </a:p>
          <a:p>
            <a:pPr indent="0" lvl="0" marL="0" marR="0" rtl="0" algn="l">
              <a:lnSpc>
                <a:spcPct val="100000"/>
              </a:lnSpc>
              <a:spcBef>
                <a:spcPts val="0"/>
              </a:spcBef>
              <a:spcAft>
                <a:spcPts val="0"/>
              </a:spcAft>
              <a:buNone/>
            </a:pPr>
            <a:r>
              <a:rPr lang="fr" sz="2400"/>
              <a:t>Nous allons donc créer un deuxième plus complexe (utilisant l’ensemble de nos variables) pour le confronter avec le premier. Ce dernier modèle nous donne un r2_score de 85.82 %</a:t>
            </a:r>
            <a:endParaRPr sz="1050">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sz="2400"/>
          </a:p>
          <a:p>
            <a:pPr indent="0" lvl="0" marL="0" marR="0" rtl="0" algn="l">
              <a:lnSpc>
                <a:spcPct val="100000"/>
              </a:lnSpc>
              <a:spcBef>
                <a:spcPts val="0"/>
              </a:spcBef>
              <a:spcAft>
                <a:spcPts val="0"/>
              </a:spcAft>
              <a:buNone/>
            </a:pPr>
            <a:r>
              <a:rPr lang="fr" sz="2400"/>
              <a:t>On peut donc dire la complexité du modèle peut augmenter les performances d’un modèle.</a:t>
            </a:r>
            <a:endParaRPr sz="2400"/>
          </a:p>
          <a:p>
            <a:pPr indent="0" lvl="0" marL="0" marR="0" rtl="0" algn="l">
              <a:lnSpc>
                <a:spcPct val="100000"/>
              </a:lnSpc>
              <a:spcBef>
                <a:spcPts val="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1225" y="0"/>
            <a:ext cx="8862900" cy="496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fr"/>
              <a:t>SOMMAIRE :</a:t>
            </a:r>
            <a:endParaRPr b="1"/>
          </a:p>
          <a:p>
            <a:pPr indent="0" lvl="0" marL="0" rtl="0" algn="l">
              <a:spcBef>
                <a:spcPts val="0"/>
              </a:spcBef>
              <a:spcAft>
                <a:spcPts val="0"/>
              </a:spcAft>
              <a:buNone/>
            </a:pPr>
            <a:r>
              <a:t/>
            </a:r>
            <a:endParaRPr b="1"/>
          </a:p>
          <a:p>
            <a:pPr indent="-419100" lvl="0" marL="457200" rtl="0" algn="l">
              <a:spcBef>
                <a:spcPts val="0"/>
              </a:spcBef>
              <a:spcAft>
                <a:spcPts val="0"/>
              </a:spcAft>
              <a:buSzPts val="3000"/>
              <a:buChar char="●"/>
            </a:pPr>
            <a:r>
              <a:rPr lang="fr" sz="3000"/>
              <a:t>INTRODUCTION </a:t>
            </a:r>
            <a:endParaRPr sz="3000"/>
          </a:p>
          <a:p>
            <a:pPr indent="-419100" lvl="0" marL="457200" rtl="0" algn="l">
              <a:spcBef>
                <a:spcPts val="0"/>
              </a:spcBef>
              <a:spcAft>
                <a:spcPts val="0"/>
              </a:spcAft>
              <a:buSzPts val="3000"/>
              <a:buChar char="●"/>
            </a:pPr>
            <a:r>
              <a:rPr lang="fr" sz="3000"/>
              <a:t>Nettoyage des données</a:t>
            </a:r>
            <a:endParaRPr sz="3000"/>
          </a:p>
          <a:p>
            <a:pPr indent="-419100" lvl="0" marL="457200" rtl="0" algn="l">
              <a:spcBef>
                <a:spcPts val="0"/>
              </a:spcBef>
              <a:spcAft>
                <a:spcPts val="0"/>
              </a:spcAft>
              <a:buSzPts val="3000"/>
              <a:buChar char="●"/>
            </a:pPr>
            <a:r>
              <a:rPr lang="fr" sz="3000"/>
              <a:t>Analyse Exploratoire</a:t>
            </a:r>
            <a:endParaRPr sz="3000"/>
          </a:p>
          <a:p>
            <a:pPr indent="-419100" lvl="0" marL="457200" rtl="0" algn="l">
              <a:spcBef>
                <a:spcPts val="0"/>
              </a:spcBef>
              <a:spcAft>
                <a:spcPts val="0"/>
              </a:spcAft>
              <a:buSzPts val="3000"/>
              <a:buChar char="●"/>
            </a:pPr>
            <a:r>
              <a:rPr lang="fr" sz="3000"/>
              <a:t>Teste de différents modèles de prédictions afin de répondre au mieux à la problématique</a:t>
            </a:r>
            <a:endParaRPr sz="3000"/>
          </a:p>
          <a:p>
            <a:pPr indent="-419100" lvl="0" marL="457200" rtl="0" algn="l">
              <a:spcBef>
                <a:spcPts val="0"/>
              </a:spcBef>
              <a:spcAft>
                <a:spcPts val="0"/>
              </a:spcAft>
              <a:buSzPts val="3000"/>
              <a:buChar char="●"/>
            </a:pPr>
            <a:r>
              <a:rPr lang="fr" sz="3000"/>
              <a:t>Utilité de l’EnergyStarScore pour la prédiction de l’émission</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nvSpPr>
        <p:spPr>
          <a:xfrm>
            <a:off x="2474250" y="0"/>
            <a:ext cx="4485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3200">
                <a:latin typeface="Old Standard TT"/>
                <a:ea typeface="Old Standard TT"/>
                <a:cs typeface="Old Standard TT"/>
                <a:sym typeface="Old Standard TT"/>
              </a:rPr>
              <a:t>III- 2 RIDGE</a:t>
            </a:r>
            <a:endParaRPr b="1" sz="3200">
              <a:latin typeface="Old Standard TT"/>
              <a:ea typeface="Old Standard TT"/>
              <a:cs typeface="Old Standard TT"/>
              <a:sym typeface="Old Standard TT"/>
            </a:endParaRPr>
          </a:p>
        </p:txBody>
      </p:sp>
      <p:sp>
        <p:nvSpPr>
          <p:cNvPr id="170" name="Google Shape;170;p32"/>
          <p:cNvSpPr txBox="1"/>
          <p:nvPr/>
        </p:nvSpPr>
        <p:spPr>
          <a:xfrm>
            <a:off x="3200925" y="2844400"/>
            <a:ext cx="654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71" name="Google Shape;171;p32"/>
          <p:cNvSpPr txBox="1"/>
          <p:nvPr/>
        </p:nvSpPr>
        <p:spPr>
          <a:xfrm>
            <a:off x="-125" y="869875"/>
            <a:ext cx="9144000" cy="44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fr" sz="2300">
                <a:latin typeface="Old Standard TT"/>
                <a:ea typeface="Old Standard TT"/>
                <a:cs typeface="Old Standard TT"/>
                <a:sym typeface="Old Standard TT"/>
              </a:rPr>
              <a:t>Avec la méthode Ridge, nous avons d’abord un premier modèle complexe en utilisant l’ensemble de nos variables pour </a:t>
            </a:r>
            <a:r>
              <a:rPr lang="fr" sz="2300">
                <a:latin typeface="Old Standard TT"/>
                <a:ea typeface="Old Standard TT"/>
                <a:cs typeface="Old Standard TT"/>
                <a:sym typeface="Old Standard TT"/>
              </a:rPr>
              <a:t>l'entraîner</a:t>
            </a:r>
            <a:r>
              <a:rPr lang="fr" sz="2300">
                <a:latin typeface="Old Standard TT"/>
                <a:ea typeface="Old Standard TT"/>
                <a:cs typeface="Old Standard TT"/>
                <a:sym typeface="Old Standard TT"/>
              </a:rPr>
              <a:t> puis établir une prédiction. Ce premier modèle sans aucune amélioration nous donne un r2_score de </a:t>
            </a:r>
            <a:r>
              <a:rPr b="1" lang="fr" sz="2300">
                <a:latin typeface="Old Standard TT"/>
                <a:ea typeface="Old Standard TT"/>
                <a:cs typeface="Old Standard TT"/>
                <a:sym typeface="Old Standard TT"/>
              </a:rPr>
              <a:t>71.25 %</a:t>
            </a:r>
            <a:r>
              <a:rPr lang="fr" sz="2300">
                <a:latin typeface="Old Standard TT"/>
                <a:ea typeface="Old Standard TT"/>
                <a:cs typeface="Old Standard TT"/>
                <a:sym typeface="Old Standard TT"/>
              </a:rPr>
              <a:t>, score qui reste à désirer.</a:t>
            </a:r>
            <a:endParaRPr sz="2300">
              <a:latin typeface="Old Standard TT"/>
              <a:ea typeface="Old Standard TT"/>
              <a:cs typeface="Old Standard TT"/>
              <a:sym typeface="Old Standard TT"/>
            </a:endParaRPr>
          </a:p>
          <a:p>
            <a:pPr indent="0" lvl="0" marL="0" marR="0" rtl="0" algn="l">
              <a:lnSpc>
                <a:spcPct val="100000"/>
              </a:lnSpc>
              <a:spcBef>
                <a:spcPts val="0"/>
              </a:spcBef>
              <a:spcAft>
                <a:spcPts val="0"/>
              </a:spcAft>
              <a:buNone/>
            </a:pPr>
            <a:r>
              <a:rPr lang="fr" sz="2300">
                <a:latin typeface="Old Standard TT"/>
                <a:ea typeface="Old Standard TT"/>
                <a:cs typeface="Old Standard TT"/>
                <a:sym typeface="Old Standard TT"/>
              </a:rPr>
              <a:t>Nous allons donc effectuer une </a:t>
            </a:r>
            <a:r>
              <a:rPr b="1" lang="fr" sz="2300">
                <a:latin typeface="Old Standard TT"/>
                <a:ea typeface="Old Standard TT"/>
                <a:cs typeface="Old Standard TT"/>
                <a:sym typeface="Old Standard TT"/>
              </a:rPr>
              <a:t>recherche sur grille</a:t>
            </a:r>
            <a:r>
              <a:rPr lang="fr" sz="2300">
                <a:latin typeface="Old Standard TT"/>
                <a:ea typeface="Old Standard TT"/>
                <a:cs typeface="Old Standard TT"/>
                <a:sym typeface="Old Standard TT"/>
              </a:rPr>
              <a:t> avec la methode </a:t>
            </a:r>
            <a:r>
              <a:rPr b="1" lang="fr" sz="2300">
                <a:latin typeface="Old Standard TT"/>
                <a:ea typeface="Old Standard TT"/>
                <a:cs typeface="Old Standard TT"/>
                <a:sym typeface="Old Standard TT"/>
              </a:rPr>
              <a:t>GridSearchCV()</a:t>
            </a:r>
            <a:r>
              <a:rPr lang="fr" sz="2300">
                <a:latin typeface="Old Standard TT"/>
                <a:ea typeface="Old Standard TT"/>
                <a:cs typeface="Old Standard TT"/>
                <a:sym typeface="Old Standard TT"/>
              </a:rPr>
              <a:t> de sklearn.model_selection pour trouver les paramètres (</a:t>
            </a:r>
            <a:r>
              <a:rPr b="1" lang="fr" sz="2300">
                <a:latin typeface="Old Standard TT"/>
                <a:ea typeface="Old Standard TT"/>
                <a:cs typeface="Old Standard TT"/>
                <a:sym typeface="Old Standard TT"/>
              </a:rPr>
              <a:t>best_params_</a:t>
            </a:r>
            <a:r>
              <a:rPr lang="fr" sz="2300">
                <a:latin typeface="Old Standard TT"/>
                <a:ea typeface="Old Standard TT"/>
                <a:cs typeface="Old Standard TT"/>
                <a:sym typeface="Old Standard TT"/>
              </a:rPr>
              <a:t>) de la méthode KernelRidge() donnant le meilleur score. Cette dernière opération nous a permis d’avoir un nouveau score de </a:t>
            </a:r>
            <a:r>
              <a:rPr b="1" lang="fr" sz="2300">
                <a:latin typeface="Old Standard TT"/>
                <a:ea typeface="Old Standard TT"/>
                <a:cs typeface="Old Standard TT"/>
                <a:sym typeface="Old Standard TT"/>
              </a:rPr>
              <a:t>95.06 %</a:t>
            </a:r>
            <a:r>
              <a:rPr lang="fr" sz="2300">
                <a:latin typeface="Old Standard TT"/>
                <a:ea typeface="Old Standard TT"/>
                <a:cs typeface="Old Standard TT"/>
                <a:sym typeface="Old Standard TT"/>
              </a:rPr>
              <a:t> beaucoup mieux que le premier score.</a:t>
            </a:r>
            <a:endParaRPr sz="2300">
              <a:latin typeface="Old Standard TT"/>
              <a:ea typeface="Old Standard TT"/>
              <a:cs typeface="Old Standard TT"/>
              <a:sym typeface="Old Standard TT"/>
            </a:endParaRPr>
          </a:p>
          <a:p>
            <a:pPr indent="0" lvl="0" marL="0" marR="0" rtl="0" algn="l">
              <a:lnSpc>
                <a:spcPct val="100000"/>
              </a:lnSpc>
              <a:spcBef>
                <a:spcPts val="0"/>
              </a:spcBef>
              <a:spcAft>
                <a:spcPts val="0"/>
              </a:spcAft>
              <a:buNone/>
            </a:pPr>
            <a:r>
              <a:rPr lang="fr" sz="2300">
                <a:latin typeface="Old Standard TT"/>
                <a:ea typeface="Old Standard TT"/>
                <a:cs typeface="Old Standard TT"/>
                <a:sym typeface="Old Standard TT"/>
              </a:rPr>
              <a:t>ce score est est obtenu avec les paramètres suivants : </a:t>
            </a:r>
            <a:endParaRPr sz="23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b="1" lang="fr" sz="2300">
                <a:latin typeface="Old Standard TT"/>
                <a:ea typeface="Old Standard TT"/>
                <a:cs typeface="Old Standard TT"/>
                <a:sym typeface="Old Standard TT"/>
              </a:rPr>
              <a:t>'alpha': 0.1, 'gamma': 0.01, 'kernel': 'poly'</a:t>
            </a:r>
            <a:endParaRPr b="1" sz="2300">
              <a:solidFill>
                <a:schemeClr val="dk1"/>
              </a:solidFill>
              <a:highlight>
                <a:srgbClr val="FFFFFF"/>
              </a:highlight>
            </a:endParaRPr>
          </a:p>
          <a:p>
            <a:pPr indent="0" lvl="0" marL="0" marR="0" rtl="0" algn="l">
              <a:lnSpc>
                <a:spcPct val="100000"/>
              </a:lnSpc>
              <a:spcBef>
                <a:spcPts val="0"/>
              </a:spcBef>
              <a:spcAft>
                <a:spcPts val="0"/>
              </a:spcAft>
              <a:buNone/>
            </a:pPr>
            <a:r>
              <a:t/>
            </a:r>
            <a:endParaRPr sz="2300">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nvSpPr>
        <p:spPr>
          <a:xfrm>
            <a:off x="1302000" y="0"/>
            <a:ext cx="5293800" cy="6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fr" sz="3200">
                <a:solidFill>
                  <a:schemeClr val="dk1"/>
                </a:solidFill>
                <a:latin typeface="Old Standard TT"/>
                <a:ea typeface="Old Standard TT"/>
                <a:cs typeface="Old Standard TT"/>
                <a:sym typeface="Old Standard TT"/>
              </a:rPr>
              <a:t>III - 3 </a:t>
            </a:r>
            <a:r>
              <a:rPr b="1" lang="fr" sz="3200">
                <a:solidFill>
                  <a:schemeClr val="dk1"/>
                </a:solidFill>
                <a:latin typeface="Old Standard TT"/>
                <a:ea typeface="Old Standard TT"/>
                <a:cs typeface="Old Standard TT"/>
                <a:sym typeface="Old Standard TT"/>
              </a:rPr>
              <a:t>Les forêts Aléatoires</a:t>
            </a:r>
            <a:endParaRPr b="1" sz="3200">
              <a:solidFill>
                <a:schemeClr val="dk1"/>
              </a:solidFill>
              <a:latin typeface="Old Standard TT"/>
              <a:ea typeface="Old Standard TT"/>
              <a:cs typeface="Old Standard TT"/>
              <a:sym typeface="Old Standard TT"/>
            </a:endParaRPr>
          </a:p>
        </p:txBody>
      </p:sp>
      <p:sp>
        <p:nvSpPr>
          <p:cNvPr id="177" name="Google Shape;177;p33"/>
          <p:cNvSpPr txBox="1"/>
          <p:nvPr/>
        </p:nvSpPr>
        <p:spPr>
          <a:xfrm>
            <a:off x="0" y="766575"/>
            <a:ext cx="91440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Old Standard TT"/>
                <a:ea typeface="Old Standard TT"/>
                <a:cs typeface="Old Standard TT"/>
                <a:sym typeface="Old Standard TT"/>
              </a:rPr>
              <a:t>Avec la méthode ensembliste </a:t>
            </a:r>
            <a:r>
              <a:rPr b="1" lang="fr" sz="2400">
                <a:latin typeface="Old Standard TT"/>
                <a:ea typeface="Old Standard TT"/>
                <a:cs typeface="Old Standard TT"/>
                <a:sym typeface="Old Standard TT"/>
              </a:rPr>
              <a:t>RandomForestRegressor()</a:t>
            </a:r>
            <a:r>
              <a:rPr lang="fr" sz="2400">
                <a:latin typeface="Old Standard TT"/>
                <a:ea typeface="Old Standard TT"/>
                <a:cs typeface="Old Standard TT"/>
                <a:sym typeface="Old Standard TT"/>
              </a:rPr>
              <a:t> et sans aucune amélioration et avec ses paramètres par défaut notre modèle nous donne un score de </a:t>
            </a:r>
            <a:r>
              <a:rPr b="1" lang="fr" sz="2400">
                <a:latin typeface="Old Standard TT"/>
                <a:ea typeface="Old Standard TT"/>
                <a:cs typeface="Old Standard TT"/>
                <a:sym typeface="Old Standard TT"/>
              </a:rPr>
              <a:t>89.5%. </a:t>
            </a:r>
            <a:r>
              <a:rPr lang="fr" sz="2400">
                <a:latin typeface="Old Standard TT"/>
                <a:ea typeface="Old Standard TT"/>
                <a:cs typeface="Old Standard TT"/>
                <a:sym typeface="Old Standard TT"/>
              </a:rPr>
              <a:t>Ce dernier n’est pas trop mauvais. </a:t>
            </a:r>
            <a:r>
              <a:rPr lang="fr" sz="2400">
                <a:solidFill>
                  <a:schemeClr val="dk1"/>
                </a:solidFill>
                <a:latin typeface="Old Standard TT"/>
                <a:ea typeface="Old Standard TT"/>
                <a:cs typeface="Old Standard TT"/>
                <a:sym typeface="Old Standard TT"/>
              </a:rPr>
              <a:t>Nous allons donc effectuer une </a:t>
            </a:r>
            <a:r>
              <a:rPr b="1" lang="fr" sz="2400">
                <a:solidFill>
                  <a:schemeClr val="dk1"/>
                </a:solidFill>
                <a:latin typeface="Old Standard TT"/>
                <a:ea typeface="Old Standard TT"/>
                <a:cs typeface="Old Standard TT"/>
                <a:sym typeface="Old Standard TT"/>
              </a:rPr>
              <a:t>recherche sur grille</a:t>
            </a:r>
            <a:r>
              <a:rPr lang="fr" sz="2400">
                <a:solidFill>
                  <a:schemeClr val="dk1"/>
                </a:solidFill>
                <a:latin typeface="Old Standard TT"/>
                <a:ea typeface="Old Standard TT"/>
                <a:cs typeface="Old Standard TT"/>
                <a:sym typeface="Old Standard TT"/>
              </a:rPr>
              <a:t> avec la méthode </a:t>
            </a:r>
            <a:r>
              <a:rPr b="1" lang="fr" sz="2400">
                <a:solidFill>
                  <a:schemeClr val="dk1"/>
                </a:solidFill>
                <a:latin typeface="Old Standard TT"/>
                <a:ea typeface="Old Standard TT"/>
                <a:cs typeface="Old Standard TT"/>
                <a:sym typeface="Old Standard TT"/>
              </a:rPr>
              <a:t>GridSearchCV()</a:t>
            </a:r>
            <a:r>
              <a:rPr lang="fr" sz="2400">
                <a:solidFill>
                  <a:schemeClr val="dk1"/>
                </a:solidFill>
                <a:latin typeface="Old Standard TT"/>
                <a:ea typeface="Old Standard TT"/>
                <a:cs typeface="Old Standard TT"/>
                <a:sym typeface="Old Standard TT"/>
              </a:rPr>
              <a:t> de sklearn.model_selection pour trouver les paramètres (</a:t>
            </a:r>
            <a:r>
              <a:rPr b="1" lang="fr" sz="2400">
                <a:solidFill>
                  <a:schemeClr val="dk1"/>
                </a:solidFill>
                <a:latin typeface="Old Standard TT"/>
                <a:ea typeface="Old Standard TT"/>
                <a:cs typeface="Old Standard TT"/>
                <a:sym typeface="Old Standard TT"/>
              </a:rPr>
              <a:t>best_params_</a:t>
            </a:r>
            <a:r>
              <a:rPr lang="fr" sz="2400">
                <a:solidFill>
                  <a:schemeClr val="dk1"/>
                </a:solidFill>
                <a:latin typeface="Old Standard TT"/>
                <a:ea typeface="Old Standard TT"/>
                <a:cs typeface="Old Standard TT"/>
                <a:sym typeface="Old Standard TT"/>
              </a:rPr>
              <a:t>) de la méthode </a:t>
            </a:r>
            <a:r>
              <a:rPr b="1" lang="fr" sz="2400">
                <a:solidFill>
                  <a:schemeClr val="dk1"/>
                </a:solidFill>
                <a:latin typeface="Old Standard TT"/>
                <a:ea typeface="Old Standard TT"/>
                <a:cs typeface="Old Standard TT"/>
                <a:sym typeface="Old Standard TT"/>
              </a:rPr>
              <a:t>RandomForestRegressor()</a:t>
            </a:r>
            <a:r>
              <a:rPr lang="fr" sz="2400">
                <a:solidFill>
                  <a:schemeClr val="dk1"/>
                </a:solidFill>
                <a:latin typeface="Old Standard TT"/>
                <a:ea typeface="Old Standard TT"/>
                <a:cs typeface="Old Standard TT"/>
                <a:sym typeface="Old Standard TT"/>
              </a:rPr>
              <a:t> donnant le meilleur score. Cette dernière opération nous a permis d’avoir un nouveau score de </a:t>
            </a:r>
            <a:r>
              <a:rPr b="1" lang="fr" sz="2400">
                <a:solidFill>
                  <a:schemeClr val="dk1"/>
                </a:solidFill>
                <a:latin typeface="Old Standard TT"/>
                <a:ea typeface="Old Standard TT"/>
                <a:cs typeface="Old Standard TT"/>
                <a:sym typeface="Old Standard TT"/>
              </a:rPr>
              <a:t>96.98000000001%</a:t>
            </a:r>
            <a:r>
              <a:rPr lang="fr" sz="2400">
                <a:solidFill>
                  <a:schemeClr val="dk1"/>
                </a:solidFill>
                <a:latin typeface="Old Standard TT"/>
                <a:ea typeface="Old Standard TT"/>
                <a:cs typeface="Old Standard TT"/>
                <a:sym typeface="Old Standard TT"/>
              </a:rPr>
              <a:t> beaucoup mieux que le premier score.</a:t>
            </a:r>
            <a:endParaRPr sz="24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fr" sz="2400">
                <a:solidFill>
                  <a:schemeClr val="dk1"/>
                </a:solidFill>
                <a:latin typeface="Old Standard TT"/>
                <a:ea typeface="Old Standard TT"/>
                <a:cs typeface="Old Standard TT"/>
                <a:sym typeface="Old Standard TT"/>
              </a:rPr>
              <a:t>ce score est est obtenu avec les paramètres suivants :</a:t>
            </a:r>
            <a:endParaRPr sz="2400">
              <a:latin typeface="Old Standard TT"/>
              <a:ea typeface="Old Standard TT"/>
              <a:cs typeface="Old Standard TT"/>
              <a:sym typeface="Old Standard TT"/>
            </a:endParaRPr>
          </a:p>
          <a:p>
            <a:pPr indent="0" lvl="0" marL="0" marR="0" rtl="0" algn="l">
              <a:lnSpc>
                <a:spcPct val="100000"/>
              </a:lnSpc>
              <a:spcBef>
                <a:spcPts val="0"/>
              </a:spcBef>
              <a:spcAft>
                <a:spcPts val="0"/>
              </a:spcAft>
              <a:buNone/>
            </a:pPr>
            <a:r>
              <a:rPr b="1" lang="fr" sz="2400">
                <a:latin typeface="Old Standard TT"/>
                <a:ea typeface="Old Standard TT"/>
                <a:cs typeface="Old Standard TT"/>
                <a:sym typeface="Old Standard TT"/>
              </a:rPr>
              <a:t>'max_depth': 10, 'n_estimators': 500, 'oob_score': True</a:t>
            </a:r>
            <a:endParaRPr sz="2400">
              <a:latin typeface="Old Standard TT"/>
              <a:ea typeface="Old Standard TT"/>
              <a:cs typeface="Old Standard TT"/>
              <a:sym typeface="Old Standard TT"/>
            </a:endParaRPr>
          </a:p>
          <a:p>
            <a:pPr indent="0" lvl="0" marL="0" rtl="0" algn="l">
              <a:spcBef>
                <a:spcPts val="0"/>
              </a:spcBef>
              <a:spcAft>
                <a:spcPts val="0"/>
              </a:spcAft>
              <a:buNone/>
            </a:pPr>
            <a:r>
              <a:rPr lang="fr" sz="2400">
                <a:latin typeface="Old Standard TT"/>
                <a:ea typeface="Old Standard TT"/>
                <a:cs typeface="Old Standard TT"/>
                <a:sym typeface="Old Standard TT"/>
              </a:rPr>
              <a:t> </a:t>
            </a:r>
            <a:endParaRPr sz="2400">
              <a:latin typeface="Old Standard TT"/>
              <a:ea typeface="Old Standard TT"/>
              <a:cs typeface="Old Standard TT"/>
              <a:sym typeface="Old Standard T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nvSpPr>
        <p:spPr>
          <a:xfrm>
            <a:off x="2711175" y="2800"/>
            <a:ext cx="3531300" cy="6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fr" sz="3200">
                <a:solidFill>
                  <a:schemeClr val="dk1"/>
                </a:solidFill>
                <a:latin typeface="Old Standard TT"/>
                <a:ea typeface="Old Standard TT"/>
                <a:cs typeface="Old Standard TT"/>
                <a:sym typeface="Old Standard TT"/>
              </a:rPr>
              <a:t>III - 4 - </a:t>
            </a:r>
            <a:r>
              <a:rPr b="1" lang="fr" sz="3200">
                <a:solidFill>
                  <a:schemeClr val="dk1"/>
                </a:solidFill>
                <a:latin typeface="Old Standard TT"/>
                <a:ea typeface="Old Standard TT"/>
                <a:cs typeface="Old Standard TT"/>
                <a:sym typeface="Old Standard TT"/>
              </a:rPr>
              <a:t>XGBoost</a:t>
            </a:r>
            <a:endParaRPr b="1" sz="3200">
              <a:solidFill>
                <a:schemeClr val="dk1"/>
              </a:solidFill>
              <a:latin typeface="Old Standard TT"/>
              <a:ea typeface="Old Standard TT"/>
              <a:cs typeface="Old Standard TT"/>
              <a:sym typeface="Old Standard TT"/>
            </a:endParaRPr>
          </a:p>
        </p:txBody>
      </p:sp>
      <p:sp>
        <p:nvSpPr>
          <p:cNvPr id="183" name="Google Shape;183;p34"/>
          <p:cNvSpPr txBox="1"/>
          <p:nvPr/>
        </p:nvSpPr>
        <p:spPr>
          <a:xfrm>
            <a:off x="1273475" y="969700"/>
            <a:ext cx="654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2400">
                <a:solidFill>
                  <a:schemeClr val="dk1"/>
                </a:solidFill>
                <a:latin typeface="Old Standard TT"/>
                <a:ea typeface="Old Standard TT"/>
                <a:cs typeface="Old Standard TT"/>
                <a:sym typeface="Old Standard TT"/>
              </a:rPr>
              <a:t>A</a:t>
            </a:r>
            <a:r>
              <a:rPr lang="fr" sz="2400">
                <a:solidFill>
                  <a:schemeClr val="dk1"/>
                </a:solidFill>
                <a:latin typeface="Old Standard TT"/>
                <a:ea typeface="Old Standard TT"/>
                <a:cs typeface="Old Standard TT"/>
                <a:sym typeface="Old Standard TT"/>
              </a:rPr>
              <a:t>vec la méthode ensembliste </a:t>
            </a:r>
            <a:r>
              <a:rPr b="1" lang="fr" sz="2400">
                <a:solidFill>
                  <a:schemeClr val="dk1"/>
                </a:solidFill>
                <a:latin typeface="Old Standard TT"/>
                <a:ea typeface="Old Standard TT"/>
                <a:cs typeface="Old Standard TT"/>
                <a:sym typeface="Old Standard TT"/>
              </a:rPr>
              <a:t>xgboost()</a:t>
            </a:r>
            <a:r>
              <a:rPr lang="fr" sz="2400">
                <a:solidFill>
                  <a:schemeClr val="dk1"/>
                </a:solidFill>
                <a:latin typeface="Old Standard TT"/>
                <a:ea typeface="Old Standard TT"/>
                <a:cs typeface="Old Standard TT"/>
                <a:sym typeface="Old Standard TT"/>
              </a:rPr>
              <a:t> et sans aucune amélioration et avec ses paramètres par défaut notre modèle nous donne un score de </a:t>
            </a:r>
            <a:r>
              <a:rPr b="1" lang="fr" sz="2400">
                <a:solidFill>
                  <a:schemeClr val="dk1"/>
                </a:solidFill>
                <a:latin typeface="Old Standard TT"/>
                <a:ea typeface="Old Standard TT"/>
                <a:cs typeface="Old Standard TT"/>
                <a:sym typeface="Old Standard TT"/>
              </a:rPr>
              <a:t>97.84%. XGBOOST </a:t>
            </a:r>
            <a:r>
              <a:rPr lang="fr" sz="2400">
                <a:solidFill>
                  <a:schemeClr val="dk1"/>
                </a:solidFill>
                <a:latin typeface="Old Standard TT"/>
                <a:ea typeface="Old Standard TT"/>
                <a:cs typeface="Old Standard TT"/>
                <a:sym typeface="Old Standard TT"/>
              </a:rPr>
              <a:t>le remporte haut la main sans aucune amélioration.</a:t>
            </a:r>
            <a:endParaRPr>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nvSpPr>
        <p:spPr>
          <a:xfrm>
            <a:off x="0" y="-2250"/>
            <a:ext cx="91440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3200">
                <a:solidFill>
                  <a:schemeClr val="dk1"/>
                </a:solidFill>
                <a:latin typeface="Old Standard TT"/>
                <a:ea typeface="Old Standard TT"/>
                <a:cs typeface="Old Standard TT"/>
                <a:sym typeface="Old Standard TT"/>
              </a:rPr>
              <a:t>IV - </a:t>
            </a:r>
            <a:r>
              <a:rPr b="1" lang="fr" sz="3200">
                <a:solidFill>
                  <a:schemeClr val="dk1"/>
                </a:solidFill>
                <a:latin typeface="Old Standard TT"/>
                <a:ea typeface="Old Standard TT"/>
                <a:cs typeface="Old Standard TT"/>
                <a:sym typeface="Old Standard TT"/>
              </a:rPr>
              <a:t>Utilité de l’EnergyStarScore pour</a:t>
            </a:r>
            <a:endParaRPr b="1" sz="3200">
              <a:solidFill>
                <a:schemeClr val="dk1"/>
              </a:solidFill>
              <a:latin typeface="Old Standard TT"/>
              <a:ea typeface="Old Standard TT"/>
              <a:cs typeface="Old Standard TT"/>
              <a:sym typeface="Old Standard TT"/>
            </a:endParaRPr>
          </a:p>
          <a:p>
            <a:pPr indent="457200" lvl="0" marL="457200" rtl="0" algn="ctr">
              <a:spcBef>
                <a:spcPts val="0"/>
              </a:spcBef>
              <a:spcAft>
                <a:spcPts val="0"/>
              </a:spcAft>
              <a:buNone/>
            </a:pPr>
            <a:r>
              <a:rPr b="1" lang="fr" sz="3200">
                <a:solidFill>
                  <a:schemeClr val="dk1"/>
                </a:solidFill>
                <a:latin typeface="Old Standard TT"/>
                <a:ea typeface="Old Standard TT"/>
                <a:cs typeface="Old Standard TT"/>
                <a:sym typeface="Old Standard TT"/>
              </a:rPr>
              <a:t>la prédiction de l’émission</a:t>
            </a:r>
            <a:endParaRPr b="1" sz="3200">
              <a:solidFill>
                <a:schemeClr val="dk1"/>
              </a:solidFill>
              <a:latin typeface="Old Standard TT"/>
              <a:ea typeface="Old Standard TT"/>
              <a:cs typeface="Old Standard TT"/>
              <a:sym typeface="Old Standard TT"/>
            </a:endParaRPr>
          </a:p>
        </p:txBody>
      </p:sp>
      <p:sp>
        <p:nvSpPr>
          <p:cNvPr id="189" name="Google Shape;189;p35"/>
          <p:cNvSpPr txBox="1"/>
          <p:nvPr/>
        </p:nvSpPr>
        <p:spPr>
          <a:xfrm>
            <a:off x="0" y="1217725"/>
            <a:ext cx="9144000" cy="417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solidFill>
                  <a:schemeClr val="dk1"/>
                </a:solidFill>
                <a:latin typeface="Old Standard TT"/>
                <a:ea typeface="Old Standard TT"/>
                <a:cs typeface="Old Standard TT"/>
                <a:sym typeface="Old Standard TT"/>
              </a:rPr>
              <a:t>L’</a:t>
            </a:r>
            <a:r>
              <a:rPr b="1" lang="fr" sz="2000">
                <a:solidFill>
                  <a:schemeClr val="dk1"/>
                </a:solidFill>
                <a:latin typeface="Old Standard TT"/>
                <a:ea typeface="Old Standard TT"/>
                <a:cs typeface="Old Standard TT"/>
                <a:sym typeface="Old Standard TT"/>
              </a:rPr>
              <a:t>"</a:t>
            </a:r>
            <a:r>
              <a:rPr b="1" lang="fr" sz="2000">
                <a:solidFill>
                  <a:schemeClr val="dk1"/>
                </a:solidFill>
                <a:uFill>
                  <a:noFill/>
                </a:uFill>
                <a:latin typeface="Old Standard TT"/>
                <a:ea typeface="Old Standard TT"/>
                <a:cs typeface="Old Standard TT"/>
                <a:sym typeface="Old Standard TT"/>
                <a:hlinkClick r:id="rId3">
                  <a:extLst>
                    <a:ext uri="{A12FA001-AC4F-418D-AE19-62706E023703}">
                      <ahyp:hlinkClr val="tx"/>
                    </a:ext>
                  </a:extLst>
                </a:hlinkClick>
              </a:rPr>
              <a:t>ENERGY STAR Score</a:t>
            </a:r>
            <a:r>
              <a:rPr b="1" lang="fr" sz="2000">
                <a:solidFill>
                  <a:schemeClr val="dk1"/>
                </a:solidFill>
                <a:latin typeface="Old Standard TT"/>
                <a:ea typeface="Old Standard TT"/>
                <a:cs typeface="Old Standard TT"/>
                <a:sym typeface="Old Standard TT"/>
              </a:rPr>
              <a:t>"</a:t>
            </a:r>
            <a:r>
              <a:rPr lang="fr" sz="2000">
                <a:solidFill>
                  <a:schemeClr val="dk1"/>
                </a:solidFill>
                <a:latin typeface="Old Standard TT"/>
                <a:ea typeface="Old Standard TT"/>
                <a:cs typeface="Old Standard TT"/>
                <a:sym typeface="Old Standard TT"/>
              </a:rPr>
              <a:t>est fastidieux à calculer avec l’approche utilisée actuellement par Notre équipe. </a:t>
            </a:r>
            <a:r>
              <a:rPr lang="fr" sz="2000">
                <a:solidFill>
                  <a:schemeClr val="dk1"/>
                </a:solidFill>
                <a:latin typeface="Old Standard TT"/>
                <a:ea typeface="Old Standard TT"/>
                <a:cs typeface="Old Standard TT"/>
                <a:sym typeface="Old Standard TT"/>
              </a:rPr>
              <a:t>D’où la pertinence de notre recherche à évaluer son intérêt pour la prédiction d’émissions.</a:t>
            </a:r>
            <a:endParaRPr sz="2000">
              <a:solidFill>
                <a:schemeClr val="dk1"/>
              </a:solidFill>
              <a:latin typeface="Old Standard TT"/>
              <a:ea typeface="Old Standard TT"/>
              <a:cs typeface="Old Standard TT"/>
              <a:sym typeface="Old Standard TT"/>
            </a:endParaRPr>
          </a:p>
          <a:p>
            <a:pPr indent="0" lvl="0" marL="0" rtl="0" algn="l">
              <a:lnSpc>
                <a:spcPct val="115000"/>
              </a:lnSpc>
              <a:spcBef>
                <a:spcPts val="1100"/>
              </a:spcBef>
              <a:spcAft>
                <a:spcPts val="0"/>
              </a:spcAft>
              <a:buClr>
                <a:schemeClr val="dk1"/>
              </a:buClr>
              <a:buSzPts val="1100"/>
              <a:buFont typeface="Arial"/>
              <a:buNone/>
            </a:pPr>
            <a:r>
              <a:rPr lang="fr" sz="2000">
                <a:solidFill>
                  <a:schemeClr val="dk1"/>
                </a:solidFill>
                <a:latin typeface="Old Standard TT"/>
                <a:ea typeface="Old Standard TT"/>
                <a:cs typeface="Old Standard TT"/>
                <a:sym typeface="Old Standard TT"/>
              </a:rPr>
              <a:t>Une façon de visualiser nos modèles XGBoost consiste à examiner l'importance de chaque colonne d'entités dans le jeu de données d'origine au sein du modèle.</a:t>
            </a:r>
            <a:endParaRPr sz="2000">
              <a:solidFill>
                <a:schemeClr val="dk1"/>
              </a:solidFill>
              <a:latin typeface="Old Standard TT"/>
              <a:ea typeface="Old Standard TT"/>
              <a:cs typeface="Old Standard TT"/>
              <a:sym typeface="Old Standard TT"/>
            </a:endParaRPr>
          </a:p>
          <a:p>
            <a:pPr indent="0" lvl="0" marL="0" rtl="0" algn="l">
              <a:lnSpc>
                <a:spcPct val="115000"/>
              </a:lnSpc>
              <a:spcBef>
                <a:spcPts val="1100"/>
              </a:spcBef>
              <a:spcAft>
                <a:spcPts val="0"/>
              </a:spcAft>
              <a:buClr>
                <a:schemeClr val="dk1"/>
              </a:buClr>
              <a:buSzPts val="1100"/>
              <a:buFont typeface="Arial"/>
              <a:buNone/>
            </a:pPr>
            <a:r>
              <a:rPr lang="fr" sz="2000">
                <a:solidFill>
                  <a:schemeClr val="dk1"/>
                </a:solidFill>
                <a:latin typeface="Old Standard TT"/>
                <a:ea typeface="Old Standard TT"/>
                <a:cs typeface="Old Standard TT"/>
                <a:sym typeface="Old Standard TT"/>
              </a:rPr>
              <a:t>Une façon simple de le faire consiste à compter le nombre de fois où chaque caractéristique est divisée sur tous les tours de boost (arbres) dans le modèle, puis à visualiser le résultat sous forme de graphique à barres, avec les caractéristiques classées en fonction du nombre de fois où elles apparaissent. XGBoost a une fonction plot_importance() qui nous permet de faire exactement cela.</a:t>
            </a:r>
            <a:endParaRPr sz="20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2000">
              <a:solidFill>
                <a:schemeClr val="dk1"/>
              </a:solidFill>
              <a:latin typeface="Old Standard TT"/>
              <a:ea typeface="Old Standard TT"/>
              <a:cs typeface="Old Standard TT"/>
              <a:sym typeface="Old Standard T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6"/>
          <p:cNvPicPr preferRelativeResize="0"/>
          <p:nvPr/>
        </p:nvPicPr>
        <p:blipFill>
          <a:blip r:embed="rId3">
            <a:alphaModFix/>
          </a:blip>
          <a:stretch>
            <a:fillRect/>
          </a:stretch>
        </p:blipFill>
        <p:spPr>
          <a:xfrm>
            <a:off x="0" y="150"/>
            <a:ext cx="9144000" cy="5143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2831100" y="0"/>
            <a:ext cx="4035900" cy="7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5000"/>
              <a:t>Conclusion</a:t>
            </a:r>
            <a:endParaRPr b="1" sz="5000"/>
          </a:p>
        </p:txBody>
      </p:sp>
      <p:sp>
        <p:nvSpPr>
          <p:cNvPr id="200" name="Google Shape;200;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test de ces différents de prédiction nous permet d’affirmer que </a:t>
            </a:r>
            <a:r>
              <a:rPr b="1" lang="fr"/>
              <a:t>XGBoost </a:t>
            </a:r>
            <a:r>
              <a:rPr lang="fr"/>
              <a:t>donne de meilleurs performances sans même aucune amélioration.</a:t>
            </a:r>
            <a:endParaRPr/>
          </a:p>
          <a:p>
            <a:pPr indent="0" lvl="0" marL="0" rtl="0" algn="l">
              <a:spcBef>
                <a:spcPts val="1600"/>
              </a:spcBef>
              <a:spcAft>
                <a:spcPts val="1600"/>
              </a:spcAft>
              <a:buNone/>
            </a:pPr>
            <a:r>
              <a:rPr lang="fr"/>
              <a:t>Grâce à  sa méthode </a:t>
            </a:r>
            <a:r>
              <a:rPr b="1" lang="fr" sz="2000"/>
              <a:t>plot_importance() </a:t>
            </a:r>
            <a:r>
              <a:rPr lang="fr" sz="2000"/>
              <a:t>on a pu visualiser que l’</a:t>
            </a:r>
            <a:r>
              <a:rPr b="1" lang="fr" sz="2000"/>
              <a:t>"</a:t>
            </a:r>
            <a:r>
              <a:rPr b="1" lang="fr" sz="2000">
                <a:uFill>
                  <a:noFill/>
                </a:uFill>
                <a:hlinkClick r:id="rId3"/>
              </a:rPr>
              <a:t>ENERGY STAR Score</a:t>
            </a:r>
            <a:r>
              <a:rPr b="1" lang="fr" sz="2000"/>
              <a:t>" </a:t>
            </a:r>
            <a:r>
              <a:rPr lang="fr" sz="2000"/>
              <a:t>n’est pas important dans la prédiction d’émissions.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ctrTitle"/>
          </p:nvPr>
        </p:nvSpPr>
        <p:spPr>
          <a:xfrm>
            <a:off x="1046100" y="2633475"/>
            <a:ext cx="6855600" cy="93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QUESTIONS - </a:t>
            </a:r>
            <a:r>
              <a:rPr lang="fr"/>
              <a:t>RÉPONSES</a:t>
            </a:r>
            <a:endParaRPr/>
          </a:p>
        </p:txBody>
      </p:sp>
      <p:sp>
        <p:nvSpPr>
          <p:cNvPr id="206" name="Google Shape;206;p38"/>
          <p:cNvSpPr txBox="1"/>
          <p:nvPr>
            <p:ph idx="1" type="subTitle"/>
          </p:nvPr>
        </p:nvSpPr>
        <p:spPr>
          <a:xfrm>
            <a:off x="2181775" y="1693575"/>
            <a:ext cx="43005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3000"/>
              <a:t>Merci de votre attention</a:t>
            </a:r>
            <a:endParaRPr b="1"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656750" y="188775"/>
            <a:ext cx="5279700" cy="57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fr" sz="4200"/>
              <a:t>INTRODUCTION</a:t>
            </a:r>
            <a:endParaRPr b="1" sz="4200"/>
          </a:p>
        </p:txBody>
      </p:sp>
      <p:sp>
        <p:nvSpPr>
          <p:cNvPr id="71" name="Google Shape;71;p15"/>
          <p:cNvSpPr txBox="1"/>
          <p:nvPr>
            <p:ph type="title"/>
          </p:nvPr>
        </p:nvSpPr>
        <p:spPr>
          <a:xfrm>
            <a:off x="-100" y="755225"/>
            <a:ext cx="9144000" cy="45507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fr" sz="1800"/>
              <a:t>Nous travaillons pour la ville de Seattle. Pour atteindre son objectif de ville neutre en émissions de carbone en 2050, notre équipe s’intéresse de près aux émissions des bâtiments non destinés à l’habitation.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fr" sz="1800"/>
              <a:t>Des relevés minutieux ont été effectués par nos agents en 2015 et en 2016. Cependant, ces relevés sont coûteux à obtenir, et à partir de ceux déjà réalisés, nous voulons tenter de prédire les émissions de CO2 et la consommation totale d’énergie de bâtiments pour lesquels elles n’ont pas encore été mesurées.</a:t>
            </a:r>
            <a:endParaRPr sz="1800"/>
          </a:p>
          <a:p>
            <a:pPr indent="0" lvl="0" marL="0" marR="0" rtl="0" algn="l">
              <a:lnSpc>
                <a:spcPct val="100000"/>
              </a:lnSpc>
              <a:spcBef>
                <a:spcPts val="0"/>
              </a:spcBef>
              <a:spcAft>
                <a:spcPts val="0"/>
              </a:spcAft>
              <a:buNone/>
            </a:pPr>
            <a:r>
              <a:rPr lang="fr" sz="1800"/>
              <a:t>Nous cherchons également à évaluer l’intérêt de l’"</a:t>
            </a:r>
            <a:r>
              <a:rPr lang="fr" sz="1800">
                <a:uFill>
                  <a:noFill/>
                </a:uFill>
                <a:hlinkClick r:id="rId3"/>
              </a:rPr>
              <a:t>ENERGY STAR Score</a:t>
            </a:r>
            <a:r>
              <a:rPr lang="fr" sz="1800"/>
              <a:t>" pour la prédiction d’émissions, qui est fastidieux à calculer avec l’approche utilisée actuellement par notre équipe.</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fr" sz="1800"/>
              <a:t>Notre mission consistera dans premier temps à réaliser une courte analyse exploratoire, bien sûr après nettoyage de nos données. Dans un second temps de tester différents modèles de prédiction afin de répondre au mieux à la problématique.</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0" y="996875"/>
            <a:ext cx="4428300" cy="293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fr" sz="5000"/>
              <a:t>I - </a:t>
            </a:r>
            <a:r>
              <a:rPr b="1" lang="fr" sz="5000"/>
              <a:t>Nettoyage et Preprocessing de données</a:t>
            </a:r>
            <a:endParaRPr b="1"/>
          </a:p>
        </p:txBody>
      </p:sp>
      <p:sp>
        <p:nvSpPr>
          <p:cNvPr id="77" name="Google Shape;77;p16"/>
          <p:cNvSpPr txBox="1"/>
          <p:nvPr>
            <p:ph idx="2" type="body"/>
          </p:nvPr>
        </p:nvSpPr>
        <p:spPr>
          <a:xfrm>
            <a:off x="4572000" y="-250"/>
            <a:ext cx="4572000" cy="5143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fr"/>
              <a:t>Filtrage de données</a:t>
            </a:r>
            <a:endParaRPr/>
          </a:p>
          <a:p>
            <a:pPr indent="-342900" lvl="0" marL="457200" rtl="0" algn="l">
              <a:spcBef>
                <a:spcPts val="1600"/>
              </a:spcBef>
              <a:spcAft>
                <a:spcPts val="0"/>
              </a:spcAft>
              <a:buSzPts val="1800"/>
              <a:buChar char="●"/>
            </a:pPr>
            <a:r>
              <a:rPr lang="fr"/>
              <a:t>Traitement des valeurs manquantes</a:t>
            </a:r>
            <a:endParaRPr/>
          </a:p>
          <a:p>
            <a:pPr indent="-342900" lvl="0" marL="457200" rtl="0" algn="l">
              <a:spcBef>
                <a:spcPts val="1600"/>
              </a:spcBef>
              <a:spcAft>
                <a:spcPts val="0"/>
              </a:spcAft>
              <a:buSzPts val="1800"/>
              <a:buChar char="●"/>
            </a:pPr>
            <a:r>
              <a:rPr lang="fr"/>
              <a:t>Recherche de données dupliquées et éventuellement leur </a:t>
            </a:r>
            <a:r>
              <a:rPr lang="fr"/>
              <a:t>suppression</a:t>
            </a:r>
            <a:endParaRPr/>
          </a:p>
          <a:p>
            <a:pPr indent="-342900" lvl="0" marL="457200" rtl="0" algn="l">
              <a:spcBef>
                <a:spcPts val="1600"/>
              </a:spcBef>
              <a:spcAft>
                <a:spcPts val="0"/>
              </a:spcAft>
              <a:buSzPts val="1800"/>
              <a:buChar char="●"/>
            </a:pPr>
            <a:r>
              <a:rPr lang="fr"/>
              <a:t>Suppression</a:t>
            </a:r>
            <a:r>
              <a:rPr lang="fr"/>
              <a:t> des variables trop corrélées</a:t>
            </a:r>
            <a:endParaRPr/>
          </a:p>
          <a:p>
            <a:pPr indent="-342900" lvl="0" marL="457200" rtl="0" algn="l">
              <a:spcBef>
                <a:spcPts val="1600"/>
              </a:spcBef>
              <a:spcAft>
                <a:spcPts val="1600"/>
              </a:spcAft>
              <a:buSzPts val="1800"/>
              <a:buChar char="●"/>
            </a:pPr>
            <a:r>
              <a:rPr lang="fr"/>
              <a:t>Encodage des variables catégorielles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0"/>
            <a:ext cx="8520600" cy="13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3200"/>
              <a:t>I - 1 </a:t>
            </a:r>
            <a:r>
              <a:rPr b="1" lang="fr" sz="3200"/>
              <a:t>Filtrage de données :</a:t>
            </a:r>
            <a:endParaRPr b="1" sz="3200"/>
          </a:p>
          <a:p>
            <a:pPr indent="0" lvl="0" marL="0" rtl="0" algn="l">
              <a:spcBef>
                <a:spcPts val="0"/>
              </a:spcBef>
              <a:spcAft>
                <a:spcPts val="0"/>
              </a:spcAft>
              <a:buNone/>
            </a:pPr>
            <a:r>
              <a:t/>
            </a:r>
            <a:endParaRPr sz="2500"/>
          </a:p>
          <a:p>
            <a:pPr indent="0" lvl="0" marL="0" rtl="0" algn="l">
              <a:spcBef>
                <a:spcPts val="0"/>
              </a:spcBef>
              <a:spcAft>
                <a:spcPts val="0"/>
              </a:spcAft>
              <a:buNone/>
            </a:pPr>
            <a:r>
              <a:rPr b="1" lang="fr" sz="2500"/>
              <a:t>Procédure</a:t>
            </a:r>
            <a:endParaRPr b="1" sz="2500"/>
          </a:p>
        </p:txBody>
      </p:sp>
      <p:sp>
        <p:nvSpPr>
          <p:cNvPr id="83" name="Google Shape;83;p17"/>
          <p:cNvSpPr txBox="1"/>
          <p:nvPr>
            <p:ph idx="1" type="body"/>
          </p:nvPr>
        </p:nvSpPr>
        <p:spPr>
          <a:xfrm>
            <a:off x="0" y="1451025"/>
            <a:ext cx="9144000" cy="369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fr" sz="1800"/>
              <a:t>Dès le début on a mis le filtre que nous a été imposé par le projet : notre équipe s’intéresse de près aux émissions des bâtiments non destinés à l’habitation, donc les </a:t>
            </a:r>
            <a:r>
              <a:rPr lang="fr" sz="1800"/>
              <a:t>bâtiments</a:t>
            </a:r>
            <a:r>
              <a:rPr lang="fr" sz="1800"/>
              <a:t> “NonResidential”</a:t>
            </a:r>
            <a:endParaRPr sz="1800"/>
          </a:p>
          <a:p>
            <a:pPr indent="-342900" lvl="0" marL="457200" rtl="0" algn="l">
              <a:spcBef>
                <a:spcPts val="1600"/>
              </a:spcBef>
              <a:spcAft>
                <a:spcPts val="0"/>
              </a:spcAft>
              <a:buSzPts val="1800"/>
              <a:buAutoNum type="arabicPeriod"/>
            </a:pPr>
            <a:r>
              <a:rPr lang="fr" sz="1800"/>
              <a:t>Suppression de la variable “TypeBuilding” puisqu’on a maintenant qu’un seul de bâtiment : “NonResidential”</a:t>
            </a:r>
            <a:endParaRPr sz="1800"/>
          </a:p>
          <a:p>
            <a:pPr indent="-330200" lvl="0" marL="457200" rtl="0" algn="l">
              <a:spcBef>
                <a:spcPts val="1600"/>
              </a:spcBef>
              <a:spcAft>
                <a:spcPts val="1600"/>
              </a:spcAft>
              <a:buSzPts val="1600"/>
              <a:buAutoNum type="arabicPeriod"/>
            </a:pPr>
            <a:r>
              <a:rPr lang="fr" sz="1800"/>
              <a:t>Elimination de quelques variables jugées non pertinentes pour répondre à la problématique. Parce que c’est pas des variable comme ville ou code postale … sachant qu’il est question d’une seule et même ville, celle qui nous a employé, en l’occurrence Seattle, le nom du bâtiment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53375" y="35525"/>
            <a:ext cx="8118600" cy="6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fr" sz="3200">
                <a:solidFill>
                  <a:schemeClr val="dk1"/>
                </a:solidFill>
              </a:rPr>
              <a:t>I - 2 </a:t>
            </a:r>
            <a:r>
              <a:rPr b="1" lang="fr" sz="3200">
                <a:solidFill>
                  <a:schemeClr val="dk1"/>
                </a:solidFill>
              </a:rPr>
              <a:t>Traitement des valeurs manquantes</a:t>
            </a:r>
            <a:endParaRPr b="1" sz="3200">
              <a:solidFill>
                <a:schemeClr val="dk1"/>
              </a:solidFill>
            </a:endParaRPr>
          </a:p>
        </p:txBody>
      </p:sp>
      <p:sp>
        <p:nvSpPr>
          <p:cNvPr id="89" name="Google Shape;89;p18"/>
          <p:cNvSpPr txBox="1"/>
          <p:nvPr/>
        </p:nvSpPr>
        <p:spPr>
          <a:xfrm>
            <a:off x="704450" y="857400"/>
            <a:ext cx="7299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Old Standard TT"/>
                <a:ea typeface="Old Standard TT"/>
                <a:cs typeface="Old Standard TT"/>
                <a:sym typeface="Old Standard TT"/>
              </a:rPr>
              <a:t>La première chose qu’on fait dans cette partie, c’est de d’abord visualiser les données manquantes avec la méthode matrix() de missingno, qui est aussi possible avec la méthode heatmap() de seaborn.</a:t>
            </a:r>
            <a:endParaRPr sz="2400">
              <a:latin typeface="Old Standard TT"/>
              <a:ea typeface="Old Standard TT"/>
              <a:cs typeface="Old Standard TT"/>
              <a:sym typeface="Old Standard TT"/>
            </a:endParaRPr>
          </a:p>
          <a:p>
            <a:pPr indent="0" lvl="0" marL="0" rtl="0" algn="l">
              <a:spcBef>
                <a:spcPts val="0"/>
              </a:spcBef>
              <a:spcAft>
                <a:spcPts val="0"/>
              </a:spcAft>
              <a:buNone/>
            </a:pPr>
            <a:r>
              <a:rPr lang="fr" sz="2400">
                <a:latin typeface="Old Standard TT"/>
                <a:ea typeface="Old Standard TT"/>
                <a:cs typeface="Old Standard TT"/>
                <a:sym typeface="Old Standard TT"/>
              </a:rPr>
              <a:t>Puis on liste le pourcentage de données manquantes par colonne.</a:t>
            </a:r>
            <a:endParaRPr sz="2400">
              <a:latin typeface="Old Standard TT"/>
              <a:ea typeface="Old Standard TT"/>
              <a:cs typeface="Old Standard TT"/>
              <a:sym typeface="Old Standard TT"/>
            </a:endParaRPr>
          </a:p>
          <a:p>
            <a:pPr indent="0" lvl="0" marL="0" rtl="0" algn="l">
              <a:spcBef>
                <a:spcPts val="0"/>
              </a:spcBef>
              <a:spcAft>
                <a:spcPts val="0"/>
              </a:spcAft>
              <a:buNone/>
            </a:pPr>
            <a:r>
              <a:rPr lang="fr" sz="2400">
                <a:latin typeface="Old Standard TT"/>
                <a:ea typeface="Old Standard TT"/>
                <a:cs typeface="Old Standard TT"/>
                <a:sym typeface="Old Standard TT"/>
              </a:rPr>
              <a:t>Voyons ça dans le slide suivant ...</a:t>
            </a:r>
            <a:endParaRPr sz="24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0" y="0"/>
            <a:ext cx="9093798"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fr"/>
              <a:t>Stratégie de nettoyage</a:t>
            </a:r>
            <a:endParaRPr b="1"/>
          </a:p>
        </p:txBody>
      </p:sp>
      <p:sp>
        <p:nvSpPr>
          <p:cNvPr id="100" name="Google Shape;100;p20"/>
          <p:cNvSpPr txBox="1"/>
          <p:nvPr>
            <p:ph idx="2" type="body"/>
          </p:nvPr>
        </p:nvSpPr>
        <p:spPr>
          <a:xfrm>
            <a:off x="4572000" y="0"/>
            <a:ext cx="4572000" cy="51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Notre stratégie a consisté à :</a:t>
            </a:r>
            <a:endParaRPr/>
          </a:p>
          <a:p>
            <a:pPr indent="0" lvl="0" marL="0" rtl="0" algn="l">
              <a:spcBef>
                <a:spcPts val="1600"/>
              </a:spcBef>
              <a:spcAft>
                <a:spcPts val="0"/>
              </a:spcAft>
              <a:buNone/>
            </a:pPr>
            <a:r>
              <a:rPr lang="fr"/>
              <a:t>1 - nous débarrasser de toutes les colonnes ayant plus de 50% de leurs données manquantes</a:t>
            </a:r>
            <a:endParaRPr/>
          </a:p>
          <a:p>
            <a:pPr indent="0" lvl="0" marL="0" rtl="0" algn="l">
              <a:spcBef>
                <a:spcPts val="1600"/>
              </a:spcBef>
              <a:spcAft>
                <a:spcPts val="0"/>
              </a:spcAft>
              <a:buNone/>
            </a:pPr>
            <a:r>
              <a:rPr lang="fr"/>
              <a:t>2 - imputer la colonne ‘EnergyStarScore’ par la moyenne, qui est, après la dernière opération effectuée, la seule variable ayant plus de 3% de valeur Nan</a:t>
            </a:r>
            <a:endParaRPr/>
          </a:p>
          <a:p>
            <a:pPr indent="0" lvl="0" marL="0" rtl="0" algn="l">
              <a:spcBef>
                <a:spcPts val="1600"/>
              </a:spcBef>
              <a:spcAft>
                <a:spcPts val="1600"/>
              </a:spcAft>
              <a:buNone/>
            </a:pPr>
            <a:r>
              <a:rPr lang="fr"/>
              <a:t>3 - </a:t>
            </a:r>
            <a:r>
              <a:rPr lang="fr"/>
              <a:t>supprimer toutes les lignes contenant des données manquantes car on a moins de 5% de Nan sur les autres colonnes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