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4" r:id="rId4"/>
    <p:sldId id="301" r:id="rId6"/>
    <p:sldId id="302" r:id="rId7"/>
    <p:sldId id="303" r:id="rId8"/>
    <p:sldId id="289" r:id="rId9"/>
    <p:sldId id="304" r:id="rId10"/>
    <p:sldId id="305" r:id="rId11"/>
    <p:sldId id="306" r:id="rId12"/>
    <p:sldId id="307" r:id="rId13"/>
    <p:sldId id="308" r:id="rId14"/>
    <p:sldId id="30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171700"/>
            <a:ext cx="4904740" cy="424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75995"/>
            <a:ext cx="5485765" cy="17049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zel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140" y="2908300"/>
            <a:ext cx="5058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第七课：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内边距，外边距，边框，盒模型。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5165" y="1524000"/>
            <a:ext cx="47110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所以我们可以为某个单独的内边距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外边距或者边框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设置属性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如果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padding-top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的值变小了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那么这个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月饼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小盒子中的位置就会处在靠上的位置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10"/>
          <p:cNvPicPr>
            <a:picLocks noChangeAspect="1"/>
          </p:cNvPicPr>
          <p:nvPr/>
        </p:nvPicPr>
        <p:blipFill>
          <a:blip r:embed="rId2"/>
          <a:srcRect l="21121" r="25205"/>
          <a:stretch>
            <a:fillRect/>
          </a:stretch>
        </p:blipFill>
        <p:spPr>
          <a:xfrm>
            <a:off x="6896735" y="1051560"/>
            <a:ext cx="420687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6715" y="1524000"/>
            <a:ext cx="524256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盒模型结论</a:t>
            </a: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元素实际的宽度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左边框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右边框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元素实际的高度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高度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下内边距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上边框 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 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下边框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盒模型宽度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width + padding-left + padding-right +border-left-width + border-right-width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盒模型高度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height + padding-top + padding-bottom +border-top-width + border-bottom-width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一般来说边框和内边距都是相等的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因为要追求两边对齐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所以公式可以简化为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盒模型宽度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width + padding * 2 + border * 2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盒模型高度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height + padding * 2 + border * 2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2"/>
          <a:srcRect l="23870" t="-339" r="26889" b="339"/>
          <a:stretch>
            <a:fillRect/>
          </a:stretch>
        </p:blipFill>
        <p:spPr>
          <a:xfrm>
            <a:off x="7205345" y="1069340"/>
            <a:ext cx="3873500" cy="4123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5" y="938530"/>
            <a:ext cx="4523740" cy="5323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775" y="1467485"/>
            <a:ext cx="26333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盒子的容积：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 height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2659380"/>
            <a:ext cx="249364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盒子的体积：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width+padding+border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9775" y="4017010"/>
            <a:ext cx="3330575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盒子所占空间：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width+padding+border+margin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76910" y="1174750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01" y="206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宽度和高度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76910" y="1894205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内边距</a:t>
              </a:r>
              <a:endPara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76910" y="2613660"/>
            <a:ext cx="10915650" cy="542925"/>
            <a:chOff x="1001" y="2060"/>
            <a:chExt cx="17190" cy="855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01" y="2067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边框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6910" y="3333115"/>
            <a:ext cx="10915650" cy="542925"/>
            <a:chOff x="1001" y="2060"/>
            <a:chExt cx="17190" cy="855"/>
          </a:xfrm>
        </p:grpSpPr>
        <p:sp>
          <p:nvSpPr>
            <p:cNvPr id="32" name="椭圆 31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外边距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76910" y="4052570"/>
            <a:ext cx="10915650" cy="542925"/>
            <a:chOff x="1001" y="2060"/>
            <a:chExt cx="17190" cy="855"/>
          </a:xfrm>
        </p:grpSpPr>
        <p:sp>
          <p:nvSpPr>
            <p:cNvPr id="37" name="椭圆 3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01" y="2067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盒模型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326505" y="946785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姚明的身高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宽度和高度</a:t>
            </a:r>
            <a:endParaRPr lang="zh-CN" altLang="en-US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567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</a:t>
            </a: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定义和用法</a:t>
            </a:r>
            <a:endParaRPr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weight 属性设置元素的宽度。</a:t>
            </a:r>
            <a:endParaRPr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可能的值</a:t>
            </a:r>
            <a:endParaRPr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	默认。浏览器会计算出实际的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度。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length	使用 px、cm 等单位定义</a:t>
            </a:r>
            <a:r>
              <a:rPr 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宽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度。</a:t>
            </a: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height</a:t>
            </a: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定义和用法</a:t>
            </a:r>
            <a:endParaRPr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height 属性设置元素的高度。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8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可能的值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auto	默认。浏览器会计算出实际的高度。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length	使用 px、cm 等单位定义高度。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1081405"/>
            <a:ext cx="2374265" cy="3117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0748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姚明的高度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20" y="1081405"/>
            <a:ext cx="2665730" cy="3117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0087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铁轨的宽度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1435mm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326505" y="946785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姚明的身高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盒模型引入</a:t>
            </a:r>
            <a:endParaRPr lang="zh-CN" altLang="en-US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在我们的生活中盒子无处不在，礼品盒，鞋子盒，月饼礼盒都是我们生活中常见的盒子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那么什么是</a:t>
            </a:r>
            <a:r>
              <a:rPr lang="en-US" altLang="zh-CN" b="1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HTML</a:t>
            </a:r>
            <a:r>
              <a:rPr lang="zh-CN" altLang="en-US" b="1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盒子模型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呢？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我们来举一个生活中的例子来描述盒子模型。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中秋节快到了，一天我的朋友给我送来了一盒月饼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748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姚明的高度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226cm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00870" y="4282440"/>
            <a:ext cx="23736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铁轨的宽度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1435mm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2"/>
          <a:srcRect l="8349" t="10531" r="18717" b="1412"/>
          <a:stretch>
            <a:fillRect/>
          </a:stretch>
        </p:blipFill>
        <p:spPr>
          <a:xfrm>
            <a:off x="6326505" y="2973070"/>
            <a:ext cx="5694680" cy="36728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991235"/>
            <a:ext cx="1982470" cy="19824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b="10200"/>
          <a:stretch>
            <a:fillRect/>
          </a:stretch>
        </p:blipFill>
        <p:spPr>
          <a:xfrm>
            <a:off x="8877300" y="966470"/>
            <a:ext cx="314325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340475" y="947420"/>
            <a:ext cx="569404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915" y="946785"/>
            <a:ext cx="566166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6" name="矩形 5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915" y="3143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</a:t>
            </a:r>
            <a:endParaRPr lang="zh-CN" altLang="en-US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95" y="1081405"/>
            <a:ext cx="5386070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我们可以把一个其中的一盒月饼看成是一个标签，比如一个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div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标签。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那么我们可以看到，这个对象不光有月饼本身，还有月饼周围的空间另外还有四周精美的木盒子壁。我们可以把月饼本身可以看成是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内部的文字，图片或者是其他子元素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3"/>
          <p:cNvPicPr>
            <a:picLocks noChangeAspect="1"/>
          </p:cNvPicPr>
          <p:nvPr/>
        </p:nvPicPr>
        <p:blipFill>
          <a:blip r:embed="rId2"/>
          <a:srcRect l="24875" t="23410" r="22580" b="8417"/>
          <a:stretch>
            <a:fillRect/>
          </a:stretch>
        </p:blipFill>
        <p:spPr>
          <a:xfrm>
            <a:off x="7091680" y="1081405"/>
            <a:ext cx="3642360" cy="2477135"/>
          </a:xfrm>
          <a:prstGeom prst="rect">
            <a:avLst/>
          </a:prstGeom>
        </p:spPr>
      </p:pic>
      <p:pic>
        <p:nvPicPr>
          <p:cNvPr id="16" name="图片 15" descr="4"/>
          <p:cNvPicPr>
            <a:picLocks noChangeAspect="1"/>
          </p:cNvPicPr>
          <p:nvPr/>
        </p:nvPicPr>
        <p:blipFill>
          <a:blip r:embed="rId3"/>
          <a:srcRect l="20861" t="16635" r="19286" b="-430"/>
          <a:stretch>
            <a:fillRect/>
          </a:stretch>
        </p:blipFill>
        <p:spPr>
          <a:xfrm>
            <a:off x="7091045" y="3840480"/>
            <a:ext cx="3643200" cy="268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内边距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 descr="5"/>
          <p:cNvPicPr>
            <a:picLocks noChangeAspect="1"/>
          </p:cNvPicPr>
          <p:nvPr/>
        </p:nvPicPr>
        <p:blipFill>
          <a:blip r:embed="rId2"/>
          <a:srcRect l="14134" t="1678" r="13779"/>
          <a:stretch>
            <a:fillRect/>
          </a:stretch>
        </p:blipFill>
        <p:spPr>
          <a:xfrm>
            <a:off x="6097270" y="1252855"/>
            <a:ext cx="5677535" cy="40919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002020" y="5569585"/>
            <a:ext cx="58680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我们可以把月饼本身到木盒子之间的距离和空间看成是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5750" y="1036320"/>
            <a:ext cx="4762500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</a:t>
            </a:r>
            <a:endParaRPr lang="en-US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  <a:endParaRPr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padding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属性可以设置元素的内边距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  <a:endParaRPr lang="zh-CN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 5px 15px 20px;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跟我读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上右下左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！也就是根据顺时针进行赋值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上内边距是 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右内边距是 5px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下内边距是 15px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左内边距是 20px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 5px;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上内边距和下内边距是 10px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右内边距和左内边距是 5px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padding:10px;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四个内边距全都是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；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内边距属于该盒模型的内容</a:t>
            </a:r>
            <a:endParaRPr 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外边距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81115" y="5722620"/>
            <a:ext cx="4933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我们可以把两个木盒子月饼之间的间隙看成是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0360" y="1064260"/>
            <a:ext cx="4762500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</a:t>
            </a:r>
            <a:endParaRPr lang="en-US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  <a:endParaRPr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margin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属性可以设置元素的外边距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  <a:endParaRPr lang="zh-CN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 5px 15px 20px;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是根据顺时针进行赋值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10px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5px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15px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左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20px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 5px;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边距和下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10px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右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边距和左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边距是 5px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margin:10px;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四个外边距全都是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10px</a:t>
            </a:r>
            <a:endParaRPr lang="en-US" altLang="zh-CN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不属于任意一个盒模型的内容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2"/>
          <a:srcRect l="8482" r="19253"/>
          <a:stretch>
            <a:fillRect/>
          </a:stretch>
        </p:blipFill>
        <p:spPr>
          <a:xfrm>
            <a:off x="6002020" y="1376045"/>
            <a:ext cx="569150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边框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15915" y="946785"/>
            <a:ext cx="66173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10603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2765" y="5708650"/>
            <a:ext cx="36836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我们可以把木盒子的边框看成是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</a:t>
            </a:r>
            <a:endParaRPr lang="en-US" altLang="zh-CN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0360" y="1064260"/>
            <a:ext cx="4762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</a:t>
            </a:r>
            <a:endParaRPr lang="en-US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定义</a:t>
            </a:r>
            <a:endParaRPr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border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属性可以设置元素的边框</a:t>
            </a:r>
            <a:r>
              <a:rPr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border-width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规定边框的宽度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border-style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规定边框的样式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border-color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规定边框的颜色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用法</a:t>
            </a:r>
            <a:endParaRPr lang="zh-CN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创建一个宽度为1像素,颜色为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黑色</a:t>
            </a: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的实线</a:t>
            </a: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边框</a:t>
            </a:r>
            <a:endParaRPr lang="zh-CN" altLang="en-US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border-width:1px;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border-style:solid(实线)/dashed(虚线)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border-color:black;</a:t>
            </a:r>
            <a:endParaRPr 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也可以做属性连写</a:t>
            </a:r>
            <a:endParaRPr lang="zh-CN" altLang="en-US" sz="1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border:1px solid black;</a:t>
            </a:r>
            <a:endParaRPr lang="en-US" altLang="zh-CN" sz="1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注意</a:t>
            </a:r>
            <a:endParaRPr lang="zh-CN" sz="16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3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16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边框是属于这个盒模型的内容</a:t>
            </a:r>
            <a:endParaRPr 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2"/>
          <a:srcRect l="8482" r="19253"/>
          <a:stretch>
            <a:fillRect/>
          </a:stretch>
        </p:blipFill>
        <p:spPr>
          <a:xfrm>
            <a:off x="6002020" y="1376045"/>
            <a:ext cx="5691505" cy="410527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3"/>
          <a:srcRect l="9917" r="17708"/>
          <a:stretch>
            <a:fillRect/>
          </a:stretch>
        </p:blipFill>
        <p:spPr>
          <a:xfrm>
            <a:off x="6002020" y="1376680"/>
            <a:ext cx="568642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31432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endParaRPr lang="zh-CN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 descr="zel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0" y="88900"/>
            <a:ext cx="1791335" cy="85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6335" y="946785"/>
            <a:ext cx="58108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300" y="946785"/>
            <a:ext cx="5843270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indent="0" algn="l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24675" y="4932045"/>
            <a:ext cx="41014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如图所示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:padding-top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代表的就是上内边距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padding-left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代表的就是左内边距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padding-rght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代表的就是右内边距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padding-bottom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代表的就是下内边距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2"/>
          <a:srcRect l="7959" t="-338" r="12908" b="338"/>
          <a:stretch>
            <a:fillRect/>
          </a:stretch>
        </p:blipFill>
        <p:spPr>
          <a:xfrm>
            <a:off x="313055" y="1142365"/>
            <a:ext cx="5445760" cy="3521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0" y="5252085"/>
            <a:ext cx="454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值得注意的是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内边距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外边距和边框都有四个方向</a:t>
            </a:r>
            <a:endParaRPr lang="zh-CN" altLang="en-US" sz="16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 descr="9"/>
          <p:cNvPicPr>
            <a:picLocks noChangeAspect="1"/>
          </p:cNvPicPr>
          <p:nvPr/>
        </p:nvPicPr>
        <p:blipFill>
          <a:blip r:embed="rId3"/>
          <a:srcRect l="10798" r="11978"/>
          <a:stretch>
            <a:fillRect/>
          </a:stretch>
        </p:blipFill>
        <p:spPr>
          <a:xfrm>
            <a:off x="6515100" y="1142365"/>
            <a:ext cx="5253990" cy="3587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bg1">
              <a:lumMod val="65000"/>
            </a:schemeClr>
          </a:solidFill>
          <a:prstDash val="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lvl="1" indent="-342900" fontAlgn="auto">
          <a:lnSpc>
            <a:spcPct val="150000"/>
          </a:lnSpc>
          <a:spcBef>
            <a:spcPts val="0"/>
          </a:spcBef>
          <a:buClr>
            <a:srgbClr val="F50A64"/>
          </a:buClr>
          <a:buFont typeface="Wingdings" panose="05000000000000000000" pitchFamily="2" charset="2"/>
          <a:buChar char="l"/>
          <a:defRPr lang="zh-CN" altLang="en-US" sz="1600" dirty="0">
            <a:solidFill>
              <a:srgbClr val="3F3F3F"/>
            </a:solidFill>
            <a:latin typeface="微软雅黑" panose="020B0503020204020204" charset="-122"/>
            <a:ea typeface="微软雅黑" panose="020B0503020204020204" charset="-122"/>
            <a:sym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宽屏</PresentationFormat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___mushi</cp:lastModifiedBy>
  <cp:revision>74</cp:revision>
  <dcterms:created xsi:type="dcterms:W3CDTF">2017-03-19T05:58:00Z</dcterms:created>
  <dcterms:modified xsi:type="dcterms:W3CDTF">2017-12-27T09:35:29Z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