
<file path=[Content_Types].xml><?xml version="1.0" encoding="utf-8"?>
<Types xmlns="http://schemas.openxmlformats.org/package/2006/content-types">
  <Default Extension="jfif" ContentType="image/jpe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58" r:id="rId5"/>
    <p:sldId id="267" r:id="rId6"/>
    <p:sldId id="262" r:id="rId7"/>
    <p:sldId id="266" r:id="rId8"/>
    <p:sldId id="268" r:id="rId9"/>
    <p:sldId id="269"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79" d="100"/>
          <a:sy n="79"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mtcfs2\Users$\User\vgirya\Data%20Visualization\Datasets%20Submitted%20Via%20Surve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mtcfs2.mtc.ca.gov\Users$\User\vgirya\Data%20files\NDrive%20Assess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 Submitted Via Survey.xlsx]Sheet2!PivotTable1</c:name>
    <c:fmtId val="32"/>
  </c:pivotSource>
  <c:chart>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2">
                    <a:lumMod val="80000"/>
                    <a:lumOff val="20000"/>
                  </a:schemeClr>
                </a:gs>
                <a:gs pos="100000">
                  <a:schemeClr val="accent2">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0374214349075233E-2"/>
          <c:y val="3.4348173940923106E-2"/>
          <c:w val="0.93478400667038153"/>
          <c:h val="0.9313036521181538"/>
        </c:manualLayout>
      </c:layout>
      <c:barChart>
        <c:barDir val="bar"/>
        <c:grouping val="clustered"/>
        <c:varyColors val="0"/>
        <c:ser>
          <c:idx val="0"/>
          <c:order val="0"/>
          <c:tx>
            <c:strRef>
              <c:f>Sheet2!$C$3:$C$4</c:f>
              <c:strCache>
                <c:ptCount val="1"/>
                <c:pt idx="0">
                  <c:v>Michael Smith</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Sheet2!$C$5</c:f>
              <c:numCache>
                <c:formatCode>General</c:formatCode>
                <c:ptCount val="1"/>
                <c:pt idx="0">
                  <c:v>203</c:v>
                </c:pt>
              </c:numCache>
            </c:numRef>
          </c:val>
        </c:ser>
        <c:ser>
          <c:idx val="1"/>
          <c:order val="1"/>
          <c:tx>
            <c:strRef>
              <c:f>Sheet2!$D$3:$D$4</c:f>
              <c:strCache>
                <c:ptCount val="1"/>
                <c:pt idx="0">
                  <c:v>Stephanie Mak</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Sheet2!$D$5</c:f>
              <c:numCache>
                <c:formatCode>General</c:formatCode>
                <c:ptCount val="1"/>
                <c:pt idx="0">
                  <c:v>89</c:v>
                </c:pt>
              </c:numCache>
            </c:numRef>
          </c:val>
        </c:ser>
        <c:ser>
          <c:idx val="2"/>
          <c:order val="2"/>
          <c:tx>
            <c:strRef>
              <c:f>Sheet2!$E$3:$E$4</c:f>
              <c:strCache>
                <c:ptCount val="1"/>
                <c:pt idx="0">
                  <c:v>Aksel Olsen</c:v>
                </c:pt>
              </c:strCache>
            </c:strRef>
          </c:tx>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Sheet2!$E$5</c:f>
              <c:numCache>
                <c:formatCode>General</c:formatCode>
                <c:ptCount val="1"/>
                <c:pt idx="0">
                  <c:v>25</c:v>
                </c:pt>
              </c:numCache>
            </c:numRef>
          </c:val>
        </c:ser>
        <c:ser>
          <c:idx val="3"/>
          <c:order val="3"/>
          <c:tx>
            <c:strRef>
              <c:f>Sheet2!$F$3:$F$4</c:f>
              <c:strCache>
                <c:ptCount val="1"/>
                <c:pt idx="0">
                  <c:v>Shijia Bobby Lu</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Sheet2!$F$5</c:f>
              <c:numCache>
                <c:formatCode>General</c:formatCode>
                <c:ptCount val="1"/>
                <c:pt idx="0">
                  <c:v>15</c:v>
                </c:pt>
              </c:numCache>
            </c:numRef>
          </c:val>
        </c:ser>
        <c:ser>
          <c:idx val="4"/>
          <c:order val="4"/>
          <c:tx>
            <c:strRef>
              <c:f>Sheet2!$G$3:$G$4</c:f>
              <c:strCache>
                <c:ptCount val="1"/>
                <c:pt idx="0">
                  <c:v>Benjamin Espinosa</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Sheet2!$G$5</c:f>
              <c:numCache>
                <c:formatCode>General</c:formatCode>
                <c:ptCount val="1"/>
                <c:pt idx="0">
                  <c:v>5</c:v>
                </c:pt>
              </c:numCache>
            </c:numRef>
          </c:val>
        </c:ser>
        <c:ser>
          <c:idx val="5"/>
          <c:order val="5"/>
          <c:tx>
            <c:strRef>
              <c:f>Sheet2!$H$3:$H$4</c:f>
              <c:strCache>
                <c:ptCount val="1"/>
                <c:pt idx="0">
                  <c:v>Michael Ziyambi</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Sheet2!$H$5</c:f>
              <c:numCache>
                <c:formatCode>General</c:formatCode>
                <c:ptCount val="1"/>
                <c:pt idx="0">
                  <c:v>5</c:v>
                </c:pt>
              </c:numCache>
            </c:numRef>
          </c:val>
        </c:ser>
        <c:ser>
          <c:idx val="6"/>
          <c:order val="6"/>
          <c:tx>
            <c:strRef>
              <c:f>Sheet2!$I$3:$I$4</c:f>
              <c:strCache>
                <c:ptCount val="1"/>
                <c:pt idx="0">
                  <c:v>Laura Thompson</c:v>
                </c:pt>
              </c:strCache>
            </c:strRef>
          </c:tx>
          <c:spPr>
            <a:gradFill>
              <a:gsLst>
                <a:gs pos="0">
                  <a:schemeClr val="accent1">
                    <a:lumMod val="60000"/>
                  </a:schemeClr>
                </a:gs>
                <a:gs pos="100000">
                  <a:schemeClr val="accent1">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Sheet2!$I$5</c:f>
              <c:numCache>
                <c:formatCode>General</c:formatCode>
                <c:ptCount val="1"/>
                <c:pt idx="0">
                  <c:v>3</c:v>
                </c:pt>
              </c:numCache>
            </c:numRef>
          </c:val>
        </c:ser>
        <c:ser>
          <c:idx val="7"/>
          <c:order val="7"/>
          <c:tx>
            <c:strRef>
              <c:f>Sheet2!$J$3:$J$4</c:f>
              <c:strCache>
                <c:ptCount val="1"/>
                <c:pt idx="0">
                  <c:v>Kara Oberg</c:v>
                </c:pt>
              </c:strCache>
            </c:strRef>
          </c:tx>
          <c:spPr>
            <a:gradFill>
              <a:gsLst>
                <a:gs pos="0">
                  <a:schemeClr val="accent2">
                    <a:lumMod val="60000"/>
                  </a:schemeClr>
                </a:gs>
                <a:gs pos="100000">
                  <a:schemeClr val="accent2">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Sheet2!$J$5</c:f>
              <c:numCache>
                <c:formatCode>General</c:formatCode>
                <c:ptCount val="1"/>
                <c:pt idx="0">
                  <c:v>3</c:v>
                </c:pt>
              </c:numCache>
            </c:numRef>
          </c:val>
        </c:ser>
        <c:ser>
          <c:idx val="8"/>
          <c:order val="8"/>
          <c:tx>
            <c:strRef>
              <c:f>Sheet2!$K$3:$K$4</c:f>
              <c:strCache>
                <c:ptCount val="1"/>
                <c:pt idx="0">
                  <c:v>Michael Germeraad</c:v>
                </c:pt>
              </c:strCache>
            </c:strRef>
          </c:tx>
          <c:spPr>
            <a:gradFill>
              <a:gsLst>
                <a:gs pos="0">
                  <a:schemeClr val="accent3">
                    <a:lumMod val="60000"/>
                  </a:schemeClr>
                </a:gs>
                <a:gs pos="100000">
                  <a:schemeClr val="accent3">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Sheet2!$K$5</c:f>
              <c:numCache>
                <c:formatCode>General</c:formatCode>
                <c:ptCount val="1"/>
                <c:pt idx="0">
                  <c:v>2</c:v>
                </c:pt>
              </c:numCache>
            </c:numRef>
          </c:val>
        </c:ser>
        <c:ser>
          <c:idx val="9"/>
          <c:order val="9"/>
          <c:tx>
            <c:strRef>
              <c:f>Sheet2!$L$3:$L$4</c:f>
              <c:strCache>
                <c:ptCount val="1"/>
                <c:pt idx="0">
                  <c:v>Therese Trivedi</c:v>
                </c:pt>
              </c:strCache>
            </c:strRef>
          </c:tx>
          <c:spPr>
            <a:gradFill>
              <a:gsLst>
                <a:gs pos="0">
                  <a:schemeClr val="accent4">
                    <a:lumMod val="60000"/>
                  </a:schemeClr>
                </a:gs>
                <a:gs pos="100000">
                  <a:schemeClr val="accent4">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Sheet2!$L$5</c:f>
              <c:numCache>
                <c:formatCode>General</c:formatCode>
                <c:ptCount val="1"/>
                <c:pt idx="0">
                  <c:v>1</c:v>
                </c:pt>
              </c:numCache>
            </c:numRef>
          </c:val>
        </c:ser>
        <c:ser>
          <c:idx val="10"/>
          <c:order val="10"/>
          <c:tx>
            <c:strRef>
              <c:f>Sheet2!$M$3:$M$4</c:f>
              <c:strCache>
                <c:ptCount val="1"/>
                <c:pt idx="0">
                  <c:v>Harold Brazil</c:v>
                </c:pt>
              </c:strCache>
            </c:strRef>
          </c:tx>
          <c:spPr>
            <a:gradFill>
              <a:gsLst>
                <a:gs pos="0">
                  <a:schemeClr val="accent5">
                    <a:lumMod val="60000"/>
                  </a:schemeClr>
                </a:gs>
                <a:gs pos="100000">
                  <a:schemeClr val="accent5">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Sheet2!$M$5</c:f>
              <c:numCache>
                <c:formatCode>General</c:formatCode>
                <c:ptCount val="1"/>
                <c:pt idx="0">
                  <c:v>1</c:v>
                </c:pt>
              </c:numCache>
            </c:numRef>
          </c:val>
        </c:ser>
        <c:ser>
          <c:idx val="11"/>
          <c:order val="11"/>
          <c:tx>
            <c:strRef>
              <c:f>Sheet2!$N$3:$N$4</c:f>
              <c:strCache>
                <c:ptCount val="1"/>
                <c:pt idx="0">
                  <c:v>Lee Huo</c:v>
                </c:pt>
              </c:strCache>
            </c:strRef>
          </c:tx>
          <c:spPr>
            <a:gradFill>
              <a:gsLst>
                <a:gs pos="0">
                  <a:schemeClr val="accent6">
                    <a:lumMod val="60000"/>
                  </a:schemeClr>
                </a:gs>
                <a:gs pos="100000">
                  <a:schemeClr val="accent6">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Sheet2!$N$5</c:f>
              <c:numCache>
                <c:formatCode>General</c:formatCode>
                <c:ptCount val="1"/>
                <c:pt idx="0">
                  <c:v>1</c:v>
                </c:pt>
              </c:numCache>
            </c:numRef>
          </c:val>
        </c:ser>
        <c:ser>
          <c:idx val="12"/>
          <c:order val="12"/>
          <c:tx>
            <c:strRef>
              <c:f>Sheet2!$O$3:$O$4</c:f>
              <c:strCache>
                <c:ptCount val="1"/>
                <c:pt idx="0">
                  <c:v>Maureen Gaffney</c:v>
                </c:pt>
              </c:strCache>
            </c:strRef>
          </c:tx>
          <c:spPr>
            <a:gradFill>
              <a:gsLst>
                <a:gs pos="0">
                  <a:schemeClr val="accent1">
                    <a:lumMod val="80000"/>
                    <a:lumOff val="20000"/>
                  </a:schemeClr>
                </a:gs>
                <a:gs pos="100000">
                  <a:schemeClr val="accent1">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Sheet2!$O$5</c:f>
              <c:numCache>
                <c:formatCode>General</c:formatCode>
                <c:ptCount val="1"/>
                <c:pt idx="0">
                  <c:v>1</c:v>
                </c:pt>
              </c:numCache>
            </c:numRef>
          </c:val>
        </c:ser>
        <c:ser>
          <c:idx val="13"/>
          <c:order val="13"/>
          <c:tx>
            <c:strRef>
              <c:f>Sheet2!$P$3:$P$4</c:f>
              <c:strCache>
                <c:ptCount val="1"/>
                <c:pt idx="0">
                  <c:v>Lisa Zorn</c:v>
                </c:pt>
              </c:strCache>
            </c:strRef>
          </c:tx>
          <c:spPr>
            <a:gradFill>
              <a:gsLst>
                <a:gs pos="0">
                  <a:schemeClr val="accent2">
                    <a:lumMod val="80000"/>
                    <a:lumOff val="20000"/>
                  </a:schemeClr>
                </a:gs>
                <a:gs pos="100000">
                  <a:schemeClr val="accent2">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Sheet2!$B$5</c:f>
              <c:strCache>
                <c:ptCount val="1"/>
                <c:pt idx="0">
                  <c:v>Total</c:v>
                </c:pt>
              </c:strCache>
            </c:strRef>
          </c:cat>
          <c:val>
            <c:numRef>
              <c:f>Sheet2!$P$5</c:f>
              <c:numCache>
                <c:formatCode>General</c:formatCode>
                <c:ptCount val="1"/>
                <c:pt idx="0">
                  <c:v>1</c:v>
                </c:pt>
              </c:numCache>
            </c:numRef>
          </c:val>
        </c:ser>
        <c:dLbls>
          <c:dLblPos val="inEnd"/>
          <c:showLegendKey val="0"/>
          <c:showVal val="1"/>
          <c:showCatName val="0"/>
          <c:showSerName val="0"/>
          <c:showPercent val="0"/>
          <c:showBubbleSize val="0"/>
        </c:dLbls>
        <c:gapWidth val="41"/>
        <c:axId val="402312512"/>
        <c:axId val="402311728"/>
      </c:barChart>
      <c:catAx>
        <c:axId val="402312512"/>
        <c:scaling>
          <c:orientation val="minMax"/>
        </c:scaling>
        <c:delete val="1"/>
        <c:axPos val="l"/>
        <c:numFmt formatCode="General" sourceLinked="1"/>
        <c:majorTickMark val="none"/>
        <c:minorTickMark val="none"/>
        <c:tickLblPos val="nextTo"/>
        <c:crossAx val="402311728"/>
        <c:crosses val="autoZero"/>
        <c:auto val="1"/>
        <c:lblAlgn val="ctr"/>
        <c:lblOffset val="100"/>
        <c:noMultiLvlLbl val="0"/>
      </c:catAx>
      <c:valAx>
        <c:axId val="402311728"/>
        <c:scaling>
          <c:orientation val="minMax"/>
        </c:scaling>
        <c:delete val="1"/>
        <c:axPos val="b"/>
        <c:numFmt formatCode="General" sourceLinked="1"/>
        <c:majorTickMark val="none"/>
        <c:minorTickMark val="none"/>
        <c:tickLblPos val="nextTo"/>
        <c:crossAx val="402312512"/>
        <c:crosses val="autoZero"/>
        <c:crossBetween val="between"/>
      </c:valAx>
      <c:spPr>
        <a:noFill/>
        <a:ln>
          <a:noFill/>
        </a:ln>
        <a:effectLst/>
      </c:spPr>
    </c:plotArea>
    <c:legend>
      <c:legendPos val="r"/>
      <c:layout>
        <c:manualLayout>
          <c:xMode val="edge"/>
          <c:yMode val="edge"/>
          <c:x val="6.653109197487822E-2"/>
          <c:y val="0.13465785771359529"/>
          <c:w val="0.91522642233006934"/>
          <c:h val="0.3406745583767125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N-Drive</a:t>
            </a:r>
            <a:r>
              <a:rPr lang="en-US" baseline="0"/>
              <a:t> with over 0.5 Million files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Sheet2!$L$2</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Sheet2!$K$3:$K$7</c:f>
              <c:strCache>
                <c:ptCount val="5"/>
                <c:pt idx="0">
                  <c:v>csv</c:v>
                </c:pt>
                <c:pt idx="1">
                  <c:v>xls</c:v>
                </c:pt>
                <c:pt idx="2">
                  <c:v>xml</c:v>
                </c:pt>
                <c:pt idx="3">
                  <c:v>shp</c:v>
                </c:pt>
                <c:pt idx="4">
                  <c:v>all other files</c:v>
                </c:pt>
              </c:strCache>
            </c:strRef>
          </c:cat>
          <c:val>
            <c:numRef>
              <c:f>Sheet2!$L$3:$L$7</c:f>
              <c:numCache>
                <c:formatCode>General</c:formatCode>
                <c:ptCount val="5"/>
                <c:pt idx="0">
                  <c:v>173662</c:v>
                </c:pt>
                <c:pt idx="1">
                  <c:v>44172</c:v>
                </c:pt>
                <c:pt idx="2">
                  <c:v>4924</c:v>
                </c:pt>
                <c:pt idx="3">
                  <c:v>3210</c:v>
                </c:pt>
                <c:pt idx="4">
                  <c:v>493032</c:v>
                </c:pt>
              </c:numCache>
            </c:numRef>
          </c:val>
        </c:ser>
        <c:dLbls>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413584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9774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01183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86576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23914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56805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317128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440881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62254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13751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C869A-BB57-46E0-B2B1-5A33E4A6457E}"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1211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BC869A-BB57-46E0-B2B1-5A33E4A6457E}"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105705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BC869A-BB57-46E0-B2B1-5A33E4A6457E}"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4082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BC869A-BB57-46E0-B2B1-5A33E4A6457E}"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46509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869A-BB57-46E0-B2B1-5A33E4A6457E}"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70020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269698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C869A-BB57-46E0-B2B1-5A33E4A6457E}"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8EE11-C1E7-483C-9437-5941B313BA7F}" type="slidenum">
              <a:rPr lang="en-US" smtClean="0"/>
              <a:t>‹#›</a:t>
            </a:fld>
            <a:endParaRPr lang="en-US"/>
          </a:p>
        </p:txBody>
      </p:sp>
    </p:spTree>
    <p:extLst>
      <p:ext uri="{BB962C8B-B14F-4D97-AF65-F5344CB8AC3E}">
        <p14:creationId xmlns:p14="http://schemas.microsoft.com/office/powerpoint/2010/main" val="346029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BC869A-BB57-46E0-B2B1-5A33E4A6457E}" type="datetimeFigureOut">
              <a:rPr lang="en-US" smtClean="0"/>
              <a:t>9/1/2017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48EE11-C1E7-483C-9437-5941B313BA7F}" type="slidenum">
              <a:rPr lang="en-US" smtClean="0"/>
              <a:t>‹#›</a:t>
            </a:fld>
            <a:endParaRPr lang="en-US"/>
          </a:p>
        </p:txBody>
      </p:sp>
    </p:spTree>
    <p:extLst>
      <p:ext uri="{BB962C8B-B14F-4D97-AF65-F5344CB8AC3E}">
        <p14:creationId xmlns:p14="http://schemas.microsoft.com/office/powerpoint/2010/main" val="145877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Services Internship</a:t>
            </a:r>
            <a:endParaRPr lang="en-US" dirty="0"/>
          </a:p>
        </p:txBody>
      </p:sp>
      <p:sp>
        <p:nvSpPr>
          <p:cNvPr id="3" name="Subtitle 2"/>
          <p:cNvSpPr>
            <a:spLocks noGrp="1"/>
          </p:cNvSpPr>
          <p:nvPr>
            <p:ph type="subTitle" idx="1"/>
          </p:nvPr>
        </p:nvSpPr>
        <p:spPr/>
        <p:txBody>
          <a:bodyPr/>
          <a:lstStyle/>
          <a:p>
            <a:r>
              <a:rPr lang="en-US" dirty="0" smtClean="0"/>
              <a:t>Complex Universe of Data</a:t>
            </a:r>
            <a:endParaRPr lang="en-US" dirty="0"/>
          </a:p>
        </p:txBody>
      </p:sp>
    </p:spTree>
    <p:extLst>
      <p:ext uri="{BB962C8B-B14F-4D97-AF65-F5344CB8AC3E}">
        <p14:creationId xmlns:p14="http://schemas.microsoft.com/office/powerpoint/2010/main" val="1505266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a:t>
            </a:r>
            <a:r>
              <a:rPr lang="en-US" b="1" dirty="0" smtClean="0"/>
              <a:t>Data</a:t>
            </a:r>
            <a:endParaRPr lang="en-US" dirty="0"/>
          </a:p>
        </p:txBody>
      </p:sp>
      <p:sp>
        <p:nvSpPr>
          <p:cNvPr id="3" name="Content Placeholder 2"/>
          <p:cNvSpPr>
            <a:spLocks noGrp="1"/>
          </p:cNvSpPr>
          <p:nvPr>
            <p:ph idx="1"/>
          </p:nvPr>
        </p:nvSpPr>
        <p:spPr/>
        <p:txBody>
          <a:bodyPr>
            <a:normAutofit fontScale="92500" lnSpcReduction="20000"/>
          </a:bodyPr>
          <a:lstStyle/>
          <a:p>
            <a:pPr lvl="2"/>
            <a:r>
              <a:rPr lang="en-US" sz="2400" dirty="0" smtClean="0"/>
              <a:t>Dataset Accessed</a:t>
            </a:r>
          </a:p>
          <a:p>
            <a:pPr lvl="2"/>
            <a:r>
              <a:rPr lang="en-US" sz="2400" dirty="0" smtClean="0"/>
              <a:t>Tags used</a:t>
            </a:r>
            <a:endParaRPr lang="en-US" sz="2400" dirty="0"/>
          </a:p>
          <a:p>
            <a:pPr lvl="2"/>
            <a:r>
              <a:rPr lang="en-US" sz="2400" dirty="0" smtClean="0"/>
              <a:t>Access Time Count</a:t>
            </a:r>
            <a:endParaRPr lang="en-US" sz="2400" dirty="0"/>
          </a:p>
          <a:p>
            <a:pPr lvl="2"/>
            <a:r>
              <a:rPr lang="en-US" sz="2400" dirty="0" smtClean="0"/>
              <a:t>“</a:t>
            </a:r>
            <a:r>
              <a:rPr lang="en-US" sz="2400" dirty="0"/>
              <a:t>No Results” search parameter</a:t>
            </a:r>
          </a:p>
          <a:p>
            <a:pPr lvl="2"/>
            <a:r>
              <a:rPr lang="en-US" sz="2400" dirty="0"/>
              <a:t>Time and date </a:t>
            </a:r>
            <a:r>
              <a:rPr lang="en-US" sz="2400" dirty="0" smtClean="0"/>
              <a:t>accessed</a:t>
            </a:r>
            <a:endParaRPr lang="en-US" sz="2400" dirty="0"/>
          </a:p>
          <a:p>
            <a:pPr lvl="2"/>
            <a:r>
              <a:rPr lang="en-US" sz="2400" dirty="0" smtClean="0"/>
              <a:t>Common download Format</a:t>
            </a:r>
            <a:endParaRPr lang="en-US" sz="2400" dirty="0"/>
          </a:p>
          <a:p>
            <a:pPr lvl="2"/>
            <a:r>
              <a:rPr lang="en-US" sz="2400" dirty="0" smtClean="0"/>
              <a:t>Originating Source</a:t>
            </a:r>
            <a:endParaRPr lang="en-US" sz="2400" dirty="0"/>
          </a:p>
          <a:p>
            <a:endParaRPr lang="en-US" dirty="0"/>
          </a:p>
        </p:txBody>
      </p:sp>
    </p:spTree>
    <p:extLst>
      <p:ext uri="{BB962C8B-B14F-4D97-AF65-F5344CB8AC3E}">
        <p14:creationId xmlns:p14="http://schemas.microsoft.com/office/powerpoint/2010/main" val="183026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Data Collection Form</a:t>
            </a:r>
            <a:endParaRPr lang="en-US" dirty="0"/>
          </a:p>
        </p:txBody>
      </p:sp>
      <p:sp>
        <p:nvSpPr>
          <p:cNvPr id="3" name="Content Placeholder 2"/>
          <p:cNvSpPr>
            <a:spLocks noGrp="1"/>
          </p:cNvSpPr>
          <p:nvPr>
            <p:ph idx="1"/>
          </p:nvPr>
        </p:nvSpPr>
        <p:spPr/>
        <p:txBody>
          <a:bodyPr>
            <a:normAutofit/>
          </a:bodyPr>
          <a:lstStyle/>
          <a:p>
            <a:r>
              <a:rPr lang="en-US" b="1" dirty="0"/>
              <a:t>Initial Data </a:t>
            </a:r>
            <a:r>
              <a:rPr lang="en-US" b="1" dirty="0" smtClean="0"/>
              <a:t>Audit</a:t>
            </a:r>
            <a:endParaRPr lang="en-US" sz="2000" dirty="0"/>
          </a:p>
          <a:p>
            <a:pPr lvl="2"/>
            <a:r>
              <a:rPr lang="en-US" dirty="0"/>
              <a:t>Dataset Name</a:t>
            </a:r>
            <a:endParaRPr lang="en-US" sz="1600" dirty="0"/>
          </a:p>
          <a:p>
            <a:pPr lvl="2"/>
            <a:r>
              <a:rPr lang="en-US" dirty="0"/>
              <a:t>Output Source Location</a:t>
            </a:r>
            <a:endParaRPr lang="en-US" sz="1600" dirty="0"/>
          </a:p>
          <a:p>
            <a:pPr lvl="2"/>
            <a:r>
              <a:rPr lang="en-US" dirty="0"/>
              <a:t>Input Source</a:t>
            </a:r>
            <a:endParaRPr lang="en-US" sz="1600" dirty="0"/>
          </a:p>
          <a:p>
            <a:pPr lvl="2"/>
            <a:r>
              <a:rPr lang="en-US" dirty="0"/>
              <a:t>Owner</a:t>
            </a:r>
            <a:endParaRPr lang="en-US" sz="1600" dirty="0"/>
          </a:p>
          <a:p>
            <a:pPr lvl="2"/>
            <a:r>
              <a:rPr lang="en-US" dirty="0"/>
              <a:t>File Location</a:t>
            </a:r>
            <a:endParaRPr lang="en-US" sz="1600" dirty="0"/>
          </a:p>
          <a:p>
            <a:pPr lvl="2"/>
            <a:r>
              <a:rPr lang="en-US" dirty="0"/>
              <a:t>Classification (Public, Private, Secured, Confidential)</a:t>
            </a:r>
            <a:endParaRPr lang="en-US" sz="1600" dirty="0"/>
          </a:p>
          <a:p>
            <a:endParaRPr lang="en-US" dirty="0"/>
          </a:p>
        </p:txBody>
      </p:sp>
    </p:spTree>
    <p:extLst>
      <p:ext uri="{BB962C8B-B14F-4D97-AF65-F5344CB8AC3E}">
        <p14:creationId xmlns:p14="http://schemas.microsoft.com/office/powerpoint/2010/main" val="3806720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“Garbage In, Garbage Out” phrase by Neil Hoke, Administrative Assistant to John E. Steward/First Director of the IRS National Computer Center, cited in many newspapers across the country on April 1</a:t>
            </a:r>
            <a:r>
              <a:rPr lang="en-US" baseline="30000" dirty="0" smtClean="0"/>
              <a:t>st</a:t>
            </a:r>
            <a:r>
              <a:rPr lang="en-US" dirty="0" smtClean="0"/>
              <a:t> 1963 (IRS History)</a:t>
            </a:r>
          </a:p>
          <a:p>
            <a:pPr marL="0" indent="0">
              <a:buNone/>
            </a:pPr>
            <a:r>
              <a:rPr lang="en-US" dirty="0"/>
              <a:t>“Garbage In, Garbage Out” </a:t>
            </a:r>
            <a:r>
              <a:rPr lang="en-US" dirty="0" smtClean="0"/>
              <a:t>came to its abbreviation, similar to those in accounting terms FIFO and LIFO,  </a:t>
            </a:r>
            <a:r>
              <a:rPr lang="en-US" dirty="0"/>
              <a:t>“GIGO” </a:t>
            </a:r>
            <a:r>
              <a:rPr lang="en-US" dirty="0" smtClean="0"/>
              <a:t>in 1964. </a:t>
            </a:r>
            <a:endParaRPr lang="en-US" dirty="0"/>
          </a:p>
        </p:txBody>
      </p:sp>
    </p:spTree>
    <p:extLst>
      <p:ext uri="{BB962C8B-B14F-4D97-AF65-F5344CB8AC3E}">
        <p14:creationId xmlns:p14="http://schemas.microsoft.com/office/powerpoint/2010/main" val="155298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0199" y="0"/>
            <a:ext cx="10018713" cy="1214627"/>
          </a:xfrm>
        </p:spPr>
        <p:txBody>
          <a:bodyPr/>
          <a:lstStyle/>
          <a:p>
            <a:r>
              <a:rPr lang="en-US" dirty="0" smtClean="0"/>
              <a:t>Closet full of “laundry”</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8232" y="2048255"/>
            <a:ext cx="4000087" cy="300006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728" y="2048257"/>
            <a:ext cx="4011168" cy="3004504"/>
          </a:xfrm>
          <a:prstGeom prst="rect">
            <a:avLst/>
          </a:prstGeom>
        </p:spPr>
      </p:pic>
      <p:sp>
        <p:nvSpPr>
          <p:cNvPr id="8" name="Right Arrow 7"/>
          <p:cNvSpPr/>
          <p:nvPr/>
        </p:nvSpPr>
        <p:spPr>
          <a:xfrm>
            <a:off x="5779008" y="2974848"/>
            <a:ext cx="1767840" cy="90220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696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0147" y="1"/>
            <a:ext cx="10018713" cy="1231392"/>
          </a:xfrm>
        </p:spPr>
        <p:txBody>
          <a:bodyPr/>
          <a:lstStyle/>
          <a:p>
            <a:r>
              <a:rPr lang="en-US" dirty="0" smtClean="0"/>
              <a:t>Complexity of </a:t>
            </a:r>
            <a:r>
              <a:rPr lang="en-US" dirty="0" smtClean="0"/>
              <a:t>MTC Data</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48000" y="1874056"/>
            <a:ext cx="7303008" cy="4857972"/>
          </a:xfrm>
          <a:prstGeom prst="rect">
            <a:avLst/>
          </a:prstGeom>
        </p:spPr>
      </p:pic>
    </p:spTree>
    <p:extLst>
      <p:ext uri="{BB962C8B-B14F-4D97-AF65-F5344CB8AC3E}">
        <p14:creationId xmlns:p14="http://schemas.microsoft.com/office/powerpoint/2010/main" val="4100483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2663" y="1"/>
            <a:ext cx="10018713" cy="1341120"/>
          </a:xfrm>
        </p:spPr>
        <p:txBody>
          <a:bodyPr/>
          <a:lstStyle/>
          <a:p>
            <a:r>
              <a:rPr lang="en-US" dirty="0" smtClean="0"/>
              <a:t>Initial Data Survey</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449056" y="2020823"/>
            <a:ext cx="3107921" cy="4050989"/>
          </a:xfrm>
        </p:spPr>
      </p:pic>
      <p:pic>
        <p:nvPicPr>
          <p:cNvPr id="7" name="Picture 6"/>
          <p:cNvPicPr>
            <a:picLocks noChangeAspect="1"/>
          </p:cNvPicPr>
          <p:nvPr/>
        </p:nvPicPr>
        <p:blipFill>
          <a:blip r:embed="rId4"/>
          <a:stretch>
            <a:fillRect/>
          </a:stretch>
        </p:blipFill>
        <p:spPr>
          <a:xfrm>
            <a:off x="1694688" y="3138775"/>
            <a:ext cx="6335669" cy="29123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3335102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5257" y="22863"/>
            <a:ext cx="10018713" cy="1232914"/>
          </a:xfrm>
        </p:spPr>
        <p:txBody>
          <a:bodyPr/>
          <a:lstStyle/>
          <a:p>
            <a:r>
              <a:rPr lang="en-US" dirty="0" smtClean="0"/>
              <a:t>Results</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601844592"/>
              </p:ext>
            </p:extLst>
          </p:nvPr>
        </p:nvGraphicFramePr>
        <p:xfrm>
          <a:off x="1629155" y="1459990"/>
          <a:ext cx="3771901" cy="241401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087999" y="1459990"/>
            <a:ext cx="4346319" cy="1938992"/>
          </a:xfrm>
          <a:prstGeom prst="rect">
            <a:avLst/>
          </a:prstGeom>
          <a:noFill/>
        </p:spPr>
        <p:txBody>
          <a:bodyPr wrap="square" rtlCol="0">
            <a:spAutoFit/>
          </a:bodyPr>
          <a:lstStyle/>
          <a:p>
            <a:r>
              <a:rPr lang="en-US" sz="2400" dirty="0" smtClean="0"/>
              <a:t>“Survey” was not completed by more then 50 % of recipients due to several reasons: low priority, skepticism, volume of data, organization and existing tasks. </a:t>
            </a:r>
            <a:endParaRPr lang="en-US" sz="2400" dirty="0"/>
          </a:p>
        </p:txBody>
      </p:sp>
      <p:graphicFrame>
        <p:nvGraphicFramePr>
          <p:cNvPr id="6" name="Chart 5"/>
          <p:cNvGraphicFramePr/>
          <p:nvPr>
            <p:extLst>
              <p:ext uri="{D42A27DB-BD31-4B8C-83A1-F6EECF244321}">
                <p14:modId xmlns:p14="http://schemas.microsoft.com/office/powerpoint/2010/main" val="3709175900"/>
              </p:ext>
            </p:extLst>
          </p:nvPr>
        </p:nvGraphicFramePr>
        <p:xfrm>
          <a:off x="6194614" y="3874007"/>
          <a:ext cx="451485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2011679" y="4374414"/>
            <a:ext cx="3389376" cy="2308324"/>
          </a:xfrm>
          <a:prstGeom prst="rect">
            <a:avLst/>
          </a:prstGeom>
          <a:noFill/>
        </p:spPr>
        <p:txBody>
          <a:bodyPr wrap="square" rtlCol="0">
            <a:spAutoFit/>
          </a:bodyPr>
          <a:lstStyle/>
          <a:p>
            <a:r>
              <a:rPr lang="en-US" sz="2400" dirty="0" smtClean="0"/>
              <a:t>Reality is that only less then 30% need to be checked for the inventory and even lesser amount of data needs to be discoverable</a:t>
            </a:r>
            <a:endParaRPr lang="en-US" sz="2400" dirty="0"/>
          </a:p>
        </p:txBody>
      </p:sp>
    </p:spTree>
    <p:extLst>
      <p:ext uri="{BB962C8B-B14F-4D97-AF65-F5344CB8AC3E}">
        <p14:creationId xmlns:p14="http://schemas.microsoft.com/office/powerpoint/2010/main" val="2588553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91" y="1"/>
            <a:ext cx="10018713" cy="1438656"/>
          </a:xfrm>
        </p:spPr>
        <p:txBody>
          <a:bodyPr/>
          <a:lstStyle/>
          <a:p>
            <a:r>
              <a:rPr lang="en-US" dirty="0" smtClean="0"/>
              <a:t>Conclusion</a:t>
            </a:r>
            <a:endParaRPr lang="en-US" dirty="0"/>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10913" y="2889504"/>
            <a:ext cx="6492112" cy="3023616"/>
          </a:xfrm>
          <a:prstGeom prst="rect">
            <a:avLst/>
          </a:prstGeom>
        </p:spPr>
      </p:pic>
      <p:sp>
        <p:nvSpPr>
          <p:cNvPr id="3" name="TextBox 2"/>
          <p:cNvSpPr txBox="1"/>
          <p:nvPr/>
        </p:nvSpPr>
        <p:spPr>
          <a:xfrm>
            <a:off x="1484311" y="2012341"/>
            <a:ext cx="3987831" cy="1754326"/>
          </a:xfrm>
          <a:prstGeom prst="rect">
            <a:avLst/>
          </a:prstGeom>
          <a:noFill/>
        </p:spPr>
        <p:txBody>
          <a:bodyPr wrap="square" rtlCol="0">
            <a:spAutoFit/>
          </a:bodyPr>
          <a:lstStyle/>
          <a:p>
            <a:r>
              <a:rPr lang="en-US" dirty="0" smtClean="0"/>
              <a:t>Define User </a:t>
            </a:r>
            <a:r>
              <a:rPr lang="en-US" dirty="0"/>
              <a:t>R</a:t>
            </a:r>
            <a:r>
              <a:rPr lang="en-US" dirty="0" smtClean="0"/>
              <a:t>equirements</a:t>
            </a:r>
          </a:p>
          <a:p>
            <a:r>
              <a:rPr lang="en-US" dirty="0" smtClean="0"/>
              <a:t>Develop Conceptual </a:t>
            </a:r>
            <a:r>
              <a:rPr lang="en-US" dirty="0"/>
              <a:t>D</a:t>
            </a:r>
            <a:r>
              <a:rPr lang="en-US" dirty="0" smtClean="0"/>
              <a:t>ata </a:t>
            </a:r>
            <a:r>
              <a:rPr lang="en-US" dirty="0"/>
              <a:t>M</a:t>
            </a:r>
            <a:r>
              <a:rPr lang="en-US" dirty="0" smtClean="0"/>
              <a:t>odel</a:t>
            </a:r>
          </a:p>
          <a:p>
            <a:r>
              <a:rPr lang="en-US" dirty="0" smtClean="0"/>
              <a:t>Develop a logical data model</a:t>
            </a:r>
          </a:p>
          <a:p>
            <a:r>
              <a:rPr lang="en-US" dirty="0" smtClean="0"/>
              <a:t>Develop physical data model</a:t>
            </a:r>
          </a:p>
          <a:p>
            <a:r>
              <a:rPr lang="en-US" dirty="0" smtClean="0"/>
              <a:t>Test Data model</a:t>
            </a:r>
          </a:p>
          <a:p>
            <a:r>
              <a:rPr lang="en-US" dirty="0" smtClean="0"/>
              <a:t>Dataset Inventory Submission Form</a:t>
            </a:r>
            <a:endParaRPr lang="en-US" dirty="0"/>
          </a:p>
        </p:txBody>
      </p:sp>
      <p:sp>
        <p:nvSpPr>
          <p:cNvPr id="5" name="TextBox 4"/>
          <p:cNvSpPr txBox="1"/>
          <p:nvPr/>
        </p:nvSpPr>
        <p:spPr>
          <a:xfrm>
            <a:off x="5818046" y="2097024"/>
            <a:ext cx="4877846" cy="646331"/>
          </a:xfrm>
          <a:prstGeom prst="rect">
            <a:avLst/>
          </a:prstGeom>
          <a:noFill/>
        </p:spPr>
        <p:txBody>
          <a:bodyPr wrap="square" rtlCol="0">
            <a:spAutoFit/>
          </a:bodyPr>
          <a:lstStyle/>
          <a:p>
            <a:r>
              <a:rPr lang="en-US" dirty="0"/>
              <a:t>MTC Conceptual Data Model Strategy Planning</a:t>
            </a:r>
          </a:p>
          <a:p>
            <a:endParaRPr lang="en-US" dirty="0"/>
          </a:p>
        </p:txBody>
      </p:sp>
    </p:spTree>
    <p:extLst>
      <p:ext uri="{BB962C8B-B14F-4D97-AF65-F5344CB8AC3E}">
        <p14:creationId xmlns:p14="http://schemas.microsoft.com/office/powerpoint/2010/main" val="2477734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02208"/>
          </a:xfrm>
        </p:spPr>
        <p:txBody>
          <a:bodyPr/>
          <a:lstStyle/>
          <a:p>
            <a:r>
              <a:rPr lang="en-US" dirty="0" smtClean="0"/>
              <a:t>Why?</a:t>
            </a:r>
            <a:endParaRPr lang="en-US"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7153" y="3852672"/>
            <a:ext cx="8193024" cy="2097024"/>
          </a:xfrm>
          <a:prstGeom prst="rect">
            <a:avLst/>
          </a:prstGeom>
          <a:noFill/>
          <a:ln>
            <a:noFill/>
          </a:ln>
        </p:spPr>
      </p:pic>
      <p:sp>
        <p:nvSpPr>
          <p:cNvPr id="7" name="TextBox 6"/>
          <p:cNvSpPr txBox="1"/>
          <p:nvPr/>
        </p:nvSpPr>
        <p:spPr>
          <a:xfrm>
            <a:off x="2397153" y="1280160"/>
            <a:ext cx="8193024" cy="2031325"/>
          </a:xfrm>
          <a:prstGeom prst="rect">
            <a:avLst/>
          </a:prstGeom>
          <a:noFill/>
        </p:spPr>
        <p:txBody>
          <a:bodyPr wrap="square" rtlCol="0">
            <a:spAutoFit/>
          </a:bodyPr>
          <a:lstStyle/>
          <a:p>
            <a:r>
              <a:rPr lang="en-US" dirty="0"/>
              <a:t>“</a:t>
            </a:r>
            <a:r>
              <a:rPr lang="en-US" dirty="0" smtClean="0"/>
              <a:t>IDC “[</a:t>
            </a:r>
            <a:r>
              <a:rPr lang="en-US" dirty="0"/>
              <a:t>International Data Corporation</a:t>
            </a:r>
            <a:r>
              <a:rPr lang="en-US" dirty="0" smtClean="0"/>
              <a:t>]” </a:t>
            </a:r>
            <a:r>
              <a:rPr lang="en-US" dirty="0"/>
              <a:t>surveys find that the time spent searching for information averages 8.8 hours per week.” </a:t>
            </a:r>
            <a:endParaRPr lang="en-US" dirty="0" smtClean="0"/>
          </a:p>
          <a:p>
            <a:r>
              <a:rPr lang="en-US" dirty="0" smtClean="0"/>
              <a:t>This internship was not an exclusion from the above, since many of you have not responded to the Initial Data Survey due to the amount of time it will take to provide the information. </a:t>
            </a:r>
          </a:p>
          <a:p>
            <a:r>
              <a:rPr lang="en-US" dirty="0"/>
              <a:t>“By 2020 </a:t>
            </a:r>
            <a:r>
              <a:rPr lang="en-US" dirty="0" smtClean="0"/>
              <a:t>IDC predicts </a:t>
            </a:r>
            <a:r>
              <a:rPr lang="en-US" dirty="0"/>
              <a:t>the amount of digital information will grow by a factor of 30, the number of files, by a factor of 60”. </a:t>
            </a:r>
            <a:endParaRPr lang="en-US" dirty="0"/>
          </a:p>
        </p:txBody>
      </p:sp>
    </p:spTree>
    <p:extLst>
      <p:ext uri="{BB962C8B-B14F-4D97-AF65-F5344CB8AC3E}">
        <p14:creationId xmlns:p14="http://schemas.microsoft.com/office/powerpoint/2010/main" val="4270306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MTC Conceptual Data Model Strategy Planning</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515510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136</TotalTime>
  <Words>332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Analytical Services Internship</vt:lpstr>
      <vt:lpstr>Introduction</vt:lpstr>
      <vt:lpstr>Closet full of “laundry”</vt:lpstr>
      <vt:lpstr>Complexity of MTC Data</vt:lpstr>
      <vt:lpstr>Initial Data Survey</vt:lpstr>
      <vt:lpstr>Results</vt:lpstr>
      <vt:lpstr>Conclusion</vt:lpstr>
      <vt:lpstr>Why?</vt:lpstr>
      <vt:lpstr>MTC Conceptual Data Model Strategy Planning</vt:lpstr>
      <vt:lpstr>Smart Data</vt:lpstr>
      <vt:lpstr>Smart Data Collection Form</vt:lpstr>
    </vt:vector>
  </TitlesOfParts>
  <Company>MTC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Services Internship</dc:title>
  <dc:creator>Victoria Giryavets</dc:creator>
  <cp:lastModifiedBy>Victoria Giryavets</cp:lastModifiedBy>
  <cp:revision>26</cp:revision>
  <dcterms:created xsi:type="dcterms:W3CDTF">2017-08-30T18:15:51Z</dcterms:created>
  <dcterms:modified xsi:type="dcterms:W3CDTF">2017-09-01T21:59:51Z</dcterms:modified>
</cp:coreProperties>
</file>