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2" r:id="rId5"/>
    <p:sldId id="268" r:id="rId6"/>
    <p:sldId id="269" r:id="rId7"/>
    <p:sldId id="258" r:id="rId8"/>
    <p:sldId id="270" r:id="rId9"/>
    <p:sldId id="261" r:id="rId10"/>
    <p:sldId id="271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tcfs2\Users$\User\vgirya\Data%20Visualization\Datasets%20Submitted%20Via%20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tcfs2.mtc.ca.gov\Users$\User\vgirya\Data%20files\NDrive%20Assess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[Datasets Submitted Via Survey.xlsx]Sheet2!PivotTable1</c:name>
    <c:fmtId val="32"/>
  </c:pivotSource>
  <c:chart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374214349075233E-2"/>
          <c:y val="3.4348173940923106E-2"/>
          <c:w val="0.93478400667038153"/>
          <c:h val="0.93130365211815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Sheet2!$C$3:$C$4</c:f>
              <c:strCache>
                <c:ptCount val="1"/>
                <c:pt idx="0">
                  <c:v>Michael Smith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Stephanie Mak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2"/>
          <c:order val="2"/>
          <c:tx>
            <c:strRef>
              <c:f>Sheet2!$E$3:$E$4</c:f>
              <c:strCache>
                <c:ptCount val="1"/>
                <c:pt idx="0">
                  <c:v>Aksel Olsen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Sheet2!$F$3:$F$4</c:f>
              <c:strCache>
                <c:ptCount val="1"/>
                <c:pt idx="0">
                  <c:v>Shijia Bobby Lu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Sheet2!$F$5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Sheet2!$G$3:$G$4</c:f>
              <c:strCache>
                <c:ptCount val="1"/>
                <c:pt idx="0">
                  <c:v>Benjamin Espinosa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Sheet2!$H$3:$H$4</c:f>
              <c:strCache>
                <c:ptCount val="1"/>
                <c:pt idx="0">
                  <c:v>Michael Ziyambi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Sheet2!$I$3:$I$4</c:f>
              <c:strCache>
                <c:ptCount val="1"/>
                <c:pt idx="0">
                  <c:v>Laura Thompson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7"/>
          <c:order val="7"/>
          <c:tx>
            <c:strRef>
              <c:f>Sheet2!$J$3:$J$4</c:f>
              <c:strCache>
                <c:ptCount val="1"/>
                <c:pt idx="0">
                  <c:v>Kara Oberg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Sheet2!$J$5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8"/>
          <c:order val="8"/>
          <c:tx>
            <c:strRef>
              <c:f>Sheet2!$K$3:$K$4</c:f>
              <c:strCache>
                <c:ptCount val="1"/>
                <c:pt idx="0">
                  <c:v>Michael Germeraad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60000"/>
                  </a:schemeClr>
                </a:gs>
                <a:gs pos="100000">
                  <a:schemeClr val="accent3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9"/>
          <c:order val="9"/>
          <c:tx>
            <c:strRef>
              <c:f>Sheet2!$L$3:$L$4</c:f>
              <c:strCache>
                <c:ptCount val="1"/>
                <c:pt idx="0">
                  <c:v>Therese Trivedi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</a:schemeClr>
                </a:gs>
                <a:gs pos="100000">
                  <a:schemeClr val="accent4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Sheet2!$L$5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Sheet2!$M$3:$M$4</c:f>
              <c:strCache>
                <c:ptCount val="1"/>
                <c:pt idx="0">
                  <c:v>Harold Brazil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60000"/>
                  </a:schemeClr>
                </a:gs>
                <a:gs pos="100000">
                  <a:schemeClr val="accent5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Sheet2!$N$3:$N$4</c:f>
              <c:strCache>
                <c:ptCount val="1"/>
                <c:pt idx="0">
                  <c:v>Lee Huo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60000"/>
                  </a:schemeClr>
                </a:gs>
                <a:gs pos="100000">
                  <a:schemeClr val="accent6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Sheet2!$N$5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Sheet2!$O$3:$O$4</c:f>
              <c:strCache>
                <c:ptCount val="1"/>
                <c:pt idx="0">
                  <c:v>Maureen Gaffney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Sheet2!$O$5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3"/>
          <c:order val="13"/>
          <c:tx>
            <c:strRef>
              <c:f>Sheet2!$P$3:$P$4</c:f>
              <c:strCache>
                <c:ptCount val="1"/>
                <c:pt idx="0">
                  <c:v>Lisa Zorn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Sheet2!$P$5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89397632"/>
        <c:axId val="389400768"/>
      </c:barChart>
      <c:catAx>
        <c:axId val="389397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9400768"/>
        <c:crosses val="autoZero"/>
        <c:auto val="1"/>
        <c:lblAlgn val="ctr"/>
        <c:lblOffset val="100"/>
        <c:noMultiLvlLbl val="0"/>
      </c:catAx>
      <c:valAx>
        <c:axId val="389400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39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653109197487822E-2"/>
          <c:y val="0.13465785771359529"/>
          <c:w val="0.91522642233006934"/>
          <c:h val="0.34067455837671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N-Drive</a:t>
            </a:r>
            <a:r>
              <a:rPr lang="en-US" baseline="0"/>
              <a:t> with over 0.5 Million files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Sheet2!$L$2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Sheet2!$K$3:$K$7</c:f>
              <c:strCache>
                <c:ptCount val="5"/>
                <c:pt idx="0">
                  <c:v>csv</c:v>
                </c:pt>
                <c:pt idx="1">
                  <c:v>xls</c:v>
                </c:pt>
                <c:pt idx="2">
                  <c:v>xml</c:v>
                </c:pt>
                <c:pt idx="3">
                  <c:v>shp</c:v>
                </c:pt>
                <c:pt idx="4">
                  <c:v>all other files</c:v>
                </c:pt>
              </c:strCache>
            </c:strRef>
          </c:cat>
          <c:val>
            <c:numRef>
              <c:f>Sheet2!$L$3:$L$7</c:f>
              <c:numCache>
                <c:formatCode>General</c:formatCode>
                <c:ptCount val="5"/>
                <c:pt idx="0">
                  <c:v>173662</c:v>
                </c:pt>
                <c:pt idx="1">
                  <c:v>44172</c:v>
                </c:pt>
                <c:pt idx="2">
                  <c:v>4924</c:v>
                </c:pt>
                <c:pt idx="3">
                  <c:v>3210</c:v>
                </c:pt>
                <c:pt idx="4">
                  <c:v>493032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5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9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9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BC869A-BB57-46E0-B2B1-5A33E4A6457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8EE11-C1E7-483C-9437-5941B313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90664" y="0"/>
            <a:ext cx="12796802" cy="2616199"/>
          </a:xfrm>
          <a:noFill/>
        </p:spPr>
        <p:txBody>
          <a:bodyPr/>
          <a:lstStyle/>
          <a:p>
            <a:r>
              <a:rPr lang="en-US" b="1" dirty="0" smtClean="0"/>
              <a:t>Analytical Services Internship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4111" y="2819220"/>
            <a:ext cx="4255916" cy="789742"/>
          </a:xfrm>
          <a:noFill/>
        </p:spPr>
        <p:txBody>
          <a:bodyPr/>
          <a:lstStyle/>
          <a:p>
            <a:r>
              <a:rPr lang="en-US" dirty="0" smtClean="0"/>
              <a:t>Complex Universe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43914"/>
          </a:xfrm>
        </p:spPr>
        <p:txBody>
          <a:bodyPr/>
          <a:lstStyle/>
          <a:p>
            <a:r>
              <a:rPr lang="en-US" b="1" dirty="0" smtClean="0"/>
              <a:t>High Level Conceptual Model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63" y="2193855"/>
            <a:ext cx="4933950" cy="2771775"/>
          </a:xfrm>
        </p:spPr>
      </p:pic>
    </p:spTree>
    <p:extLst>
      <p:ext uri="{BB962C8B-B14F-4D97-AF65-F5344CB8AC3E}">
        <p14:creationId xmlns:p14="http://schemas.microsoft.com/office/powerpoint/2010/main" val="38780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97" y="3507911"/>
            <a:ext cx="7890581" cy="3023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8133" y="1969934"/>
            <a:ext cx="936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</a:t>
            </a:r>
            <a:r>
              <a:rPr lang="en-US" dirty="0" smtClean="0"/>
              <a:t>a logical data model</a:t>
            </a:r>
          </a:p>
          <a:p>
            <a:r>
              <a:rPr lang="en-US" dirty="0" smtClean="0"/>
              <a:t>                                           Develop </a:t>
            </a:r>
            <a:r>
              <a:rPr lang="en-US" dirty="0" smtClean="0"/>
              <a:t>physical data model</a:t>
            </a:r>
          </a:p>
          <a:p>
            <a:r>
              <a:rPr lang="en-US" dirty="0" smtClean="0"/>
              <a:t>                                                            Test </a:t>
            </a:r>
            <a:r>
              <a:rPr lang="en-US" dirty="0" smtClean="0"/>
              <a:t>Data model</a:t>
            </a:r>
          </a:p>
          <a:p>
            <a:r>
              <a:rPr lang="en-US" dirty="0" smtClean="0"/>
              <a:t>                                                                              Dataset </a:t>
            </a:r>
            <a:r>
              <a:rPr lang="en-US" dirty="0" smtClean="0"/>
              <a:t>Submission 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8133" y="1308687"/>
            <a:ext cx="249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Left to do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788199" y="235434"/>
            <a:ext cx="15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DONE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3198" y="881765"/>
            <a:ext cx="579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Gather business requirements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	Conceptual Data Model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4217"/>
          </a:xfrm>
        </p:spPr>
        <p:txBody>
          <a:bodyPr/>
          <a:lstStyle/>
          <a:p>
            <a:r>
              <a:rPr lang="en-US" b="1" dirty="0" smtClean="0"/>
              <a:t>Bay Area Metro Smart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07" y="2573988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Comprehensive Data Governance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		Audit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Smart Data Tracking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					and Publishing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038" y="4075889"/>
            <a:ext cx="10466962" cy="11222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54 years phrase Garbage In Garbage Out has been in existence…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81586" y="1188394"/>
            <a:ext cx="10018713" cy="225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4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GROWTH</a:t>
            </a:r>
            <a:r>
              <a:rPr lang="en-US" dirty="0" smtClean="0"/>
              <a:t> might be 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							</a:t>
            </a:r>
            <a:r>
              <a:rPr lang="en-US" dirty="0" smtClean="0">
                <a:solidFill>
                  <a:schemeClr val="accent4"/>
                </a:solidFill>
              </a:rPr>
              <a:t>HIGHER</a:t>
            </a:r>
            <a:r>
              <a:rPr lang="en-US" dirty="0" smtClean="0"/>
              <a:t> then Bay Area 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														</a:t>
            </a:r>
            <a:r>
              <a:rPr lang="en-US" dirty="0" smtClean="0">
                <a:solidFill>
                  <a:schemeClr val="accent4"/>
                </a:solidFill>
              </a:rPr>
              <a:t>POPULATION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56" y="2020823"/>
            <a:ext cx="3107921" cy="40509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72" y="2323229"/>
            <a:ext cx="6335669" cy="29123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9311" y="0"/>
            <a:ext cx="8952689" cy="175259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Investigation</a:t>
            </a:r>
            <a:r>
              <a:rPr lang="en-US" dirty="0" smtClean="0"/>
              <a:t>, </a:t>
            </a:r>
            <a:r>
              <a:rPr lang="en-US" sz="2400" dirty="0" smtClean="0"/>
              <a:t>or what is commonly know as  “Gathering Business Requirements”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1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683137"/>
              </p:ext>
            </p:extLst>
          </p:nvPr>
        </p:nvGraphicFramePr>
        <p:xfrm>
          <a:off x="1785868" y="458041"/>
          <a:ext cx="3771901" cy="2414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3984" y="1267230"/>
            <a:ext cx="472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Less then 50% participation</a:t>
            </a:r>
            <a:endParaRPr lang="en-US" sz="24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09175900"/>
              </p:ext>
            </p:extLst>
          </p:nvPr>
        </p:nvGraphicFramePr>
        <p:xfrm>
          <a:off x="6194614" y="3874007"/>
          <a:ext cx="4514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94614" y="1862968"/>
            <a:ext cx="156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form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16997" y="2307863"/>
            <a:ext cx="227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Excel Template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3645" y="2752758"/>
            <a:ext cx="227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35228" y="3196084"/>
            <a:ext cx="32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In-Person Interview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6251" y="3977686"/>
            <a:ext cx="326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“Drive-by”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88177" y="3057778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Priority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4266" y="2520433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Heavy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volume of existing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68688" y="1983088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volume of existing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3244" y="3606415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Skepticism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0578" y="4139722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clarity in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4267" y="5836356"/>
            <a:ext cx="1022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I told you that you can save </a:t>
            </a:r>
            <a:r>
              <a:rPr lang="en-US" sz="2000" dirty="0" smtClean="0">
                <a:solidFill>
                  <a:srgbClr val="FF0000"/>
                </a:solidFill>
              </a:rPr>
              <a:t>half of a million dollars </a:t>
            </a:r>
            <a:r>
              <a:rPr lang="en-US" dirty="0" smtClean="0"/>
              <a:t>by doing thorough </a:t>
            </a:r>
            <a:r>
              <a:rPr lang="en-US" dirty="0" smtClean="0">
                <a:solidFill>
                  <a:srgbClr val="FF0000"/>
                </a:solidFill>
              </a:rPr>
              <a:t>inventory</a:t>
            </a:r>
            <a:r>
              <a:rPr lang="en-US" dirty="0" smtClean="0"/>
              <a:t> of your 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423" y="6340798"/>
            <a:ext cx="5350577" cy="5172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Information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73" y="179177"/>
            <a:ext cx="7971937" cy="5645890"/>
          </a:xfrm>
        </p:spPr>
      </p:pic>
    </p:spTree>
    <p:extLst>
      <p:ext uri="{BB962C8B-B14F-4D97-AF65-F5344CB8AC3E}">
        <p14:creationId xmlns:p14="http://schemas.microsoft.com/office/powerpoint/2010/main" val="25155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23" y="921894"/>
            <a:ext cx="7303008" cy="485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432" y="5111042"/>
            <a:ext cx="10018713" cy="1231392"/>
          </a:xfrm>
        </p:spPr>
        <p:txBody>
          <a:bodyPr/>
          <a:lstStyle/>
          <a:p>
            <a:r>
              <a:rPr lang="en-US" b="1" dirty="0" smtClean="0"/>
              <a:t>Conceptual </a:t>
            </a:r>
            <a:r>
              <a:rPr lang="en-US" b="1" dirty="0" smtClean="0"/>
              <a:t>Concentration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95594" y="183999"/>
            <a:ext cx="1069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With the time, availability and complexity constraints – concentrate on high level conceptual design for the data model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96" y="1849877"/>
            <a:ext cx="4370319" cy="3124200"/>
          </a:xfrm>
        </p:spPr>
      </p:pic>
    </p:spTree>
    <p:extLst>
      <p:ext uri="{BB962C8B-B14F-4D97-AF65-F5344CB8AC3E}">
        <p14:creationId xmlns:p14="http://schemas.microsoft.com/office/powerpoint/2010/main" val="140885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35" y="850273"/>
            <a:ext cx="4000087" cy="300006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3" y="3526862"/>
            <a:ext cx="4011168" cy="300450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703845" y="3399234"/>
            <a:ext cx="1921314" cy="902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79822" y="540471"/>
            <a:ext cx="6342434" cy="1507786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Closet Full of “Data”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251</TotalTime>
  <Words>167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Analytical Services Internship</vt:lpstr>
      <vt:lpstr>PowerPoint Presentation</vt:lpstr>
      <vt:lpstr> Investigation, or what is commonly know as  “Gathering Business Requirements”</vt:lpstr>
      <vt:lpstr>PowerPoint Presentation</vt:lpstr>
      <vt:lpstr>PowerPoint Presentation</vt:lpstr>
      <vt:lpstr>Visualizing Information</vt:lpstr>
      <vt:lpstr>PowerPoint Presentation</vt:lpstr>
      <vt:lpstr>Conceptual Concentration</vt:lpstr>
      <vt:lpstr>PowerPoint Presentation</vt:lpstr>
      <vt:lpstr>High Level Conceptual Model</vt:lpstr>
      <vt:lpstr>PowerPoint Presentation</vt:lpstr>
      <vt:lpstr>Bay Area Metro Smart Data</vt:lpstr>
    </vt:vector>
  </TitlesOfParts>
  <Company>MTC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Services Internship</dc:title>
  <dc:creator>Victoria Giryavets</dc:creator>
  <cp:lastModifiedBy>Victoria Giryavets</cp:lastModifiedBy>
  <cp:revision>48</cp:revision>
  <dcterms:created xsi:type="dcterms:W3CDTF">2017-08-30T18:15:51Z</dcterms:created>
  <dcterms:modified xsi:type="dcterms:W3CDTF">2017-09-11T17:38:23Z</dcterms:modified>
</cp:coreProperties>
</file>