
<file path=[Content_Types].xml><?xml version="1.0" encoding="utf-8"?>
<Types xmlns="http://schemas.openxmlformats.org/package/2006/content-types">
  <Default Extension="jfif" ContentType="image/jpeg"/>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1" r:id="rId4"/>
    <p:sldId id="268" r:id="rId5"/>
    <p:sldId id="258" r:id="rId6"/>
    <p:sldId id="267" r:id="rId7"/>
    <p:sldId id="262" r:id="rId8"/>
    <p:sldId id="269" r:id="rId9"/>
    <p:sldId id="270" r:id="rId10"/>
    <p:sldId id="271"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96" d="100"/>
          <a:sy n="96" d="100"/>
        </p:scale>
        <p:origin x="96" y="9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mtcfs2\Users$\User\vgirya\Data%20Visualization\Datasets%20Submitted%20Via%20Surve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mtcfs2.mtc.ca.gov\Users$\User\vgirya\Data%20files\NDrive%20Assessmen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 Submitted Via Survey.xlsx]Sheet2!PivotTable1</c:name>
    <c:fmtId val="32"/>
  </c:pivotSource>
  <c:chart>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2">
                    <a:lumMod val="80000"/>
                    <a:lumOff val="20000"/>
                  </a:schemeClr>
                </a:gs>
                <a:gs pos="100000">
                  <a:schemeClr val="accent2">
                    <a:lumMod val="80000"/>
                    <a:lumOff val="20000"/>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0374214349075233E-2"/>
          <c:y val="3.4348173940923106E-2"/>
          <c:w val="0.93478400667038153"/>
          <c:h val="0.9313036521181538"/>
        </c:manualLayout>
      </c:layout>
      <c:barChart>
        <c:barDir val="bar"/>
        <c:grouping val="clustered"/>
        <c:varyColors val="0"/>
        <c:ser>
          <c:idx val="0"/>
          <c:order val="0"/>
          <c:tx>
            <c:strRef>
              <c:f>Sheet2!$C$3:$C$4</c:f>
              <c:strCache>
                <c:ptCount val="1"/>
                <c:pt idx="0">
                  <c:v>Michael Smith</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Sheet2!$C$5</c:f>
              <c:numCache>
                <c:formatCode>General</c:formatCode>
                <c:ptCount val="1"/>
                <c:pt idx="0">
                  <c:v>203</c:v>
                </c:pt>
              </c:numCache>
            </c:numRef>
          </c:val>
        </c:ser>
        <c:ser>
          <c:idx val="1"/>
          <c:order val="1"/>
          <c:tx>
            <c:strRef>
              <c:f>Sheet2!$D$3:$D$4</c:f>
              <c:strCache>
                <c:ptCount val="1"/>
                <c:pt idx="0">
                  <c:v>Stephanie Mak</c:v>
                </c:pt>
              </c:strCache>
            </c:strRef>
          </c:tx>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Sheet2!$D$5</c:f>
              <c:numCache>
                <c:formatCode>General</c:formatCode>
                <c:ptCount val="1"/>
                <c:pt idx="0">
                  <c:v>89</c:v>
                </c:pt>
              </c:numCache>
            </c:numRef>
          </c:val>
        </c:ser>
        <c:ser>
          <c:idx val="2"/>
          <c:order val="2"/>
          <c:tx>
            <c:strRef>
              <c:f>Sheet2!$E$3:$E$4</c:f>
              <c:strCache>
                <c:ptCount val="1"/>
                <c:pt idx="0">
                  <c:v>Aksel Olsen</c:v>
                </c:pt>
              </c:strCache>
            </c:strRef>
          </c:tx>
          <c:spPr>
            <a:gradFill>
              <a:gsLst>
                <a:gs pos="0">
                  <a:schemeClr val="accent3"/>
                </a:gs>
                <a:gs pos="100000">
                  <a:schemeClr val="accent3">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Sheet2!$E$5</c:f>
              <c:numCache>
                <c:formatCode>General</c:formatCode>
                <c:ptCount val="1"/>
                <c:pt idx="0">
                  <c:v>25</c:v>
                </c:pt>
              </c:numCache>
            </c:numRef>
          </c:val>
        </c:ser>
        <c:ser>
          <c:idx val="3"/>
          <c:order val="3"/>
          <c:tx>
            <c:strRef>
              <c:f>Sheet2!$F$3:$F$4</c:f>
              <c:strCache>
                <c:ptCount val="1"/>
                <c:pt idx="0">
                  <c:v>Shijia Bobby Lu</c:v>
                </c:pt>
              </c:strCache>
            </c:strRef>
          </c:tx>
          <c:spPr>
            <a:gradFill>
              <a:gsLst>
                <a:gs pos="0">
                  <a:schemeClr val="accent4"/>
                </a:gs>
                <a:gs pos="100000">
                  <a:schemeClr val="accent4">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Sheet2!$F$5</c:f>
              <c:numCache>
                <c:formatCode>General</c:formatCode>
                <c:ptCount val="1"/>
                <c:pt idx="0">
                  <c:v>15</c:v>
                </c:pt>
              </c:numCache>
            </c:numRef>
          </c:val>
        </c:ser>
        <c:ser>
          <c:idx val="4"/>
          <c:order val="4"/>
          <c:tx>
            <c:strRef>
              <c:f>Sheet2!$G$3:$G$4</c:f>
              <c:strCache>
                <c:ptCount val="1"/>
                <c:pt idx="0">
                  <c:v>Benjamin Espinosa</c:v>
                </c:pt>
              </c:strCache>
            </c:strRef>
          </c:tx>
          <c:spPr>
            <a:gradFill>
              <a:gsLst>
                <a:gs pos="0">
                  <a:schemeClr val="accent5"/>
                </a:gs>
                <a:gs pos="100000">
                  <a:schemeClr val="accent5">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Sheet2!$G$5</c:f>
              <c:numCache>
                <c:formatCode>General</c:formatCode>
                <c:ptCount val="1"/>
                <c:pt idx="0">
                  <c:v>5</c:v>
                </c:pt>
              </c:numCache>
            </c:numRef>
          </c:val>
        </c:ser>
        <c:ser>
          <c:idx val="5"/>
          <c:order val="5"/>
          <c:tx>
            <c:strRef>
              <c:f>Sheet2!$H$3:$H$4</c:f>
              <c:strCache>
                <c:ptCount val="1"/>
                <c:pt idx="0">
                  <c:v>Michael Ziyambi</c:v>
                </c:pt>
              </c:strCache>
            </c:strRef>
          </c:tx>
          <c:spPr>
            <a:gradFill>
              <a:gsLst>
                <a:gs pos="0">
                  <a:schemeClr val="accent6"/>
                </a:gs>
                <a:gs pos="100000">
                  <a:schemeClr val="accent6">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Sheet2!$H$5</c:f>
              <c:numCache>
                <c:formatCode>General</c:formatCode>
                <c:ptCount val="1"/>
                <c:pt idx="0">
                  <c:v>5</c:v>
                </c:pt>
              </c:numCache>
            </c:numRef>
          </c:val>
        </c:ser>
        <c:ser>
          <c:idx val="6"/>
          <c:order val="6"/>
          <c:tx>
            <c:strRef>
              <c:f>Sheet2!$I$3:$I$4</c:f>
              <c:strCache>
                <c:ptCount val="1"/>
                <c:pt idx="0">
                  <c:v>Laura Thompson</c:v>
                </c:pt>
              </c:strCache>
            </c:strRef>
          </c:tx>
          <c:spPr>
            <a:gradFill>
              <a:gsLst>
                <a:gs pos="0">
                  <a:schemeClr val="accent1">
                    <a:lumMod val="60000"/>
                  </a:schemeClr>
                </a:gs>
                <a:gs pos="100000">
                  <a:schemeClr val="accent1">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Sheet2!$I$5</c:f>
              <c:numCache>
                <c:formatCode>General</c:formatCode>
                <c:ptCount val="1"/>
                <c:pt idx="0">
                  <c:v>3</c:v>
                </c:pt>
              </c:numCache>
            </c:numRef>
          </c:val>
        </c:ser>
        <c:ser>
          <c:idx val="7"/>
          <c:order val="7"/>
          <c:tx>
            <c:strRef>
              <c:f>Sheet2!$J$3:$J$4</c:f>
              <c:strCache>
                <c:ptCount val="1"/>
                <c:pt idx="0">
                  <c:v>Kara Oberg</c:v>
                </c:pt>
              </c:strCache>
            </c:strRef>
          </c:tx>
          <c:spPr>
            <a:gradFill>
              <a:gsLst>
                <a:gs pos="0">
                  <a:schemeClr val="accent2">
                    <a:lumMod val="60000"/>
                  </a:schemeClr>
                </a:gs>
                <a:gs pos="100000">
                  <a:schemeClr val="accent2">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Sheet2!$J$5</c:f>
              <c:numCache>
                <c:formatCode>General</c:formatCode>
                <c:ptCount val="1"/>
                <c:pt idx="0">
                  <c:v>3</c:v>
                </c:pt>
              </c:numCache>
            </c:numRef>
          </c:val>
        </c:ser>
        <c:ser>
          <c:idx val="8"/>
          <c:order val="8"/>
          <c:tx>
            <c:strRef>
              <c:f>Sheet2!$K$3:$K$4</c:f>
              <c:strCache>
                <c:ptCount val="1"/>
                <c:pt idx="0">
                  <c:v>Michael Germeraad</c:v>
                </c:pt>
              </c:strCache>
            </c:strRef>
          </c:tx>
          <c:spPr>
            <a:gradFill>
              <a:gsLst>
                <a:gs pos="0">
                  <a:schemeClr val="accent3">
                    <a:lumMod val="60000"/>
                  </a:schemeClr>
                </a:gs>
                <a:gs pos="100000">
                  <a:schemeClr val="accent3">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Sheet2!$K$5</c:f>
              <c:numCache>
                <c:formatCode>General</c:formatCode>
                <c:ptCount val="1"/>
                <c:pt idx="0">
                  <c:v>2</c:v>
                </c:pt>
              </c:numCache>
            </c:numRef>
          </c:val>
        </c:ser>
        <c:ser>
          <c:idx val="9"/>
          <c:order val="9"/>
          <c:tx>
            <c:strRef>
              <c:f>Sheet2!$L$3:$L$4</c:f>
              <c:strCache>
                <c:ptCount val="1"/>
                <c:pt idx="0">
                  <c:v>Therese Trivedi</c:v>
                </c:pt>
              </c:strCache>
            </c:strRef>
          </c:tx>
          <c:spPr>
            <a:gradFill>
              <a:gsLst>
                <a:gs pos="0">
                  <a:schemeClr val="accent4">
                    <a:lumMod val="60000"/>
                  </a:schemeClr>
                </a:gs>
                <a:gs pos="100000">
                  <a:schemeClr val="accent4">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Sheet2!$L$5</c:f>
              <c:numCache>
                <c:formatCode>General</c:formatCode>
                <c:ptCount val="1"/>
                <c:pt idx="0">
                  <c:v>1</c:v>
                </c:pt>
              </c:numCache>
            </c:numRef>
          </c:val>
        </c:ser>
        <c:ser>
          <c:idx val="10"/>
          <c:order val="10"/>
          <c:tx>
            <c:strRef>
              <c:f>Sheet2!$M$3:$M$4</c:f>
              <c:strCache>
                <c:ptCount val="1"/>
                <c:pt idx="0">
                  <c:v>Harold Brazil</c:v>
                </c:pt>
              </c:strCache>
            </c:strRef>
          </c:tx>
          <c:spPr>
            <a:gradFill>
              <a:gsLst>
                <a:gs pos="0">
                  <a:schemeClr val="accent5">
                    <a:lumMod val="60000"/>
                  </a:schemeClr>
                </a:gs>
                <a:gs pos="100000">
                  <a:schemeClr val="accent5">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Sheet2!$M$5</c:f>
              <c:numCache>
                <c:formatCode>General</c:formatCode>
                <c:ptCount val="1"/>
                <c:pt idx="0">
                  <c:v>1</c:v>
                </c:pt>
              </c:numCache>
            </c:numRef>
          </c:val>
        </c:ser>
        <c:ser>
          <c:idx val="11"/>
          <c:order val="11"/>
          <c:tx>
            <c:strRef>
              <c:f>Sheet2!$N$3:$N$4</c:f>
              <c:strCache>
                <c:ptCount val="1"/>
                <c:pt idx="0">
                  <c:v>Lee Huo</c:v>
                </c:pt>
              </c:strCache>
            </c:strRef>
          </c:tx>
          <c:spPr>
            <a:gradFill>
              <a:gsLst>
                <a:gs pos="0">
                  <a:schemeClr val="accent6">
                    <a:lumMod val="60000"/>
                  </a:schemeClr>
                </a:gs>
                <a:gs pos="100000">
                  <a:schemeClr val="accent6">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Sheet2!$N$5</c:f>
              <c:numCache>
                <c:formatCode>General</c:formatCode>
                <c:ptCount val="1"/>
                <c:pt idx="0">
                  <c:v>1</c:v>
                </c:pt>
              </c:numCache>
            </c:numRef>
          </c:val>
        </c:ser>
        <c:ser>
          <c:idx val="12"/>
          <c:order val="12"/>
          <c:tx>
            <c:strRef>
              <c:f>Sheet2!$O$3:$O$4</c:f>
              <c:strCache>
                <c:ptCount val="1"/>
                <c:pt idx="0">
                  <c:v>Maureen Gaffney</c:v>
                </c:pt>
              </c:strCache>
            </c:strRef>
          </c:tx>
          <c:spPr>
            <a:gradFill>
              <a:gsLst>
                <a:gs pos="0">
                  <a:schemeClr val="accent1">
                    <a:lumMod val="80000"/>
                    <a:lumOff val="20000"/>
                  </a:schemeClr>
                </a:gs>
                <a:gs pos="100000">
                  <a:schemeClr val="accent1">
                    <a:lumMod val="80000"/>
                    <a:lumOff val="2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Sheet2!$O$5</c:f>
              <c:numCache>
                <c:formatCode>General</c:formatCode>
                <c:ptCount val="1"/>
                <c:pt idx="0">
                  <c:v>1</c:v>
                </c:pt>
              </c:numCache>
            </c:numRef>
          </c:val>
        </c:ser>
        <c:ser>
          <c:idx val="13"/>
          <c:order val="13"/>
          <c:tx>
            <c:strRef>
              <c:f>Sheet2!$P$3:$P$4</c:f>
              <c:strCache>
                <c:ptCount val="1"/>
                <c:pt idx="0">
                  <c:v>Lisa Zorn</c:v>
                </c:pt>
              </c:strCache>
            </c:strRef>
          </c:tx>
          <c:spPr>
            <a:gradFill>
              <a:gsLst>
                <a:gs pos="0">
                  <a:schemeClr val="accent2">
                    <a:lumMod val="80000"/>
                    <a:lumOff val="20000"/>
                  </a:schemeClr>
                </a:gs>
                <a:gs pos="100000">
                  <a:schemeClr val="accent2">
                    <a:lumMod val="80000"/>
                    <a:lumOff val="2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Sheet2!$P$5</c:f>
              <c:numCache>
                <c:formatCode>General</c:formatCode>
                <c:ptCount val="1"/>
                <c:pt idx="0">
                  <c:v>1</c:v>
                </c:pt>
              </c:numCache>
            </c:numRef>
          </c:val>
        </c:ser>
        <c:dLbls>
          <c:dLblPos val="inEnd"/>
          <c:showLegendKey val="0"/>
          <c:showVal val="1"/>
          <c:showCatName val="0"/>
          <c:showSerName val="0"/>
          <c:showPercent val="0"/>
          <c:showBubbleSize val="0"/>
        </c:dLbls>
        <c:gapWidth val="41"/>
        <c:axId val="329700680"/>
        <c:axId val="329703032"/>
      </c:barChart>
      <c:catAx>
        <c:axId val="329700680"/>
        <c:scaling>
          <c:orientation val="minMax"/>
        </c:scaling>
        <c:delete val="1"/>
        <c:axPos val="l"/>
        <c:numFmt formatCode="General" sourceLinked="1"/>
        <c:majorTickMark val="none"/>
        <c:minorTickMark val="none"/>
        <c:tickLblPos val="nextTo"/>
        <c:crossAx val="329703032"/>
        <c:crosses val="autoZero"/>
        <c:auto val="1"/>
        <c:lblAlgn val="ctr"/>
        <c:lblOffset val="100"/>
        <c:noMultiLvlLbl val="0"/>
      </c:catAx>
      <c:valAx>
        <c:axId val="329703032"/>
        <c:scaling>
          <c:orientation val="minMax"/>
        </c:scaling>
        <c:delete val="1"/>
        <c:axPos val="b"/>
        <c:numFmt formatCode="General" sourceLinked="1"/>
        <c:majorTickMark val="none"/>
        <c:minorTickMark val="none"/>
        <c:tickLblPos val="nextTo"/>
        <c:crossAx val="329700680"/>
        <c:crosses val="autoZero"/>
        <c:crossBetween val="between"/>
      </c:valAx>
      <c:spPr>
        <a:noFill/>
        <a:ln>
          <a:noFill/>
        </a:ln>
        <a:effectLst/>
      </c:spPr>
    </c:plotArea>
    <c:legend>
      <c:legendPos val="r"/>
      <c:layout>
        <c:manualLayout>
          <c:xMode val="edge"/>
          <c:yMode val="edge"/>
          <c:x val="6.653109197487822E-2"/>
          <c:y val="0.13465785771359529"/>
          <c:w val="0.91522642233006934"/>
          <c:h val="0.3406745583767125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N-Drive</a:t>
            </a:r>
            <a:r>
              <a:rPr lang="en-US" baseline="0"/>
              <a:t> with over 0.5 Million files</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Sheet2!$L$2</c:f>
              <c:strCache>
                <c:ptCount val="1"/>
                <c:pt idx="0">
                  <c:v>count</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Pt>
            <c:idx val="3"/>
            <c:bubble3D val="0"/>
            <c:spPr>
              <a:solidFill>
                <a:schemeClr val="accent4"/>
              </a:solidFill>
              <a:ln>
                <a:noFill/>
              </a:ln>
              <a:effectLst>
                <a:outerShdw blurRad="254000" sx="102000" sy="102000" algn="ctr" rotWithShape="0">
                  <a:prstClr val="black">
                    <a:alpha val="20000"/>
                  </a:prstClr>
                </a:outerShdw>
              </a:effectLst>
              <a:sp3d/>
            </c:spPr>
          </c:dPt>
          <c:dPt>
            <c:idx val="4"/>
            <c:bubble3D val="0"/>
            <c:spPr>
              <a:solidFill>
                <a:schemeClr val="accent5"/>
              </a:solidFill>
              <a:ln>
                <a:noFill/>
              </a:ln>
              <a:effectLst>
                <a:outerShdw blurRad="254000" sx="102000" sy="102000" algn="ctr" rotWithShape="0">
                  <a:prstClr val="black">
                    <a:alpha val="20000"/>
                  </a:prstClr>
                </a:outerShdw>
              </a:effectLst>
              <a:sp3d/>
            </c:spPr>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Sheet2!$K$3:$K$7</c:f>
              <c:strCache>
                <c:ptCount val="5"/>
                <c:pt idx="0">
                  <c:v>csv</c:v>
                </c:pt>
                <c:pt idx="1">
                  <c:v>xls</c:v>
                </c:pt>
                <c:pt idx="2">
                  <c:v>xml</c:v>
                </c:pt>
                <c:pt idx="3">
                  <c:v>shp</c:v>
                </c:pt>
                <c:pt idx="4">
                  <c:v>all other files</c:v>
                </c:pt>
              </c:strCache>
            </c:strRef>
          </c:cat>
          <c:val>
            <c:numRef>
              <c:f>Sheet2!$L$3:$L$7</c:f>
              <c:numCache>
                <c:formatCode>General</c:formatCode>
                <c:ptCount val="5"/>
                <c:pt idx="0">
                  <c:v>173662</c:v>
                </c:pt>
                <c:pt idx="1">
                  <c:v>44172</c:v>
                </c:pt>
                <c:pt idx="2">
                  <c:v>4924</c:v>
                </c:pt>
                <c:pt idx="3">
                  <c:v>3210</c:v>
                </c:pt>
                <c:pt idx="4">
                  <c:v>493032</c:v>
                </c:pt>
              </c:numCache>
            </c:numRef>
          </c:val>
        </c:ser>
        <c:dLbls>
          <c:showLegendKey val="0"/>
          <c:showVal val="0"/>
          <c:showCatName val="0"/>
          <c:showSerName val="0"/>
          <c:showPercent val="1"/>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BC869A-BB57-46E0-B2B1-5A33E4A6457E}" type="datetimeFigureOut">
              <a:rPr lang="en-US" smtClean="0"/>
              <a:t>9/8/2017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4135848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C869A-BB57-46E0-B2B1-5A33E4A6457E}"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9774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C869A-BB57-46E0-B2B1-5A33E4A6457E}"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2011839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C869A-BB57-46E0-B2B1-5A33E4A6457E}"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865768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C869A-BB57-46E0-B2B1-5A33E4A6457E}"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2239140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C869A-BB57-46E0-B2B1-5A33E4A6457E}"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56805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C869A-BB57-46E0-B2B1-5A33E4A6457E}"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3317128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BC869A-BB57-46E0-B2B1-5A33E4A6457E}"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2440881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BC869A-BB57-46E0-B2B1-5A33E4A6457E}"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362254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BC869A-BB57-46E0-B2B1-5A33E4A6457E}"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3137510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C869A-BB57-46E0-B2B1-5A33E4A6457E}"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31211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BC869A-BB57-46E0-B2B1-5A33E4A6457E}"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105705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BC869A-BB57-46E0-B2B1-5A33E4A6457E}" type="datetimeFigureOut">
              <a:rPr lang="en-US" smtClean="0"/>
              <a:t>9/8/2017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340828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BC869A-BB57-46E0-B2B1-5A33E4A6457E}" type="datetimeFigureOut">
              <a:rPr lang="en-US" smtClean="0"/>
              <a:t>9/8/2017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246509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C869A-BB57-46E0-B2B1-5A33E4A6457E}" type="datetimeFigureOut">
              <a:rPr lang="en-US" smtClean="0"/>
              <a:t>9/8/2017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700209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C869A-BB57-46E0-B2B1-5A33E4A6457E}"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269698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C869A-BB57-46E0-B2B1-5A33E4A6457E}"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3460299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BC869A-BB57-46E0-B2B1-5A33E4A6457E}" type="datetimeFigureOut">
              <a:rPr lang="en-US" smtClean="0"/>
              <a:t>9/8/2017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48EE11-C1E7-483C-9437-5941B313BA7F}" type="slidenum">
              <a:rPr lang="en-US" smtClean="0"/>
              <a:t>‹#›</a:t>
            </a:fld>
            <a:endParaRPr lang="en-US"/>
          </a:p>
        </p:txBody>
      </p:sp>
    </p:spTree>
    <p:extLst>
      <p:ext uri="{BB962C8B-B14F-4D97-AF65-F5344CB8AC3E}">
        <p14:creationId xmlns:p14="http://schemas.microsoft.com/office/powerpoint/2010/main" val="1458775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fi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Analytical Services Internship</a:t>
            </a:r>
            <a:endParaRPr lang="en-US" dirty="0"/>
          </a:p>
        </p:txBody>
      </p:sp>
      <p:sp>
        <p:nvSpPr>
          <p:cNvPr id="3" name="Subtitle 2"/>
          <p:cNvSpPr>
            <a:spLocks noGrp="1"/>
          </p:cNvSpPr>
          <p:nvPr>
            <p:ph type="subTitle" idx="1"/>
          </p:nvPr>
        </p:nvSpPr>
        <p:spPr/>
        <p:txBody>
          <a:bodyPr/>
          <a:lstStyle/>
          <a:p>
            <a:r>
              <a:rPr lang="en-US" dirty="0" smtClean="0"/>
              <a:t>Complex Universe of Data</a:t>
            </a:r>
            <a:endParaRPr lang="en-US" dirty="0"/>
          </a:p>
        </p:txBody>
      </p:sp>
    </p:spTree>
    <p:extLst>
      <p:ext uri="{BB962C8B-B14F-4D97-AF65-F5344CB8AC3E}">
        <p14:creationId xmlns:p14="http://schemas.microsoft.com/office/powerpoint/2010/main" val="1505266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MTC Conceptual Data Model Strategy Planning</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26692" y="2803455"/>
            <a:ext cx="4933950" cy="2771775"/>
          </a:xfrm>
        </p:spPr>
      </p:pic>
    </p:spTree>
    <p:extLst>
      <p:ext uri="{BB962C8B-B14F-4D97-AF65-F5344CB8AC3E}">
        <p14:creationId xmlns:p14="http://schemas.microsoft.com/office/powerpoint/2010/main" val="3878093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2391" y="1"/>
            <a:ext cx="10018713" cy="1438656"/>
          </a:xfrm>
        </p:spPr>
        <p:txBody>
          <a:bodyPr/>
          <a:lstStyle/>
          <a:p>
            <a:r>
              <a:rPr lang="en-US" dirty="0" smtClean="0"/>
              <a:t>Conclusion</a:t>
            </a:r>
            <a:endParaRPr lang="en-US" dirty="0"/>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10913" y="2889504"/>
            <a:ext cx="6492112" cy="3023616"/>
          </a:xfrm>
          <a:prstGeom prst="rect">
            <a:avLst/>
          </a:prstGeom>
        </p:spPr>
      </p:pic>
      <p:sp>
        <p:nvSpPr>
          <p:cNvPr id="3" name="TextBox 2"/>
          <p:cNvSpPr txBox="1"/>
          <p:nvPr/>
        </p:nvSpPr>
        <p:spPr>
          <a:xfrm>
            <a:off x="1484311" y="2012341"/>
            <a:ext cx="3987831" cy="1754326"/>
          </a:xfrm>
          <a:prstGeom prst="rect">
            <a:avLst/>
          </a:prstGeom>
          <a:noFill/>
        </p:spPr>
        <p:txBody>
          <a:bodyPr wrap="square" rtlCol="0">
            <a:spAutoFit/>
          </a:bodyPr>
          <a:lstStyle/>
          <a:p>
            <a:r>
              <a:rPr lang="en-US" dirty="0" smtClean="0">
                <a:solidFill>
                  <a:srgbClr val="FF0000"/>
                </a:solidFill>
              </a:rPr>
              <a:t>Define User </a:t>
            </a:r>
            <a:r>
              <a:rPr lang="en-US" dirty="0">
                <a:solidFill>
                  <a:srgbClr val="FF0000"/>
                </a:solidFill>
              </a:rPr>
              <a:t>R</a:t>
            </a:r>
            <a:r>
              <a:rPr lang="en-US" dirty="0" smtClean="0">
                <a:solidFill>
                  <a:srgbClr val="FF0000"/>
                </a:solidFill>
              </a:rPr>
              <a:t>equirements</a:t>
            </a:r>
          </a:p>
          <a:p>
            <a:r>
              <a:rPr lang="en-US" dirty="0" smtClean="0">
                <a:solidFill>
                  <a:srgbClr val="FF0000"/>
                </a:solidFill>
              </a:rPr>
              <a:t>Develop Conceptual </a:t>
            </a:r>
            <a:r>
              <a:rPr lang="en-US" dirty="0">
                <a:solidFill>
                  <a:srgbClr val="FF0000"/>
                </a:solidFill>
              </a:rPr>
              <a:t>D</a:t>
            </a:r>
            <a:r>
              <a:rPr lang="en-US" dirty="0" smtClean="0">
                <a:solidFill>
                  <a:srgbClr val="FF0000"/>
                </a:solidFill>
              </a:rPr>
              <a:t>ata </a:t>
            </a:r>
            <a:r>
              <a:rPr lang="en-US" dirty="0">
                <a:solidFill>
                  <a:srgbClr val="FF0000"/>
                </a:solidFill>
              </a:rPr>
              <a:t>M</a:t>
            </a:r>
            <a:r>
              <a:rPr lang="en-US" dirty="0" smtClean="0">
                <a:solidFill>
                  <a:srgbClr val="FF0000"/>
                </a:solidFill>
              </a:rPr>
              <a:t>odel</a:t>
            </a:r>
          </a:p>
          <a:p>
            <a:r>
              <a:rPr lang="en-US" dirty="0" smtClean="0"/>
              <a:t>Develop a logical data model</a:t>
            </a:r>
          </a:p>
          <a:p>
            <a:r>
              <a:rPr lang="en-US" dirty="0" smtClean="0"/>
              <a:t>Develop physical data model</a:t>
            </a:r>
          </a:p>
          <a:p>
            <a:r>
              <a:rPr lang="en-US" dirty="0" smtClean="0"/>
              <a:t>Test Data model</a:t>
            </a:r>
          </a:p>
          <a:p>
            <a:r>
              <a:rPr lang="en-US" dirty="0" smtClean="0"/>
              <a:t>Dataset Inventory Submission Form</a:t>
            </a:r>
            <a:endParaRPr lang="en-US" dirty="0"/>
          </a:p>
        </p:txBody>
      </p:sp>
      <p:sp>
        <p:nvSpPr>
          <p:cNvPr id="5" name="TextBox 4"/>
          <p:cNvSpPr txBox="1"/>
          <p:nvPr/>
        </p:nvSpPr>
        <p:spPr>
          <a:xfrm>
            <a:off x="5818046" y="2097024"/>
            <a:ext cx="4877846" cy="646331"/>
          </a:xfrm>
          <a:prstGeom prst="rect">
            <a:avLst/>
          </a:prstGeom>
          <a:noFill/>
        </p:spPr>
        <p:txBody>
          <a:bodyPr wrap="square" rtlCol="0">
            <a:spAutoFit/>
          </a:bodyPr>
          <a:lstStyle/>
          <a:p>
            <a:r>
              <a:rPr lang="en-US" dirty="0"/>
              <a:t>MTC Conceptual Data Model Strategy Planning</a:t>
            </a:r>
          </a:p>
          <a:p>
            <a:endParaRPr lang="en-US" dirty="0"/>
          </a:p>
        </p:txBody>
      </p:sp>
    </p:spTree>
    <p:extLst>
      <p:ext uri="{BB962C8B-B14F-4D97-AF65-F5344CB8AC3E}">
        <p14:creationId xmlns:p14="http://schemas.microsoft.com/office/powerpoint/2010/main" val="2477734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944217"/>
          </a:xfrm>
        </p:spPr>
        <p:txBody>
          <a:bodyPr/>
          <a:lstStyle/>
          <a:p>
            <a:r>
              <a:rPr lang="en-US" b="1" dirty="0" smtClean="0"/>
              <a:t>Further Development</a:t>
            </a:r>
            <a:endParaRPr lang="en-US" dirty="0"/>
          </a:p>
        </p:txBody>
      </p:sp>
      <p:sp>
        <p:nvSpPr>
          <p:cNvPr id="3" name="Content Placeholder 2"/>
          <p:cNvSpPr>
            <a:spLocks noGrp="1"/>
          </p:cNvSpPr>
          <p:nvPr>
            <p:ph idx="1"/>
          </p:nvPr>
        </p:nvSpPr>
        <p:spPr>
          <a:xfrm>
            <a:off x="2070718" y="2686876"/>
            <a:ext cx="10018713" cy="3124201"/>
          </a:xfrm>
        </p:spPr>
        <p:txBody>
          <a:bodyPr>
            <a:normAutofit/>
          </a:bodyPr>
          <a:lstStyle/>
          <a:p>
            <a:r>
              <a:rPr lang="en-US" b="1" dirty="0" smtClean="0"/>
              <a:t>Comprehensive Data Audit</a:t>
            </a:r>
          </a:p>
          <a:p>
            <a:r>
              <a:rPr lang="en-US" b="1" dirty="0" smtClean="0"/>
              <a:t>Smart Data: Tracking and Submission Forms</a:t>
            </a:r>
          </a:p>
          <a:p>
            <a:r>
              <a:rPr lang="en-US" b="1" dirty="0" smtClean="0"/>
              <a:t>Open Data Catalog, Library and Portal</a:t>
            </a:r>
          </a:p>
          <a:p>
            <a:pPr marL="0" indent="0">
              <a:buNone/>
            </a:pPr>
            <a:endParaRPr lang="en-US" b="1" dirty="0" smtClean="0"/>
          </a:p>
          <a:p>
            <a:pPr marL="0" indent="0">
              <a:buNone/>
            </a:pPr>
            <a:endParaRPr lang="en-US" sz="1600" dirty="0"/>
          </a:p>
          <a:p>
            <a:endParaRPr lang="en-US" dirty="0"/>
          </a:p>
        </p:txBody>
      </p:sp>
    </p:spTree>
    <p:extLst>
      <p:ext uri="{BB962C8B-B14F-4D97-AF65-F5344CB8AC3E}">
        <p14:creationId xmlns:p14="http://schemas.microsoft.com/office/powerpoint/2010/main" val="3806720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“Garbage In, Garbage Out” phrase by Neil Hoke, Administrative Assistant to John E. Steward/First Director of the IRS National Computer Center, cited in many newspapers across the country on April 1</a:t>
            </a:r>
            <a:r>
              <a:rPr lang="en-US" baseline="30000" dirty="0" smtClean="0"/>
              <a:t>st</a:t>
            </a:r>
            <a:r>
              <a:rPr lang="en-US" dirty="0" smtClean="0"/>
              <a:t> 1963 (IRS History)</a:t>
            </a:r>
          </a:p>
          <a:p>
            <a:pPr marL="0" indent="0">
              <a:buNone/>
            </a:pPr>
            <a:r>
              <a:rPr lang="en-US" dirty="0"/>
              <a:t>“Garbage In, Garbage Out” </a:t>
            </a:r>
            <a:r>
              <a:rPr lang="en-US" dirty="0" smtClean="0"/>
              <a:t>came to its abbreviation, similar to those in accounting terms FIFO and LIFO,  </a:t>
            </a:r>
            <a:r>
              <a:rPr lang="en-US" dirty="0"/>
              <a:t>“GIGO” </a:t>
            </a:r>
            <a:r>
              <a:rPr lang="en-US" dirty="0" smtClean="0"/>
              <a:t>in 1964. </a:t>
            </a:r>
            <a:endParaRPr lang="en-US" dirty="0"/>
          </a:p>
        </p:txBody>
      </p:sp>
    </p:spTree>
    <p:extLst>
      <p:ext uri="{BB962C8B-B14F-4D97-AF65-F5344CB8AC3E}">
        <p14:creationId xmlns:p14="http://schemas.microsoft.com/office/powerpoint/2010/main" val="1552984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50199" y="0"/>
            <a:ext cx="10018713" cy="1214627"/>
          </a:xfrm>
        </p:spPr>
        <p:txBody>
          <a:bodyPr/>
          <a:lstStyle/>
          <a:p>
            <a:r>
              <a:rPr lang="en-US" dirty="0" smtClean="0"/>
              <a:t>Closet full of “laundry”</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08232" y="2048255"/>
            <a:ext cx="4000087" cy="300006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728" y="2048257"/>
            <a:ext cx="4011168" cy="3004504"/>
          </a:xfrm>
          <a:prstGeom prst="rect">
            <a:avLst/>
          </a:prstGeom>
        </p:spPr>
      </p:pic>
      <p:sp>
        <p:nvSpPr>
          <p:cNvPr id="8" name="Right Arrow 7"/>
          <p:cNvSpPr/>
          <p:nvPr/>
        </p:nvSpPr>
        <p:spPr>
          <a:xfrm>
            <a:off x="5779008" y="2974848"/>
            <a:ext cx="1767840" cy="9022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Process</a:t>
            </a:r>
            <a:endParaRPr lang="en-US" dirty="0"/>
          </a:p>
        </p:txBody>
      </p:sp>
    </p:spTree>
    <p:extLst>
      <p:ext uri="{BB962C8B-B14F-4D97-AF65-F5344CB8AC3E}">
        <p14:creationId xmlns:p14="http://schemas.microsoft.com/office/powerpoint/2010/main" val="1737696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902208"/>
          </a:xfrm>
        </p:spPr>
        <p:txBody>
          <a:bodyPr/>
          <a:lstStyle/>
          <a:p>
            <a:r>
              <a:rPr lang="en-US" dirty="0" smtClean="0"/>
              <a:t>Why?</a:t>
            </a:r>
            <a:endParaRPr lang="en-US" dirty="0"/>
          </a:p>
        </p:txBody>
      </p:sp>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97153" y="3852672"/>
            <a:ext cx="8193024" cy="2097024"/>
          </a:xfrm>
          <a:prstGeom prst="rect">
            <a:avLst/>
          </a:prstGeom>
          <a:noFill/>
          <a:ln>
            <a:noFill/>
          </a:ln>
        </p:spPr>
      </p:pic>
      <p:sp>
        <p:nvSpPr>
          <p:cNvPr id="7" name="TextBox 6"/>
          <p:cNvSpPr txBox="1"/>
          <p:nvPr/>
        </p:nvSpPr>
        <p:spPr>
          <a:xfrm>
            <a:off x="2397153" y="1280160"/>
            <a:ext cx="8193024" cy="2031325"/>
          </a:xfrm>
          <a:prstGeom prst="rect">
            <a:avLst/>
          </a:prstGeom>
          <a:noFill/>
        </p:spPr>
        <p:txBody>
          <a:bodyPr wrap="square" rtlCol="0">
            <a:spAutoFit/>
          </a:bodyPr>
          <a:lstStyle/>
          <a:p>
            <a:r>
              <a:rPr lang="en-US" dirty="0"/>
              <a:t>“</a:t>
            </a:r>
            <a:r>
              <a:rPr lang="en-US" dirty="0" smtClean="0"/>
              <a:t>IDC “[</a:t>
            </a:r>
            <a:r>
              <a:rPr lang="en-US" dirty="0"/>
              <a:t>International Data Corporation</a:t>
            </a:r>
            <a:r>
              <a:rPr lang="en-US" dirty="0" smtClean="0"/>
              <a:t>]” </a:t>
            </a:r>
            <a:r>
              <a:rPr lang="en-US" dirty="0"/>
              <a:t>surveys find that the time spent searching for information averages 8.8 hours per week.” </a:t>
            </a:r>
            <a:endParaRPr lang="en-US" dirty="0" smtClean="0"/>
          </a:p>
          <a:p>
            <a:r>
              <a:rPr lang="en-US" dirty="0" smtClean="0"/>
              <a:t>This internship was not an exclusion from the above, since many of you have not responded to the Initial Data Survey due to the amount of time it will take to provide the information. </a:t>
            </a:r>
          </a:p>
          <a:p>
            <a:r>
              <a:rPr lang="en-US" dirty="0"/>
              <a:t>“By 2020 </a:t>
            </a:r>
            <a:r>
              <a:rPr lang="en-US" dirty="0" smtClean="0"/>
              <a:t>IDC predicts </a:t>
            </a:r>
            <a:r>
              <a:rPr lang="en-US" dirty="0"/>
              <a:t>the amount of digital information will grow by a factor of 30, the number of files, by a factor of 60”. </a:t>
            </a:r>
          </a:p>
        </p:txBody>
      </p:sp>
    </p:spTree>
    <p:extLst>
      <p:ext uri="{BB962C8B-B14F-4D97-AF65-F5344CB8AC3E}">
        <p14:creationId xmlns:p14="http://schemas.microsoft.com/office/powerpoint/2010/main" val="4270306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90147" y="1"/>
            <a:ext cx="10018713" cy="1231392"/>
          </a:xfrm>
        </p:spPr>
        <p:txBody>
          <a:bodyPr/>
          <a:lstStyle/>
          <a:p>
            <a:r>
              <a:rPr lang="en-US" dirty="0" smtClean="0"/>
              <a:t>Complexity of MTC Data</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048000" y="1874056"/>
            <a:ext cx="7303008" cy="4857972"/>
          </a:xfrm>
          <a:prstGeom prst="rect">
            <a:avLst/>
          </a:prstGeom>
        </p:spPr>
      </p:pic>
    </p:spTree>
    <p:extLst>
      <p:ext uri="{BB962C8B-B14F-4D97-AF65-F5344CB8AC3E}">
        <p14:creationId xmlns:p14="http://schemas.microsoft.com/office/powerpoint/2010/main" val="4100483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2663" y="1"/>
            <a:ext cx="10018713" cy="1341120"/>
          </a:xfrm>
        </p:spPr>
        <p:txBody>
          <a:bodyPr/>
          <a:lstStyle/>
          <a:p>
            <a:r>
              <a:rPr lang="en-US" dirty="0" smtClean="0"/>
              <a:t>Initial Data Survey</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449056" y="2020823"/>
            <a:ext cx="3107921" cy="4050989"/>
          </a:xfrm>
        </p:spPr>
      </p:pic>
      <p:pic>
        <p:nvPicPr>
          <p:cNvPr id="7" name="Picture 6"/>
          <p:cNvPicPr>
            <a:picLocks noChangeAspect="1"/>
          </p:cNvPicPr>
          <p:nvPr/>
        </p:nvPicPr>
        <p:blipFill>
          <a:blip r:embed="rId4"/>
          <a:stretch>
            <a:fillRect/>
          </a:stretch>
        </p:blipFill>
        <p:spPr>
          <a:xfrm>
            <a:off x="1694688" y="3138775"/>
            <a:ext cx="6335669" cy="291236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0"/>
          </a:effectLst>
        </p:spPr>
      </p:pic>
    </p:spTree>
    <p:extLst>
      <p:ext uri="{BB962C8B-B14F-4D97-AF65-F5344CB8AC3E}">
        <p14:creationId xmlns:p14="http://schemas.microsoft.com/office/powerpoint/2010/main" val="3335102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5257" y="22863"/>
            <a:ext cx="10018713" cy="1232914"/>
          </a:xfrm>
        </p:spPr>
        <p:txBody>
          <a:bodyPr/>
          <a:lstStyle/>
          <a:p>
            <a:r>
              <a:rPr lang="en-US" dirty="0" smtClean="0"/>
              <a:t>Survey Results</a:t>
            </a:r>
            <a:endParaRPr lang="en-US" dirty="0"/>
          </a:p>
        </p:txBody>
      </p:sp>
      <p:sp>
        <p:nvSpPr>
          <p:cNvPr id="5" name="Content Placeholder 4"/>
          <p:cNvSpPr>
            <a:spLocks noGrp="1"/>
          </p:cNvSpPr>
          <p:nvPr>
            <p:ph idx="1"/>
          </p:nvPr>
        </p:nvSpPr>
        <p:spPr/>
        <p:txBody>
          <a:bodyPr/>
          <a:lstStyle/>
          <a:p>
            <a:pPr marL="0" indent="0">
              <a:buNone/>
            </a:pPr>
            <a:r>
              <a:rPr lang="en-US" dirty="0" smtClean="0"/>
              <a:t> </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2601844592"/>
              </p:ext>
            </p:extLst>
          </p:nvPr>
        </p:nvGraphicFramePr>
        <p:xfrm>
          <a:off x="1629155" y="1459990"/>
          <a:ext cx="3771901" cy="241401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087999" y="1459990"/>
            <a:ext cx="4346319" cy="1938992"/>
          </a:xfrm>
          <a:prstGeom prst="rect">
            <a:avLst/>
          </a:prstGeom>
          <a:noFill/>
        </p:spPr>
        <p:txBody>
          <a:bodyPr wrap="square" rtlCol="0">
            <a:spAutoFit/>
          </a:bodyPr>
          <a:lstStyle/>
          <a:p>
            <a:r>
              <a:rPr lang="en-US" sz="2400" dirty="0" smtClean="0"/>
              <a:t>“Survey” was not completed by more then 50 % of recipients due to several reasons: low priority, skepticism, volume of data, organization and existing tasks. </a:t>
            </a:r>
            <a:endParaRPr lang="en-US" sz="2400" dirty="0"/>
          </a:p>
        </p:txBody>
      </p:sp>
      <p:graphicFrame>
        <p:nvGraphicFramePr>
          <p:cNvPr id="6" name="Chart 5"/>
          <p:cNvGraphicFramePr/>
          <p:nvPr>
            <p:extLst>
              <p:ext uri="{D42A27DB-BD31-4B8C-83A1-F6EECF244321}">
                <p14:modId xmlns:p14="http://schemas.microsoft.com/office/powerpoint/2010/main" val="3709175900"/>
              </p:ext>
            </p:extLst>
          </p:nvPr>
        </p:nvGraphicFramePr>
        <p:xfrm>
          <a:off x="6194614" y="3874007"/>
          <a:ext cx="451485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2011679" y="4374414"/>
            <a:ext cx="3389376" cy="2308324"/>
          </a:xfrm>
          <a:prstGeom prst="rect">
            <a:avLst/>
          </a:prstGeom>
          <a:noFill/>
        </p:spPr>
        <p:txBody>
          <a:bodyPr wrap="square" rtlCol="0">
            <a:spAutoFit/>
          </a:bodyPr>
          <a:lstStyle/>
          <a:p>
            <a:r>
              <a:rPr lang="en-US" sz="2400" dirty="0" smtClean="0"/>
              <a:t>Reality is that only less then 30% need to be checked for the inventory and even lesser amount of data needs to be discoverable</a:t>
            </a:r>
            <a:endParaRPr lang="en-US" sz="2400" dirty="0"/>
          </a:p>
        </p:txBody>
      </p:sp>
    </p:spTree>
    <p:extLst>
      <p:ext uri="{BB962C8B-B14F-4D97-AF65-F5344CB8AC3E}">
        <p14:creationId xmlns:p14="http://schemas.microsoft.com/office/powerpoint/2010/main" val="2588553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262269"/>
          </a:xfrm>
        </p:spPr>
        <p:txBody>
          <a:bodyPr/>
          <a:lstStyle/>
          <a:p>
            <a:r>
              <a:rPr lang="en-US" dirty="0" smtClean="0"/>
              <a:t>Visualizing Information</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07357" y="1262269"/>
            <a:ext cx="7572615" cy="5363081"/>
          </a:xfrm>
        </p:spPr>
      </p:pic>
    </p:spTree>
    <p:extLst>
      <p:ext uri="{BB962C8B-B14F-4D97-AF65-F5344CB8AC3E}">
        <p14:creationId xmlns:p14="http://schemas.microsoft.com/office/powerpoint/2010/main" val="2515510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90147" y="1"/>
            <a:ext cx="10018713" cy="1231392"/>
          </a:xfrm>
        </p:spPr>
        <p:txBody>
          <a:bodyPr/>
          <a:lstStyle/>
          <a:p>
            <a:r>
              <a:rPr lang="en-US" dirty="0" smtClean="0"/>
              <a:t>Internship Concentration</a:t>
            </a:r>
            <a:endParaRPr lang="en-US"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l="24332" t="-1297" r="18706" b="44100"/>
          <a:stretch/>
        </p:blipFill>
        <p:spPr>
          <a:xfrm>
            <a:off x="4412973" y="2782957"/>
            <a:ext cx="4025348" cy="2852530"/>
          </a:xfrm>
        </p:spPr>
      </p:pic>
      <p:sp>
        <p:nvSpPr>
          <p:cNvPr id="6" name="TextBox 5"/>
          <p:cNvSpPr txBox="1"/>
          <p:nvPr/>
        </p:nvSpPr>
        <p:spPr>
          <a:xfrm>
            <a:off x="2574235" y="1918252"/>
            <a:ext cx="8527774" cy="646331"/>
          </a:xfrm>
          <a:prstGeom prst="rect">
            <a:avLst/>
          </a:prstGeom>
          <a:noFill/>
        </p:spPr>
        <p:txBody>
          <a:bodyPr wrap="square" rtlCol="0">
            <a:spAutoFit/>
          </a:bodyPr>
          <a:lstStyle/>
          <a:p>
            <a:r>
              <a:rPr lang="en-US" dirty="0" smtClean="0"/>
              <a:t>With the time, availability and complexity constrains – concentrate on high level conceptual design for the data model</a:t>
            </a:r>
            <a:endParaRPr lang="en-US" dirty="0"/>
          </a:p>
        </p:txBody>
      </p:sp>
    </p:spTree>
    <p:extLst>
      <p:ext uri="{BB962C8B-B14F-4D97-AF65-F5344CB8AC3E}">
        <p14:creationId xmlns:p14="http://schemas.microsoft.com/office/powerpoint/2010/main" val="14088568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145</TotalTime>
  <Words>325</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Analytical Services Internship</vt:lpstr>
      <vt:lpstr>Introduction</vt:lpstr>
      <vt:lpstr>Closet full of “laundry”</vt:lpstr>
      <vt:lpstr>Why?</vt:lpstr>
      <vt:lpstr>Complexity of MTC Data</vt:lpstr>
      <vt:lpstr>Initial Data Survey</vt:lpstr>
      <vt:lpstr>Survey Results</vt:lpstr>
      <vt:lpstr>Visualizing Information</vt:lpstr>
      <vt:lpstr>Internship Concentration</vt:lpstr>
      <vt:lpstr>MTC Conceptual Data Model Strategy Planning</vt:lpstr>
      <vt:lpstr>Conclusion</vt:lpstr>
      <vt:lpstr>Further Development</vt:lpstr>
    </vt:vector>
  </TitlesOfParts>
  <Company>MTC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Services Internship</dc:title>
  <dc:creator>Victoria Giryavets</dc:creator>
  <cp:lastModifiedBy>Victoria Giryavets</cp:lastModifiedBy>
  <cp:revision>30</cp:revision>
  <dcterms:created xsi:type="dcterms:W3CDTF">2017-08-30T18:15:51Z</dcterms:created>
  <dcterms:modified xsi:type="dcterms:W3CDTF">2017-09-08T21:29:28Z</dcterms:modified>
</cp:coreProperties>
</file>