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tcfs2\Users$\User\vgirya\Data%20Visualization\Datasets%20Submitted%20Via%20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mtcfs2.mtc.ca.gov\Users$\User\vgirya\Data%20files\NDrive%20Assess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[Datasets Submitted Via Survey.xlsx]Sheet2!PivotTable1</c:name>
    <c:fmtId val="-1"/>
  </c:pivotSource>
  <c:chart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100000">
                  <a:schemeClr val="accent2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374214349075233E-2"/>
          <c:y val="3.4348173940923106E-2"/>
          <c:w val="0.93478400667038153"/>
          <c:h val="0.93130365211815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Sheet2!$C$3:$C$4</c:f>
              <c:strCache>
                <c:ptCount val="1"/>
                <c:pt idx="0">
                  <c:v>Michael Smith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203</c:v>
                </c:pt>
              </c:numCache>
            </c:numRef>
          </c:val>
        </c:ser>
        <c:ser>
          <c:idx val="1"/>
          <c:order val="1"/>
          <c:tx>
            <c:strRef>
              <c:f>Sheet2!$D$3:$D$4</c:f>
              <c:strCache>
                <c:ptCount val="1"/>
                <c:pt idx="0">
                  <c:v>Stephanie Mak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</c:ser>
        <c:ser>
          <c:idx val="2"/>
          <c:order val="2"/>
          <c:tx>
            <c:strRef>
              <c:f>Sheet2!$E$3:$E$4</c:f>
              <c:strCache>
                <c:ptCount val="1"/>
                <c:pt idx="0">
                  <c:v>Aksel Olsen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3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Sheet2!$F$3:$F$4</c:f>
              <c:strCache>
                <c:ptCount val="1"/>
                <c:pt idx="0">
                  <c:v>Shijia Bobby Lu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4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Sheet2!$F$5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4"/>
          <c:order val="4"/>
          <c:tx>
            <c:strRef>
              <c:f>Sheet2!$G$3:$G$4</c:f>
              <c:strCache>
                <c:ptCount val="1"/>
                <c:pt idx="0">
                  <c:v>Benjamin Espinosa</c:v>
                </c:pt>
              </c:strCache>
            </c:strRef>
          </c:tx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Sheet2!$G$5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Sheet2!$H$3:$H$4</c:f>
              <c:strCache>
                <c:ptCount val="1"/>
                <c:pt idx="0">
                  <c:v>Michael Ziyambi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Sheet2!$H$5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Sheet2!$I$3:$I$4</c:f>
              <c:strCache>
                <c:ptCount val="1"/>
                <c:pt idx="0">
                  <c:v>Laura Thompson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Sheet2!$I$5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7"/>
          <c:order val="7"/>
          <c:tx>
            <c:strRef>
              <c:f>Sheet2!$J$3:$J$4</c:f>
              <c:strCache>
                <c:ptCount val="1"/>
                <c:pt idx="0">
                  <c:v>Kara Oberg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Sheet2!$J$5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8"/>
          <c:order val="8"/>
          <c:tx>
            <c:strRef>
              <c:f>Sheet2!$K$3:$K$4</c:f>
              <c:strCache>
                <c:ptCount val="1"/>
                <c:pt idx="0">
                  <c:v>Michael Germeraad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60000"/>
                  </a:schemeClr>
                </a:gs>
                <a:gs pos="100000">
                  <a:schemeClr val="accent3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Sheet2!$K$5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9"/>
          <c:order val="9"/>
          <c:tx>
            <c:strRef>
              <c:f>Sheet2!$L$3:$L$4</c:f>
              <c:strCache>
                <c:ptCount val="1"/>
                <c:pt idx="0">
                  <c:v>Therese Trivedi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</a:schemeClr>
                </a:gs>
                <a:gs pos="100000">
                  <a:schemeClr val="accent4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Sheet2!$L$5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Sheet2!$M$3:$M$4</c:f>
              <c:strCache>
                <c:ptCount val="1"/>
                <c:pt idx="0">
                  <c:v>Harold Brazil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60000"/>
                  </a:schemeClr>
                </a:gs>
                <a:gs pos="100000">
                  <a:schemeClr val="accent5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Sheet2!$M$5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Sheet2!$N$3:$N$4</c:f>
              <c:strCache>
                <c:ptCount val="1"/>
                <c:pt idx="0">
                  <c:v>Lee Huo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60000"/>
                  </a:schemeClr>
                </a:gs>
                <a:gs pos="100000">
                  <a:schemeClr val="accent6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Sheet2!$N$5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Sheet2!$O$3:$O$4</c:f>
              <c:strCache>
                <c:ptCount val="1"/>
                <c:pt idx="0">
                  <c:v>Maureen Gaffney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100000">
                  <a:schemeClr val="accent1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Sheet2!$O$5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3"/>
          <c:order val="13"/>
          <c:tx>
            <c:strRef>
              <c:f>Sheet2!$P$3:$P$4</c:f>
              <c:strCache>
                <c:ptCount val="1"/>
                <c:pt idx="0">
                  <c:v>Lisa Zorn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100000">
                  <a:schemeClr val="accent2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Sheet2!$P$5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20547360"/>
        <c:axId val="220549320"/>
      </c:barChart>
      <c:catAx>
        <c:axId val="220547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0549320"/>
        <c:crosses val="autoZero"/>
        <c:auto val="1"/>
        <c:lblAlgn val="ctr"/>
        <c:lblOffset val="100"/>
        <c:noMultiLvlLbl val="0"/>
      </c:catAx>
      <c:valAx>
        <c:axId val="220549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05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653109197487822E-2"/>
          <c:y val="0.13465785771359529"/>
          <c:w val="0.91522642233006934"/>
          <c:h val="0.340674558376712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N-Drive</a:t>
            </a:r>
            <a:r>
              <a:rPr lang="en-US" baseline="0"/>
              <a:t> with over 0.5 Million files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Sheet2!$L$2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Sheet2!$K$3:$K$7</c:f>
              <c:strCache>
                <c:ptCount val="5"/>
                <c:pt idx="0">
                  <c:v>csv</c:v>
                </c:pt>
                <c:pt idx="1">
                  <c:v>xls</c:v>
                </c:pt>
                <c:pt idx="2">
                  <c:v>xml</c:v>
                </c:pt>
                <c:pt idx="3">
                  <c:v>shp</c:v>
                </c:pt>
                <c:pt idx="4">
                  <c:v>all other files</c:v>
                </c:pt>
              </c:strCache>
            </c:strRef>
          </c:cat>
          <c:val>
            <c:numRef>
              <c:f>Sheet2!$L$3:$L$7</c:f>
              <c:numCache>
                <c:formatCode>General</c:formatCode>
                <c:ptCount val="5"/>
                <c:pt idx="0">
                  <c:v>173662</c:v>
                </c:pt>
                <c:pt idx="1">
                  <c:v>44172</c:v>
                </c:pt>
                <c:pt idx="2">
                  <c:v>4924</c:v>
                </c:pt>
                <c:pt idx="3">
                  <c:v>3210</c:v>
                </c:pt>
                <c:pt idx="4">
                  <c:v>493032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00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7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7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9845FE-B506-4121-8A2C-A699200626A5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673879" cy="3329581"/>
          </a:xfrm>
        </p:spPr>
        <p:txBody>
          <a:bodyPr/>
          <a:lstStyle/>
          <a:p>
            <a:pPr algn="l"/>
            <a:r>
              <a:rPr lang="en-US" sz="5400" dirty="0" smtClean="0"/>
              <a:t>Analytical Services Internship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Complex Universe of 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6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5" y="3550546"/>
            <a:ext cx="7890581" cy="3023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8133" y="1969934"/>
            <a:ext cx="936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logical data model</a:t>
            </a:r>
          </a:p>
          <a:p>
            <a:r>
              <a:rPr lang="en-US" dirty="0" smtClean="0"/>
              <a:t>                                         Develop physical data model</a:t>
            </a:r>
          </a:p>
          <a:p>
            <a:r>
              <a:rPr lang="en-US" dirty="0" smtClean="0"/>
              <a:t>                                                            	Test Data model</a:t>
            </a:r>
          </a:p>
          <a:p>
            <a:r>
              <a:rPr lang="en-US" dirty="0" smtClean="0"/>
              <a:t>                                                                              	Dataset Submission Form…..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133" y="1308687"/>
            <a:ext cx="249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 DO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788199" y="235434"/>
            <a:ext cx="15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DONE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3198" y="881765"/>
            <a:ext cx="579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Gather business requirements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	High Level Conceptual Data Model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4310" y="0"/>
            <a:ext cx="10018713" cy="944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Bay Area Metro Smart Data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84310" y="1456388"/>
            <a:ext cx="10018713" cy="31242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smtClean="0"/>
          </a:p>
          <a:p>
            <a:endParaRPr lang="en-US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Comprehensive Data Governance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										Audit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					Smart Data Tracking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													and Publishing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25038" y="4075889"/>
            <a:ext cx="10466962" cy="1122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54 years phrase Garbage In Garbage Out has been in existence…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81586" y="1188394"/>
            <a:ext cx="10018713" cy="225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</a:rPr>
              <a:t>DATA GROWTH </a:t>
            </a:r>
            <a:r>
              <a:rPr lang="en-US" dirty="0" smtClean="0"/>
              <a:t>might be 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							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then Bay Area 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														</a:t>
            </a:r>
            <a:r>
              <a:rPr lang="en-US" dirty="0" smtClean="0">
                <a:solidFill>
                  <a:srgbClr val="FF0000"/>
                </a:solidFill>
              </a:rPr>
              <a:t>POPULATION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525294" y="566330"/>
            <a:ext cx="8952689" cy="17525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Investigation</a:t>
            </a:r>
            <a:r>
              <a:rPr lang="en-US" dirty="0" smtClean="0"/>
              <a:t>, </a:t>
            </a:r>
            <a:r>
              <a:rPr lang="en-US" sz="2400" dirty="0" smtClean="0"/>
              <a:t>or what is commonly know as  “Gathering Business Requirements”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2" y="2595612"/>
            <a:ext cx="6335669" cy="29123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954" y="1442630"/>
            <a:ext cx="3107921" cy="40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18330"/>
              </p:ext>
            </p:extLst>
          </p:nvPr>
        </p:nvGraphicFramePr>
        <p:xfrm>
          <a:off x="795675" y="1456405"/>
          <a:ext cx="4649022" cy="322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3983" y="1267230"/>
            <a:ext cx="61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 participation </a:t>
            </a:r>
            <a:r>
              <a:rPr lang="en-US" sz="3600" b="1" dirty="0">
                <a:solidFill>
                  <a:srgbClr val="FF0000"/>
                </a:solidFill>
              </a:rPr>
              <a:t>28%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75635" y="1926659"/>
            <a:ext cx="463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form/Excel Template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38517" y="3411919"/>
            <a:ext cx="227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79542" y="3886682"/>
            <a:ext cx="32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In-Person Interview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11408" y="4679668"/>
            <a:ext cx="3266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“Drive-by”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3983" y="2937156"/>
            <a:ext cx="40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hunt for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13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7743" y="1851548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Priority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832" y="1314203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Heavy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volume of existing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254" y="776858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volume of existing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810" y="2400185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Skepticism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0144" y="2933492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Lack of clarity in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254" y="4990050"/>
            <a:ext cx="1172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save </a:t>
            </a:r>
            <a:r>
              <a:rPr lang="en-US" sz="2800" dirty="0" smtClean="0">
                <a:solidFill>
                  <a:srgbClr val="FF0000"/>
                </a:solidFill>
              </a:rPr>
              <a:t>half of a million dollars </a:t>
            </a:r>
            <a:r>
              <a:rPr lang="en-US" sz="2400" dirty="0" smtClean="0"/>
              <a:t>by doing thorough </a:t>
            </a:r>
            <a:r>
              <a:rPr lang="en-US" sz="2400" dirty="0" smtClean="0">
                <a:solidFill>
                  <a:srgbClr val="FF0000"/>
                </a:solidFill>
              </a:rPr>
              <a:t>inventory</a:t>
            </a:r>
            <a:r>
              <a:rPr lang="en-US" sz="2400" dirty="0" smtClean="0"/>
              <a:t> of existing </a:t>
            </a:r>
            <a:r>
              <a:rPr lang="en-US" sz="3200" dirty="0" smtClean="0">
                <a:solidFill>
                  <a:srgbClr val="FF0000"/>
                </a:solidFill>
              </a:rPr>
              <a:t>data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4" y="167138"/>
            <a:ext cx="10058400" cy="66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06331965"/>
              </p:ext>
            </p:extLst>
          </p:nvPr>
        </p:nvGraphicFramePr>
        <p:xfrm>
          <a:off x="1021724" y="1928476"/>
          <a:ext cx="45148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39320" y="2741134"/>
            <a:ext cx="582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over </a:t>
            </a:r>
            <a:r>
              <a:rPr lang="en-US" sz="2400" b="1" dirty="0" smtClean="0">
                <a:solidFill>
                  <a:srgbClr val="FF0000"/>
                </a:solidFill>
              </a:rPr>
              <a:t>100 MS Access databases…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5" y="247158"/>
            <a:ext cx="4000087" cy="300006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82153" y="511288"/>
            <a:ext cx="6342434" cy="1507786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Closet Full of “Data”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782153" y="2873940"/>
            <a:ext cx="1921314" cy="9022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19" y="3325044"/>
            <a:ext cx="4011168" cy="300450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379251" y="2305455"/>
            <a:ext cx="2529192" cy="22373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1264" y="5438274"/>
            <a:ext cx="736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With the time, availability and complexity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741474"/>
            <a:ext cx="10387263" cy="648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Started</a:t>
            </a:r>
            <a:r>
              <a:rPr lang="en-US" sz="3200" dirty="0" smtClean="0"/>
              <a:t> work on High </a:t>
            </a:r>
            <a:r>
              <a:rPr lang="en-US" sz="3200" dirty="0" smtClean="0"/>
              <a:t>Level</a:t>
            </a:r>
            <a:r>
              <a:rPr lang="en-US" sz="3200" b="1" dirty="0" smtClean="0"/>
              <a:t> Conceptual </a:t>
            </a:r>
            <a:r>
              <a:rPr lang="en-US" sz="3200" dirty="0" smtClean="0">
                <a:solidFill>
                  <a:srgbClr val="FF0000"/>
                </a:solidFill>
              </a:rPr>
              <a:t>Design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44" y="1702371"/>
            <a:ext cx="4895314" cy="29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145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Analytical Services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Services Internship</dc:title>
  <dc:creator>Victoria Giryavets</dc:creator>
  <cp:lastModifiedBy>Victoria Giryavets</cp:lastModifiedBy>
  <cp:revision>25</cp:revision>
  <dcterms:created xsi:type="dcterms:W3CDTF">2017-09-11T18:03:33Z</dcterms:created>
  <dcterms:modified xsi:type="dcterms:W3CDTF">2017-09-18T19:41:21Z</dcterms:modified>
</cp:coreProperties>
</file>