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mtcfs2\Users$\User\vgirya\Data%20Visualization\Datasets%20Submitted%20Via%20Surve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mtcfs2.mtc.ca.gov\Users$\User\vgirya\Data%20files\NDrive%20Assessmen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[Datasets Submitted Via Survey.xlsx]Sheet2!PivotTable1</c:name>
    <c:fmtId val="-1"/>
  </c:pivotSource>
  <c:chart>
    <c:autoTitleDeleted val="0"/>
    <c:pivotFmts>
      <c:pivotFmt>
        <c:idx val="0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  <c:spPr>
            <a:gradFill>
              <a:gsLst>
                <a:gs pos="0">
                  <a:schemeClr val="accent2">
                    <a:lumMod val="80000"/>
                    <a:lumOff val="20000"/>
                  </a:schemeClr>
                </a:gs>
                <a:gs pos="100000">
                  <a:schemeClr val="accent2">
                    <a:lumMod val="80000"/>
                    <a:lumOff val="200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0374214349075233E-2"/>
          <c:y val="3.4348173940923106E-2"/>
          <c:w val="0.93478400667038153"/>
          <c:h val="0.931303652118153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Sheet2!$C$3:$C$4</c:f>
              <c:strCache>
                <c:ptCount val="1"/>
                <c:pt idx="0">
                  <c:v>Michael Smith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Sheet2!$C$5</c:f>
              <c:numCache>
                <c:formatCode>General</c:formatCode>
                <c:ptCount val="1"/>
                <c:pt idx="0">
                  <c:v>203</c:v>
                </c:pt>
              </c:numCache>
            </c:numRef>
          </c:val>
        </c:ser>
        <c:ser>
          <c:idx val="1"/>
          <c:order val="1"/>
          <c:tx>
            <c:strRef>
              <c:f>Sheet2!$D$3:$D$4</c:f>
              <c:strCache>
                <c:ptCount val="1"/>
                <c:pt idx="0">
                  <c:v>Stephanie Mak</c:v>
                </c:pt>
              </c:strCache>
            </c:strRef>
          </c:tx>
          <c:spPr>
            <a:gradFill>
              <a:gsLst>
                <a:gs pos="0">
                  <a:schemeClr val="accent2"/>
                </a:gs>
                <a:gs pos="100000">
                  <a:schemeClr val="accent2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Sheet2!$D$5</c:f>
              <c:numCache>
                <c:formatCode>General</c:formatCode>
                <c:ptCount val="1"/>
                <c:pt idx="0">
                  <c:v>89</c:v>
                </c:pt>
              </c:numCache>
            </c:numRef>
          </c:val>
        </c:ser>
        <c:ser>
          <c:idx val="2"/>
          <c:order val="2"/>
          <c:tx>
            <c:strRef>
              <c:f>Sheet2!$E$3:$E$4</c:f>
              <c:strCache>
                <c:ptCount val="1"/>
                <c:pt idx="0">
                  <c:v>Aksel Olsen</c:v>
                </c:pt>
              </c:strCache>
            </c:strRef>
          </c:tx>
          <c:spPr>
            <a:gradFill>
              <a:gsLst>
                <a:gs pos="0">
                  <a:schemeClr val="accent3"/>
                </a:gs>
                <a:gs pos="100000">
                  <a:schemeClr val="accent3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Sheet2!$E$5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</c:ser>
        <c:ser>
          <c:idx val="3"/>
          <c:order val="3"/>
          <c:tx>
            <c:strRef>
              <c:f>Sheet2!$F$3:$F$4</c:f>
              <c:strCache>
                <c:ptCount val="1"/>
                <c:pt idx="0">
                  <c:v>Shijia Bobby Lu</c:v>
                </c:pt>
              </c:strCache>
            </c:strRef>
          </c:tx>
          <c:spPr>
            <a:gradFill>
              <a:gsLst>
                <a:gs pos="0">
                  <a:schemeClr val="accent4"/>
                </a:gs>
                <a:gs pos="100000">
                  <a:schemeClr val="accent4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Sheet2!$F$5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</c:ser>
        <c:ser>
          <c:idx val="4"/>
          <c:order val="4"/>
          <c:tx>
            <c:strRef>
              <c:f>Sheet2!$G$3:$G$4</c:f>
              <c:strCache>
                <c:ptCount val="1"/>
                <c:pt idx="0">
                  <c:v>Benjamin Espinosa</c:v>
                </c:pt>
              </c:strCache>
            </c:strRef>
          </c:tx>
          <c:spPr>
            <a:gradFill>
              <a:gsLst>
                <a:gs pos="0">
                  <a:schemeClr val="accent5"/>
                </a:gs>
                <a:gs pos="100000">
                  <a:schemeClr val="accent5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Sheet2!$G$5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5"/>
          <c:order val="5"/>
          <c:tx>
            <c:strRef>
              <c:f>Sheet2!$H$3:$H$4</c:f>
              <c:strCache>
                <c:ptCount val="1"/>
                <c:pt idx="0">
                  <c:v>Michael Ziyambi</c:v>
                </c:pt>
              </c:strCache>
            </c:strRef>
          </c:tx>
          <c:spPr>
            <a:gradFill>
              <a:gsLst>
                <a:gs pos="0">
                  <a:schemeClr val="accent6"/>
                </a:gs>
                <a:gs pos="100000">
                  <a:schemeClr val="accent6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Sheet2!$H$5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6"/>
          <c:order val="6"/>
          <c:tx>
            <c:strRef>
              <c:f>Sheet2!$I$3:$I$4</c:f>
              <c:strCache>
                <c:ptCount val="1"/>
                <c:pt idx="0">
                  <c:v>Laura Thompson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60000"/>
                  </a:schemeClr>
                </a:gs>
                <a:gs pos="100000">
                  <a:schemeClr val="accent1">
                    <a:lumMod val="600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Sheet2!$I$5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7"/>
          <c:order val="7"/>
          <c:tx>
            <c:strRef>
              <c:f>Sheet2!$J$3:$J$4</c:f>
              <c:strCache>
                <c:ptCount val="1"/>
                <c:pt idx="0">
                  <c:v>Kara Oberg</c:v>
                </c:pt>
              </c:strCache>
            </c:strRef>
          </c:tx>
          <c:spPr>
            <a:gradFill>
              <a:gsLst>
                <a:gs pos="0">
                  <a:schemeClr val="accent2">
                    <a:lumMod val="60000"/>
                  </a:schemeClr>
                </a:gs>
                <a:gs pos="100000">
                  <a:schemeClr val="accent2">
                    <a:lumMod val="600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Sheet2!$J$5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8"/>
          <c:order val="8"/>
          <c:tx>
            <c:strRef>
              <c:f>Sheet2!$K$3:$K$4</c:f>
              <c:strCache>
                <c:ptCount val="1"/>
                <c:pt idx="0">
                  <c:v>Michael Germeraad</c:v>
                </c:pt>
              </c:strCache>
            </c:strRef>
          </c:tx>
          <c:spPr>
            <a:gradFill>
              <a:gsLst>
                <a:gs pos="0">
                  <a:schemeClr val="accent3">
                    <a:lumMod val="60000"/>
                  </a:schemeClr>
                </a:gs>
                <a:gs pos="100000">
                  <a:schemeClr val="accent3">
                    <a:lumMod val="600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Sheet2!$K$5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9"/>
          <c:order val="9"/>
          <c:tx>
            <c:strRef>
              <c:f>Sheet2!$L$3:$L$4</c:f>
              <c:strCache>
                <c:ptCount val="1"/>
                <c:pt idx="0">
                  <c:v>Therese Trivedi</c:v>
                </c:pt>
              </c:strCache>
            </c:strRef>
          </c:tx>
          <c:spPr>
            <a:gradFill>
              <a:gsLst>
                <a:gs pos="0">
                  <a:schemeClr val="accent4">
                    <a:lumMod val="60000"/>
                  </a:schemeClr>
                </a:gs>
                <a:gs pos="100000">
                  <a:schemeClr val="accent4">
                    <a:lumMod val="600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Sheet2!$L$5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0"/>
          <c:order val="10"/>
          <c:tx>
            <c:strRef>
              <c:f>Sheet2!$M$3:$M$4</c:f>
              <c:strCache>
                <c:ptCount val="1"/>
                <c:pt idx="0">
                  <c:v>Harold Brazil</c:v>
                </c:pt>
              </c:strCache>
            </c:strRef>
          </c:tx>
          <c:spPr>
            <a:gradFill>
              <a:gsLst>
                <a:gs pos="0">
                  <a:schemeClr val="accent5">
                    <a:lumMod val="60000"/>
                  </a:schemeClr>
                </a:gs>
                <a:gs pos="100000">
                  <a:schemeClr val="accent5">
                    <a:lumMod val="600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Sheet2!$M$5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1"/>
          <c:order val="11"/>
          <c:tx>
            <c:strRef>
              <c:f>Sheet2!$N$3:$N$4</c:f>
              <c:strCache>
                <c:ptCount val="1"/>
                <c:pt idx="0">
                  <c:v>Lee Huo</c:v>
                </c:pt>
              </c:strCache>
            </c:strRef>
          </c:tx>
          <c:spPr>
            <a:gradFill>
              <a:gsLst>
                <a:gs pos="0">
                  <a:schemeClr val="accent6">
                    <a:lumMod val="60000"/>
                  </a:schemeClr>
                </a:gs>
                <a:gs pos="100000">
                  <a:schemeClr val="accent6">
                    <a:lumMod val="600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Sheet2!$N$5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2"/>
          <c:order val="12"/>
          <c:tx>
            <c:strRef>
              <c:f>Sheet2!$O$3:$O$4</c:f>
              <c:strCache>
                <c:ptCount val="1"/>
                <c:pt idx="0">
                  <c:v>Maureen Gaffney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80000"/>
                    <a:lumOff val="20000"/>
                  </a:schemeClr>
                </a:gs>
                <a:gs pos="100000">
                  <a:schemeClr val="accent1">
                    <a:lumMod val="80000"/>
                    <a:lumOff val="200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Sheet2!$O$5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3"/>
          <c:order val="13"/>
          <c:tx>
            <c:strRef>
              <c:f>Sheet2!$P$3:$P$4</c:f>
              <c:strCache>
                <c:ptCount val="1"/>
                <c:pt idx="0">
                  <c:v>Lisa Zorn</c:v>
                </c:pt>
              </c:strCache>
            </c:strRef>
          </c:tx>
          <c:spPr>
            <a:gradFill>
              <a:gsLst>
                <a:gs pos="0">
                  <a:schemeClr val="accent2">
                    <a:lumMod val="80000"/>
                    <a:lumOff val="20000"/>
                  </a:schemeClr>
                </a:gs>
                <a:gs pos="100000">
                  <a:schemeClr val="accent2">
                    <a:lumMod val="80000"/>
                    <a:lumOff val="200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Sheet2!$P$5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257489936"/>
        <c:axId val="257496208"/>
      </c:barChart>
      <c:catAx>
        <c:axId val="2574899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57496208"/>
        <c:crosses val="autoZero"/>
        <c:auto val="1"/>
        <c:lblAlgn val="ctr"/>
        <c:lblOffset val="100"/>
        <c:noMultiLvlLbl val="0"/>
      </c:catAx>
      <c:valAx>
        <c:axId val="2574962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7489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6.653109197487822E-2"/>
          <c:y val="0.13465785771359529"/>
          <c:w val="0.91522642233006934"/>
          <c:h val="0.340674558376712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N-Drive</a:t>
            </a:r>
            <a:r>
              <a:rPr lang="en-US" baseline="0"/>
              <a:t> with over 0.5 Million files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Sheet2!$L$2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Sheet2!$K$3:$K$7</c:f>
              <c:strCache>
                <c:ptCount val="5"/>
                <c:pt idx="0">
                  <c:v>csv</c:v>
                </c:pt>
                <c:pt idx="1">
                  <c:v>xls</c:v>
                </c:pt>
                <c:pt idx="2">
                  <c:v>xml</c:v>
                </c:pt>
                <c:pt idx="3">
                  <c:v>shp</c:v>
                </c:pt>
                <c:pt idx="4">
                  <c:v>all other files</c:v>
                </c:pt>
              </c:strCache>
            </c:strRef>
          </c:cat>
          <c:val>
            <c:numRef>
              <c:f>Sheet2!$L$3:$L$7</c:f>
              <c:numCache>
                <c:formatCode>General</c:formatCode>
                <c:ptCount val="5"/>
                <c:pt idx="0">
                  <c:v>173662</c:v>
                </c:pt>
                <c:pt idx="1">
                  <c:v>44172</c:v>
                </c:pt>
                <c:pt idx="2">
                  <c:v>4924</c:v>
                </c:pt>
                <c:pt idx="3">
                  <c:v>3210</c:v>
                </c:pt>
                <c:pt idx="4">
                  <c:v>493032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45FE-B506-4121-8A2C-A699200626A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52E1-989A-44AA-B7C4-C40B4EDD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1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45FE-B506-4121-8A2C-A699200626A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52E1-989A-44AA-B7C4-C40B4EDD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45FE-B506-4121-8A2C-A699200626A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52E1-989A-44AA-B7C4-C40B4EDD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73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45FE-B506-4121-8A2C-A699200626A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52E1-989A-44AA-B7C4-C40B4EDDCE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6006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45FE-B506-4121-8A2C-A699200626A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52E1-989A-44AA-B7C4-C40B4EDD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57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45FE-B506-4121-8A2C-A699200626A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52E1-989A-44AA-B7C4-C40B4EDD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35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45FE-B506-4121-8A2C-A699200626A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52E1-989A-44AA-B7C4-C40B4EDD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70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45FE-B506-4121-8A2C-A699200626A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52E1-989A-44AA-B7C4-C40B4EDD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27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45FE-B506-4121-8A2C-A699200626A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52E1-989A-44AA-B7C4-C40B4EDD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1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45FE-B506-4121-8A2C-A699200626A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52E1-989A-44AA-B7C4-C40B4EDD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0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45FE-B506-4121-8A2C-A699200626A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52E1-989A-44AA-B7C4-C40B4EDD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7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45FE-B506-4121-8A2C-A699200626A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52E1-989A-44AA-B7C4-C40B4EDD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6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45FE-B506-4121-8A2C-A699200626A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52E1-989A-44AA-B7C4-C40B4EDD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1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45FE-B506-4121-8A2C-A699200626A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52E1-989A-44AA-B7C4-C40B4EDD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8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45FE-B506-4121-8A2C-A699200626A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52E1-989A-44AA-B7C4-C40B4EDD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45FE-B506-4121-8A2C-A699200626A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52E1-989A-44AA-B7C4-C40B4EDD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6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45FE-B506-4121-8A2C-A699200626A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52E1-989A-44AA-B7C4-C40B4EDD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5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B9845FE-B506-4121-8A2C-A699200626A5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552E1-989A-44AA-B7C4-C40B4EDDC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673879" cy="3329581"/>
          </a:xfrm>
        </p:spPr>
        <p:txBody>
          <a:bodyPr/>
          <a:lstStyle/>
          <a:p>
            <a:pPr algn="l"/>
            <a:r>
              <a:rPr lang="en-US" sz="5400" dirty="0" smtClean="0"/>
              <a:t>Analytical Services Internship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Complex Universe of DATA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67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155" y="3550546"/>
            <a:ext cx="7890581" cy="30236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68133" y="1969934"/>
            <a:ext cx="9364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 a logical data model</a:t>
            </a:r>
          </a:p>
          <a:p>
            <a:r>
              <a:rPr lang="en-US" dirty="0" smtClean="0"/>
              <a:t>                                         Develop physical data model</a:t>
            </a:r>
          </a:p>
          <a:p>
            <a:r>
              <a:rPr lang="en-US" dirty="0" smtClean="0"/>
              <a:t>                                                            	Test Data model</a:t>
            </a:r>
          </a:p>
          <a:p>
            <a:r>
              <a:rPr lang="en-US" dirty="0" smtClean="0"/>
              <a:t>                                                                              	Dataset Submission Form…..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68133" y="1308687"/>
            <a:ext cx="2495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TO DO 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788199" y="235434"/>
            <a:ext cx="152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DONE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53198" y="881765"/>
            <a:ext cx="5796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Gather business requirements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	</a:t>
            </a:r>
            <a:r>
              <a:rPr lang="en-US" sz="2000" dirty="0" smtClean="0">
                <a:solidFill>
                  <a:srgbClr val="FF0000"/>
                </a:solidFill>
              </a:rPr>
              <a:t>High Level Conceptual </a:t>
            </a:r>
            <a:r>
              <a:rPr lang="en-US" sz="2000" dirty="0" smtClean="0">
                <a:solidFill>
                  <a:srgbClr val="FF0000"/>
                </a:solidFill>
              </a:rPr>
              <a:t>Data Model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60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84310" y="0"/>
            <a:ext cx="10018713" cy="9442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Bay Area Metro Smart Data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84310" y="1456388"/>
            <a:ext cx="10018713" cy="312420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smtClean="0"/>
          </a:p>
          <a:p>
            <a:endParaRPr lang="en-US" b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smtClean="0"/>
              <a:t>Comprehensive Data Governance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smtClean="0"/>
              <a:t>										Audit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smtClean="0"/>
              <a:t>					Smart Data Tracking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smtClean="0"/>
              <a:t>													and Publishing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725038" y="4075889"/>
            <a:ext cx="10466962" cy="1122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For 54 years phrase Garbage In Garbage Out has been in existence…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81586" y="1188394"/>
            <a:ext cx="10018713" cy="225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FF0000"/>
                </a:solidFill>
              </a:rPr>
              <a:t>DATA GROWTH </a:t>
            </a:r>
            <a:r>
              <a:rPr lang="en-US" dirty="0" smtClean="0"/>
              <a:t>might be </a:t>
            </a:r>
          </a:p>
          <a:p>
            <a:pPr marL="457200" lvl="1" indent="0">
              <a:buFont typeface="Arial"/>
              <a:buNone/>
            </a:pPr>
            <a:r>
              <a:rPr lang="en-US" dirty="0" smtClean="0"/>
              <a:t>							</a:t>
            </a:r>
            <a:r>
              <a:rPr lang="en-US" dirty="0" smtClean="0">
                <a:solidFill>
                  <a:srgbClr val="FF0000"/>
                </a:solidFill>
              </a:rPr>
              <a:t>HIGHER</a:t>
            </a:r>
            <a:r>
              <a:rPr lang="en-US" dirty="0" smtClean="0"/>
              <a:t> then Bay Area </a:t>
            </a:r>
          </a:p>
          <a:p>
            <a:pPr marL="457200" lvl="1" indent="0">
              <a:buFont typeface="Arial"/>
              <a:buNone/>
            </a:pPr>
            <a:r>
              <a:rPr lang="en-US" dirty="0" smtClean="0"/>
              <a:t>														</a:t>
            </a:r>
            <a:r>
              <a:rPr lang="en-US" dirty="0" smtClean="0">
                <a:solidFill>
                  <a:srgbClr val="FF0000"/>
                </a:solidFill>
              </a:rPr>
              <a:t>POPULATION GROWTH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9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525294" y="566330"/>
            <a:ext cx="8952689" cy="17525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Investigation</a:t>
            </a:r>
            <a:r>
              <a:rPr lang="en-US" dirty="0" smtClean="0"/>
              <a:t>, </a:t>
            </a:r>
            <a:r>
              <a:rPr lang="en-US" sz="2400" dirty="0" smtClean="0"/>
              <a:t>or what is commonly know as  “Gathering Business Requirements”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72" y="2595612"/>
            <a:ext cx="6335669" cy="291236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0"/>
          </a:effectLst>
        </p:spPr>
      </p:pic>
      <p:pic>
        <p:nvPicPr>
          <p:cNvPr id="4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954" y="1442630"/>
            <a:ext cx="3107921" cy="405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0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918330"/>
              </p:ext>
            </p:extLst>
          </p:nvPr>
        </p:nvGraphicFramePr>
        <p:xfrm>
          <a:off x="795675" y="1456405"/>
          <a:ext cx="4649022" cy="3223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93983" y="1267230"/>
            <a:ext cx="6105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initial participation </a:t>
            </a:r>
            <a:r>
              <a:rPr lang="en-US" sz="3600" b="1" dirty="0">
                <a:solidFill>
                  <a:srgbClr val="FF0000"/>
                </a:solidFill>
              </a:rPr>
              <a:t>28%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375635" y="1926659"/>
            <a:ext cx="4636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Web </a:t>
            </a:r>
            <a:r>
              <a:rPr lang="en-US" sz="2400" dirty="0" smtClean="0"/>
              <a:t>form/Excel Template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238517" y="3411919"/>
            <a:ext cx="2274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Email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879542" y="3886682"/>
            <a:ext cx="3266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In-Person Interview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011408" y="4679668"/>
            <a:ext cx="3266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“Drive-by”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93983" y="2937156"/>
            <a:ext cx="4039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hunt for information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135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7743" y="1851548"/>
            <a:ext cx="5729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Low Priority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63832" y="1314203"/>
            <a:ext cx="5729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Heavy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volume of existing </a:t>
            </a:r>
            <a:r>
              <a:rPr lang="en-U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tasks</a:t>
            </a:r>
            <a:endParaRPr lang="en-US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254" y="776858"/>
            <a:ext cx="5729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volume of existing </a:t>
            </a:r>
            <a:r>
              <a:rPr lang="en-U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en-US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2810" y="2400185"/>
            <a:ext cx="5729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Skepticism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40144" y="2933492"/>
            <a:ext cx="5729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Lack of clarity in </a:t>
            </a:r>
            <a:r>
              <a:rPr lang="en-US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purpose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8254" y="4990050"/>
            <a:ext cx="11725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save </a:t>
            </a:r>
            <a:r>
              <a:rPr lang="en-US" sz="2800" dirty="0" smtClean="0">
                <a:solidFill>
                  <a:srgbClr val="FF0000"/>
                </a:solidFill>
              </a:rPr>
              <a:t>half of a million dollars </a:t>
            </a:r>
            <a:r>
              <a:rPr lang="en-US" sz="2400" dirty="0" smtClean="0"/>
              <a:t>by doing thorough </a:t>
            </a:r>
            <a:r>
              <a:rPr lang="en-US" sz="2400" dirty="0" smtClean="0">
                <a:solidFill>
                  <a:srgbClr val="FF0000"/>
                </a:solidFill>
              </a:rPr>
              <a:t>inventory</a:t>
            </a:r>
            <a:r>
              <a:rPr lang="en-US" sz="2400" dirty="0" smtClean="0"/>
              <a:t> of </a:t>
            </a:r>
            <a:r>
              <a:rPr lang="en-US" sz="2400" dirty="0" smtClean="0"/>
              <a:t>existing </a:t>
            </a:r>
            <a:r>
              <a:rPr lang="en-US" sz="3200" dirty="0" smtClean="0">
                <a:solidFill>
                  <a:srgbClr val="FF0000"/>
                </a:solidFill>
              </a:rPr>
              <a:t>data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58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14" y="167138"/>
            <a:ext cx="10058400" cy="66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3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06331965"/>
              </p:ext>
            </p:extLst>
          </p:nvPr>
        </p:nvGraphicFramePr>
        <p:xfrm>
          <a:off x="1021724" y="1928476"/>
          <a:ext cx="45148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39320" y="2741134"/>
            <a:ext cx="5820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over </a:t>
            </a:r>
            <a:r>
              <a:rPr lang="en-US" sz="2400" b="1" dirty="0" smtClean="0">
                <a:solidFill>
                  <a:srgbClr val="FF0000"/>
                </a:solidFill>
              </a:rPr>
              <a:t>100 </a:t>
            </a:r>
            <a:r>
              <a:rPr lang="en-US" sz="2400" b="1" dirty="0" smtClean="0">
                <a:solidFill>
                  <a:srgbClr val="FF0000"/>
                </a:solidFill>
              </a:rPr>
              <a:t>MS Access databases</a:t>
            </a:r>
            <a:r>
              <a:rPr lang="en-US" sz="2400" b="1" dirty="0" smtClean="0">
                <a:solidFill>
                  <a:srgbClr val="FF0000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3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35" y="247158"/>
            <a:ext cx="4000087" cy="3000065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782153" y="511288"/>
            <a:ext cx="6342434" cy="1507786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Closet Full of “Data”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4782153" y="2873940"/>
            <a:ext cx="1921314" cy="90220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419" y="3325044"/>
            <a:ext cx="4011168" cy="300450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379251" y="2305455"/>
            <a:ext cx="2529192" cy="223736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9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127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With the time, availability and </a:t>
            </a:r>
            <a:r>
              <a:rPr lang="en-US" sz="2400" dirty="0" smtClean="0"/>
              <a:t>complexity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111041"/>
            <a:ext cx="12192000" cy="12313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/>
              <a:t>High Level Conceptual Design</a:t>
            </a:r>
            <a:endParaRPr lang="en-US" sz="3200" b="1" dirty="0"/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352" y="1579849"/>
            <a:ext cx="49339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6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168</TotalTime>
  <Words>142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Analytical Services Internship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Analytical Services Internship</dc:title>
  <dc:creator>Victoria Giryavets</dc:creator>
  <cp:lastModifiedBy>Victoria Giryavets</cp:lastModifiedBy>
  <cp:revision>23</cp:revision>
  <dcterms:created xsi:type="dcterms:W3CDTF">2017-09-11T18:03:33Z</dcterms:created>
  <dcterms:modified xsi:type="dcterms:W3CDTF">2017-09-11T22:17:11Z</dcterms:modified>
</cp:coreProperties>
</file>