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62" r:id="rId3"/>
    <p:sldId id="263" r:id="rId4"/>
    <p:sldId id="264" r:id="rId5"/>
    <p:sldId id="257" r:id="rId6"/>
    <p:sldId id="258" r:id="rId7"/>
    <p:sldId id="260" r:id="rId8"/>
    <p:sldId id="261"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hiIBo+eVIw0zHtIqMstMuZ6iak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5"/>
    <p:restoredTop sz="71579"/>
  </p:normalViewPr>
  <p:slideViewPr>
    <p:cSldViewPr snapToGrid="0" snapToObjects="1">
      <p:cViewPr varScale="1">
        <p:scale>
          <a:sx n="68" d="100"/>
          <a:sy n="68" d="100"/>
        </p:scale>
        <p:origin x="3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nlinelibrary.wiley.com/doi/10.1111/mec.13322#mec13322-bib-0043"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547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5912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sz="1100" b="0" i="0" u="none" strike="noStrike" cap="none" dirty="0">
                <a:solidFill>
                  <a:srgbClr val="000000"/>
                </a:solidFill>
                <a:effectLst/>
                <a:latin typeface="Arial"/>
                <a:ea typeface="Arial"/>
                <a:cs typeface="Arial"/>
                <a:sym typeface="Arial"/>
              </a:rPr>
              <a:t>In LFMMs (</a:t>
            </a:r>
            <a:r>
              <a:rPr lang="en-ZA" sz="1100" b="0" i="0" u="none" strike="noStrike" cap="none" dirty="0" err="1">
                <a:solidFill>
                  <a:srgbClr val="000000"/>
                </a:solidFill>
                <a:effectLst/>
                <a:latin typeface="Arial"/>
                <a:ea typeface="Arial"/>
                <a:cs typeface="Arial"/>
                <a:sym typeface="Arial"/>
              </a:rPr>
              <a:t>Frichot</a:t>
            </a:r>
            <a:r>
              <a:rPr lang="en-ZA" sz="1100" b="0" i="0" u="none" strike="noStrike" cap="none" dirty="0">
                <a:solidFill>
                  <a:srgbClr val="000000"/>
                </a:solidFill>
                <a:effectLst/>
                <a:latin typeface="Arial"/>
                <a:ea typeface="Arial"/>
                <a:cs typeface="Arial"/>
                <a:sym typeface="Arial"/>
              </a:rPr>
              <a:t> </a:t>
            </a:r>
            <a:r>
              <a:rPr lang="en-ZA" sz="1100" b="0" i="1" u="none" strike="noStrike" cap="none" dirty="0">
                <a:solidFill>
                  <a:srgbClr val="000000"/>
                </a:solidFill>
                <a:effectLst/>
                <a:latin typeface="Arial"/>
                <a:ea typeface="Arial"/>
                <a:cs typeface="Arial"/>
                <a:sym typeface="Arial"/>
              </a:rPr>
              <a:t>et al</a:t>
            </a:r>
            <a:r>
              <a:rPr lang="en-ZA" sz="1100" b="0" i="0" u="none" strike="noStrike" cap="none" dirty="0">
                <a:solidFill>
                  <a:srgbClr val="000000"/>
                </a:solidFill>
                <a:effectLst/>
                <a:latin typeface="Arial"/>
                <a:ea typeface="Arial"/>
                <a:cs typeface="Arial"/>
                <a:sym typeface="Arial"/>
              </a:rPr>
              <a:t>. </a:t>
            </a:r>
            <a:r>
              <a:rPr lang="en-ZA" sz="1100" b="1" i="0" u="sng" strike="noStrike" cap="none" dirty="0">
                <a:solidFill>
                  <a:srgbClr val="000000"/>
                </a:solidFill>
                <a:effectLst/>
                <a:latin typeface="Arial"/>
                <a:ea typeface="Arial"/>
                <a:cs typeface="Arial"/>
                <a:sym typeface="Arial"/>
                <a:hlinkClick r:id="rId3"/>
              </a:rPr>
              <a:t>2013</a:t>
            </a:r>
            <a:r>
              <a:rPr lang="en-ZA" sz="1100" b="0" i="0" u="none" strike="noStrike" cap="none" dirty="0">
                <a:solidFill>
                  <a:srgbClr val="000000"/>
                </a:solidFill>
                <a:effectLst/>
                <a:latin typeface="Arial"/>
                <a:ea typeface="Arial"/>
                <a:cs typeface="Arial"/>
                <a:sym typeface="Arial"/>
              </a:rPr>
              <a:t>), neutral genetic structure is introduced as a random factor with the so-called latent factors, which are similar to principal components and calculated from all available markers. The advantage of this linear approach is that the effects of environmental factors and neutral genetic structure on allele frequencies are simultaneously estimated.</a:t>
            </a:r>
            <a:endParaRPr dirty="0"/>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ZA" sz="1100" b="0" i="0" u="none" strike="noStrike" cap="none" dirty="0">
                <a:solidFill>
                  <a:srgbClr val="000000"/>
                </a:solidFill>
                <a:effectLst/>
                <a:latin typeface="Arial"/>
                <a:ea typeface="Arial"/>
                <a:cs typeface="Arial"/>
                <a:sym typeface="Arial"/>
              </a:rPr>
              <a:t>In structured populations, genetic signatures of selection may</a:t>
            </a:r>
          </a:p>
          <a:p>
            <a:r>
              <a:rPr lang="en-ZA" sz="1100" b="0" i="0" u="none" strike="noStrike" cap="none" dirty="0">
                <a:solidFill>
                  <a:srgbClr val="000000"/>
                </a:solidFill>
                <a:effectLst/>
                <a:latin typeface="Arial"/>
                <a:ea typeface="Arial"/>
                <a:cs typeface="Arial"/>
                <a:sym typeface="Arial"/>
              </a:rPr>
              <a:t>be confounded with signatures of neutral (i.e., historical or demographic)</a:t>
            </a:r>
          </a:p>
          <a:p>
            <a:r>
              <a:rPr lang="en-ZA" sz="1100" b="0" i="0" u="none" strike="noStrike" cap="none" dirty="0">
                <a:solidFill>
                  <a:srgbClr val="000000"/>
                </a:solidFill>
                <a:effectLst/>
                <a:latin typeface="Arial"/>
                <a:ea typeface="Arial"/>
                <a:cs typeface="Arial"/>
                <a:sym typeface="Arial"/>
              </a:rPr>
              <a:t>processes that may be falsely interpreted as selection</a:t>
            </a:r>
          </a:p>
          <a:p>
            <a:r>
              <a:rPr lang="en-ZA" sz="1100" b="0" i="0" u="none" strike="noStrike" cap="none" dirty="0">
                <a:solidFill>
                  <a:srgbClr val="000000"/>
                </a:solidFill>
                <a:effectLst/>
                <a:latin typeface="Arial"/>
                <a:ea typeface="Arial"/>
                <a:cs typeface="Arial"/>
                <a:sym typeface="Arial"/>
              </a:rPr>
              <a:t>(</a:t>
            </a:r>
            <a:r>
              <a:rPr lang="en-ZA" sz="1100" b="0" i="0" u="none" strike="noStrike" cap="none" dirty="0" err="1">
                <a:solidFill>
                  <a:srgbClr val="000000"/>
                </a:solidFill>
                <a:effectLst/>
                <a:latin typeface="Arial"/>
                <a:ea typeface="Arial"/>
                <a:cs typeface="Arial"/>
                <a:sym typeface="Arial"/>
              </a:rPr>
              <a:t>Excoffier</a:t>
            </a:r>
            <a:r>
              <a:rPr lang="en-ZA" sz="1100" b="0" i="0" u="none" strike="noStrike" cap="none" dirty="0">
                <a:solidFill>
                  <a:srgbClr val="000000"/>
                </a:solidFill>
                <a:effectLst/>
                <a:latin typeface="Arial"/>
                <a:ea typeface="Arial"/>
                <a:cs typeface="Arial"/>
                <a:sym typeface="Arial"/>
              </a:rPr>
              <a:t>, Hofer, &amp; </a:t>
            </a:r>
            <a:r>
              <a:rPr lang="en-ZA" sz="1100" b="0" i="0" u="none" strike="noStrike" cap="none" dirty="0" err="1">
                <a:solidFill>
                  <a:srgbClr val="000000"/>
                </a:solidFill>
                <a:effectLst/>
                <a:latin typeface="Arial"/>
                <a:ea typeface="Arial"/>
                <a:cs typeface="Arial"/>
                <a:sym typeface="Arial"/>
              </a:rPr>
              <a:t>Foll</a:t>
            </a:r>
            <a:r>
              <a:rPr lang="en-ZA" sz="1100" b="0" i="0" u="none" strike="noStrike" cap="none" dirty="0">
                <a:solidFill>
                  <a:srgbClr val="000000"/>
                </a:solidFill>
                <a:effectLst/>
                <a:latin typeface="Arial"/>
                <a:ea typeface="Arial"/>
                <a:cs typeface="Arial"/>
                <a:sym typeface="Arial"/>
              </a:rPr>
              <a:t>, 2009). Corrections for population structure</a:t>
            </a:r>
          </a:p>
          <a:p>
            <a:r>
              <a:rPr lang="en-ZA" sz="1100" b="0" i="0" u="none" strike="noStrike" cap="none" dirty="0">
                <a:solidFill>
                  <a:srgbClr val="000000"/>
                </a:solidFill>
                <a:effectLst/>
                <a:latin typeface="Arial"/>
                <a:ea typeface="Arial"/>
                <a:cs typeface="Arial"/>
                <a:sym typeface="Arial"/>
              </a:rPr>
              <a:t>are thus recommended to control for signals generated by neutral</a:t>
            </a:r>
          </a:p>
          <a:p>
            <a:r>
              <a:rPr lang="en-ZA" sz="1100" b="0" i="0" u="none" strike="noStrike" cap="none" dirty="0">
                <a:solidFill>
                  <a:srgbClr val="000000"/>
                </a:solidFill>
                <a:effectLst/>
                <a:latin typeface="Arial"/>
                <a:ea typeface="Arial"/>
                <a:cs typeface="Arial"/>
                <a:sym typeface="Arial"/>
              </a:rPr>
              <a:t>processes, although these corrections can also be overly conservative</a:t>
            </a:r>
          </a:p>
          <a:p>
            <a:r>
              <a:rPr lang="en-ZA" sz="1100" b="0" i="0" u="none" strike="noStrike" cap="none" dirty="0">
                <a:solidFill>
                  <a:srgbClr val="000000"/>
                </a:solidFill>
                <a:effectLst/>
                <a:latin typeface="Arial"/>
                <a:ea typeface="Arial"/>
                <a:cs typeface="Arial"/>
                <a:sym typeface="Arial"/>
              </a:rPr>
              <a:t>in some cases by inadvertently removing true signals of selection</a:t>
            </a:r>
          </a:p>
          <a:p>
            <a:r>
              <a:rPr lang="en-ZA" sz="1100" b="0" i="0" u="none" strike="noStrike" cap="none" dirty="0">
                <a:solidFill>
                  <a:srgbClr val="000000"/>
                </a:solidFill>
                <a:effectLst/>
                <a:latin typeface="Arial"/>
                <a:ea typeface="Arial"/>
                <a:cs typeface="Arial"/>
                <a:sym typeface="Arial"/>
              </a:rPr>
              <a:t>(Forester et al., 2018).</a:t>
            </a:r>
          </a:p>
          <a:p>
            <a:pPr marL="0" lvl="0" indent="0" algn="l" rtl="0">
              <a:lnSpc>
                <a:spcPct val="90000"/>
              </a:lnSpc>
              <a:spcBef>
                <a:spcPts val="0"/>
              </a:spcBef>
              <a:spcAft>
                <a:spcPts val="0"/>
              </a:spcAft>
              <a:buClr>
                <a:schemeClr val="dk1"/>
              </a:buClr>
              <a:buSzPts val="2800"/>
              <a:buNone/>
            </a:pPr>
            <a:endParaRPr lang="en-US" dirty="0"/>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txBox="1">
            <a:spLocks noGrp="1"/>
          </p:cNvSpPr>
          <p:nvPr>
            <p:ph type="ctrTitle"/>
          </p:nvPr>
        </p:nvSpPr>
        <p:spPr>
          <a:xfrm>
            <a:off x="643476" y="643475"/>
            <a:ext cx="5301600" cy="3268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a:t>Genome-Environment Associations (GEAs)</a:t>
            </a:r>
            <a:endParaRPr dirty="0"/>
          </a:p>
        </p:txBody>
      </p:sp>
      <p:sp>
        <p:nvSpPr>
          <p:cNvPr id="86" name="Google Shape;86;p1"/>
          <p:cNvSpPr txBox="1">
            <a:spLocks noGrp="1"/>
          </p:cNvSpPr>
          <p:nvPr>
            <p:ph type="subTitle" idx="1"/>
          </p:nvPr>
        </p:nvSpPr>
        <p:spPr>
          <a:xfrm>
            <a:off x="643467" y="5277684"/>
            <a:ext cx="4620584" cy="7754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dirty="0"/>
              <a:t>Marine Genomics S22</a:t>
            </a:r>
          </a:p>
          <a:p>
            <a:pPr marL="0" lvl="0" indent="0" algn="l" rtl="0">
              <a:lnSpc>
                <a:spcPct val="90000"/>
              </a:lnSpc>
              <a:spcBef>
                <a:spcPts val="0"/>
              </a:spcBef>
              <a:spcAft>
                <a:spcPts val="0"/>
              </a:spcAft>
              <a:buClr>
                <a:schemeClr val="dk1"/>
              </a:buClr>
              <a:buSzPct val="100000"/>
              <a:buNone/>
            </a:pPr>
            <a:r>
              <a:rPr lang="en-US" dirty="0"/>
              <a:t>Week 10 – June 2</a:t>
            </a:r>
            <a:r>
              <a:rPr lang="en-US" baseline="30000" dirty="0"/>
              <a:t>nd</a:t>
            </a:r>
            <a:r>
              <a:rPr lang="en-US" dirty="0"/>
              <a:t> 2022</a:t>
            </a:r>
            <a:endParaRPr dirty="0"/>
          </a:p>
        </p:txBody>
      </p:sp>
      <p:pic>
        <p:nvPicPr>
          <p:cNvPr id="87" name="Google Shape;87;p1"/>
          <p:cNvPicPr preferRelativeResize="0"/>
          <p:nvPr/>
        </p:nvPicPr>
        <p:blipFill rotWithShape="1">
          <a:blip r:embed="rId3">
            <a:alphaModFix/>
          </a:blip>
          <a:srcRect t="13740"/>
          <a:stretch/>
        </p:blipFill>
        <p:spPr>
          <a:xfrm>
            <a:off x="6229215" y="10"/>
            <a:ext cx="5962785" cy="6857990"/>
          </a:xfrm>
          <a:custGeom>
            <a:avLst/>
            <a:gdLst/>
            <a:ahLst/>
            <a:cxnLst/>
            <a:rect l="l" t="t" r="r" b="b"/>
            <a:pathLst>
              <a:path w="5962785" h="6858000" extrusionOk="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F6052C-EB86-A64D-A9B2-C5E023102166}"/>
              </a:ext>
            </a:extLst>
          </p:cNvPr>
          <p:cNvPicPr>
            <a:picLocks noChangeAspect="1"/>
          </p:cNvPicPr>
          <p:nvPr/>
        </p:nvPicPr>
        <p:blipFill>
          <a:blip r:embed="rId3"/>
          <a:stretch>
            <a:fillRect/>
          </a:stretch>
        </p:blipFill>
        <p:spPr>
          <a:xfrm>
            <a:off x="1390650" y="900616"/>
            <a:ext cx="9334500" cy="5247268"/>
          </a:xfrm>
          <a:prstGeom prst="rect">
            <a:avLst/>
          </a:prstGeom>
        </p:spPr>
      </p:pic>
      <p:sp>
        <p:nvSpPr>
          <p:cNvPr id="2" name="Rectangle 1">
            <a:extLst>
              <a:ext uri="{FF2B5EF4-FFF2-40B4-BE49-F238E27FC236}">
                <a16:creationId xmlns:a16="http://schemas.microsoft.com/office/drawing/2014/main" id="{A16C4235-0686-E243-801F-523CBF2175CE}"/>
              </a:ext>
            </a:extLst>
          </p:cNvPr>
          <p:cNvSpPr/>
          <p:nvPr/>
        </p:nvSpPr>
        <p:spPr>
          <a:xfrm>
            <a:off x="1543050" y="2209800"/>
            <a:ext cx="2247900" cy="13144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F2328AB-9C28-8B42-BA58-1041DB9EBD76}"/>
              </a:ext>
            </a:extLst>
          </p:cNvPr>
          <p:cNvSpPr txBox="1"/>
          <p:nvPr/>
        </p:nvSpPr>
        <p:spPr>
          <a:xfrm>
            <a:off x="9982200" y="6362700"/>
            <a:ext cx="2077813" cy="338554"/>
          </a:xfrm>
          <a:prstGeom prst="rect">
            <a:avLst/>
          </a:prstGeom>
          <a:noFill/>
        </p:spPr>
        <p:txBody>
          <a:bodyPr wrap="none" rtlCol="0">
            <a:spAutoFit/>
          </a:bodyPr>
          <a:lstStyle/>
          <a:p>
            <a:r>
              <a:rPr lang="en-US" sz="1600" dirty="0" err="1"/>
              <a:t>Rellstab</a:t>
            </a:r>
            <a:r>
              <a:rPr lang="en-US" sz="1600" dirty="0"/>
              <a:t> et al. (2015)</a:t>
            </a:r>
          </a:p>
        </p:txBody>
      </p:sp>
    </p:spTree>
    <p:extLst>
      <p:ext uri="{BB962C8B-B14F-4D97-AF65-F5344CB8AC3E}">
        <p14:creationId xmlns:p14="http://schemas.microsoft.com/office/powerpoint/2010/main" val="142744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585E6B-30CD-884A-83D8-B9551094462D}"/>
              </a:ext>
            </a:extLst>
          </p:cNvPr>
          <p:cNvPicPr>
            <a:picLocks noChangeAspect="1"/>
          </p:cNvPicPr>
          <p:nvPr/>
        </p:nvPicPr>
        <p:blipFill rotWithShape="1">
          <a:blip r:embed="rId3"/>
          <a:srcRect t="4622"/>
          <a:stretch/>
        </p:blipFill>
        <p:spPr>
          <a:xfrm>
            <a:off x="171450" y="1392853"/>
            <a:ext cx="11334750" cy="5139124"/>
          </a:xfrm>
          <a:prstGeom prst="rect">
            <a:avLst/>
          </a:prstGeom>
        </p:spPr>
      </p:pic>
      <p:sp>
        <p:nvSpPr>
          <p:cNvPr id="15" name="TextBox 14">
            <a:extLst>
              <a:ext uri="{FF2B5EF4-FFF2-40B4-BE49-F238E27FC236}">
                <a16:creationId xmlns:a16="http://schemas.microsoft.com/office/drawing/2014/main" id="{3C9504A6-624B-0D42-B23C-9B8A57183B2C}"/>
              </a:ext>
            </a:extLst>
          </p:cNvPr>
          <p:cNvSpPr txBox="1"/>
          <p:nvPr/>
        </p:nvSpPr>
        <p:spPr>
          <a:xfrm>
            <a:off x="9982200" y="6362700"/>
            <a:ext cx="2101857" cy="338554"/>
          </a:xfrm>
          <a:prstGeom prst="rect">
            <a:avLst/>
          </a:prstGeom>
          <a:noFill/>
        </p:spPr>
        <p:txBody>
          <a:bodyPr wrap="none" rtlCol="0">
            <a:spAutoFit/>
          </a:bodyPr>
          <a:lstStyle/>
          <a:p>
            <a:r>
              <a:rPr lang="en-US" sz="1600" dirty="0" err="1"/>
              <a:t>Vranken</a:t>
            </a:r>
            <a:r>
              <a:rPr lang="en-US" sz="1600" dirty="0"/>
              <a:t> et al. (2022)</a:t>
            </a:r>
          </a:p>
        </p:txBody>
      </p:sp>
      <p:sp>
        <p:nvSpPr>
          <p:cNvPr id="16" name="Google Shape;92;p2">
            <a:extLst>
              <a:ext uri="{FF2B5EF4-FFF2-40B4-BE49-F238E27FC236}">
                <a16:creationId xmlns:a16="http://schemas.microsoft.com/office/drawing/2014/main" id="{5BE99439-F439-0447-8ABA-D32F184CBA8C}"/>
              </a:ext>
            </a:extLst>
          </p:cNvPr>
          <p:cNvSpPr txBox="1">
            <a:spLocks noGrp="1"/>
          </p:cNvSpPr>
          <p:nvPr>
            <p:ph type="title"/>
          </p:nvPr>
        </p:nvSpPr>
        <p:spPr>
          <a:xfrm>
            <a:off x="422564" y="11574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What SNPs are associated with the environment?</a:t>
            </a:r>
            <a:endParaRPr sz="4000" dirty="0"/>
          </a:p>
        </p:txBody>
      </p:sp>
    </p:spTree>
    <p:extLst>
      <p:ext uri="{BB962C8B-B14F-4D97-AF65-F5344CB8AC3E}">
        <p14:creationId xmlns:p14="http://schemas.microsoft.com/office/powerpoint/2010/main" val="304021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27317F-4413-0646-BD6C-2991B31253AB}"/>
              </a:ext>
            </a:extLst>
          </p:cNvPr>
          <p:cNvPicPr>
            <a:picLocks noChangeAspect="1"/>
          </p:cNvPicPr>
          <p:nvPr/>
        </p:nvPicPr>
        <p:blipFill>
          <a:blip r:embed="rId2"/>
          <a:stretch>
            <a:fillRect/>
          </a:stretch>
        </p:blipFill>
        <p:spPr>
          <a:xfrm>
            <a:off x="3200400" y="2057400"/>
            <a:ext cx="8991600" cy="4406900"/>
          </a:xfrm>
          <a:prstGeom prst="rect">
            <a:avLst/>
          </a:prstGeom>
        </p:spPr>
      </p:pic>
      <p:pic>
        <p:nvPicPr>
          <p:cNvPr id="5" name="Picture 4">
            <a:extLst>
              <a:ext uri="{FF2B5EF4-FFF2-40B4-BE49-F238E27FC236}">
                <a16:creationId xmlns:a16="http://schemas.microsoft.com/office/drawing/2014/main" id="{6F4CE0C2-7F59-A949-B1A1-39ED575216D8}"/>
              </a:ext>
            </a:extLst>
          </p:cNvPr>
          <p:cNvPicPr>
            <a:picLocks noChangeAspect="1"/>
          </p:cNvPicPr>
          <p:nvPr/>
        </p:nvPicPr>
        <p:blipFill>
          <a:blip r:embed="rId3"/>
          <a:stretch>
            <a:fillRect/>
          </a:stretch>
        </p:blipFill>
        <p:spPr>
          <a:xfrm>
            <a:off x="171450" y="0"/>
            <a:ext cx="6057900" cy="2057400"/>
          </a:xfrm>
          <a:prstGeom prst="rect">
            <a:avLst/>
          </a:prstGeom>
        </p:spPr>
      </p:pic>
      <p:pic>
        <p:nvPicPr>
          <p:cNvPr id="8" name="Picture 7">
            <a:extLst>
              <a:ext uri="{FF2B5EF4-FFF2-40B4-BE49-F238E27FC236}">
                <a16:creationId xmlns:a16="http://schemas.microsoft.com/office/drawing/2014/main" id="{BC0759B8-1297-E447-9312-50F462919F6E}"/>
              </a:ext>
            </a:extLst>
          </p:cNvPr>
          <p:cNvPicPr>
            <a:picLocks noChangeAspect="1"/>
          </p:cNvPicPr>
          <p:nvPr/>
        </p:nvPicPr>
        <p:blipFill>
          <a:blip r:embed="rId4"/>
          <a:stretch>
            <a:fillRect/>
          </a:stretch>
        </p:blipFill>
        <p:spPr>
          <a:xfrm>
            <a:off x="171450" y="4095750"/>
            <a:ext cx="2902635" cy="2368550"/>
          </a:xfrm>
          <a:prstGeom prst="rect">
            <a:avLst/>
          </a:prstGeom>
        </p:spPr>
      </p:pic>
    </p:spTree>
    <p:extLst>
      <p:ext uri="{BB962C8B-B14F-4D97-AF65-F5344CB8AC3E}">
        <p14:creationId xmlns:p14="http://schemas.microsoft.com/office/powerpoint/2010/main" val="11326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422564" y="11574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Environmental data</a:t>
            </a:r>
            <a:endParaRPr dirty="0"/>
          </a:p>
        </p:txBody>
      </p:sp>
      <p:pic>
        <p:nvPicPr>
          <p:cNvPr id="93" name="Google Shape;93;p2" descr="Graphical user interface, website, map&#10;&#10;Description automatically generated"/>
          <p:cNvPicPr preferRelativeResize="0">
            <a:picLocks noGrp="1"/>
          </p:cNvPicPr>
          <p:nvPr>
            <p:ph type="body" idx="1"/>
          </p:nvPr>
        </p:nvPicPr>
        <p:blipFill rotWithShape="1">
          <a:blip r:embed="rId3">
            <a:alphaModFix/>
          </a:blip>
          <a:srcRect/>
          <a:stretch/>
        </p:blipFill>
        <p:spPr>
          <a:xfrm>
            <a:off x="3307404" y="1326862"/>
            <a:ext cx="6415141" cy="4749956"/>
          </a:xfrm>
          <a:prstGeom prst="rect">
            <a:avLst/>
          </a:prstGeom>
          <a:noFill/>
          <a:ln>
            <a:noFill/>
          </a:ln>
        </p:spPr>
      </p:pic>
      <p:sp>
        <p:nvSpPr>
          <p:cNvPr id="94" name="Google Shape;94;p2"/>
          <p:cNvSpPr txBox="1"/>
          <p:nvPr/>
        </p:nvSpPr>
        <p:spPr>
          <a:xfrm>
            <a:off x="3307404" y="6130045"/>
            <a:ext cx="60943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https://www.bio-oracle.org/explore-data.php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335604" y="16603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GEA analysis</a:t>
            </a:r>
            <a:endParaRPr dirty="0"/>
          </a:p>
        </p:txBody>
      </p:sp>
      <p:sp>
        <p:nvSpPr>
          <p:cNvPr id="100" name="Google Shape;100;p3"/>
          <p:cNvSpPr txBox="1">
            <a:spLocks noGrp="1"/>
          </p:cNvSpPr>
          <p:nvPr>
            <p:ph type="body" idx="1"/>
          </p:nvPr>
        </p:nvSpPr>
        <p:spPr>
          <a:xfrm>
            <a:off x="838200" y="2200778"/>
            <a:ext cx="10287038"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We’ll be using the R package </a:t>
            </a:r>
            <a:r>
              <a:rPr lang="en-US" dirty="0" err="1"/>
              <a:t>lfmm</a:t>
            </a:r>
            <a:r>
              <a:rPr lang="en-US" dirty="0"/>
              <a:t> (latent factor mixed model)</a:t>
            </a:r>
            <a:endParaRPr dirty="0"/>
          </a:p>
          <a:p>
            <a:pPr marL="0" lvl="0" indent="0" algn="l" rtl="0">
              <a:lnSpc>
                <a:spcPct val="90000"/>
              </a:lnSpc>
              <a:spcBef>
                <a:spcPts val="1000"/>
              </a:spcBef>
              <a:spcAft>
                <a:spcPts val="0"/>
              </a:spcAft>
              <a:buClr>
                <a:schemeClr val="dk1"/>
              </a:buClr>
              <a:buSzPts val="2800"/>
              <a:buNone/>
            </a:pPr>
            <a:r>
              <a:rPr lang="en-US" dirty="0"/>
              <a:t>Basically, a regression model with fixed and latent effects</a:t>
            </a:r>
            <a:endParaRPr dirty="0"/>
          </a:p>
          <a:p>
            <a:pPr marL="457200" lvl="1" indent="0" algn="l" rtl="0">
              <a:lnSpc>
                <a:spcPct val="90000"/>
              </a:lnSpc>
              <a:spcBef>
                <a:spcPts val="500"/>
              </a:spcBef>
              <a:spcAft>
                <a:spcPts val="0"/>
              </a:spcAft>
              <a:buClr>
                <a:schemeClr val="dk1"/>
              </a:buClr>
              <a:buSzPts val="2400"/>
              <a:buNone/>
            </a:pPr>
            <a:endParaRPr b="0" i="0" u="none" strike="noStrike" dirty="0">
              <a:solidFill>
                <a:srgbClr val="2A2A2A"/>
              </a:solidFill>
              <a:latin typeface="Arial"/>
              <a:ea typeface="Arial"/>
              <a:cs typeface="Arial"/>
              <a:sym typeface="Arial"/>
            </a:endParaRPr>
          </a:p>
          <a:p>
            <a:pPr marL="457200" lvl="1" indent="0" algn="l" rtl="0">
              <a:lnSpc>
                <a:spcPct val="90000"/>
              </a:lnSpc>
              <a:spcBef>
                <a:spcPts val="500"/>
              </a:spcBef>
              <a:spcAft>
                <a:spcPts val="0"/>
              </a:spcAft>
              <a:buClr>
                <a:srgbClr val="2A2A2A"/>
              </a:buClr>
              <a:buSzPts val="2400"/>
              <a:buNone/>
            </a:pPr>
            <a:r>
              <a:rPr lang="en-US" b="0" i="0" u="none" strike="noStrike" dirty="0">
                <a:solidFill>
                  <a:srgbClr val="2A2A2A"/>
                </a:solidFill>
                <a:latin typeface="Arial"/>
                <a:ea typeface="Arial"/>
                <a:cs typeface="Arial"/>
                <a:sym typeface="Arial"/>
              </a:rPr>
              <a:t>				Y=XB</a:t>
            </a:r>
            <a:r>
              <a:rPr lang="en-US" dirty="0">
                <a:solidFill>
                  <a:srgbClr val="2A2A2A"/>
                </a:solidFill>
                <a:latin typeface="Arial"/>
                <a:ea typeface="Arial"/>
                <a:cs typeface="Arial"/>
                <a:sym typeface="Arial"/>
              </a:rPr>
              <a:t>^T</a:t>
            </a:r>
            <a:r>
              <a:rPr lang="en-US" b="0" i="0" u="none" strike="noStrike" dirty="0">
                <a:solidFill>
                  <a:srgbClr val="2A2A2A"/>
                </a:solidFill>
                <a:latin typeface="Arial"/>
                <a:ea typeface="Arial"/>
                <a:cs typeface="Arial"/>
                <a:sym typeface="Arial"/>
              </a:rPr>
              <a:t>+W+E</a:t>
            </a:r>
            <a:endParaRPr dirty="0"/>
          </a:p>
        </p:txBody>
      </p:sp>
      <p:cxnSp>
        <p:nvCxnSpPr>
          <p:cNvPr id="101" name="Google Shape;101;p3"/>
          <p:cNvCxnSpPr/>
          <p:nvPr/>
        </p:nvCxnSpPr>
        <p:spPr>
          <a:xfrm rot="10800000" flipH="1">
            <a:off x="3751275" y="4587402"/>
            <a:ext cx="885217" cy="817124"/>
          </a:xfrm>
          <a:prstGeom prst="straightConnector1">
            <a:avLst/>
          </a:prstGeom>
          <a:noFill/>
          <a:ln w="9525" cap="flat" cmpd="sng">
            <a:solidFill>
              <a:schemeClr val="accent1"/>
            </a:solidFill>
            <a:prstDash val="solid"/>
            <a:miter lim="800000"/>
            <a:headEnd type="none" w="sm" len="sm"/>
            <a:tailEnd type="triangle" w="med" len="med"/>
          </a:ln>
        </p:spPr>
      </p:cxnSp>
      <p:sp>
        <p:nvSpPr>
          <p:cNvPr id="102" name="Google Shape;102;p3"/>
          <p:cNvSpPr txBox="1"/>
          <p:nvPr/>
        </p:nvSpPr>
        <p:spPr>
          <a:xfrm>
            <a:off x="2823770" y="5404526"/>
            <a:ext cx="200740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Response variable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(genomic variation)</a:t>
            </a:r>
            <a:endParaRPr/>
          </a:p>
        </p:txBody>
      </p:sp>
      <p:cxnSp>
        <p:nvCxnSpPr>
          <p:cNvPr id="103" name="Google Shape;103;p3"/>
          <p:cNvCxnSpPr/>
          <p:nvPr/>
        </p:nvCxnSpPr>
        <p:spPr>
          <a:xfrm rot="10800000">
            <a:off x="5121254" y="4655496"/>
            <a:ext cx="583659" cy="1072195"/>
          </a:xfrm>
          <a:prstGeom prst="straightConnector1">
            <a:avLst/>
          </a:prstGeom>
          <a:noFill/>
          <a:ln w="9525" cap="flat" cmpd="sng">
            <a:solidFill>
              <a:schemeClr val="accent1"/>
            </a:solidFill>
            <a:prstDash val="solid"/>
            <a:miter lim="800000"/>
            <a:headEnd type="none" w="sm" len="sm"/>
            <a:tailEnd type="triangle" w="med" len="med"/>
          </a:ln>
        </p:spPr>
      </p:cxnSp>
      <p:sp>
        <p:nvSpPr>
          <p:cNvPr id="104" name="Google Shape;104;p3"/>
          <p:cNvSpPr txBox="1"/>
          <p:nvPr/>
        </p:nvSpPr>
        <p:spPr>
          <a:xfrm>
            <a:off x="5617364" y="5978458"/>
            <a:ext cx="23472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Environmental variable</a:t>
            </a:r>
            <a:endParaRPr dirty="0"/>
          </a:p>
        </p:txBody>
      </p:sp>
      <p:sp>
        <p:nvSpPr>
          <p:cNvPr id="105" name="Google Shape;105;p3"/>
          <p:cNvSpPr txBox="1"/>
          <p:nvPr/>
        </p:nvSpPr>
        <p:spPr>
          <a:xfrm>
            <a:off x="8527732" y="4147412"/>
            <a:ext cx="259750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Fixed effects in matrix B</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Latent effects in matrix W</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Residual errors in E</a:t>
            </a:r>
            <a:endParaRPr dirty="0"/>
          </a:p>
        </p:txBody>
      </p:sp>
      <p:pic>
        <p:nvPicPr>
          <p:cNvPr id="106" name="Google Shape;106;p3" descr="Graphical user interface, text, application&#10;&#10;Description automatically generated"/>
          <p:cNvPicPr preferRelativeResize="0"/>
          <p:nvPr/>
        </p:nvPicPr>
        <p:blipFill rotWithShape="1">
          <a:blip r:embed="rId3">
            <a:alphaModFix/>
          </a:blip>
          <a:srcRect/>
          <a:stretch/>
        </p:blipFill>
        <p:spPr>
          <a:xfrm>
            <a:off x="7641300" y="399211"/>
            <a:ext cx="4367939" cy="2014549"/>
          </a:xfrm>
          <a:prstGeom prst="rect">
            <a:avLst/>
          </a:prstGeom>
          <a:noFill/>
          <a:ln>
            <a:noFill/>
          </a:ln>
        </p:spPr>
      </p:pic>
      <p:sp>
        <p:nvSpPr>
          <p:cNvPr id="107" name="Google Shape;107;p3"/>
          <p:cNvSpPr txBox="1"/>
          <p:nvPr/>
        </p:nvSpPr>
        <p:spPr>
          <a:xfrm>
            <a:off x="87549" y="6426379"/>
            <a:ext cx="742040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https://academic.oup.com/mbe/article/36/4/852/5290100#138397544</a:t>
            </a:r>
            <a:endParaRPr/>
          </a:p>
        </p:txBody>
      </p:sp>
      <p:sp>
        <p:nvSpPr>
          <p:cNvPr id="2" name="Rectangle 1">
            <a:extLst>
              <a:ext uri="{FF2B5EF4-FFF2-40B4-BE49-F238E27FC236}">
                <a16:creationId xmlns:a16="http://schemas.microsoft.com/office/drawing/2014/main" id="{540EAD07-26D7-7D46-8A35-47334547E4ED}"/>
              </a:ext>
            </a:extLst>
          </p:cNvPr>
          <p:cNvSpPr/>
          <p:nvPr/>
        </p:nvSpPr>
        <p:spPr>
          <a:xfrm>
            <a:off x="843874" y="1545831"/>
            <a:ext cx="7196936" cy="867930"/>
          </a:xfrm>
          <a:prstGeom prst="rect">
            <a:avLst/>
          </a:prstGeom>
        </p:spPr>
        <p:txBody>
          <a:bodyPr wrap="square">
            <a:spAutoFit/>
          </a:bodyPr>
          <a:lstStyle/>
          <a:p>
            <a:pPr lvl="0">
              <a:lnSpc>
                <a:spcPct val="90000"/>
              </a:lnSpc>
              <a:buClr>
                <a:schemeClr val="dk1"/>
              </a:buClr>
              <a:buSzPts val="2800"/>
            </a:pPr>
            <a:r>
              <a:rPr lang="en-US" sz="2800" dirty="0"/>
              <a:t>Correlation between environmental data and genomic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304800" y="2889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Population structure</a:t>
            </a:r>
            <a:endParaRPr dirty="0"/>
          </a:p>
        </p:txBody>
      </p:sp>
      <p:sp>
        <p:nvSpPr>
          <p:cNvPr id="121" name="Google Shape;121;p5"/>
          <p:cNvSpPr txBox="1">
            <a:spLocks noGrp="1"/>
          </p:cNvSpPr>
          <p:nvPr>
            <p:ph type="body" idx="1"/>
          </p:nvPr>
        </p:nvSpPr>
        <p:spPr>
          <a:xfrm>
            <a:off x="304800" y="2259012"/>
            <a:ext cx="512445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dirty="0"/>
              <a:t>If population structure follows environmental gradient, it can confound GEA</a:t>
            </a:r>
            <a:endParaRPr dirty="0"/>
          </a:p>
          <a:p>
            <a:pPr marL="0" lvl="0" indent="0" algn="l" rtl="0">
              <a:lnSpc>
                <a:spcPct val="90000"/>
              </a:lnSpc>
              <a:spcBef>
                <a:spcPts val="1000"/>
              </a:spcBef>
              <a:spcAft>
                <a:spcPts val="0"/>
              </a:spcAft>
              <a:buClr>
                <a:schemeClr val="dk1"/>
              </a:buClr>
              <a:buSzPts val="2800"/>
              <a:buNone/>
            </a:pPr>
            <a:endParaRPr lang="en-US" dirty="0"/>
          </a:p>
          <a:p>
            <a:pPr marL="0" lvl="0" indent="0" algn="l" rtl="0">
              <a:lnSpc>
                <a:spcPct val="90000"/>
              </a:lnSpc>
              <a:spcBef>
                <a:spcPts val="1000"/>
              </a:spcBef>
              <a:spcAft>
                <a:spcPts val="0"/>
              </a:spcAft>
              <a:buClr>
                <a:schemeClr val="dk1"/>
              </a:buClr>
              <a:buSzPts val="2800"/>
              <a:buNone/>
            </a:pPr>
            <a:r>
              <a:rPr lang="en-ZA" dirty="0"/>
              <a:t>Many GEA programs will correct for structure (via different statistical analyses) </a:t>
            </a:r>
          </a:p>
          <a:p>
            <a:pPr marL="0" lvl="0" indent="0" algn="l" rtl="0">
              <a:lnSpc>
                <a:spcPct val="90000"/>
              </a:lnSpc>
              <a:spcBef>
                <a:spcPts val="1000"/>
              </a:spcBef>
              <a:spcAft>
                <a:spcPts val="0"/>
              </a:spcAft>
              <a:buClr>
                <a:schemeClr val="dk1"/>
              </a:buClr>
              <a:buSzPts val="2800"/>
              <a:buNone/>
            </a:pPr>
            <a:endParaRPr lang="en-ZA" dirty="0"/>
          </a:p>
          <a:p>
            <a:pPr marL="0" lvl="0" indent="0" algn="l" rtl="0">
              <a:lnSpc>
                <a:spcPct val="90000"/>
              </a:lnSpc>
              <a:spcBef>
                <a:spcPts val="1000"/>
              </a:spcBef>
              <a:spcAft>
                <a:spcPts val="0"/>
              </a:spcAft>
              <a:buClr>
                <a:schemeClr val="dk1"/>
              </a:buClr>
              <a:buSzPts val="2800"/>
              <a:buNone/>
            </a:pPr>
            <a:r>
              <a:rPr lang="en-ZA" dirty="0"/>
              <a:t>Can also run GEAs within each pop if enough sample sites</a:t>
            </a:r>
            <a:endParaRPr dirty="0"/>
          </a:p>
        </p:txBody>
      </p:sp>
      <p:pic>
        <p:nvPicPr>
          <p:cNvPr id="3" name="Picture 2">
            <a:extLst>
              <a:ext uri="{FF2B5EF4-FFF2-40B4-BE49-F238E27FC236}">
                <a16:creationId xmlns:a16="http://schemas.microsoft.com/office/drawing/2014/main" id="{2AF46976-51FB-3D4F-A932-A5355E25412C}"/>
              </a:ext>
            </a:extLst>
          </p:cNvPr>
          <p:cNvPicPr>
            <a:picLocks noChangeAspect="1"/>
          </p:cNvPicPr>
          <p:nvPr/>
        </p:nvPicPr>
        <p:blipFill rotWithShape="1">
          <a:blip r:embed="rId3"/>
          <a:srcRect t="2612" r="1637" b="14324"/>
          <a:stretch/>
        </p:blipFill>
        <p:spPr>
          <a:xfrm>
            <a:off x="5562600" y="261937"/>
            <a:ext cx="3744739" cy="3502025"/>
          </a:xfrm>
          <a:prstGeom prst="rect">
            <a:avLst/>
          </a:prstGeom>
        </p:spPr>
      </p:pic>
      <p:pic>
        <p:nvPicPr>
          <p:cNvPr id="5" name="Picture 4">
            <a:extLst>
              <a:ext uri="{FF2B5EF4-FFF2-40B4-BE49-F238E27FC236}">
                <a16:creationId xmlns:a16="http://schemas.microsoft.com/office/drawing/2014/main" id="{3E05894B-A57A-1841-A554-6141B8067473}"/>
              </a:ext>
            </a:extLst>
          </p:cNvPr>
          <p:cNvPicPr>
            <a:picLocks noChangeAspect="1"/>
          </p:cNvPicPr>
          <p:nvPr/>
        </p:nvPicPr>
        <p:blipFill rotWithShape="1">
          <a:blip r:embed="rId4"/>
          <a:srcRect t="3884"/>
          <a:stretch/>
        </p:blipFill>
        <p:spPr>
          <a:xfrm>
            <a:off x="8629651" y="3617450"/>
            <a:ext cx="3481546" cy="3431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400050" y="28948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Data for class today</a:t>
            </a:r>
            <a:endParaRPr dirty="0"/>
          </a:p>
        </p:txBody>
      </p:sp>
      <p:sp>
        <p:nvSpPr>
          <p:cNvPr id="127" name="Google Shape;127;p6"/>
          <p:cNvSpPr txBox="1">
            <a:spLocks noGrp="1"/>
          </p:cNvSpPr>
          <p:nvPr>
            <p:ph type="body" idx="1"/>
          </p:nvPr>
        </p:nvSpPr>
        <p:spPr>
          <a:xfrm>
            <a:off x="666750" y="2993398"/>
            <a:ext cx="3238500" cy="43851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3966 SNPs from 685 Pacific sea cucumbers</a:t>
            </a:r>
            <a:endParaRPr dirty="0"/>
          </a:p>
        </p:txBody>
      </p:sp>
      <p:pic>
        <p:nvPicPr>
          <p:cNvPr id="129" name="Google Shape;129;p6" descr="Graphical user interface, text, application&#10;&#10;Description automatically generated"/>
          <p:cNvPicPr preferRelativeResize="0"/>
          <p:nvPr/>
        </p:nvPicPr>
        <p:blipFill rotWithShape="1">
          <a:blip r:embed="rId3">
            <a:alphaModFix/>
          </a:blip>
          <a:srcRect l="1422" t="5113" r="2549"/>
          <a:stretch/>
        </p:blipFill>
        <p:spPr>
          <a:xfrm>
            <a:off x="5605272" y="1135736"/>
            <a:ext cx="6586728" cy="2336971"/>
          </a:xfrm>
          <a:prstGeom prst="rect">
            <a:avLst/>
          </a:prstGeom>
          <a:noFill/>
          <a:ln>
            <a:noFill/>
          </a:ln>
        </p:spPr>
      </p:pic>
      <p:pic>
        <p:nvPicPr>
          <p:cNvPr id="6" name="Picture 5" descr="Parastichopus californicus Archives - vic high">
            <a:extLst>
              <a:ext uri="{FF2B5EF4-FFF2-40B4-BE49-F238E27FC236}">
                <a16:creationId xmlns:a16="http://schemas.microsoft.com/office/drawing/2014/main" id="{65D867EB-40D4-1244-8F13-E25EA7B1A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824" y="3619054"/>
            <a:ext cx="5857676" cy="31338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324</Words>
  <Application>Microsoft Macintosh PowerPoint</Application>
  <PresentationFormat>Widescreen</PresentationFormat>
  <Paragraphs>41</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Genome-Environment Associations (GEAs)</vt:lpstr>
      <vt:lpstr>PowerPoint Presentation</vt:lpstr>
      <vt:lpstr>What SNPs are associated with the environment?</vt:lpstr>
      <vt:lpstr>PowerPoint Presentation</vt:lpstr>
      <vt:lpstr>Environmental data</vt:lpstr>
      <vt:lpstr>GEA analysis</vt:lpstr>
      <vt:lpstr>Population structure</vt:lpstr>
      <vt:lpstr>Data for class today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Genome-Environment Associations</dc:title>
  <dc:creator>Serena Caplins</dc:creator>
  <cp:lastModifiedBy>Nielsen, ES, Me [esnielsen@sun.ac.za]</cp:lastModifiedBy>
  <cp:revision>8</cp:revision>
  <dcterms:created xsi:type="dcterms:W3CDTF">2021-10-31T22:10:47Z</dcterms:created>
  <dcterms:modified xsi:type="dcterms:W3CDTF">2022-05-26T18:38:20Z</dcterms:modified>
</cp:coreProperties>
</file>