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HABrFjvCAJk4MsqQyj/K0A7i3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78421"/>
  </p:normalViewPr>
  <p:slideViewPr>
    <p:cSldViewPr snapToGrid="0" snapToObjects="1">
      <p:cViewPr varScale="1">
        <p:scale>
          <a:sx n="75" d="100"/>
          <a:sy n="75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amtools.github.io/hts-specs/SAMv1.pd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ucleic_acid_sequence" TargetMode="External"/><Relationship Id="rId7" Type="http://schemas.openxmlformats.org/officeDocument/2006/relationships/hyperlink" Target="https://en.wikipedia.org/wiki/Reference_genome#cite_note-ensembl-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UCSC_Genome_Browser" TargetMode="External"/><Relationship Id="rId5" Type="http://schemas.openxmlformats.org/officeDocument/2006/relationships/hyperlink" Target="https://en.wikipedia.org/wiki/Ensembl" TargetMode="External"/><Relationship Id="rId4" Type="http://schemas.openxmlformats.org/officeDocument/2006/relationships/hyperlink" Target="https://en.wikipedia.org/wiki/Genome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otype#cite_note-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Genotype#cite_note-2" TargetMode="External"/><Relationship Id="rId4" Type="http://schemas.openxmlformats.org/officeDocument/2006/relationships/hyperlink" Target="https://en.wikipedia.org/wiki/Allele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semb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Reference_genome#cite_note-ensembl-8" TargetMode="External"/><Relationship Id="rId4" Type="http://schemas.openxmlformats.org/officeDocument/2006/relationships/hyperlink" Target="https://en.wikipedia.org/wiki/UCSC_Genome_Browser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adapters contain the sequencing primer binding sites, the index sequences, and the sites that allow library fragments to attach to the flow cell lawn</a:t>
            </a:r>
            <a:endParaRPr dirty="0"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biologically informative</a:t>
            </a:r>
            <a:endParaRPr dirty="0"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u="sng" dirty="0">
                <a:solidFill>
                  <a:srgbClr val="1B43E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Sequence Alignment/Map</a:t>
            </a:r>
            <a:r>
              <a:rPr lang="en-US" sz="1150" dirty="0">
                <a:solidFill>
                  <a:srgbClr val="3737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50" dirty="0">
              <a:solidFill>
                <a:srgbClr val="373737"/>
              </a:solidFill>
              <a:highlight>
                <a:srgbClr val="FFFFFF"/>
              </a:highlight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sz="11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ZA" sz="1100" b="1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SN</a:t>
            </a:r>
            <a:r>
              <a:rPr lang="en-ZA" sz="11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(SN=reference sequence name) and </a:t>
            </a:r>
            <a:r>
              <a:rPr lang="en-ZA" sz="1100" b="1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LN </a:t>
            </a:r>
            <a:r>
              <a:rPr lang="en-ZA" sz="11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(LN=reference sequence length).</a:t>
            </a:r>
            <a:endParaRPr lang="en-ZA" sz="11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50" dirty="0">
              <a:solidFill>
                <a:srgbClr val="373737"/>
              </a:solidFill>
              <a:highlight>
                <a:srgbClr val="FFFFFF"/>
              </a:highlight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highlight>
                  <a:srgbClr val="FFFFFF"/>
                </a:highlight>
              </a:rPr>
              <a:t>It is a TAB-delimited text format consisting of a header section, which is optional, and an alignment section.  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header lines indicated with the “@”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200" b="0" i="0" u="none" strike="noStrike" cap="none" dirty="0">
              <a:solidFill>
                <a:schemeClr val="dk1"/>
              </a:solidFill>
              <a:effectLst/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highlight>
                  <a:srgbClr val="FFFFFF"/>
                </a:highlight>
              </a:rPr>
              <a:t>Each alignment line has 11 mandatory fields for essential alignment information such as mapping position, and variable number of optional fields for flexible or aligner specific information.</a:t>
            </a:r>
            <a:endParaRPr lang="en-ZA" sz="1200" b="0" i="0" u="none" strike="noStrike" cap="none" dirty="0">
              <a:solidFill>
                <a:schemeClr val="dk1"/>
              </a:solidFill>
              <a:effectLst/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200" b="0" i="0" u="none" strike="noStrike" cap="none" dirty="0">
              <a:solidFill>
                <a:schemeClr val="dk1"/>
              </a:solidFill>
              <a:effectLst/>
              <a:highlight>
                <a:srgbClr val="FFFFFF"/>
              </a:highlight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http://</a:t>
            </a:r>
            <a:r>
              <a:rPr lang="en-ZA" dirty="0" err="1"/>
              <a:t>samtools.github.io</a:t>
            </a:r>
            <a:r>
              <a:rPr lang="en-ZA" dirty="0"/>
              <a:t>/</a:t>
            </a:r>
            <a:r>
              <a:rPr lang="en-ZA" dirty="0" err="1"/>
              <a:t>hts</a:t>
            </a:r>
            <a:r>
              <a:rPr lang="en-ZA" dirty="0"/>
              <a:t>-specs/SAMv1.pdf</a:t>
            </a:r>
            <a:endParaRPr dirty="0"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Depends on the type of data that you have. </a:t>
            </a:r>
            <a:endParaRPr dirty="0"/>
          </a:p>
        </p:txBody>
      </p:sp>
      <p:sp>
        <p:nvSpPr>
          <p:cNvPr id="238" name="Google Shape;2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menu for this course..? Sea cucumber! The second half of course we will be working with P. </a:t>
            </a:r>
            <a:r>
              <a:rPr lang="en-US" dirty="0" err="1"/>
              <a:t>californicus</a:t>
            </a:r>
            <a:r>
              <a:rPr lang="en-US" dirty="0"/>
              <a:t> data, in which we are playing out a real-world example using questions that marine genomic data is used to answer within the industry (very relevant!)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0CF9D-DAD7-4C89-8294-CF9412AA5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0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 genome / </a:t>
            </a:r>
            <a:r>
              <a:rPr lang="en-ZA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reference assembly = 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 digital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 tooltip="Nucleic acid sequence"/>
              </a:rPr>
              <a:t>nucleic acid sequence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database, assembled by scientists as a representative example of the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4" tooltip="Genome"/>
              </a:rPr>
              <a:t>set of genes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in one idealized individual organism of a species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200" b="0" i="0" u="none" strike="noStrike" cap="none" dirty="0">
              <a:solidFill>
                <a:schemeClr val="dk1"/>
              </a:solidFill>
              <a:effectLst/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Reference genomes can be accessed online at several locations, using dedicated browsers such as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5" tooltip="Ensembl"/>
              </a:rPr>
              <a:t>Ensembl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or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6" tooltip="UCSC Genome Browser"/>
              </a:rPr>
              <a:t>UCSC Genome Browser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ZA" sz="1200" b="0" i="0" u="none" strike="noStrike" cap="none" baseline="3000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7"/>
              </a:rPr>
              <a:t>[8]</a:t>
            </a:r>
            <a:endParaRPr dirty="0"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lang="en-ZA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genotype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of an organism is its complete set of genetic material.</a:t>
            </a:r>
            <a:r>
              <a:rPr lang="en-ZA" sz="1200" b="0" i="0" u="none" strike="noStrike" cap="none" baseline="3000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/>
              </a:rPr>
              <a:t>[1]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Genotype can also be used to refer to the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4" tooltip="Allele"/>
              </a:rPr>
              <a:t>alleles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or variants an individual carries in a particular gene or genetic location.</a:t>
            </a:r>
            <a:r>
              <a:rPr lang="en-ZA" sz="1200" b="0" i="0" u="none" strike="noStrike" cap="none" baseline="3000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5"/>
              </a:rPr>
              <a:t>[2]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200" b="0" i="0" u="none" strike="noStrike" cap="none" dirty="0">
              <a:solidFill>
                <a:schemeClr val="dk1"/>
              </a:solidFill>
              <a:effectLst/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“add up” </a:t>
            </a:r>
            <a:r>
              <a:rPr lang="en-US" dirty="0" err="1"/>
              <a:t>individ</a:t>
            </a:r>
            <a:r>
              <a:rPr lang="en-US" dirty="0"/>
              <a:t> variants of org to get its genotype, but we may refer to a single gene in org and its genotype there</a:t>
            </a:r>
            <a:endParaRPr dirty="0"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Human genome 1990-2003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Reference genomes can be accessed online at several locations, using dedicated browsers such as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 tooltip="Ensembl"/>
              </a:rPr>
              <a:t>Ensembl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or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4" tooltip="UCSC Genome Browser"/>
              </a:rPr>
              <a:t>UCSC Genome Browser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ZA" sz="1200" b="0" i="0" u="none" strike="noStrike" cap="none" baseline="3000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5"/>
              </a:rPr>
              <a:t>[8]</a:t>
            </a:r>
            <a:endParaRPr dirty="0"/>
          </a:p>
        </p:txBody>
      </p:sp>
      <p:sp>
        <p:nvSpPr>
          <p:cNvPr id="127" name="Google Shape;12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4480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also assemble genotype</a:t>
            </a:r>
            <a:endParaRPr dirty="0"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A body of water with grass and mountains in the background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 t="12983" b="12017"/>
          <a:stretch/>
        </p:blipFill>
        <p:spPr>
          <a:xfrm>
            <a:off x="-3048" y="-78278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0" y="2207602"/>
            <a:ext cx="12191999" cy="316214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4901"/>
                </a:srgbClr>
              </a:gs>
              <a:gs pos="50000">
                <a:srgbClr val="000000">
                  <a:alpha val="29803"/>
                </a:srgbClr>
              </a:gs>
              <a:gs pos="75000">
                <a:srgbClr val="000000">
                  <a:alpha val="14901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Calibri"/>
              <a:buNone/>
            </a:pPr>
            <a:r>
              <a:rPr lang="en-US" sz="5200">
                <a:solidFill>
                  <a:srgbClr val="FFFFFF"/>
                </a:solidFill>
              </a:rPr>
              <a:t>Marine Genomics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April 14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2022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Mapping and calling variants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Trimming adaptors from reads</a:t>
            </a:r>
            <a:endParaRPr/>
          </a:p>
        </p:txBody>
      </p:sp>
      <p:pic>
        <p:nvPicPr>
          <p:cNvPr id="177" name="Google Shape;177;p9" descr="A picture containing ba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10549"/>
          <a:stretch/>
        </p:blipFill>
        <p:spPr>
          <a:xfrm>
            <a:off x="6256963" y="1690688"/>
            <a:ext cx="5346080" cy="41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9" descr="DNA structure and replication review (article) | Khan Academy"/>
          <p:cNvPicPr preferRelativeResize="0"/>
          <p:nvPr/>
        </p:nvPicPr>
        <p:blipFill rotWithShape="1">
          <a:blip r:embed="rId4">
            <a:alphaModFix/>
          </a:blip>
          <a:srcRect l="21938" r="21671"/>
          <a:stretch/>
        </p:blipFill>
        <p:spPr>
          <a:xfrm>
            <a:off x="932134" y="3156253"/>
            <a:ext cx="4121063" cy="107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Trimming adaptors from reads</a:t>
            </a:r>
            <a:endParaRPr/>
          </a:p>
        </p:txBody>
      </p:sp>
      <p:pic>
        <p:nvPicPr>
          <p:cNvPr id="184" name="Google Shape;184;p10" descr="A picture containing ba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10549"/>
          <a:stretch/>
        </p:blipFill>
        <p:spPr>
          <a:xfrm>
            <a:off x="7034961" y="2108430"/>
            <a:ext cx="4814661" cy="374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 descr="DNA structure and replication review (article) | Khan Academy"/>
          <p:cNvPicPr preferRelativeResize="0"/>
          <p:nvPr/>
        </p:nvPicPr>
        <p:blipFill rotWithShape="1">
          <a:blip r:embed="rId4">
            <a:alphaModFix/>
          </a:blip>
          <a:srcRect l="21938" r="21671"/>
          <a:stretch/>
        </p:blipFill>
        <p:spPr>
          <a:xfrm>
            <a:off x="932134" y="3156253"/>
            <a:ext cx="4121063" cy="1076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4624"/>
          <a:stretch/>
        </p:blipFill>
        <p:spPr>
          <a:xfrm>
            <a:off x="342378" y="2228309"/>
            <a:ext cx="6692583" cy="374034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/>
          <p:nvPr/>
        </p:nvSpPr>
        <p:spPr>
          <a:xfrm>
            <a:off x="342378" y="2363056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370538" y="2972501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395150" y="3581946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342377" y="4212034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339714" y="4842935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330841" y="5473023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 and BAM file formats</a:t>
            </a:r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Sequence Alignment Map, Binary Alignment Map</a:t>
            </a:r>
            <a:endParaRPr/>
          </a:p>
        </p:txBody>
      </p:sp>
      <p:pic>
        <p:nvPicPr>
          <p:cNvPr id="199" name="Google Shape;199;p11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16433"/>
          <a:stretch/>
        </p:blipFill>
        <p:spPr>
          <a:xfrm>
            <a:off x="405837" y="2622811"/>
            <a:ext cx="3225966" cy="324243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 txBox="1"/>
          <p:nvPr/>
        </p:nvSpPr>
        <p:spPr>
          <a:xfrm>
            <a:off x="638828" y="6057920"/>
            <a:ext cx="17620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of .sam file</a:t>
            </a:r>
            <a:endParaRPr/>
          </a:p>
        </p:txBody>
      </p:sp>
      <p:sp>
        <p:nvSpPr>
          <p:cNvPr id="201" name="Google Shape;201;p11"/>
          <p:cNvSpPr txBox="1"/>
          <p:nvPr/>
        </p:nvSpPr>
        <p:spPr>
          <a:xfrm>
            <a:off x="7602857" y="6308209"/>
            <a:ext cx="1580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 of .sam file</a:t>
            </a:r>
            <a:endParaRPr/>
          </a:p>
        </p:txBody>
      </p:sp>
      <p:pic>
        <p:nvPicPr>
          <p:cNvPr id="202" name="Google Shape;202;p11" descr="Text, let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166" y="2548493"/>
            <a:ext cx="7721997" cy="339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 and BAM file formats</a:t>
            </a:r>
            <a:endParaRPr/>
          </a:p>
        </p:txBody>
      </p:sp>
      <p:sp>
        <p:nvSpPr>
          <p:cNvPr id="208" name="Google Shape;208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Sequence Alignment Map, Binary Alignment Map</a:t>
            </a:r>
            <a:endParaRPr/>
          </a:p>
        </p:txBody>
      </p:sp>
      <p:sp>
        <p:nvSpPr>
          <p:cNvPr id="209" name="Google Shape;209;p12"/>
          <p:cNvSpPr txBox="1"/>
          <p:nvPr/>
        </p:nvSpPr>
        <p:spPr>
          <a:xfrm>
            <a:off x="7489842" y="6176963"/>
            <a:ext cx="1580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 of .sam file</a:t>
            </a:r>
            <a:endParaRPr/>
          </a:p>
        </p:txBody>
      </p:sp>
      <p:pic>
        <p:nvPicPr>
          <p:cNvPr id="210" name="Google Shape;210;p12" descr="Text, let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8550" y="2548493"/>
            <a:ext cx="7721997" cy="339107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"/>
          <p:cNvSpPr/>
          <p:nvPr/>
        </p:nvSpPr>
        <p:spPr>
          <a:xfrm>
            <a:off x="6760393" y="2512533"/>
            <a:ext cx="893833" cy="133564"/>
          </a:xfrm>
          <a:prstGeom prst="rect">
            <a:avLst/>
          </a:prstGeom>
          <a:solidFill>
            <a:srgbClr val="FF000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6760392" y="3599881"/>
            <a:ext cx="893833" cy="133564"/>
          </a:xfrm>
          <a:prstGeom prst="rect">
            <a:avLst/>
          </a:prstGeom>
          <a:solidFill>
            <a:srgbClr val="FF000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2"/>
          <p:cNvSpPr/>
          <p:nvPr/>
        </p:nvSpPr>
        <p:spPr>
          <a:xfrm>
            <a:off x="6760392" y="4226050"/>
            <a:ext cx="893833" cy="133564"/>
          </a:xfrm>
          <a:prstGeom prst="rect">
            <a:avLst/>
          </a:prstGeom>
          <a:solidFill>
            <a:srgbClr val="FF000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2"/>
          <p:cNvSpPr/>
          <p:nvPr/>
        </p:nvSpPr>
        <p:spPr>
          <a:xfrm>
            <a:off x="6760392" y="4852219"/>
            <a:ext cx="893833" cy="133564"/>
          </a:xfrm>
          <a:prstGeom prst="rect">
            <a:avLst/>
          </a:prstGeom>
          <a:solidFill>
            <a:srgbClr val="FF000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/>
          <p:nvPr/>
        </p:nvSpPr>
        <p:spPr>
          <a:xfrm rot="10800000" flipH="1">
            <a:off x="6594293" y="5478388"/>
            <a:ext cx="494873" cy="133565"/>
          </a:xfrm>
          <a:prstGeom prst="rect">
            <a:avLst/>
          </a:prstGeom>
          <a:solidFill>
            <a:srgbClr val="FF000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2"/>
          <p:cNvSpPr txBox="1"/>
          <p:nvPr/>
        </p:nvSpPr>
        <p:spPr>
          <a:xfrm>
            <a:off x="0" y="3059668"/>
            <a:ext cx="420724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read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Name of contig where read aligns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Position on contig where 5’ end starts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Alignment information “cigar string”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	80M = contiguous match of 80bp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17" name="Google Shape;217;p12"/>
          <p:cNvSpPr/>
          <p:nvPr/>
        </p:nvSpPr>
        <p:spPr>
          <a:xfrm>
            <a:off x="4228550" y="2512533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4228550" y="3137077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2"/>
          <p:cNvSpPr/>
          <p:nvPr/>
        </p:nvSpPr>
        <p:spPr>
          <a:xfrm>
            <a:off x="4228550" y="3575070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4228550" y="4226050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4228550" y="4855559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4228550" y="5474816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12"/>
          <p:cNvCxnSpPr>
            <a:endCxn id="217" idx="1"/>
          </p:cNvCxnSpPr>
          <p:nvPr/>
        </p:nvCxnSpPr>
        <p:spPr>
          <a:xfrm rot="10800000" flipH="1">
            <a:off x="1613150" y="2579315"/>
            <a:ext cx="2615400" cy="58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4" name="Google Shape;224;p12"/>
          <p:cNvCxnSpPr/>
          <p:nvPr/>
        </p:nvCxnSpPr>
        <p:spPr>
          <a:xfrm rot="10800000" flipH="1">
            <a:off x="3304625" y="2665950"/>
            <a:ext cx="3455767" cy="820488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5" name="Google Shape;225;p12"/>
          <p:cNvSpPr/>
          <p:nvPr/>
        </p:nvSpPr>
        <p:spPr>
          <a:xfrm>
            <a:off x="7930878" y="2512533"/>
            <a:ext cx="655417" cy="133564"/>
          </a:xfrm>
          <a:prstGeom prst="rect">
            <a:avLst/>
          </a:prstGeom>
          <a:solidFill>
            <a:srgbClr val="A8D08C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2"/>
          <p:cNvSpPr/>
          <p:nvPr/>
        </p:nvSpPr>
        <p:spPr>
          <a:xfrm>
            <a:off x="7996923" y="3599881"/>
            <a:ext cx="655417" cy="133564"/>
          </a:xfrm>
          <a:prstGeom prst="rect">
            <a:avLst/>
          </a:prstGeom>
          <a:solidFill>
            <a:srgbClr val="A8D08C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7996922" y="4226050"/>
            <a:ext cx="655417" cy="133564"/>
          </a:xfrm>
          <a:prstGeom prst="rect">
            <a:avLst/>
          </a:prstGeom>
          <a:solidFill>
            <a:srgbClr val="A8D08C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7996922" y="4852219"/>
            <a:ext cx="655417" cy="133564"/>
          </a:xfrm>
          <a:prstGeom prst="rect">
            <a:avLst/>
          </a:prstGeom>
          <a:solidFill>
            <a:srgbClr val="A8D08C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7271949" y="5474816"/>
            <a:ext cx="655417" cy="133564"/>
          </a:xfrm>
          <a:prstGeom prst="rect">
            <a:avLst/>
          </a:prstGeom>
          <a:solidFill>
            <a:srgbClr val="A8D08C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12"/>
          <p:cNvCxnSpPr/>
          <p:nvPr/>
        </p:nvCxnSpPr>
        <p:spPr>
          <a:xfrm rot="10800000" flipH="1">
            <a:off x="3629138" y="2665950"/>
            <a:ext cx="4586902" cy="1141189"/>
          </a:xfrm>
          <a:prstGeom prst="straightConnector1">
            <a:avLst/>
          </a:prstGeom>
          <a:noFill/>
          <a:ln w="28575" cap="flat" cmpd="sng">
            <a:solidFill>
              <a:srgbClr val="A8D08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1" name="Google Shape;231;p12"/>
          <p:cNvSpPr/>
          <p:nvPr/>
        </p:nvSpPr>
        <p:spPr>
          <a:xfrm>
            <a:off x="9203060" y="2513035"/>
            <a:ext cx="547116" cy="133062"/>
          </a:xfrm>
          <a:prstGeom prst="rect">
            <a:avLst/>
          </a:prstGeom>
          <a:solidFill>
            <a:srgbClr val="7030A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2"/>
          <p:cNvSpPr/>
          <p:nvPr/>
        </p:nvSpPr>
        <p:spPr>
          <a:xfrm>
            <a:off x="9203060" y="3581709"/>
            <a:ext cx="547116" cy="133062"/>
          </a:xfrm>
          <a:prstGeom prst="rect">
            <a:avLst/>
          </a:prstGeom>
          <a:solidFill>
            <a:srgbClr val="7030A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2"/>
          <p:cNvSpPr/>
          <p:nvPr/>
        </p:nvSpPr>
        <p:spPr>
          <a:xfrm>
            <a:off x="9216981" y="4226552"/>
            <a:ext cx="547116" cy="133062"/>
          </a:xfrm>
          <a:prstGeom prst="rect">
            <a:avLst/>
          </a:prstGeom>
          <a:solidFill>
            <a:srgbClr val="7030A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2"/>
          <p:cNvSpPr/>
          <p:nvPr/>
        </p:nvSpPr>
        <p:spPr>
          <a:xfrm>
            <a:off x="8577733" y="5474816"/>
            <a:ext cx="547116" cy="133062"/>
          </a:xfrm>
          <a:prstGeom prst="rect">
            <a:avLst/>
          </a:prstGeom>
          <a:solidFill>
            <a:srgbClr val="7030A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2"/>
          <p:cNvCxnSpPr/>
          <p:nvPr/>
        </p:nvCxnSpPr>
        <p:spPr>
          <a:xfrm rot="10800000" flipH="1">
            <a:off x="4119937" y="2665950"/>
            <a:ext cx="5256571" cy="1620523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“Calling” a genotype</a:t>
            </a:r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body" idx="1"/>
          </p:nvPr>
        </p:nvSpPr>
        <p:spPr>
          <a:xfrm>
            <a:off x="719667" y="225345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Two main ways to estimate a genotype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Hard genotype calling versus genotype likelihoods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If you have reads with a high degree of coverage (many copies of the same read) you can do hard genotype calling.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If you have variable coverage or low coverage you can do genotype likelihoods, to account for some uncertainty in the genotype.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361A9-7CC1-A14B-AE0A-215F8D16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0"/>
            <a:ext cx="30480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Genotype likelihoods</a:t>
            </a:r>
            <a:endParaRPr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 ANGSD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Accounts for some uncertainty in the genotype estimation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48" name="Google Shape;248;p14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655180"/>
            <a:ext cx="7906407" cy="252178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4"/>
          <p:cNvSpPr txBox="1"/>
          <p:nvPr/>
        </p:nvSpPr>
        <p:spPr>
          <a:xfrm>
            <a:off x="2509092" y="1853954"/>
            <a:ext cx="63826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http://www.popgen.dk/angsd/index.php/Genotype_Likelihoods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D435-DD20-42A5-B067-6FA332BB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99" y="326452"/>
            <a:ext cx="10515600" cy="1325563"/>
          </a:xfrm>
        </p:spPr>
        <p:txBody>
          <a:bodyPr/>
          <a:lstStyle/>
          <a:p>
            <a:r>
              <a:rPr lang="en-US" dirty="0"/>
              <a:t>What’s on the menu?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CCF0-2B24-4AA4-A70C-D73FAA47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751" y="933061"/>
            <a:ext cx="5374432" cy="5439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You’re </a:t>
            </a:r>
            <a:r>
              <a:rPr lang="en-US" b="1" dirty="0"/>
              <a:t>scientific advisor </a:t>
            </a:r>
            <a:r>
              <a:rPr lang="en-US" dirty="0"/>
              <a:t>to aquaculture company interested in farming sea cucumbers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want to know:</a:t>
            </a:r>
          </a:p>
          <a:p>
            <a:r>
              <a:rPr lang="en-US" dirty="0"/>
              <a:t>Are there different populations?</a:t>
            </a:r>
          </a:p>
          <a:p>
            <a:r>
              <a:rPr lang="en-US" dirty="0"/>
              <a:t>If so, is one population better suited to be grown in warmer conditions?</a:t>
            </a:r>
          </a:p>
          <a:p>
            <a:r>
              <a:rPr lang="en-US" dirty="0"/>
              <a:t>Which genes will lead to suitable growth traits?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Parastichopus californicus Archives - vic high">
            <a:extLst>
              <a:ext uri="{FF2B5EF4-FFF2-40B4-BE49-F238E27FC236}">
                <a16:creationId xmlns:a16="http://schemas.microsoft.com/office/drawing/2014/main" id="{60576E16-D2C1-7949-92B1-A2057E873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1" y="2664471"/>
            <a:ext cx="5857676" cy="313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EB1FEE-3761-0046-8A36-16AEBD95882D}"/>
              </a:ext>
            </a:extLst>
          </p:cNvPr>
          <p:cNvSpPr/>
          <p:nvPr/>
        </p:nvSpPr>
        <p:spPr>
          <a:xfrm>
            <a:off x="2140199" y="1896633"/>
            <a:ext cx="2211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P. </a:t>
            </a:r>
            <a:r>
              <a:rPr lang="en-US" sz="2800" b="1" i="1" dirty="0" err="1"/>
              <a:t>californicus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57659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genetic variant?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region of the genome that differs from the reference (or another genome)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Signifies a mutation and can be a single base-pair, or larger insertion and/or deletion of several base-pairs.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t="6312" b="55979"/>
          <a:stretch/>
        </p:blipFill>
        <p:spPr>
          <a:xfrm>
            <a:off x="1819275" y="4352450"/>
            <a:ext cx="8096250" cy="15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552450" y="4821555"/>
            <a:ext cx="12698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1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552450" y="5325824"/>
            <a:ext cx="12698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2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 rot="-5400000">
            <a:off x="3647290" y="5298150"/>
            <a:ext cx="352425" cy="129566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 rot="-5400000">
            <a:off x="8372169" y="5574648"/>
            <a:ext cx="352426" cy="68789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3496329" y="6084589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Indel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8300282" y="6072665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Indel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 rot="-5400000">
            <a:off x="4468684" y="5690183"/>
            <a:ext cx="448352" cy="32114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4442349" y="6086357"/>
            <a:ext cx="5581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SNP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 rot="-5400000">
            <a:off x="7160303" y="5691885"/>
            <a:ext cx="448351" cy="32114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7191486" y="6072665"/>
            <a:ext cx="5581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genotype?</a:t>
            </a:r>
            <a:endParaRPr/>
          </a:p>
        </p:txBody>
      </p:sp>
      <p:pic>
        <p:nvPicPr>
          <p:cNvPr id="115" name="Google Shape;115;p3" descr="Genotype | What is a Genotype? | AncestryDNA® Learning 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370" y="1598393"/>
            <a:ext cx="6600092" cy="478235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6541870" y="6458991"/>
            <a:ext cx="52077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credit: https://www.ancestry.com/lp/genotype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US" sz="3700"/>
              <a:t>Genomes are continually being improved</a:t>
            </a:r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648931" y="3169085"/>
            <a:ext cx="3505493" cy="305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More genomes are being sequenced all the time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Many marine organisms don’t yet have a genome sequence available</a:t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5" descr="Text, time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5862" y="828514"/>
            <a:ext cx="6019331" cy="5197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46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do we find a variant?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Map and align sequences from other individuals to a reference genome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Does It matter what your reference genome is?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it the same or different species?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it from the same population?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Short answer: Yes, it matters!</a:t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5266" y="3252005"/>
            <a:ext cx="4048385" cy="292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Finding variants – some terminology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838200" y="1690688"/>
            <a:ext cx="10948792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l="19029" t="2205" r="1402" b="-766"/>
          <a:stretch/>
        </p:blipFill>
        <p:spPr>
          <a:xfrm>
            <a:off x="2387827" y="1532732"/>
            <a:ext cx="5465851" cy="435503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2387827" y="6027142"/>
            <a:ext cx="57690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modified from here https://www.ddbj.nig.ac.jp/ddbj/assembly-e.html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723406" y="2040713"/>
            <a:ext cx="14457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Chromosome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938335" y="2940486"/>
            <a:ext cx="123078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Scaffolds</a:t>
            </a:r>
            <a:endParaRPr dirty="0"/>
          </a:p>
        </p:txBody>
      </p:sp>
      <p:sp>
        <p:nvSpPr>
          <p:cNvPr id="144" name="Google Shape;144;p6"/>
          <p:cNvSpPr txBox="1"/>
          <p:nvPr/>
        </p:nvSpPr>
        <p:spPr>
          <a:xfrm>
            <a:off x="1007137" y="4089619"/>
            <a:ext cx="8782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Contigs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1074624" y="5238751"/>
            <a:ext cx="743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9118360" y="3933825"/>
            <a:ext cx="25165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reference genome is a collection of contigs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Finding variants – some terminology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838200" y="1690688"/>
            <a:ext cx="10948792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9110009" y="3233391"/>
            <a:ext cx="251659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reference genome is a collection of contigs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Typically, in fasta format</a:t>
            </a:r>
            <a:endParaRPr/>
          </a:p>
        </p:txBody>
      </p:sp>
      <p:pic>
        <p:nvPicPr>
          <p:cNvPr id="154" name="Google Shape;154;p7" descr="A picture containing text, newspap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22330"/>
          <a:stretch/>
        </p:blipFill>
        <p:spPr>
          <a:xfrm>
            <a:off x="565400" y="2481859"/>
            <a:ext cx="7552430" cy="3505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Finding variants - pipeline</a:t>
            </a:r>
            <a:endParaRPr/>
          </a:p>
        </p:txBody>
      </p:sp>
      <p:grpSp>
        <p:nvGrpSpPr>
          <p:cNvPr id="160" name="Google Shape;160;p8"/>
          <p:cNvGrpSpPr/>
          <p:nvPr/>
        </p:nvGrpSpPr>
        <p:grpSpPr>
          <a:xfrm>
            <a:off x="942974" y="2056209"/>
            <a:ext cx="10115551" cy="3062294"/>
            <a:chOff x="942974" y="2056209"/>
            <a:chExt cx="10115551" cy="3062294"/>
          </a:xfrm>
        </p:grpSpPr>
        <p:sp>
          <p:nvSpPr>
            <p:cNvPr id="161" name="Google Shape;161;p8"/>
            <p:cNvSpPr/>
            <p:nvPr/>
          </p:nvSpPr>
          <p:spPr>
            <a:xfrm>
              <a:off x="942974" y="2181225"/>
              <a:ext cx="2790825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Download reference genome and sample reads</a:t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4705350" y="2066925"/>
              <a:ext cx="1724025" cy="9144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Trim adaptors (cutadapt)</a:t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296150" y="2056209"/>
              <a:ext cx="1924050" cy="9144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Index the reference genome (bowtie2)</a:t>
              </a: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1609725" y="4096944"/>
              <a:ext cx="2447925" cy="9144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Map the reads to the genome (bowtie2)</a:t>
              </a: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5281614" y="4096944"/>
              <a:ext cx="2600325" cy="9144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Convert sam file to bam file (samtools)</a:t>
              </a:r>
              <a:endParaRPr/>
            </a:p>
          </p:txBody>
        </p:sp>
        <p:cxnSp>
          <p:nvCxnSpPr>
            <p:cNvPr id="166" name="Google Shape;166;p8"/>
            <p:cNvCxnSpPr>
              <a:stCxn id="161" idx="3"/>
              <a:endCxn id="162" idx="1"/>
            </p:cNvCxnSpPr>
            <p:nvPr/>
          </p:nvCxnSpPr>
          <p:spPr>
            <a:xfrm>
              <a:off x="3733799" y="2524125"/>
              <a:ext cx="97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7" name="Google Shape;167;p8"/>
            <p:cNvCxnSpPr>
              <a:stCxn id="162" idx="3"/>
              <a:endCxn id="163" idx="1"/>
            </p:cNvCxnSpPr>
            <p:nvPr/>
          </p:nvCxnSpPr>
          <p:spPr>
            <a:xfrm rot="10800000" flipH="1">
              <a:off x="6429375" y="2513325"/>
              <a:ext cx="866700" cy="10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8" name="Google Shape;168;p8"/>
            <p:cNvCxnSpPr>
              <a:stCxn id="163" idx="2"/>
              <a:endCxn id="164" idx="0"/>
            </p:cNvCxnSpPr>
            <p:nvPr/>
          </p:nvCxnSpPr>
          <p:spPr>
            <a:xfrm rot="5400000">
              <a:off x="4982775" y="821409"/>
              <a:ext cx="1126200" cy="54246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9" name="Google Shape;169;p8"/>
            <p:cNvCxnSpPr>
              <a:stCxn id="164" idx="3"/>
              <a:endCxn id="165" idx="1"/>
            </p:cNvCxnSpPr>
            <p:nvPr/>
          </p:nvCxnSpPr>
          <p:spPr>
            <a:xfrm>
              <a:off x="4057650" y="4554144"/>
              <a:ext cx="1224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8972550" y="3992169"/>
              <a:ext cx="2085975" cy="112633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genotype likelihoods (angsd)</a:t>
              </a:r>
              <a:endParaRPr/>
            </a:p>
          </p:txBody>
        </p:sp>
        <p:cxnSp>
          <p:nvCxnSpPr>
            <p:cNvPr id="171" name="Google Shape;171;p8"/>
            <p:cNvCxnSpPr>
              <a:stCxn id="165" idx="3"/>
              <a:endCxn id="170" idx="1"/>
            </p:cNvCxnSpPr>
            <p:nvPr/>
          </p:nvCxnSpPr>
          <p:spPr>
            <a:xfrm>
              <a:off x="7881939" y="4554144"/>
              <a:ext cx="1090500" cy="1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836</Words>
  <Application>Microsoft Macintosh PowerPoint</Application>
  <PresentationFormat>Widescreen</PresentationFormat>
  <Paragraphs>107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Marine Genomics</vt:lpstr>
      <vt:lpstr>What’s on the menu?</vt:lpstr>
      <vt:lpstr>What is a genetic variant?</vt:lpstr>
      <vt:lpstr>What is a genotype?</vt:lpstr>
      <vt:lpstr>Genomes are continually being improved</vt:lpstr>
      <vt:lpstr>How do we find a variant?</vt:lpstr>
      <vt:lpstr>Finding variants – some terminology</vt:lpstr>
      <vt:lpstr>Finding variants – some terminology</vt:lpstr>
      <vt:lpstr>Finding variants - pipeline</vt:lpstr>
      <vt:lpstr>Trimming adaptors from reads</vt:lpstr>
      <vt:lpstr>Trimming adaptors from reads</vt:lpstr>
      <vt:lpstr>SAM and BAM file formats</vt:lpstr>
      <vt:lpstr>SAM and BAM file formats</vt:lpstr>
      <vt:lpstr>“Calling” a genotype</vt:lpstr>
      <vt:lpstr>Genotype likelihoods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Marine Genomics</dc:title>
  <dc:creator>Serena Caplins</dc:creator>
  <cp:lastModifiedBy>Nielsen, ES, Me [esnielsen@sun.ac.za]</cp:lastModifiedBy>
  <cp:revision>4</cp:revision>
  <dcterms:created xsi:type="dcterms:W3CDTF">2021-03-05T03:50:10Z</dcterms:created>
  <dcterms:modified xsi:type="dcterms:W3CDTF">2022-04-11T17:43:03Z</dcterms:modified>
</cp:coreProperties>
</file>