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1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HABrFjvCAJk4MsqQyj/K0A7i3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386"/>
  </p:normalViewPr>
  <p:slideViewPr>
    <p:cSldViewPr snapToGrid="0" snapToObjects="1">
      <p:cViewPr varScale="1">
        <p:scale>
          <a:sx n="98" d="100"/>
          <a:sy n="98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github.io/hts-specs/SAMv1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otype#cite_note-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enotype#cite_note-2" TargetMode="External"/><Relationship Id="rId4" Type="http://schemas.openxmlformats.org/officeDocument/2006/relationships/hyperlink" Target="https://en.wikipedia.org/wiki/Allel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cleic_acid_sequence" TargetMode="External"/><Relationship Id="rId7" Type="http://schemas.openxmlformats.org/officeDocument/2006/relationships/hyperlink" Target="https://en.wikipedia.org/wiki/Reference_genome#cite_note-ensembl-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CSC_Genome_Browser" TargetMode="External"/><Relationship Id="rId5" Type="http://schemas.openxmlformats.org/officeDocument/2006/relationships/hyperlink" Target="https://en.wikipedia.org/wiki/Ensembl" TargetMode="External"/><Relationship Id="rId4" Type="http://schemas.openxmlformats.org/officeDocument/2006/relationships/hyperlink" Target="https://en.wikipedia.org/wiki/Genom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adapters contain the sequencing primer binding sites, the index sequences, and the sites that allow library fragments to attach to the flow cell lawn</a:t>
            </a:r>
            <a:endParaRPr dirty="0"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biologically informative</a:t>
            </a:r>
            <a:endParaRPr dirty="0"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u="sng" dirty="0">
                <a:solidFill>
                  <a:srgbClr val="1B43E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Alignment/Map</a:t>
            </a:r>
            <a:r>
              <a:rPr lang="en-US" sz="1150" dirty="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373737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ZA" sz="1100" b="1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SN</a:t>
            </a: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(SN=reference sequence name) and </a:t>
            </a:r>
            <a:r>
              <a:rPr lang="en-ZA" sz="1100" b="1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LN </a:t>
            </a: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(LN=reference sequence length).</a:t>
            </a:r>
            <a:endParaRPr lang="en-ZA" sz="11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373737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highlight>
                  <a:srgbClr val="FFFFFF"/>
                </a:highlight>
              </a:rPr>
              <a:t>It is a TAB-delimited text format consisting of a header section, which is optional, and an alignment section. 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header lines indicated with the “@”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highlight>
                  <a:srgbClr val="FFFFFF"/>
                </a:highlight>
              </a:rPr>
              <a:t>Each alignment line has 11 mandatory fields for essential alignment information such as mapping position, and variable number of optional fields for flexible or aligner specific information.</a:t>
            </a: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http://</a:t>
            </a:r>
            <a:r>
              <a:rPr lang="en-ZA" dirty="0" err="1"/>
              <a:t>samtools.github.io</a:t>
            </a:r>
            <a:r>
              <a:rPr lang="en-ZA" dirty="0"/>
              <a:t>/</a:t>
            </a:r>
            <a:r>
              <a:rPr lang="en-ZA" dirty="0" err="1"/>
              <a:t>hts</a:t>
            </a:r>
            <a:r>
              <a:rPr lang="en-ZA" dirty="0"/>
              <a:t>-specs/SAMv1.pdf</a:t>
            </a:r>
            <a:endParaRPr dirty="0"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Alignment section of .</a:t>
            </a:r>
            <a:r>
              <a:rPr lang="en-US" dirty="0" err="1"/>
              <a:t>sam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Flags= mapping quality, mapping in proper pair, number of times mapped, etc. </a:t>
            </a:r>
            <a:endParaRPr dirty="0"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Depends on the type of data that you have.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NGS data can suffer from high error rates that are due to multiple factors, including base-calling and alignment errors.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many NGS studies rely on low- coverage sequencing (&lt;5× per site per individual, on average), for which there is high probability that only one of the two chromosomes of a diploid individual has been sampled at a specified site</a:t>
            </a:r>
            <a:endParaRPr dirty="0"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will be starting with actual NGS data from this paper- which we have pruned down so that we get fast run times </a:t>
            </a:r>
          </a:p>
          <a:p>
            <a:endParaRPr lang="en-US" dirty="0"/>
          </a:p>
          <a:p>
            <a:r>
              <a:rPr lang="en-US" dirty="0"/>
              <a:t>Are there different populations?</a:t>
            </a:r>
          </a:p>
          <a:p>
            <a:r>
              <a:rPr lang="en-US" dirty="0"/>
              <a:t>If so, is one population better suited to be grown in warmer conditions?</a:t>
            </a:r>
          </a:p>
          <a:p>
            <a:r>
              <a:rPr lang="en-US" dirty="0"/>
              <a:t>Which genes will lead to suitable growth traits?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0CF9D-DAD7-4C89-8294-CF9412AA5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genotype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of an organism is its complete set of genetic material.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[1]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Genotype can also be used to refer to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Allele"/>
              </a:rPr>
              <a:t>alleles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 variants an individual carries in a particular gene or genetic location.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[2]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“add up” </a:t>
            </a:r>
            <a:r>
              <a:rPr lang="en-US" dirty="0" err="1"/>
              <a:t>individ</a:t>
            </a:r>
            <a:r>
              <a:rPr lang="en-US" dirty="0"/>
              <a:t> variants of org to get its genotype, but we may refer to a single gene in org and its genotype there</a:t>
            </a: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 genome / 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assembly =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digital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Nucleic acid sequence"/>
              </a:rPr>
              <a:t>nucleic acid sequence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database, assembled by scientists as a representative example of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Genome"/>
              </a:rPr>
              <a:t>set of genes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in one idealized individual organism of a species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genomes can be accessed online at several locations, using dedicated browsers such as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 tooltip="Ensembl"/>
              </a:rPr>
              <a:t>Ensembl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 tooltip="UCSC Genome Browser"/>
              </a:rPr>
              <a:t>UCSC Genome Browser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[8]</a:t>
            </a:r>
            <a:endParaRPr dirty="0"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48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also assemble genotype by looking for areas of overlap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overlap will be greater with more coverage – these sequences can be copies of one </a:t>
            </a:r>
            <a:r>
              <a:rPr lang="en-US" dirty="0" err="1"/>
              <a:t>individ</a:t>
            </a:r>
            <a:r>
              <a:rPr lang="en-US" dirty="0"/>
              <a:t>, or diff </a:t>
            </a:r>
            <a:r>
              <a:rPr lang="en-US" dirty="0" err="1"/>
              <a:t>individs</a:t>
            </a:r>
            <a:endParaRPr lang="en-US"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A body of water with grass and mountains in the back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t="12983" b="12017"/>
          <a:stretch/>
        </p:blipFill>
        <p:spPr>
          <a:xfrm>
            <a:off x="-3048" y="-78278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Marine Genomics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April 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2022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Mapping and calling variants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- pipeline</a:t>
            </a: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942974" y="2056209"/>
            <a:ext cx="10115551" cy="3062294"/>
            <a:chOff x="942974" y="2056209"/>
            <a:chExt cx="10115551" cy="3062294"/>
          </a:xfrm>
        </p:grpSpPr>
        <p:sp>
          <p:nvSpPr>
            <p:cNvPr id="161" name="Google Shape;161;p8"/>
            <p:cNvSpPr/>
            <p:nvPr/>
          </p:nvSpPr>
          <p:spPr>
            <a:xfrm>
              <a:off x="942974" y="2181225"/>
              <a:ext cx="2790825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Download reference genome and sample reads</a:t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705350" y="2066925"/>
              <a:ext cx="17240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Trim adaptors (cutadapt)</a:t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296150" y="2056209"/>
              <a:ext cx="1924050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Index the reference genome (bowtie2)</a:t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609725" y="4096944"/>
              <a:ext cx="24479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 the reads to the genome (bowtie2)</a:t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281614" y="4096944"/>
              <a:ext cx="26003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Convert sam file to bam file (samtools)</a:t>
              </a:r>
              <a:endParaRPr/>
            </a:p>
          </p:txBody>
        </p:sp>
        <p:cxnSp>
          <p:nvCxnSpPr>
            <p:cNvPr id="166" name="Google Shape;166;p8"/>
            <p:cNvCxnSpPr>
              <a:stCxn id="161" idx="3"/>
              <a:endCxn id="162" idx="1"/>
            </p:cNvCxnSpPr>
            <p:nvPr/>
          </p:nvCxnSpPr>
          <p:spPr>
            <a:xfrm>
              <a:off x="3733799" y="2524125"/>
              <a:ext cx="97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7" name="Google Shape;167;p8"/>
            <p:cNvCxnSpPr>
              <a:stCxn id="162" idx="3"/>
              <a:endCxn id="163" idx="1"/>
            </p:cNvCxnSpPr>
            <p:nvPr/>
          </p:nvCxnSpPr>
          <p:spPr>
            <a:xfrm rot="10800000" flipH="1">
              <a:off x="6429375" y="2513325"/>
              <a:ext cx="866700" cy="10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8" name="Google Shape;168;p8"/>
            <p:cNvCxnSpPr>
              <a:stCxn id="163" idx="2"/>
              <a:endCxn id="164" idx="0"/>
            </p:cNvCxnSpPr>
            <p:nvPr/>
          </p:nvCxnSpPr>
          <p:spPr>
            <a:xfrm rot="5400000">
              <a:off x="4982775" y="821409"/>
              <a:ext cx="1126200" cy="5424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9" name="Google Shape;169;p8"/>
            <p:cNvCxnSpPr>
              <a:stCxn id="164" idx="3"/>
              <a:endCxn id="165" idx="1"/>
            </p:cNvCxnSpPr>
            <p:nvPr/>
          </p:nvCxnSpPr>
          <p:spPr>
            <a:xfrm>
              <a:off x="4057650" y="4554144"/>
              <a:ext cx="1224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8972550" y="3992169"/>
              <a:ext cx="2085975" cy="112633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genotype likelihoods (angsd)</a:t>
              </a:r>
              <a:endParaRPr/>
            </a:p>
          </p:txBody>
        </p:sp>
        <p:cxnSp>
          <p:nvCxnSpPr>
            <p:cNvPr id="171" name="Google Shape;171;p8"/>
            <p:cNvCxnSpPr>
              <a:stCxn id="165" idx="3"/>
              <a:endCxn id="170" idx="1"/>
            </p:cNvCxnSpPr>
            <p:nvPr/>
          </p:nvCxnSpPr>
          <p:spPr>
            <a:xfrm>
              <a:off x="7881939" y="4554144"/>
              <a:ext cx="1090500" cy="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adaptors from reads</a:t>
            </a:r>
            <a:endParaRPr/>
          </a:p>
        </p:txBody>
      </p:sp>
      <p:pic>
        <p:nvPicPr>
          <p:cNvPr id="177" name="Google Shape;177;p9" descr="A picture containing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0549"/>
          <a:stretch/>
        </p:blipFill>
        <p:spPr>
          <a:xfrm>
            <a:off x="6256963" y="1690688"/>
            <a:ext cx="5346080" cy="41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 descr="DNA structure and replication review (article) | Khan Academy"/>
          <p:cNvPicPr preferRelativeResize="0"/>
          <p:nvPr/>
        </p:nvPicPr>
        <p:blipFill rotWithShape="1">
          <a:blip r:embed="rId4">
            <a:alphaModFix/>
          </a:blip>
          <a:srcRect l="21938" r="21671"/>
          <a:stretch/>
        </p:blipFill>
        <p:spPr>
          <a:xfrm>
            <a:off x="932134" y="3156253"/>
            <a:ext cx="4121063" cy="107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adaptors from reads</a:t>
            </a:r>
            <a:endParaRPr/>
          </a:p>
        </p:txBody>
      </p:sp>
      <p:pic>
        <p:nvPicPr>
          <p:cNvPr id="184" name="Google Shape;184;p10" descr="A picture containing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0549"/>
          <a:stretch/>
        </p:blipFill>
        <p:spPr>
          <a:xfrm>
            <a:off x="7034961" y="2108430"/>
            <a:ext cx="4814661" cy="374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 descr="DNA structure and replication review (article) | Khan Academy"/>
          <p:cNvPicPr preferRelativeResize="0"/>
          <p:nvPr/>
        </p:nvPicPr>
        <p:blipFill rotWithShape="1">
          <a:blip r:embed="rId4">
            <a:alphaModFix/>
          </a:blip>
          <a:srcRect l="21938" r="21671"/>
          <a:stretch/>
        </p:blipFill>
        <p:spPr>
          <a:xfrm>
            <a:off x="932134" y="3156253"/>
            <a:ext cx="4121063" cy="107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4624"/>
          <a:stretch/>
        </p:blipFill>
        <p:spPr>
          <a:xfrm>
            <a:off x="342378" y="2228309"/>
            <a:ext cx="6692583" cy="374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/>
          <p:nvPr/>
        </p:nvSpPr>
        <p:spPr>
          <a:xfrm>
            <a:off x="342378" y="2363056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370538" y="2972501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395150" y="3581946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42377" y="4212034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339714" y="4842935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330841" y="5473023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 and BAM file formats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Sequence Alignment Map, Binary Alignment Map</a:t>
            </a:r>
            <a:endParaRPr/>
          </a:p>
        </p:txBody>
      </p:sp>
      <p:pic>
        <p:nvPicPr>
          <p:cNvPr id="199" name="Google Shape;199;p1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16433"/>
          <a:stretch/>
        </p:blipFill>
        <p:spPr>
          <a:xfrm>
            <a:off x="405837" y="2622811"/>
            <a:ext cx="3225966" cy="32424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638828" y="6057920"/>
            <a:ext cx="17620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of .sam file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7602857" y="6308209"/>
            <a:ext cx="158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of .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</p:txBody>
      </p:sp>
      <p:pic>
        <p:nvPicPr>
          <p:cNvPr id="202" name="Google Shape;202;p11" descr="Text, let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166" y="2548493"/>
            <a:ext cx="7721997" cy="33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 and BAM file formats</a:t>
            </a:r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Sequence Alignment Map, Binary Alignment Map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7489842" y="6176963"/>
            <a:ext cx="158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of .sam file</a:t>
            </a:r>
            <a:endParaRPr/>
          </a:p>
        </p:txBody>
      </p:sp>
      <p:pic>
        <p:nvPicPr>
          <p:cNvPr id="210" name="Google Shape;210;p12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8550" y="2548493"/>
            <a:ext cx="7721997" cy="33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6760393" y="2512533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6760392" y="3599881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6760392" y="4226050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6760392" y="4852219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rot="10800000" flipH="1">
            <a:off x="6594293" y="5478388"/>
            <a:ext cx="494873" cy="133565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0" y="3059668"/>
            <a:ext cx="42072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read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 of contig where read aligns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Position on contig where 5’ end starts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Alignment information “cigar string”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80M = contiguous match of 80bp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4228550" y="2512533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4228550" y="3137077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4228550" y="3575070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4228550" y="4226050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4228550" y="4855559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4228550" y="5474816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2"/>
          <p:cNvCxnSpPr>
            <a:endCxn id="217" idx="1"/>
          </p:cNvCxnSpPr>
          <p:nvPr/>
        </p:nvCxnSpPr>
        <p:spPr>
          <a:xfrm rot="10800000" flipH="1">
            <a:off x="1613150" y="2579315"/>
            <a:ext cx="2615400" cy="58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12"/>
          <p:cNvCxnSpPr/>
          <p:nvPr/>
        </p:nvCxnSpPr>
        <p:spPr>
          <a:xfrm rot="10800000" flipH="1">
            <a:off x="3304625" y="2665950"/>
            <a:ext cx="3455767" cy="82048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12"/>
          <p:cNvSpPr/>
          <p:nvPr/>
        </p:nvSpPr>
        <p:spPr>
          <a:xfrm>
            <a:off x="7930878" y="2512533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7996923" y="3599881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7996922" y="4226050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996922" y="4852219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7271949" y="5474816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2"/>
          <p:cNvCxnSpPr/>
          <p:nvPr/>
        </p:nvCxnSpPr>
        <p:spPr>
          <a:xfrm rot="10800000" flipH="1">
            <a:off x="3629138" y="2665950"/>
            <a:ext cx="4586902" cy="1141189"/>
          </a:xfrm>
          <a:prstGeom prst="straightConnector1">
            <a:avLst/>
          </a:prstGeom>
          <a:noFill/>
          <a:ln w="28575" cap="flat" cmpd="sng">
            <a:solidFill>
              <a:srgbClr val="A8D08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" name="Google Shape;231;p12"/>
          <p:cNvSpPr/>
          <p:nvPr/>
        </p:nvSpPr>
        <p:spPr>
          <a:xfrm>
            <a:off x="9203060" y="2513035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9203060" y="3581709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9216981" y="4226552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8577733" y="5474816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2"/>
          <p:cNvCxnSpPr/>
          <p:nvPr/>
        </p:nvCxnSpPr>
        <p:spPr>
          <a:xfrm rot="10800000" flipH="1">
            <a:off x="4119937" y="2665950"/>
            <a:ext cx="5256571" cy="1620523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“Calling” a genotype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719667" y="22534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Two main ways to estimate a genotype: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Hard genotype calling vs. genotype likelihoods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If you have reads with a high degree of coverage (many copies of the same read) you can do hard genotype calling.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If you have variable coverage or low coverage you can do genotype likelihoods, to account for some uncertainty in the genotype.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361A9-7CC1-A14B-AE0A-215F8D16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0"/>
            <a:ext cx="3048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Genotype likelihoods</a:t>
            </a:r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ANGSD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Accounts for some uncertainty in the genotype estimation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8" name="Google Shape;248;p1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655180"/>
            <a:ext cx="7906407" cy="252178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/>
        </p:nvSpPr>
        <p:spPr>
          <a:xfrm>
            <a:off x="2509092" y="1853954"/>
            <a:ext cx="6382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http://www.popgen.dk/angsd/index.php/Genotype_Likelihoods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ADE3-6AA3-4425-A1D0-C6DE232F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8455100C-149E-47FF-ADBF-17EEFC96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218" y="3586129"/>
            <a:ext cx="3797536" cy="26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BDC52D-4782-43B7-8FE2-B970DD5A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5" y="393066"/>
            <a:ext cx="5773847" cy="2757011"/>
          </a:xfrm>
          <a:prstGeom prst="rect">
            <a:avLst/>
          </a:prstGeom>
        </p:spPr>
      </p:pic>
      <p:pic>
        <p:nvPicPr>
          <p:cNvPr id="14" name="Picture 6" descr="Parastichopus californicus Archives - vic high">
            <a:extLst>
              <a:ext uri="{FF2B5EF4-FFF2-40B4-BE49-F238E27FC236}">
                <a16:creationId xmlns:a16="http://schemas.microsoft.com/office/drawing/2014/main" id="{3853384C-9E09-4A2C-9119-531F95CF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82" y="283540"/>
            <a:ext cx="5153291" cy="27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">
            <a:extLst>
              <a:ext uri="{FF2B5EF4-FFF2-40B4-BE49-F238E27FC236}">
                <a16:creationId xmlns:a16="http://schemas.microsoft.com/office/drawing/2014/main" id="{41003DFB-C69C-4CEB-87C1-A14E7405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531" y="3150077"/>
            <a:ext cx="3506065" cy="35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99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FF44-73AE-094C-9486-D301B93B9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AC349-E40A-B448-BFE2-F12E0D69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/>
          <a:stretch/>
        </p:blipFill>
        <p:spPr>
          <a:xfrm>
            <a:off x="0" y="0"/>
            <a:ext cx="12529921" cy="8545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24FE07-0BB9-0245-84E4-CAF8523D84EF}"/>
              </a:ext>
            </a:extLst>
          </p:cNvPr>
          <p:cNvCxnSpPr>
            <a:cxnSpLocks/>
          </p:cNvCxnSpPr>
          <p:nvPr/>
        </p:nvCxnSpPr>
        <p:spPr>
          <a:xfrm>
            <a:off x="6484788" y="1520825"/>
            <a:ext cx="0" cy="1429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2ED6E-6EF9-F94E-88BA-9905C8C81CAF}"/>
              </a:ext>
            </a:extLst>
          </p:cNvPr>
          <p:cNvSpPr txBox="1"/>
          <p:nvPr/>
        </p:nvSpPr>
        <p:spPr>
          <a:xfrm>
            <a:off x="4880196" y="520495"/>
            <a:ext cx="320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we’re going over today</a:t>
            </a:r>
          </a:p>
        </p:txBody>
      </p:sp>
    </p:spTree>
    <p:extLst>
      <p:ext uri="{BB962C8B-B14F-4D97-AF65-F5344CB8AC3E}">
        <p14:creationId xmlns:p14="http://schemas.microsoft.com/office/powerpoint/2010/main" val="214995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genetic variant?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region of the genome that differs from the reference (or another genome)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Signifies a mutation and can be a single base-pair, or larger insertion and/or deletion of several base-pairs.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t="6312" b="55979"/>
          <a:stretch/>
        </p:blipFill>
        <p:spPr>
          <a:xfrm>
            <a:off x="1819275" y="4352450"/>
            <a:ext cx="8096250" cy="15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52450" y="4821555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1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52450" y="5325824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2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-5400000">
            <a:off x="3647290" y="5298150"/>
            <a:ext cx="352425" cy="1295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-5400000">
            <a:off x="8372169" y="5574648"/>
            <a:ext cx="352426" cy="68789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496329" y="6084589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300282" y="6072665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 rot="-5400000">
            <a:off x="4468684" y="5690183"/>
            <a:ext cx="448352" cy="32114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442349" y="6086357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SNP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 rot="-5400000">
            <a:off x="7160303" y="5691885"/>
            <a:ext cx="448351" cy="32114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191486" y="6072665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genotype?</a:t>
            </a:r>
            <a:endParaRPr/>
          </a:p>
        </p:txBody>
      </p:sp>
      <p:pic>
        <p:nvPicPr>
          <p:cNvPr id="115" name="Google Shape;115;p3" descr="Genotype | What is a Genotype? | AncestryDNA® Learning 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370" y="1598393"/>
            <a:ext cx="6600092" cy="4782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6541870" y="6458991"/>
            <a:ext cx="5207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https://www.ancestry.com/lp/genotype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 dirty="0"/>
              <a:t>Genomes are continually being improved</a:t>
            </a:r>
            <a:endParaRPr dirty="0"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648931" y="2816878"/>
            <a:ext cx="3505493" cy="30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More genomes are being sequenced all the time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Many marine organisms don’t yet have a genome sequence available</a:t>
            </a:r>
            <a:endParaRPr dirty="0"/>
          </a:p>
        </p:txBody>
      </p:sp>
      <p:sp>
        <p:nvSpPr>
          <p:cNvPr id="131" name="Google Shape;131;p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 descr="Text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5862" y="828514"/>
            <a:ext cx="6019331" cy="51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07DAA5-06F2-BA48-A08D-EB0CA27B4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7" y="5948417"/>
            <a:ext cx="35052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F407B-6003-6440-B2CA-991CE04E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364" y="4868312"/>
            <a:ext cx="2006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 we find a variant?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Map and align sequences from other individuals to a reference genome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It matter what your reference genome is?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it the same or different species?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it from the same population?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answer: Yes, it matters!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5266" y="3252005"/>
            <a:ext cx="4048385" cy="292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– some terminology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838200" y="1690688"/>
            <a:ext cx="10948792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l="19029" t="2205" r="1402" b="-766"/>
          <a:stretch/>
        </p:blipFill>
        <p:spPr>
          <a:xfrm>
            <a:off x="2387827" y="1532732"/>
            <a:ext cx="5465851" cy="435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2387827" y="6027142"/>
            <a:ext cx="5769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modified from here https://www.ddbj.nig.ac.jp/ddbj/assembly-e.html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23406" y="2040713"/>
            <a:ext cx="1445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Chromosome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938335" y="2940486"/>
            <a:ext cx="12307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Scaffolds</a:t>
            </a:r>
            <a:endParaRPr dirty="0"/>
          </a:p>
        </p:txBody>
      </p:sp>
      <p:sp>
        <p:nvSpPr>
          <p:cNvPr id="144" name="Google Shape;144;p6"/>
          <p:cNvSpPr txBox="1"/>
          <p:nvPr/>
        </p:nvSpPr>
        <p:spPr>
          <a:xfrm>
            <a:off x="1007137" y="4089619"/>
            <a:ext cx="878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Contigs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074624" y="5238751"/>
            <a:ext cx="7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9118360" y="3933825"/>
            <a:ext cx="2516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 genome is a collection of contigs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– some terminology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838200" y="1690688"/>
            <a:ext cx="10948792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9110009" y="3233391"/>
            <a:ext cx="25165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 genome is a collection of contigs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in fasta format</a:t>
            </a:r>
            <a:endParaRPr/>
          </a:p>
        </p:txBody>
      </p:sp>
      <p:pic>
        <p:nvPicPr>
          <p:cNvPr id="154" name="Google Shape;154;p7" descr="A picture containing text, newspap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2330"/>
          <a:stretch/>
        </p:blipFill>
        <p:spPr>
          <a:xfrm>
            <a:off x="565400" y="2481859"/>
            <a:ext cx="7552430" cy="350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876</Words>
  <Application>Microsoft Macintosh PowerPoint</Application>
  <PresentationFormat>Widescreen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Marine Genomics</vt:lpstr>
      <vt:lpstr>PowerPoint Presentation</vt:lpstr>
      <vt:lpstr>PowerPoint Presentation</vt:lpstr>
      <vt:lpstr>What is a genetic variant?</vt:lpstr>
      <vt:lpstr>What is a genotype?</vt:lpstr>
      <vt:lpstr>Genomes are continually being improved</vt:lpstr>
      <vt:lpstr>How do we find a variant?</vt:lpstr>
      <vt:lpstr>Finding variants – some terminology</vt:lpstr>
      <vt:lpstr>Finding variants – some terminology</vt:lpstr>
      <vt:lpstr>Finding variants - pipeline</vt:lpstr>
      <vt:lpstr>Trimming adaptors from reads</vt:lpstr>
      <vt:lpstr>Trimming adaptors from reads</vt:lpstr>
      <vt:lpstr>SAM and BAM file formats</vt:lpstr>
      <vt:lpstr>SAM and BAM file formats</vt:lpstr>
      <vt:lpstr>“Calling” a genotype</vt:lpstr>
      <vt:lpstr>Genotype likelihoods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Genomics</dc:title>
  <dc:creator>Serena Caplins</dc:creator>
  <cp:lastModifiedBy>Nielsen, ES, Me [esnielsen@sun.ac.za]</cp:lastModifiedBy>
  <cp:revision>13</cp:revision>
  <cp:lastPrinted>2022-04-13T21:07:04Z</cp:lastPrinted>
  <dcterms:created xsi:type="dcterms:W3CDTF">2021-03-05T03:50:10Z</dcterms:created>
  <dcterms:modified xsi:type="dcterms:W3CDTF">2022-04-14T17:29:57Z</dcterms:modified>
</cp:coreProperties>
</file>