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cb93b940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cb93b940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cb93b940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cb93b940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cb93b940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cb93b940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cb93b940f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cb93b940f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cb93b940f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cb93b940f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cb93b940f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cb93b940f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cb93b940f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cb93b940f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rgbClr val="F5005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rgbClr val="F5005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rgbClr val="3F51B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rgbClr val="3F51B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rgbClr val="3F51B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rgbClr val="3F51B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50057"/>
              </a:buClr>
              <a:buSzPts val="5400"/>
              <a:buNone/>
              <a:defRPr sz="5400">
                <a:solidFill>
                  <a:srgbClr val="F5005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0057"/>
              </a:buClr>
              <a:buSzPts val="2400"/>
              <a:buNone/>
              <a:defRPr sz="2400">
                <a:solidFill>
                  <a:srgbClr val="F5005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50057"/>
              </a:buClr>
              <a:buSzPts val="3600"/>
              <a:buNone/>
              <a:defRPr>
                <a:solidFill>
                  <a:srgbClr val="F5005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50057"/>
              </a:buClr>
              <a:buSzPts val="3600"/>
              <a:buNone/>
              <a:defRPr>
                <a:solidFill>
                  <a:srgbClr val="F5005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  <p:sp>
        <p:nvSpPr>
          <p:cNvPr id="29" name="Google Shape;29;p4"/>
          <p:cNvSpPr txBox="1"/>
          <p:nvPr/>
        </p:nvSpPr>
        <p:spPr>
          <a:xfrm>
            <a:off x="428375" y="1673475"/>
            <a:ext cx="8321100" cy="29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311700" y="1266175"/>
            <a:ext cx="8373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50057"/>
              </a:buClr>
              <a:buSzPts val="4200"/>
              <a:buNone/>
              <a:defRPr sz="4200">
                <a:solidFill>
                  <a:srgbClr val="F5005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document/d/1DQZQujZ3_JmUqkjHobSpmI14noCNSMqZ/edit#heading=h.cq9nxovo5sz3" TargetMode="External"/><Relationship Id="rId4" Type="http://schemas.openxmlformats.org/officeDocument/2006/relationships/hyperlink" Target="https://docs.google.com/document/d/1DQZQujZ3_JmUqkjHobSpmI14noCNSMqZ/edit#heading=h.ddrjbsdposvl" TargetMode="External"/><Relationship Id="rId5" Type="http://schemas.openxmlformats.org/officeDocument/2006/relationships/hyperlink" Target="https://docs.google.com/document/d/1DQZQujZ3_JmUqkjHobSpmI14noCNSMqZ/edit#heading=h.b3qdm0fs10sa" TargetMode="External"/><Relationship Id="rId6" Type="http://schemas.openxmlformats.org/officeDocument/2006/relationships/hyperlink" Target="https://docs.google.com/document/d/1DQZQujZ3_JmUqkjHobSpmI14noCNSMqZ/edit#heading=h.utv4iphv7cw7" TargetMode="External"/><Relationship Id="rId7" Type="http://schemas.openxmlformats.org/officeDocument/2006/relationships/hyperlink" Target="https://docs.google.com/document/d/1DQZQujZ3_JmUqkjHobSpmI14noCNSMqZ/edit#heading=h.utv4iphv7cw7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8.jpg"/><Relationship Id="rId7" Type="http://schemas.openxmlformats.org/officeDocument/2006/relationships/image" Target="../media/image5.png"/><Relationship Id="rId8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ReviewIt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Марам Баядсе, 81479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Съдържание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175"/>
            <a:ext cx="8373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PT Sans Narrow"/>
              <a:buChar char="●"/>
            </a:pPr>
            <a:r>
              <a:rPr lang="bg" sz="1600">
                <a:solidFill>
                  <a:srgbClr val="000000"/>
                </a:solidFill>
                <a:uFill>
                  <a:noFill/>
                </a:uFill>
                <a:latin typeface="PT Sans Narrow"/>
                <a:ea typeface="PT Sans Narrow"/>
                <a:cs typeface="PT Sans Narrow"/>
                <a:sym typeface="PT Sans Narrow"/>
                <a:hlinkClick r:id="rId3"/>
              </a:rPr>
              <a:t>Увод</a:t>
            </a:r>
            <a:endParaRPr sz="16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 Narrow"/>
              <a:buChar char="●"/>
            </a:pPr>
            <a:r>
              <a:rPr lang="bg" sz="1600">
                <a:solidFill>
                  <a:srgbClr val="000000"/>
                </a:solidFill>
                <a:uFill>
                  <a:noFill/>
                </a:uFill>
                <a:latin typeface="PT Sans Narrow"/>
                <a:ea typeface="PT Sans Narrow"/>
                <a:cs typeface="PT Sans Narrow"/>
                <a:sym typeface="PT Sans Narrow"/>
                <a:hlinkClick r:id="rId4"/>
              </a:rPr>
              <a:t>Функционални изисквания</a:t>
            </a:r>
            <a:endParaRPr sz="16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 Narrow"/>
              <a:buChar char="●"/>
            </a:pPr>
            <a:r>
              <a:rPr lang="bg" sz="1600">
                <a:solidFill>
                  <a:srgbClr val="000000"/>
                </a:solidFill>
                <a:uFill>
                  <a:noFill/>
                </a:uFill>
                <a:latin typeface="PT Sans Narrow"/>
                <a:ea typeface="PT Sans Narrow"/>
                <a:cs typeface="PT Sans Narrow"/>
                <a:sym typeface="PT Sans Narrow"/>
                <a:hlinkClick r:id="rId5"/>
              </a:rPr>
              <a:t>Използвани технологии и библиотечни модули</a:t>
            </a:r>
            <a:endParaRPr sz="16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T Sans Narrow"/>
              <a:buChar char="●"/>
            </a:pPr>
            <a:r>
              <a:rPr lang="bg" sz="1600">
                <a:solidFill>
                  <a:srgbClr val="000000"/>
                </a:solidFill>
                <a:uFill>
                  <a:noFill/>
                </a:uFill>
                <a:latin typeface="PT Sans Narrow"/>
                <a:ea typeface="PT Sans Narrow"/>
                <a:cs typeface="PT Sans Narrow"/>
                <a:sym typeface="PT Sans Narrow"/>
                <a:hlinkClick r:id="rId6"/>
              </a:rPr>
              <a:t>Архитектура и реализация</a:t>
            </a:r>
            <a:r>
              <a:rPr lang="bg" sz="16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на фронтенда</a:t>
            </a:r>
            <a:endParaRPr sz="16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T Sans Narrow"/>
              <a:buChar char="●"/>
            </a:pPr>
            <a:r>
              <a:rPr lang="bg" sz="1600">
                <a:solidFill>
                  <a:srgbClr val="000000"/>
                </a:solidFill>
                <a:uFill>
                  <a:noFill/>
                </a:uFill>
                <a:latin typeface="PT Sans Narrow"/>
                <a:ea typeface="PT Sans Narrow"/>
                <a:cs typeface="PT Sans Narrow"/>
                <a:sym typeface="PT Sans Narrow"/>
                <a:hlinkClick r:id="rId7"/>
              </a:rPr>
              <a:t>Архитектура и </a:t>
            </a:r>
            <a:r>
              <a:rPr lang="bg" sz="16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р</a:t>
            </a:r>
            <a:r>
              <a:rPr lang="bg" sz="16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еализация на бекенда</a:t>
            </a:r>
            <a:endParaRPr sz="16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Увод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9775" y="374488"/>
            <a:ext cx="6112774" cy="439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Функционални изисквания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175"/>
            <a:ext cx="8373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PT Sans Narrow"/>
              <a:buChar char="●"/>
            </a:pPr>
            <a:r>
              <a:rPr lang="bg" sz="20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Регистрация</a:t>
            </a:r>
            <a:endParaRPr sz="20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T Sans Narrow"/>
              <a:buChar char="●"/>
            </a:pPr>
            <a:r>
              <a:rPr lang="bg" sz="20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Вход в системата</a:t>
            </a:r>
            <a:endParaRPr sz="20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T Sans Narrow"/>
              <a:buChar char="●"/>
            </a:pPr>
            <a:r>
              <a:rPr lang="bg" sz="20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Разглеждане на курсове</a:t>
            </a:r>
            <a:endParaRPr sz="20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T Sans Narrow"/>
              <a:buChar char="●"/>
            </a:pPr>
            <a:r>
              <a:rPr lang="bg" sz="20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Следене/отказване от следене</a:t>
            </a:r>
            <a:endParaRPr sz="20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T Sans Narrow"/>
              <a:buChar char="●"/>
            </a:pPr>
            <a:r>
              <a:rPr lang="bg" sz="20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Действия с коментари</a:t>
            </a:r>
            <a:endParaRPr sz="20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T Sans Narrow"/>
              <a:buChar char="●"/>
            </a:pPr>
            <a:r>
              <a:rPr lang="bg" sz="20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Предлагане на нови курсове</a:t>
            </a:r>
            <a:endParaRPr sz="20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T Sans Narrow"/>
              <a:buChar char="●"/>
            </a:pPr>
            <a:r>
              <a:rPr lang="bg" sz="20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Разглеждане на предложенията за курсове (за админи)</a:t>
            </a:r>
            <a:endParaRPr sz="20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T Sans Narrow"/>
              <a:buChar char="●"/>
            </a:pPr>
            <a:r>
              <a:rPr lang="bg" sz="20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Действия с предположение (за админи)</a:t>
            </a:r>
            <a:endParaRPr sz="20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Използвани технологии и библиотечни модули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2435650" cy="172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4825" y="3200100"/>
            <a:ext cx="1535350" cy="12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5000" y="1358975"/>
            <a:ext cx="1666925" cy="132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25938" y="1668025"/>
            <a:ext cx="20574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90456" y="2052737"/>
            <a:ext cx="2322225" cy="103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46000" y="2771523"/>
            <a:ext cx="3258576" cy="162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3450" y="3284630"/>
            <a:ext cx="2114600" cy="60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275650" y="2108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Архитектура и реализация на фронтенда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275650" y="920400"/>
            <a:ext cx="8373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00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bg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компоненти, контейнери, стор (redux-store)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bg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маршрутизация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63" y="1864649"/>
            <a:ext cx="8712074" cy="317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210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Архитектура и реализация на бекенда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968925"/>
            <a:ext cx="8373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bg" sz="1600">
                <a:solidFill>
                  <a:srgbClr val="000000"/>
                </a:solidFill>
              </a:rPr>
              <a:t>REST API използвайки сериализация на данните в JSON формат.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bg" sz="1600">
                <a:solidFill>
                  <a:srgbClr val="000000"/>
                </a:solidFill>
              </a:rPr>
              <a:t>Базата данни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825" y="1612274"/>
            <a:ext cx="8218450" cy="343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 sz="4000"/>
              <a:t>Демо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