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9" r:id="rId2"/>
    <p:sldId id="273" r:id="rId3"/>
    <p:sldId id="274" r:id="rId4"/>
    <p:sldId id="288" r:id="rId5"/>
    <p:sldId id="287" r:id="rId6"/>
    <p:sldId id="282" r:id="rId7"/>
    <p:sldId id="283" r:id="rId8"/>
    <p:sldId id="284" r:id="rId9"/>
    <p:sldId id="285" r:id="rId10"/>
    <p:sldId id="290" r:id="rId11"/>
    <p:sldId id="286" r:id="rId12"/>
    <p:sldId id="293" r:id="rId13"/>
    <p:sldId id="289" r:id="rId14"/>
    <p:sldId id="303" r:id="rId15"/>
    <p:sldId id="291" r:id="rId16"/>
    <p:sldId id="295" r:id="rId17"/>
    <p:sldId id="296" r:id="rId18"/>
    <p:sldId id="297" r:id="rId19"/>
    <p:sldId id="298" r:id="rId20"/>
    <p:sldId id="300" r:id="rId21"/>
    <p:sldId id="299" r:id="rId22"/>
    <p:sldId id="301" r:id="rId23"/>
    <p:sldId id="302" r:id="rId24"/>
    <p:sldId id="292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B3FC-E4E4-4CA3-BF15-A72E8286F060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ADF2-098E-47D5-97D6-29D3B3F6E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27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B3FC-E4E4-4CA3-BF15-A72E8286F060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ADF2-098E-47D5-97D6-29D3B3F6E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01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B3FC-E4E4-4CA3-BF15-A72E8286F060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ADF2-098E-47D5-97D6-29D3B3F6E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9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B3FC-E4E4-4CA3-BF15-A72E8286F060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ADF2-098E-47D5-97D6-29D3B3F6E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35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B3FC-E4E4-4CA3-BF15-A72E8286F060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ADF2-098E-47D5-97D6-29D3B3F6E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70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B3FC-E4E4-4CA3-BF15-A72E8286F060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ADF2-098E-47D5-97D6-29D3B3F6E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91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B3FC-E4E4-4CA3-BF15-A72E8286F060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ADF2-098E-47D5-97D6-29D3B3F6E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07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B3FC-E4E4-4CA3-BF15-A72E8286F060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ADF2-098E-47D5-97D6-29D3B3F6E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11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B3FC-E4E4-4CA3-BF15-A72E8286F060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ADF2-098E-47D5-97D6-29D3B3F6E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83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B3FC-E4E4-4CA3-BF15-A72E8286F060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ADF2-098E-47D5-97D6-29D3B3F6E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19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B3FC-E4E4-4CA3-BF15-A72E8286F060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ADF2-098E-47D5-97D6-29D3B3F6E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54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C24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5B3FC-E4E4-4CA3-BF15-A72E8286F060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6ADF2-098E-47D5-97D6-29D3B3F6E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974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ollographql.com/" TargetMode="External"/><Relationship Id="rId2" Type="http://schemas.openxmlformats.org/officeDocument/2006/relationships/hyperlink" Target="https://graphql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lick.lightbend.com/" TargetMode="External"/><Relationship Id="rId4" Type="http://schemas.openxmlformats.org/officeDocument/2006/relationships/hyperlink" Target="https://sangria-graphql.org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580FC-5EFF-4DE0-83FE-9B1CE1EDD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236" y="1081248"/>
            <a:ext cx="9144000" cy="2387600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+mj-ea"/>
                <a:cs typeface="Roboto" charset="0"/>
              </a:rPr>
              <a:t>基于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+mj-ea"/>
                <a:cs typeface="Roboto" charset="0"/>
              </a:rPr>
              <a:t>Slick</a:t>
            </a: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+mj-ea"/>
                <a:cs typeface="Roboto" charset="0"/>
              </a:rPr>
              <a:t>的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+mj-ea"/>
                <a:cs typeface="Roboto" charset="0"/>
              </a:rPr>
              <a:t>GraphQL</a:t>
            </a: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+mj-ea"/>
                <a:cs typeface="Roboto" charset="0"/>
              </a:rPr>
              <a:t>服务</a:t>
            </a:r>
            <a:br>
              <a:rPr lang="en-US" altLang="zh-CN" dirty="0">
                <a:solidFill>
                  <a:schemeClr val="tx1">
                    <a:lumMod val="85000"/>
                  </a:schemeClr>
                </a:solidFill>
                <a:latin typeface="+mj-ea"/>
                <a:cs typeface="Roboto" charset="0"/>
              </a:rPr>
            </a:br>
            <a:endParaRPr lang="zh-CN" altLang="en-US" dirty="0">
              <a:latin typeface="+mj-ea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69583E-6792-4FCE-8043-CF593F7C3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746" y="2885304"/>
            <a:ext cx="9144000" cy="1655762"/>
          </a:xfrm>
        </p:spPr>
        <p:txBody>
          <a:bodyPr/>
          <a:lstStyle/>
          <a:p>
            <a:pPr algn="l"/>
            <a:r>
              <a:rPr lang="zh-CN" altLang="en-US" dirty="0"/>
              <a:t>庄名洲</a:t>
            </a:r>
            <a:r>
              <a:rPr lang="en-US" altLang="zh-CN" dirty="0"/>
              <a:t>&lt;mingzhou.zhuang@gmail.com&gt;</a:t>
            </a:r>
          </a:p>
          <a:p>
            <a:pPr algn="l"/>
            <a:r>
              <a:rPr lang="en-US" altLang="zh-CN"/>
              <a:t>2018-06-30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9BFCBBD-AD76-4E69-BAB8-22563F898417}"/>
              </a:ext>
            </a:extLst>
          </p:cNvPr>
          <p:cNvGrpSpPr/>
          <p:nvPr/>
        </p:nvGrpSpPr>
        <p:grpSpPr>
          <a:xfrm>
            <a:off x="8882556" y="671582"/>
            <a:ext cx="3225554" cy="4049497"/>
            <a:chOff x="8921703" y="2592661"/>
            <a:chExt cx="3225554" cy="40494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9677B41-6395-4A22-B5E5-F5430CE006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26"/>
            <a:stretch/>
          </p:blipFill>
          <p:spPr>
            <a:xfrm>
              <a:off x="9621114" y="2592661"/>
              <a:ext cx="1826733" cy="2018754"/>
            </a:xfrm>
            <a:prstGeom prst="rect">
              <a:avLst/>
            </a:prstGeom>
          </p:spPr>
        </p:pic>
        <p:pic>
          <p:nvPicPr>
            <p:cNvPr id="1026" name="Picture 2" descr="âslick logoâçå¾çæç´¢ç»æ">
              <a:extLst>
                <a:ext uri="{FF2B5EF4-FFF2-40B4-BE49-F238E27FC236}">
                  <a16:creationId xmlns:a16="http://schemas.microsoft.com/office/drawing/2014/main" id="{FD817506-74F2-4A86-965E-9ED4503959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1703" y="5257800"/>
              <a:ext cx="3225554" cy="1384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标题 1">
              <a:extLst>
                <a:ext uri="{FF2B5EF4-FFF2-40B4-BE49-F238E27FC236}">
                  <a16:creationId xmlns:a16="http://schemas.microsoft.com/office/drawing/2014/main" id="{BD47F1EE-E91F-48DE-ABF9-A1E2242766C3}"/>
                </a:ext>
              </a:extLst>
            </p:cNvPr>
            <p:cNvSpPr txBox="1">
              <a:spLocks/>
            </p:cNvSpPr>
            <p:nvPr/>
          </p:nvSpPr>
          <p:spPr>
            <a:xfrm>
              <a:off x="10152082" y="4785410"/>
              <a:ext cx="764797" cy="77637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dirty="0">
                  <a:solidFill>
                    <a:schemeClr val="tx1">
                      <a:lumMod val="85000"/>
                    </a:schemeClr>
                  </a:solidFill>
                  <a:latin typeface="+mj-ea"/>
                  <a:cs typeface="Roboto" charset="0"/>
                </a:rPr>
                <a:t>+</a:t>
              </a:r>
              <a:endParaRPr lang="zh-CN" altLang="en-US" dirty="0"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40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0388A-480C-46DE-83D8-6D6B0A6D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文档维护，新人培训，省心省力</a:t>
            </a:r>
          </a:p>
        </p:txBody>
      </p:sp>
      <p:pic>
        <p:nvPicPr>
          <p:cNvPr id="9" name="图片 8" descr="图片包含 屏幕截图&#10;&#10;已生成极高可信度的说明">
            <a:extLst>
              <a:ext uri="{FF2B5EF4-FFF2-40B4-BE49-F238E27FC236}">
                <a16:creationId xmlns:a16="http://schemas.microsoft.com/office/drawing/2014/main" id="{A74BEE2C-9FFF-4AA0-94B9-BB71D064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18" y="1774526"/>
            <a:ext cx="7536894" cy="4953286"/>
          </a:xfrm>
          <a:prstGeom prst="rect">
            <a:avLst/>
          </a:prstGeom>
        </p:spPr>
      </p:pic>
      <p:pic>
        <p:nvPicPr>
          <p:cNvPr id="11" name="图片 10" descr="图片包含 屏幕截图&#10;&#10;已生成极高可信度的说明">
            <a:extLst>
              <a:ext uri="{FF2B5EF4-FFF2-40B4-BE49-F238E27FC236}">
                <a16:creationId xmlns:a16="http://schemas.microsoft.com/office/drawing/2014/main" id="{CA860C26-87C1-404A-9F25-74AF8F3CE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96" y="1782434"/>
            <a:ext cx="7499943" cy="494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7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F7AF6-75CF-4297-B72B-1148397B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数据交换，跨越语言</a:t>
            </a:r>
          </a:p>
        </p:txBody>
      </p:sp>
      <p:pic>
        <p:nvPicPr>
          <p:cNvPr id="4" name="内容占位符 3" descr="图片包含 屏幕截图&#10;&#10;已生成极高可信度的说明">
            <a:extLst>
              <a:ext uri="{FF2B5EF4-FFF2-40B4-BE49-F238E27FC236}">
                <a16:creationId xmlns:a16="http://schemas.microsoft.com/office/drawing/2014/main" id="{398F91F5-5AE6-4AAE-A4E1-22C390359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21" y="1825625"/>
            <a:ext cx="68969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BBB9D-7D10-4281-AF7C-1668129D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微服务接口联结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61C7AB5-15CA-4C0E-8000-2564844CD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9024"/>
            <a:ext cx="10515600" cy="4324540"/>
          </a:xfrm>
        </p:spPr>
      </p:pic>
    </p:spTree>
    <p:extLst>
      <p:ext uri="{BB962C8B-B14F-4D97-AF65-F5344CB8AC3E}">
        <p14:creationId xmlns:p14="http://schemas.microsoft.com/office/powerpoint/2010/main" val="3253717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DD623-16FD-4545-B9ED-B34314E4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GraphQL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3C2CF-901D-4E88-B44B-0342A6E54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GraphQL != Framework/Library</a:t>
            </a:r>
          </a:p>
          <a:p>
            <a:endParaRPr lang="en-US" altLang="zh-CN" dirty="0"/>
          </a:p>
          <a:p>
            <a:r>
              <a:rPr lang="en-US" altLang="zh-CN" dirty="0"/>
              <a:t>GraphQL = Specification</a:t>
            </a:r>
          </a:p>
          <a:p>
            <a:endParaRPr lang="en-US" altLang="zh-CN" dirty="0"/>
          </a:p>
          <a:p>
            <a:r>
              <a:rPr lang="zh-CN" altLang="en-US" dirty="0"/>
              <a:t>数据查询规范</a:t>
            </a:r>
            <a:endParaRPr lang="en-US" altLang="zh-CN" dirty="0"/>
          </a:p>
          <a:p>
            <a:pPr lvl="1"/>
            <a:r>
              <a:rPr lang="zh-CN" altLang="en-US" dirty="0"/>
              <a:t>更严格</a:t>
            </a:r>
            <a:endParaRPr lang="en-US" altLang="zh-CN" dirty="0"/>
          </a:p>
          <a:p>
            <a:pPr lvl="1"/>
            <a:r>
              <a:rPr lang="zh-CN" altLang="en-US" dirty="0"/>
              <a:t>可扩展</a:t>
            </a:r>
            <a:endParaRPr lang="en-US" altLang="zh-CN" dirty="0"/>
          </a:p>
          <a:p>
            <a:pPr lvl="1"/>
            <a:r>
              <a:rPr lang="zh-CN" altLang="en-US" dirty="0"/>
              <a:t>可维护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9400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E7C46-171A-4A37-98DA-8FBE15CA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Sangria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BB0123-8675-4DCB-BA33-3CA22446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Sangria</a:t>
            </a:r>
            <a:r>
              <a:rPr lang="zh-CN" altLang="en-US" dirty="0"/>
              <a:t>是</a:t>
            </a:r>
            <a:r>
              <a:rPr lang="en-US" altLang="zh-CN" dirty="0"/>
              <a:t>GraphQL</a:t>
            </a:r>
            <a:r>
              <a:rPr lang="zh-CN" altLang="en-US" dirty="0"/>
              <a:t>规范在</a:t>
            </a:r>
            <a:r>
              <a:rPr lang="en-US" altLang="zh-CN" dirty="0"/>
              <a:t>Scala</a:t>
            </a:r>
            <a:r>
              <a:rPr lang="zh-CN" altLang="en-US" dirty="0"/>
              <a:t>语言上的最佳实现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0FB9A0-2A7B-455D-A91C-22BC338E5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955" y="566488"/>
            <a:ext cx="2400170" cy="7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7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E7C46-171A-4A37-98DA-8FBE15CA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Sangria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BB0123-8675-4DCB-BA33-3CA22446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Scalar Type</a:t>
            </a:r>
          </a:p>
          <a:p>
            <a:r>
              <a:rPr lang="zh-CN" altLang="en-US" dirty="0"/>
              <a:t>定义</a:t>
            </a:r>
            <a:r>
              <a:rPr lang="en-US" altLang="zh-CN" dirty="0"/>
              <a:t>Schema</a:t>
            </a:r>
          </a:p>
          <a:p>
            <a:r>
              <a:rPr lang="zh-CN" altLang="en-US" dirty="0"/>
              <a:t>定义</a:t>
            </a:r>
            <a:r>
              <a:rPr lang="en-US" altLang="zh-CN" dirty="0"/>
              <a:t>Resolver</a:t>
            </a:r>
          </a:p>
          <a:p>
            <a:r>
              <a:rPr lang="zh-CN" altLang="en-US" dirty="0"/>
              <a:t>定义</a:t>
            </a:r>
            <a:r>
              <a:rPr lang="en-US" altLang="zh-CN" dirty="0"/>
              <a:t>Executor</a:t>
            </a:r>
          </a:p>
          <a:p>
            <a:r>
              <a:rPr lang="zh-CN" altLang="en-US" dirty="0"/>
              <a:t>定义</a:t>
            </a:r>
            <a:r>
              <a:rPr lang="en-US" altLang="zh-CN" dirty="0"/>
              <a:t>Result Marshalling &amp; Input Unmarshalling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382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C9AA3-9B2B-4B45-B708-128D83BD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Sangria</a:t>
            </a:r>
            <a:br>
              <a:rPr lang="en-US" altLang="zh-CN" dirty="0"/>
            </a:br>
            <a:r>
              <a:rPr lang="en-US" altLang="zh-CN" sz="2400" dirty="0"/>
              <a:t>Schema</a:t>
            </a:r>
            <a:endParaRPr lang="zh-CN" altLang="en-US" sz="2400" dirty="0"/>
          </a:p>
        </p:txBody>
      </p:sp>
      <p:pic>
        <p:nvPicPr>
          <p:cNvPr id="5" name="内容占位符 4" descr="图片包含 屏幕截图&#10;&#10;已生成极高可信度的说明">
            <a:extLst>
              <a:ext uri="{FF2B5EF4-FFF2-40B4-BE49-F238E27FC236}">
                <a16:creationId xmlns:a16="http://schemas.microsoft.com/office/drawing/2014/main" id="{E4CA2CC9-77D8-4218-B270-0E6BB82D6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40" y="1825625"/>
            <a:ext cx="9877720" cy="4351338"/>
          </a:xfrm>
        </p:spPr>
      </p:pic>
    </p:spTree>
    <p:extLst>
      <p:ext uri="{BB962C8B-B14F-4D97-AF65-F5344CB8AC3E}">
        <p14:creationId xmlns:p14="http://schemas.microsoft.com/office/powerpoint/2010/main" val="724354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C9AA3-9B2B-4B45-B708-128D83BD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Sangria</a:t>
            </a:r>
            <a:br>
              <a:rPr lang="en-US" altLang="zh-CN" dirty="0"/>
            </a:br>
            <a:r>
              <a:rPr lang="en-US" altLang="zh-CN" sz="2400" dirty="0"/>
              <a:t>Resolver</a:t>
            </a:r>
            <a:endParaRPr lang="zh-CN" altLang="en-US" sz="24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4CA2CC9-77D8-4218-B270-0E6BB82D6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40" y="2720335"/>
            <a:ext cx="9877720" cy="2561917"/>
          </a:xfrm>
        </p:spPr>
      </p:pic>
    </p:spTree>
    <p:extLst>
      <p:ext uri="{BB962C8B-B14F-4D97-AF65-F5344CB8AC3E}">
        <p14:creationId xmlns:p14="http://schemas.microsoft.com/office/powerpoint/2010/main" val="1321108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C9AA3-9B2B-4B45-B708-128D83BD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Sangria</a:t>
            </a:r>
            <a:br>
              <a:rPr lang="en-US" altLang="zh-CN" dirty="0"/>
            </a:br>
            <a:r>
              <a:rPr lang="en-US" altLang="zh-CN" sz="2400" dirty="0"/>
              <a:t>Executor</a:t>
            </a:r>
            <a:endParaRPr lang="zh-CN" altLang="en-US" sz="24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4CA2CC9-77D8-4218-B270-0E6BB82D6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40" y="3115896"/>
            <a:ext cx="9877720" cy="1770795"/>
          </a:xfrm>
        </p:spPr>
      </p:pic>
    </p:spTree>
    <p:extLst>
      <p:ext uri="{BB962C8B-B14F-4D97-AF65-F5344CB8AC3E}">
        <p14:creationId xmlns:p14="http://schemas.microsoft.com/office/powerpoint/2010/main" val="2124662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C9AA3-9B2B-4B45-B708-128D83BD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Sangria</a:t>
            </a:r>
            <a:br>
              <a:rPr lang="en-US" altLang="zh-CN" dirty="0"/>
            </a:br>
            <a:r>
              <a:rPr lang="en-US" altLang="zh-CN" sz="2400" dirty="0"/>
              <a:t>Marshalling</a:t>
            </a:r>
            <a:endParaRPr lang="zh-CN" altLang="en-US" sz="24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4CA2CC9-77D8-4218-B270-0E6BB82D6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40" y="3140135"/>
            <a:ext cx="9877720" cy="1722316"/>
          </a:xfrm>
        </p:spPr>
      </p:pic>
    </p:spTree>
    <p:extLst>
      <p:ext uri="{BB962C8B-B14F-4D97-AF65-F5344CB8AC3E}">
        <p14:creationId xmlns:p14="http://schemas.microsoft.com/office/powerpoint/2010/main" val="128108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2C4CC-3B27-430A-8C9B-C784F222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361C6-71A5-4EEC-BC4A-9259A1212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GraphQL</a:t>
            </a:r>
          </a:p>
          <a:p>
            <a:r>
              <a:rPr lang="en-US" altLang="zh-CN" dirty="0"/>
              <a:t>Sangria</a:t>
            </a:r>
          </a:p>
          <a:p>
            <a:r>
              <a:rPr lang="en-US" altLang="zh-CN" dirty="0"/>
              <a:t>Slick</a:t>
            </a:r>
          </a:p>
        </p:txBody>
      </p:sp>
    </p:spTree>
    <p:extLst>
      <p:ext uri="{BB962C8B-B14F-4D97-AF65-F5344CB8AC3E}">
        <p14:creationId xmlns:p14="http://schemas.microsoft.com/office/powerpoint/2010/main" val="1915826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C9AA3-9B2B-4B45-B708-128D83BD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Sangria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4CA2CC9-77D8-4218-B270-0E6BB82D6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68" y="1451082"/>
            <a:ext cx="9370503" cy="4490770"/>
          </a:xfrm>
        </p:spPr>
      </p:pic>
    </p:spTree>
    <p:extLst>
      <p:ext uri="{BB962C8B-B14F-4D97-AF65-F5344CB8AC3E}">
        <p14:creationId xmlns:p14="http://schemas.microsoft.com/office/powerpoint/2010/main" val="758176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314FA-7F00-4364-AEE5-34AA3827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Slick(Scala Language-Integrated Connection Kit)</a:t>
            </a:r>
          </a:p>
          <a:p>
            <a:r>
              <a:rPr lang="en-US" altLang="zh-CN" dirty="0"/>
              <a:t>Functional Relational Mapping</a:t>
            </a:r>
          </a:p>
          <a:p>
            <a:r>
              <a:rPr lang="en-US" altLang="zh-CN" dirty="0" err="1"/>
              <a:t>Typesafe</a:t>
            </a:r>
            <a:endParaRPr lang="en-US" altLang="zh-CN" dirty="0"/>
          </a:p>
          <a:p>
            <a:r>
              <a:rPr lang="en-US" altLang="zh-CN" dirty="0"/>
              <a:t>Composable</a:t>
            </a:r>
          </a:p>
          <a:p>
            <a:r>
              <a:rPr lang="en-US" altLang="zh-CN" dirty="0"/>
              <a:t>Reactive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2" descr="âslick logoâçå¾çæç´¢ç»æ">
            <a:extLst>
              <a:ext uri="{FF2B5EF4-FFF2-40B4-BE49-F238E27FC236}">
                <a16:creationId xmlns:a16="http://schemas.microsoft.com/office/drawing/2014/main" id="{A7A7C05F-6C67-4236-A251-D95A6A67E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5043"/>
            <a:ext cx="2123800" cy="91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643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âslick logoâçå¾çæç´¢ç»æ">
            <a:extLst>
              <a:ext uri="{FF2B5EF4-FFF2-40B4-BE49-F238E27FC236}">
                <a16:creationId xmlns:a16="http://schemas.microsoft.com/office/drawing/2014/main" id="{A7A7C05F-6C67-4236-A251-D95A6A67E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5043"/>
            <a:ext cx="2123800" cy="91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内容占位符 6" descr="图片包含 屏幕截图&#10;&#10;已生成高可信度的说明">
            <a:extLst>
              <a:ext uri="{FF2B5EF4-FFF2-40B4-BE49-F238E27FC236}">
                <a16:creationId xmlns:a16="http://schemas.microsoft.com/office/drawing/2014/main" id="{76ACC33A-1661-493A-A482-9F1643EAA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31" y="2820029"/>
            <a:ext cx="7611537" cy="2362530"/>
          </a:xfr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C769E48-3C7B-48C4-ADE5-86085878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8249"/>
            <a:ext cx="10515600" cy="1325563"/>
          </a:xfrm>
        </p:spPr>
        <p:txBody>
          <a:bodyPr/>
          <a:lstStyle/>
          <a:p>
            <a:r>
              <a:rPr lang="en-US" altLang="zh-CN" dirty="0" err="1"/>
              <a:t>Typesafe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841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âslick logoâçå¾çæç´¢ç»æ">
            <a:extLst>
              <a:ext uri="{FF2B5EF4-FFF2-40B4-BE49-F238E27FC236}">
                <a16:creationId xmlns:a16="http://schemas.microsoft.com/office/drawing/2014/main" id="{A7A7C05F-6C67-4236-A251-D95A6A67E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5043"/>
            <a:ext cx="2123800" cy="91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内容占位符 5" descr="图片包含 屏幕截图&#10;&#10;已生成极高可信度的说明">
            <a:extLst>
              <a:ext uri="{FF2B5EF4-FFF2-40B4-BE49-F238E27FC236}">
                <a16:creationId xmlns:a16="http://schemas.microsoft.com/office/drawing/2014/main" id="{1347C67B-6630-40EB-8F50-FB2D8859C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89" y="1825625"/>
            <a:ext cx="8887367" cy="4351338"/>
          </a:xfr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B51DAAEB-5ED3-4F25-B1A4-D98B87788179}"/>
              </a:ext>
            </a:extLst>
          </p:cNvPr>
          <p:cNvSpPr txBox="1">
            <a:spLocks/>
          </p:cNvSpPr>
          <p:nvPr/>
        </p:nvSpPr>
        <p:spPr>
          <a:xfrm>
            <a:off x="838200" y="13382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ITC Avant Garde Std XLt" charset="0"/>
                <a:ea typeface="ITC Avant Garde Std XLt" charset="0"/>
                <a:cs typeface="ITC Avant Garde Std XLt" charset="0"/>
              </a:defRPr>
            </a:lvl1pPr>
          </a:lstStyle>
          <a:p>
            <a:r>
              <a:rPr lang="en-US" altLang="zh-CN" dirty="0"/>
              <a:t>Ugly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306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89AFF-300E-4FF8-90D6-6137A571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24621-B840-4556-9746-804E4E274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https://graphql.org/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https://www.apollographql.com/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https://sangria-graphql.org/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http://slick.lightbend.com/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929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FC6E3-2864-4FCC-A830-DE6BD66A3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68066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07184-76D0-4089-A72E-6657F8D0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GraphQL</a:t>
            </a:r>
            <a:r>
              <a:rPr lang="zh-CN" altLang="en-US" dirty="0"/>
              <a:t>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E4401-206C-45FE-8F60-1AA235B00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Facebook 2012</a:t>
            </a:r>
            <a:r>
              <a:rPr lang="zh-CN" altLang="en-US" dirty="0"/>
              <a:t>年开发，</a:t>
            </a:r>
            <a:r>
              <a:rPr lang="en-US" altLang="zh-CN" dirty="0"/>
              <a:t>2015</a:t>
            </a:r>
            <a:r>
              <a:rPr lang="zh-CN" altLang="en-US" dirty="0"/>
              <a:t>年开源，用于替代</a:t>
            </a:r>
            <a:r>
              <a:rPr lang="en-US" altLang="zh-CN" dirty="0"/>
              <a:t>REST API</a:t>
            </a:r>
            <a:r>
              <a:rPr lang="zh-CN" altLang="en-US" dirty="0"/>
              <a:t>的，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更严格、可扩展、可维护的数据查询规范。</a:t>
            </a:r>
            <a:endParaRPr lang="en-US" altLang="zh-CN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80C215FC-975B-4A4A-962B-6190113EC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08" y="3577962"/>
            <a:ext cx="11894280" cy="221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2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1894A-C214-42CC-A806-FC914849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77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如何设计</a:t>
            </a:r>
            <a:r>
              <a:rPr lang="en-US" altLang="zh-CN" dirty="0"/>
              <a:t>API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60FE0-D139-4FED-8E9B-16429E9BD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92886"/>
            <a:ext cx="5573359" cy="5507914"/>
          </a:xfr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type Author {</a:t>
            </a:r>
          </a:p>
          <a:p>
            <a:pPr marL="0" indent="0">
              <a:buNone/>
            </a:pPr>
            <a:r>
              <a:rPr lang="en-US" altLang="zh-CN" dirty="0"/>
              <a:t>  id: Int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firstName</a:t>
            </a:r>
            <a:r>
              <a:rPr lang="en-US" altLang="zh-CN" dirty="0"/>
              <a:t>: String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lastName</a:t>
            </a:r>
            <a:r>
              <a:rPr lang="en-US" altLang="zh-CN" dirty="0"/>
              <a:t>: String</a:t>
            </a:r>
          </a:p>
          <a:p>
            <a:pPr marL="0" indent="0">
              <a:buNone/>
            </a:pPr>
            <a:r>
              <a:rPr lang="en-US" altLang="zh-CN" dirty="0"/>
              <a:t>  posts: [Post]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type Post {</a:t>
            </a:r>
          </a:p>
          <a:p>
            <a:pPr marL="0" indent="0">
              <a:buNone/>
            </a:pPr>
            <a:r>
              <a:rPr lang="en-US" altLang="zh-CN" dirty="0"/>
              <a:t>  id: Int</a:t>
            </a:r>
          </a:p>
          <a:p>
            <a:pPr marL="0" indent="0">
              <a:buNone/>
            </a:pPr>
            <a:r>
              <a:rPr lang="en-US" altLang="zh-CN" dirty="0"/>
              <a:t>  title: String</a:t>
            </a:r>
          </a:p>
          <a:p>
            <a:pPr marL="0" indent="0">
              <a:buNone/>
            </a:pPr>
            <a:r>
              <a:rPr lang="en-US" altLang="zh-CN" dirty="0"/>
              <a:t>  text: String</a:t>
            </a:r>
          </a:p>
          <a:p>
            <a:pPr marL="0" indent="0">
              <a:buNone/>
            </a:pPr>
            <a:r>
              <a:rPr lang="en-US" altLang="zh-CN" dirty="0"/>
              <a:t>  views: Int</a:t>
            </a:r>
          </a:p>
          <a:p>
            <a:pPr marL="0" indent="0">
              <a:buNone/>
            </a:pPr>
            <a:r>
              <a:rPr lang="en-US" altLang="zh-CN" dirty="0"/>
              <a:t>  author: Author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type Query {</a:t>
            </a:r>
          </a:p>
          <a:p>
            <a:pPr marL="0" indent="0">
              <a:buNone/>
            </a:pPr>
            <a:r>
              <a:rPr lang="en-US" altLang="zh-CN" dirty="0"/>
              <a:t>  author(id: Int): Author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allAuthors</a:t>
            </a:r>
            <a:r>
              <a:rPr lang="en-US" altLang="zh-CN" dirty="0"/>
              <a:t>: [Author]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961FDEE-DD38-45B2-8A00-91060D46F723}"/>
              </a:ext>
            </a:extLst>
          </p:cNvPr>
          <p:cNvGrpSpPr/>
          <p:nvPr/>
        </p:nvGrpSpPr>
        <p:grpSpPr>
          <a:xfrm>
            <a:off x="7550091" y="1322524"/>
            <a:ext cx="3421859" cy="4496794"/>
            <a:chOff x="7608814" y="1817474"/>
            <a:chExt cx="3421859" cy="4496794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BF9EB9DB-701A-4126-9846-149DF7F1FAE0}"/>
                </a:ext>
              </a:extLst>
            </p:cNvPr>
            <p:cNvSpPr/>
            <p:nvPr/>
          </p:nvSpPr>
          <p:spPr>
            <a:xfrm>
              <a:off x="8018573" y="3460410"/>
              <a:ext cx="2707295" cy="684241"/>
            </a:xfrm>
            <a:prstGeom prst="rect">
              <a:avLst/>
            </a:prstGeom>
            <a:noFill/>
            <a:ln>
              <a:solidFill>
                <a:srgbClr val="DB7A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/authors/1234/</a:t>
              </a:r>
              <a:r>
                <a:rPr lang="en-US" altLang="zh-CN" dirty="0" err="1"/>
                <a:t>firstName</a:t>
              </a:r>
              <a:endParaRPr lang="en-US" dirty="0"/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C610657F-EBC6-44C1-8BF5-E54F41F1842E}"/>
                </a:ext>
              </a:extLst>
            </p:cNvPr>
            <p:cNvSpPr/>
            <p:nvPr/>
          </p:nvSpPr>
          <p:spPr>
            <a:xfrm>
              <a:off x="8018573" y="2534977"/>
              <a:ext cx="2707294" cy="684241"/>
            </a:xfrm>
            <a:prstGeom prst="rect">
              <a:avLst/>
            </a:prstGeom>
            <a:noFill/>
            <a:ln>
              <a:solidFill>
                <a:srgbClr val="DB7A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/authors/1234</a:t>
              </a:r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28D5CB80-4EB0-4BDB-B52F-D0CDC2678211}"/>
                </a:ext>
              </a:extLst>
            </p:cNvPr>
            <p:cNvSpPr/>
            <p:nvPr/>
          </p:nvSpPr>
          <p:spPr>
            <a:xfrm>
              <a:off x="8018572" y="4433474"/>
              <a:ext cx="2707295" cy="684241"/>
            </a:xfrm>
            <a:prstGeom prst="rect">
              <a:avLst/>
            </a:prstGeom>
            <a:noFill/>
            <a:ln>
              <a:solidFill>
                <a:srgbClr val="DB7A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/</a:t>
              </a:r>
              <a:r>
                <a:rPr lang="en-US" altLang="zh-CN" dirty="0"/>
                <a:t>authors</a:t>
              </a:r>
              <a:r>
                <a:rPr lang="en-US" dirty="0"/>
                <a:t>/1234/</a:t>
              </a:r>
              <a:r>
                <a:rPr lang="en-US" altLang="zh-CN" dirty="0"/>
                <a:t>posts</a:t>
              </a:r>
              <a:endParaRPr lang="en-US" dirty="0"/>
            </a:p>
          </p:txBody>
        </p:sp>
        <p:sp>
          <p:nvSpPr>
            <p:cNvPr id="11" name="Rectangle 22">
              <a:extLst>
                <a:ext uri="{FF2B5EF4-FFF2-40B4-BE49-F238E27FC236}">
                  <a16:creationId xmlns:a16="http://schemas.microsoft.com/office/drawing/2014/main" id="{7CE7E86B-827F-4019-8691-D40B7567712C}"/>
                </a:ext>
              </a:extLst>
            </p:cNvPr>
            <p:cNvSpPr/>
            <p:nvPr/>
          </p:nvSpPr>
          <p:spPr>
            <a:xfrm>
              <a:off x="8018572" y="5358907"/>
              <a:ext cx="2707295" cy="684241"/>
            </a:xfrm>
            <a:prstGeom prst="rect">
              <a:avLst/>
            </a:prstGeom>
            <a:noFill/>
            <a:ln>
              <a:solidFill>
                <a:srgbClr val="DB7A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/posts/5678</a:t>
              </a:r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2C7FFB0E-D5FA-4679-B7F7-630F6C9927D6}"/>
                </a:ext>
              </a:extLst>
            </p:cNvPr>
            <p:cNvSpPr/>
            <p:nvPr/>
          </p:nvSpPr>
          <p:spPr>
            <a:xfrm>
              <a:off x="7608814" y="1817474"/>
              <a:ext cx="3421859" cy="449679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DBB32F12-1950-483D-BF3A-D70D73B62954}"/>
                </a:ext>
              </a:extLst>
            </p:cNvPr>
            <p:cNvSpPr txBox="1"/>
            <p:nvPr/>
          </p:nvSpPr>
          <p:spPr>
            <a:xfrm>
              <a:off x="8018572" y="2014277"/>
              <a:ext cx="2707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Public 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838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B7324-2CB1-4346-9AF2-821AC8A79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 API</a:t>
            </a:r>
            <a:r>
              <a:rPr lang="zh-CN" altLang="en-US" dirty="0"/>
              <a:t>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9A0F8-173B-4E71-A17B-120C1987B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字段冗余</a:t>
            </a:r>
            <a:endParaRPr lang="en-US" altLang="zh-CN" dirty="0"/>
          </a:p>
          <a:p>
            <a:pPr lvl="1"/>
            <a:r>
              <a:rPr lang="zh-CN" altLang="en-US" dirty="0"/>
              <a:t>明明只要一棵树，你却给我整个森林？</a:t>
            </a:r>
            <a:endParaRPr lang="en-US" altLang="zh-CN" dirty="0"/>
          </a:p>
          <a:p>
            <a:r>
              <a:rPr lang="zh-CN" altLang="en-US" dirty="0"/>
              <a:t>类型校验</a:t>
            </a:r>
            <a:endParaRPr lang="en-US" altLang="zh-CN" dirty="0"/>
          </a:p>
          <a:p>
            <a:pPr lvl="1"/>
            <a:r>
              <a:rPr lang="zh-CN" altLang="en-US" dirty="0"/>
              <a:t>参数是必选还是可选，数字还是字符串？</a:t>
            </a:r>
            <a:endParaRPr lang="en-US" altLang="zh-CN" dirty="0"/>
          </a:p>
          <a:p>
            <a:r>
              <a:rPr lang="zh-CN" altLang="en-US" dirty="0"/>
              <a:t>多个接口</a:t>
            </a:r>
            <a:endParaRPr lang="en-US" altLang="zh-CN" dirty="0"/>
          </a:p>
          <a:p>
            <a:pPr lvl="1"/>
            <a:r>
              <a:rPr lang="zh-CN" altLang="en-US" dirty="0"/>
              <a:t>接口之间没有显式的逻辑关系，一个简单的逻辑也需要多次调用才能满足。</a:t>
            </a:r>
            <a:endParaRPr lang="en-US" altLang="zh-CN" dirty="0"/>
          </a:p>
          <a:p>
            <a:r>
              <a:rPr lang="zh-CN" altLang="en-US" dirty="0"/>
              <a:t>接口升级</a:t>
            </a:r>
            <a:endParaRPr lang="en-US" altLang="zh-CN" dirty="0"/>
          </a:p>
          <a:p>
            <a:pPr lvl="1"/>
            <a:r>
              <a:rPr lang="zh-CN" altLang="en-US" dirty="0"/>
              <a:t>增改字段，要么接口数量爆炸，要么旧程序原地爆炸。</a:t>
            </a:r>
            <a:endParaRPr lang="en-US" altLang="zh-CN" dirty="0"/>
          </a:p>
          <a:p>
            <a:r>
              <a:rPr lang="zh-CN" altLang="en-US" dirty="0"/>
              <a:t>维护文档</a:t>
            </a:r>
            <a:endParaRPr lang="en-US" altLang="zh-CN" dirty="0"/>
          </a:p>
          <a:p>
            <a:pPr lvl="1"/>
            <a:r>
              <a:rPr lang="zh-CN" altLang="en-US" dirty="0"/>
              <a:t>接口修改一时爽，文档维护火葬场。</a:t>
            </a:r>
            <a:endParaRPr lang="en-US" altLang="zh-CN" dirty="0"/>
          </a:p>
          <a:p>
            <a:r>
              <a:rPr lang="zh-CN" altLang="en-US" dirty="0"/>
              <a:t>全栈调用</a:t>
            </a:r>
            <a:endParaRPr lang="en-US" altLang="zh-CN" dirty="0"/>
          </a:p>
          <a:p>
            <a:pPr lvl="1"/>
            <a:r>
              <a:rPr lang="zh-CN" altLang="en-US" dirty="0"/>
              <a:t>跨语言，以统一的格式进行数据交换。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414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24FBA-A1EC-472E-BC84-D95E9E51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按需请求、按需响应</a:t>
            </a:r>
          </a:p>
        </p:txBody>
      </p:sp>
      <p:pic>
        <p:nvPicPr>
          <p:cNvPr id="4" name="内容占位符 3" descr="图片包含 屏幕截图&#10;&#10;已生成极高可信度的说明">
            <a:extLst>
              <a:ext uri="{FF2B5EF4-FFF2-40B4-BE49-F238E27FC236}">
                <a16:creationId xmlns:a16="http://schemas.microsoft.com/office/drawing/2014/main" id="{967EBC1A-EC2E-4144-8305-44335A557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36" y="1825625"/>
            <a:ext cx="57757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1933C-22BA-4B4A-9E32-882CF97D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多个接口，一次查询</a:t>
            </a:r>
          </a:p>
        </p:txBody>
      </p:sp>
      <p:pic>
        <p:nvPicPr>
          <p:cNvPr id="4" name="内容占位符 3" descr="图片包含 名片&#10;&#10;已生成高可信度的说明">
            <a:extLst>
              <a:ext uri="{FF2B5EF4-FFF2-40B4-BE49-F238E27FC236}">
                <a16:creationId xmlns:a16="http://schemas.microsoft.com/office/drawing/2014/main" id="{D924BA7B-FACC-4A4A-A205-2BBA5459F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68" y="1825625"/>
            <a:ext cx="44198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8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F18E0-8C9A-4090-B970-3A81CAD6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类型校验，必选可选</a:t>
            </a:r>
            <a:br>
              <a:rPr lang="en-US" altLang="zh-CN" dirty="0"/>
            </a:br>
            <a:r>
              <a:rPr lang="zh-CN" altLang="en-US" sz="2400" dirty="0"/>
              <a:t>强类型系统，明确定义业务</a:t>
            </a:r>
            <a:r>
              <a:rPr lang="en-US" altLang="zh-CN" sz="2400" dirty="0"/>
              <a:t>Schema</a:t>
            </a:r>
            <a:endParaRPr lang="zh-CN" altLang="en-US" sz="2400" dirty="0"/>
          </a:p>
        </p:txBody>
      </p:sp>
      <p:pic>
        <p:nvPicPr>
          <p:cNvPr id="4" name="内容占位符 3" descr="图片包含 屏幕截图&#10;&#10;已生成极高可信度的说明">
            <a:extLst>
              <a:ext uri="{FF2B5EF4-FFF2-40B4-BE49-F238E27FC236}">
                <a16:creationId xmlns:a16="http://schemas.microsoft.com/office/drawing/2014/main" id="{03D7383E-0768-4121-9070-A8C7319D6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310" y="1825625"/>
            <a:ext cx="53013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CF2B5-958B-4FA1-87CB-D8496BE9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接口升级，随心所欲</a:t>
            </a:r>
          </a:p>
        </p:txBody>
      </p:sp>
      <p:pic>
        <p:nvPicPr>
          <p:cNvPr id="4" name="内容占位符 3" descr="图片包含 屏幕截图&#10;&#10;已生成极高可信度的说明">
            <a:extLst>
              <a:ext uri="{FF2B5EF4-FFF2-40B4-BE49-F238E27FC236}">
                <a16:creationId xmlns:a16="http://schemas.microsoft.com/office/drawing/2014/main" id="{2EF00029-2B9E-4491-9195-029A634ED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1853406"/>
            <a:ext cx="74580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54391"/>
      </p:ext>
    </p:extLst>
  </p:cSld>
  <p:clrMapOvr>
    <a:masterClrMapping/>
  </p:clrMapOvr>
</p:sld>
</file>

<file path=ppt/theme/theme1.xml><?xml version="1.0" encoding="utf-8"?>
<a:theme xmlns:a="http://schemas.openxmlformats.org/drawingml/2006/main" name="pptx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x主题1" id="{5B83F4BA-79F3-4DCB-8373-4229310105AE}" vid="{403C6A11-1A26-4706-93E7-1E6A878E3DC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pptx主题1</Template>
  <TotalTime>174</TotalTime>
  <Words>386</Words>
  <Application>Microsoft Office PowerPoint</Application>
  <PresentationFormat>宽屏</PresentationFormat>
  <Paragraphs>90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ITC Avant Garde Std XLt</vt:lpstr>
      <vt:lpstr>黑体</vt:lpstr>
      <vt:lpstr>微软雅黑</vt:lpstr>
      <vt:lpstr>Arial</vt:lpstr>
      <vt:lpstr>Arial Black</vt:lpstr>
      <vt:lpstr>Roboto</vt:lpstr>
      <vt:lpstr>pptx主题1</vt:lpstr>
      <vt:lpstr>基于Slick的GraphQL服务 </vt:lpstr>
      <vt:lpstr>目录</vt:lpstr>
      <vt:lpstr>GraphQL是什么</vt:lpstr>
      <vt:lpstr>如何设计API？</vt:lpstr>
      <vt:lpstr>REST API存在的问题</vt:lpstr>
      <vt:lpstr>按需请求、按需响应</vt:lpstr>
      <vt:lpstr>多个接口，一次查询</vt:lpstr>
      <vt:lpstr>类型校验，必选可选 强类型系统，明确定义业务Schema</vt:lpstr>
      <vt:lpstr>接口升级，随心所欲</vt:lpstr>
      <vt:lpstr>文档维护，新人培训，省心省力</vt:lpstr>
      <vt:lpstr>数据交换，跨越语言</vt:lpstr>
      <vt:lpstr>微服务接口联结</vt:lpstr>
      <vt:lpstr>GraphQL小结</vt:lpstr>
      <vt:lpstr>Sangria</vt:lpstr>
      <vt:lpstr>使用Sangria</vt:lpstr>
      <vt:lpstr>Sangria Schema</vt:lpstr>
      <vt:lpstr>Sangria Resolver</vt:lpstr>
      <vt:lpstr>Sangria Executor</vt:lpstr>
      <vt:lpstr>Sangria Marshalling</vt:lpstr>
      <vt:lpstr>Sangria</vt:lpstr>
      <vt:lpstr>PowerPoint 演示文稿</vt:lpstr>
      <vt:lpstr>Typesafe</vt:lpstr>
      <vt:lpstr>PowerPoint 演示文稿</vt:lpstr>
      <vt:lpstr>相关链接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基于Slick的GraphQL服务</dc:title>
  <dc:creator>Mingzhou Zhuang</dc:creator>
  <cp:keywords>graphql;slick</cp:keywords>
  <cp:lastModifiedBy>Mingzhou Zhuang</cp:lastModifiedBy>
  <cp:revision>66</cp:revision>
  <dcterms:created xsi:type="dcterms:W3CDTF">2018-06-29T17:11:22Z</dcterms:created>
  <dcterms:modified xsi:type="dcterms:W3CDTF">2018-06-30T04:02:14Z</dcterms:modified>
</cp:coreProperties>
</file>