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Lst>
  <p:sldSz cx="18288000" cy="10287000"/>
  <p:notesSz cx="6858000" cy="9144000"/>
  <p:embeddedFontLst>
    <p:embeddedFont>
      <p:font typeface="Adam Script" charset="1" panose="00000500000000000000"/>
      <p:regular r:id="rId9"/>
    </p:embeddedFont>
    <p:embeddedFont>
      <p:font typeface="Adam Script Bold" charset="1" panose="00000800000000000000"/>
      <p:regular r:id="rId10"/>
    </p:embeddedFont>
    <p:embeddedFont>
      <p:font typeface="Playlist Script" charset="1" panose="00000000000000000000"/>
      <p:regular r:id="rId11"/>
    </p:embeddedFont>
    <p:embeddedFont>
      <p:font typeface="XM Vahid Bold" charset="1" panose="02000803090000020004"/>
      <p:regular r:id="rId12"/>
    </p:embeddedFont>
    <p:embeddedFont>
      <p:font typeface="XM Vahid" charset="1" panose="020005030900000200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A6A6A6"/>
        </a:solidFill>
      </p:bgPr>
    </p:bg>
    <p:spTree>
      <p:nvGrpSpPr>
        <p:cNvPr id="1" name=""/>
        <p:cNvGrpSpPr/>
        <p:nvPr/>
      </p:nvGrpSpPr>
      <p:grpSpPr>
        <a:xfrm>
          <a:off x="0" y="0"/>
          <a:ext cx="0" cy="0"/>
          <a:chOff x="0" y="0"/>
          <a:chExt cx="0" cy="0"/>
        </a:xfrm>
      </p:grpSpPr>
      <p:sp>
        <p:nvSpPr>
          <p:cNvPr name="Freeform 2" id="2"/>
          <p:cNvSpPr/>
          <p:nvPr/>
        </p:nvSpPr>
        <p:spPr>
          <a:xfrm flipH="false" flipV="false" rot="0">
            <a:off x="6316984" y="0"/>
            <a:ext cx="6150903" cy="6150903"/>
          </a:xfrm>
          <a:custGeom>
            <a:avLst/>
            <a:gdLst/>
            <a:ahLst/>
            <a:cxnLst/>
            <a:rect r="r" b="b" t="t" l="l"/>
            <a:pathLst>
              <a:path h="6150903" w="6150903">
                <a:moveTo>
                  <a:pt x="0" y="0"/>
                </a:moveTo>
                <a:lnTo>
                  <a:pt x="6150903" y="0"/>
                </a:lnTo>
                <a:lnTo>
                  <a:pt x="6150903" y="6150903"/>
                </a:lnTo>
                <a:lnTo>
                  <a:pt x="0" y="6150903"/>
                </a:lnTo>
                <a:lnTo>
                  <a:pt x="0" y="0"/>
                </a:lnTo>
                <a:close/>
              </a:path>
            </a:pathLst>
          </a:custGeom>
          <a:blipFill>
            <a:blip r:embed="rId2"/>
            <a:stretch>
              <a:fillRect l="0" t="0" r="0" b="0"/>
            </a:stretch>
          </a:blipFill>
        </p:spPr>
      </p:sp>
      <p:sp>
        <p:nvSpPr>
          <p:cNvPr name="TextBox 3" id="3"/>
          <p:cNvSpPr txBox="true"/>
          <p:nvPr/>
        </p:nvSpPr>
        <p:spPr>
          <a:xfrm rot="0">
            <a:off x="1525571" y="6093753"/>
            <a:ext cx="15733729" cy="3798481"/>
          </a:xfrm>
          <a:prstGeom prst="rect">
            <a:avLst/>
          </a:prstGeom>
        </p:spPr>
        <p:txBody>
          <a:bodyPr anchor="t" rtlCol="false" tIns="0" lIns="0" bIns="0" rIns="0">
            <a:spAutoFit/>
          </a:bodyPr>
          <a:lstStyle/>
          <a:p>
            <a:pPr algn="ctr" rtl="true">
              <a:lnSpc>
                <a:spcPts val="3784"/>
              </a:lnSpc>
            </a:pPr>
            <a:r>
              <a:rPr lang="ar-EG" sz="2703">
                <a:solidFill>
                  <a:srgbClr val="6296B5"/>
                </a:solidFill>
                <a:latin typeface="Adam Script"/>
                <a:ea typeface="Adam Script"/>
                <a:cs typeface="Adam Script"/>
                <a:sym typeface="Adam Script"/>
                <a:rtl val="true"/>
              </a:rPr>
              <a:t> </a:t>
            </a:r>
            <a:r>
              <a:rPr lang="en-US" b="true" sz="2703">
                <a:solidFill>
                  <a:srgbClr val="6296B5"/>
                </a:solidFill>
                <a:latin typeface="Adam Script Bold"/>
                <a:ea typeface="Adam Script Bold"/>
                <a:cs typeface="Adam Script Bold"/>
                <a:sym typeface="Adam Script Bold"/>
              </a:rPr>
              <a:t>CRE SKILL EXCHANGE</a:t>
            </a:r>
            <a:r>
              <a:rPr lang="ar-EG" b="true" sz="2703">
                <a:solidFill>
                  <a:srgbClr val="6296B5"/>
                </a:solidFill>
                <a:latin typeface="Adam Script Bold"/>
                <a:ea typeface="Adam Script Bold"/>
                <a:cs typeface="Adam Script Bold"/>
                <a:sym typeface="Adam Script Bold"/>
                <a:rtl val="true"/>
              </a:rPr>
              <a:t> </a:t>
            </a:r>
          </a:p>
          <a:p>
            <a:pPr algn="ctr" rtl="true">
              <a:lnSpc>
                <a:spcPts val="3784"/>
              </a:lnSpc>
            </a:pPr>
            <a:r>
              <a:rPr lang="ar-EG" sz="2703">
                <a:solidFill>
                  <a:srgbClr val="000000"/>
                </a:solidFill>
                <a:latin typeface="Adam Script"/>
                <a:ea typeface="Adam Script"/>
                <a:cs typeface="Adam Script"/>
                <a:sym typeface="Adam Script"/>
                <a:rtl val="true"/>
              </a:rPr>
              <a:t>تربط بين المبدعين وأصحاب المشاريع لتسهيل التعاون الإبداعي وتبادل المهارات. </a:t>
            </a:r>
          </a:p>
          <a:p>
            <a:pPr algn="ctr" rtl="true">
              <a:lnSpc>
                <a:spcPts val="3784"/>
              </a:lnSpc>
            </a:pPr>
            <a:r>
              <a:rPr lang="ar-EG" sz="2703">
                <a:solidFill>
                  <a:srgbClr val="000000"/>
                </a:solidFill>
                <a:latin typeface="Adam Script"/>
                <a:ea typeface="Adam Script"/>
                <a:cs typeface="Adam Script"/>
                <a:sym typeface="Adam Script"/>
                <a:rtl val="true"/>
              </a:rPr>
              <a:t>توفر المنصة ميزة فريدة لتبادل الجلسات،</a:t>
            </a:r>
          </a:p>
          <a:p>
            <a:pPr algn="ctr" rtl="true">
              <a:lnSpc>
                <a:spcPts val="3784"/>
              </a:lnSpc>
            </a:pPr>
            <a:r>
              <a:rPr lang="ar-EG" sz="2703">
                <a:solidFill>
                  <a:srgbClr val="000000"/>
                </a:solidFill>
                <a:latin typeface="Adam Script"/>
                <a:ea typeface="Adam Script"/>
                <a:cs typeface="Adam Script"/>
                <a:sym typeface="Adam Script"/>
                <a:rtl val="true"/>
              </a:rPr>
              <a:t> حيث يمكن للمستخدمين تنظيم جلسات تعلم متبادلة،</a:t>
            </a:r>
          </a:p>
          <a:p>
            <a:pPr algn="ctr" rtl="true">
              <a:lnSpc>
                <a:spcPts val="3784"/>
              </a:lnSpc>
            </a:pPr>
            <a:r>
              <a:rPr lang="ar-EG" sz="2703">
                <a:solidFill>
                  <a:srgbClr val="000000"/>
                </a:solidFill>
                <a:latin typeface="Adam Script"/>
                <a:ea typeface="Adam Script"/>
                <a:cs typeface="Adam Script"/>
                <a:sym typeface="Adam Script"/>
                <a:rtl val="true"/>
              </a:rPr>
              <a:t> حيث يقوم أحدهم بتعليم مهارة مقابل تعلم مهارة أخرى من الطرف الآخر،</a:t>
            </a:r>
          </a:p>
          <a:p>
            <a:pPr algn="ctr" rtl="true">
              <a:lnSpc>
                <a:spcPts val="3784"/>
              </a:lnSpc>
            </a:pPr>
            <a:r>
              <a:rPr lang="ar-EG" sz="2703">
                <a:solidFill>
                  <a:srgbClr val="000000"/>
                </a:solidFill>
                <a:latin typeface="Adam Script"/>
                <a:ea typeface="Adam Script"/>
                <a:cs typeface="Adam Script"/>
                <a:sym typeface="Adam Script"/>
                <a:rtl val="true"/>
              </a:rPr>
              <a:t> مما يعزز تبادل المعرفة والخبرات بشكل تعاوني.</a:t>
            </a:r>
          </a:p>
          <a:p>
            <a:pPr algn="ctr" rtl="true">
              <a:lnSpc>
                <a:spcPts val="3784"/>
              </a:lnSpc>
            </a:pPr>
          </a:p>
          <a:p>
            <a:pPr algn="ctr" rtl="true">
              <a:lnSpc>
                <a:spcPts val="3784"/>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4511471" y="271564"/>
            <a:ext cx="10395069" cy="1561897"/>
          </a:xfrm>
          <a:prstGeom prst="rect">
            <a:avLst/>
          </a:prstGeom>
        </p:spPr>
        <p:txBody>
          <a:bodyPr anchor="t" rtlCol="false" tIns="0" lIns="0" bIns="0" rIns="0">
            <a:spAutoFit/>
          </a:bodyPr>
          <a:lstStyle/>
          <a:p>
            <a:pPr algn="ctr">
              <a:lnSpc>
                <a:spcPts val="11902"/>
              </a:lnSpc>
            </a:pPr>
            <a:r>
              <a:rPr lang="en-US" sz="10627">
                <a:solidFill>
                  <a:srgbClr val="000000"/>
                </a:solidFill>
                <a:latin typeface="Playlist Script"/>
                <a:ea typeface="Playlist Script"/>
                <a:cs typeface="Playlist Script"/>
                <a:sym typeface="Playlist Script"/>
              </a:rPr>
              <a:t>Cre-Skill</a:t>
            </a:r>
          </a:p>
        </p:txBody>
      </p:sp>
      <p:sp>
        <p:nvSpPr>
          <p:cNvPr name="TextBox 4" id="4"/>
          <p:cNvSpPr txBox="true"/>
          <p:nvPr/>
        </p:nvSpPr>
        <p:spPr>
          <a:xfrm rot="0">
            <a:off x="10365557" y="2453250"/>
            <a:ext cx="6002746" cy="748157"/>
          </a:xfrm>
          <a:prstGeom prst="rect">
            <a:avLst/>
          </a:prstGeom>
        </p:spPr>
        <p:txBody>
          <a:bodyPr anchor="t" rtlCol="false" tIns="0" lIns="0" bIns="0" rIns="0">
            <a:spAutoFit/>
          </a:bodyPr>
          <a:lstStyle/>
          <a:p>
            <a:pPr algn="ctr">
              <a:lnSpc>
                <a:spcPts val="5823"/>
              </a:lnSpc>
              <a:spcBef>
                <a:spcPct val="0"/>
              </a:spcBef>
            </a:pPr>
            <a:r>
              <a:rPr lang="en-US" b="true" sz="5199">
                <a:solidFill>
                  <a:srgbClr val="000000"/>
                </a:solidFill>
                <a:latin typeface="XM Vahid Bold"/>
                <a:ea typeface="XM Vahid Bold"/>
                <a:cs typeface="XM Vahid Bold"/>
                <a:sym typeface="XM Vahid Bold"/>
              </a:rPr>
              <a:t>TALENT</a:t>
            </a:r>
          </a:p>
        </p:txBody>
      </p:sp>
      <p:sp>
        <p:nvSpPr>
          <p:cNvPr name="TextBox 5" id="5"/>
          <p:cNvSpPr txBox="true"/>
          <p:nvPr/>
        </p:nvSpPr>
        <p:spPr>
          <a:xfrm rot="0">
            <a:off x="2854762" y="2453250"/>
            <a:ext cx="6002746" cy="748157"/>
          </a:xfrm>
          <a:prstGeom prst="rect">
            <a:avLst/>
          </a:prstGeom>
        </p:spPr>
        <p:txBody>
          <a:bodyPr anchor="t" rtlCol="false" tIns="0" lIns="0" bIns="0" rIns="0">
            <a:spAutoFit/>
          </a:bodyPr>
          <a:lstStyle/>
          <a:p>
            <a:pPr algn="ctr">
              <a:lnSpc>
                <a:spcPts val="5823"/>
              </a:lnSpc>
              <a:spcBef>
                <a:spcPct val="0"/>
              </a:spcBef>
            </a:pPr>
            <a:r>
              <a:rPr lang="en-US" sz="5199">
                <a:solidFill>
                  <a:srgbClr val="000000"/>
                </a:solidFill>
                <a:latin typeface="XM Vahid"/>
                <a:ea typeface="XM Vahid"/>
                <a:cs typeface="XM Vahid"/>
                <a:sym typeface="XM Vahid"/>
              </a:rPr>
              <a:t>PROJECT OWNER</a:t>
            </a:r>
          </a:p>
        </p:txBody>
      </p:sp>
      <p:sp>
        <p:nvSpPr>
          <p:cNvPr name="TextBox 6" id="6"/>
          <p:cNvSpPr txBox="true"/>
          <p:nvPr/>
        </p:nvSpPr>
        <p:spPr>
          <a:xfrm rot="0">
            <a:off x="10879907" y="3468107"/>
            <a:ext cx="7090569" cy="6511329"/>
          </a:xfrm>
          <a:prstGeom prst="rect">
            <a:avLst/>
          </a:prstGeom>
        </p:spPr>
        <p:txBody>
          <a:bodyPr anchor="t" rtlCol="false" tIns="0" lIns="0" bIns="0" rIns="0">
            <a:spAutoFit/>
          </a:bodyPr>
          <a:lstStyle/>
          <a:p>
            <a:pPr algn="l">
              <a:lnSpc>
                <a:spcPts val="5246"/>
              </a:lnSpc>
            </a:pPr>
            <a:r>
              <a:rPr lang="en-US" sz="2597">
                <a:solidFill>
                  <a:srgbClr val="000000"/>
                </a:solidFill>
                <a:latin typeface="XM Vahid"/>
                <a:ea typeface="XM Vahid"/>
                <a:cs typeface="XM Vahid"/>
                <a:sym typeface="XM Vahid"/>
              </a:rPr>
              <a:t>1. Crates account and add their artworks. </a:t>
            </a:r>
          </a:p>
          <a:p>
            <a:pPr algn="l">
              <a:lnSpc>
                <a:spcPts val="5246"/>
              </a:lnSpc>
            </a:pPr>
            <a:r>
              <a:rPr lang="en-US" sz="2597">
                <a:solidFill>
                  <a:srgbClr val="000000"/>
                </a:solidFill>
                <a:latin typeface="XM Vahid"/>
                <a:ea typeface="XM Vahid"/>
                <a:cs typeface="XM Vahid"/>
                <a:sym typeface="XM Vahid"/>
              </a:rPr>
              <a:t>2.Browse available projects </a:t>
            </a:r>
          </a:p>
          <a:p>
            <a:pPr algn="l">
              <a:lnSpc>
                <a:spcPts val="5246"/>
              </a:lnSpc>
            </a:pPr>
            <a:r>
              <a:rPr lang="en-US" sz="2597">
                <a:solidFill>
                  <a:srgbClr val="000000"/>
                </a:solidFill>
                <a:latin typeface="XM Vahid"/>
                <a:ea typeface="XM Vahid"/>
                <a:cs typeface="XM Vahid"/>
                <a:sym typeface="XM Vahid"/>
              </a:rPr>
              <a:t>    and filter by criteria like budget or skill he have</a:t>
            </a:r>
          </a:p>
          <a:p>
            <a:pPr algn="l">
              <a:lnSpc>
                <a:spcPts val="5246"/>
              </a:lnSpc>
            </a:pPr>
            <a:r>
              <a:rPr lang="en-US" sz="2597">
                <a:solidFill>
                  <a:srgbClr val="000000"/>
                </a:solidFill>
                <a:latin typeface="XM Vahid"/>
                <a:ea typeface="XM Vahid"/>
                <a:cs typeface="XM Vahid"/>
                <a:sym typeface="XM Vahid"/>
              </a:rPr>
              <a:t>3.Add Like the works of other creators.</a:t>
            </a:r>
          </a:p>
          <a:p>
            <a:pPr algn="l">
              <a:lnSpc>
                <a:spcPts val="5246"/>
              </a:lnSpc>
            </a:pPr>
            <a:r>
              <a:rPr lang="en-US" sz="2597">
                <a:solidFill>
                  <a:srgbClr val="000000"/>
                </a:solidFill>
                <a:latin typeface="XM Vahid"/>
                <a:ea typeface="XM Vahid"/>
                <a:cs typeface="XM Vahid"/>
                <a:sym typeface="XM Vahid"/>
              </a:rPr>
              <a:t>4.</a:t>
            </a:r>
            <a:r>
              <a:rPr lang="en-US" sz="2597">
                <a:solidFill>
                  <a:srgbClr val="000000"/>
                </a:solidFill>
                <a:latin typeface="XM Vahid"/>
                <a:ea typeface="XM Vahid"/>
                <a:cs typeface="XM Vahid"/>
                <a:sym typeface="XM Vahid"/>
              </a:rPr>
              <a:t>Send offers to project owners</a:t>
            </a:r>
          </a:p>
          <a:p>
            <a:pPr algn="l">
              <a:lnSpc>
                <a:spcPts val="5246"/>
              </a:lnSpc>
            </a:pPr>
            <a:r>
              <a:rPr lang="en-US" sz="2597">
                <a:solidFill>
                  <a:srgbClr val="000000"/>
                </a:solidFill>
                <a:latin typeface="XM Vahid"/>
                <a:ea typeface="XM Vahid"/>
                <a:cs typeface="XM Vahid"/>
                <a:sym typeface="XM Vahid"/>
              </a:rPr>
              <a:t>5.</a:t>
            </a:r>
            <a:r>
              <a:rPr lang="en-US" sz="2597">
                <a:solidFill>
                  <a:srgbClr val="000000"/>
                </a:solidFill>
                <a:latin typeface="XM Vahid"/>
                <a:ea typeface="XM Vahid"/>
                <a:cs typeface="XM Vahid"/>
                <a:sym typeface="XM Vahid"/>
              </a:rPr>
              <a:t>Participate in Skill Exchange Sessions,</a:t>
            </a:r>
          </a:p>
          <a:p>
            <a:pPr algn="l">
              <a:lnSpc>
                <a:spcPts val="5246"/>
              </a:lnSpc>
            </a:pPr>
            <a:r>
              <a:rPr lang="en-US" sz="2597">
                <a:solidFill>
                  <a:srgbClr val="000000"/>
                </a:solidFill>
                <a:latin typeface="XM Vahid"/>
                <a:ea typeface="XM Vahid"/>
                <a:cs typeface="XM Vahid"/>
                <a:sym typeface="XM Vahid"/>
              </a:rPr>
              <a:t>  Join sessions where talents teach their skills </a:t>
            </a:r>
          </a:p>
          <a:p>
            <a:pPr algn="l">
              <a:lnSpc>
                <a:spcPts val="5246"/>
              </a:lnSpc>
            </a:pPr>
            <a:r>
              <a:rPr lang="en-US" sz="2597">
                <a:solidFill>
                  <a:srgbClr val="000000"/>
                </a:solidFill>
                <a:latin typeface="XM Vahid"/>
                <a:ea typeface="XM Vahid"/>
                <a:cs typeface="XM Vahid"/>
                <a:sym typeface="XM Vahid"/>
              </a:rPr>
              <a:t>and learn new ones in return</a:t>
            </a:r>
          </a:p>
          <a:p>
            <a:pPr algn="l">
              <a:lnSpc>
                <a:spcPts val="5246"/>
              </a:lnSpc>
            </a:pPr>
            <a:r>
              <a:rPr lang="en-US" sz="2597">
                <a:solidFill>
                  <a:srgbClr val="000000"/>
                </a:solidFill>
                <a:latin typeface="XM Vahid"/>
                <a:ea typeface="XM Vahid"/>
                <a:cs typeface="XM Vahid"/>
                <a:sym typeface="XM Vahid"/>
              </a:rPr>
              <a:t>6.Add rating </a:t>
            </a:r>
          </a:p>
          <a:p>
            <a:pPr algn="l">
              <a:lnSpc>
                <a:spcPts val="5246"/>
              </a:lnSpc>
            </a:pPr>
            <a:r>
              <a:rPr lang="en-US" sz="2597">
                <a:solidFill>
                  <a:srgbClr val="000000"/>
                </a:solidFill>
                <a:latin typeface="XM Vahid"/>
                <a:ea typeface="XM Vahid"/>
                <a:cs typeface="XM Vahid"/>
                <a:sym typeface="XM Vahid"/>
              </a:rPr>
              <a:t>7. Account Verification</a:t>
            </a:r>
          </a:p>
        </p:txBody>
      </p:sp>
      <p:sp>
        <p:nvSpPr>
          <p:cNvPr name="TextBox 7" id="7"/>
          <p:cNvSpPr txBox="true"/>
          <p:nvPr/>
        </p:nvSpPr>
        <p:spPr>
          <a:xfrm rot="0">
            <a:off x="2864287" y="3496682"/>
            <a:ext cx="6965792" cy="6603281"/>
          </a:xfrm>
          <a:prstGeom prst="rect">
            <a:avLst/>
          </a:prstGeom>
        </p:spPr>
        <p:txBody>
          <a:bodyPr anchor="t" rtlCol="false" tIns="0" lIns="0" bIns="0" rIns="0">
            <a:spAutoFit/>
          </a:bodyPr>
          <a:lstStyle/>
          <a:p>
            <a:pPr algn="l">
              <a:lnSpc>
                <a:spcPts val="5272"/>
              </a:lnSpc>
            </a:pPr>
            <a:r>
              <a:rPr lang="en-US" sz="2597">
                <a:solidFill>
                  <a:srgbClr val="000000"/>
                </a:solidFill>
                <a:latin typeface="XM Vahid"/>
                <a:ea typeface="XM Vahid"/>
                <a:cs typeface="XM Vahid"/>
                <a:sym typeface="XM Vahid"/>
              </a:rPr>
              <a:t>1.create an account</a:t>
            </a:r>
          </a:p>
          <a:p>
            <a:pPr algn="l">
              <a:lnSpc>
                <a:spcPts val="5272"/>
              </a:lnSpc>
            </a:pPr>
            <a:r>
              <a:rPr lang="en-US" sz="2597">
                <a:solidFill>
                  <a:srgbClr val="000000"/>
                </a:solidFill>
                <a:latin typeface="XM Vahid"/>
                <a:ea typeface="XM Vahid"/>
                <a:cs typeface="XM Vahid"/>
                <a:sym typeface="XM Vahid"/>
              </a:rPr>
              <a:t>2.Add project details, including required skills,</a:t>
            </a:r>
          </a:p>
          <a:p>
            <a:pPr algn="l">
              <a:lnSpc>
                <a:spcPts val="5272"/>
              </a:lnSpc>
            </a:pPr>
            <a:r>
              <a:rPr lang="en-US" sz="2597">
                <a:solidFill>
                  <a:srgbClr val="000000"/>
                </a:solidFill>
                <a:latin typeface="XM Vahid"/>
                <a:ea typeface="XM Vahid"/>
                <a:cs typeface="XM Vahid"/>
                <a:sym typeface="XM Vahid"/>
              </a:rPr>
              <a:t> budget, and timelines</a:t>
            </a:r>
          </a:p>
          <a:p>
            <a:pPr algn="l">
              <a:lnSpc>
                <a:spcPts val="5272"/>
              </a:lnSpc>
            </a:pPr>
            <a:r>
              <a:rPr lang="en-US" sz="2597">
                <a:solidFill>
                  <a:srgbClr val="000000"/>
                </a:solidFill>
                <a:latin typeface="XM Vahid"/>
                <a:ea typeface="XM Vahid"/>
                <a:cs typeface="XM Vahid"/>
                <a:sym typeface="XM Vahid"/>
              </a:rPr>
              <a:t>3.Evaluate offers from creators  and compare </a:t>
            </a:r>
          </a:p>
          <a:p>
            <a:pPr algn="l">
              <a:lnSpc>
                <a:spcPts val="5272"/>
              </a:lnSpc>
            </a:pPr>
            <a:r>
              <a:rPr lang="en-US" sz="2597">
                <a:solidFill>
                  <a:srgbClr val="000000"/>
                </a:solidFill>
                <a:latin typeface="XM Vahid"/>
                <a:ea typeface="XM Vahid"/>
                <a:cs typeface="XM Vahid"/>
                <a:sym typeface="XM Vahid"/>
              </a:rPr>
              <a:t>4.View the talent artworks and the total number </a:t>
            </a:r>
          </a:p>
          <a:p>
            <a:pPr algn="l">
              <a:lnSpc>
                <a:spcPts val="5272"/>
              </a:lnSpc>
            </a:pPr>
            <a:r>
              <a:rPr lang="en-US" sz="2597">
                <a:solidFill>
                  <a:srgbClr val="000000"/>
                </a:solidFill>
                <a:latin typeface="XM Vahid"/>
                <a:ea typeface="XM Vahid"/>
                <a:cs typeface="XM Vahid"/>
                <a:sym typeface="XM Vahid"/>
              </a:rPr>
              <a:t>of completed works.</a:t>
            </a:r>
          </a:p>
          <a:p>
            <a:pPr algn="l">
              <a:lnSpc>
                <a:spcPts val="5272"/>
              </a:lnSpc>
            </a:pPr>
            <a:r>
              <a:rPr lang="en-US" sz="2597">
                <a:solidFill>
                  <a:srgbClr val="000000"/>
                </a:solidFill>
                <a:latin typeface="XM Vahid"/>
                <a:ea typeface="XM Vahid"/>
                <a:cs typeface="XM Vahid"/>
                <a:sym typeface="XM Vahid"/>
              </a:rPr>
              <a:t>5. Accept offer</a:t>
            </a:r>
          </a:p>
          <a:p>
            <a:pPr algn="l">
              <a:lnSpc>
                <a:spcPts val="5272"/>
              </a:lnSpc>
            </a:pPr>
            <a:r>
              <a:rPr lang="en-US" sz="2597">
                <a:solidFill>
                  <a:srgbClr val="000000"/>
                </a:solidFill>
                <a:latin typeface="XM Vahid"/>
                <a:ea typeface="XM Vahid"/>
                <a:cs typeface="XM Vahid"/>
                <a:sym typeface="XM Vahid"/>
              </a:rPr>
              <a:t>6.Complete the Project</a:t>
            </a:r>
          </a:p>
          <a:p>
            <a:pPr algn="l">
              <a:lnSpc>
                <a:spcPts val="5272"/>
              </a:lnSpc>
            </a:pPr>
            <a:r>
              <a:rPr lang="en-US" sz="2597">
                <a:solidFill>
                  <a:srgbClr val="000000"/>
                </a:solidFill>
                <a:latin typeface="XM Vahid"/>
                <a:ea typeface="XM Vahid"/>
                <a:cs typeface="XM Vahid"/>
                <a:sym typeface="XM Vahid"/>
              </a:rPr>
              <a:t>7.Add rating. </a:t>
            </a:r>
          </a:p>
          <a:p>
            <a:pPr algn="l">
              <a:lnSpc>
                <a:spcPts val="5272"/>
              </a:lnSpc>
            </a:pPr>
            <a:r>
              <a:rPr lang="en-US" sz="2597">
                <a:solidFill>
                  <a:srgbClr val="000000"/>
                </a:solidFill>
                <a:latin typeface="XM Vahid"/>
                <a:ea typeface="XM Vahid"/>
                <a:cs typeface="XM Vahid"/>
                <a:sym typeface="XM Vahid"/>
              </a:rPr>
              <a:t>8.Account Verification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4109098" y="0"/>
            <a:ext cx="10069804" cy="10069804"/>
          </a:xfrm>
          <a:custGeom>
            <a:avLst/>
            <a:gdLst/>
            <a:ahLst/>
            <a:cxnLst/>
            <a:rect r="r" b="b" t="t" l="l"/>
            <a:pathLst>
              <a:path h="10069804" w="10069804">
                <a:moveTo>
                  <a:pt x="0" y="0"/>
                </a:moveTo>
                <a:lnTo>
                  <a:pt x="10069804" y="0"/>
                </a:lnTo>
                <a:lnTo>
                  <a:pt x="10069804" y="10069804"/>
                </a:lnTo>
                <a:lnTo>
                  <a:pt x="0" y="10069804"/>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DAGYw27ZU9Y</dc:identifier>
  <dcterms:modified xsi:type="dcterms:W3CDTF">2011-08-01T06:04:30Z</dcterms:modified>
  <cp:revision>1</cp:revision>
  <dc:title>منصة CRE Skill Exchange تربط بين المبدعين وأصحاب المشاريع لتسهيل التعاون الإبداعي وتبادل المهارات. توفر المنصة ميزة فريدة لتبادل الجلسات، حيث يمكن للمستخدمين تنظيم جلسات تعلم متبادلة، حيث يقوم أحدهم بتعليم مهارة مقابل تعلم مهارة أخرى من الطرف الآخر، مما</dc:title>
</cp:coreProperties>
</file>