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50"/>
  </p:notesMasterIdLst>
  <p:sldIdLst>
    <p:sldId id="256" r:id="rId2"/>
    <p:sldId id="284" r:id="rId3"/>
    <p:sldId id="267" r:id="rId4"/>
    <p:sldId id="268" r:id="rId5"/>
    <p:sldId id="259" r:id="rId6"/>
    <p:sldId id="260" r:id="rId7"/>
    <p:sldId id="261" r:id="rId8"/>
    <p:sldId id="262" r:id="rId9"/>
    <p:sldId id="263" r:id="rId10"/>
    <p:sldId id="264" r:id="rId11"/>
    <p:sldId id="265" r:id="rId12"/>
    <p:sldId id="289"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90" r:id="rId33"/>
    <p:sldId id="288" r:id="rId34"/>
    <p:sldId id="292" r:id="rId35"/>
    <p:sldId id="293" r:id="rId36"/>
    <p:sldId id="294" r:id="rId37"/>
    <p:sldId id="295" r:id="rId38"/>
    <p:sldId id="297" r:id="rId39"/>
    <p:sldId id="296" r:id="rId40"/>
    <p:sldId id="291" r:id="rId41"/>
    <p:sldId id="298" r:id="rId42"/>
    <p:sldId id="299" r:id="rId43"/>
    <p:sldId id="300" r:id="rId44"/>
    <p:sldId id="301" r:id="rId45"/>
    <p:sldId id="302" r:id="rId46"/>
    <p:sldId id="303" r:id="rId47"/>
    <p:sldId id="304" r:id="rId48"/>
    <p:sldId id="305" r:id="rId49"/>
  </p:sldIdLst>
  <p:sldSz cx="6858000" cy="9906000" type="A4"/>
  <p:notesSz cx="6858000" cy="9144000"/>
  <p:custDataLst>
    <p:tags r:id="rId51"/>
  </p:custDataLst>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5"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505" autoAdjust="0"/>
    <p:restoredTop sz="94434" autoAdjust="0"/>
  </p:normalViewPr>
  <p:slideViewPr>
    <p:cSldViewPr snapToGrid="0" showGuides="1">
      <p:cViewPr varScale="1">
        <p:scale>
          <a:sx n="49" d="100"/>
          <a:sy n="49" d="100"/>
        </p:scale>
        <p:origin x="1176" y="66"/>
      </p:cViewPr>
      <p:guideLst>
        <p:guide orient="horz" pos="3075"/>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796F9-A1FD-402F-B752-6836B455334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pPr rtl="1"/>
          <a:endParaRPr lang="ar-SA"/>
        </a:p>
      </dgm:t>
    </dgm:pt>
    <dgm:pt modelId="{7ACEC228-909B-4F73-8598-96F65B061C98}">
      <dgm:prSet phldrT="[Text]" phldr="1"/>
      <dgm:spPr>
        <a:solidFill>
          <a:srgbClr val="7030A0"/>
        </a:solidFill>
        <a:ln>
          <a:solidFill>
            <a:srgbClr val="7030A0"/>
          </a:solidFill>
        </a:ln>
      </dgm:spPr>
      <dgm:t>
        <a:bodyPr lIns="13970"/>
        <a:lstStyle/>
        <a:p>
          <a:pPr rtl="1"/>
          <a:endParaRPr lang="ar-SA" dirty="0"/>
        </a:p>
      </dgm:t>
    </dgm:pt>
    <dgm:pt modelId="{6990205F-25E2-44D5-819A-EE2E3C6F13E7}" type="parTrans" cxnId="{DE80280F-5E82-419F-A028-E3247E5CCBEB}">
      <dgm:prSet/>
      <dgm:spPr/>
      <dgm:t>
        <a:bodyPr/>
        <a:lstStyle/>
        <a:p>
          <a:pPr rtl="1"/>
          <a:endParaRPr lang="ar-SA"/>
        </a:p>
      </dgm:t>
    </dgm:pt>
    <dgm:pt modelId="{A3796032-F126-4B3D-9F3E-25CB195BAB1F}" type="sibTrans" cxnId="{DE80280F-5E82-419F-A028-E3247E5CCBEB}">
      <dgm:prSet/>
      <dgm:spPr/>
      <dgm:t>
        <a:bodyPr/>
        <a:lstStyle/>
        <a:p>
          <a:pPr rtl="1"/>
          <a:endParaRPr lang="ar-SA"/>
        </a:p>
      </dgm:t>
    </dgm:pt>
    <dgm:pt modelId="{A2B4B94E-E085-46AF-8FCC-FD5965BFE754}">
      <dgm:prSet phldrT="[Text]" custT="1"/>
      <dgm:spPr>
        <a:ln>
          <a:solidFill>
            <a:srgbClr val="7030A0"/>
          </a:solidFill>
        </a:ln>
      </dgm:spPr>
      <dgm:t>
        <a:bodyPr/>
        <a:lstStyle/>
        <a:p>
          <a:pPr rtl="1"/>
          <a:r>
            <a:rPr lang="ar-IQ" sz="1800" dirty="0" smtClean="0"/>
            <a:t>هدف الاكتساب</a:t>
          </a:r>
          <a:endParaRPr lang="ar-SA" sz="1800" dirty="0"/>
        </a:p>
      </dgm:t>
    </dgm:pt>
    <dgm:pt modelId="{75EA5D91-6040-4D3F-9F34-16D91943F9F9}" type="parTrans" cxnId="{23AE8E0C-48D3-4E81-A725-947F97FB9383}">
      <dgm:prSet/>
      <dgm:spPr/>
      <dgm:t>
        <a:bodyPr/>
        <a:lstStyle/>
        <a:p>
          <a:pPr rtl="1"/>
          <a:endParaRPr lang="ar-SA"/>
        </a:p>
      </dgm:t>
    </dgm:pt>
    <dgm:pt modelId="{60865183-695E-4CA4-B260-B0174BB28CE8}" type="sibTrans" cxnId="{23AE8E0C-48D3-4E81-A725-947F97FB9383}">
      <dgm:prSet/>
      <dgm:spPr/>
      <dgm:t>
        <a:bodyPr/>
        <a:lstStyle/>
        <a:p>
          <a:pPr rtl="1"/>
          <a:endParaRPr lang="ar-SA"/>
        </a:p>
      </dgm:t>
    </dgm:pt>
    <dgm:pt modelId="{AA1E31C7-D847-4259-B8B3-3C13051F24CB}">
      <dgm:prSet phldrT="[Text]" phldr="1"/>
      <dgm:spPr>
        <a:solidFill>
          <a:schemeClr val="bg2">
            <a:lumMod val="90000"/>
          </a:schemeClr>
        </a:solidFill>
        <a:ln>
          <a:solidFill>
            <a:schemeClr val="bg2"/>
          </a:solidFill>
        </a:ln>
      </dgm:spPr>
      <dgm:t>
        <a:bodyPr/>
        <a:lstStyle/>
        <a:p>
          <a:pPr rtl="1"/>
          <a:endParaRPr lang="ar-SA" dirty="0"/>
        </a:p>
      </dgm:t>
    </dgm:pt>
    <dgm:pt modelId="{6DA739FF-C8CF-4045-8AD2-8635515BED99}" type="parTrans" cxnId="{A163CDCC-175B-4523-9798-56929ABDCDF6}">
      <dgm:prSet/>
      <dgm:spPr/>
      <dgm:t>
        <a:bodyPr/>
        <a:lstStyle/>
        <a:p>
          <a:pPr rtl="1"/>
          <a:endParaRPr lang="ar-SA"/>
        </a:p>
      </dgm:t>
    </dgm:pt>
    <dgm:pt modelId="{80FD7B20-35C1-4738-BFDB-C86C120E2075}" type="sibTrans" cxnId="{A163CDCC-175B-4523-9798-56929ABDCDF6}">
      <dgm:prSet/>
      <dgm:spPr/>
      <dgm:t>
        <a:bodyPr/>
        <a:lstStyle/>
        <a:p>
          <a:pPr rtl="1"/>
          <a:endParaRPr lang="ar-SA"/>
        </a:p>
      </dgm:t>
    </dgm:pt>
    <dgm:pt modelId="{F3216A5C-1096-4FDF-930F-39EE9D0B58B4}">
      <dgm:prSet phldrT="[Text]" custT="1"/>
      <dgm:spPr>
        <a:ln>
          <a:solidFill>
            <a:schemeClr val="bg2"/>
          </a:solidFill>
        </a:ln>
      </dgm:spPr>
      <dgm:t>
        <a:bodyPr/>
        <a:lstStyle/>
        <a:p>
          <a:pPr rtl="1"/>
          <a:r>
            <a:rPr lang="ar-IQ" sz="1800" dirty="0" smtClean="0"/>
            <a:t>ان يعرف الطالب مفهوم القياس التربوي </a:t>
          </a:r>
          <a:endParaRPr lang="ar-SA" sz="1800" dirty="0"/>
        </a:p>
      </dgm:t>
    </dgm:pt>
    <dgm:pt modelId="{4F46A7CE-8352-4946-B008-B0D9D8665CD4}" type="parTrans" cxnId="{CDEE22AE-D6CB-4557-B14D-E6F1FC772788}">
      <dgm:prSet/>
      <dgm:spPr/>
      <dgm:t>
        <a:bodyPr/>
        <a:lstStyle/>
        <a:p>
          <a:pPr rtl="1"/>
          <a:endParaRPr lang="ar-SA"/>
        </a:p>
      </dgm:t>
    </dgm:pt>
    <dgm:pt modelId="{844697D8-AF5D-404B-A6B0-EDA79A70F1C5}" type="sibTrans" cxnId="{CDEE22AE-D6CB-4557-B14D-E6F1FC772788}">
      <dgm:prSet/>
      <dgm:spPr/>
      <dgm:t>
        <a:bodyPr/>
        <a:lstStyle/>
        <a:p>
          <a:pPr rtl="1"/>
          <a:endParaRPr lang="ar-SA"/>
        </a:p>
      </dgm:t>
    </dgm:pt>
    <dgm:pt modelId="{D3F5708F-E389-4013-A895-F8CA5032F09B}">
      <dgm:prSet phldrT="[Text]" phldr="1"/>
      <dgm:spPr>
        <a:solidFill>
          <a:schemeClr val="accent1">
            <a:lumMod val="60000"/>
            <a:lumOff val="40000"/>
          </a:schemeClr>
        </a:solidFill>
        <a:ln>
          <a:solidFill>
            <a:schemeClr val="accent1">
              <a:lumMod val="60000"/>
              <a:lumOff val="40000"/>
            </a:schemeClr>
          </a:solidFill>
        </a:ln>
      </dgm:spPr>
      <dgm:t>
        <a:bodyPr/>
        <a:lstStyle/>
        <a:p>
          <a:pPr rtl="1"/>
          <a:endParaRPr lang="ar-SA"/>
        </a:p>
      </dgm:t>
    </dgm:pt>
    <dgm:pt modelId="{49053540-7445-42A0-A5B6-0E114C5C09D9}" type="parTrans" cxnId="{58345754-BE88-42C9-B6CA-FFAC55561802}">
      <dgm:prSet/>
      <dgm:spPr/>
      <dgm:t>
        <a:bodyPr/>
        <a:lstStyle/>
        <a:p>
          <a:pPr rtl="1"/>
          <a:endParaRPr lang="ar-SA"/>
        </a:p>
      </dgm:t>
    </dgm:pt>
    <dgm:pt modelId="{058A020B-4EB9-40D9-9DE8-C94147937FC0}" type="sibTrans" cxnId="{58345754-BE88-42C9-B6CA-FFAC55561802}">
      <dgm:prSet/>
      <dgm:spPr/>
      <dgm:t>
        <a:bodyPr/>
        <a:lstStyle/>
        <a:p>
          <a:pPr rtl="1"/>
          <a:endParaRPr lang="ar-SA"/>
        </a:p>
      </dgm:t>
    </dgm:pt>
    <dgm:pt modelId="{1BCBA2CB-E59D-4647-93A8-C87365FDA4A5}">
      <dgm:prSet phldrT="[Text]" custT="1"/>
      <dgm:spPr/>
      <dgm:t>
        <a:bodyPr/>
        <a:lstStyle/>
        <a:p>
          <a:pPr rtl="1"/>
          <a:r>
            <a:rPr lang="ar-IQ" sz="1800" dirty="0" smtClean="0"/>
            <a:t>ان يميز بين القياس المباشر وغير المباشر</a:t>
          </a:r>
          <a:endParaRPr lang="ar-SA" sz="1800" dirty="0"/>
        </a:p>
      </dgm:t>
    </dgm:pt>
    <dgm:pt modelId="{535AC3E6-5D80-45BF-A7D9-FEA5C674229C}" type="parTrans" cxnId="{F081A9C6-13DA-481D-A1AA-C533056893A0}">
      <dgm:prSet/>
      <dgm:spPr/>
      <dgm:t>
        <a:bodyPr/>
        <a:lstStyle/>
        <a:p>
          <a:pPr rtl="1"/>
          <a:endParaRPr lang="ar-SA"/>
        </a:p>
      </dgm:t>
    </dgm:pt>
    <dgm:pt modelId="{ACF21628-A0B9-42A0-91F4-18A39AE0B099}" type="sibTrans" cxnId="{F081A9C6-13DA-481D-A1AA-C533056893A0}">
      <dgm:prSet/>
      <dgm:spPr/>
      <dgm:t>
        <a:bodyPr/>
        <a:lstStyle/>
        <a:p>
          <a:pPr rtl="1"/>
          <a:endParaRPr lang="ar-SA"/>
        </a:p>
      </dgm:t>
    </dgm:pt>
    <dgm:pt modelId="{4B04DFFE-9B99-47B1-9D10-DEE7843F9CD8}" type="pres">
      <dgm:prSet presAssocID="{86D796F9-A1FD-402F-B752-6836B4553340}" presName="linearFlow" presStyleCnt="0">
        <dgm:presLayoutVars>
          <dgm:dir/>
          <dgm:animLvl val="lvl"/>
          <dgm:resizeHandles val="exact"/>
        </dgm:presLayoutVars>
      </dgm:prSet>
      <dgm:spPr/>
      <dgm:t>
        <a:bodyPr/>
        <a:lstStyle/>
        <a:p>
          <a:pPr rtl="1"/>
          <a:endParaRPr lang="ar-SA"/>
        </a:p>
      </dgm:t>
    </dgm:pt>
    <dgm:pt modelId="{5F6F7450-5ACC-4B22-9391-7C5E2630A564}" type="pres">
      <dgm:prSet presAssocID="{7ACEC228-909B-4F73-8598-96F65B061C98}" presName="composite" presStyleCnt="0"/>
      <dgm:spPr/>
    </dgm:pt>
    <dgm:pt modelId="{173B5DCF-C27D-4065-A717-96EB85F8503E}" type="pres">
      <dgm:prSet presAssocID="{7ACEC228-909B-4F73-8598-96F65B061C98}" presName="parentText" presStyleLbl="alignNode1" presStyleIdx="0" presStyleCnt="3" custLinFactX="300000" custLinFactNeighborX="332892" custLinFactNeighborY="-46">
        <dgm:presLayoutVars>
          <dgm:chMax val="1"/>
          <dgm:bulletEnabled val="1"/>
        </dgm:presLayoutVars>
      </dgm:prSet>
      <dgm:spPr/>
      <dgm:t>
        <a:bodyPr/>
        <a:lstStyle/>
        <a:p>
          <a:pPr rtl="1"/>
          <a:endParaRPr lang="ar-SA"/>
        </a:p>
      </dgm:t>
    </dgm:pt>
    <dgm:pt modelId="{F558A86F-53F4-4073-8A22-38140257CA24}" type="pres">
      <dgm:prSet presAssocID="{7ACEC228-909B-4F73-8598-96F65B061C98}" presName="descendantText" presStyleLbl="alignAcc1" presStyleIdx="0" presStyleCnt="3" custScaleX="90564" custLinFactNeighborX="-18297" custLinFactNeighborY="-70">
        <dgm:presLayoutVars>
          <dgm:bulletEnabled val="1"/>
        </dgm:presLayoutVars>
      </dgm:prSet>
      <dgm:spPr/>
      <dgm:t>
        <a:bodyPr/>
        <a:lstStyle/>
        <a:p>
          <a:pPr rtl="1"/>
          <a:endParaRPr lang="ar-SA"/>
        </a:p>
      </dgm:t>
    </dgm:pt>
    <dgm:pt modelId="{8B9D690C-AFA1-4D1A-934B-E8CC8F41FD64}" type="pres">
      <dgm:prSet presAssocID="{A3796032-F126-4B3D-9F3E-25CB195BAB1F}" presName="sp" presStyleCnt="0"/>
      <dgm:spPr/>
    </dgm:pt>
    <dgm:pt modelId="{8004F255-A246-4511-9B6B-753ED1720F82}" type="pres">
      <dgm:prSet presAssocID="{AA1E31C7-D847-4259-B8B3-3C13051F24CB}" presName="composite" presStyleCnt="0"/>
      <dgm:spPr/>
    </dgm:pt>
    <dgm:pt modelId="{E7670EE0-06AF-486F-BB1C-E430DB1650C9}" type="pres">
      <dgm:prSet presAssocID="{AA1E31C7-D847-4259-B8B3-3C13051F24CB}" presName="parentText" presStyleLbl="alignNode1" presStyleIdx="1" presStyleCnt="3" custLinFactX="283218" custLinFactNeighborX="300000">
        <dgm:presLayoutVars>
          <dgm:chMax val="1"/>
          <dgm:bulletEnabled val="1"/>
        </dgm:presLayoutVars>
      </dgm:prSet>
      <dgm:spPr/>
      <dgm:t>
        <a:bodyPr/>
        <a:lstStyle/>
        <a:p>
          <a:pPr rtl="1"/>
          <a:endParaRPr lang="ar-SA"/>
        </a:p>
      </dgm:t>
    </dgm:pt>
    <dgm:pt modelId="{18FDCAD2-E87F-4016-8187-19FE07AD4817}" type="pres">
      <dgm:prSet presAssocID="{AA1E31C7-D847-4259-B8B3-3C13051F24CB}" presName="descendantText" presStyleLbl="alignAcc1" presStyleIdx="1" presStyleCnt="3" custScaleX="90564" custLinFactNeighborX="-18297">
        <dgm:presLayoutVars>
          <dgm:bulletEnabled val="1"/>
        </dgm:presLayoutVars>
      </dgm:prSet>
      <dgm:spPr/>
      <dgm:t>
        <a:bodyPr/>
        <a:lstStyle/>
        <a:p>
          <a:pPr rtl="1"/>
          <a:endParaRPr lang="ar-SA"/>
        </a:p>
      </dgm:t>
    </dgm:pt>
    <dgm:pt modelId="{79408981-2809-481E-9160-47B33EF43FFD}" type="pres">
      <dgm:prSet presAssocID="{80FD7B20-35C1-4738-BFDB-C86C120E2075}" presName="sp" presStyleCnt="0"/>
      <dgm:spPr/>
    </dgm:pt>
    <dgm:pt modelId="{4E9F63FA-68B1-4731-BA87-87625F408162}" type="pres">
      <dgm:prSet presAssocID="{D3F5708F-E389-4013-A895-F8CA5032F09B}" presName="composite" presStyleCnt="0"/>
      <dgm:spPr/>
    </dgm:pt>
    <dgm:pt modelId="{E6D7EB79-5E09-4468-A275-BD338F555394}" type="pres">
      <dgm:prSet presAssocID="{D3F5708F-E389-4013-A895-F8CA5032F09B}" presName="parentText" presStyleLbl="alignNode1" presStyleIdx="2" presStyleCnt="3" custLinFactX="283218" custLinFactNeighborX="300000">
        <dgm:presLayoutVars>
          <dgm:chMax val="1"/>
          <dgm:bulletEnabled val="1"/>
        </dgm:presLayoutVars>
      </dgm:prSet>
      <dgm:spPr/>
      <dgm:t>
        <a:bodyPr/>
        <a:lstStyle/>
        <a:p>
          <a:pPr rtl="1"/>
          <a:endParaRPr lang="ar-SA"/>
        </a:p>
      </dgm:t>
    </dgm:pt>
    <dgm:pt modelId="{034D7C88-EA99-461E-8389-BE099A045044}" type="pres">
      <dgm:prSet presAssocID="{D3F5708F-E389-4013-A895-F8CA5032F09B}" presName="descendantText" presStyleLbl="alignAcc1" presStyleIdx="2" presStyleCnt="3" custScaleX="90564" custLinFactNeighborX="-18297">
        <dgm:presLayoutVars>
          <dgm:bulletEnabled val="1"/>
        </dgm:presLayoutVars>
      </dgm:prSet>
      <dgm:spPr/>
      <dgm:t>
        <a:bodyPr/>
        <a:lstStyle/>
        <a:p>
          <a:pPr rtl="1"/>
          <a:endParaRPr lang="ar-SA"/>
        </a:p>
      </dgm:t>
    </dgm:pt>
  </dgm:ptLst>
  <dgm:cxnLst>
    <dgm:cxn modelId="{5B61A75F-34E0-4178-B886-1C7484954E19}" type="presOf" srcId="{F3216A5C-1096-4FDF-930F-39EE9D0B58B4}" destId="{18FDCAD2-E87F-4016-8187-19FE07AD4817}" srcOrd="0" destOrd="0" presId="urn:microsoft.com/office/officeart/2005/8/layout/chevron2"/>
    <dgm:cxn modelId="{F081A9C6-13DA-481D-A1AA-C533056893A0}" srcId="{D3F5708F-E389-4013-A895-F8CA5032F09B}" destId="{1BCBA2CB-E59D-4647-93A8-C87365FDA4A5}" srcOrd="0" destOrd="0" parTransId="{535AC3E6-5D80-45BF-A7D9-FEA5C674229C}" sibTransId="{ACF21628-A0B9-42A0-91F4-18A39AE0B099}"/>
    <dgm:cxn modelId="{4B7A19F9-2F95-433E-A4DA-9C40DD53A955}" type="presOf" srcId="{D3F5708F-E389-4013-A895-F8CA5032F09B}" destId="{E6D7EB79-5E09-4468-A275-BD338F555394}" srcOrd="0" destOrd="0" presId="urn:microsoft.com/office/officeart/2005/8/layout/chevron2"/>
    <dgm:cxn modelId="{CDEE22AE-D6CB-4557-B14D-E6F1FC772788}" srcId="{AA1E31C7-D847-4259-B8B3-3C13051F24CB}" destId="{F3216A5C-1096-4FDF-930F-39EE9D0B58B4}" srcOrd="0" destOrd="0" parTransId="{4F46A7CE-8352-4946-B008-B0D9D8665CD4}" sibTransId="{844697D8-AF5D-404B-A6B0-EDA79A70F1C5}"/>
    <dgm:cxn modelId="{DE80280F-5E82-419F-A028-E3247E5CCBEB}" srcId="{86D796F9-A1FD-402F-B752-6836B4553340}" destId="{7ACEC228-909B-4F73-8598-96F65B061C98}" srcOrd="0" destOrd="0" parTransId="{6990205F-25E2-44D5-819A-EE2E3C6F13E7}" sibTransId="{A3796032-F126-4B3D-9F3E-25CB195BAB1F}"/>
    <dgm:cxn modelId="{23AE8E0C-48D3-4E81-A725-947F97FB9383}" srcId="{7ACEC228-909B-4F73-8598-96F65B061C98}" destId="{A2B4B94E-E085-46AF-8FCC-FD5965BFE754}" srcOrd="0" destOrd="0" parTransId="{75EA5D91-6040-4D3F-9F34-16D91943F9F9}" sibTransId="{60865183-695E-4CA4-B260-B0174BB28CE8}"/>
    <dgm:cxn modelId="{73471622-E235-4ACE-A1FC-2F740C4CA981}" type="presOf" srcId="{AA1E31C7-D847-4259-B8B3-3C13051F24CB}" destId="{E7670EE0-06AF-486F-BB1C-E430DB1650C9}" srcOrd="0" destOrd="0" presId="urn:microsoft.com/office/officeart/2005/8/layout/chevron2"/>
    <dgm:cxn modelId="{161AD2A9-AF3C-4710-9B29-59A3249759FB}" type="presOf" srcId="{86D796F9-A1FD-402F-B752-6836B4553340}" destId="{4B04DFFE-9B99-47B1-9D10-DEE7843F9CD8}" srcOrd="0" destOrd="0" presId="urn:microsoft.com/office/officeart/2005/8/layout/chevron2"/>
    <dgm:cxn modelId="{684C1C2B-2135-479B-9094-48DACB027B4A}" type="presOf" srcId="{1BCBA2CB-E59D-4647-93A8-C87365FDA4A5}" destId="{034D7C88-EA99-461E-8389-BE099A045044}" srcOrd="0" destOrd="0" presId="urn:microsoft.com/office/officeart/2005/8/layout/chevron2"/>
    <dgm:cxn modelId="{A163CDCC-175B-4523-9798-56929ABDCDF6}" srcId="{86D796F9-A1FD-402F-B752-6836B4553340}" destId="{AA1E31C7-D847-4259-B8B3-3C13051F24CB}" srcOrd="1" destOrd="0" parTransId="{6DA739FF-C8CF-4045-8AD2-8635515BED99}" sibTransId="{80FD7B20-35C1-4738-BFDB-C86C120E2075}"/>
    <dgm:cxn modelId="{1FCBA24F-71D3-491C-9C1C-4B851EA2ABC8}" type="presOf" srcId="{A2B4B94E-E085-46AF-8FCC-FD5965BFE754}" destId="{F558A86F-53F4-4073-8A22-38140257CA24}" srcOrd="0" destOrd="0" presId="urn:microsoft.com/office/officeart/2005/8/layout/chevron2"/>
    <dgm:cxn modelId="{58345754-BE88-42C9-B6CA-FFAC55561802}" srcId="{86D796F9-A1FD-402F-B752-6836B4553340}" destId="{D3F5708F-E389-4013-A895-F8CA5032F09B}" srcOrd="2" destOrd="0" parTransId="{49053540-7445-42A0-A5B6-0E114C5C09D9}" sibTransId="{058A020B-4EB9-40D9-9DE8-C94147937FC0}"/>
    <dgm:cxn modelId="{773FCC71-1730-49F9-897A-D1B66CBE137D}" type="presOf" srcId="{7ACEC228-909B-4F73-8598-96F65B061C98}" destId="{173B5DCF-C27D-4065-A717-96EB85F8503E}" srcOrd="0" destOrd="0" presId="urn:microsoft.com/office/officeart/2005/8/layout/chevron2"/>
    <dgm:cxn modelId="{404D79AA-1DE4-43EB-A2F7-DC0A844101FD}" type="presParOf" srcId="{4B04DFFE-9B99-47B1-9D10-DEE7843F9CD8}" destId="{5F6F7450-5ACC-4B22-9391-7C5E2630A564}" srcOrd="0" destOrd="0" presId="urn:microsoft.com/office/officeart/2005/8/layout/chevron2"/>
    <dgm:cxn modelId="{2B322E9B-ED1E-47EA-B9CA-1D6FABF6CA51}" type="presParOf" srcId="{5F6F7450-5ACC-4B22-9391-7C5E2630A564}" destId="{173B5DCF-C27D-4065-A717-96EB85F8503E}" srcOrd="0" destOrd="0" presId="urn:microsoft.com/office/officeart/2005/8/layout/chevron2"/>
    <dgm:cxn modelId="{4EDAE56D-B60A-4C4E-90E7-183B88055D2E}" type="presParOf" srcId="{5F6F7450-5ACC-4B22-9391-7C5E2630A564}" destId="{F558A86F-53F4-4073-8A22-38140257CA24}" srcOrd="1" destOrd="0" presId="urn:microsoft.com/office/officeart/2005/8/layout/chevron2"/>
    <dgm:cxn modelId="{1D7D29CE-CC34-40AB-AAEB-E681B2B754B3}" type="presParOf" srcId="{4B04DFFE-9B99-47B1-9D10-DEE7843F9CD8}" destId="{8B9D690C-AFA1-4D1A-934B-E8CC8F41FD64}" srcOrd="1" destOrd="0" presId="urn:microsoft.com/office/officeart/2005/8/layout/chevron2"/>
    <dgm:cxn modelId="{24D844F8-FF21-4F5D-8D8A-02F8BF0F6EDD}" type="presParOf" srcId="{4B04DFFE-9B99-47B1-9D10-DEE7843F9CD8}" destId="{8004F255-A246-4511-9B6B-753ED1720F82}" srcOrd="2" destOrd="0" presId="urn:microsoft.com/office/officeart/2005/8/layout/chevron2"/>
    <dgm:cxn modelId="{3119881C-0266-438C-A4E0-57160CAF692E}" type="presParOf" srcId="{8004F255-A246-4511-9B6B-753ED1720F82}" destId="{E7670EE0-06AF-486F-BB1C-E430DB1650C9}" srcOrd="0" destOrd="0" presId="urn:microsoft.com/office/officeart/2005/8/layout/chevron2"/>
    <dgm:cxn modelId="{810FFEDF-C4C1-4FD8-B1B2-3DBE887B7396}" type="presParOf" srcId="{8004F255-A246-4511-9B6B-753ED1720F82}" destId="{18FDCAD2-E87F-4016-8187-19FE07AD4817}" srcOrd="1" destOrd="0" presId="urn:microsoft.com/office/officeart/2005/8/layout/chevron2"/>
    <dgm:cxn modelId="{C8EBA3F9-BCAA-4405-A363-572F219C6B12}" type="presParOf" srcId="{4B04DFFE-9B99-47B1-9D10-DEE7843F9CD8}" destId="{79408981-2809-481E-9160-47B33EF43FFD}" srcOrd="3" destOrd="0" presId="urn:microsoft.com/office/officeart/2005/8/layout/chevron2"/>
    <dgm:cxn modelId="{787EC782-DBCC-42D8-AB76-093D8E989831}" type="presParOf" srcId="{4B04DFFE-9B99-47B1-9D10-DEE7843F9CD8}" destId="{4E9F63FA-68B1-4731-BA87-87625F408162}" srcOrd="4" destOrd="0" presId="urn:microsoft.com/office/officeart/2005/8/layout/chevron2"/>
    <dgm:cxn modelId="{13E75229-6910-4C91-9AAC-3A571A2D9363}" type="presParOf" srcId="{4E9F63FA-68B1-4731-BA87-87625F408162}" destId="{E6D7EB79-5E09-4468-A275-BD338F555394}" srcOrd="0" destOrd="0" presId="urn:microsoft.com/office/officeart/2005/8/layout/chevron2"/>
    <dgm:cxn modelId="{6C3E99CF-D613-4C5E-9215-5173FF027FC8}" type="presParOf" srcId="{4E9F63FA-68B1-4731-BA87-87625F408162}" destId="{034D7C88-EA99-461E-8389-BE099A04504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796F9-A1FD-402F-B752-6836B455334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pPr rtl="1"/>
          <a:endParaRPr lang="ar-SA"/>
        </a:p>
      </dgm:t>
    </dgm:pt>
    <dgm:pt modelId="{7ACEC228-909B-4F73-8598-96F65B061C98}">
      <dgm:prSet phldrT="[Text]" phldr="1"/>
      <dgm:spPr>
        <a:solidFill>
          <a:srgbClr val="7030A0"/>
        </a:solidFill>
        <a:ln>
          <a:solidFill>
            <a:srgbClr val="7030A0"/>
          </a:solidFill>
        </a:ln>
      </dgm:spPr>
      <dgm:t>
        <a:bodyPr lIns="13970"/>
        <a:lstStyle/>
        <a:p>
          <a:pPr rtl="1"/>
          <a:endParaRPr lang="ar-SA" dirty="0"/>
        </a:p>
      </dgm:t>
    </dgm:pt>
    <dgm:pt modelId="{6990205F-25E2-44D5-819A-EE2E3C6F13E7}" type="parTrans" cxnId="{DE80280F-5E82-419F-A028-E3247E5CCBEB}">
      <dgm:prSet/>
      <dgm:spPr/>
      <dgm:t>
        <a:bodyPr/>
        <a:lstStyle/>
        <a:p>
          <a:pPr rtl="1"/>
          <a:endParaRPr lang="ar-SA"/>
        </a:p>
      </dgm:t>
    </dgm:pt>
    <dgm:pt modelId="{A3796032-F126-4B3D-9F3E-25CB195BAB1F}" type="sibTrans" cxnId="{DE80280F-5E82-419F-A028-E3247E5CCBEB}">
      <dgm:prSet/>
      <dgm:spPr/>
      <dgm:t>
        <a:bodyPr/>
        <a:lstStyle/>
        <a:p>
          <a:pPr rtl="1"/>
          <a:endParaRPr lang="ar-SA"/>
        </a:p>
      </dgm:t>
    </dgm:pt>
    <dgm:pt modelId="{A2B4B94E-E085-46AF-8FCC-FD5965BFE754}">
      <dgm:prSet phldrT="[Text]" custT="1"/>
      <dgm:spPr>
        <a:ln>
          <a:solidFill>
            <a:srgbClr val="7030A0"/>
          </a:solidFill>
        </a:ln>
      </dgm:spPr>
      <dgm:t>
        <a:bodyPr/>
        <a:lstStyle/>
        <a:p>
          <a:pPr rtl="1"/>
          <a:r>
            <a:rPr lang="ar-IQ" sz="1800" dirty="0" smtClean="0"/>
            <a:t>ان يعطي مثالاً على القياس الغير مباشر</a:t>
          </a:r>
          <a:endParaRPr lang="ar-SA" sz="1800" dirty="0"/>
        </a:p>
      </dgm:t>
    </dgm:pt>
    <dgm:pt modelId="{75EA5D91-6040-4D3F-9F34-16D91943F9F9}" type="parTrans" cxnId="{23AE8E0C-48D3-4E81-A725-947F97FB9383}">
      <dgm:prSet/>
      <dgm:spPr/>
      <dgm:t>
        <a:bodyPr/>
        <a:lstStyle/>
        <a:p>
          <a:pPr rtl="1"/>
          <a:endParaRPr lang="ar-SA"/>
        </a:p>
      </dgm:t>
    </dgm:pt>
    <dgm:pt modelId="{60865183-695E-4CA4-B260-B0174BB28CE8}" type="sibTrans" cxnId="{23AE8E0C-48D3-4E81-A725-947F97FB9383}">
      <dgm:prSet/>
      <dgm:spPr/>
      <dgm:t>
        <a:bodyPr/>
        <a:lstStyle/>
        <a:p>
          <a:pPr rtl="1"/>
          <a:endParaRPr lang="ar-SA"/>
        </a:p>
      </dgm:t>
    </dgm:pt>
    <dgm:pt modelId="{AA1E31C7-D847-4259-B8B3-3C13051F24CB}">
      <dgm:prSet phldrT="[Text]" phldr="1"/>
      <dgm:spPr>
        <a:solidFill>
          <a:schemeClr val="bg2">
            <a:lumMod val="90000"/>
          </a:schemeClr>
        </a:solidFill>
        <a:ln>
          <a:solidFill>
            <a:schemeClr val="bg2"/>
          </a:solidFill>
        </a:ln>
      </dgm:spPr>
      <dgm:t>
        <a:bodyPr/>
        <a:lstStyle/>
        <a:p>
          <a:pPr rtl="1"/>
          <a:endParaRPr lang="ar-SA" dirty="0"/>
        </a:p>
      </dgm:t>
    </dgm:pt>
    <dgm:pt modelId="{6DA739FF-C8CF-4045-8AD2-8635515BED99}" type="parTrans" cxnId="{A163CDCC-175B-4523-9798-56929ABDCDF6}">
      <dgm:prSet/>
      <dgm:spPr/>
      <dgm:t>
        <a:bodyPr/>
        <a:lstStyle/>
        <a:p>
          <a:pPr rtl="1"/>
          <a:endParaRPr lang="ar-SA"/>
        </a:p>
      </dgm:t>
    </dgm:pt>
    <dgm:pt modelId="{80FD7B20-35C1-4738-BFDB-C86C120E2075}" type="sibTrans" cxnId="{A163CDCC-175B-4523-9798-56929ABDCDF6}">
      <dgm:prSet/>
      <dgm:spPr/>
      <dgm:t>
        <a:bodyPr/>
        <a:lstStyle/>
        <a:p>
          <a:pPr rtl="1"/>
          <a:endParaRPr lang="ar-SA"/>
        </a:p>
      </dgm:t>
    </dgm:pt>
    <dgm:pt modelId="{F3216A5C-1096-4FDF-930F-39EE9D0B58B4}">
      <dgm:prSet phldrT="[Text]" custT="1"/>
      <dgm:spPr>
        <a:ln>
          <a:solidFill>
            <a:schemeClr val="bg2"/>
          </a:solidFill>
        </a:ln>
      </dgm:spPr>
      <dgm:t>
        <a:bodyPr/>
        <a:lstStyle/>
        <a:p>
          <a:pPr rtl="1"/>
          <a:r>
            <a:rPr lang="ar-IQ" sz="1800" dirty="0" smtClean="0"/>
            <a:t>ان يعرف الطالب مفهوم التقويم</a:t>
          </a:r>
          <a:endParaRPr lang="ar-SA" sz="1800" dirty="0"/>
        </a:p>
      </dgm:t>
    </dgm:pt>
    <dgm:pt modelId="{4F46A7CE-8352-4946-B008-B0D9D8665CD4}" type="parTrans" cxnId="{CDEE22AE-D6CB-4557-B14D-E6F1FC772788}">
      <dgm:prSet/>
      <dgm:spPr/>
      <dgm:t>
        <a:bodyPr/>
        <a:lstStyle/>
        <a:p>
          <a:pPr rtl="1"/>
          <a:endParaRPr lang="ar-SA"/>
        </a:p>
      </dgm:t>
    </dgm:pt>
    <dgm:pt modelId="{844697D8-AF5D-404B-A6B0-EDA79A70F1C5}" type="sibTrans" cxnId="{CDEE22AE-D6CB-4557-B14D-E6F1FC772788}">
      <dgm:prSet/>
      <dgm:spPr/>
      <dgm:t>
        <a:bodyPr/>
        <a:lstStyle/>
        <a:p>
          <a:pPr rtl="1"/>
          <a:endParaRPr lang="ar-SA"/>
        </a:p>
      </dgm:t>
    </dgm:pt>
    <dgm:pt modelId="{D3F5708F-E389-4013-A895-F8CA5032F09B}">
      <dgm:prSet phldrT="[Text]" phldr="1"/>
      <dgm:spPr>
        <a:solidFill>
          <a:schemeClr val="accent1">
            <a:lumMod val="60000"/>
            <a:lumOff val="40000"/>
          </a:schemeClr>
        </a:solidFill>
        <a:ln>
          <a:solidFill>
            <a:schemeClr val="accent1">
              <a:lumMod val="60000"/>
              <a:lumOff val="40000"/>
            </a:schemeClr>
          </a:solidFill>
        </a:ln>
      </dgm:spPr>
      <dgm:t>
        <a:bodyPr/>
        <a:lstStyle/>
        <a:p>
          <a:pPr rtl="1"/>
          <a:endParaRPr lang="ar-SA"/>
        </a:p>
      </dgm:t>
    </dgm:pt>
    <dgm:pt modelId="{49053540-7445-42A0-A5B6-0E114C5C09D9}" type="parTrans" cxnId="{58345754-BE88-42C9-B6CA-FFAC55561802}">
      <dgm:prSet/>
      <dgm:spPr/>
      <dgm:t>
        <a:bodyPr/>
        <a:lstStyle/>
        <a:p>
          <a:pPr rtl="1"/>
          <a:endParaRPr lang="ar-SA"/>
        </a:p>
      </dgm:t>
    </dgm:pt>
    <dgm:pt modelId="{058A020B-4EB9-40D9-9DE8-C94147937FC0}" type="sibTrans" cxnId="{58345754-BE88-42C9-B6CA-FFAC55561802}">
      <dgm:prSet/>
      <dgm:spPr/>
      <dgm:t>
        <a:bodyPr/>
        <a:lstStyle/>
        <a:p>
          <a:pPr rtl="1"/>
          <a:endParaRPr lang="ar-SA"/>
        </a:p>
      </dgm:t>
    </dgm:pt>
    <dgm:pt modelId="{1BCBA2CB-E59D-4647-93A8-C87365FDA4A5}">
      <dgm:prSet phldrT="[Text]" custT="1"/>
      <dgm:spPr/>
      <dgm:t>
        <a:bodyPr/>
        <a:lstStyle/>
        <a:p>
          <a:pPr rtl="1"/>
          <a:r>
            <a:rPr lang="ar-IQ" sz="1800" dirty="0" smtClean="0"/>
            <a:t>ان يفرق بين التقويم والتقييم </a:t>
          </a:r>
          <a:endParaRPr lang="ar-SA" sz="1800" dirty="0"/>
        </a:p>
      </dgm:t>
    </dgm:pt>
    <dgm:pt modelId="{535AC3E6-5D80-45BF-A7D9-FEA5C674229C}" type="parTrans" cxnId="{F081A9C6-13DA-481D-A1AA-C533056893A0}">
      <dgm:prSet/>
      <dgm:spPr/>
      <dgm:t>
        <a:bodyPr/>
        <a:lstStyle/>
        <a:p>
          <a:pPr rtl="1"/>
          <a:endParaRPr lang="ar-SA"/>
        </a:p>
      </dgm:t>
    </dgm:pt>
    <dgm:pt modelId="{ACF21628-A0B9-42A0-91F4-18A39AE0B099}" type="sibTrans" cxnId="{F081A9C6-13DA-481D-A1AA-C533056893A0}">
      <dgm:prSet/>
      <dgm:spPr/>
      <dgm:t>
        <a:bodyPr/>
        <a:lstStyle/>
        <a:p>
          <a:pPr rtl="1"/>
          <a:endParaRPr lang="ar-SA"/>
        </a:p>
      </dgm:t>
    </dgm:pt>
    <dgm:pt modelId="{4B04DFFE-9B99-47B1-9D10-DEE7843F9CD8}" type="pres">
      <dgm:prSet presAssocID="{86D796F9-A1FD-402F-B752-6836B4553340}" presName="linearFlow" presStyleCnt="0">
        <dgm:presLayoutVars>
          <dgm:dir/>
          <dgm:animLvl val="lvl"/>
          <dgm:resizeHandles val="exact"/>
        </dgm:presLayoutVars>
      </dgm:prSet>
      <dgm:spPr/>
      <dgm:t>
        <a:bodyPr/>
        <a:lstStyle/>
        <a:p>
          <a:pPr rtl="1"/>
          <a:endParaRPr lang="ar-SA"/>
        </a:p>
      </dgm:t>
    </dgm:pt>
    <dgm:pt modelId="{5F6F7450-5ACC-4B22-9391-7C5E2630A564}" type="pres">
      <dgm:prSet presAssocID="{7ACEC228-909B-4F73-8598-96F65B061C98}" presName="composite" presStyleCnt="0"/>
      <dgm:spPr/>
    </dgm:pt>
    <dgm:pt modelId="{173B5DCF-C27D-4065-A717-96EB85F8503E}" type="pres">
      <dgm:prSet presAssocID="{7ACEC228-909B-4F73-8598-96F65B061C98}" presName="parentText" presStyleLbl="alignNode1" presStyleIdx="0" presStyleCnt="3" custLinFactX="300000" custLinFactNeighborX="332892" custLinFactNeighborY="-46">
        <dgm:presLayoutVars>
          <dgm:chMax val="1"/>
          <dgm:bulletEnabled val="1"/>
        </dgm:presLayoutVars>
      </dgm:prSet>
      <dgm:spPr/>
      <dgm:t>
        <a:bodyPr/>
        <a:lstStyle/>
        <a:p>
          <a:pPr rtl="1"/>
          <a:endParaRPr lang="ar-SA"/>
        </a:p>
      </dgm:t>
    </dgm:pt>
    <dgm:pt modelId="{F558A86F-53F4-4073-8A22-38140257CA24}" type="pres">
      <dgm:prSet presAssocID="{7ACEC228-909B-4F73-8598-96F65B061C98}" presName="descendantText" presStyleLbl="alignAcc1" presStyleIdx="0" presStyleCnt="3" custScaleX="90564" custLinFactNeighborX="-18297" custLinFactNeighborY="-70">
        <dgm:presLayoutVars>
          <dgm:bulletEnabled val="1"/>
        </dgm:presLayoutVars>
      </dgm:prSet>
      <dgm:spPr/>
      <dgm:t>
        <a:bodyPr/>
        <a:lstStyle/>
        <a:p>
          <a:pPr rtl="1"/>
          <a:endParaRPr lang="ar-SA"/>
        </a:p>
      </dgm:t>
    </dgm:pt>
    <dgm:pt modelId="{8B9D690C-AFA1-4D1A-934B-E8CC8F41FD64}" type="pres">
      <dgm:prSet presAssocID="{A3796032-F126-4B3D-9F3E-25CB195BAB1F}" presName="sp" presStyleCnt="0"/>
      <dgm:spPr/>
    </dgm:pt>
    <dgm:pt modelId="{8004F255-A246-4511-9B6B-753ED1720F82}" type="pres">
      <dgm:prSet presAssocID="{AA1E31C7-D847-4259-B8B3-3C13051F24CB}" presName="composite" presStyleCnt="0"/>
      <dgm:spPr/>
    </dgm:pt>
    <dgm:pt modelId="{E7670EE0-06AF-486F-BB1C-E430DB1650C9}" type="pres">
      <dgm:prSet presAssocID="{AA1E31C7-D847-4259-B8B3-3C13051F24CB}" presName="parentText" presStyleLbl="alignNode1" presStyleIdx="1" presStyleCnt="3" custLinFactX="283218" custLinFactNeighborX="300000">
        <dgm:presLayoutVars>
          <dgm:chMax val="1"/>
          <dgm:bulletEnabled val="1"/>
        </dgm:presLayoutVars>
      </dgm:prSet>
      <dgm:spPr/>
      <dgm:t>
        <a:bodyPr/>
        <a:lstStyle/>
        <a:p>
          <a:pPr rtl="1"/>
          <a:endParaRPr lang="ar-SA"/>
        </a:p>
      </dgm:t>
    </dgm:pt>
    <dgm:pt modelId="{18FDCAD2-E87F-4016-8187-19FE07AD4817}" type="pres">
      <dgm:prSet presAssocID="{AA1E31C7-D847-4259-B8B3-3C13051F24CB}" presName="descendantText" presStyleLbl="alignAcc1" presStyleIdx="1" presStyleCnt="3" custScaleX="90564" custLinFactNeighborX="-18297">
        <dgm:presLayoutVars>
          <dgm:bulletEnabled val="1"/>
        </dgm:presLayoutVars>
      </dgm:prSet>
      <dgm:spPr/>
      <dgm:t>
        <a:bodyPr/>
        <a:lstStyle/>
        <a:p>
          <a:pPr rtl="1"/>
          <a:endParaRPr lang="ar-SA"/>
        </a:p>
      </dgm:t>
    </dgm:pt>
    <dgm:pt modelId="{79408981-2809-481E-9160-47B33EF43FFD}" type="pres">
      <dgm:prSet presAssocID="{80FD7B20-35C1-4738-BFDB-C86C120E2075}" presName="sp" presStyleCnt="0"/>
      <dgm:spPr/>
    </dgm:pt>
    <dgm:pt modelId="{4E9F63FA-68B1-4731-BA87-87625F408162}" type="pres">
      <dgm:prSet presAssocID="{D3F5708F-E389-4013-A895-F8CA5032F09B}" presName="composite" presStyleCnt="0"/>
      <dgm:spPr/>
    </dgm:pt>
    <dgm:pt modelId="{E6D7EB79-5E09-4468-A275-BD338F555394}" type="pres">
      <dgm:prSet presAssocID="{D3F5708F-E389-4013-A895-F8CA5032F09B}" presName="parentText" presStyleLbl="alignNode1" presStyleIdx="2" presStyleCnt="3" custLinFactX="283218" custLinFactNeighborX="300000">
        <dgm:presLayoutVars>
          <dgm:chMax val="1"/>
          <dgm:bulletEnabled val="1"/>
        </dgm:presLayoutVars>
      </dgm:prSet>
      <dgm:spPr/>
      <dgm:t>
        <a:bodyPr/>
        <a:lstStyle/>
        <a:p>
          <a:pPr rtl="1"/>
          <a:endParaRPr lang="ar-SA"/>
        </a:p>
      </dgm:t>
    </dgm:pt>
    <dgm:pt modelId="{034D7C88-EA99-461E-8389-BE099A045044}" type="pres">
      <dgm:prSet presAssocID="{D3F5708F-E389-4013-A895-F8CA5032F09B}" presName="descendantText" presStyleLbl="alignAcc1" presStyleIdx="2" presStyleCnt="3" custScaleX="90564" custLinFactNeighborX="-18297">
        <dgm:presLayoutVars>
          <dgm:bulletEnabled val="1"/>
        </dgm:presLayoutVars>
      </dgm:prSet>
      <dgm:spPr/>
      <dgm:t>
        <a:bodyPr/>
        <a:lstStyle/>
        <a:p>
          <a:pPr rtl="1"/>
          <a:endParaRPr lang="ar-SA"/>
        </a:p>
      </dgm:t>
    </dgm:pt>
  </dgm:ptLst>
  <dgm:cxnLst>
    <dgm:cxn modelId="{F081A9C6-13DA-481D-A1AA-C533056893A0}" srcId="{D3F5708F-E389-4013-A895-F8CA5032F09B}" destId="{1BCBA2CB-E59D-4647-93A8-C87365FDA4A5}" srcOrd="0" destOrd="0" parTransId="{535AC3E6-5D80-45BF-A7D9-FEA5C674229C}" sibTransId="{ACF21628-A0B9-42A0-91F4-18A39AE0B099}"/>
    <dgm:cxn modelId="{D2197A0C-9D19-49EE-99A9-CA774994301D}" type="presOf" srcId="{F3216A5C-1096-4FDF-930F-39EE9D0B58B4}" destId="{18FDCAD2-E87F-4016-8187-19FE07AD4817}" srcOrd="0" destOrd="0" presId="urn:microsoft.com/office/officeart/2005/8/layout/chevron2"/>
    <dgm:cxn modelId="{E8FEE95E-B0E0-4DE1-9165-48F6EE2736CA}" type="presOf" srcId="{D3F5708F-E389-4013-A895-F8CA5032F09B}" destId="{E6D7EB79-5E09-4468-A275-BD338F555394}" srcOrd="0" destOrd="0" presId="urn:microsoft.com/office/officeart/2005/8/layout/chevron2"/>
    <dgm:cxn modelId="{49E44F14-CCEB-42A1-A8D8-8A650EB55313}" type="presOf" srcId="{7ACEC228-909B-4F73-8598-96F65B061C98}" destId="{173B5DCF-C27D-4065-A717-96EB85F8503E}" srcOrd="0" destOrd="0" presId="urn:microsoft.com/office/officeart/2005/8/layout/chevron2"/>
    <dgm:cxn modelId="{D8D657A4-8ADC-4940-9D05-8ACD2074B818}" type="presOf" srcId="{86D796F9-A1FD-402F-B752-6836B4553340}" destId="{4B04DFFE-9B99-47B1-9D10-DEE7843F9CD8}" srcOrd="0" destOrd="0" presId="urn:microsoft.com/office/officeart/2005/8/layout/chevron2"/>
    <dgm:cxn modelId="{CDEE22AE-D6CB-4557-B14D-E6F1FC772788}" srcId="{AA1E31C7-D847-4259-B8B3-3C13051F24CB}" destId="{F3216A5C-1096-4FDF-930F-39EE9D0B58B4}" srcOrd="0" destOrd="0" parTransId="{4F46A7CE-8352-4946-B008-B0D9D8665CD4}" sibTransId="{844697D8-AF5D-404B-A6B0-EDA79A70F1C5}"/>
    <dgm:cxn modelId="{253E489B-E6BF-4D8D-A650-075EC1878F10}" type="presOf" srcId="{AA1E31C7-D847-4259-B8B3-3C13051F24CB}" destId="{E7670EE0-06AF-486F-BB1C-E430DB1650C9}" srcOrd="0" destOrd="0" presId="urn:microsoft.com/office/officeart/2005/8/layout/chevron2"/>
    <dgm:cxn modelId="{976E7B0F-5153-4E3F-872B-47FC278D9112}" type="presOf" srcId="{A2B4B94E-E085-46AF-8FCC-FD5965BFE754}" destId="{F558A86F-53F4-4073-8A22-38140257CA24}" srcOrd="0" destOrd="0" presId="urn:microsoft.com/office/officeart/2005/8/layout/chevron2"/>
    <dgm:cxn modelId="{DE80280F-5E82-419F-A028-E3247E5CCBEB}" srcId="{86D796F9-A1FD-402F-B752-6836B4553340}" destId="{7ACEC228-909B-4F73-8598-96F65B061C98}" srcOrd="0" destOrd="0" parTransId="{6990205F-25E2-44D5-819A-EE2E3C6F13E7}" sibTransId="{A3796032-F126-4B3D-9F3E-25CB195BAB1F}"/>
    <dgm:cxn modelId="{23AE8E0C-48D3-4E81-A725-947F97FB9383}" srcId="{7ACEC228-909B-4F73-8598-96F65B061C98}" destId="{A2B4B94E-E085-46AF-8FCC-FD5965BFE754}" srcOrd="0" destOrd="0" parTransId="{75EA5D91-6040-4D3F-9F34-16D91943F9F9}" sibTransId="{60865183-695E-4CA4-B260-B0174BB28CE8}"/>
    <dgm:cxn modelId="{9727F276-D60E-40FE-BF95-4F18ED5647B2}" type="presOf" srcId="{1BCBA2CB-E59D-4647-93A8-C87365FDA4A5}" destId="{034D7C88-EA99-461E-8389-BE099A045044}" srcOrd="0" destOrd="0" presId="urn:microsoft.com/office/officeart/2005/8/layout/chevron2"/>
    <dgm:cxn modelId="{A163CDCC-175B-4523-9798-56929ABDCDF6}" srcId="{86D796F9-A1FD-402F-B752-6836B4553340}" destId="{AA1E31C7-D847-4259-B8B3-3C13051F24CB}" srcOrd="1" destOrd="0" parTransId="{6DA739FF-C8CF-4045-8AD2-8635515BED99}" sibTransId="{80FD7B20-35C1-4738-BFDB-C86C120E2075}"/>
    <dgm:cxn modelId="{58345754-BE88-42C9-B6CA-FFAC55561802}" srcId="{86D796F9-A1FD-402F-B752-6836B4553340}" destId="{D3F5708F-E389-4013-A895-F8CA5032F09B}" srcOrd="2" destOrd="0" parTransId="{49053540-7445-42A0-A5B6-0E114C5C09D9}" sibTransId="{058A020B-4EB9-40D9-9DE8-C94147937FC0}"/>
    <dgm:cxn modelId="{2672AE6B-C937-47E7-A7F1-5212B8F7FB47}" type="presParOf" srcId="{4B04DFFE-9B99-47B1-9D10-DEE7843F9CD8}" destId="{5F6F7450-5ACC-4B22-9391-7C5E2630A564}" srcOrd="0" destOrd="0" presId="urn:microsoft.com/office/officeart/2005/8/layout/chevron2"/>
    <dgm:cxn modelId="{9D9D789E-3052-4935-AABE-08D03043A6E3}" type="presParOf" srcId="{5F6F7450-5ACC-4B22-9391-7C5E2630A564}" destId="{173B5DCF-C27D-4065-A717-96EB85F8503E}" srcOrd="0" destOrd="0" presId="urn:microsoft.com/office/officeart/2005/8/layout/chevron2"/>
    <dgm:cxn modelId="{EE379C32-7318-49CF-B214-A9F2F65AEDE5}" type="presParOf" srcId="{5F6F7450-5ACC-4B22-9391-7C5E2630A564}" destId="{F558A86F-53F4-4073-8A22-38140257CA24}" srcOrd="1" destOrd="0" presId="urn:microsoft.com/office/officeart/2005/8/layout/chevron2"/>
    <dgm:cxn modelId="{662703D1-D3CA-49CE-BFCD-69375A6955A2}" type="presParOf" srcId="{4B04DFFE-9B99-47B1-9D10-DEE7843F9CD8}" destId="{8B9D690C-AFA1-4D1A-934B-E8CC8F41FD64}" srcOrd="1" destOrd="0" presId="urn:microsoft.com/office/officeart/2005/8/layout/chevron2"/>
    <dgm:cxn modelId="{99BD6628-4666-4C81-A248-A72E74316A2A}" type="presParOf" srcId="{4B04DFFE-9B99-47B1-9D10-DEE7843F9CD8}" destId="{8004F255-A246-4511-9B6B-753ED1720F82}" srcOrd="2" destOrd="0" presId="urn:microsoft.com/office/officeart/2005/8/layout/chevron2"/>
    <dgm:cxn modelId="{40386A3E-BA7E-41DA-B6EC-B0A27A1F0B65}" type="presParOf" srcId="{8004F255-A246-4511-9B6B-753ED1720F82}" destId="{E7670EE0-06AF-486F-BB1C-E430DB1650C9}" srcOrd="0" destOrd="0" presId="urn:microsoft.com/office/officeart/2005/8/layout/chevron2"/>
    <dgm:cxn modelId="{9A108BE4-F583-4A36-95C3-92C5D5FA814E}" type="presParOf" srcId="{8004F255-A246-4511-9B6B-753ED1720F82}" destId="{18FDCAD2-E87F-4016-8187-19FE07AD4817}" srcOrd="1" destOrd="0" presId="urn:microsoft.com/office/officeart/2005/8/layout/chevron2"/>
    <dgm:cxn modelId="{14396985-88EC-4647-80C0-46FC174C222F}" type="presParOf" srcId="{4B04DFFE-9B99-47B1-9D10-DEE7843F9CD8}" destId="{79408981-2809-481E-9160-47B33EF43FFD}" srcOrd="3" destOrd="0" presId="urn:microsoft.com/office/officeart/2005/8/layout/chevron2"/>
    <dgm:cxn modelId="{33A55857-AB94-4344-88D8-37B5F597FB86}" type="presParOf" srcId="{4B04DFFE-9B99-47B1-9D10-DEE7843F9CD8}" destId="{4E9F63FA-68B1-4731-BA87-87625F408162}" srcOrd="4" destOrd="0" presId="urn:microsoft.com/office/officeart/2005/8/layout/chevron2"/>
    <dgm:cxn modelId="{F3D70406-487E-474B-8A90-AAF1781BEBCD}" type="presParOf" srcId="{4E9F63FA-68B1-4731-BA87-87625F408162}" destId="{E6D7EB79-5E09-4468-A275-BD338F555394}" srcOrd="0" destOrd="0" presId="urn:microsoft.com/office/officeart/2005/8/layout/chevron2"/>
    <dgm:cxn modelId="{5027C41D-4451-43BC-845C-48E2E1504A9E}" type="presParOf" srcId="{4E9F63FA-68B1-4731-BA87-87625F408162}" destId="{034D7C88-EA99-461E-8389-BE099A045044}"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D796F9-A1FD-402F-B752-6836B455334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pPr rtl="1"/>
          <a:endParaRPr lang="ar-SA"/>
        </a:p>
      </dgm:t>
    </dgm:pt>
    <dgm:pt modelId="{7ACEC228-909B-4F73-8598-96F65B061C98}">
      <dgm:prSet phldrT="[Text]" phldr="1"/>
      <dgm:spPr>
        <a:solidFill>
          <a:srgbClr val="7030A0"/>
        </a:solidFill>
        <a:ln>
          <a:solidFill>
            <a:srgbClr val="7030A0"/>
          </a:solidFill>
        </a:ln>
      </dgm:spPr>
      <dgm:t>
        <a:bodyPr lIns="13970"/>
        <a:lstStyle/>
        <a:p>
          <a:pPr rtl="1"/>
          <a:endParaRPr lang="ar-SA" dirty="0"/>
        </a:p>
      </dgm:t>
    </dgm:pt>
    <dgm:pt modelId="{6990205F-25E2-44D5-819A-EE2E3C6F13E7}" type="parTrans" cxnId="{DE80280F-5E82-419F-A028-E3247E5CCBEB}">
      <dgm:prSet/>
      <dgm:spPr/>
      <dgm:t>
        <a:bodyPr/>
        <a:lstStyle/>
        <a:p>
          <a:pPr rtl="1"/>
          <a:endParaRPr lang="ar-SA"/>
        </a:p>
      </dgm:t>
    </dgm:pt>
    <dgm:pt modelId="{A3796032-F126-4B3D-9F3E-25CB195BAB1F}" type="sibTrans" cxnId="{DE80280F-5E82-419F-A028-E3247E5CCBEB}">
      <dgm:prSet/>
      <dgm:spPr/>
      <dgm:t>
        <a:bodyPr/>
        <a:lstStyle/>
        <a:p>
          <a:pPr rtl="1"/>
          <a:endParaRPr lang="ar-SA"/>
        </a:p>
      </dgm:t>
    </dgm:pt>
    <dgm:pt modelId="{A2B4B94E-E085-46AF-8FCC-FD5965BFE754}">
      <dgm:prSet phldrT="[Text]" custT="1"/>
      <dgm:spPr>
        <a:ln>
          <a:solidFill>
            <a:srgbClr val="7030A0"/>
          </a:solidFill>
        </a:ln>
      </dgm:spPr>
      <dgm:t>
        <a:bodyPr/>
        <a:lstStyle/>
        <a:p>
          <a:pPr rtl="1"/>
          <a:r>
            <a:rPr lang="ar-IQ" sz="1800" dirty="0" smtClean="0"/>
            <a:t>ان يعطي مثالاَ على التقويم التربوي</a:t>
          </a:r>
          <a:endParaRPr lang="ar-SA" sz="1800" dirty="0"/>
        </a:p>
      </dgm:t>
    </dgm:pt>
    <dgm:pt modelId="{75EA5D91-6040-4D3F-9F34-16D91943F9F9}" type="parTrans" cxnId="{23AE8E0C-48D3-4E81-A725-947F97FB9383}">
      <dgm:prSet/>
      <dgm:spPr/>
      <dgm:t>
        <a:bodyPr/>
        <a:lstStyle/>
        <a:p>
          <a:pPr rtl="1"/>
          <a:endParaRPr lang="ar-SA"/>
        </a:p>
      </dgm:t>
    </dgm:pt>
    <dgm:pt modelId="{60865183-695E-4CA4-B260-B0174BB28CE8}" type="sibTrans" cxnId="{23AE8E0C-48D3-4E81-A725-947F97FB9383}">
      <dgm:prSet/>
      <dgm:spPr/>
      <dgm:t>
        <a:bodyPr/>
        <a:lstStyle/>
        <a:p>
          <a:pPr rtl="1"/>
          <a:endParaRPr lang="ar-SA"/>
        </a:p>
      </dgm:t>
    </dgm:pt>
    <dgm:pt modelId="{AA1E31C7-D847-4259-B8B3-3C13051F24CB}">
      <dgm:prSet phldrT="[Text]" phldr="1"/>
      <dgm:spPr>
        <a:solidFill>
          <a:schemeClr val="bg2">
            <a:lumMod val="90000"/>
          </a:schemeClr>
        </a:solidFill>
        <a:ln>
          <a:solidFill>
            <a:schemeClr val="bg2"/>
          </a:solidFill>
        </a:ln>
      </dgm:spPr>
      <dgm:t>
        <a:bodyPr/>
        <a:lstStyle/>
        <a:p>
          <a:pPr rtl="1"/>
          <a:endParaRPr lang="ar-SA" dirty="0"/>
        </a:p>
      </dgm:t>
    </dgm:pt>
    <dgm:pt modelId="{6DA739FF-C8CF-4045-8AD2-8635515BED99}" type="parTrans" cxnId="{A163CDCC-175B-4523-9798-56929ABDCDF6}">
      <dgm:prSet/>
      <dgm:spPr/>
      <dgm:t>
        <a:bodyPr/>
        <a:lstStyle/>
        <a:p>
          <a:pPr rtl="1"/>
          <a:endParaRPr lang="ar-SA"/>
        </a:p>
      </dgm:t>
    </dgm:pt>
    <dgm:pt modelId="{80FD7B20-35C1-4738-BFDB-C86C120E2075}" type="sibTrans" cxnId="{A163CDCC-175B-4523-9798-56929ABDCDF6}">
      <dgm:prSet/>
      <dgm:spPr/>
      <dgm:t>
        <a:bodyPr/>
        <a:lstStyle/>
        <a:p>
          <a:pPr rtl="1"/>
          <a:endParaRPr lang="ar-SA"/>
        </a:p>
      </dgm:t>
    </dgm:pt>
    <dgm:pt modelId="{F3216A5C-1096-4FDF-930F-39EE9D0B58B4}">
      <dgm:prSet phldrT="[Text]" custT="1"/>
      <dgm:spPr>
        <a:ln>
          <a:solidFill>
            <a:schemeClr val="bg2"/>
          </a:solidFill>
        </a:ln>
      </dgm:spPr>
      <dgm:t>
        <a:bodyPr/>
        <a:lstStyle/>
        <a:p>
          <a:pPr rtl="1"/>
          <a:r>
            <a:rPr lang="ar-IQ" sz="1800" dirty="0" smtClean="0"/>
            <a:t>ان يعرف الطالب مفهوم التقويم التكويني</a:t>
          </a:r>
          <a:endParaRPr lang="ar-SA" sz="1800" dirty="0"/>
        </a:p>
      </dgm:t>
    </dgm:pt>
    <dgm:pt modelId="{4F46A7CE-8352-4946-B008-B0D9D8665CD4}" type="parTrans" cxnId="{CDEE22AE-D6CB-4557-B14D-E6F1FC772788}">
      <dgm:prSet/>
      <dgm:spPr/>
      <dgm:t>
        <a:bodyPr/>
        <a:lstStyle/>
        <a:p>
          <a:pPr rtl="1"/>
          <a:endParaRPr lang="ar-SA"/>
        </a:p>
      </dgm:t>
    </dgm:pt>
    <dgm:pt modelId="{844697D8-AF5D-404B-A6B0-EDA79A70F1C5}" type="sibTrans" cxnId="{CDEE22AE-D6CB-4557-B14D-E6F1FC772788}">
      <dgm:prSet/>
      <dgm:spPr/>
      <dgm:t>
        <a:bodyPr/>
        <a:lstStyle/>
        <a:p>
          <a:pPr rtl="1"/>
          <a:endParaRPr lang="ar-SA"/>
        </a:p>
      </dgm:t>
    </dgm:pt>
    <dgm:pt modelId="{D3F5708F-E389-4013-A895-F8CA5032F09B}">
      <dgm:prSet phldrT="[Text]" phldr="1"/>
      <dgm:spPr>
        <a:solidFill>
          <a:schemeClr val="accent1">
            <a:lumMod val="60000"/>
            <a:lumOff val="40000"/>
          </a:schemeClr>
        </a:solidFill>
        <a:ln>
          <a:solidFill>
            <a:schemeClr val="accent1">
              <a:lumMod val="60000"/>
              <a:lumOff val="40000"/>
            </a:schemeClr>
          </a:solidFill>
        </a:ln>
      </dgm:spPr>
      <dgm:t>
        <a:bodyPr/>
        <a:lstStyle/>
        <a:p>
          <a:pPr rtl="1"/>
          <a:endParaRPr lang="ar-SA"/>
        </a:p>
      </dgm:t>
    </dgm:pt>
    <dgm:pt modelId="{49053540-7445-42A0-A5B6-0E114C5C09D9}" type="parTrans" cxnId="{58345754-BE88-42C9-B6CA-FFAC55561802}">
      <dgm:prSet/>
      <dgm:spPr/>
      <dgm:t>
        <a:bodyPr/>
        <a:lstStyle/>
        <a:p>
          <a:pPr rtl="1"/>
          <a:endParaRPr lang="ar-SA"/>
        </a:p>
      </dgm:t>
    </dgm:pt>
    <dgm:pt modelId="{058A020B-4EB9-40D9-9DE8-C94147937FC0}" type="sibTrans" cxnId="{58345754-BE88-42C9-B6CA-FFAC55561802}">
      <dgm:prSet/>
      <dgm:spPr/>
      <dgm:t>
        <a:bodyPr/>
        <a:lstStyle/>
        <a:p>
          <a:pPr rtl="1"/>
          <a:endParaRPr lang="ar-SA"/>
        </a:p>
      </dgm:t>
    </dgm:pt>
    <dgm:pt modelId="{1BCBA2CB-E59D-4647-93A8-C87365FDA4A5}">
      <dgm:prSet phldrT="[Text]" custT="1"/>
      <dgm:spPr/>
      <dgm:t>
        <a:bodyPr/>
        <a:lstStyle/>
        <a:p>
          <a:pPr rtl="1"/>
          <a:r>
            <a:rPr lang="ar-IQ" sz="1800" dirty="0" smtClean="0"/>
            <a:t>ان يفرق بين التقويم التكويني والنهائي</a:t>
          </a:r>
          <a:endParaRPr lang="ar-SA" sz="1800" dirty="0"/>
        </a:p>
      </dgm:t>
    </dgm:pt>
    <dgm:pt modelId="{535AC3E6-5D80-45BF-A7D9-FEA5C674229C}" type="parTrans" cxnId="{F081A9C6-13DA-481D-A1AA-C533056893A0}">
      <dgm:prSet/>
      <dgm:spPr/>
      <dgm:t>
        <a:bodyPr/>
        <a:lstStyle/>
        <a:p>
          <a:pPr rtl="1"/>
          <a:endParaRPr lang="ar-SA"/>
        </a:p>
      </dgm:t>
    </dgm:pt>
    <dgm:pt modelId="{ACF21628-A0B9-42A0-91F4-18A39AE0B099}" type="sibTrans" cxnId="{F081A9C6-13DA-481D-A1AA-C533056893A0}">
      <dgm:prSet/>
      <dgm:spPr/>
      <dgm:t>
        <a:bodyPr/>
        <a:lstStyle/>
        <a:p>
          <a:pPr rtl="1"/>
          <a:endParaRPr lang="ar-SA"/>
        </a:p>
      </dgm:t>
    </dgm:pt>
    <dgm:pt modelId="{4B04DFFE-9B99-47B1-9D10-DEE7843F9CD8}" type="pres">
      <dgm:prSet presAssocID="{86D796F9-A1FD-402F-B752-6836B4553340}" presName="linearFlow" presStyleCnt="0">
        <dgm:presLayoutVars>
          <dgm:dir/>
          <dgm:animLvl val="lvl"/>
          <dgm:resizeHandles val="exact"/>
        </dgm:presLayoutVars>
      </dgm:prSet>
      <dgm:spPr/>
      <dgm:t>
        <a:bodyPr/>
        <a:lstStyle/>
        <a:p>
          <a:pPr rtl="1"/>
          <a:endParaRPr lang="ar-SA"/>
        </a:p>
      </dgm:t>
    </dgm:pt>
    <dgm:pt modelId="{5F6F7450-5ACC-4B22-9391-7C5E2630A564}" type="pres">
      <dgm:prSet presAssocID="{7ACEC228-909B-4F73-8598-96F65B061C98}" presName="composite" presStyleCnt="0"/>
      <dgm:spPr/>
    </dgm:pt>
    <dgm:pt modelId="{173B5DCF-C27D-4065-A717-96EB85F8503E}" type="pres">
      <dgm:prSet presAssocID="{7ACEC228-909B-4F73-8598-96F65B061C98}" presName="parentText" presStyleLbl="alignNode1" presStyleIdx="0" presStyleCnt="3" custLinFactX="300000" custLinFactNeighborX="332892" custLinFactNeighborY="-46">
        <dgm:presLayoutVars>
          <dgm:chMax val="1"/>
          <dgm:bulletEnabled val="1"/>
        </dgm:presLayoutVars>
      </dgm:prSet>
      <dgm:spPr/>
      <dgm:t>
        <a:bodyPr/>
        <a:lstStyle/>
        <a:p>
          <a:pPr rtl="1"/>
          <a:endParaRPr lang="ar-SA"/>
        </a:p>
      </dgm:t>
    </dgm:pt>
    <dgm:pt modelId="{F558A86F-53F4-4073-8A22-38140257CA24}" type="pres">
      <dgm:prSet presAssocID="{7ACEC228-909B-4F73-8598-96F65B061C98}" presName="descendantText" presStyleLbl="alignAcc1" presStyleIdx="0" presStyleCnt="3" custScaleX="90564" custLinFactNeighborX="-18297" custLinFactNeighborY="-70">
        <dgm:presLayoutVars>
          <dgm:bulletEnabled val="1"/>
        </dgm:presLayoutVars>
      </dgm:prSet>
      <dgm:spPr/>
      <dgm:t>
        <a:bodyPr/>
        <a:lstStyle/>
        <a:p>
          <a:pPr rtl="1"/>
          <a:endParaRPr lang="ar-SA"/>
        </a:p>
      </dgm:t>
    </dgm:pt>
    <dgm:pt modelId="{8B9D690C-AFA1-4D1A-934B-E8CC8F41FD64}" type="pres">
      <dgm:prSet presAssocID="{A3796032-F126-4B3D-9F3E-25CB195BAB1F}" presName="sp" presStyleCnt="0"/>
      <dgm:spPr/>
    </dgm:pt>
    <dgm:pt modelId="{8004F255-A246-4511-9B6B-753ED1720F82}" type="pres">
      <dgm:prSet presAssocID="{AA1E31C7-D847-4259-B8B3-3C13051F24CB}" presName="composite" presStyleCnt="0"/>
      <dgm:spPr/>
    </dgm:pt>
    <dgm:pt modelId="{E7670EE0-06AF-486F-BB1C-E430DB1650C9}" type="pres">
      <dgm:prSet presAssocID="{AA1E31C7-D847-4259-B8B3-3C13051F24CB}" presName="parentText" presStyleLbl="alignNode1" presStyleIdx="1" presStyleCnt="3" custLinFactX="283218" custLinFactNeighborX="300000">
        <dgm:presLayoutVars>
          <dgm:chMax val="1"/>
          <dgm:bulletEnabled val="1"/>
        </dgm:presLayoutVars>
      </dgm:prSet>
      <dgm:spPr/>
      <dgm:t>
        <a:bodyPr/>
        <a:lstStyle/>
        <a:p>
          <a:pPr rtl="1"/>
          <a:endParaRPr lang="ar-SA"/>
        </a:p>
      </dgm:t>
    </dgm:pt>
    <dgm:pt modelId="{18FDCAD2-E87F-4016-8187-19FE07AD4817}" type="pres">
      <dgm:prSet presAssocID="{AA1E31C7-D847-4259-B8B3-3C13051F24CB}" presName="descendantText" presStyleLbl="alignAcc1" presStyleIdx="1" presStyleCnt="3" custScaleX="90564" custLinFactNeighborX="-18297">
        <dgm:presLayoutVars>
          <dgm:bulletEnabled val="1"/>
        </dgm:presLayoutVars>
      </dgm:prSet>
      <dgm:spPr/>
      <dgm:t>
        <a:bodyPr/>
        <a:lstStyle/>
        <a:p>
          <a:pPr rtl="1"/>
          <a:endParaRPr lang="ar-SA"/>
        </a:p>
      </dgm:t>
    </dgm:pt>
    <dgm:pt modelId="{79408981-2809-481E-9160-47B33EF43FFD}" type="pres">
      <dgm:prSet presAssocID="{80FD7B20-35C1-4738-BFDB-C86C120E2075}" presName="sp" presStyleCnt="0"/>
      <dgm:spPr/>
    </dgm:pt>
    <dgm:pt modelId="{4E9F63FA-68B1-4731-BA87-87625F408162}" type="pres">
      <dgm:prSet presAssocID="{D3F5708F-E389-4013-A895-F8CA5032F09B}" presName="composite" presStyleCnt="0"/>
      <dgm:spPr/>
    </dgm:pt>
    <dgm:pt modelId="{E6D7EB79-5E09-4468-A275-BD338F555394}" type="pres">
      <dgm:prSet presAssocID="{D3F5708F-E389-4013-A895-F8CA5032F09B}" presName="parentText" presStyleLbl="alignNode1" presStyleIdx="2" presStyleCnt="3" custLinFactX="283218" custLinFactNeighborX="300000">
        <dgm:presLayoutVars>
          <dgm:chMax val="1"/>
          <dgm:bulletEnabled val="1"/>
        </dgm:presLayoutVars>
      </dgm:prSet>
      <dgm:spPr/>
      <dgm:t>
        <a:bodyPr/>
        <a:lstStyle/>
        <a:p>
          <a:pPr rtl="1"/>
          <a:endParaRPr lang="ar-SA"/>
        </a:p>
      </dgm:t>
    </dgm:pt>
    <dgm:pt modelId="{034D7C88-EA99-461E-8389-BE099A045044}" type="pres">
      <dgm:prSet presAssocID="{D3F5708F-E389-4013-A895-F8CA5032F09B}" presName="descendantText" presStyleLbl="alignAcc1" presStyleIdx="2" presStyleCnt="3" custScaleX="90564" custLinFactNeighborX="-18297">
        <dgm:presLayoutVars>
          <dgm:bulletEnabled val="1"/>
        </dgm:presLayoutVars>
      </dgm:prSet>
      <dgm:spPr/>
      <dgm:t>
        <a:bodyPr/>
        <a:lstStyle/>
        <a:p>
          <a:pPr rtl="1"/>
          <a:endParaRPr lang="ar-SA"/>
        </a:p>
      </dgm:t>
    </dgm:pt>
  </dgm:ptLst>
  <dgm:cxnLst>
    <dgm:cxn modelId="{F081A9C6-13DA-481D-A1AA-C533056893A0}" srcId="{D3F5708F-E389-4013-A895-F8CA5032F09B}" destId="{1BCBA2CB-E59D-4647-93A8-C87365FDA4A5}" srcOrd="0" destOrd="0" parTransId="{535AC3E6-5D80-45BF-A7D9-FEA5C674229C}" sibTransId="{ACF21628-A0B9-42A0-91F4-18A39AE0B099}"/>
    <dgm:cxn modelId="{34CFE4C3-4327-4C8D-8328-64AFCBEB9BA7}" type="presOf" srcId="{D3F5708F-E389-4013-A895-F8CA5032F09B}" destId="{E6D7EB79-5E09-4468-A275-BD338F555394}" srcOrd="0" destOrd="0" presId="urn:microsoft.com/office/officeart/2005/8/layout/chevron2"/>
    <dgm:cxn modelId="{DCA01968-D4EA-4BFB-8EEC-54EDF2633B78}" type="presOf" srcId="{7ACEC228-909B-4F73-8598-96F65B061C98}" destId="{173B5DCF-C27D-4065-A717-96EB85F8503E}" srcOrd="0" destOrd="0" presId="urn:microsoft.com/office/officeart/2005/8/layout/chevron2"/>
    <dgm:cxn modelId="{CDEE22AE-D6CB-4557-B14D-E6F1FC772788}" srcId="{AA1E31C7-D847-4259-B8B3-3C13051F24CB}" destId="{F3216A5C-1096-4FDF-930F-39EE9D0B58B4}" srcOrd="0" destOrd="0" parTransId="{4F46A7CE-8352-4946-B008-B0D9D8665CD4}" sibTransId="{844697D8-AF5D-404B-A6B0-EDA79A70F1C5}"/>
    <dgm:cxn modelId="{DE80280F-5E82-419F-A028-E3247E5CCBEB}" srcId="{86D796F9-A1FD-402F-B752-6836B4553340}" destId="{7ACEC228-909B-4F73-8598-96F65B061C98}" srcOrd="0" destOrd="0" parTransId="{6990205F-25E2-44D5-819A-EE2E3C6F13E7}" sibTransId="{A3796032-F126-4B3D-9F3E-25CB195BAB1F}"/>
    <dgm:cxn modelId="{23AE8E0C-48D3-4E81-A725-947F97FB9383}" srcId="{7ACEC228-909B-4F73-8598-96F65B061C98}" destId="{A2B4B94E-E085-46AF-8FCC-FD5965BFE754}" srcOrd="0" destOrd="0" parTransId="{75EA5D91-6040-4D3F-9F34-16D91943F9F9}" sibTransId="{60865183-695E-4CA4-B260-B0174BB28CE8}"/>
    <dgm:cxn modelId="{6D43411D-A111-4361-AB46-960390898A6C}" type="presOf" srcId="{1BCBA2CB-E59D-4647-93A8-C87365FDA4A5}" destId="{034D7C88-EA99-461E-8389-BE099A045044}" srcOrd="0" destOrd="0" presId="urn:microsoft.com/office/officeart/2005/8/layout/chevron2"/>
    <dgm:cxn modelId="{DB64C6C5-3A31-4F26-93D5-ED74CCA3F4FE}" type="presOf" srcId="{86D796F9-A1FD-402F-B752-6836B4553340}" destId="{4B04DFFE-9B99-47B1-9D10-DEE7843F9CD8}" srcOrd="0" destOrd="0" presId="urn:microsoft.com/office/officeart/2005/8/layout/chevron2"/>
    <dgm:cxn modelId="{52DFCDF4-CBF8-452F-B6FC-6A3820D5E975}" type="presOf" srcId="{AA1E31C7-D847-4259-B8B3-3C13051F24CB}" destId="{E7670EE0-06AF-486F-BB1C-E430DB1650C9}" srcOrd="0" destOrd="0" presId="urn:microsoft.com/office/officeart/2005/8/layout/chevron2"/>
    <dgm:cxn modelId="{A163CDCC-175B-4523-9798-56929ABDCDF6}" srcId="{86D796F9-A1FD-402F-B752-6836B4553340}" destId="{AA1E31C7-D847-4259-B8B3-3C13051F24CB}" srcOrd="1" destOrd="0" parTransId="{6DA739FF-C8CF-4045-8AD2-8635515BED99}" sibTransId="{80FD7B20-35C1-4738-BFDB-C86C120E2075}"/>
    <dgm:cxn modelId="{E3F2127E-C157-4D56-B986-4609EF23F0A8}" type="presOf" srcId="{F3216A5C-1096-4FDF-930F-39EE9D0B58B4}" destId="{18FDCAD2-E87F-4016-8187-19FE07AD4817}" srcOrd="0" destOrd="0" presId="urn:microsoft.com/office/officeart/2005/8/layout/chevron2"/>
    <dgm:cxn modelId="{58345754-BE88-42C9-B6CA-FFAC55561802}" srcId="{86D796F9-A1FD-402F-B752-6836B4553340}" destId="{D3F5708F-E389-4013-A895-F8CA5032F09B}" srcOrd="2" destOrd="0" parTransId="{49053540-7445-42A0-A5B6-0E114C5C09D9}" sibTransId="{058A020B-4EB9-40D9-9DE8-C94147937FC0}"/>
    <dgm:cxn modelId="{F51F1713-EC02-4D29-B6CC-5F312AD6263E}" type="presOf" srcId="{A2B4B94E-E085-46AF-8FCC-FD5965BFE754}" destId="{F558A86F-53F4-4073-8A22-38140257CA24}" srcOrd="0" destOrd="0" presId="urn:microsoft.com/office/officeart/2005/8/layout/chevron2"/>
    <dgm:cxn modelId="{0EC3A5A3-F3D7-4AE8-BC1A-D33F4D3EBD29}" type="presParOf" srcId="{4B04DFFE-9B99-47B1-9D10-DEE7843F9CD8}" destId="{5F6F7450-5ACC-4B22-9391-7C5E2630A564}" srcOrd="0" destOrd="0" presId="urn:microsoft.com/office/officeart/2005/8/layout/chevron2"/>
    <dgm:cxn modelId="{C173CBDB-B4A2-417D-B867-90E3B26017DC}" type="presParOf" srcId="{5F6F7450-5ACC-4B22-9391-7C5E2630A564}" destId="{173B5DCF-C27D-4065-A717-96EB85F8503E}" srcOrd="0" destOrd="0" presId="urn:microsoft.com/office/officeart/2005/8/layout/chevron2"/>
    <dgm:cxn modelId="{AC597098-AAED-4838-892A-C0088B054834}" type="presParOf" srcId="{5F6F7450-5ACC-4B22-9391-7C5E2630A564}" destId="{F558A86F-53F4-4073-8A22-38140257CA24}" srcOrd="1" destOrd="0" presId="urn:microsoft.com/office/officeart/2005/8/layout/chevron2"/>
    <dgm:cxn modelId="{7F542A81-3C32-4018-8C63-0823C82F6D6B}" type="presParOf" srcId="{4B04DFFE-9B99-47B1-9D10-DEE7843F9CD8}" destId="{8B9D690C-AFA1-4D1A-934B-E8CC8F41FD64}" srcOrd="1" destOrd="0" presId="urn:microsoft.com/office/officeart/2005/8/layout/chevron2"/>
    <dgm:cxn modelId="{94CD1167-AB6A-4776-94E9-352C68C21F79}" type="presParOf" srcId="{4B04DFFE-9B99-47B1-9D10-DEE7843F9CD8}" destId="{8004F255-A246-4511-9B6B-753ED1720F82}" srcOrd="2" destOrd="0" presId="urn:microsoft.com/office/officeart/2005/8/layout/chevron2"/>
    <dgm:cxn modelId="{5242AFAF-10E1-4795-879F-6A9210D61BB1}" type="presParOf" srcId="{8004F255-A246-4511-9B6B-753ED1720F82}" destId="{E7670EE0-06AF-486F-BB1C-E430DB1650C9}" srcOrd="0" destOrd="0" presId="urn:microsoft.com/office/officeart/2005/8/layout/chevron2"/>
    <dgm:cxn modelId="{2D654F7A-1B20-47FA-8C9C-DCCF437EBEE5}" type="presParOf" srcId="{8004F255-A246-4511-9B6B-753ED1720F82}" destId="{18FDCAD2-E87F-4016-8187-19FE07AD4817}" srcOrd="1" destOrd="0" presId="urn:microsoft.com/office/officeart/2005/8/layout/chevron2"/>
    <dgm:cxn modelId="{50CAA493-C079-4ECB-9755-DE8EC4D81E9C}" type="presParOf" srcId="{4B04DFFE-9B99-47B1-9D10-DEE7843F9CD8}" destId="{79408981-2809-481E-9160-47B33EF43FFD}" srcOrd="3" destOrd="0" presId="urn:microsoft.com/office/officeart/2005/8/layout/chevron2"/>
    <dgm:cxn modelId="{78831F0A-1174-4643-AB63-F3E6CC4C54BD}" type="presParOf" srcId="{4B04DFFE-9B99-47B1-9D10-DEE7843F9CD8}" destId="{4E9F63FA-68B1-4731-BA87-87625F408162}" srcOrd="4" destOrd="0" presId="urn:microsoft.com/office/officeart/2005/8/layout/chevron2"/>
    <dgm:cxn modelId="{C2F7F4A4-B58A-4146-9934-5F70638F0888}" type="presParOf" srcId="{4E9F63FA-68B1-4731-BA87-87625F408162}" destId="{E6D7EB79-5E09-4468-A275-BD338F555394}" srcOrd="0" destOrd="0" presId="urn:microsoft.com/office/officeart/2005/8/layout/chevron2"/>
    <dgm:cxn modelId="{84E9BAE5-DC7B-4108-9048-836C21FBCFC7}" type="presParOf" srcId="{4E9F63FA-68B1-4731-BA87-87625F408162}" destId="{034D7C88-EA99-461E-8389-BE099A04504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796F9-A1FD-402F-B752-6836B455334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pPr rtl="1"/>
          <a:endParaRPr lang="ar-SA"/>
        </a:p>
      </dgm:t>
    </dgm:pt>
    <dgm:pt modelId="{7ACEC228-909B-4F73-8598-96F65B061C98}">
      <dgm:prSet phldrT="[Text]" phldr="1"/>
      <dgm:spPr>
        <a:solidFill>
          <a:srgbClr val="7030A0"/>
        </a:solidFill>
        <a:ln>
          <a:solidFill>
            <a:srgbClr val="7030A0"/>
          </a:solidFill>
        </a:ln>
      </dgm:spPr>
      <dgm:t>
        <a:bodyPr lIns="13970"/>
        <a:lstStyle/>
        <a:p>
          <a:pPr rtl="1"/>
          <a:endParaRPr lang="ar-SA" dirty="0"/>
        </a:p>
      </dgm:t>
    </dgm:pt>
    <dgm:pt modelId="{6990205F-25E2-44D5-819A-EE2E3C6F13E7}" type="parTrans" cxnId="{DE80280F-5E82-419F-A028-E3247E5CCBEB}">
      <dgm:prSet/>
      <dgm:spPr/>
      <dgm:t>
        <a:bodyPr/>
        <a:lstStyle/>
        <a:p>
          <a:pPr rtl="1"/>
          <a:endParaRPr lang="ar-SA"/>
        </a:p>
      </dgm:t>
    </dgm:pt>
    <dgm:pt modelId="{A3796032-F126-4B3D-9F3E-25CB195BAB1F}" type="sibTrans" cxnId="{DE80280F-5E82-419F-A028-E3247E5CCBEB}">
      <dgm:prSet/>
      <dgm:spPr/>
      <dgm:t>
        <a:bodyPr/>
        <a:lstStyle/>
        <a:p>
          <a:pPr rtl="1"/>
          <a:endParaRPr lang="ar-SA"/>
        </a:p>
      </dgm:t>
    </dgm:pt>
    <dgm:pt modelId="{A2B4B94E-E085-46AF-8FCC-FD5965BFE754}">
      <dgm:prSet phldrT="[Text]" custT="1"/>
      <dgm:spPr>
        <a:ln>
          <a:solidFill>
            <a:srgbClr val="7030A0"/>
          </a:solidFill>
        </a:ln>
      </dgm:spPr>
      <dgm:t>
        <a:bodyPr/>
        <a:lstStyle/>
        <a:p>
          <a:pPr rtl="1"/>
          <a:r>
            <a:rPr lang="ar-IQ" sz="1800" dirty="0" smtClean="0"/>
            <a:t>ان يعطي مثالاَ على التقويم التكويني</a:t>
          </a:r>
          <a:endParaRPr lang="ar-SA" sz="1800" dirty="0"/>
        </a:p>
      </dgm:t>
    </dgm:pt>
    <dgm:pt modelId="{75EA5D91-6040-4D3F-9F34-16D91943F9F9}" type="parTrans" cxnId="{23AE8E0C-48D3-4E81-A725-947F97FB9383}">
      <dgm:prSet/>
      <dgm:spPr/>
      <dgm:t>
        <a:bodyPr/>
        <a:lstStyle/>
        <a:p>
          <a:pPr rtl="1"/>
          <a:endParaRPr lang="ar-SA"/>
        </a:p>
      </dgm:t>
    </dgm:pt>
    <dgm:pt modelId="{60865183-695E-4CA4-B260-B0174BB28CE8}" type="sibTrans" cxnId="{23AE8E0C-48D3-4E81-A725-947F97FB9383}">
      <dgm:prSet/>
      <dgm:spPr/>
      <dgm:t>
        <a:bodyPr/>
        <a:lstStyle/>
        <a:p>
          <a:pPr rtl="1"/>
          <a:endParaRPr lang="ar-SA"/>
        </a:p>
      </dgm:t>
    </dgm:pt>
    <dgm:pt modelId="{AA1E31C7-D847-4259-B8B3-3C13051F24CB}">
      <dgm:prSet phldrT="[Text]" phldr="1"/>
      <dgm:spPr>
        <a:solidFill>
          <a:schemeClr val="bg2">
            <a:lumMod val="90000"/>
          </a:schemeClr>
        </a:solidFill>
        <a:ln>
          <a:solidFill>
            <a:schemeClr val="bg2"/>
          </a:solidFill>
        </a:ln>
      </dgm:spPr>
      <dgm:t>
        <a:bodyPr/>
        <a:lstStyle/>
        <a:p>
          <a:pPr rtl="1"/>
          <a:endParaRPr lang="ar-SA" dirty="0"/>
        </a:p>
      </dgm:t>
    </dgm:pt>
    <dgm:pt modelId="{6DA739FF-C8CF-4045-8AD2-8635515BED99}" type="parTrans" cxnId="{A163CDCC-175B-4523-9798-56929ABDCDF6}">
      <dgm:prSet/>
      <dgm:spPr/>
      <dgm:t>
        <a:bodyPr/>
        <a:lstStyle/>
        <a:p>
          <a:pPr rtl="1"/>
          <a:endParaRPr lang="ar-SA"/>
        </a:p>
      </dgm:t>
    </dgm:pt>
    <dgm:pt modelId="{80FD7B20-35C1-4738-BFDB-C86C120E2075}" type="sibTrans" cxnId="{A163CDCC-175B-4523-9798-56929ABDCDF6}">
      <dgm:prSet/>
      <dgm:spPr/>
      <dgm:t>
        <a:bodyPr/>
        <a:lstStyle/>
        <a:p>
          <a:pPr rtl="1"/>
          <a:endParaRPr lang="ar-SA"/>
        </a:p>
      </dgm:t>
    </dgm:pt>
    <dgm:pt modelId="{F3216A5C-1096-4FDF-930F-39EE9D0B58B4}">
      <dgm:prSet phldrT="[Text]" custT="1"/>
      <dgm:spPr>
        <a:ln>
          <a:solidFill>
            <a:schemeClr val="bg2"/>
          </a:solidFill>
        </a:ln>
      </dgm:spPr>
      <dgm:t>
        <a:bodyPr/>
        <a:lstStyle/>
        <a:p>
          <a:pPr rtl="1"/>
          <a:r>
            <a:rPr lang="ar-IQ" sz="1800" dirty="0" smtClean="0"/>
            <a:t>ان يعرف الطالب مفهوم التقويم النهائي</a:t>
          </a:r>
          <a:endParaRPr lang="ar-SA" sz="1800" dirty="0"/>
        </a:p>
      </dgm:t>
    </dgm:pt>
    <dgm:pt modelId="{4F46A7CE-8352-4946-B008-B0D9D8665CD4}" type="parTrans" cxnId="{CDEE22AE-D6CB-4557-B14D-E6F1FC772788}">
      <dgm:prSet/>
      <dgm:spPr/>
      <dgm:t>
        <a:bodyPr/>
        <a:lstStyle/>
        <a:p>
          <a:pPr rtl="1"/>
          <a:endParaRPr lang="ar-SA"/>
        </a:p>
      </dgm:t>
    </dgm:pt>
    <dgm:pt modelId="{844697D8-AF5D-404B-A6B0-EDA79A70F1C5}" type="sibTrans" cxnId="{CDEE22AE-D6CB-4557-B14D-E6F1FC772788}">
      <dgm:prSet/>
      <dgm:spPr/>
      <dgm:t>
        <a:bodyPr/>
        <a:lstStyle/>
        <a:p>
          <a:pPr rtl="1"/>
          <a:endParaRPr lang="ar-SA"/>
        </a:p>
      </dgm:t>
    </dgm:pt>
    <dgm:pt modelId="{D3F5708F-E389-4013-A895-F8CA5032F09B}">
      <dgm:prSet phldrT="[Text]" phldr="1"/>
      <dgm:spPr>
        <a:solidFill>
          <a:schemeClr val="accent1">
            <a:lumMod val="60000"/>
            <a:lumOff val="40000"/>
          </a:schemeClr>
        </a:solidFill>
        <a:ln>
          <a:solidFill>
            <a:schemeClr val="accent1">
              <a:lumMod val="60000"/>
              <a:lumOff val="40000"/>
            </a:schemeClr>
          </a:solidFill>
        </a:ln>
      </dgm:spPr>
      <dgm:t>
        <a:bodyPr/>
        <a:lstStyle/>
        <a:p>
          <a:pPr rtl="1"/>
          <a:endParaRPr lang="ar-SA"/>
        </a:p>
      </dgm:t>
    </dgm:pt>
    <dgm:pt modelId="{49053540-7445-42A0-A5B6-0E114C5C09D9}" type="parTrans" cxnId="{58345754-BE88-42C9-B6CA-FFAC55561802}">
      <dgm:prSet/>
      <dgm:spPr/>
      <dgm:t>
        <a:bodyPr/>
        <a:lstStyle/>
        <a:p>
          <a:pPr rtl="1"/>
          <a:endParaRPr lang="ar-SA"/>
        </a:p>
      </dgm:t>
    </dgm:pt>
    <dgm:pt modelId="{058A020B-4EB9-40D9-9DE8-C94147937FC0}" type="sibTrans" cxnId="{58345754-BE88-42C9-B6CA-FFAC55561802}">
      <dgm:prSet/>
      <dgm:spPr/>
      <dgm:t>
        <a:bodyPr/>
        <a:lstStyle/>
        <a:p>
          <a:pPr rtl="1"/>
          <a:endParaRPr lang="ar-SA"/>
        </a:p>
      </dgm:t>
    </dgm:pt>
    <dgm:pt modelId="{1BCBA2CB-E59D-4647-93A8-C87365FDA4A5}">
      <dgm:prSet phldrT="[Text]" custT="1"/>
      <dgm:spPr/>
      <dgm:t>
        <a:bodyPr/>
        <a:lstStyle/>
        <a:p>
          <a:pPr rtl="1"/>
          <a:r>
            <a:rPr lang="ar-IQ" sz="1800" dirty="0" smtClean="0"/>
            <a:t>ان يفرق بين التقويم النهائي والمستمر</a:t>
          </a:r>
          <a:endParaRPr lang="ar-SA" sz="1800" dirty="0"/>
        </a:p>
      </dgm:t>
    </dgm:pt>
    <dgm:pt modelId="{535AC3E6-5D80-45BF-A7D9-FEA5C674229C}" type="parTrans" cxnId="{F081A9C6-13DA-481D-A1AA-C533056893A0}">
      <dgm:prSet/>
      <dgm:spPr/>
      <dgm:t>
        <a:bodyPr/>
        <a:lstStyle/>
        <a:p>
          <a:pPr rtl="1"/>
          <a:endParaRPr lang="ar-SA"/>
        </a:p>
      </dgm:t>
    </dgm:pt>
    <dgm:pt modelId="{ACF21628-A0B9-42A0-91F4-18A39AE0B099}" type="sibTrans" cxnId="{F081A9C6-13DA-481D-A1AA-C533056893A0}">
      <dgm:prSet/>
      <dgm:spPr/>
      <dgm:t>
        <a:bodyPr/>
        <a:lstStyle/>
        <a:p>
          <a:pPr rtl="1"/>
          <a:endParaRPr lang="ar-SA"/>
        </a:p>
      </dgm:t>
    </dgm:pt>
    <dgm:pt modelId="{4B04DFFE-9B99-47B1-9D10-DEE7843F9CD8}" type="pres">
      <dgm:prSet presAssocID="{86D796F9-A1FD-402F-B752-6836B4553340}" presName="linearFlow" presStyleCnt="0">
        <dgm:presLayoutVars>
          <dgm:dir/>
          <dgm:animLvl val="lvl"/>
          <dgm:resizeHandles val="exact"/>
        </dgm:presLayoutVars>
      </dgm:prSet>
      <dgm:spPr/>
      <dgm:t>
        <a:bodyPr/>
        <a:lstStyle/>
        <a:p>
          <a:pPr rtl="1"/>
          <a:endParaRPr lang="ar-SA"/>
        </a:p>
      </dgm:t>
    </dgm:pt>
    <dgm:pt modelId="{5F6F7450-5ACC-4B22-9391-7C5E2630A564}" type="pres">
      <dgm:prSet presAssocID="{7ACEC228-909B-4F73-8598-96F65B061C98}" presName="composite" presStyleCnt="0"/>
      <dgm:spPr/>
    </dgm:pt>
    <dgm:pt modelId="{173B5DCF-C27D-4065-A717-96EB85F8503E}" type="pres">
      <dgm:prSet presAssocID="{7ACEC228-909B-4F73-8598-96F65B061C98}" presName="parentText" presStyleLbl="alignNode1" presStyleIdx="0" presStyleCnt="3" custLinFactX="300000" custLinFactNeighborX="332892" custLinFactNeighborY="-46">
        <dgm:presLayoutVars>
          <dgm:chMax val="1"/>
          <dgm:bulletEnabled val="1"/>
        </dgm:presLayoutVars>
      </dgm:prSet>
      <dgm:spPr/>
      <dgm:t>
        <a:bodyPr/>
        <a:lstStyle/>
        <a:p>
          <a:pPr rtl="1"/>
          <a:endParaRPr lang="ar-SA"/>
        </a:p>
      </dgm:t>
    </dgm:pt>
    <dgm:pt modelId="{F558A86F-53F4-4073-8A22-38140257CA24}" type="pres">
      <dgm:prSet presAssocID="{7ACEC228-909B-4F73-8598-96F65B061C98}" presName="descendantText" presStyleLbl="alignAcc1" presStyleIdx="0" presStyleCnt="3" custScaleX="90564" custLinFactNeighborX="-18297" custLinFactNeighborY="-70">
        <dgm:presLayoutVars>
          <dgm:bulletEnabled val="1"/>
        </dgm:presLayoutVars>
      </dgm:prSet>
      <dgm:spPr/>
      <dgm:t>
        <a:bodyPr/>
        <a:lstStyle/>
        <a:p>
          <a:pPr rtl="1"/>
          <a:endParaRPr lang="ar-SA"/>
        </a:p>
      </dgm:t>
    </dgm:pt>
    <dgm:pt modelId="{8B9D690C-AFA1-4D1A-934B-E8CC8F41FD64}" type="pres">
      <dgm:prSet presAssocID="{A3796032-F126-4B3D-9F3E-25CB195BAB1F}" presName="sp" presStyleCnt="0"/>
      <dgm:spPr/>
    </dgm:pt>
    <dgm:pt modelId="{8004F255-A246-4511-9B6B-753ED1720F82}" type="pres">
      <dgm:prSet presAssocID="{AA1E31C7-D847-4259-B8B3-3C13051F24CB}" presName="composite" presStyleCnt="0"/>
      <dgm:spPr/>
    </dgm:pt>
    <dgm:pt modelId="{E7670EE0-06AF-486F-BB1C-E430DB1650C9}" type="pres">
      <dgm:prSet presAssocID="{AA1E31C7-D847-4259-B8B3-3C13051F24CB}" presName="parentText" presStyleLbl="alignNode1" presStyleIdx="1" presStyleCnt="3" custLinFactX="283218" custLinFactNeighborX="300000">
        <dgm:presLayoutVars>
          <dgm:chMax val="1"/>
          <dgm:bulletEnabled val="1"/>
        </dgm:presLayoutVars>
      </dgm:prSet>
      <dgm:spPr/>
      <dgm:t>
        <a:bodyPr/>
        <a:lstStyle/>
        <a:p>
          <a:pPr rtl="1"/>
          <a:endParaRPr lang="ar-SA"/>
        </a:p>
      </dgm:t>
    </dgm:pt>
    <dgm:pt modelId="{18FDCAD2-E87F-4016-8187-19FE07AD4817}" type="pres">
      <dgm:prSet presAssocID="{AA1E31C7-D847-4259-B8B3-3C13051F24CB}" presName="descendantText" presStyleLbl="alignAcc1" presStyleIdx="1" presStyleCnt="3" custScaleX="90564" custLinFactNeighborX="-18297">
        <dgm:presLayoutVars>
          <dgm:bulletEnabled val="1"/>
        </dgm:presLayoutVars>
      </dgm:prSet>
      <dgm:spPr/>
      <dgm:t>
        <a:bodyPr/>
        <a:lstStyle/>
        <a:p>
          <a:pPr rtl="1"/>
          <a:endParaRPr lang="ar-SA"/>
        </a:p>
      </dgm:t>
    </dgm:pt>
    <dgm:pt modelId="{79408981-2809-481E-9160-47B33EF43FFD}" type="pres">
      <dgm:prSet presAssocID="{80FD7B20-35C1-4738-BFDB-C86C120E2075}" presName="sp" presStyleCnt="0"/>
      <dgm:spPr/>
    </dgm:pt>
    <dgm:pt modelId="{4E9F63FA-68B1-4731-BA87-87625F408162}" type="pres">
      <dgm:prSet presAssocID="{D3F5708F-E389-4013-A895-F8CA5032F09B}" presName="composite" presStyleCnt="0"/>
      <dgm:spPr/>
    </dgm:pt>
    <dgm:pt modelId="{E6D7EB79-5E09-4468-A275-BD338F555394}" type="pres">
      <dgm:prSet presAssocID="{D3F5708F-E389-4013-A895-F8CA5032F09B}" presName="parentText" presStyleLbl="alignNode1" presStyleIdx="2" presStyleCnt="3" custLinFactX="283218" custLinFactNeighborX="300000">
        <dgm:presLayoutVars>
          <dgm:chMax val="1"/>
          <dgm:bulletEnabled val="1"/>
        </dgm:presLayoutVars>
      </dgm:prSet>
      <dgm:spPr/>
      <dgm:t>
        <a:bodyPr/>
        <a:lstStyle/>
        <a:p>
          <a:pPr rtl="1"/>
          <a:endParaRPr lang="ar-SA"/>
        </a:p>
      </dgm:t>
    </dgm:pt>
    <dgm:pt modelId="{034D7C88-EA99-461E-8389-BE099A045044}" type="pres">
      <dgm:prSet presAssocID="{D3F5708F-E389-4013-A895-F8CA5032F09B}" presName="descendantText" presStyleLbl="alignAcc1" presStyleIdx="2" presStyleCnt="3" custScaleX="90564" custLinFactNeighborX="-18297">
        <dgm:presLayoutVars>
          <dgm:bulletEnabled val="1"/>
        </dgm:presLayoutVars>
      </dgm:prSet>
      <dgm:spPr/>
      <dgm:t>
        <a:bodyPr/>
        <a:lstStyle/>
        <a:p>
          <a:pPr rtl="1"/>
          <a:endParaRPr lang="ar-SA"/>
        </a:p>
      </dgm:t>
    </dgm:pt>
  </dgm:ptLst>
  <dgm:cxnLst>
    <dgm:cxn modelId="{3B43DD8D-25C3-477C-88E6-2DAF7791B30F}" type="presOf" srcId="{AA1E31C7-D847-4259-B8B3-3C13051F24CB}" destId="{E7670EE0-06AF-486F-BB1C-E430DB1650C9}" srcOrd="0" destOrd="0" presId="urn:microsoft.com/office/officeart/2005/8/layout/chevron2"/>
    <dgm:cxn modelId="{F081A9C6-13DA-481D-A1AA-C533056893A0}" srcId="{D3F5708F-E389-4013-A895-F8CA5032F09B}" destId="{1BCBA2CB-E59D-4647-93A8-C87365FDA4A5}" srcOrd="0" destOrd="0" parTransId="{535AC3E6-5D80-45BF-A7D9-FEA5C674229C}" sibTransId="{ACF21628-A0B9-42A0-91F4-18A39AE0B099}"/>
    <dgm:cxn modelId="{B267DEF9-5E90-409C-AD83-E3C8E6EDD2C8}" type="presOf" srcId="{D3F5708F-E389-4013-A895-F8CA5032F09B}" destId="{E6D7EB79-5E09-4468-A275-BD338F555394}" srcOrd="0" destOrd="0" presId="urn:microsoft.com/office/officeart/2005/8/layout/chevron2"/>
    <dgm:cxn modelId="{C3C31D0A-FF67-4BB9-9990-C9270F0E4B54}" type="presOf" srcId="{7ACEC228-909B-4F73-8598-96F65B061C98}" destId="{173B5DCF-C27D-4065-A717-96EB85F8503E}" srcOrd="0" destOrd="0" presId="urn:microsoft.com/office/officeart/2005/8/layout/chevron2"/>
    <dgm:cxn modelId="{FE867BA5-B983-4413-92DC-38AE2CE01562}" type="presOf" srcId="{1BCBA2CB-E59D-4647-93A8-C87365FDA4A5}" destId="{034D7C88-EA99-461E-8389-BE099A045044}" srcOrd="0" destOrd="0" presId="urn:microsoft.com/office/officeart/2005/8/layout/chevron2"/>
    <dgm:cxn modelId="{E3F1FA99-B673-4C93-9FD3-75776AEB7D25}" type="presOf" srcId="{F3216A5C-1096-4FDF-930F-39EE9D0B58B4}" destId="{18FDCAD2-E87F-4016-8187-19FE07AD4817}" srcOrd="0" destOrd="0" presId="urn:microsoft.com/office/officeart/2005/8/layout/chevron2"/>
    <dgm:cxn modelId="{CDEE22AE-D6CB-4557-B14D-E6F1FC772788}" srcId="{AA1E31C7-D847-4259-B8B3-3C13051F24CB}" destId="{F3216A5C-1096-4FDF-930F-39EE9D0B58B4}" srcOrd="0" destOrd="0" parTransId="{4F46A7CE-8352-4946-B008-B0D9D8665CD4}" sibTransId="{844697D8-AF5D-404B-A6B0-EDA79A70F1C5}"/>
    <dgm:cxn modelId="{DE80280F-5E82-419F-A028-E3247E5CCBEB}" srcId="{86D796F9-A1FD-402F-B752-6836B4553340}" destId="{7ACEC228-909B-4F73-8598-96F65B061C98}" srcOrd="0" destOrd="0" parTransId="{6990205F-25E2-44D5-819A-EE2E3C6F13E7}" sibTransId="{A3796032-F126-4B3D-9F3E-25CB195BAB1F}"/>
    <dgm:cxn modelId="{23AE8E0C-48D3-4E81-A725-947F97FB9383}" srcId="{7ACEC228-909B-4F73-8598-96F65B061C98}" destId="{A2B4B94E-E085-46AF-8FCC-FD5965BFE754}" srcOrd="0" destOrd="0" parTransId="{75EA5D91-6040-4D3F-9F34-16D91943F9F9}" sibTransId="{60865183-695E-4CA4-B260-B0174BB28CE8}"/>
    <dgm:cxn modelId="{6DF43D4B-0FA2-40BC-907B-1054A39E0012}" type="presOf" srcId="{A2B4B94E-E085-46AF-8FCC-FD5965BFE754}" destId="{F558A86F-53F4-4073-8A22-38140257CA24}" srcOrd="0" destOrd="0" presId="urn:microsoft.com/office/officeart/2005/8/layout/chevron2"/>
    <dgm:cxn modelId="{A163CDCC-175B-4523-9798-56929ABDCDF6}" srcId="{86D796F9-A1FD-402F-B752-6836B4553340}" destId="{AA1E31C7-D847-4259-B8B3-3C13051F24CB}" srcOrd="1" destOrd="0" parTransId="{6DA739FF-C8CF-4045-8AD2-8635515BED99}" sibTransId="{80FD7B20-35C1-4738-BFDB-C86C120E2075}"/>
    <dgm:cxn modelId="{58345754-BE88-42C9-B6CA-FFAC55561802}" srcId="{86D796F9-A1FD-402F-B752-6836B4553340}" destId="{D3F5708F-E389-4013-A895-F8CA5032F09B}" srcOrd="2" destOrd="0" parTransId="{49053540-7445-42A0-A5B6-0E114C5C09D9}" sibTransId="{058A020B-4EB9-40D9-9DE8-C94147937FC0}"/>
    <dgm:cxn modelId="{4C9FA57D-4AAF-4C76-9F34-6BD05545F896}" type="presOf" srcId="{86D796F9-A1FD-402F-B752-6836B4553340}" destId="{4B04DFFE-9B99-47B1-9D10-DEE7843F9CD8}" srcOrd="0" destOrd="0" presId="urn:microsoft.com/office/officeart/2005/8/layout/chevron2"/>
    <dgm:cxn modelId="{38FD0BB1-FEC7-4F3B-9D9F-F7E8D1BC4F93}" type="presParOf" srcId="{4B04DFFE-9B99-47B1-9D10-DEE7843F9CD8}" destId="{5F6F7450-5ACC-4B22-9391-7C5E2630A564}" srcOrd="0" destOrd="0" presId="urn:microsoft.com/office/officeart/2005/8/layout/chevron2"/>
    <dgm:cxn modelId="{13B8C4AA-865D-4C46-A6E4-F4872AB1A8F7}" type="presParOf" srcId="{5F6F7450-5ACC-4B22-9391-7C5E2630A564}" destId="{173B5DCF-C27D-4065-A717-96EB85F8503E}" srcOrd="0" destOrd="0" presId="urn:microsoft.com/office/officeart/2005/8/layout/chevron2"/>
    <dgm:cxn modelId="{0A769548-2F48-40A3-B5B5-4CBE41C9128B}" type="presParOf" srcId="{5F6F7450-5ACC-4B22-9391-7C5E2630A564}" destId="{F558A86F-53F4-4073-8A22-38140257CA24}" srcOrd="1" destOrd="0" presId="urn:microsoft.com/office/officeart/2005/8/layout/chevron2"/>
    <dgm:cxn modelId="{1AA85412-E211-48EC-98D4-D033A22D2F22}" type="presParOf" srcId="{4B04DFFE-9B99-47B1-9D10-DEE7843F9CD8}" destId="{8B9D690C-AFA1-4D1A-934B-E8CC8F41FD64}" srcOrd="1" destOrd="0" presId="urn:microsoft.com/office/officeart/2005/8/layout/chevron2"/>
    <dgm:cxn modelId="{4374FE5F-20F5-470C-A342-302C002C5D7F}" type="presParOf" srcId="{4B04DFFE-9B99-47B1-9D10-DEE7843F9CD8}" destId="{8004F255-A246-4511-9B6B-753ED1720F82}" srcOrd="2" destOrd="0" presId="urn:microsoft.com/office/officeart/2005/8/layout/chevron2"/>
    <dgm:cxn modelId="{CBB9BA04-1579-4255-A9AD-D2AED719A04A}" type="presParOf" srcId="{8004F255-A246-4511-9B6B-753ED1720F82}" destId="{E7670EE0-06AF-486F-BB1C-E430DB1650C9}" srcOrd="0" destOrd="0" presId="urn:microsoft.com/office/officeart/2005/8/layout/chevron2"/>
    <dgm:cxn modelId="{5823A8A0-E8F0-4276-A4FC-94AF31C3A269}" type="presParOf" srcId="{8004F255-A246-4511-9B6B-753ED1720F82}" destId="{18FDCAD2-E87F-4016-8187-19FE07AD4817}" srcOrd="1" destOrd="0" presId="urn:microsoft.com/office/officeart/2005/8/layout/chevron2"/>
    <dgm:cxn modelId="{D2A2A005-B6C6-4F9D-8C8B-2F50D8D5D44D}" type="presParOf" srcId="{4B04DFFE-9B99-47B1-9D10-DEE7843F9CD8}" destId="{79408981-2809-481E-9160-47B33EF43FFD}" srcOrd="3" destOrd="0" presId="urn:microsoft.com/office/officeart/2005/8/layout/chevron2"/>
    <dgm:cxn modelId="{E0B0E714-01A8-4853-B4FA-12DFBBAA80AF}" type="presParOf" srcId="{4B04DFFE-9B99-47B1-9D10-DEE7843F9CD8}" destId="{4E9F63FA-68B1-4731-BA87-87625F408162}" srcOrd="4" destOrd="0" presId="urn:microsoft.com/office/officeart/2005/8/layout/chevron2"/>
    <dgm:cxn modelId="{E82C7CC6-7B76-490A-B75E-19FC4153549D}" type="presParOf" srcId="{4E9F63FA-68B1-4731-BA87-87625F408162}" destId="{E6D7EB79-5E09-4468-A275-BD338F555394}" srcOrd="0" destOrd="0" presId="urn:microsoft.com/office/officeart/2005/8/layout/chevron2"/>
    <dgm:cxn modelId="{990DE0BF-2ACD-448C-B5C9-35BC84F67241}" type="presParOf" srcId="{4E9F63FA-68B1-4731-BA87-87625F408162}" destId="{034D7C88-EA99-461E-8389-BE099A045044}"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00A654-488D-4BC4-A45B-28515CDA5E54}" type="doc">
      <dgm:prSet loTypeId="urn:microsoft.com/office/officeart/2005/8/layout/bList2" loCatId="picture" qsTypeId="urn:microsoft.com/office/officeart/2005/8/quickstyle/simple1" qsCatId="simple" csTypeId="urn:microsoft.com/office/officeart/2005/8/colors/accent1_2" csCatId="accent1" phldr="1"/>
      <dgm:spPr/>
    </dgm:pt>
    <dgm:pt modelId="{49D60AF7-4011-419A-BD81-8FF39BB0C5BF}">
      <dgm:prSet phldrT="[Text]" phldr="1"/>
      <dgm:spPr/>
      <dgm:t>
        <a:bodyPr/>
        <a:lstStyle/>
        <a:p>
          <a:pPr rtl="1"/>
          <a:endParaRPr lang="ar-SA" dirty="0"/>
        </a:p>
      </dgm:t>
    </dgm:pt>
    <dgm:pt modelId="{A8DA0D28-1E85-4DAE-887F-A74D672110AA}" type="parTrans" cxnId="{EE5E21D2-EECE-4102-92B5-31535B1C1F42}">
      <dgm:prSet/>
      <dgm:spPr/>
      <dgm:t>
        <a:bodyPr/>
        <a:lstStyle/>
        <a:p>
          <a:pPr rtl="1"/>
          <a:endParaRPr lang="ar-SA"/>
        </a:p>
      </dgm:t>
    </dgm:pt>
    <dgm:pt modelId="{79377BAB-7646-4256-A255-81C2F6C9CDEF}" type="sibTrans" cxnId="{EE5E21D2-EECE-4102-92B5-31535B1C1F42}">
      <dgm:prSet/>
      <dgm:spPr/>
      <dgm:t>
        <a:bodyPr/>
        <a:lstStyle/>
        <a:p>
          <a:pPr rtl="1"/>
          <a:endParaRPr lang="ar-SA"/>
        </a:p>
      </dgm:t>
    </dgm:pt>
    <dgm:pt modelId="{CD985964-1263-4328-A715-8E7836BFF0A9}">
      <dgm:prSet phldrT="[Text]" phldr="1"/>
      <dgm:spPr/>
      <dgm:t>
        <a:bodyPr/>
        <a:lstStyle/>
        <a:p>
          <a:pPr rtl="1"/>
          <a:endParaRPr lang="ar-SA" dirty="0"/>
        </a:p>
      </dgm:t>
    </dgm:pt>
    <dgm:pt modelId="{139EB0FC-5749-4AB0-80D3-C072C80CD8AE}" type="sibTrans" cxnId="{10B3F4F8-C389-4651-869D-6F335A3E2654}">
      <dgm:prSet/>
      <dgm:spPr/>
      <dgm:t>
        <a:bodyPr/>
        <a:lstStyle/>
        <a:p>
          <a:pPr rtl="1"/>
          <a:endParaRPr lang="ar-SA"/>
        </a:p>
      </dgm:t>
    </dgm:pt>
    <dgm:pt modelId="{D5087735-9EC5-47C9-8E72-77840C831401}" type="parTrans" cxnId="{10B3F4F8-C389-4651-869D-6F335A3E2654}">
      <dgm:prSet/>
      <dgm:spPr/>
      <dgm:t>
        <a:bodyPr/>
        <a:lstStyle/>
        <a:p>
          <a:pPr rtl="1"/>
          <a:endParaRPr lang="ar-SA"/>
        </a:p>
      </dgm:t>
    </dgm:pt>
    <dgm:pt modelId="{9332FDFD-83DE-4DC1-B915-C6A2B461D32D}">
      <dgm:prSet custT="1"/>
      <dgm:spPr/>
      <dgm:t>
        <a:bodyPr/>
        <a:lstStyle/>
        <a:p>
          <a:pPr algn="ctr" rtl="1">
            <a:lnSpc>
              <a:spcPct val="150000"/>
            </a:lnSpc>
          </a:pPr>
          <a:r>
            <a:rPr lang="ar-IQ" sz="1800" dirty="0" smtClean="0"/>
            <a:t>قياس قدرة الطالب في مادة معينه قياساً الى درجة 100%   .</a:t>
          </a:r>
          <a:endParaRPr lang="ar-SA" sz="1800" dirty="0"/>
        </a:p>
      </dgm:t>
    </dgm:pt>
    <dgm:pt modelId="{F5B579B5-6928-43A7-8503-32FC2FA66FB7}" type="parTrans" cxnId="{516B0885-DCC2-455F-9DE4-D50141FB368E}">
      <dgm:prSet/>
      <dgm:spPr/>
      <dgm:t>
        <a:bodyPr/>
        <a:lstStyle/>
        <a:p>
          <a:pPr rtl="1"/>
          <a:endParaRPr lang="ar-SA"/>
        </a:p>
      </dgm:t>
    </dgm:pt>
    <dgm:pt modelId="{075DBEDB-2D40-430B-8268-0746152AA108}" type="sibTrans" cxnId="{516B0885-DCC2-455F-9DE4-D50141FB368E}">
      <dgm:prSet/>
      <dgm:spPr/>
      <dgm:t>
        <a:bodyPr/>
        <a:lstStyle/>
        <a:p>
          <a:pPr rtl="1"/>
          <a:endParaRPr lang="ar-SA"/>
        </a:p>
      </dgm:t>
    </dgm:pt>
    <dgm:pt modelId="{64FF1195-3360-4B71-A24D-6919F016162F}">
      <dgm:prSet custT="1"/>
      <dgm:spPr/>
      <dgm:t>
        <a:bodyPr/>
        <a:lstStyle/>
        <a:p>
          <a:pPr algn="ctr" rtl="1">
            <a:lnSpc>
              <a:spcPct val="150000"/>
            </a:lnSpc>
          </a:pPr>
          <a:r>
            <a:rPr lang="ar-IQ" sz="1800" b="0" dirty="0" smtClean="0"/>
            <a:t>قياس الاستعداد العقلي  للطلبة بمقياس الذكاء ثم مقارنة ذلك مع مجموعته .</a:t>
          </a:r>
          <a:endParaRPr lang="ar-SA" sz="1800" b="0" dirty="0"/>
        </a:p>
      </dgm:t>
    </dgm:pt>
    <dgm:pt modelId="{AEA1C15E-DB71-44EE-8688-9ECFEB8C1F0D}" type="parTrans" cxnId="{06B8B477-F777-4A9C-8409-53F62237EA4C}">
      <dgm:prSet/>
      <dgm:spPr/>
      <dgm:t>
        <a:bodyPr/>
        <a:lstStyle/>
        <a:p>
          <a:pPr rtl="1"/>
          <a:endParaRPr lang="ar-SA"/>
        </a:p>
      </dgm:t>
    </dgm:pt>
    <dgm:pt modelId="{B27C056C-2394-45F4-85F5-632540075153}" type="sibTrans" cxnId="{06B8B477-F777-4A9C-8409-53F62237EA4C}">
      <dgm:prSet/>
      <dgm:spPr/>
      <dgm:t>
        <a:bodyPr/>
        <a:lstStyle/>
        <a:p>
          <a:pPr rtl="1"/>
          <a:endParaRPr lang="ar-SA"/>
        </a:p>
      </dgm:t>
    </dgm:pt>
    <dgm:pt modelId="{B2903DB7-335D-45BB-85F5-7D002C2F73D9}">
      <dgm:prSet custT="1"/>
      <dgm:spPr/>
      <dgm:t>
        <a:bodyPr/>
        <a:lstStyle/>
        <a:p>
          <a:pPr algn="ctr" rtl="1">
            <a:lnSpc>
              <a:spcPct val="150000"/>
            </a:lnSpc>
          </a:pPr>
          <a:r>
            <a:rPr lang="ar-IQ" sz="1800" dirty="0" smtClean="0"/>
            <a:t>قياس قدرة الطالب على الانتقال الى مدرسة بأعلى مرحلة دراسية او الى الجامعة او الى الحياة المهنية بعد تخرجه من مرحلة دراسية مع</a:t>
          </a:r>
          <a:r>
            <a:rPr lang="ar-SA" sz="1800" dirty="0" smtClean="0"/>
            <a:t>ين</a:t>
          </a:r>
          <a:r>
            <a:rPr lang="ar-IQ" sz="1800" dirty="0" smtClean="0"/>
            <a:t>ه . </a:t>
          </a:r>
          <a:endParaRPr lang="ar-SA" sz="1800" dirty="0"/>
        </a:p>
      </dgm:t>
    </dgm:pt>
    <dgm:pt modelId="{BCCFDF41-9A71-45F2-B4AD-61088893B8E4}" type="parTrans" cxnId="{65CCBC03-8095-4978-A071-72703879FBF4}">
      <dgm:prSet/>
      <dgm:spPr/>
      <dgm:t>
        <a:bodyPr/>
        <a:lstStyle/>
        <a:p>
          <a:pPr rtl="1"/>
          <a:endParaRPr lang="ar-SA"/>
        </a:p>
      </dgm:t>
    </dgm:pt>
    <dgm:pt modelId="{0F54977D-25A3-41A8-8F92-D83FACBA6F28}" type="sibTrans" cxnId="{65CCBC03-8095-4978-A071-72703879FBF4}">
      <dgm:prSet/>
      <dgm:spPr/>
      <dgm:t>
        <a:bodyPr/>
        <a:lstStyle/>
        <a:p>
          <a:pPr rtl="1"/>
          <a:endParaRPr lang="ar-SA"/>
        </a:p>
      </dgm:t>
    </dgm:pt>
    <dgm:pt modelId="{941775FE-22EF-49EB-9146-D6E172926031}">
      <dgm:prSet phldrT="[Text]" phldr="1"/>
      <dgm:spPr/>
      <dgm:t>
        <a:bodyPr/>
        <a:lstStyle/>
        <a:p>
          <a:pPr rtl="1"/>
          <a:endParaRPr lang="ar-SA" dirty="0"/>
        </a:p>
      </dgm:t>
    </dgm:pt>
    <dgm:pt modelId="{EE0A18FD-5921-4422-8A3A-CA3E9790AAA8}" type="sibTrans" cxnId="{81400615-DB76-4DAD-B981-3FABF7A9FCA0}">
      <dgm:prSet/>
      <dgm:spPr/>
      <dgm:t>
        <a:bodyPr/>
        <a:lstStyle/>
        <a:p>
          <a:pPr rtl="1"/>
          <a:endParaRPr lang="ar-SA"/>
        </a:p>
      </dgm:t>
    </dgm:pt>
    <dgm:pt modelId="{D13073E5-1460-4DE5-9DC7-B790284663F0}" type="parTrans" cxnId="{81400615-DB76-4DAD-B981-3FABF7A9FCA0}">
      <dgm:prSet/>
      <dgm:spPr/>
      <dgm:t>
        <a:bodyPr/>
        <a:lstStyle/>
        <a:p>
          <a:pPr rtl="1"/>
          <a:endParaRPr lang="ar-SA"/>
        </a:p>
      </dgm:t>
    </dgm:pt>
    <dgm:pt modelId="{A051F73A-28EF-42BF-B360-C9FAD79D1003}" type="pres">
      <dgm:prSet presAssocID="{6C00A654-488D-4BC4-A45B-28515CDA5E54}" presName="diagram" presStyleCnt="0">
        <dgm:presLayoutVars>
          <dgm:dir/>
          <dgm:animLvl val="lvl"/>
          <dgm:resizeHandles val="exact"/>
        </dgm:presLayoutVars>
      </dgm:prSet>
      <dgm:spPr/>
    </dgm:pt>
    <dgm:pt modelId="{8AA5328B-73BC-4A4E-BE61-3846F14D258F}" type="pres">
      <dgm:prSet presAssocID="{CD985964-1263-4328-A715-8E7836BFF0A9}" presName="compNode" presStyleCnt="0"/>
      <dgm:spPr/>
    </dgm:pt>
    <dgm:pt modelId="{508CAB2F-A08D-4709-934A-68576BDBF772}" type="pres">
      <dgm:prSet presAssocID="{CD985964-1263-4328-A715-8E7836BFF0A9}" presName="childRect" presStyleLbl="bgAcc1" presStyleIdx="0" presStyleCnt="3" custScaleX="144076" custScaleY="177974">
        <dgm:presLayoutVars>
          <dgm:bulletEnabled val="1"/>
        </dgm:presLayoutVars>
      </dgm:prSet>
      <dgm:spPr/>
      <dgm:t>
        <a:bodyPr/>
        <a:lstStyle/>
        <a:p>
          <a:pPr rtl="1"/>
          <a:endParaRPr lang="ar-SA"/>
        </a:p>
      </dgm:t>
    </dgm:pt>
    <dgm:pt modelId="{4A375754-6A37-4913-83DC-B6B062C29370}" type="pres">
      <dgm:prSet presAssocID="{CD985964-1263-4328-A715-8E7836BFF0A9}" presName="parentText" presStyleLbl="node1" presStyleIdx="0" presStyleCnt="0">
        <dgm:presLayoutVars>
          <dgm:chMax val="0"/>
          <dgm:bulletEnabled val="1"/>
        </dgm:presLayoutVars>
      </dgm:prSet>
      <dgm:spPr/>
      <dgm:t>
        <a:bodyPr/>
        <a:lstStyle/>
        <a:p>
          <a:pPr rtl="1"/>
          <a:endParaRPr lang="ar-SA"/>
        </a:p>
      </dgm:t>
    </dgm:pt>
    <dgm:pt modelId="{514B80C4-A2EF-4E3A-8758-8B95988DA7FA}" type="pres">
      <dgm:prSet presAssocID="{CD985964-1263-4328-A715-8E7836BFF0A9}" presName="parentRect" presStyleLbl="alignNode1" presStyleIdx="0" presStyleCnt="3" custScaleX="129365" custScaleY="20384" custLinFactNeighborY="46985"/>
      <dgm:spPr/>
      <dgm:t>
        <a:bodyPr/>
        <a:lstStyle/>
        <a:p>
          <a:pPr rtl="1"/>
          <a:endParaRPr lang="ar-SA"/>
        </a:p>
      </dgm:t>
    </dgm:pt>
    <dgm:pt modelId="{D44E8ED8-A431-49C2-8783-A7138A36B534}" type="pres">
      <dgm:prSet presAssocID="{CD985964-1263-4328-A715-8E7836BFF0A9}" presName="adorn" presStyleLbl="fgAccFollowNode1" presStyleIdx="0" presStyleCnt="3"/>
      <dgm:spPr>
        <a:noFill/>
        <a:ln>
          <a:noFill/>
        </a:ln>
      </dgm:spPr>
    </dgm:pt>
    <dgm:pt modelId="{70869A22-392A-4FC0-8B9F-73C579D6FF20}" type="pres">
      <dgm:prSet presAssocID="{139EB0FC-5749-4AB0-80D3-C072C80CD8AE}" presName="sibTrans" presStyleLbl="sibTrans2D1" presStyleIdx="0" presStyleCnt="0"/>
      <dgm:spPr/>
      <dgm:t>
        <a:bodyPr/>
        <a:lstStyle/>
        <a:p>
          <a:pPr rtl="1"/>
          <a:endParaRPr lang="ar-SA"/>
        </a:p>
      </dgm:t>
    </dgm:pt>
    <dgm:pt modelId="{A635755D-0B21-49D1-9476-5D54D84D5A7D}" type="pres">
      <dgm:prSet presAssocID="{941775FE-22EF-49EB-9146-D6E172926031}" presName="compNode" presStyleCnt="0"/>
      <dgm:spPr/>
    </dgm:pt>
    <dgm:pt modelId="{CDA76C19-59AF-4AE4-A799-063561D8C70E}" type="pres">
      <dgm:prSet presAssocID="{941775FE-22EF-49EB-9146-D6E172926031}" presName="childRect" presStyleLbl="bgAcc1" presStyleIdx="1" presStyleCnt="3" custScaleX="137472" custScaleY="177974">
        <dgm:presLayoutVars>
          <dgm:bulletEnabled val="1"/>
        </dgm:presLayoutVars>
      </dgm:prSet>
      <dgm:spPr/>
      <dgm:t>
        <a:bodyPr/>
        <a:lstStyle/>
        <a:p>
          <a:pPr rtl="1"/>
          <a:endParaRPr lang="ar-SA"/>
        </a:p>
      </dgm:t>
    </dgm:pt>
    <dgm:pt modelId="{7C456D86-E2A1-40EF-ADBB-9FFEE357EE2E}" type="pres">
      <dgm:prSet presAssocID="{941775FE-22EF-49EB-9146-D6E172926031}" presName="parentText" presStyleLbl="node1" presStyleIdx="0" presStyleCnt="0">
        <dgm:presLayoutVars>
          <dgm:chMax val="0"/>
          <dgm:bulletEnabled val="1"/>
        </dgm:presLayoutVars>
      </dgm:prSet>
      <dgm:spPr/>
      <dgm:t>
        <a:bodyPr/>
        <a:lstStyle/>
        <a:p>
          <a:pPr rtl="1"/>
          <a:endParaRPr lang="ar-SA"/>
        </a:p>
      </dgm:t>
    </dgm:pt>
    <dgm:pt modelId="{38618EFA-AEB6-4EA3-AF64-10C11F68189F}" type="pres">
      <dgm:prSet presAssocID="{941775FE-22EF-49EB-9146-D6E172926031}" presName="parentRect" presStyleLbl="alignNode1" presStyleIdx="1" presStyleCnt="3" custScaleX="129365" custScaleY="20384" custLinFactNeighborY="46985"/>
      <dgm:spPr/>
      <dgm:t>
        <a:bodyPr/>
        <a:lstStyle/>
        <a:p>
          <a:pPr rtl="1"/>
          <a:endParaRPr lang="ar-SA"/>
        </a:p>
      </dgm:t>
    </dgm:pt>
    <dgm:pt modelId="{9A214646-4ED8-4FCB-B97F-CAE3621A3184}" type="pres">
      <dgm:prSet presAssocID="{941775FE-22EF-49EB-9146-D6E172926031}" presName="adorn" presStyleLbl="fgAccFollowNode1" presStyleIdx="1" presStyleCnt="3" custScaleY="79918" custLinFactY="75683" custLinFactNeighborX="51253" custLinFactNeighborY="100000"/>
      <dgm:spPr>
        <a:noFill/>
        <a:ln>
          <a:noFill/>
        </a:ln>
      </dgm:spPr>
    </dgm:pt>
    <dgm:pt modelId="{B1D4240A-58EC-4F7D-80E6-9FF306CEFA0D}" type="pres">
      <dgm:prSet presAssocID="{EE0A18FD-5921-4422-8A3A-CA3E9790AAA8}" presName="sibTrans" presStyleLbl="sibTrans2D1" presStyleIdx="0" presStyleCnt="0"/>
      <dgm:spPr/>
      <dgm:t>
        <a:bodyPr/>
        <a:lstStyle/>
        <a:p>
          <a:pPr rtl="1"/>
          <a:endParaRPr lang="ar-SA"/>
        </a:p>
      </dgm:t>
    </dgm:pt>
    <dgm:pt modelId="{7A0A71A2-BFE1-4A9B-9B19-2B89E732167B}" type="pres">
      <dgm:prSet presAssocID="{49D60AF7-4011-419A-BD81-8FF39BB0C5BF}" presName="compNode" presStyleCnt="0"/>
      <dgm:spPr/>
    </dgm:pt>
    <dgm:pt modelId="{1553F50B-16B6-4DC4-9CFE-A6855D67CFF4}" type="pres">
      <dgm:prSet presAssocID="{49D60AF7-4011-419A-BD81-8FF39BB0C5BF}" presName="childRect" presStyleLbl="bgAcc1" presStyleIdx="2" presStyleCnt="3" custScaleX="208276" custScaleY="180356" custLinFactNeighborY="-1793">
        <dgm:presLayoutVars>
          <dgm:bulletEnabled val="1"/>
        </dgm:presLayoutVars>
      </dgm:prSet>
      <dgm:spPr/>
      <dgm:t>
        <a:bodyPr/>
        <a:lstStyle/>
        <a:p>
          <a:pPr rtl="1"/>
          <a:endParaRPr lang="ar-SA"/>
        </a:p>
      </dgm:t>
    </dgm:pt>
    <dgm:pt modelId="{E02633B0-31BF-438A-9C15-57BCE9926A77}" type="pres">
      <dgm:prSet presAssocID="{49D60AF7-4011-419A-BD81-8FF39BB0C5BF}" presName="parentText" presStyleLbl="node1" presStyleIdx="0" presStyleCnt="0">
        <dgm:presLayoutVars>
          <dgm:chMax val="0"/>
          <dgm:bulletEnabled val="1"/>
        </dgm:presLayoutVars>
      </dgm:prSet>
      <dgm:spPr/>
      <dgm:t>
        <a:bodyPr/>
        <a:lstStyle/>
        <a:p>
          <a:pPr rtl="1"/>
          <a:endParaRPr lang="ar-SA"/>
        </a:p>
      </dgm:t>
    </dgm:pt>
    <dgm:pt modelId="{2DD01934-6F40-4DE0-89D2-20025F72C696}" type="pres">
      <dgm:prSet presAssocID="{49D60AF7-4011-419A-BD81-8FF39BB0C5BF}" presName="parentRect" presStyleLbl="alignNode1" presStyleIdx="2" presStyleCnt="3" custScaleX="183661" custScaleY="17328" custLinFactNeighborY="40356"/>
      <dgm:spPr/>
      <dgm:t>
        <a:bodyPr/>
        <a:lstStyle/>
        <a:p>
          <a:pPr rtl="1"/>
          <a:endParaRPr lang="ar-SA"/>
        </a:p>
      </dgm:t>
    </dgm:pt>
    <dgm:pt modelId="{0F08CFEE-DE23-427A-B118-DC7A7759608E}" type="pres">
      <dgm:prSet presAssocID="{49D60AF7-4011-419A-BD81-8FF39BB0C5BF}" presName="adorn" presStyleLbl="fgAccFollowNode1" presStyleIdx="2" presStyleCnt="3"/>
      <dgm:spPr>
        <a:noFill/>
        <a:ln>
          <a:noFill/>
        </a:ln>
      </dgm:spPr>
    </dgm:pt>
  </dgm:ptLst>
  <dgm:cxnLst>
    <dgm:cxn modelId="{F60E64E1-C100-4563-AB02-4377F95454A0}" type="presOf" srcId="{CD985964-1263-4328-A715-8E7836BFF0A9}" destId="{4A375754-6A37-4913-83DC-B6B062C29370}" srcOrd="0" destOrd="0" presId="urn:microsoft.com/office/officeart/2005/8/layout/bList2"/>
    <dgm:cxn modelId="{64B577A6-A251-4346-BB34-5715C8AEDF0E}" type="presOf" srcId="{49D60AF7-4011-419A-BD81-8FF39BB0C5BF}" destId="{E02633B0-31BF-438A-9C15-57BCE9926A77}" srcOrd="0" destOrd="0" presId="urn:microsoft.com/office/officeart/2005/8/layout/bList2"/>
    <dgm:cxn modelId="{E991209B-4A23-4B20-8C11-10B2E6CBC96F}" type="presOf" srcId="{CD985964-1263-4328-A715-8E7836BFF0A9}" destId="{514B80C4-A2EF-4E3A-8758-8B95988DA7FA}" srcOrd="1" destOrd="0" presId="urn:microsoft.com/office/officeart/2005/8/layout/bList2"/>
    <dgm:cxn modelId="{0B812DA1-78A7-4F73-8FCD-9F01DDDCBAA1}" type="presOf" srcId="{941775FE-22EF-49EB-9146-D6E172926031}" destId="{38618EFA-AEB6-4EA3-AF64-10C11F68189F}" srcOrd="1" destOrd="0" presId="urn:microsoft.com/office/officeart/2005/8/layout/bList2"/>
    <dgm:cxn modelId="{E358837C-6500-4FE0-9665-F9E7BDBD82ED}" type="presOf" srcId="{EE0A18FD-5921-4422-8A3A-CA3E9790AAA8}" destId="{B1D4240A-58EC-4F7D-80E6-9FF306CEFA0D}" srcOrd="0" destOrd="0" presId="urn:microsoft.com/office/officeart/2005/8/layout/bList2"/>
    <dgm:cxn modelId="{3F39BD2D-DD31-4012-B8EB-F0B5AC44C199}" type="presOf" srcId="{9332FDFD-83DE-4DC1-B915-C6A2B461D32D}" destId="{CDA76C19-59AF-4AE4-A799-063561D8C70E}" srcOrd="0" destOrd="0" presId="urn:microsoft.com/office/officeart/2005/8/layout/bList2"/>
    <dgm:cxn modelId="{06B8B477-F777-4A9C-8409-53F62237EA4C}" srcId="{CD985964-1263-4328-A715-8E7836BFF0A9}" destId="{64FF1195-3360-4B71-A24D-6919F016162F}" srcOrd="0" destOrd="0" parTransId="{AEA1C15E-DB71-44EE-8688-9ECFEB8C1F0D}" sibTransId="{B27C056C-2394-45F4-85F5-632540075153}"/>
    <dgm:cxn modelId="{75F140E0-3A20-4A01-95AB-D2E70F768865}" type="presOf" srcId="{49D60AF7-4011-419A-BD81-8FF39BB0C5BF}" destId="{2DD01934-6F40-4DE0-89D2-20025F72C696}" srcOrd="1" destOrd="0" presId="urn:microsoft.com/office/officeart/2005/8/layout/bList2"/>
    <dgm:cxn modelId="{EE5E21D2-EECE-4102-92B5-31535B1C1F42}" srcId="{6C00A654-488D-4BC4-A45B-28515CDA5E54}" destId="{49D60AF7-4011-419A-BD81-8FF39BB0C5BF}" srcOrd="2" destOrd="0" parTransId="{A8DA0D28-1E85-4DAE-887F-A74D672110AA}" sibTransId="{79377BAB-7646-4256-A255-81C2F6C9CDEF}"/>
    <dgm:cxn modelId="{64E356C2-4DC7-41D6-8E5B-C5DE09346F07}" type="presOf" srcId="{941775FE-22EF-49EB-9146-D6E172926031}" destId="{7C456D86-E2A1-40EF-ADBB-9FFEE357EE2E}" srcOrd="0" destOrd="0" presId="urn:microsoft.com/office/officeart/2005/8/layout/bList2"/>
    <dgm:cxn modelId="{516B0885-DCC2-455F-9DE4-D50141FB368E}" srcId="{941775FE-22EF-49EB-9146-D6E172926031}" destId="{9332FDFD-83DE-4DC1-B915-C6A2B461D32D}" srcOrd="0" destOrd="0" parTransId="{F5B579B5-6928-43A7-8503-32FC2FA66FB7}" sibTransId="{075DBEDB-2D40-430B-8268-0746152AA108}"/>
    <dgm:cxn modelId="{9F4BA6DB-44FF-4D05-8EDE-69C0D860F008}" type="presOf" srcId="{6C00A654-488D-4BC4-A45B-28515CDA5E54}" destId="{A051F73A-28EF-42BF-B360-C9FAD79D1003}" srcOrd="0" destOrd="0" presId="urn:microsoft.com/office/officeart/2005/8/layout/bList2"/>
    <dgm:cxn modelId="{CCE1A526-7D99-454E-A8ED-8A77706B10E1}" type="presOf" srcId="{139EB0FC-5749-4AB0-80D3-C072C80CD8AE}" destId="{70869A22-392A-4FC0-8B9F-73C579D6FF20}" srcOrd="0" destOrd="0" presId="urn:microsoft.com/office/officeart/2005/8/layout/bList2"/>
    <dgm:cxn modelId="{65CCBC03-8095-4978-A071-72703879FBF4}" srcId="{49D60AF7-4011-419A-BD81-8FF39BB0C5BF}" destId="{B2903DB7-335D-45BB-85F5-7D002C2F73D9}" srcOrd="0" destOrd="0" parTransId="{BCCFDF41-9A71-45F2-B4AD-61088893B8E4}" sibTransId="{0F54977D-25A3-41A8-8F92-D83FACBA6F28}"/>
    <dgm:cxn modelId="{10B3F4F8-C389-4651-869D-6F335A3E2654}" srcId="{6C00A654-488D-4BC4-A45B-28515CDA5E54}" destId="{CD985964-1263-4328-A715-8E7836BFF0A9}" srcOrd="0" destOrd="0" parTransId="{D5087735-9EC5-47C9-8E72-77840C831401}" sibTransId="{139EB0FC-5749-4AB0-80D3-C072C80CD8AE}"/>
    <dgm:cxn modelId="{E0247809-4C98-4C61-9ACA-7F7E6E06EB4F}" type="presOf" srcId="{64FF1195-3360-4B71-A24D-6919F016162F}" destId="{508CAB2F-A08D-4709-934A-68576BDBF772}" srcOrd="0" destOrd="0" presId="urn:microsoft.com/office/officeart/2005/8/layout/bList2"/>
    <dgm:cxn modelId="{475EE7D1-979B-42C2-B9A1-16DE3F70871A}" type="presOf" srcId="{B2903DB7-335D-45BB-85F5-7D002C2F73D9}" destId="{1553F50B-16B6-4DC4-9CFE-A6855D67CFF4}" srcOrd="0" destOrd="0" presId="urn:microsoft.com/office/officeart/2005/8/layout/bList2"/>
    <dgm:cxn modelId="{81400615-DB76-4DAD-B981-3FABF7A9FCA0}" srcId="{6C00A654-488D-4BC4-A45B-28515CDA5E54}" destId="{941775FE-22EF-49EB-9146-D6E172926031}" srcOrd="1" destOrd="0" parTransId="{D13073E5-1460-4DE5-9DC7-B790284663F0}" sibTransId="{EE0A18FD-5921-4422-8A3A-CA3E9790AAA8}"/>
    <dgm:cxn modelId="{24528860-9AFE-44F1-8C9C-BD70F9B0A350}" type="presParOf" srcId="{A051F73A-28EF-42BF-B360-C9FAD79D1003}" destId="{8AA5328B-73BC-4A4E-BE61-3846F14D258F}" srcOrd="0" destOrd="0" presId="urn:microsoft.com/office/officeart/2005/8/layout/bList2"/>
    <dgm:cxn modelId="{CE0668AF-CC2B-46FD-9626-657E7D84BF2F}" type="presParOf" srcId="{8AA5328B-73BC-4A4E-BE61-3846F14D258F}" destId="{508CAB2F-A08D-4709-934A-68576BDBF772}" srcOrd="0" destOrd="0" presId="urn:microsoft.com/office/officeart/2005/8/layout/bList2"/>
    <dgm:cxn modelId="{6CA1F4DF-711C-4A39-9459-E4EFCEEDFACF}" type="presParOf" srcId="{8AA5328B-73BC-4A4E-BE61-3846F14D258F}" destId="{4A375754-6A37-4913-83DC-B6B062C29370}" srcOrd="1" destOrd="0" presId="urn:microsoft.com/office/officeart/2005/8/layout/bList2"/>
    <dgm:cxn modelId="{EA388344-1597-4132-BCEE-B97595C28743}" type="presParOf" srcId="{8AA5328B-73BC-4A4E-BE61-3846F14D258F}" destId="{514B80C4-A2EF-4E3A-8758-8B95988DA7FA}" srcOrd="2" destOrd="0" presId="urn:microsoft.com/office/officeart/2005/8/layout/bList2"/>
    <dgm:cxn modelId="{BDD18A84-2C84-46C1-B3AB-220490936CC0}" type="presParOf" srcId="{8AA5328B-73BC-4A4E-BE61-3846F14D258F}" destId="{D44E8ED8-A431-49C2-8783-A7138A36B534}" srcOrd="3" destOrd="0" presId="urn:microsoft.com/office/officeart/2005/8/layout/bList2"/>
    <dgm:cxn modelId="{0B1D312D-DBA2-486A-A379-27F31256715F}" type="presParOf" srcId="{A051F73A-28EF-42BF-B360-C9FAD79D1003}" destId="{70869A22-392A-4FC0-8B9F-73C579D6FF20}" srcOrd="1" destOrd="0" presId="urn:microsoft.com/office/officeart/2005/8/layout/bList2"/>
    <dgm:cxn modelId="{F00430B3-6C03-4DD2-B4D5-EF08B0D7A7C9}" type="presParOf" srcId="{A051F73A-28EF-42BF-B360-C9FAD79D1003}" destId="{A635755D-0B21-49D1-9476-5D54D84D5A7D}" srcOrd="2" destOrd="0" presId="urn:microsoft.com/office/officeart/2005/8/layout/bList2"/>
    <dgm:cxn modelId="{43886721-DCA4-4DF6-ABFE-6A98B2476709}" type="presParOf" srcId="{A635755D-0B21-49D1-9476-5D54D84D5A7D}" destId="{CDA76C19-59AF-4AE4-A799-063561D8C70E}" srcOrd="0" destOrd="0" presId="urn:microsoft.com/office/officeart/2005/8/layout/bList2"/>
    <dgm:cxn modelId="{8104A3E9-D4C3-499A-9205-A5768F412FB2}" type="presParOf" srcId="{A635755D-0B21-49D1-9476-5D54D84D5A7D}" destId="{7C456D86-E2A1-40EF-ADBB-9FFEE357EE2E}" srcOrd="1" destOrd="0" presId="urn:microsoft.com/office/officeart/2005/8/layout/bList2"/>
    <dgm:cxn modelId="{3AF2E382-EE76-40BF-B96D-F5BCBAA90AD3}" type="presParOf" srcId="{A635755D-0B21-49D1-9476-5D54D84D5A7D}" destId="{38618EFA-AEB6-4EA3-AF64-10C11F68189F}" srcOrd="2" destOrd="0" presId="urn:microsoft.com/office/officeart/2005/8/layout/bList2"/>
    <dgm:cxn modelId="{8BE295C9-348C-4779-B279-D93058641F4D}" type="presParOf" srcId="{A635755D-0B21-49D1-9476-5D54D84D5A7D}" destId="{9A214646-4ED8-4FCB-B97F-CAE3621A3184}" srcOrd="3" destOrd="0" presId="urn:microsoft.com/office/officeart/2005/8/layout/bList2"/>
    <dgm:cxn modelId="{17C66599-4FE8-413F-8E0A-DDD92147A1F6}" type="presParOf" srcId="{A051F73A-28EF-42BF-B360-C9FAD79D1003}" destId="{B1D4240A-58EC-4F7D-80E6-9FF306CEFA0D}" srcOrd="3" destOrd="0" presId="urn:microsoft.com/office/officeart/2005/8/layout/bList2"/>
    <dgm:cxn modelId="{5B1D4ED0-8D04-46BC-A749-2ABF3BA354B1}" type="presParOf" srcId="{A051F73A-28EF-42BF-B360-C9FAD79D1003}" destId="{7A0A71A2-BFE1-4A9B-9B19-2B89E732167B}" srcOrd="4" destOrd="0" presId="urn:microsoft.com/office/officeart/2005/8/layout/bList2"/>
    <dgm:cxn modelId="{F6064498-FDBB-4198-AE4C-016532101906}" type="presParOf" srcId="{7A0A71A2-BFE1-4A9B-9B19-2B89E732167B}" destId="{1553F50B-16B6-4DC4-9CFE-A6855D67CFF4}" srcOrd="0" destOrd="0" presId="urn:microsoft.com/office/officeart/2005/8/layout/bList2"/>
    <dgm:cxn modelId="{88445085-3DDB-45F5-8BF4-CF338515B29F}" type="presParOf" srcId="{7A0A71A2-BFE1-4A9B-9B19-2B89E732167B}" destId="{E02633B0-31BF-438A-9C15-57BCE9926A77}" srcOrd="1" destOrd="0" presId="urn:microsoft.com/office/officeart/2005/8/layout/bList2"/>
    <dgm:cxn modelId="{69795C06-A7D7-4A84-8B1A-5ACFD6CF81FC}" type="presParOf" srcId="{7A0A71A2-BFE1-4A9B-9B19-2B89E732167B}" destId="{2DD01934-6F40-4DE0-89D2-20025F72C696}" srcOrd="2" destOrd="0" presId="urn:microsoft.com/office/officeart/2005/8/layout/bList2"/>
    <dgm:cxn modelId="{C585F52C-FE93-4E3B-B6DD-C998300EE1A0}" type="presParOf" srcId="{7A0A71A2-BFE1-4A9B-9B19-2B89E732167B}" destId="{0F08CFEE-DE23-427A-B118-DC7A7759608E}" srcOrd="3" destOrd="0" presId="urn:microsoft.com/office/officeart/2005/8/layout/b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B1D6BF-8395-44D7-AC5B-D14AFA9C98B8}" type="doc">
      <dgm:prSet loTypeId="urn:microsoft.com/office/officeart/2005/8/layout/vList2" loCatId="list" qsTypeId="urn:microsoft.com/office/officeart/2005/8/quickstyle/3d4" qsCatId="3D" csTypeId="urn:microsoft.com/office/officeart/2005/8/colors/accent1_2" csCatId="accent1" phldr="1"/>
      <dgm:spPr/>
      <dgm:t>
        <a:bodyPr/>
        <a:lstStyle/>
        <a:p>
          <a:pPr rtl="1"/>
          <a:endParaRPr lang="ar-SA"/>
        </a:p>
      </dgm:t>
    </dgm:pt>
    <dgm:pt modelId="{453C72EE-8CEE-4E26-A8F6-3E65300F6D6C}">
      <dgm:prSet phldrT="[Text]"/>
      <dgm:spPr>
        <a:solidFill>
          <a:schemeClr val="accent2">
            <a:lumMod val="75000"/>
          </a:schemeClr>
        </a:solidFill>
      </dgm:spPr>
      <dgm:t>
        <a:bodyPr/>
        <a:lstStyle/>
        <a:p>
          <a:pPr rtl="1"/>
          <a:r>
            <a:rPr lang="ar-SA" b="1" dirty="0" smtClean="0"/>
            <a:t>1</a:t>
          </a:r>
          <a:r>
            <a:rPr lang="ar-IQ" b="1" dirty="0" smtClean="0"/>
            <a:t>) </a:t>
          </a:r>
          <a:r>
            <a:rPr lang="ar-IQ" dirty="0" smtClean="0"/>
            <a:t>طبيعة الشي المراد قياسه : اذا كانت الظاهرة مادية تكون سهلة القياس ، اما اذا كانت ظاهرة نفسية يكون قياسها اصعب .</a:t>
          </a:r>
          <a:endParaRPr lang="ar-SA" dirty="0"/>
        </a:p>
      </dgm:t>
    </dgm:pt>
    <dgm:pt modelId="{858BBD77-80A5-4715-9102-AA1993F6951A}" type="parTrans" cxnId="{6263B6D8-B0D3-47D8-83BA-8692B9CFA627}">
      <dgm:prSet/>
      <dgm:spPr/>
      <dgm:t>
        <a:bodyPr/>
        <a:lstStyle/>
        <a:p>
          <a:pPr rtl="1"/>
          <a:endParaRPr lang="ar-SA"/>
        </a:p>
      </dgm:t>
    </dgm:pt>
    <dgm:pt modelId="{75685384-7C1B-40E1-AAC8-0233AC6A7F03}" type="sibTrans" cxnId="{6263B6D8-B0D3-47D8-83BA-8692B9CFA627}">
      <dgm:prSet/>
      <dgm:spPr/>
      <dgm:t>
        <a:bodyPr/>
        <a:lstStyle/>
        <a:p>
          <a:pPr rtl="1"/>
          <a:endParaRPr lang="ar-SA"/>
        </a:p>
      </dgm:t>
    </dgm:pt>
    <dgm:pt modelId="{68108FB0-B775-4FFD-9159-12E69CCCBD66}">
      <dgm:prSet phldrT="[Text]" phldr="1"/>
      <dgm:spPr/>
      <dgm:t>
        <a:bodyPr/>
        <a:lstStyle/>
        <a:p>
          <a:pPr rtl="1"/>
          <a:endParaRPr lang="ar-SA" dirty="0"/>
        </a:p>
      </dgm:t>
    </dgm:pt>
    <dgm:pt modelId="{5C75E20C-9E6C-4CCC-8D18-CBA330C9B0D2}" type="parTrans" cxnId="{C7E59EF2-5478-4795-98EC-B06878E29E7B}">
      <dgm:prSet/>
      <dgm:spPr/>
      <dgm:t>
        <a:bodyPr/>
        <a:lstStyle/>
        <a:p>
          <a:pPr rtl="1"/>
          <a:endParaRPr lang="ar-SA"/>
        </a:p>
      </dgm:t>
    </dgm:pt>
    <dgm:pt modelId="{07FB424A-9DC3-4C45-B2ED-DF9D7FDE0DB3}" type="sibTrans" cxnId="{C7E59EF2-5478-4795-98EC-B06878E29E7B}">
      <dgm:prSet/>
      <dgm:spPr/>
      <dgm:t>
        <a:bodyPr/>
        <a:lstStyle/>
        <a:p>
          <a:pPr rtl="1"/>
          <a:endParaRPr lang="ar-SA"/>
        </a:p>
      </dgm:t>
    </dgm:pt>
    <dgm:pt modelId="{9AA25F05-9D60-4307-B074-A33069B47453}">
      <dgm:prSet phldrT="[Text]"/>
      <dgm:spPr>
        <a:solidFill>
          <a:srgbClr val="7030A0"/>
        </a:solidFill>
      </dgm:spPr>
      <dgm:t>
        <a:bodyPr/>
        <a:lstStyle/>
        <a:p>
          <a:pPr rtl="1"/>
          <a:r>
            <a:rPr lang="ar-SA" dirty="0" smtClean="0"/>
            <a:t>2</a:t>
          </a:r>
          <a:r>
            <a:rPr lang="ar-IQ" dirty="0" smtClean="0"/>
            <a:t>) نوع المقاييس ووحدة القياس المستخدمة : اذ ان البعض من السمات يمكن التحكم فيها وقياسها بدقة كما في الذكاء والقدرات العقلية بينما يصعب قياس سمات الشخصية والحالة المزاجية . </a:t>
          </a:r>
          <a:endParaRPr lang="ar-SA" dirty="0"/>
        </a:p>
      </dgm:t>
    </dgm:pt>
    <dgm:pt modelId="{DC8340A7-698D-47B8-94E4-3F43D244AE2D}" type="parTrans" cxnId="{F090FDCE-DBB4-4DC9-BDD5-7B8DB2308BA0}">
      <dgm:prSet/>
      <dgm:spPr/>
      <dgm:t>
        <a:bodyPr/>
        <a:lstStyle/>
        <a:p>
          <a:pPr rtl="1"/>
          <a:endParaRPr lang="ar-SA"/>
        </a:p>
      </dgm:t>
    </dgm:pt>
    <dgm:pt modelId="{48A106FC-7334-47CC-BBDF-30654DF12092}" type="sibTrans" cxnId="{F090FDCE-DBB4-4DC9-BDD5-7B8DB2308BA0}">
      <dgm:prSet/>
      <dgm:spPr/>
      <dgm:t>
        <a:bodyPr/>
        <a:lstStyle/>
        <a:p>
          <a:pPr rtl="1"/>
          <a:endParaRPr lang="ar-SA"/>
        </a:p>
      </dgm:t>
    </dgm:pt>
    <dgm:pt modelId="{33AA07B8-ED75-4ECE-A6B0-8107F0F898E8}">
      <dgm:prSet phldrT="[Text]" phldr="1"/>
      <dgm:spPr/>
      <dgm:t>
        <a:bodyPr/>
        <a:lstStyle/>
        <a:p>
          <a:pPr rtl="1"/>
          <a:endParaRPr lang="ar-SA"/>
        </a:p>
      </dgm:t>
    </dgm:pt>
    <dgm:pt modelId="{D45AE700-25A9-4C7D-B330-8B05940ECACF}" type="parTrans" cxnId="{75A2877B-FA66-4ADA-AD89-BB26508B2EBF}">
      <dgm:prSet/>
      <dgm:spPr/>
      <dgm:t>
        <a:bodyPr/>
        <a:lstStyle/>
        <a:p>
          <a:pPr rtl="1"/>
          <a:endParaRPr lang="ar-SA"/>
        </a:p>
      </dgm:t>
    </dgm:pt>
    <dgm:pt modelId="{D4DFEAEB-2068-4A40-8F6F-C9EAE4B547DC}" type="sibTrans" cxnId="{75A2877B-FA66-4ADA-AD89-BB26508B2EBF}">
      <dgm:prSet/>
      <dgm:spPr/>
      <dgm:t>
        <a:bodyPr/>
        <a:lstStyle/>
        <a:p>
          <a:pPr rtl="1"/>
          <a:endParaRPr lang="ar-SA"/>
        </a:p>
      </dgm:t>
    </dgm:pt>
    <dgm:pt modelId="{C5F521B8-A242-454C-BC45-EBF1F4900FE4}" type="pres">
      <dgm:prSet presAssocID="{19B1D6BF-8395-44D7-AC5B-D14AFA9C98B8}" presName="linear" presStyleCnt="0">
        <dgm:presLayoutVars>
          <dgm:animLvl val="lvl"/>
          <dgm:resizeHandles val="exact"/>
        </dgm:presLayoutVars>
      </dgm:prSet>
      <dgm:spPr/>
      <dgm:t>
        <a:bodyPr/>
        <a:lstStyle/>
        <a:p>
          <a:pPr rtl="1"/>
          <a:endParaRPr lang="ar-SA"/>
        </a:p>
      </dgm:t>
    </dgm:pt>
    <dgm:pt modelId="{73DA5953-CDF5-43D7-84E8-B445BE6A7711}" type="pres">
      <dgm:prSet presAssocID="{453C72EE-8CEE-4E26-A8F6-3E65300F6D6C}" presName="parentText" presStyleLbl="node1" presStyleIdx="0" presStyleCnt="2">
        <dgm:presLayoutVars>
          <dgm:chMax val="0"/>
          <dgm:bulletEnabled val="1"/>
        </dgm:presLayoutVars>
      </dgm:prSet>
      <dgm:spPr/>
      <dgm:t>
        <a:bodyPr/>
        <a:lstStyle/>
        <a:p>
          <a:pPr rtl="1"/>
          <a:endParaRPr lang="ar-SA"/>
        </a:p>
      </dgm:t>
    </dgm:pt>
    <dgm:pt modelId="{29617CF2-54C8-4A1C-8909-76E759EE5943}" type="pres">
      <dgm:prSet presAssocID="{453C72EE-8CEE-4E26-A8F6-3E65300F6D6C}" presName="childText" presStyleLbl="revTx" presStyleIdx="0" presStyleCnt="2">
        <dgm:presLayoutVars>
          <dgm:bulletEnabled val="1"/>
        </dgm:presLayoutVars>
      </dgm:prSet>
      <dgm:spPr/>
      <dgm:t>
        <a:bodyPr/>
        <a:lstStyle/>
        <a:p>
          <a:pPr rtl="1"/>
          <a:endParaRPr lang="ar-SA"/>
        </a:p>
      </dgm:t>
    </dgm:pt>
    <dgm:pt modelId="{CB181949-BAB7-4E7F-A198-C20196235E5D}" type="pres">
      <dgm:prSet presAssocID="{9AA25F05-9D60-4307-B074-A33069B47453}" presName="parentText" presStyleLbl="node1" presStyleIdx="1" presStyleCnt="2">
        <dgm:presLayoutVars>
          <dgm:chMax val="0"/>
          <dgm:bulletEnabled val="1"/>
        </dgm:presLayoutVars>
      </dgm:prSet>
      <dgm:spPr/>
      <dgm:t>
        <a:bodyPr/>
        <a:lstStyle/>
        <a:p>
          <a:pPr rtl="1"/>
          <a:endParaRPr lang="ar-SA"/>
        </a:p>
      </dgm:t>
    </dgm:pt>
    <dgm:pt modelId="{7320634C-5301-4029-9A00-FA4859088868}" type="pres">
      <dgm:prSet presAssocID="{9AA25F05-9D60-4307-B074-A33069B47453}" presName="childText" presStyleLbl="revTx" presStyleIdx="1" presStyleCnt="2">
        <dgm:presLayoutVars>
          <dgm:bulletEnabled val="1"/>
        </dgm:presLayoutVars>
      </dgm:prSet>
      <dgm:spPr/>
      <dgm:t>
        <a:bodyPr/>
        <a:lstStyle/>
        <a:p>
          <a:pPr rtl="1"/>
          <a:endParaRPr lang="ar-SA"/>
        </a:p>
      </dgm:t>
    </dgm:pt>
  </dgm:ptLst>
  <dgm:cxnLst>
    <dgm:cxn modelId="{6263B6D8-B0D3-47D8-83BA-8692B9CFA627}" srcId="{19B1D6BF-8395-44D7-AC5B-D14AFA9C98B8}" destId="{453C72EE-8CEE-4E26-A8F6-3E65300F6D6C}" srcOrd="0" destOrd="0" parTransId="{858BBD77-80A5-4715-9102-AA1993F6951A}" sibTransId="{75685384-7C1B-40E1-AAC8-0233AC6A7F03}"/>
    <dgm:cxn modelId="{C5A0824E-C838-4A20-8B11-2132D8E36909}" type="presOf" srcId="{19B1D6BF-8395-44D7-AC5B-D14AFA9C98B8}" destId="{C5F521B8-A242-454C-BC45-EBF1F4900FE4}" srcOrd="0" destOrd="0" presId="urn:microsoft.com/office/officeart/2005/8/layout/vList2"/>
    <dgm:cxn modelId="{F090FDCE-DBB4-4DC9-BDD5-7B8DB2308BA0}" srcId="{19B1D6BF-8395-44D7-AC5B-D14AFA9C98B8}" destId="{9AA25F05-9D60-4307-B074-A33069B47453}" srcOrd="1" destOrd="0" parTransId="{DC8340A7-698D-47B8-94E4-3F43D244AE2D}" sibTransId="{48A106FC-7334-47CC-BBDF-30654DF12092}"/>
    <dgm:cxn modelId="{F908B13D-F32D-4AC9-BD8F-5B77F950DF32}" type="presOf" srcId="{9AA25F05-9D60-4307-B074-A33069B47453}" destId="{CB181949-BAB7-4E7F-A198-C20196235E5D}" srcOrd="0" destOrd="0" presId="urn:microsoft.com/office/officeart/2005/8/layout/vList2"/>
    <dgm:cxn modelId="{75A2877B-FA66-4ADA-AD89-BB26508B2EBF}" srcId="{9AA25F05-9D60-4307-B074-A33069B47453}" destId="{33AA07B8-ED75-4ECE-A6B0-8107F0F898E8}" srcOrd="0" destOrd="0" parTransId="{D45AE700-25A9-4C7D-B330-8B05940ECACF}" sibTransId="{D4DFEAEB-2068-4A40-8F6F-C9EAE4B547DC}"/>
    <dgm:cxn modelId="{38F470DF-B861-456E-B204-767952BD4CFE}" type="presOf" srcId="{33AA07B8-ED75-4ECE-A6B0-8107F0F898E8}" destId="{7320634C-5301-4029-9A00-FA4859088868}" srcOrd="0" destOrd="0" presId="urn:microsoft.com/office/officeart/2005/8/layout/vList2"/>
    <dgm:cxn modelId="{E4DC8C4D-69E6-4440-AD11-23289CD832DD}" type="presOf" srcId="{453C72EE-8CEE-4E26-A8F6-3E65300F6D6C}" destId="{73DA5953-CDF5-43D7-84E8-B445BE6A7711}" srcOrd="0" destOrd="0" presId="urn:microsoft.com/office/officeart/2005/8/layout/vList2"/>
    <dgm:cxn modelId="{AEFE15B5-C3F4-4F55-97AF-D48573CD196A}" type="presOf" srcId="{68108FB0-B775-4FFD-9159-12E69CCCBD66}" destId="{29617CF2-54C8-4A1C-8909-76E759EE5943}" srcOrd="0" destOrd="0" presId="urn:microsoft.com/office/officeart/2005/8/layout/vList2"/>
    <dgm:cxn modelId="{C7E59EF2-5478-4795-98EC-B06878E29E7B}" srcId="{453C72EE-8CEE-4E26-A8F6-3E65300F6D6C}" destId="{68108FB0-B775-4FFD-9159-12E69CCCBD66}" srcOrd="0" destOrd="0" parTransId="{5C75E20C-9E6C-4CCC-8D18-CBA330C9B0D2}" sibTransId="{07FB424A-9DC3-4C45-B2ED-DF9D7FDE0DB3}"/>
    <dgm:cxn modelId="{48EA0C68-F271-471B-881E-79836DFA584A}" type="presParOf" srcId="{C5F521B8-A242-454C-BC45-EBF1F4900FE4}" destId="{73DA5953-CDF5-43D7-84E8-B445BE6A7711}" srcOrd="0" destOrd="0" presId="urn:microsoft.com/office/officeart/2005/8/layout/vList2"/>
    <dgm:cxn modelId="{B6C293B5-9CF2-4EC7-8813-35EFB2AB1185}" type="presParOf" srcId="{C5F521B8-A242-454C-BC45-EBF1F4900FE4}" destId="{29617CF2-54C8-4A1C-8909-76E759EE5943}" srcOrd="1" destOrd="0" presId="urn:microsoft.com/office/officeart/2005/8/layout/vList2"/>
    <dgm:cxn modelId="{1CB05F2A-E166-4A26-A997-970A318D8978}" type="presParOf" srcId="{C5F521B8-A242-454C-BC45-EBF1F4900FE4}" destId="{CB181949-BAB7-4E7F-A198-C20196235E5D}" srcOrd="2" destOrd="0" presId="urn:microsoft.com/office/officeart/2005/8/layout/vList2"/>
    <dgm:cxn modelId="{EE7748FA-7FF9-419F-9941-37E69C6B6B8B}" type="presParOf" srcId="{C5F521B8-A242-454C-BC45-EBF1F4900FE4}" destId="{7320634C-5301-4029-9A00-FA485908886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0C5BD2-A0CD-4134-A742-B3B05DC1BDE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pPr rtl="1"/>
          <a:endParaRPr lang="ar-SA"/>
        </a:p>
      </dgm:t>
    </dgm:pt>
    <dgm:pt modelId="{B8EDF219-1EFE-424F-A7BD-677D03D69DF9}">
      <dgm:prSet phldrT="[Text]"/>
      <dgm:spPr/>
      <dgm:t>
        <a:bodyPr/>
        <a:lstStyle/>
        <a:p>
          <a:pPr rtl="1"/>
          <a:r>
            <a:rPr lang="ar-SA" dirty="0" smtClean="0"/>
            <a:t>مقاييس التحصيل ومقاييس الاستعداد . </a:t>
          </a:r>
          <a:endParaRPr lang="ar-SA" dirty="0"/>
        </a:p>
      </dgm:t>
    </dgm:pt>
    <dgm:pt modelId="{2E157191-3AF6-4DAC-8696-FC0F8CE1EFD5}" type="parTrans" cxnId="{721DCF4C-97AA-4D86-853B-CCF4885B6EE1}">
      <dgm:prSet/>
      <dgm:spPr/>
      <dgm:t>
        <a:bodyPr/>
        <a:lstStyle/>
        <a:p>
          <a:pPr rtl="1"/>
          <a:endParaRPr lang="ar-SA"/>
        </a:p>
      </dgm:t>
    </dgm:pt>
    <dgm:pt modelId="{34A00A0D-7503-4A63-B506-B54DF156A794}" type="sibTrans" cxnId="{721DCF4C-97AA-4D86-853B-CCF4885B6EE1}">
      <dgm:prSet/>
      <dgm:spPr/>
      <dgm:t>
        <a:bodyPr/>
        <a:lstStyle/>
        <a:p>
          <a:pPr rtl="1"/>
          <a:endParaRPr lang="ar-SA"/>
        </a:p>
      </dgm:t>
    </dgm:pt>
    <dgm:pt modelId="{0F57DEB6-D903-4BF8-8EFF-D9ABC2FC5D8C}">
      <dgm:prSet phldrT="[Text]"/>
      <dgm:spPr/>
      <dgm:t>
        <a:bodyPr/>
        <a:lstStyle/>
        <a:p>
          <a:pPr rtl="1"/>
          <a:r>
            <a:rPr lang="ar-SA" dirty="0" smtClean="0"/>
            <a:t>المجال الانفعالي : مقاييس الاستعداد </a:t>
          </a:r>
          <a:endParaRPr lang="ar-SA" dirty="0"/>
        </a:p>
      </dgm:t>
    </dgm:pt>
    <dgm:pt modelId="{326A4042-BF41-40EB-A8C0-5FE62A28B869}" type="parTrans" cxnId="{49781A4D-9293-4C08-9615-47C336989D8D}">
      <dgm:prSet/>
      <dgm:spPr/>
      <dgm:t>
        <a:bodyPr/>
        <a:lstStyle/>
        <a:p>
          <a:pPr rtl="1"/>
          <a:endParaRPr lang="ar-SA"/>
        </a:p>
      </dgm:t>
    </dgm:pt>
    <dgm:pt modelId="{ED2ECB79-C4C1-4767-BFB8-90B04C901A2A}" type="sibTrans" cxnId="{49781A4D-9293-4C08-9615-47C336989D8D}">
      <dgm:prSet/>
      <dgm:spPr/>
      <dgm:t>
        <a:bodyPr/>
        <a:lstStyle/>
        <a:p>
          <a:pPr rtl="1"/>
          <a:endParaRPr lang="ar-SA"/>
        </a:p>
      </dgm:t>
    </dgm:pt>
    <dgm:pt modelId="{3B270B69-D2C7-43A6-AEAB-314D56536D52}">
      <dgm:prSet phldrT="[Text]"/>
      <dgm:spPr/>
      <dgm:t>
        <a:bodyPr/>
        <a:lstStyle/>
        <a:p>
          <a:pPr rtl="1"/>
          <a:r>
            <a:rPr lang="ar-SA" dirty="0" smtClean="0"/>
            <a:t>المجال المهاري : مقاييس المهارات الحركية </a:t>
          </a:r>
          <a:endParaRPr lang="ar-SA" dirty="0"/>
        </a:p>
      </dgm:t>
    </dgm:pt>
    <dgm:pt modelId="{7E5C6007-6647-4DBD-BBF4-B14158760FE7}" type="parTrans" cxnId="{D7DBC5EE-0FBF-4949-9E70-7F16C20FB7D1}">
      <dgm:prSet/>
      <dgm:spPr/>
      <dgm:t>
        <a:bodyPr/>
        <a:lstStyle/>
        <a:p>
          <a:pPr rtl="1"/>
          <a:endParaRPr lang="ar-SA"/>
        </a:p>
      </dgm:t>
    </dgm:pt>
    <dgm:pt modelId="{D434E930-DBE9-427D-9146-3E4D38714772}" type="sibTrans" cxnId="{D7DBC5EE-0FBF-4949-9E70-7F16C20FB7D1}">
      <dgm:prSet/>
      <dgm:spPr/>
      <dgm:t>
        <a:bodyPr/>
        <a:lstStyle/>
        <a:p>
          <a:pPr rtl="1"/>
          <a:endParaRPr lang="ar-SA"/>
        </a:p>
      </dgm:t>
    </dgm:pt>
    <dgm:pt modelId="{331AF8D7-86A2-478E-A82D-4E3A648459B9}" type="pres">
      <dgm:prSet presAssocID="{430C5BD2-A0CD-4134-A742-B3B05DC1BDED}" presName="Name0" presStyleCnt="0">
        <dgm:presLayoutVars>
          <dgm:chMax val="11"/>
          <dgm:chPref val="11"/>
          <dgm:dir/>
          <dgm:resizeHandles/>
        </dgm:presLayoutVars>
      </dgm:prSet>
      <dgm:spPr/>
      <dgm:t>
        <a:bodyPr/>
        <a:lstStyle/>
        <a:p>
          <a:pPr rtl="1"/>
          <a:endParaRPr lang="ar-SA"/>
        </a:p>
      </dgm:t>
    </dgm:pt>
    <dgm:pt modelId="{08A9A9F5-7DB0-42FD-BA14-C1BC27B16321}" type="pres">
      <dgm:prSet presAssocID="{3B270B69-D2C7-43A6-AEAB-314D56536D52}" presName="Accent3" presStyleCnt="0"/>
      <dgm:spPr/>
    </dgm:pt>
    <dgm:pt modelId="{5F82D933-5818-43AA-AE3C-E06C631F2AC9}" type="pres">
      <dgm:prSet presAssocID="{3B270B69-D2C7-43A6-AEAB-314D56536D52}" presName="Accent" presStyleLbl="node1" presStyleIdx="0" presStyleCnt="3"/>
      <dgm:spPr/>
    </dgm:pt>
    <dgm:pt modelId="{488D4627-B97C-4BD9-92F7-5E1F7AB81ABB}" type="pres">
      <dgm:prSet presAssocID="{3B270B69-D2C7-43A6-AEAB-314D56536D52}" presName="ParentBackground3" presStyleCnt="0"/>
      <dgm:spPr/>
    </dgm:pt>
    <dgm:pt modelId="{49993475-8354-493D-AE4F-CEB4942F6072}" type="pres">
      <dgm:prSet presAssocID="{3B270B69-D2C7-43A6-AEAB-314D56536D52}" presName="ParentBackground" presStyleLbl="fgAcc1" presStyleIdx="0" presStyleCnt="3"/>
      <dgm:spPr/>
      <dgm:t>
        <a:bodyPr/>
        <a:lstStyle/>
        <a:p>
          <a:pPr rtl="1"/>
          <a:endParaRPr lang="ar-SA"/>
        </a:p>
      </dgm:t>
    </dgm:pt>
    <dgm:pt modelId="{1E9E8C63-0BF6-4999-85EC-15601122C032}" type="pres">
      <dgm:prSet presAssocID="{3B270B69-D2C7-43A6-AEAB-314D56536D52}" presName="Parent3" presStyleLbl="revTx" presStyleIdx="0" presStyleCnt="0">
        <dgm:presLayoutVars>
          <dgm:chMax val="1"/>
          <dgm:chPref val="1"/>
          <dgm:bulletEnabled val="1"/>
        </dgm:presLayoutVars>
      </dgm:prSet>
      <dgm:spPr/>
      <dgm:t>
        <a:bodyPr/>
        <a:lstStyle/>
        <a:p>
          <a:pPr rtl="1"/>
          <a:endParaRPr lang="ar-SA"/>
        </a:p>
      </dgm:t>
    </dgm:pt>
    <dgm:pt modelId="{25B3BE20-B428-4965-B598-90BAE3C5DB57}" type="pres">
      <dgm:prSet presAssocID="{0F57DEB6-D903-4BF8-8EFF-D9ABC2FC5D8C}" presName="Accent2" presStyleCnt="0"/>
      <dgm:spPr/>
    </dgm:pt>
    <dgm:pt modelId="{FC2ADF85-C744-4121-9467-7E3F6F2B1540}" type="pres">
      <dgm:prSet presAssocID="{0F57DEB6-D903-4BF8-8EFF-D9ABC2FC5D8C}" presName="Accent" presStyleLbl="node1" presStyleIdx="1" presStyleCnt="3"/>
      <dgm:spPr/>
    </dgm:pt>
    <dgm:pt modelId="{92344BBB-6533-4D69-BB01-6DF73B554993}" type="pres">
      <dgm:prSet presAssocID="{0F57DEB6-D903-4BF8-8EFF-D9ABC2FC5D8C}" presName="ParentBackground2" presStyleCnt="0"/>
      <dgm:spPr/>
    </dgm:pt>
    <dgm:pt modelId="{B425DA5C-5983-4629-8228-EA0D6F6B94D0}" type="pres">
      <dgm:prSet presAssocID="{0F57DEB6-D903-4BF8-8EFF-D9ABC2FC5D8C}" presName="ParentBackground" presStyleLbl="fgAcc1" presStyleIdx="1" presStyleCnt="3"/>
      <dgm:spPr/>
      <dgm:t>
        <a:bodyPr/>
        <a:lstStyle/>
        <a:p>
          <a:pPr rtl="1"/>
          <a:endParaRPr lang="ar-SA"/>
        </a:p>
      </dgm:t>
    </dgm:pt>
    <dgm:pt modelId="{62D6878E-6552-4681-B026-2274CE82C705}" type="pres">
      <dgm:prSet presAssocID="{0F57DEB6-D903-4BF8-8EFF-D9ABC2FC5D8C}" presName="Parent2" presStyleLbl="revTx" presStyleIdx="0" presStyleCnt="0">
        <dgm:presLayoutVars>
          <dgm:chMax val="1"/>
          <dgm:chPref val="1"/>
          <dgm:bulletEnabled val="1"/>
        </dgm:presLayoutVars>
      </dgm:prSet>
      <dgm:spPr/>
      <dgm:t>
        <a:bodyPr/>
        <a:lstStyle/>
        <a:p>
          <a:pPr rtl="1"/>
          <a:endParaRPr lang="ar-SA"/>
        </a:p>
      </dgm:t>
    </dgm:pt>
    <dgm:pt modelId="{144454BD-CCDA-486B-86A8-CD5DFA071BA7}" type="pres">
      <dgm:prSet presAssocID="{B8EDF219-1EFE-424F-A7BD-677D03D69DF9}" presName="Accent1" presStyleCnt="0"/>
      <dgm:spPr/>
    </dgm:pt>
    <dgm:pt modelId="{D1865B83-6FFA-4EE6-8C46-48FCC3EADD7D}" type="pres">
      <dgm:prSet presAssocID="{B8EDF219-1EFE-424F-A7BD-677D03D69DF9}" presName="Accent" presStyleLbl="node1" presStyleIdx="2" presStyleCnt="3"/>
      <dgm:spPr/>
    </dgm:pt>
    <dgm:pt modelId="{3C63CED3-17EA-4212-8148-8A94D7423A32}" type="pres">
      <dgm:prSet presAssocID="{B8EDF219-1EFE-424F-A7BD-677D03D69DF9}" presName="ParentBackground1" presStyleCnt="0"/>
      <dgm:spPr/>
    </dgm:pt>
    <dgm:pt modelId="{9970009C-1CDB-40CF-A62E-DF3722545725}" type="pres">
      <dgm:prSet presAssocID="{B8EDF219-1EFE-424F-A7BD-677D03D69DF9}" presName="ParentBackground" presStyleLbl="fgAcc1" presStyleIdx="2" presStyleCnt="3"/>
      <dgm:spPr/>
      <dgm:t>
        <a:bodyPr/>
        <a:lstStyle/>
        <a:p>
          <a:pPr rtl="1"/>
          <a:endParaRPr lang="ar-SA"/>
        </a:p>
      </dgm:t>
    </dgm:pt>
    <dgm:pt modelId="{EF37EB5D-7D74-4696-BF80-9E49031B8AEE}" type="pres">
      <dgm:prSet presAssocID="{B8EDF219-1EFE-424F-A7BD-677D03D69DF9}" presName="Parent1" presStyleLbl="revTx" presStyleIdx="0" presStyleCnt="0">
        <dgm:presLayoutVars>
          <dgm:chMax val="1"/>
          <dgm:chPref val="1"/>
          <dgm:bulletEnabled val="1"/>
        </dgm:presLayoutVars>
      </dgm:prSet>
      <dgm:spPr/>
      <dgm:t>
        <a:bodyPr/>
        <a:lstStyle/>
        <a:p>
          <a:pPr rtl="1"/>
          <a:endParaRPr lang="ar-SA"/>
        </a:p>
      </dgm:t>
    </dgm:pt>
  </dgm:ptLst>
  <dgm:cxnLst>
    <dgm:cxn modelId="{A40DD8BE-9F2E-453A-9173-75EBEBA1166C}" type="presOf" srcId="{B8EDF219-1EFE-424F-A7BD-677D03D69DF9}" destId="{9970009C-1CDB-40CF-A62E-DF3722545725}" srcOrd="0" destOrd="0" presId="urn:microsoft.com/office/officeart/2011/layout/CircleProcess"/>
    <dgm:cxn modelId="{8D349160-40E4-4879-8CBA-992808C92F47}" type="presOf" srcId="{430C5BD2-A0CD-4134-A742-B3B05DC1BDED}" destId="{331AF8D7-86A2-478E-A82D-4E3A648459B9}" srcOrd="0" destOrd="0" presId="urn:microsoft.com/office/officeart/2011/layout/CircleProcess"/>
    <dgm:cxn modelId="{49781A4D-9293-4C08-9615-47C336989D8D}" srcId="{430C5BD2-A0CD-4134-A742-B3B05DC1BDED}" destId="{0F57DEB6-D903-4BF8-8EFF-D9ABC2FC5D8C}" srcOrd="1" destOrd="0" parTransId="{326A4042-BF41-40EB-A8C0-5FE62A28B869}" sibTransId="{ED2ECB79-C4C1-4767-BFB8-90B04C901A2A}"/>
    <dgm:cxn modelId="{ACD8560D-ADDF-4B95-8225-6B94FE30DDCE}" type="presOf" srcId="{0F57DEB6-D903-4BF8-8EFF-D9ABC2FC5D8C}" destId="{B425DA5C-5983-4629-8228-EA0D6F6B94D0}" srcOrd="0" destOrd="0" presId="urn:microsoft.com/office/officeart/2011/layout/CircleProcess"/>
    <dgm:cxn modelId="{F0E94977-73C2-4805-8F10-52AA2C1208C3}" type="presOf" srcId="{3B270B69-D2C7-43A6-AEAB-314D56536D52}" destId="{49993475-8354-493D-AE4F-CEB4942F6072}" srcOrd="0" destOrd="0" presId="urn:microsoft.com/office/officeart/2011/layout/CircleProcess"/>
    <dgm:cxn modelId="{7D7A8BFA-1279-4DF2-8A30-15A53365F080}" type="presOf" srcId="{B8EDF219-1EFE-424F-A7BD-677D03D69DF9}" destId="{EF37EB5D-7D74-4696-BF80-9E49031B8AEE}" srcOrd="1" destOrd="0" presId="urn:microsoft.com/office/officeart/2011/layout/CircleProcess"/>
    <dgm:cxn modelId="{FBC2326F-57EB-468B-AD89-F4CE9D5B0361}" type="presOf" srcId="{0F57DEB6-D903-4BF8-8EFF-D9ABC2FC5D8C}" destId="{62D6878E-6552-4681-B026-2274CE82C705}" srcOrd="1" destOrd="0" presId="urn:microsoft.com/office/officeart/2011/layout/CircleProcess"/>
    <dgm:cxn modelId="{721DCF4C-97AA-4D86-853B-CCF4885B6EE1}" srcId="{430C5BD2-A0CD-4134-A742-B3B05DC1BDED}" destId="{B8EDF219-1EFE-424F-A7BD-677D03D69DF9}" srcOrd="0" destOrd="0" parTransId="{2E157191-3AF6-4DAC-8696-FC0F8CE1EFD5}" sibTransId="{34A00A0D-7503-4A63-B506-B54DF156A794}"/>
    <dgm:cxn modelId="{D7DBC5EE-0FBF-4949-9E70-7F16C20FB7D1}" srcId="{430C5BD2-A0CD-4134-A742-B3B05DC1BDED}" destId="{3B270B69-D2C7-43A6-AEAB-314D56536D52}" srcOrd="2" destOrd="0" parTransId="{7E5C6007-6647-4DBD-BBF4-B14158760FE7}" sibTransId="{D434E930-DBE9-427D-9146-3E4D38714772}"/>
    <dgm:cxn modelId="{84C39792-CE53-41FA-9F39-7F323056E9B6}" type="presOf" srcId="{3B270B69-D2C7-43A6-AEAB-314D56536D52}" destId="{1E9E8C63-0BF6-4999-85EC-15601122C032}" srcOrd="1" destOrd="0" presId="urn:microsoft.com/office/officeart/2011/layout/CircleProcess"/>
    <dgm:cxn modelId="{15E2C7DD-7D9D-49A3-80B6-E0E0C4D56769}" type="presParOf" srcId="{331AF8D7-86A2-478E-A82D-4E3A648459B9}" destId="{08A9A9F5-7DB0-42FD-BA14-C1BC27B16321}" srcOrd="0" destOrd="0" presId="urn:microsoft.com/office/officeart/2011/layout/CircleProcess"/>
    <dgm:cxn modelId="{3B8EABFC-D51F-4D63-9738-3A8D0B32CCF3}" type="presParOf" srcId="{08A9A9F5-7DB0-42FD-BA14-C1BC27B16321}" destId="{5F82D933-5818-43AA-AE3C-E06C631F2AC9}" srcOrd="0" destOrd="0" presId="urn:microsoft.com/office/officeart/2011/layout/CircleProcess"/>
    <dgm:cxn modelId="{0452FEEC-01F3-4998-AC8A-19F6A99D2E46}" type="presParOf" srcId="{331AF8D7-86A2-478E-A82D-4E3A648459B9}" destId="{488D4627-B97C-4BD9-92F7-5E1F7AB81ABB}" srcOrd="1" destOrd="0" presId="urn:microsoft.com/office/officeart/2011/layout/CircleProcess"/>
    <dgm:cxn modelId="{312F9184-195F-4985-8072-A373E501979A}" type="presParOf" srcId="{488D4627-B97C-4BD9-92F7-5E1F7AB81ABB}" destId="{49993475-8354-493D-AE4F-CEB4942F6072}" srcOrd="0" destOrd="0" presId="urn:microsoft.com/office/officeart/2011/layout/CircleProcess"/>
    <dgm:cxn modelId="{2F19B437-E308-4E44-8309-DE60EEFCCF2E}" type="presParOf" srcId="{331AF8D7-86A2-478E-A82D-4E3A648459B9}" destId="{1E9E8C63-0BF6-4999-85EC-15601122C032}" srcOrd="2" destOrd="0" presId="urn:microsoft.com/office/officeart/2011/layout/CircleProcess"/>
    <dgm:cxn modelId="{DD648261-DEAA-4BB3-BC1E-9CD21DAC8410}" type="presParOf" srcId="{331AF8D7-86A2-478E-A82D-4E3A648459B9}" destId="{25B3BE20-B428-4965-B598-90BAE3C5DB57}" srcOrd="3" destOrd="0" presId="urn:microsoft.com/office/officeart/2011/layout/CircleProcess"/>
    <dgm:cxn modelId="{55A6FFF6-98B1-4C67-B20F-A17B43604F35}" type="presParOf" srcId="{25B3BE20-B428-4965-B598-90BAE3C5DB57}" destId="{FC2ADF85-C744-4121-9467-7E3F6F2B1540}" srcOrd="0" destOrd="0" presId="urn:microsoft.com/office/officeart/2011/layout/CircleProcess"/>
    <dgm:cxn modelId="{66F2C4A6-37DC-4201-81BA-3323D4379C16}" type="presParOf" srcId="{331AF8D7-86A2-478E-A82D-4E3A648459B9}" destId="{92344BBB-6533-4D69-BB01-6DF73B554993}" srcOrd="4" destOrd="0" presId="urn:microsoft.com/office/officeart/2011/layout/CircleProcess"/>
    <dgm:cxn modelId="{BD3283A5-7A10-4D60-BD79-035771252ABF}" type="presParOf" srcId="{92344BBB-6533-4D69-BB01-6DF73B554993}" destId="{B425DA5C-5983-4629-8228-EA0D6F6B94D0}" srcOrd="0" destOrd="0" presId="urn:microsoft.com/office/officeart/2011/layout/CircleProcess"/>
    <dgm:cxn modelId="{E88898E0-2BB4-4C54-9C54-A663EB56381C}" type="presParOf" srcId="{331AF8D7-86A2-478E-A82D-4E3A648459B9}" destId="{62D6878E-6552-4681-B026-2274CE82C705}" srcOrd="5" destOrd="0" presId="urn:microsoft.com/office/officeart/2011/layout/CircleProcess"/>
    <dgm:cxn modelId="{74EEA5F4-C709-424B-85C6-F5A82EB69661}" type="presParOf" srcId="{331AF8D7-86A2-478E-A82D-4E3A648459B9}" destId="{144454BD-CCDA-486B-86A8-CD5DFA071BA7}" srcOrd="6" destOrd="0" presId="urn:microsoft.com/office/officeart/2011/layout/CircleProcess"/>
    <dgm:cxn modelId="{8D21E08A-3B37-48F5-AC4E-5BDE77A4ABFB}" type="presParOf" srcId="{144454BD-CCDA-486B-86A8-CD5DFA071BA7}" destId="{D1865B83-6FFA-4EE6-8C46-48FCC3EADD7D}" srcOrd="0" destOrd="0" presId="urn:microsoft.com/office/officeart/2011/layout/CircleProcess"/>
    <dgm:cxn modelId="{A4CE92E5-12D8-431E-B681-238D6C61B904}" type="presParOf" srcId="{331AF8D7-86A2-478E-A82D-4E3A648459B9}" destId="{3C63CED3-17EA-4212-8148-8A94D7423A32}" srcOrd="7" destOrd="0" presId="urn:microsoft.com/office/officeart/2011/layout/CircleProcess"/>
    <dgm:cxn modelId="{B8EFE287-26B0-4C08-8D55-8531A549FF7B}" type="presParOf" srcId="{3C63CED3-17EA-4212-8148-8A94D7423A32}" destId="{9970009C-1CDB-40CF-A62E-DF3722545725}" srcOrd="0" destOrd="0" presId="urn:microsoft.com/office/officeart/2011/layout/CircleProcess"/>
    <dgm:cxn modelId="{A50303CB-4D01-4EB7-9421-42BD6FE72CBF}" type="presParOf" srcId="{331AF8D7-86A2-478E-A82D-4E3A648459B9}" destId="{EF37EB5D-7D74-4696-BF80-9E49031B8AEE}"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6FA7791-6FF4-42E9-9B98-44D6B2378370}" type="datetimeFigureOut">
              <a:rPr lang="ar-SA" smtClean="0"/>
              <a:t>22/09/1442</a:t>
            </a:fld>
            <a:endParaRPr lang="ar-SA"/>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00DA64-9D2B-4A74-A8CA-9653C610BA5B}" type="slidenum">
              <a:rPr lang="ar-SA" smtClean="0"/>
              <a:t>‹#›</a:t>
            </a:fld>
            <a:endParaRPr lang="ar-SA"/>
          </a:p>
        </p:txBody>
      </p:sp>
    </p:spTree>
    <p:extLst>
      <p:ext uri="{BB962C8B-B14F-4D97-AF65-F5344CB8AC3E}">
        <p14:creationId xmlns:p14="http://schemas.microsoft.com/office/powerpoint/2010/main" val="8371942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1</a:t>
            </a:fld>
            <a:endParaRPr lang="ar-SA"/>
          </a:p>
        </p:txBody>
      </p:sp>
    </p:spTree>
    <p:extLst>
      <p:ext uri="{BB962C8B-B14F-4D97-AF65-F5344CB8AC3E}">
        <p14:creationId xmlns:p14="http://schemas.microsoft.com/office/powerpoint/2010/main" val="2084663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11</a:t>
            </a:fld>
            <a:endParaRPr lang="ar-SA"/>
          </a:p>
        </p:txBody>
      </p:sp>
    </p:spTree>
    <p:extLst>
      <p:ext uri="{BB962C8B-B14F-4D97-AF65-F5344CB8AC3E}">
        <p14:creationId xmlns:p14="http://schemas.microsoft.com/office/powerpoint/2010/main" val="389859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13</a:t>
            </a:fld>
            <a:endParaRPr lang="ar-SA"/>
          </a:p>
        </p:txBody>
      </p:sp>
    </p:spTree>
    <p:extLst>
      <p:ext uri="{BB962C8B-B14F-4D97-AF65-F5344CB8AC3E}">
        <p14:creationId xmlns:p14="http://schemas.microsoft.com/office/powerpoint/2010/main" val="868327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B600DA64-9D2B-4A74-A8CA-9653C610BA5B}" type="slidenum">
              <a:rPr lang="ar-SA" smtClean="0"/>
              <a:t>14</a:t>
            </a:fld>
            <a:endParaRPr lang="ar-SA"/>
          </a:p>
        </p:txBody>
      </p:sp>
    </p:spTree>
    <p:extLst>
      <p:ext uri="{BB962C8B-B14F-4D97-AF65-F5344CB8AC3E}">
        <p14:creationId xmlns:p14="http://schemas.microsoft.com/office/powerpoint/2010/main" val="4068069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B600DA64-9D2B-4A74-A8CA-9653C610BA5B}" type="slidenum">
              <a:rPr lang="ar-SA" smtClean="0"/>
              <a:t>16</a:t>
            </a:fld>
            <a:endParaRPr lang="ar-SA"/>
          </a:p>
        </p:txBody>
      </p:sp>
    </p:spTree>
    <p:extLst>
      <p:ext uri="{BB962C8B-B14F-4D97-AF65-F5344CB8AC3E}">
        <p14:creationId xmlns:p14="http://schemas.microsoft.com/office/powerpoint/2010/main" val="322313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3</a:t>
            </a:fld>
            <a:endParaRPr lang="ar-SA"/>
          </a:p>
        </p:txBody>
      </p:sp>
    </p:spTree>
    <p:extLst>
      <p:ext uri="{BB962C8B-B14F-4D97-AF65-F5344CB8AC3E}">
        <p14:creationId xmlns:p14="http://schemas.microsoft.com/office/powerpoint/2010/main" val="75657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4</a:t>
            </a:fld>
            <a:endParaRPr lang="ar-SA"/>
          </a:p>
        </p:txBody>
      </p:sp>
    </p:spTree>
    <p:extLst>
      <p:ext uri="{BB962C8B-B14F-4D97-AF65-F5344CB8AC3E}">
        <p14:creationId xmlns:p14="http://schemas.microsoft.com/office/powerpoint/2010/main" val="336471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B600DA64-9D2B-4A74-A8CA-9653C610BA5B}" type="slidenum">
              <a:rPr lang="ar-SA" smtClean="0"/>
              <a:t>5</a:t>
            </a:fld>
            <a:endParaRPr lang="ar-SA"/>
          </a:p>
        </p:txBody>
      </p:sp>
    </p:spTree>
    <p:extLst>
      <p:ext uri="{BB962C8B-B14F-4D97-AF65-F5344CB8AC3E}">
        <p14:creationId xmlns:p14="http://schemas.microsoft.com/office/powerpoint/2010/main" val="2928614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6</a:t>
            </a:fld>
            <a:endParaRPr lang="ar-SA"/>
          </a:p>
        </p:txBody>
      </p:sp>
    </p:spTree>
    <p:extLst>
      <p:ext uri="{BB962C8B-B14F-4D97-AF65-F5344CB8AC3E}">
        <p14:creationId xmlns:p14="http://schemas.microsoft.com/office/powerpoint/2010/main" val="58918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7</a:t>
            </a:fld>
            <a:endParaRPr lang="ar-SA"/>
          </a:p>
        </p:txBody>
      </p:sp>
    </p:spTree>
    <p:extLst>
      <p:ext uri="{BB962C8B-B14F-4D97-AF65-F5344CB8AC3E}">
        <p14:creationId xmlns:p14="http://schemas.microsoft.com/office/powerpoint/2010/main" val="170983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8</a:t>
            </a:fld>
            <a:endParaRPr lang="ar-SA"/>
          </a:p>
        </p:txBody>
      </p:sp>
    </p:spTree>
    <p:extLst>
      <p:ext uri="{BB962C8B-B14F-4D97-AF65-F5344CB8AC3E}">
        <p14:creationId xmlns:p14="http://schemas.microsoft.com/office/powerpoint/2010/main" val="28848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9</a:t>
            </a:fld>
            <a:endParaRPr lang="ar-SA"/>
          </a:p>
        </p:txBody>
      </p:sp>
    </p:spTree>
    <p:extLst>
      <p:ext uri="{BB962C8B-B14F-4D97-AF65-F5344CB8AC3E}">
        <p14:creationId xmlns:p14="http://schemas.microsoft.com/office/powerpoint/2010/main" val="3087920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B600DA64-9D2B-4A74-A8CA-9653C610BA5B}" type="slidenum">
              <a:rPr lang="ar-SA" smtClean="0"/>
              <a:t>10</a:t>
            </a:fld>
            <a:endParaRPr lang="ar-SA"/>
          </a:p>
        </p:txBody>
      </p:sp>
    </p:spTree>
    <p:extLst>
      <p:ext uri="{BB962C8B-B14F-4D97-AF65-F5344CB8AC3E}">
        <p14:creationId xmlns:p14="http://schemas.microsoft.com/office/powerpoint/2010/main" val="223884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350" y="-12231"/>
            <a:ext cx="6877353" cy="993046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3473216"/>
            <a:ext cx="4370039" cy="2377992"/>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47947" y="5851205"/>
            <a:ext cx="4370039" cy="1584410"/>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383394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6" cy="4916311"/>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6457245"/>
            <a:ext cx="4760786" cy="2269167"/>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116218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64" y="880533"/>
            <a:ext cx="4554137" cy="4365978"/>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25806" y="5246511"/>
            <a:ext cx="4064853" cy="550333"/>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7199" y="6457245"/>
            <a:ext cx="4760786" cy="2269167"/>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
        <p:nvSpPr>
          <p:cNvPr id="24" name="TextBox 23"/>
          <p:cNvSpPr txBox="1"/>
          <p:nvPr/>
        </p:nvSpPr>
        <p:spPr>
          <a:xfrm>
            <a:off x="362034" y="1141657"/>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4169470"/>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0417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7199" y="2790649"/>
            <a:ext cx="4760786" cy="3748998"/>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3164301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581164" y="880533"/>
            <a:ext cx="4554137" cy="4365978"/>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457198" y="5796844"/>
            <a:ext cx="4760787" cy="742803"/>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
        <p:nvSpPr>
          <p:cNvPr id="24" name="TextBox 23"/>
          <p:cNvSpPr txBox="1"/>
          <p:nvPr/>
        </p:nvSpPr>
        <p:spPr>
          <a:xfrm>
            <a:off x="362034" y="1141657"/>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4169470"/>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440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1886" y="880533"/>
            <a:ext cx="4756099" cy="4365978"/>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457198" y="5796844"/>
            <a:ext cx="4760787" cy="742803"/>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101335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153458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880534"/>
            <a:ext cx="734109" cy="7585429"/>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880534"/>
            <a:ext cx="3896270" cy="75854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266433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192546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199" y="3901254"/>
            <a:ext cx="4760786" cy="263839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199" y="6539647"/>
            <a:ext cx="4760786" cy="12428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A9155-03AD-4551-A2E7-DCB5D6A9BED7}" type="datetimeFigureOut">
              <a:rPr lang="ar-SA" smtClean="0"/>
              <a:t>22/09/1442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180626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6" cy="190782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3120851"/>
            <a:ext cx="2316082" cy="560556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901903" y="3120853"/>
            <a:ext cx="2316083" cy="560556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4A9155-03AD-4551-A2E7-DCB5D6A9BED7}" type="datetimeFigureOut">
              <a:rPr lang="ar-SA" smtClean="0"/>
              <a:t>22/09/1442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285135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5" cy="190782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3121420"/>
            <a:ext cx="2318004" cy="83237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199" y="3953801"/>
            <a:ext cx="2318004" cy="477261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899980" y="3121420"/>
            <a:ext cx="2318004" cy="83237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2899980" y="3953801"/>
            <a:ext cx="2318004" cy="477261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4A9155-03AD-4551-A2E7-DCB5D6A9BED7}" type="datetimeFigureOut">
              <a:rPr lang="ar-SA" smtClean="0"/>
              <a:t>22/09/1442</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225411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880533"/>
            <a:ext cx="4760786" cy="190782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4A9155-03AD-4551-A2E7-DCB5D6A9BED7}" type="datetimeFigureOut">
              <a:rPr lang="ar-SA" smtClean="0"/>
              <a:t>22/09/1442</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207449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A9155-03AD-4551-A2E7-DCB5D6A9BED7}" type="datetimeFigureOut">
              <a:rPr lang="ar-SA" smtClean="0"/>
              <a:t>22/09/1442</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241529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2164650"/>
            <a:ext cx="2092637" cy="1846673"/>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2678456" y="743781"/>
            <a:ext cx="2539528" cy="798263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199" y="4011323"/>
            <a:ext cx="2092637" cy="3733093"/>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A9155-03AD-4551-A2E7-DCB5D6A9BED7}" type="datetimeFigureOut">
              <a:rPr lang="ar-SA" smtClean="0"/>
              <a:t>22/09/1442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207353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6934200"/>
            <a:ext cx="4760786" cy="818622"/>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199" y="880533"/>
            <a:ext cx="4760786" cy="5554926"/>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457199" y="7752822"/>
            <a:ext cx="4760786" cy="973590"/>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A9155-03AD-4551-A2E7-DCB5D6A9BED7}" type="datetimeFigureOut">
              <a:rPr lang="ar-SA" smtClean="0"/>
              <a:t>22/09/1442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9B32C9C-3D29-40BB-B209-4E5CEE64282C}" type="slidenum">
              <a:rPr lang="ar-SA" smtClean="0"/>
              <a:t>‹#›</a:t>
            </a:fld>
            <a:endParaRPr lang="ar-SA"/>
          </a:p>
        </p:txBody>
      </p:sp>
    </p:spTree>
    <p:extLst>
      <p:ext uri="{BB962C8B-B14F-4D97-AF65-F5344CB8AC3E}">
        <p14:creationId xmlns:p14="http://schemas.microsoft.com/office/powerpoint/2010/main" val="125269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12231"/>
            <a:ext cx="6877354" cy="993046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880533"/>
            <a:ext cx="4760785" cy="190782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199" y="3120853"/>
            <a:ext cx="4760786" cy="560556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53944" y="8726414"/>
            <a:ext cx="513099"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F54A9155-03AD-4551-A2E7-DCB5D6A9BED7}" type="datetimeFigureOut">
              <a:rPr lang="ar-SA" smtClean="0"/>
              <a:t>22/09/1442</a:t>
            </a:fld>
            <a:endParaRPr lang="ar-SA"/>
          </a:p>
        </p:txBody>
      </p:sp>
      <p:sp>
        <p:nvSpPr>
          <p:cNvPr id="5" name="Footer Placeholder 4"/>
          <p:cNvSpPr>
            <a:spLocks noGrp="1"/>
          </p:cNvSpPr>
          <p:nvPr>
            <p:ph type="ftr" sz="quarter" idx="3"/>
          </p:nvPr>
        </p:nvSpPr>
        <p:spPr>
          <a:xfrm>
            <a:off x="457200" y="8726414"/>
            <a:ext cx="3467230" cy="52740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4833507" y="8726414"/>
            <a:ext cx="384479" cy="527403"/>
          </a:xfrm>
          <a:prstGeom prst="rect">
            <a:avLst/>
          </a:prstGeom>
        </p:spPr>
        <p:txBody>
          <a:bodyPr vert="horz" lIns="91440" tIns="45720" rIns="91440" bIns="45720" rtlCol="0" anchor="ctr"/>
          <a:lstStyle>
            <a:lvl1pPr algn="r">
              <a:defRPr sz="675">
                <a:solidFill>
                  <a:schemeClr val="accent1"/>
                </a:solidFill>
              </a:defRPr>
            </a:lvl1pPr>
          </a:lstStyle>
          <a:p>
            <a:fld id="{C9B32C9C-3D29-40BB-B209-4E5CEE64282C}" type="slidenum">
              <a:rPr lang="ar-SA" smtClean="0"/>
              <a:t>‹#›</a:t>
            </a:fld>
            <a:endParaRPr lang="ar-SA"/>
          </a:p>
        </p:txBody>
      </p:sp>
    </p:spTree>
    <p:extLst>
      <p:ext uri="{BB962C8B-B14F-4D97-AF65-F5344CB8AC3E}">
        <p14:creationId xmlns:p14="http://schemas.microsoft.com/office/powerpoint/2010/main" val="2419756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342900" rtl="1" eaLnBrk="1" latinLnBrk="0" hangingPunct="1">
        <a:spcBef>
          <a:spcPct val="0"/>
        </a:spcBef>
        <a:buNone/>
        <a:defRPr sz="27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57175" indent="-257175" algn="r" defTabSz="342900" rtl="1"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r" defTabSz="342900" rtl="1"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r" defTabSz="342900" rtl="1"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r" defTabSz="342900" rtl="1"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r" defTabSz="342900" rtl="1"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r" defTabSz="342900" rtl="1"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r" defTabSz="342900" rtl="1"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r" defTabSz="342900" rtl="1"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r" defTabSz="342900" rtl="1"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r" defTabSz="342900" rtl="1" eaLnBrk="1" latinLnBrk="0" hangingPunct="1">
        <a:defRPr sz="1350" kern="1200">
          <a:solidFill>
            <a:schemeClr val="tx1"/>
          </a:solidFill>
          <a:latin typeface="+mn-lt"/>
          <a:ea typeface="+mn-ea"/>
          <a:cs typeface="+mn-cs"/>
        </a:defRPr>
      </a:lvl1pPr>
      <a:lvl2pPr marL="342900" algn="r" defTabSz="342900" rtl="1" eaLnBrk="1" latinLnBrk="0" hangingPunct="1">
        <a:defRPr sz="1350" kern="1200">
          <a:solidFill>
            <a:schemeClr val="tx1"/>
          </a:solidFill>
          <a:latin typeface="+mn-lt"/>
          <a:ea typeface="+mn-ea"/>
          <a:cs typeface="+mn-cs"/>
        </a:defRPr>
      </a:lvl2pPr>
      <a:lvl3pPr marL="685800" algn="r" defTabSz="342900" rtl="1" eaLnBrk="1" latinLnBrk="0" hangingPunct="1">
        <a:defRPr sz="1350" kern="1200">
          <a:solidFill>
            <a:schemeClr val="tx1"/>
          </a:solidFill>
          <a:latin typeface="+mn-lt"/>
          <a:ea typeface="+mn-ea"/>
          <a:cs typeface="+mn-cs"/>
        </a:defRPr>
      </a:lvl3pPr>
      <a:lvl4pPr marL="1028700" algn="r" defTabSz="342900" rtl="1" eaLnBrk="1" latinLnBrk="0" hangingPunct="1">
        <a:defRPr sz="1350" kern="1200">
          <a:solidFill>
            <a:schemeClr val="tx1"/>
          </a:solidFill>
          <a:latin typeface="+mn-lt"/>
          <a:ea typeface="+mn-ea"/>
          <a:cs typeface="+mn-cs"/>
        </a:defRPr>
      </a:lvl4pPr>
      <a:lvl5pPr marL="1371600" algn="r" defTabSz="342900" rtl="1" eaLnBrk="1" latinLnBrk="0" hangingPunct="1">
        <a:defRPr sz="1350" kern="1200">
          <a:solidFill>
            <a:schemeClr val="tx1"/>
          </a:solidFill>
          <a:latin typeface="+mn-lt"/>
          <a:ea typeface="+mn-ea"/>
          <a:cs typeface="+mn-cs"/>
        </a:defRPr>
      </a:lvl5pPr>
      <a:lvl6pPr marL="1714500" algn="r" defTabSz="342900" rtl="1" eaLnBrk="1" latinLnBrk="0" hangingPunct="1">
        <a:defRPr sz="1350" kern="1200">
          <a:solidFill>
            <a:schemeClr val="tx1"/>
          </a:solidFill>
          <a:latin typeface="+mn-lt"/>
          <a:ea typeface="+mn-ea"/>
          <a:cs typeface="+mn-cs"/>
        </a:defRPr>
      </a:lvl6pPr>
      <a:lvl7pPr marL="2057400" algn="r" defTabSz="342900" rtl="1" eaLnBrk="1" latinLnBrk="0" hangingPunct="1">
        <a:defRPr sz="1350" kern="1200">
          <a:solidFill>
            <a:schemeClr val="tx1"/>
          </a:solidFill>
          <a:latin typeface="+mn-lt"/>
          <a:ea typeface="+mn-ea"/>
          <a:cs typeface="+mn-cs"/>
        </a:defRPr>
      </a:lvl7pPr>
      <a:lvl8pPr marL="2400300" algn="r" defTabSz="342900" rtl="1" eaLnBrk="1" latinLnBrk="0" hangingPunct="1">
        <a:defRPr sz="1350" kern="1200">
          <a:solidFill>
            <a:schemeClr val="tx1"/>
          </a:solidFill>
          <a:latin typeface="+mn-lt"/>
          <a:ea typeface="+mn-ea"/>
          <a:cs typeface="+mn-cs"/>
        </a:defRPr>
      </a:lvl8pPr>
      <a:lvl9pPr marL="2743200" algn="r" defTabSz="3429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9.pn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8507" y="2602608"/>
            <a:ext cx="4370039" cy="1584410"/>
          </a:xfrm>
        </p:spPr>
        <p:txBody>
          <a:bodyPr>
            <a:normAutofit/>
          </a:bodyPr>
          <a:lstStyle/>
          <a:p>
            <a:pPr algn="ctr"/>
            <a:r>
              <a:rPr lang="ar-IQ" sz="4400" b="1" dirty="0">
                <a:ln w="22225">
                  <a:solidFill>
                    <a:schemeClr val="accent2"/>
                  </a:solidFill>
                  <a:prstDash val="solid"/>
                </a:ln>
                <a:solidFill>
                  <a:schemeClr val="accent2">
                    <a:lumMod val="40000"/>
                    <a:lumOff val="60000"/>
                  </a:schemeClr>
                </a:solidFill>
              </a:rPr>
              <a:t>القياس والتقويم التربوي</a:t>
            </a:r>
            <a:endParaRPr lang="ar-SA" sz="4400" b="1" dirty="0">
              <a:ln w="22225">
                <a:solidFill>
                  <a:schemeClr val="accent2"/>
                </a:solidFill>
                <a:prstDash val="solid"/>
              </a:ln>
              <a:solidFill>
                <a:schemeClr val="accent2">
                  <a:lumMod val="40000"/>
                  <a:lumOff val="60000"/>
                </a:schemeClr>
              </a:solidFill>
            </a:endParaRPr>
          </a:p>
        </p:txBody>
      </p:sp>
      <p:sp>
        <p:nvSpPr>
          <p:cNvPr id="4" name="TextBox 3"/>
          <p:cNvSpPr txBox="1"/>
          <p:nvPr/>
        </p:nvSpPr>
        <p:spPr>
          <a:xfrm>
            <a:off x="3500438" y="955964"/>
            <a:ext cx="3045835" cy="400110"/>
          </a:xfrm>
          <a:prstGeom prst="rect">
            <a:avLst/>
          </a:prstGeom>
          <a:noFill/>
        </p:spPr>
        <p:txBody>
          <a:bodyPr wrap="square" rtlCol="1">
            <a:spAutoFit/>
          </a:bodyPr>
          <a:lstStyle/>
          <a:p>
            <a:r>
              <a:rPr lang="ar-SA" sz="2000" b="1" dirty="0" smtClean="0">
                <a:solidFill>
                  <a:schemeClr val="tx2"/>
                </a:solidFill>
              </a:rPr>
              <a:t>ا</a:t>
            </a:r>
            <a:r>
              <a:rPr lang="ar-IQ" sz="2000" b="1" dirty="0" smtClean="0">
                <a:solidFill>
                  <a:schemeClr val="tx2"/>
                </a:solidFill>
              </a:rPr>
              <a:t>لوحدة الدراسية</a:t>
            </a:r>
            <a:r>
              <a:rPr lang="ar-SA" sz="2000" b="1" dirty="0" smtClean="0">
                <a:solidFill>
                  <a:schemeClr val="tx2"/>
                </a:solidFill>
              </a:rPr>
              <a:t> </a:t>
            </a:r>
            <a:r>
              <a:rPr lang="ar-IQ" sz="2000" b="1" dirty="0" smtClean="0">
                <a:solidFill>
                  <a:schemeClr val="tx2"/>
                </a:solidFill>
              </a:rPr>
              <a:t>الاولى</a:t>
            </a:r>
            <a:endParaRPr lang="ar-SA" sz="2000" b="1" dirty="0">
              <a:solidFill>
                <a:schemeClr val="tx2"/>
              </a:solidFill>
            </a:endParaRPr>
          </a:p>
        </p:txBody>
      </p:sp>
    </p:spTree>
    <p:extLst>
      <p:ext uri="{BB962C8B-B14F-4D97-AF65-F5344CB8AC3E}">
        <p14:creationId xmlns:p14="http://schemas.microsoft.com/office/powerpoint/2010/main" val="166298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6786" y="631373"/>
            <a:ext cx="5812128" cy="1131079"/>
          </a:xfrm>
          <a:prstGeom prst="rect">
            <a:avLst/>
          </a:prstGeom>
          <a:noFill/>
        </p:spPr>
        <p:txBody>
          <a:bodyPr wrap="square" rtlCol="1">
            <a:spAutoFit/>
          </a:bodyPr>
          <a:lstStyle/>
          <a:p>
            <a:pPr algn="ctr">
              <a:lnSpc>
                <a:spcPct val="150000"/>
              </a:lnSpc>
            </a:pPr>
            <a:r>
              <a:rPr lang="ar-IQ" sz="2400" b="1" dirty="0">
                <a:solidFill>
                  <a:srgbClr val="0070C0"/>
                </a:solidFill>
              </a:rPr>
              <a:t>اما القياس في علم النفس فهو </a:t>
            </a:r>
            <a:endParaRPr lang="ar-SA" sz="2400" b="1" dirty="0" smtClean="0">
              <a:solidFill>
                <a:srgbClr val="0070C0"/>
              </a:solidFill>
            </a:endParaRPr>
          </a:p>
          <a:p>
            <a:pPr algn="ctr">
              <a:lnSpc>
                <a:spcPct val="150000"/>
              </a:lnSpc>
            </a:pPr>
            <a:r>
              <a:rPr lang="ar-IQ" sz="2400" b="1" dirty="0" smtClean="0">
                <a:solidFill>
                  <a:srgbClr val="0070C0"/>
                </a:solidFill>
              </a:rPr>
              <a:t>( </a:t>
            </a:r>
            <a:r>
              <a:rPr lang="ar-IQ" sz="2400" b="1" dirty="0">
                <a:solidFill>
                  <a:srgbClr val="0070C0"/>
                </a:solidFill>
              </a:rPr>
              <a:t>تعريف ثورندايك ) </a:t>
            </a:r>
            <a:endParaRPr lang="en-US" sz="2400" dirty="0">
              <a:solidFill>
                <a:srgbClr val="0070C0"/>
              </a:solidFill>
            </a:endParaRPr>
          </a:p>
        </p:txBody>
      </p:sp>
      <p:sp>
        <p:nvSpPr>
          <p:cNvPr id="9" name="TextBox 8"/>
          <p:cNvSpPr txBox="1"/>
          <p:nvPr/>
        </p:nvSpPr>
        <p:spPr>
          <a:xfrm>
            <a:off x="152403" y="2198923"/>
            <a:ext cx="5769429" cy="646331"/>
          </a:xfrm>
          <a:prstGeom prst="rect">
            <a:avLst/>
          </a:prstGeom>
          <a:noFill/>
        </p:spPr>
        <p:txBody>
          <a:bodyPr wrap="square" rtlCol="1">
            <a:spAutoFit/>
          </a:bodyPr>
          <a:lstStyle/>
          <a:p>
            <a:pPr algn="ctr"/>
            <a:r>
              <a:rPr lang="ar-IQ" dirty="0"/>
              <a:t>( اذا وجد شيء فانه يوجد بمقدار فاذا كان موجوداً بمقدار فانه يمكن قياسه )</a:t>
            </a:r>
            <a:endParaRPr lang="en-US" dirty="0"/>
          </a:p>
        </p:txBody>
      </p:sp>
      <p:sp>
        <p:nvSpPr>
          <p:cNvPr id="10" name="TextBox 9"/>
          <p:cNvSpPr txBox="1"/>
          <p:nvPr/>
        </p:nvSpPr>
        <p:spPr>
          <a:xfrm>
            <a:off x="1088571" y="3265721"/>
            <a:ext cx="3984171" cy="369332"/>
          </a:xfrm>
          <a:prstGeom prst="rect">
            <a:avLst/>
          </a:prstGeom>
          <a:noFill/>
        </p:spPr>
        <p:txBody>
          <a:bodyPr wrap="square" rtlCol="1">
            <a:spAutoFit/>
          </a:bodyPr>
          <a:lstStyle/>
          <a:p>
            <a:r>
              <a:rPr lang="ar-IQ" b="1" dirty="0">
                <a:solidFill>
                  <a:schemeClr val="tx2"/>
                </a:solidFill>
              </a:rPr>
              <a:t>العوامل المؤثرة على القياس : </a:t>
            </a:r>
            <a:endParaRPr lang="en-US" dirty="0">
              <a:solidFill>
                <a:schemeClr val="tx2"/>
              </a:solidFill>
            </a:endParaRPr>
          </a:p>
        </p:txBody>
      </p:sp>
      <p:graphicFrame>
        <p:nvGraphicFramePr>
          <p:cNvPr id="13" name="Diagram 12"/>
          <p:cNvGraphicFramePr/>
          <p:nvPr>
            <p:extLst>
              <p:ext uri="{D42A27DB-BD31-4B8C-83A1-F6EECF244321}">
                <p14:modId xmlns:p14="http://schemas.microsoft.com/office/powerpoint/2010/main" val="4171500779"/>
              </p:ext>
            </p:extLst>
          </p:nvPr>
        </p:nvGraphicFramePr>
        <p:xfrm>
          <a:off x="707570" y="6215743"/>
          <a:ext cx="4572000" cy="3537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5521" y="3980682"/>
            <a:ext cx="3576098" cy="2235061"/>
          </a:xfrm>
          <a:prstGeom prst="rect">
            <a:avLst/>
          </a:prstGeom>
        </p:spPr>
      </p:pic>
    </p:spTree>
    <p:extLst>
      <p:ext uri="{BB962C8B-B14F-4D97-AF65-F5344CB8AC3E}">
        <p14:creationId xmlns:p14="http://schemas.microsoft.com/office/powerpoint/2010/main" val="37940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7000">
              <a:schemeClr val="accent1">
                <a:lumMod val="5000"/>
                <a:lumOff val="95000"/>
              </a:schemeClr>
            </a:gs>
            <a:gs pos="74000">
              <a:schemeClr val="accent1">
                <a:lumMod val="45000"/>
                <a:lumOff val="55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1567543" y="1654628"/>
            <a:ext cx="3548743" cy="923330"/>
          </a:xfrm>
          <a:prstGeom prst="rect">
            <a:avLst/>
          </a:prstGeom>
          <a:noFill/>
        </p:spPr>
        <p:txBody>
          <a:bodyPr wrap="square" rtlCol="1">
            <a:spAutoFit/>
          </a:bodyPr>
          <a:lstStyle/>
          <a:p>
            <a:r>
              <a:rPr lang="ar-SA" sz="3600" b="1" dirty="0">
                <a:solidFill>
                  <a:srgbClr val="7030A0"/>
                </a:solidFill>
              </a:rPr>
              <a:t>مجالات القياس </a:t>
            </a:r>
            <a:endParaRPr lang="en-US" sz="3600" b="1" dirty="0">
              <a:solidFill>
                <a:srgbClr val="7030A0"/>
              </a:solidFill>
            </a:endParaRPr>
          </a:p>
          <a:p>
            <a:endParaRPr lang="ar-SA" dirty="0"/>
          </a:p>
        </p:txBody>
      </p:sp>
      <p:graphicFrame>
        <p:nvGraphicFramePr>
          <p:cNvPr id="6" name="Diagram 5"/>
          <p:cNvGraphicFramePr/>
          <p:nvPr>
            <p:extLst>
              <p:ext uri="{D42A27DB-BD31-4B8C-83A1-F6EECF244321}">
                <p14:modId xmlns:p14="http://schemas.microsoft.com/office/powerpoint/2010/main" val="554969200"/>
              </p:ext>
            </p:extLst>
          </p:nvPr>
        </p:nvGraphicFramePr>
        <p:xfrm>
          <a:off x="-348344" y="2939143"/>
          <a:ext cx="6466115" cy="4245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95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4" y="3516085"/>
            <a:ext cx="4953000" cy="4953000"/>
          </a:xfrm>
          <a:prstGeom prst="rect">
            <a:avLst/>
          </a:prstGeom>
        </p:spPr>
      </p:pic>
      <p:sp>
        <p:nvSpPr>
          <p:cNvPr id="8" name="TextBox 7"/>
          <p:cNvSpPr txBox="1"/>
          <p:nvPr/>
        </p:nvSpPr>
        <p:spPr>
          <a:xfrm>
            <a:off x="1937658" y="1458697"/>
            <a:ext cx="2808514" cy="800219"/>
          </a:xfrm>
          <a:prstGeom prst="rect">
            <a:avLst/>
          </a:prstGeom>
          <a:noFill/>
        </p:spPr>
        <p:txBody>
          <a:bodyPr wrap="square" rtlCol="1">
            <a:spAutoFit/>
          </a:bodyPr>
          <a:lstStyle/>
          <a:p>
            <a:pPr algn="ctr"/>
            <a:r>
              <a:rPr lang="ar-IQ" sz="2800" b="1" dirty="0">
                <a:solidFill>
                  <a:srgbClr val="7030A0"/>
                </a:solidFill>
              </a:rPr>
              <a:t>انواع </a:t>
            </a:r>
            <a:r>
              <a:rPr lang="ar-IQ" sz="2800" b="1" dirty="0" smtClean="0">
                <a:solidFill>
                  <a:srgbClr val="7030A0"/>
                </a:solidFill>
              </a:rPr>
              <a:t>القياس</a:t>
            </a:r>
            <a:endParaRPr lang="en-US" sz="2800" dirty="0">
              <a:solidFill>
                <a:srgbClr val="7030A0"/>
              </a:solidFill>
            </a:endParaRPr>
          </a:p>
          <a:p>
            <a:endParaRPr lang="ar-SA" dirty="0"/>
          </a:p>
        </p:txBody>
      </p:sp>
    </p:spTree>
    <p:extLst>
      <p:ext uri="{BB962C8B-B14F-4D97-AF65-F5344CB8AC3E}">
        <p14:creationId xmlns:p14="http://schemas.microsoft.com/office/powerpoint/2010/main" val="393241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5886" y="587840"/>
            <a:ext cx="2808514" cy="800219"/>
          </a:xfrm>
          <a:prstGeom prst="rect">
            <a:avLst/>
          </a:prstGeom>
          <a:noFill/>
        </p:spPr>
        <p:txBody>
          <a:bodyPr wrap="square" rtlCol="1">
            <a:spAutoFit/>
          </a:bodyPr>
          <a:lstStyle/>
          <a:p>
            <a:pPr algn="ctr"/>
            <a:r>
              <a:rPr lang="ar-IQ" sz="2800" b="1" dirty="0">
                <a:solidFill>
                  <a:srgbClr val="7030A0"/>
                </a:solidFill>
              </a:rPr>
              <a:t>انواع </a:t>
            </a:r>
            <a:r>
              <a:rPr lang="ar-IQ" sz="2800" b="1" dirty="0" smtClean="0">
                <a:solidFill>
                  <a:srgbClr val="7030A0"/>
                </a:solidFill>
              </a:rPr>
              <a:t>القياس</a:t>
            </a:r>
            <a:endParaRPr lang="en-US" sz="2800" dirty="0">
              <a:solidFill>
                <a:srgbClr val="7030A0"/>
              </a:solidFill>
            </a:endParaRPr>
          </a:p>
          <a:p>
            <a:endParaRPr lang="ar-SA" dirty="0"/>
          </a:p>
        </p:txBody>
      </p:sp>
      <p:sp>
        <p:nvSpPr>
          <p:cNvPr id="5" name="Round Diagonal Corner Rectangle 4"/>
          <p:cNvSpPr/>
          <p:nvPr/>
        </p:nvSpPr>
        <p:spPr>
          <a:xfrm>
            <a:off x="717768" y="3104399"/>
            <a:ext cx="5442857" cy="2090053"/>
          </a:xfrm>
          <a:prstGeom prst="round2Diag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lnSpc>
                <a:spcPct val="150000"/>
              </a:lnSpc>
            </a:pPr>
            <a:r>
              <a:rPr lang="ar-IQ" dirty="0"/>
              <a:t> وهي المقاييس التي تقيس الصفة او الخاصية نفسها دون الحجة لقياس الاثار الناتجة عنها كما يحدث حين نقيس طول قطعة من القماش او طول عمود صلب او ارتفاع بناية او قياس اطوال التلاميذ وقت الكشف الطبي عليهم</a:t>
            </a:r>
            <a:endParaRPr lang="ar-SA" dirty="0"/>
          </a:p>
        </p:txBody>
      </p:sp>
      <p:sp>
        <p:nvSpPr>
          <p:cNvPr id="6" name="Round Diagonal Corner Rectangle 5"/>
          <p:cNvSpPr/>
          <p:nvPr/>
        </p:nvSpPr>
        <p:spPr>
          <a:xfrm>
            <a:off x="739544" y="6602776"/>
            <a:ext cx="5176157" cy="3129055"/>
          </a:xfrm>
          <a:prstGeom prst="round2Diag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ar-IQ" dirty="0"/>
              <a:t> وهي المقاييس التي لا تستطيع قياس الصفة او الخاصية بطريقة مباشرة , وانما تقيس الاثار الناتجة عنها من اجل الوصول إلى كمية الصفة او الخاصية المقاسة , كما يحدث عند قياس درجة حرارة بالمحرار بملاحظة ارتفاع عمود الزئبق ، او قياس تحصيل التلاميذ في خبرة معينه بعدد من الاسئلة سلوكية معينة او حين نقيس ذكاء التلاميذ واستعداد اتهم العقلية بالاستجابة لمواقف تتطلب نوعاً من السلوك الذكي</a:t>
            </a:r>
            <a:endParaRPr lang="ar-SA" dirty="0"/>
          </a:p>
        </p:txBody>
      </p:sp>
      <p:sp>
        <p:nvSpPr>
          <p:cNvPr id="7" name="TextBox 6"/>
          <p:cNvSpPr txBox="1"/>
          <p:nvPr/>
        </p:nvSpPr>
        <p:spPr>
          <a:xfrm>
            <a:off x="1937655" y="2590807"/>
            <a:ext cx="2394857" cy="646331"/>
          </a:xfrm>
          <a:prstGeom prst="rect">
            <a:avLst/>
          </a:prstGeom>
          <a:noFill/>
        </p:spPr>
        <p:txBody>
          <a:bodyPr wrap="square" rtlCol="1">
            <a:spAutoFit/>
          </a:bodyPr>
          <a:lstStyle/>
          <a:p>
            <a:r>
              <a:rPr lang="ar-IQ" b="1" dirty="0" smtClean="0">
                <a:solidFill>
                  <a:schemeClr val="accent2"/>
                </a:solidFill>
              </a:rPr>
              <a:t>القياس </a:t>
            </a:r>
            <a:r>
              <a:rPr lang="ar-IQ" b="1" dirty="0">
                <a:solidFill>
                  <a:schemeClr val="accent2"/>
                </a:solidFill>
              </a:rPr>
              <a:t>المباشر :</a:t>
            </a:r>
            <a:endParaRPr lang="en-US" b="1" dirty="0">
              <a:solidFill>
                <a:schemeClr val="accent2"/>
              </a:solidFill>
            </a:endParaRPr>
          </a:p>
          <a:p>
            <a:endParaRPr lang="ar-SA" dirty="0"/>
          </a:p>
        </p:txBody>
      </p:sp>
      <p:sp>
        <p:nvSpPr>
          <p:cNvPr id="8" name="TextBox 7"/>
          <p:cNvSpPr txBox="1"/>
          <p:nvPr/>
        </p:nvSpPr>
        <p:spPr>
          <a:xfrm>
            <a:off x="2198225" y="6217703"/>
            <a:ext cx="2394857" cy="369332"/>
          </a:xfrm>
          <a:prstGeom prst="rect">
            <a:avLst/>
          </a:prstGeom>
          <a:noFill/>
        </p:spPr>
        <p:txBody>
          <a:bodyPr wrap="square" rtlCol="1">
            <a:spAutoFit/>
          </a:bodyPr>
          <a:lstStyle/>
          <a:p>
            <a:r>
              <a:rPr lang="ar-IQ" b="1" dirty="0">
                <a:solidFill>
                  <a:schemeClr val="accent2"/>
                </a:solidFill>
              </a:rPr>
              <a:t>القياس غير المباشر</a:t>
            </a:r>
            <a:r>
              <a:rPr lang="ar-IQ" dirty="0">
                <a:solidFill>
                  <a:schemeClr val="accent2"/>
                </a:solidFill>
              </a:rPr>
              <a:t> </a:t>
            </a:r>
            <a:endParaRPr lang="ar-SA" dirty="0">
              <a:solidFill>
                <a:schemeClr val="accent2"/>
              </a:solidFill>
            </a:endParaRPr>
          </a:p>
        </p:txBody>
      </p:sp>
      <p:sp>
        <p:nvSpPr>
          <p:cNvPr id="10" name="Round Diagonal Corner Rectangle 9"/>
          <p:cNvSpPr/>
          <p:nvPr/>
        </p:nvSpPr>
        <p:spPr>
          <a:xfrm>
            <a:off x="3156857" y="1807040"/>
            <a:ext cx="587829" cy="54428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2000" b="1" dirty="0" smtClean="0"/>
              <a:t>1</a:t>
            </a:r>
            <a:endParaRPr lang="ar-SA" sz="2000" b="1" dirty="0"/>
          </a:p>
        </p:txBody>
      </p:sp>
      <p:sp>
        <p:nvSpPr>
          <p:cNvPr id="11" name="Round Diagonal Corner Rectangle 10"/>
          <p:cNvSpPr/>
          <p:nvPr/>
        </p:nvSpPr>
        <p:spPr>
          <a:xfrm>
            <a:off x="3145966" y="5535974"/>
            <a:ext cx="587829" cy="54428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2000" b="1" dirty="0" smtClean="0"/>
              <a:t>2</a:t>
            </a:r>
            <a:endParaRPr lang="ar-SA" sz="2000" b="1" dirty="0"/>
          </a:p>
        </p:txBody>
      </p:sp>
    </p:spTree>
    <p:extLst>
      <p:ext uri="{BB962C8B-B14F-4D97-AF65-F5344CB8AC3E}">
        <p14:creationId xmlns:p14="http://schemas.microsoft.com/office/powerpoint/2010/main" val="150510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10"/>
                                        </p:tgtEl>
                                        <p:attrNameLst>
                                          <p:attrName>style.color</p:attrName>
                                        </p:attrNameLst>
                                      </p:cBhvr>
                                      <p:by>
                                        <p:hsl h="0" s="12549" l="25098"/>
                                      </p:by>
                                    </p:animClr>
                                    <p:animClr clrSpc="hsl" dir="cw">
                                      <p:cBhvr>
                                        <p:cTn id="7" dur="500" fill="hold"/>
                                        <p:tgtEl>
                                          <p:spTgt spid="10"/>
                                        </p:tgtEl>
                                        <p:attrNameLst>
                                          <p:attrName>fillcolor</p:attrName>
                                        </p:attrNameLst>
                                      </p:cBhvr>
                                      <p:by>
                                        <p:hsl h="0" s="12549" l="25098"/>
                                      </p:by>
                                    </p:animClr>
                                    <p:animClr clrSpc="hsl" dir="cw">
                                      <p:cBhvr>
                                        <p:cTn id="8" dur="500" fill="hold"/>
                                        <p:tgtEl>
                                          <p:spTgt spid="10"/>
                                        </p:tgtEl>
                                        <p:attrNameLst>
                                          <p:attrName>stroke.color</p:attrName>
                                        </p:attrNameLst>
                                      </p:cBhvr>
                                      <p:by>
                                        <p:hsl h="0" s="12549" l="25098"/>
                                      </p:by>
                                    </p:animClr>
                                    <p:set>
                                      <p:cBhvr>
                                        <p:cTn id="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05436" y="2042663"/>
            <a:ext cx="2023708" cy="340019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Rectangle 14"/>
          <p:cNvSpPr/>
          <p:nvPr/>
        </p:nvSpPr>
        <p:spPr>
          <a:xfrm>
            <a:off x="3470266" y="6070377"/>
            <a:ext cx="2023708" cy="3400194"/>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 name="Rectangle 15"/>
          <p:cNvSpPr/>
          <p:nvPr/>
        </p:nvSpPr>
        <p:spPr>
          <a:xfrm>
            <a:off x="741880" y="6070377"/>
            <a:ext cx="2023708" cy="34001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Rectangle 12"/>
          <p:cNvSpPr/>
          <p:nvPr/>
        </p:nvSpPr>
        <p:spPr>
          <a:xfrm>
            <a:off x="3397378" y="2042663"/>
            <a:ext cx="2023708" cy="3400194"/>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TextBox 3"/>
          <p:cNvSpPr txBox="1"/>
          <p:nvPr/>
        </p:nvSpPr>
        <p:spPr>
          <a:xfrm>
            <a:off x="1310143" y="641477"/>
            <a:ext cx="3570514" cy="523220"/>
          </a:xfrm>
          <a:prstGeom prst="rect">
            <a:avLst/>
          </a:prstGeom>
          <a:noFill/>
        </p:spPr>
        <p:txBody>
          <a:bodyPr wrap="square" rtlCol="1">
            <a:spAutoFit/>
          </a:bodyPr>
          <a:lstStyle/>
          <a:p>
            <a:pPr algn="ctr"/>
            <a:r>
              <a:rPr lang="ar-IQ" sz="2800" b="1" dirty="0">
                <a:ln w="6600">
                  <a:solidFill>
                    <a:schemeClr val="accent2"/>
                  </a:solidFill>
                  <a:prstDash val="solid"/>
                </a:ln>
                <a:solidFill>
                  <a:srgbClr val="FFFFFF"/>
                </a:solidFill>
                <a:effectLst>
                  <a:outerShdw dist="38100" dir="2700000" algn="tl" rotWithShape="0">
                    <a:schemeClr val="accent2"/>
                  </a:outerShdw>
                </a:effectLst>
              </a:rPr>
              <a:t>الحاجة الى القياس </a:t>
            </a:r>
            <a:endParaRPr lang="ar-SA"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Block Arc 14">
            <a:extLst>
              <a:ext uri="{FF2B5EF4-FFF2-40B4-BE49-F238E27FC236}">
                <a16:creationId xmlns="" xmlns:a16="http://schemas.microsoft.com/office/drawing/2014/main" id="{7620B76B-2251-4625-80C4-F2D0A66D1C2D}"/>
              </a:ext>
            </a:extLst>
          </p:cNvPr>
          <p:cNvSpPr>
            <a:spLocks noChangeAspect="1"/>
          </p:cNvSpPr>
          <p:nvPr/>
        </p:nvSpPr>
        <p:spPr>
          <a:xfrm rot="2700000">
            <a:off x="1536270" y="1624497"/>
            <a:ext cx="287972" cy="836332"/>
          </a:xfrm>
          <a:custGeom>
            <a:avLst/>
            <a:gdLst/>
            <a:ahLst/>
            <a:cxnLst/>
            <a:rect l="l" t="t" r="r" b="b"/>
            <a:pathLst>
              <a:path w="287972" h="836332">
                <a:moveTo>
                  <a:pt x="30729" y="55075"/>
                </a:moveTo>
                <a:cubicBezTo>
                  <a:pt x="42478" y="40106"/>
                  <a:pt x="57261" y="27376"/>
                  <a:pt x="74493" y="17880"/>
                </a:cubicBezTo>
                <a:cubicBezTo>
                  <a:pt x="97470" y="5219"/>
                  <a:pt x="122980" y="-693"/>
                  <a:pt x="148292" y="64"/>
                </a:cubicBezTo>
                <a:cubicBezTo>
                  <a:pt x="173603" y="822"/>
                  <a:pt x="198714" y="8247"/>
                  <a:pt x="220893" y="22259"/>
                </a:cubicBezTo>
                <a:cubicBezTo>
                  <a:pt x="261840" y="48130"/>
                  <a:pt x="286805" y="92672"/>
                  <a:pt x="287621" y="140576"/>
                </a:cubicBezTo>
                <a:lnTo>
                  <a:pt x="287972" y="140576"/>
                </a:lnTo>
                <a:lnTo>
                  <a:pt x="287972" y="752171"/>
                </a:lnTo>
                <a:lnTo>
                  <a:pt x="287091" y="752171"/>
                </a:lnTo>
                <a:cubicBezTo>
                  <a:pt x="287327" y="779980"/>
                  <a:pt x="272899" y="806109"/>
                  <a:pt x="248733" y="821844"/>
                </a:cubicBezTo>
                <a:cubicBezTo>
                  <a:pt x="221789" y="839389"/>
                  <a:pt x="187151" y="841125"/>
                  <a:pt x="158504" y="826368"/>
                </a:cubicBezTo>
                <a:cubicBezTo>
                  <a:pt x="134819" y="814168"/>
                  <a:pt x="118430" y="792350"/>
                  <a:pt x="116163" y="766892"/>
                </a:cubicBezTo>
                <a:lnTo>
                  <a:pt x="111480" y="734732"/>
                </a:lnTo>
                <a:lnTo>
                  <a:pt x="111480" y="300602"/>
                </a:lnTo>
                <a:cubicBezTo>
                  <a:pt x="111480" y="292074"/>
                  <a:pt x="114937" y="284352"/>
                  <a:pt x="120526" y="278763"/>
                </a:cubicBezTo>
                <a:cubicBezTo>
                  <a:pt x="126115" y="273174"/>
                  <a:pt x="133837" y="269717"/>
                  <a:pt x="142365" y="269717"/>
                </a:cubicBezTo>
                <a:cubicBezTo>
                  <a:pt x="159423" y="269717"/>
                  <a:pt x="173251" y="283545"/>
                  <a:pt x="173251" y="300602"/>
                </a:cubicBezTo>
                <a:lnTo>
                  <a:pt x="173251" y="751930"/>
                </a:lnTo>
                <a:cubicBezTo>
                  <a:pt x="173648" y="760601"/>
                  <a:pt x="179233" y="768379"/>
                  <a:pt x="187804" y="772291"/>
                </a:cubicBezTo>
                <a:cubicBezTo>
                  <a:pt x="196159" y="776105"/>
                  <a:pt x="206075" y="775650"/>
                  <a:pt x="213975" y="771093"/>
                </a:cubicBezTo>
                <a:cubicBezTo>
                  <a:pt x="221241" y="766901"/>
                  <a:pt x="225775" y="759840"/>
                  <a:pt x="226208" y="752171"/>
                </a:cubicBezTo>
                <a:lnTo>
                  <a:pt x="226201" y="752171"/>
                </a:lnTo>
                <a:lnTo>
                  <a:pt x="226201" y="148909"/>
                </a:lnTo>
                <a:lnTo>
                  <a:pt x="225816" y="148886"/>
                </a:lnTo>
                <a:cubicBezTo>
                  <a:pt x="227602" y="119067"/>
                  <a:pt x="213026" y="90638"/>
                  <a:pt x="187772" y="74682"/>
                </a:cubicBezTo>
                <a:cubicBezTo>
                  <a:pt x="162518" y="58727"/>
                  <a:pt x="130584" y="57771"/>
                  <a:pt x="104421" y="72189"/>
                </a:cubicBezTo>
                <a:cubicBezTo>
                  <a:pt x="78258" y="86606"/>
                  <a:pt x="62009" y="114114"/>
                  <a:pt x="62009" y="143986"/>
                </a:cubicBezTo>
                <a:lnTo>
                  <a:pt x="61771" y="143986"/>
                </a:lnTo>
                <a:lnTo>
                  <a:pt x="61771" y="393381"/>
                </a:lnTo>
                <a:lnTo>
                  <a:pt x="58623" y="371761"/>
                </a:lnTo>
                <a:lnTo>
                  <a:pt x="0" y="450367"/>
                </a:lnTo>
                <a:lnTo>
                  <a:pt x="0" y="132171"/>
                </a:lnTo>
                <a:lnTo>
                  <a:pt x="999" y="132171"/>
                </a:lnTo>
                <a:cubicBezTo>
                  <a:pt x="2830" y="103721"/>
                  <a:pt x="13525" y="76996"/>
                  <a:pt x="30729" y="5507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Block Arc 14">
            <a:extLst>
              <a:ext uri="{FF2B5EF4-FFF2-40B4-BE49-F238E27FC236}">
                <a16:creationId xmlns="" xmlns:a16="http://schemas.microsoft.com/office/drawing/2014/main" id="{B73798C3-FAF9-4211-AF96-1EE8121767AD}"/>
              </a:ext>
            </a:extLst>
          </p:cNvPr>
          <p:cNvSpPr>
            <a:spLocks noChangeAspect="1"/>
          </p:cNvSpPr>
          <p:nvPr/>
        </p:nvSpPr>
        <p:spPr>
          <a:xfrm rot="2700000">
            <a:off x="4338134" y="5814295"/>
            <a:ext cx="287972" cy="836332"/>
          </a:xfrm>
          <a:custGeom>
            <a:avLst/>
            <a:gdLst/>
            <a:ahLst/>
            <a:cxnLst/>
            <a:rect l="l" t="t" r="r" b="b"/>
            <a:pathLst>
              <a:path w="287972" h="836332">
                <a:moveTo>
                  <a:pt x="30729" y="55075"/>
                </a:moveTo>
                <a:cubicBezTo>
                  <a:pt x="42478" y="40106"/>
                  <a:pt x="57261" y="27376"/>
                  <a:pt x="74493" y="17880"/>
                </a:cubicBezTo>
                <a:cubicBezTo>
                  <a:pt x="97470" y="5219"/>
                  <a:pt x="122980" y="-693"/>
                  <a:pt x="148292" y="64"/>
                </a:cubicBezTo>
                <a:cubicBezTo>
                  <a:pt x="173603" y="822"/>
                  <a:pt x="198714" y="8247"/>
                  <a:pt x="220893" y="22259"/>
                </a:cubicBezTo>
                <a:cubicBezTo>
                  <a:pt x="261840" y="48130"/>
                  <a:pt x="286805" y="92672"/>
                  <a:pt x="287621" y="140576"/>
                </a:cubicBezTo>
                <a:lnTo>
                  <a:pt x="287972" y="140576"/>
                </a:lnTo>
                <a:lnTo>
                  <a:pt x="287972" y="752171"/>
                </a:lnTo>
                <a:lnTo>
                  <a:pt x="287091" y="752171"/>
                </a:lnTo>
                <a:cubicBezTo>
                  <a:pt x="287327" y="779980"/>
                  <a:pt x="272899" y="806109"/>
                  <a:pt x="248733" y="821844"/>
                </a:cubicBezTo>
                <a:cubicBezTo>
                  <a:pt x="221789" y="839389"/>
                  <a:pt x="187151" y="841125"/>
                  <a:pt x="158504" y="826368"/>
                </a:cubicBezTo>
                <a:cubicBezTo>
                  <a:pt x="134819" y="814168"/>
                  <a:pt x="118430" y="792350"/>
                  <a:pt x="116163" y="766892"/>
                </a:cubicBezTo>
                <a:lnTo>
                  <a:pt x="111480" y="734732"/>
                </a:lnTo>
                <a:lnTo>
                  <a:pt x="111480" y="300602"/>
                </a:lnTo>
                <a:cubicBezTo>
                  <a:pt x="111480" y="292074"/>
                  <a:pt x="114937" y="284352"/>
                  <a:pt x="120526" y="278763"/>
                </a:cubicBezTo>
                <a:cubicBezTo>
                  <a:pt x="126115" y="273174"/>
                  <a:pt x="133837" y="269717"/>
                  <a:pt x="142365" y="269717"/>
                </a:cubicBezTo>
                <a:cubicBezTo>
                  <a:pt x="159423" y="269717"/>
                  <a:pt x="173251" y="283545"/>
                  <a:pt x="173251" y="300602"/>
                </a:cubicBezTo>
                <a:lnTo>
                  <a:pt x="173251" y="751930"/>
                </a:lnTo>
                <a:cubicBezTo>
                  <a:pt x="173648" y="760601"/>
                  <a:pt x="179233" y="768379"/>
                  <a:pt x="187804" y="772291"/>
                </a:cubicBezTo>
                <a:cubicBezTo>
                  <a:pt x="196159" y="776105"/>
                  <a:pt x="206075" y="775650"/>
                  <a:pt x="213975" y="771093"/>
                </a:cubicBezTo>
                <a:cubicBezTo>
                  <a:pt x="221241" y="766901"/>
                  <a:pt x="225775" y="759840"/>
                  <a:pt x="226208" y="752171"/>
                </a:cubicBezTo>
                <a:lnTo>
                  <a:pt x="226201" y="752171"/>
                </a:lnTo>
                <a:lnTo>
                  <a:pt x="226201" y="148909"/>
                </a:lnTo>
                <a:lnTo>
                  <a:pt x="225816" y="148886"/>
                </a:lnTo>
                <a:cubicBezTo>
                  <a:pt x="227602" y="119067"/>
                  <a:pt x="213026" y="90638"/>
                  <a:pt x="187772" y="74682"/>
                </a:cubicBezTo>
                <a:cubicBezTo>
                  <a:pt x="162518" y="58727"/>
                  <a:pt x="130584" y="57771"/>
                  <a:pt x="104421" y="72189"/>
                </a:cubicBezTo>
                <a:cubicBezTo>
                  <a:pt x="78258" y="86606"/>
                  <a:pt x="62009" y="114114"/>
                  <a:pt x="62009" y="143986"/>
                </a:cubicBezTo>
                <a:lnTo>
                  <a:pt x="61771" y="143986"/>
                </a:lnTo>
                <a:lnTo>
                  <a:pt x="61771" y="393381"/>
                </a:lnTo>
                <a:lnTo>
                  <a:pt x="58623" y="371761"/>
                </a:lnTo>
                <a:lnTo>
                  <a:pt x="0" y="450367"/>
                </a:lnTo>
                <a:lnTo>
                  <a:pt x="0" y="132171"/>
                </a:lnTo>
                <a:lnTo>
                  <a:pt x="999" y="132171"/>
                </a:lnTo>
                <a:cubicBezTo>
                  <a:pt x="2830" y="103721"/>
                  <a:pt x="13525" y="76996"/>
                  <a:pt x="30729" y="5507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Block Arc 14">
            <a:extLst>
              <a:ext uri="{FF2B5EF4-FFF2-40B4-BE49-F238E27FC236}">
                <a16:creationId xmlns="" xmlns:a16="http://schemas.microsoft.com/office/drawing/2014/main" id="{6259D006-AD2B-47E1-AB8A-F71CDA04A3A3}"/>
              </a:ext>
            </a:extLst>
          </p:cNvPr>
          <p:cNvSpPr>
            <a:spLocks noChangeAspect="1"/>
          </p:cNvSpPr>
          <p:nvPr/>
        </p:nvSpPr>
        <p:spPr>
          <a:xfrm rot="2700000">
            <a:off x="1536271" y="5808538"/>
            <a:ext cx="287972" cy="836332"/>
          </a:xfrm>
          <a:custGeom>
            <a:avLst/>
            <a:gdLst/>
            <a:ahLst/>
            <a:cxnLst/>
            <a:rect l="l" t="t" r="r" b="b"/>
            <a:pathLst>
              <a:path w="287972" h="836332">
                <a:moveTo>
                  <a:pt x="30729" y="55075"/>
                </a:moveTo>
                <a:cubicBezTo>
                  <a:pt x="42478" y="40106"/>
                  <a:pt x="57261" y="27376"/>
                  <a:pt x="74493" y="17880"/>
                </a:cubicBezTo>
                <a:cubicBezTo>
                  <a:pt x="97470" y="5219"/>
                  <a:pt x="122980" y="-693"/>
                  <a:pt x="148292" y="64"/>
                </a:cubicBezTo>
                <a:cubicBezTo>
                  <a:pt x="173603" y="822"/>
                  <a:pt x="198714" y="8247"/>
                  <a:pt x="220893" y="22259"/>
                </a:cubicBezTo>
                <a:cubicBezTo>
                  <a:pt x="261840" y="48130"/>
                  <a:pt x="286805" y="92672"/>
                  <a:pt x="287621" y="140576"/>
                </a:cubicBezTo>
                <a:lnTo>
                  <a:pt x="287972" y="140576"/>
                </a:lnTo>
                <a:lnTo>
                  <a:pt x="287972" y="752171"/>
                </a:lnTo>
                <a:lnTo>
                  <a:pt x="287091" y="752171"/>
                </a:lnTo>
                <a:cubicBezTo>
                  <a:pt x="287327" y="779980"/>
                  <a:pt x="272899" y="806109"/>
                  <a:pt x="248733" y="821844"/>
                </a:cubicBezTo>
                <a:cubicBezTo>
                  <a:pt x="221789" y="839389"/>
                  <a:pt x="187151" y="841125"/>
                  <a:pt x="158504" y="826368"/>
                </a:cubicBezTo>
                <a:cubicBezTo>
                  <a:pt x="134819" y="814168"/>
                  <a:pt x="118430" y="792350"/>
                  <a:pt x="116163" y="766892"/>
                </a:cubicBezTo>
                <a:lnTo>
                  <a:pt x="111480" y="734732"/>
                </a:lnTo>
                <a:lnTo>
                  <a:pt x="111480" y="300602"/>
                </a:lnTo>
                <a:cubicBezTo>
                  <a:pt x="111480" y="292074"/>
                  <a:pt x="114937" y="284352"/>
                  <a:pt x="120526" y="278763"/>
                </a:cubicBezTo>
                <a:cubicBezTo>
                  <a:pt x="126115" y="273174"/>
                  <a:pt x="133837" y="269717"/>
                  <a:pt x="142365" y="269717"/>
                </a:cubicBezTo>
                <a:cubicBezTo>
                  <a:pt x="159423" y="269717"/>
                  <a:pt x="173251" y="283545"/>
                  <a:pt x="173251" y="300602"/>
                </a:cubicBezTo>
                <a:lnTo>
                  <a:pt x="173251" y="751930"/>
                </a:lnTo>
                <a:cubicBezTo>
                  <a:pt x="173648" y="760601"/>
                  <a:pt x="179233" y="768379"/>
                  <a:pt x="187804" y="772291"/>
                </a:cubicBezTo>
                <a:cubicBezTo>
                  <a:pt x="196159" y="776105"/>
                  <a:pt x="206075" y="775650"/>
                  <a:pt x="213975" y="771093"/>
                </a:cubicBezTo>
                <a:cubicBezTo>
                  <a:pt x="221241" y="766901"/>
                  <a:pt x="225775" y="759840"/>
                  <a:pt x="226208" y="752171"/>
                </a:cubicBezTo>
                <a:lnTo>
                  <a:pt x="226201" y="752171"/>
                </a:lnTo>
                <a:lnTo>
                  <a:pt x="226201" y="148909"/>
                </a:lnTo>
                <a:lnTo>
                  <a:pt x="225816" y="148886"/>
                </a:lnTo>
                <a:cubicBezTo>
                  <a:pt x="227602" y="119067"/>
                  <a:pt x="213026" y="90638"/>
                  <a:pt x="187772" y="74682"/>
                </a:cubicBezTo>
                <a:cubicBezTo>
                  <a:pt x="162518" y="58727"/>
                  <a:pt x="130584" y="57771"/>
                  <a:pt x="104421" y="72189"/>
                </a:cubicBezTo>
                <a:cubicBezTo>
                  <a:pt x="78258" y="86606"/>
                  <a:pt x="62009" y="114114"/>
                  <a:pt x="62009" y="143986"/>
                </a:cubicBezTo>
                <a:lnTo>
                  <a:pt x="61771" y="143986"/>
                </a:lnTo>
                <a:lnTo>
                  <a:pt x="61771" y="393381"/>
                </a:lnTo>
                <a:lnTo>
                  <a:pt x="58623" y="371761"/>
                </a:lnTo>
                <a:lnTo>
                  <a:pt x="0" y="450367"/>
                </a:lnTo>
                <a:lnTo>
                  <a:pt x="0" y="132171"/>
                </a:lnTo>
                <a:lnTo>
                  <a:pt x="999" y="132171"/>
                </a:lnTo>
                <a:cubicBezTo>
                  <a:pt x="2830" y="103721"/>
                  <a:pt x="13525" y="76996"/>
                  <a:pt x="30729" y="5507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Block Arc 14">
            <a:extLst>
              <a:ext uri="{FF2B5EF4-FFF2-40B4-BE49-F238E27FC236}">
                <a16:creationId xmlns="" xmlns:a16="http://schemas.microsoft.com/office/drawing/2014/main" id="{C23B292F-4DCF-40A2-A1EA-61AC98072081}"/>
              </a:ext>
            </a:extLst>
          </p:cNvPr>
          <p:cNvSpPr>
            <a:spLocks noChangeAspect="1"/>
          </p:cNvSpPr>
          <p:nvPr/>
        </p:nvSpPr>
        <p:spPr>
          <a:xfrm rot="2700000">
            <a:off x="4338134" y="1634677"/>
            <a:ext cx="287972" cy="836332"/>
          </a:xfrm>
          <a:custGeom>
            <a:avLst/>
            <a:gdLst/>
            <a:ahLst/>
            <a:cxnLst/>
            <a:rect l="l" t="t" r="r" b="b"/>
            <a:pathLst>
              <a:path w="287972" h="836332">
                <a:moveTo>
                  <a:pt x="30729" y="55075"/>
                </a:moveTo>
                <a:cubicBezTo>
                  <a:pt x="42478" y="40106"/>
                  <a:pt x="57261" y="27376"/>
                  <a:pt x="74493" y="17880"/>
                </a:cubicBezTo>
                <a:cubicBezTo>
                  <a:pt x="97470" y="5219"/>
                  <a:pt x="122980" y="-693"/>
                  <a:pt x="148292" y="64"/>
                </a:cubicBezTo>
                <a:cubicBezTo>
                  <a:pt x="173603" y="822"/>
                  <a:pt x="198714" y="8247"/>
                  <a:pt x="220893" y="22259"/>
                </a:cubicBezTo>
                <a:cubicBezTo>
                  <a:pt x="261840" y="48130"/>
                  <a:pt x="286805" y="92672"/>
                  <a:pt x="287621" y="140576"/>
                </a:cubicBezTo>
                <a:lnTo>
                  <a:pt x="287972" y="140576"/>
                </a:lnTo>
                <a:lnTo>
                  <a:pt x="287972" y="752171"/>
                </a:lnTo>
                <a:lnTo>
                  <a:pt x="287091" y="752171"/>
                </a:lnTo>
                <a:cubicBezTo>
                  <a:pt x="287327" y="779980"/>
                  <a:pt x="272899" y="806109"/>
                  <a:pt x="248733" y="821844"/>
                </a:cubicBezTo>
                <a:cubicBezTo>
                  <a:pt x="221789" y="839389"/>
                  <a:pt x="187151" y="841125"/>
                  <a:pt x="158504" y="826368"/>
                </a:cubicBezTo>
                <a:cubicBezTo>
                  <a:pt x="134819" y="814168"/>
                  <a:pt x="118430" y="792350"/>
                  <a:pt x="116163" y="766892"/>
                </a:cubicBezTo>
                <a:lnTo>
                  <a:pt x="111480" y="734732"/>
                </a:lnTo>
                <a:lnTo>
                  <a:pt x="111480" y="300602"/>
                </a:lnTo>
                <a:cubicBezTo>
                  <a:pt x="111480" y="292074"/>
                  <a:pt x="114937" y="284352"/>
                  <a:pt x="120526" y="278763"/>
                </a:cubicBezTo>
                <a:cubicBezTo>
                  <a:pt x="126115" y="273174"/>
                  <a:pt x="133837" y="269717"/>
                  <a:pt x="142365" y="269717"/>
                </a:cubicBezTo>
                <a:cubicBezTo>
                  <a:pt x="159423" y="269717"/>
                  <a:pt x="173251" y="283545"/>
                  <a:pt x="173251" y="300602"/>
                </a:cubicBezTo>
                <a:lnTo>
                  <a:pt x="173251" y="751930"/>
                </a:lnTo>
                <a:cubicBezTo>
                  <a:pt x="173648" y="760601"/>
                  <a:pt x="179233" y="768379"/>
                  <a:pt x="187804" y="772291"/>
                </a:cubicBezTo>
                <a:cubicBezTo>
                  <a:pt x="196159" y="776105"/>
                  <a:pt x="206075" y="775650"/>
                  <a:pt x="213975" y="771093"/>
                </a:cubicBezTo>
                <a:cubicBezTo>
                  <a:pt x="221241" y="766901"/>
                  <a:pt x="225775" y="759840"/>
                  <a:pt x="226208" y="752171"/>
                </a:cubicBezTo>
                <a:lnTo>
                  <a:pt x="226201" y="752171"/>
                </a:lnTo>
                <a:lnTo>
                  <a:pt x="226201" y="148909"/>
                </a:lnTo>
                <a:lnTo>
                  <a:pt x="225816" y="148886"/>
                </a:lnTo>
                <a:cubicBezTo>
                  <a:pt x="227602" y="119067"/>
                  <a:pt x="213026" y="90638"/>
                  <a:pt x="187772" y="74682"/>
                </a:cubicBezTo>
                <a:cubicBezTo>
                  <a:pt x="162518" y="58727"/>
                  <a:pt x="130584" y="57771"/>
                  <a:pt x="104421" y="72189"/>
                </a:cubicBezTo>
                <a:cubicBezTo>
                  <a:pt x="78258" y="86606"/>
                  <a:pt x="62009" y="114114"/>
                  <a:pt x="62009" y="143986"/>
                </a:cubicBezTo>
                <a:lnTo>
                  <a:pt x="61771" y="143986"/>
                </a:lnTo>
                <a:lnTo>
                  <a:pt x="61771" y="393381"/>
                </a:lnTo>
                <a:lnTo>
                  <a:pt x="58623" y="371761"/>
                </a:lnTo>
                <a:lnTo>
                  <a:pt x="0" y="450367"/>
                </a:lnTo>
                <a:lnTo>
                  <a:pt x="0" y="132171"/>
                </a:lnTo>
                <a:lnTo>
                  <a:pt x="999" y="132171"/>
                </a:lnTo>
                <a:cubicBezTo>
                  <a:pt x="2830" y="103721"/>
                  <a:pt x="13525" y="76996"/>
                  <a:pt x="30729" y="5507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TextBox 16"/>
          <p:cNvSpPr txBox="1"/>
          <p:nvPr/>
        </p:nvSpPr>
        <p:spPr>
          <a:xfrm>
            <a:off x="3419149" y="2440165"/>
            <a:ext cx="2023708" cy="2800767"/>
          </a:xfrm>
          <a:prstGeom prst="rect">
            <a:avLst/>
          </a:prstGeom>
          <a:noFill/>
        </p:spPr>
        <p:txBody>
          <a:bodyPr wrap="square" rtlCol="1">
            <a:spAutoFit/>
          </a:bodyPr>
          <a:lstStyle/>
          <a:p>
            <a:pPr algn="ctr"/>
            <a:r>
              <a:rPr lang="ar-IQ" sz="1600" b="1" dirty="0">
                <a:solidFill>
                  <a:schemeClr val="bg1"/>
                </a:solidFill>
              </a:rPr>
              <a:t>الفروق بين الافراد </a:t>
            </a:r>
            <a:r>
              <a:rPr lang="ar-IQ" sz="1600" dirty="0" smtClean="0">
                <a:solidFill>
                  <a:schemeClr val="bg1"/>
                </a:solidFill>
              </a:rPr>
              <a:t>مقارنة </a:t>
            </a:r>
            <a:r>
              <a:rPr lang="ar-IQ" sz="1600" dirty="0">
                <a:solidFill>
                  <a:schemeClr val="bg1"/>
                </a:solidFill>
              </a:rPr>
              <a:t>الطالب مع غيره من حيث التحصيل ، العمر او البيئة من النواحي ، علمية نفسية ، مهنية ، تربوية لتحديد مركزه النسبي وصولاً الى تصنيف الافراد الى مستويات او جماعات متقاربة متجانسة</a:t>
            </a:r>
            <a:endParaRPr lang="ar-SA" sz="1600" dirty="0">
              <a:solidFill>
                <a:schemeClr val="bg1"/>
              </a:solidFill>
            </a:endParaRPr>
          </a:p>
        </p:txBody>
      </p:sp>
      <p:sp>
        <p:nvSpPr>
          <p:cNvPr id="18" name="TextBox 17"/>
          <p:cNvSpPr txBox="1"/>
          <p:nvPr/>
        </p:nvSpPr>
        <p:spPr>
          <a:xfrm>
            <a:off x="683665" y="2462964"/>
            <a:ext cx="2081923" cy="2308324"/>
          </a:xfrm>
          <a:prstGeom prst="rect">
            <a:avLst/>
          </a:prstGeom>
          <a:noFill/>
        </p:spPr>
        <p:txBody>
          <a:bodyPr wrap="square" rtlCol="1">
            <a:spAutoFit/>
          </a:bodyPr>
          <a:lstStyle/>
          <a:p>
            <a:pPr algn="ctr"/>
            <a:r>
              <a:rPr lang="ar-IQ" sz="1600" b="1" dirty="0" smtClean="0">
                <a:solidFill>
                  <a:schemeClr val="bg1"/>
                </a:solidFill>
              </a:rPr>
              <a:t>الفروق في</a:t>
            </a:r>
            <a:r>
              <a:rPr lang="ar-SA" sz="1600" b="1" dirty="0" smtClean="0">
                <a:solidFill>
                  <a:schemeClr val="bg1"/>
                </a:solidFill>
              </a:rPr>
              <a:t> </a:t>
            </a:r>
            <a:r>
              <a:rPr lang="ar-IQ" sz="1600" b="1" dirty="0" smtClean="0">
                <a:solidFill>
                  <a:schemeClr val="bg1"/>
                </a:solidFill>
              </a:rPr>
              <a:t>الانسان</a:t>
            </a:r>
            <a:r>
              <a:rPr lang="ar-IQ" sz="1600" dirty="0" smtClean="0">
                <a:solidFill>
                  <a:schemeClr val="bg1"/>
                </a:solidFill>
              </a:rPr>
              <a:t> من </a:t>
            </a:r>
            <a:r>
              <a:rPr lang="ar-IQ" sz="1600" dirty="0">
                <a:solidFill>
                  <a:schemeClr val="bg1"/>
                </a:solidFill>
              </a:rPr>
              <a:t>خلال من خلال مقارنة قدراته المختلفة او معرفة اتجاهاته ونواحي القوة والضعف فيه في فترات زمنية متباعدة او نتيجة حصوله على خبرة معينه </a:t>
            </a:r>
            <a:endParaRPr lang="ar-SA" sz="1600" dirty="0">
              <a:solidFill>
                <a:schemeClr val="bg1"/>
              </a:solidFill>
            </a:endParaRPr>
          </a:p>
        </p:txBody>
      </p:sp>
      <p:sp>
        <p:nvSpPr>
          <p:cNvPr id="19" name="TextBox 18"/>
          <p:cNvSpPr txBox="1"/>
          <p:nvPr/>
        </p:nvSpPr>
        <p:spPr>
          <a:xfrm>
            <a:off x="3419149" y="6739422"/>
            <a:ext cx="2195058" cy="2062103"/>
          </a:xfrm>
          <a:prstGeom prst="rect">
            <a:avLst/>
          </a:prstGeom>
          <a:noFill/>
        </p:spPr>
        <p:txBody>
          <a:bodyPr wrap="square" rtlCol="1">
            <a:spAutoFit/>
          </a:bodyPr>
          <a:lstStyle/>
          <a:p>
            <a:pPr algn="ctr"/>
            <a:r>
              <a:rPr lang="ar-IQ" sz="1600" b="1" dirty="0">
                <a:solidFill>
                  <a:schemeClr val="bg1"/>
                </a:solidFill>
              </a:rPr>
              <a:t>الفروق بين الجماعات</a:t>
            </a:r>
            <a:r>
              <a:rPr lang="ar-IQ" sz="1600" dirty="0">
                <a:solidFill>
                  <a:schemeClr val="bg1"/>
                </a:solidFill>
              </a:rPr>
              <a:t> </a:t>
            </a:r>
            <a:r>
              <a:rPr lang="ar-IQ" sz="1600" dirty="0" smtClean="0">
                <a:solidFill>
                  <a:schemeClr val="bg1"/>
                </a:solidFill>
              </a:rPr>
              <a:t>قياس </a:t>
            </a:r>
            <a:r>
              <a:rPr lang="ar-IQ" sz="1600" dirty="0">
                <a:solidFill>
                  <a:schemeClr val="bg1"/>
                </a:solidFill>
              </a:rPr>
              <a:t>مثل هذه الفروق مفيدة في دراسة سيكولوجية الجماعات وخصائص النمو ودراسة العوامل التي تكون مسؤوله عن هذه الفروق .</a:t>
            </a:r>
            <a:endParaRPr lang="ar-SA" sz="1600" dirty="0">
              <a:solidFill>
                <a:schemeClr val="bg1"/>
              </a:solidFill>
            </a:endParaRPr>
          </a:p>
        </p:txBody>
      </p:sp>
      <p:sp>
        <p:nvSpPr>
          <p:cNvPr id="20" name="TextBox 19"/>
          <p:cNvSpPr txBox="1"/>
          <p:nvPr/>
        </p:nvSpPr>
        <p:spPr>
          <a:xfrm>
            <a:off x="715217" y="6624205"/>
            <a:ext cx="2023708" cy="2308324"/>
          </a:xfrm>
          <a:prstGeom prst="rect">
            <a:avLst/>
          </a:prstGeom>
          <a:noFill/>
        </p:spPr>
        <p:txBody>
          <a:bodyPr wrap="square" rtlCol="1">
            <a:spAutoFit/>
          </a:bodyPr>
          <a:lstStyle/>
          <a:p>
            <a:pPr algn="ctr"/>
            <a:r>
              <a:rPr lang="ar-IQ" sz="1600" b="1" dirty="0">
                <a:solidFill>
                  <a:schemeClr val="bg1"/>
                </a:solidFill>
              </a:rPr>
              <a:t>الفروق بين المهن</a:t>
            </a:r>
            <a:r>
              <a:rPr lang="ar-IQ" sz="1600" dirty="0">
                <a:solidFill>
                  <a:schemeClr val="bg1"/>
                </a:solidFill>
              </a:rPr>
              <a:t> </a:t>
            </a:r>
            <a:r>
              <a:rPr lang="ar-IQ" sz="1600" dirty="0" smtClean="0">
                <a:solidFill>
                  <a:schemeClr val="bg1"/>
                </a:solidFill>
              </a:rPr>
              <a:t>من </a:t>
            </a:r>
            <a:r>
              <a:rPr lang="ar-IQ" sz="1600" dirty="0">
                <a:solidFill>
                  <a:schemeClr val="bg1"/>
                </a:solidFill>
              </a:rPr>
              <a:t>اجل تحديد المستويات المختلفة من القدرات والاستعدادات او السمات وقياسها لغرض انتقاء المهنة المناسبة او التوجيه المهني للوظيفة </a:t>
            </a:r>
            <a:endParaRPr lang="ar-SA" sz="1600" dirty="0">
              <a:solidFill>
                <a:schemeClr val="bg1"/>
              </a:solidFill>
            </a:endParaRPr>
          </a:p>
        </p:txBody>
      </p:sp>
    </p:spTree>
    <p:extLst>
      <p:ext uri="{BB962C8B-B14F-4D97-AF65-F5344CB8AC3E}">
        <p14:creationId xmlns:p14="http://schemas.microsoft.com/office/powerpoint/2010/main" val="1803134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614EAA0C-2D96-4A3A-9074-616BE844264A}"/>
              </a:ext>
            </a:extLst>
          </p:cNvPr>
          <p:cNvGrpSpPr/>
          <p:nvPr/>
        </p:nvGrpSpPr>
        <p:grpSpPr>
          <a:xfrm>
            <a:off x="696687" y="3031238"/>
            <a:ext cx="4685480" cy="1583928"/>
            <a:chOff x="5161746" y="1592961"/>
            <a:chExt cx="3534033" cy="1583928"/>
          </a:xfrm>
        </p:grpSpPr>
        <p:sp>
          <p:nvSpPr>
            <p:cNvPr id="5" name="TextBox 4">
              <a:extLst>
                <a:ext uri="{FF2B5EF4-FFF2-40B4-BE49-F238E27FC236}">
                  <a16:creationId xmlns="" xmlns:a16="http://schemas.microsoft.com/office/drawing/2014/main" id="{97DDA52C-EB3C-4711-B56C-F4D4B590B939}"/>
                </a:ext>
              </a:extLst>
            </p:cNvPr>
            <p:cNvSpPr txBox="1"/>
            <p:nvPr/>
          </p:nvSpPr>
          <p:spPr>
            <a:xfrm>
              <a:off x="5161746" y="2099671"/>
              <a:ext cx="3455180" cy="1077218"/>
            </a:xfrm>
            <a:prstGeom prst="rect">
              <a:avLst/>
            </a:prstGeom>
            <a:noFill/>
          </p:spPr>
          <p:txBody>
            <a:bodyPr wrap="square" rtlCol="0">
              <a:spAutoFit/>
            </a:bodyPr>
            <a:lstStyle/>
            <a:p>
              <a:r>
                <a:rPr lang="ar-IQ" sz="1600" b="1" dirty="0">
                  <a:solidFill>
                    <a:schemeClr val="accent1"/>
                  </a:solidFill>
                </a:rPr>
                <a:t>التأخر الدراسي</a:t>
              </a:r>
              <a:r>
                <a:rPr lang="ar-IQ" sz="1600" dirty="0">
                  <a:solidFill>
                    <a:schemeClr val="accent1"/>
                  </a:solidFill>
                </a:rPr>
                <a:t> :</a:t>
              </a:r>
              <a:r>
                <a:rPr lang="ar-IQ" sz="1600" dirty="0"/>
                <a:t> الاختبارات التحصيلية مثلاً تعطي صورة واضحة لمستوى الطلاب والجوانب النفسية اما الاختبارات النفسية تكشف عن حالات التخلف الدراسي واسبابه .</a:t>
              </a:r>
              <a:endParaRPr lang="ko-KR" altLang="en-US" sz="1600" dirty="0">
                <a:solidFill>
                  <a:schemeClr val="tx1">
                    <a:lumMod val="75000"/>
                    <a:lumOff val="25000"/>
                  </a:schemeClr>
                </a:solidFill>
              </a:endParaRPr>
            </a:p>
          </p:txBody>
        </p:sp>
        <p:sp>
          <p:nvSpPr>
            <p:cNvPr id="6" name="Rectangle 5">
              <a:extLst>
                <a:ext uri="{FF2B5EF4-FFF2-40B4-BE49-F238E27FC236}">
                  <a16:creationId xmlns="" xmlns:a16="http://schemas.microsoft.com/office/drawing/2014/main" id="{044C61DB-29E6-4F6E-B570-8306B453030E}"/>
                </a:ext>
              </a:extLst>
            </p:cNvPr>
            <p:cNvSpPr/>
            <p:nvPr/>
          </p:nvSpPr>
          <p:spPr>
            <a:xfrm>
              <a:off x="8335779" y="1592961"/>
              <a:ext cx="360000"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t>1</a:t>
              </a:r>
              <a:endParaRPr lang="ko-KR" altLang="en-US" b="1" dirty="0"/>
            </a:p>
          </p:txBody>
        </p:sp>
      </p:grpSp>
      <p:grpSp>
        <p:nvGrpSpPr>
          <p:cNvPr id="7" name="Group 6">
            <a:extLst>
              <a:ext uri="{FF2B5EF4-FFF2-40B4-BE49-F238E27FC236}">
                <a16:creationId xmlns="" xmlns:a16="http://schemas.microsoft.com/office/drawing/2014/main" id="{F6AAA938-F5E7-46B9-9DEF-5C90A1C7F599}"/>
              </a:ext>
            </a:extLst>
          </p:cNvPr>
          <p:cNvGrpSpPr/>
          <p:nvPr/>
        </p:nvGrpSpPr>
        <p:grpSpPr>
          <a:xfrm>
            <a:off x="991213" y="6150417"/>
            <a:ext cx="4515300" cy="1052030"/>
            <a:chOff x="5154451" y="3190072"/>
            <a:chExt cx="3455180" cy="1052030"/>
          </a:xfrm>
        </p:grpSpPr>
        <p:sp>
          <p:nvSpPr>
            <p:cNvPr id="8" name="TextBox 7">
              <a:extLst>
                <a:ext uri="{FF2B5EF4-FFF2-40B4-BE49-F238E27FC236}">
                  <a16:creationId xmlns="" xmlns:a16="http://schemas.microsoft.com/office/drawing/2014/main" id="{A0940B1F-612F-42FA-97AE-7F3F06852C3C}"/>
                </a:ext>
              </a:extLst>
            </p:cNvPr>
            <p:cNvSpPr txBox="1"/>
            <p:nvPr/>
          </p:nvSpPr>
          <p:spPr>
            <a:xfrm>
              <a:off x="5154451" y="3595771"/>
              <a:ext cx="3455180" cy="646331"/>
            </a:xfrm>
            <a:prstGeom prst="rect">
              <a:avLst/>
            </a:prstGeom>
            <a:noFill/>
          </p:spPr>
          <p:txBody>
            <a:bodyPr wrap="square" rtlCol="0">
              <a:spAutoFit/>
            </a:bodyPr>
            <a:lstStyle/>
            <a:p>
              <a:r>
                <a:rPr lang="ar-IQ" b="1" dirty="0">
                  <a:solidFill>
                    <a:schemeClr val="accent3"/>
                  </a:solidFill>
                </a:rPr>
                <a:t>الارشاد التربوي</a:t>
              </a:r>
              <a:r>
                <a:rPr lang="ar-IQ" dirty="0">
                  <a:solidFill>
                    <a:schemeClr val="accent3"/>
                  </a:solidFill>
                </a:rPr>
                <a:t> :</a:t>
              </a:r>
              <a:r>
                <a:rPr lang="ar-IQ" dirty="0"/>
                <a:t> تحديد نوع الدراسة بحسب رغبة الوالدين او الطالب .</a:t>
              </a:r>
              <a:endParaRPr lang="ko-KR" altLang="en-US" dirty="0">
                <a:solidFill>
                  <a:schemeClr val="tx1">
                    <a:lumMod val="75000"/>
                    <a:lumOff val="25000"/>
                  </a:schemeClr>
                </a:solidFill>
              </a:endParaRPr>
            </a:p>
          </p:txBody>
        </p:sp>
        <p:sp>
          <p:nvSpPr>
            <p:cNvPr id="9" name="Rectangle 8">
              <a:extLst>
                <a:ext uri="{FF2B5EF4-FFF2-40B4-BE49-F238E27FC236}">
                  <a16:creationId xmlns="" xmlns:a16="http://schemas.microsoft.com/office/drawing/2014/main" id="{7F0A526D-D77D-4A5B-8770-3F339261AC99}"/>
                </a:ext>
              </a:extLst>
            </p:cNvPr>
            <p:cNvSpPr/>
            <p:nvPr/>
          </p:nvSpPr>
          <p:spPr>
            <a:xfrm>
              <a:off x="8186287" y="3190072"/>
              <a:ext cx="360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t>3</a:t>
              </a:r>
              <a:endParaRPr lang="ko-KR" altLang="en-US" b="1" dirty="0"/>
            </a:p>
          </p:txBody>
        </p:sp>
      </p:grpSp>
      <p:grpSp>
        <p:nvGrpSpPr>
          <p:cNvPr id="10" name="Group 9">
            <a:extLst>
              <a:ext uri="{FF2B5EF4-FFF2-40B4-BE49-F238E27FC236}">
                <a16:creationId xmlns="" xmlns:a16="http://schemas.microsoft.com/office/drawing/2014/main" id="{38D1ACDF-9492-4241-847F-568A379F32B6}"/>
              </a:ext>
            </a:extLst>
          </p:cNvPr>
          <p:cNvGrpSpPr/>
          <p:nvPr/>
        </p:nvGrpSpPr>
        <p:grpSpPr>
          <a:xfrm>
            <a:off x="991213" y="5008293"/>
            <a:ext cx="3455180" cy="969322"/>
            <a:chOff x="8088313" y="2463174"/>
            <a:chExt cx="3455180" cy="969322"/>
          </a:xfrm>
        </p:grpSpPr>
        <p:sp>
          <p:nvSpPr>
            <p:cNvPr id="11" name="TextBox 10">
              <a:extLst>
                <a:ext uri="{FF2B5EF4-FFF2-40B4-BE49-F238E27FC236}">
                  <a16:creationId xmlns="" xmlns:a16="http://schemas.microsoft.com/office/drawing/2014/main" id="{EF561660-1BF9-4F75-9758-54CF72BF18B4}"/>
                </a:ext>
              </a:extLst>
            </p:cNvPr>
            <p:cNvSpPr txBox="1"/>
            <p:nvPr/>
          </p:nvSpPr>
          <p:spPr>
            <a:xfrm>
              <a:off x="8088313" y="2847721"/>
              <a:ext cx="3455180" cy="584775"/>
            </a:xfrm>
            <a:prstGeom prst="rect">
              <a:avLst/>
            </a:prstGeom>
            <a:noFill/>
          </p:spPr>
          <p:txBody>
            <a:bodyPr wrap="square" rtlCol="0">
              <a:spAutoFit/>
            </a:bodyPr>
            <a:lstStyle/>
            <a:p>
              <a:r>
                <a:rPr lang="ar-IQ" sz="1600" b="1" dirty="0">
                  <a:solidFill>
                    <a:schemeClr val="accent2"/>
                  </a:solidFill>
                </a:rPr>
                <a:t>الاختيار التربوي والتعليمي</a:t>
              </a:r>
              <a:r>
                <a:rPr lang="ar-IQ" sz="1600" dirty="0">
                  <a:solidFill>
                    <a:schemeClr val="accent2"/>
                  </a:solidFill>
                </a:rPr>
                <a:t> :</a:t>
              </a:r>
              <a:r>
                <a:rPr lang="ar-IQ" sz="1600" dirty="0"/>
                <a:t> اختيار فروع التعليم وغيره . </a:t>
              </a:r>
              <a:endParaRPr lang="ko-KR" altLang="en-US" sz="1600" dirty="0">
                <a:solidFill>
                  <a:schemeClr val="tx1">
                    <a:lumMod val="75000"/>
                    <a:lumOff val="25000"/>
                  </a:schemeClr>
                </a:solidFill>
              </a:endParaRPr>
            </a:p>
          </p:txBody>
        </p:sp>
        <p:sp>
          <p:nvSpPr>
            <p:cNvPr id="12" name="Rectangle 11">
              <a:extLst>
                <a:ext uri="{FF2B5EF4-FFF2-40B4-BE49-F238E27FC236}">
                  <a16:creationId xmlns="" xmlns:a16="http://schemas.microsoft.com/office/drawing/2014/main" id="{95A5EF9C-B774-471D-962A-49AE4AA95E73}"/>
                </a:ext>
              </a:extLst>
            </p:cNvPr>
            <p:cNvSpPr/>
            <p:nvPr/>
          </p:nvSpPr>
          <p:spPr>
            <a:xfrm>
              <a:off x="10784821" y="2463174"/>
              <a:ext cx="360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t>2</a:t>
              </a:r>
              <a:endParaRPr lang="ko-KR" altLang="en-US" b="1" dirty="0"/>
            </a:p>
          </p:txBody>
        </p:sp>
      </p:grpSp>
      <p:grpSp>
        <p:nvGrpSpPr>
          <p:cNvPr id="13" name="Group 12">
            <a:extLst>
              <a:ext uri="{FF2B5EF4-FFF2-40B4-BE49-F238E27FC236}">
                <a16:creationId xmlns="" xmlns:a16="http://schemas.microsoft.com/office/drawing/2014/main" id="{4FF5E913-2933-4F7D-B722-5A93F04006E0}"/>
              </a:ext>
            </a:extLst>
          </p:cNvPr>
          <p:cNvGrpSpPr/>
          <p:nvPr/>
        </p:nvGrpSpPr>
        <p:grpSpPr>
          <a:xfrm>
            <a:off x="261257" y="7379909"/>
            <a:ext cx="4185136" cy="1587897"/>
            <a:chOff x="8107752" y="3833142"/>
            <a:chExt cx="3455180" cy="1587897"/>
          </a:xfrm>
        </p:grpSpPr>
        <p:sp>
          <p:nvSpPr>
            <p:cNvPr id="14" name="TextBox 13">
              <a:extLst>
                <a:ext uri="{FF2B5EF4-FFF2-40B4-BE49-F238E27FC236}">
                  <a16:creationId xmlns="" xmlns:a16="http://schemas.microsoft.com/office/drawing/2014/main" id="{AE607CAC-BD6A-47CE-A255-10FFEFEE813A}"/>
                </a:ext>
              </a:extLst>
            </p:cNvPr>
            <p:cNvSpPr txBox="1"/>
            <p:nvPr/>
          </p:nvSpPr>
          <p:spPr>
            <a:xfrm>
              <a:off x="8107752" y="4343821"/>
              <a:ext cx="3455180" cy="1077218"/>
            </a:xfrm>
            <a:prstGeom prst="rect">
              <a:avLst/>
            </a:prstGeom>
            <a:noFill/>
          </p:spPr>
          <p:txBody>
            <a:bodyPr wrap="square" rtlCol="0">
              <a:spAutoFit/>
            </a:bodyPr>
            <a:lstStyle/>
            <a:p>
              <a:r>
                <a:rPr lang="ar-IQ" sz="1600" b="1" dirty="0" smtClean="0">
                  <a:solidFill>
                    <a:schemeClr val="accent4">
                      <a:lumMod val="75000"/>
                    </a:schemeClr>
                  </a:solidFill>
                </a:rPr>
                <a:t>تصنيف التلاميذ</a:t>
              </a:r>
              <a:r>
                <a:rPr lang="ar-IQ" sz="1600" dirty="0" smtClean="0">
                  <a:solidFill>
                    <a:schemeClr val="accent4">
                      <a:lumMod val="75000"/>
                    </a:schemeClr>
                  </a:solidFill>
                </a:rPr>
                <a:t>:</a:t>
              </a:r>
              <a:r>
                <a:rPr lang="ar-IQ" sz="1600" dirty="0" smtClean="0"/>
                <a:t> </a:t>
              </a:r>
              <a:r>
                <a:rPr lang="ar-IQ" sz="1600" dirty="0"/>
                <a:t>تصنيف الطلبة بشكل صفوف متجانسة من حيث المستوى العقلي والتحصيلي والاقتصادي والاجتماعي و انتقالهم الى مرحلة تعليمية اعلى . </a:t>
              </a:r>
              <a:endParaRPr lang="ko-KR" altLang="en-US" sz="1600" dirty="0">
                <a:solidFill>
                  <a:schemeClr val="tx1">
                    <a:lumMod val="75000"/>
                    <a:lumOff val="25000"/>
                  </a:schemeClr>
                </a:solidFill>
              </a:endParaRPr>
            </a:p>
          </p:txBody>
        </p:sp>
        <p:sp>
          <p:nvSpPr>
            <p:cNvPr id="15" name="Rectangle 14">
              <a:extLst>
                <a:ext uri="{FF2B5EF4-FFF2-40B4-BE49-F238E27FC236}">
                  <a16:creationId xmlns="" xmlns:a16="http://schemas.microsoft.com/office/drawing/2014/main" id="{188F593D-D169-4939-86BA-313C3A4CFCFD}"/>
                </a:ext>
              </a:extLst>
            </p:cNvPr>
            <p:cNvSpPr/>
            <p:nvPr/>
          </p:nvSpPr>
          <p:spPr>
            <a:xfrm>
              <a:off x="10863674" y="3833142"/>
              <a:ext cx="360000"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t>4</a:t>
              </a:r>
              <a:endParaRPr lang="ko-KR" altLang="en-US" b="1" dirty="0"/>
            </a:p>
          </p:txBody>
        </p:sp>
      </p:grpSp>
      <p:sp>
        <p:nvSpPr>
          <p:cNvPr id="16" name="TextBox 15"/>
          <p:cNvSpPr txBox="1"/>
          <p:nvPr/>
        </p:nvSpPr>
        <p:spPr>
          <a:xfrm>
            <a:off x="1284516" y="936171"/>
            <a:ext cx="3766456" cy="461665"/>
          </a:xfrm>
          <a:prstGeom prst="rect">
            <a:avLst/>
          </a:prstGeom>
          <a:noFill/>
        </p:spPr>
        <p:txBody>
          <a:bodyPr wrap="square" rtlCol="1">
            <a:spAutoFit/>
          </a:bodyPr>
          <a:lstStyle/>
          <a:p>
            <a:r>
              <a:rPr lang="ar-IQ" sz="2400" b="1" dirty="0">
                <a:ln w="22225">
                  <a:solidFill>
                    <a:schemeClr val="accent2"/>
                  </a:solidFill>
                  <a:prstDash val="solid"/>
                </a:ln>
                <a:solidFill>
                  <a:schemeClr val="accent2">
                    <a:lumMod val="40000"/>
                    <a:lumOff val="60000"/>
                  </a:schemeClr>
                </a:solidFill>
              </a:rPr>
              <a:t>اهمية القياس في التربية </a:t>
            </a:r>
            <a:endParaRPr lang="ar-SA"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59268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3947" y="650274"/>
            <a:ext cx="3821880" cy="952890"/>
          </a:xfrm>
          <a:prstGeom prst="rect">
            <a:avLst/>
          </a:prstGeom>
          <a:noFill/>
        </p:spPr>
        <p:txBody>
          <a:bodyPr wrap="none" rtlCol="1">
            <a:spAutoFit/>
          </a:bodyPr>
          <a:lstStyle/>
          <a:p>
            <a:pPr algn="ctr">
              <a:lnSpc>
                <a:spcPct val="150000"/>
              </a:lnSpc>
            </a:pPr>
            <a:r>
              <a:rPr lang="ar-IQ" sz="2000" b="1" dirty="0">
                <a:ln w="6600">
                  <a:solidFill>
                    <a:schemeClr val="accent2"/>
                  </a:solidFill>
                  <a:prstDash val="solid"/>
                </a:ln>
                <a:solidFill>
                  <a:srgbClr val="FFFFFF"/>
                </a:solidFill>
                <a:effectLst>
                  <a:outerShdw dist="38100" dir="2700000" algn="tl" rotWithShape="0">
                    <a:schemeClr val="accent2"/>
                  </a:outerShdw>
                </a:effectLst>
              </a:rPr>
              <a:t>مفهوم القياس والتقويم </a:t>
            </a:r>
            <a:r>
              <a:rPr lang="ar-IQ" sz="2000" b="1" dirty="0" smtClean="0">
                <a:ln w="6600">
                  <a:solidFill>
                    <a:schemeClr val="accent2"/>
                  </a:solidFill>
                  <a:prstDash val="solid"/>
                </a:ln>
                <a:solidFill>
                  <a:srgbClr val="FFFFFF"/>
                </a:solidFill>
                <a:effectLst>
                  <a:outerShdw dist="38100" dir="2700000" algn="tl" rotWithShape="0">
                    <a:schemeClr val="accent2"/>
                  </a:outerShdw>
                </a:effectLst>
              </a:rPr>
              <a:t>ودورها</a:t>
            </a:r>
            <a:endParaRPr lang="ar-SA" sz="2000" b="1" dirty="0" smtClean="0">
              <a:ln w="6600">
                <a:solidFill>
                  <a:schemeClr val="accent2"/>
                </a:solidFill>
                <a:prstDash val="solid"/>
              </a:ln>
              <a:solidFill>
                <a:srgbClr val="FFFFFF"/>
              </a:solidFill>
              <a:effectLst>
                <a:outerShdw dist="38100" dir="2700000" algn="tl" rotWithShape="0">
                  <a:schemeClr val="accent2"/>
                </a:outerShdw>
              </a:effectLst>
            </a:endParaRPr>
          </a:p>
          <a:p>
            <a:pPr algn="ctr">
              <a:lnSpc>
                <a:spcPct val="150000"/>
              </a:lnSpc>
            </a:pPr>
            <a:r>
              <a:rPr lang="ar-IQ" sz="2000" b="1" dirty="0" smtClean="0">
                <a:ln w="6600">
                  <a:solidFill>
                    <a:schemeClr val="accent2"/>
                  </a:solidFill>
                  <a:prstDash val="solid"/>
                </a:ln>
                <a:solidFill>
                  <a:srgbClr val="FFFFFF"/>
                </a:solidFill>
                <a:effectLst>
                  <a:outerShdw dist="38100" dir="2700000" algn="tl" rotWithShape="0">
                    <a:schemeClr val="accent2"/>
                  </a:outerShdw>
                </a:effectLst>
              </a:rPr>
              <a:t> </a:t>
            </a:r>
            <a:r>
              <a:rPr lang="ar-IQ" sz="2000" b="1" dirty="0">
                <a:ln w="6600">
                  <a:solidFill>
                    <a:schemeClr val="accent2"/>
                  </a:solidFill>
                  <a:prstDash val="solid"/>
                </a:ln>
                <a:solidFill>
                  <a:srgbClr val="FFFFFF"/>
                </a:solidFill>
                <a:effectLst>
                  <a:outerShdw dist="38100" dir="2700000" algn="tl" rotWithShape="0">
                    <a:schemeClr val="accent2"/>
                  </a:outerShdw>
                </a:effectLst>
              </a:rPr>
              <a:t>في العملية التربوية </a:t>
            </a:r>
            <a:endParaRPr lang="ar-SA"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TextBox 4"/>
          <p:cNvSpPr txBox="1"/>
          <p:nvPr/>
        </p:nvSpPr>
        <p:spPr>
          <a:xfrm>
            <a:off x="283030" y="2198916"/>
            <a:ext cx="5424941" cy="4190891"/>
          </a:xfrm>
          <a:prstGeom prst="rect">
            <a:avLst/>
          </a:prstGeom>
          <a:noFill/>
        </p:spPr>
        <p:txBody>
          <a:bodyPr wrap="square" rtlCol="1">
            <a:spAutoFit/>
          </a:bodyPr>
          <a:lstStyle/>
          <a:p>
            <a:pPr algn="ctr">
              <a:lnSpc>
                <a:spcPct val="150000"/>
              </a:lnSpc>
            </a:pPr>
            <a:r>
              <a:rPr lang="ar-IQ" dirty="0"/>
              <a:t> ان العملية التربوية شانها شأن اية عملية اخرى لا يمكن ان تتقدم مالم يعد القائمون بها والمختصون بشؤونها الى تقويم نتائجها من اجل التعرف على مدى نجاحها في احداث التغيرات المطلوبة التي تسعى لتحقيقها (الاهداف) في مختلف جوانب السلوك الانساني المعرفي والوجداني والمهارى ، لذا اعطاء التربويين والمهتمون بالشأن التربوي اهتماماً كبيراً بالتقويم التربوي بوصفه جزء اساسي في العملية التربوية نفسها اذ بدون اجراء عملية التقويم لا يمكن معرفة مدى ما حققته العملية التربوية ومدى ملائمة البرامج المستخدمة للوصول اليها .</a:t>
            </a:r>
            <a:endParaRPr lang="ar-SA"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21" y="6884517"/>
            <a:ext cx="4292306" cy="2416627"/>
          </a:xfrm>
          <a:prstGeom prst="rect">
            <a:avLst/>
          </a:prstGeom>
        </p:spPr>
      </p:pic>
    </p:spTree>
    <p:extLst>
      <p:ext uri="{BB962C8B-B14F-4D97-AF65-F5344CB8AC3E}">
        <p14:creationId xmlns:p14="http://schemas.microsoft.com/office/powerpoint/2010/main" val="2643217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1221" y="512312"/>
            <a:ext cx="3329758" cy="952890"/>
          </a:xfrm>
          <a:prstGeom prst="rect">
            <a:avLst/>
          </a:prstGeom>
          <a:noFill/>
        </p:spPr>
        <p:txBody>
          <a:bodyPr wrap="none" rtlCol="1">
            <a:spAutoFit/>
          </a:bodyPr>
          <a:lstStyle/>
          <a:p>
            <a:pPr algn="ctr">
              <a:lnSpc>
                <a:spcPct val="150000"/>
              </a:lnSpc>
            </a:pPr>
            <a:r>
              <a:rPr lang="ar-IQ" sz="2000" b="1" dirty="0">
                <a:ln w="6600">
                  <a:solidFill>
                    <a:schemeClr val="accent2"/>
                  </a:solidFill>
                  <a:prstDash val="solid"/>
                </a:ln>
                <a:solidFill>
                  <a:srgbClr val="FFFFFF"/>
                </a:solidFill>
                <a:effectLst>
                  <a:outerShdw dist="38100" dir="2700000" algn="tl" rotWithShape="0">
                    <a:schemeClr val="accent2"/>
                  </a:outerShdw>
                </a:effectLst>
              </a:rPr>
              <a:t>ان العملية التربوية تتضمن </a:t>
            </a:r>
            <a:endParaRPr lang="ar-SA" sz="2000" b="1" dirty="0" smtClean="0">
              <a:ln w="6600">
                <a:solidFill>
                  <a:schemeClr val="accent2"/>
                </a:solidFill>
                <a:prstDash val="solid"/>
              </a:ln>
              <a:solidFill>
                <a:srgbClr val="FFFFFF"/>
              </a:solidFill>
              <a:effectLst>
                <a:outerShdw dist="38100" dir="2700000" algn="tl" rotWithShape="0">
                  <a:schemeClr val="accent2"/>
                </a:outerShdw>
              </a:effectLst>
            </a:endParaRPr>
          </a:p>
          <a:p>
            <a:pPr algn="ctr">
              <a:lnSpc>
                <a:spcPct val="150000"/>
              </a:lnSpc>
            </a:pPr>
            <a:r>
              <a:rPr lang="ar-IQ" sz="2000" b="1" dirty="0" smtClean="0">
                <a:ln w="6600">
                  <a:solidFill>
                    <a:schemeClr val="accent2"/>
                  </a:solidFill>
                  <a:prstDash val="solid"/>
                </a:ln>
                <a:solidFill>
                  <a:srgbClr val="FFFFFF"/>
                </a:solidFill>
                <a:effectLst>
                  <a:outerShdw dist="38100" dir="2700000" algn="tl" rotWithShape="0">
                    <a:schemeClr val="accent2"/>
                  </a:outerShdw>
                </a:effectLst>
              </a:rPr>
              <a:t>ثلاث </a:t>
            </a:r>
            <a:r>
              <a:rPr lang="ar-IQ" sz="2000" b="1" dirty="0">
                <a:ln w="6600">
                  <a:solidFill>
                    <a:schemeClr val="accent2"/>
                  </a:solidFill>
                  <a:prstDash val="solid"/>
                </a:ln>
                <a:solidFill>
                  <a:srgbClr val="FFFFFF"/>
                </a:solidFill>
                <a:effectLst>
                  <a:outerShdw dist="38100" dir="2700000" algn="tl" rotWithShape="0">
                    <a:schemeClr val="accent2"/>
                  </a:outerShdw>
                </a:effectLst>
              </a:rPr>
              <a:t>عناصر اساسية </a:t>
            </a:r>
            <a:endParaRPr lang="ar-SA" sz="2000"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5" name="그룹 7">
            <a:extLst>
              <a:ext uri="{FF2B5EF4-FFF2-40B4-BE49-F238E27FC236}">
                <a16:creationId xmlns:lc="http://schemas.openxmlformats.org/drawingml/2006/lockedCanvas" xmlns:a16="http://schemas.microsoft.com/office/drawing/2014/main" xmlns="" id="{E2BBF66E-AB4A-455E-937D-4BEEE9061393}"/>
              </a:ext>
            </a:extLst>
          </p:cNvPr>
          <p:cNvGrpSpPr/>
          <p:nvPr/>
        </p:nvGrpSpPr>
        <p:grpSpPr>
          <a:xfrm>
            <a:off x="2216180" y="2731295"/>
            <a:ext cx="1704867" cy="455477"/>
            <a:chOff x="5134372" y="3131004"/>
            <a:chExt cx="1431908" cy="315692"/>
          </a:xfrm>
        </p:grpSpPr>
        <p:sp>
          <p:nvSpPr>
            <p:cNvPr id="6" name="직사각형 6">
              <a:extLst>
                <a:ext uri="{FF2B5EF4-FFF2-40B4-BE49-F238E27FC236}">
                  <a16:creationId xmlns:lc="http://schemas.openxmlformats.org/drawingml/2006/lockedCanvas" xmlns:a16="http://schemas.microsoft.com/office/drawing/2014/main" xmlns="" id="{176449A1-948D-44AB-909F-DE912196310B}"/>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7" name="자유형: 도형 32">
              <a:extLst>
                <a:ext uri="{FF2B5EF4-FFF2-40B4-BE49-F238E27FC236}">
                  <a16:creationId xmlns:lc="http://schemas.openxmlformats.org/drawingml/2006/lockedCanvas" xmlns:a16="http://schemas.microsoft.com/office/drawing/2014/main" xmlns="" id="{F161A49F-9870-4CC9-898D-4C4313F3CFCC}"/>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grpSp>
      <p:grpSp>
        <p:nvGrpSpPr>
          <p:cNvPr id="8" name="그룹 34">
            <a:extLst>
              <a:ext uri="{FF2B5EF4-FFF2-40B4-BE49-F238E27FC236}">
                <a16:creationId xmlns:lc="http://schemas.openxmlformats.org/drawingml/2006/lockedCanvas" xmlns:a16="http://schemas.microsoft.com/office/drawing/2014/main" xmlns="" id="{35E95096-8BB7-44E7-9E71-C69E3575DE38}"/>
              </a:ext>
            </a:extLst>
          </p:cNvPr>
          <p:cNvGrpSpPr/>
          <p:nvPr/>
        </p:nvGrpSpPr>
        <p:grpSpPr>
          <a:xfrm>
            <a:off x="2354619" y="3471410"/>
            <a:ext cx="1704867" cy="455477"/>
            <a:chOff x="5134372" y="3131004"/>
            <a:chExt cx="1431908" cy="315692"/>
          </a:xfrm>
        </p:grpSpPr>
        <p:sp>
          <p:nvSpPr>
            <p:cNvPr id="9" name="직사각형 6">
              <a:extLst>
                <a:ext uri="{FF2B5EF4-FFF2-40B4-BE49-F238E27FC236}">
                  <a16:creationId xmlns:lc="http://schemas.openxmlformats.org/drawingml/2006/lockedCanvas" xmlns:a16="http://schemas.microsoft.com/office/drawing/2014/main" xmlns="" id="{371A2AF0-E748-4D94-8A8C-009AA4FE201B}"/>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 name="자유형: 도형 36">
              <a:extLst>
                <a:ext uri="{FF2B5EF4-FFF2-40B4-BE49-F238E27FC236}">
                  <a16:creationId xmlns:lc="http://schemas.openxmlformats.org/drawingml/2006/lockedCanvas" xmlns:a16="http://schemas.microsoft.com/office/drawing/2014/main" xmlns="" id="{A56A59F9-E40F-4E2B-9E22-213A2987B1F6}"/>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grpSp>
      <p:grpSp>
        <p:nvGrpSpPr>
          <p:cNvPr id="11" name="그룹 37">
            <a:extLst>
              <a:ext uri="{FF2B5EF4-FFF2-40B4-BE49-F238E27FC236}">
                <a16:creationId xmlns:lc="http://schemas.openxmlformats.org/drawingml/2006/lockedCanvas" xmlns:a16="http://schemas.microsoft.com/office/drawing/2014/main" xmlns="" id="{6C4F61BB-FD85-491A-BEF1-8ACEF118B187}"/>
              </a:ext>
            </a:extLst>
          </p:cNvPr>
          <p:cNvGrpSpPr/>
          <p:nvPr/>
        </p:nvGrpSpPr>
        <p:grpSpPr>
          <a:xfrm>
            <a:off x="2216180" y="4080901"/>
            <a:ext cx="1704867" cy="455477"/>
            <a:chOff x="5134372" y="3131004"/>
            <a:chExt cx="1431908" cy="315692"/>
          </a:xfrm>
        </p:grpSpPr>
        <p:sp>
          <p:nvSpPr>
            <p:cNvPr id="12" name="직사각형 6">
              <a:extLst>
                <a:ext uri="{FF2B5EF4-FFF2-40B4-BE49-F238E27FC236}">
                  <a16:creationId xmlns:lc="http://schemas.openxmlformats.org/drawingml/2006/lockedCanvas" xmlns:a16="http://schemas.microsoft.com/office/drawing/2014/main" xmlns="" id="{4804638B-6B06-410B-AF46-ADE26E9261F6}"/>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 name="자유형: 도형 39">
              <a:extLst>
                <a:ext uri="{FF2B5EF4-FFF2-40B4-BE49-F238E27FC236}">
                  <a16:creationId xmlns:lc="http://schemas.openxmlformats.org/drawingml/2006/lockedCanvas" xmlns:a16="http://schemas.microsoft.com/office/drawing/2014/main" xmlns="" id="{C15F90BE-0020-44E0-8D23-AF028F1F6A73}"/>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grpSp>
      <p:sp>
        <p:nvSpPr>
          <p:cNvPr id="14" name="Freeform 13">
            <a:extLst>
              <a:ext uri="{FF2B5EF4-FFF2-40B4-BE49-F238E27FC236}">
                <a16:creationId xmlns:lc="http://schemas.openxmlformats.org/drawingml/2006/lockedCanvas" xmlns:a16="http://schemas.microsoft.com/office/drawing/2014/main" xmlns="" id="{D228C695-FC13-4B93-ABFD-AA197B3EB88A}"/>
              </a:ext>
            </a:extLst>
          </p:cNvPr>
          <p:cNvSpPr/>
          <p:nvPr/>
        </p:nvSpPr>
        <p:spPr>
          <a:xfrm flipH="1">
            <a:off x="3548752" y="2767933"/>
            <a:ext cx="902033" cy="243900"/>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4"/>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 name="Freeform 14">
            <a:extLst>
              <a:ext uri="{FF2B5EF4-FFF2-40B4-BE49-F238E27FC236}">
                <a16:creationId xmlns:lc="http://schemas.openxmlformats.org/drawingml/2006/lockedCanvas" xmlns:a16="http://schemas.microsoft.com/office/drawing/2014/main" xmlns="" id="{985AD521-70EE-4B66-8FD9-37E3F71F07CE}"/>
              </a:ext>
            </a:extLst>
          </p:cNvPr>
          <p:cNvSpPr/>
          <p:nvPr/>
        </p:nvSpPr>
        <p:spPr>
          <a:xfrm flipH="1" flipV="1">
            <a:off x="3682731" y="4336423"/>
            <a:ext cx="855153" cy="451293"/>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2"/>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 name="Freeform 15">
            <a:extLst>
              <a:ext uri="{FF2B5EF4-FFF2-40B4-BE49-F238E27FC236}">
                <a16:creationId xmlns:lc="http://schemas.openxmlformats.org/drawingml/2006/lockedCanvas" xmlns:a16="http://schemas.microsoft.com/office/drawing/2014/main" xmlns="" id="{9055CD85-DF47-48AD-B7B0-059A099E47EA}"/>
              </a:ext>
            </a:extLst>
          </p:cNvPr>
          <p:cNvSpPr/>
          <p:nvPr/>
        </p:nvSpPr>
        <p:spPr>
          <a:xfrm>
            <a:off x="1789221" y="3400525"/>
            <a:ext cx="853918" cy="30514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3"/>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 name="TextBox 27">
            <a:extLst>
              <a:ext uri="{FF2B5EF4-FFF2-40B4-BE49-F238E27FC236}">
                <a16:creationId xmlns:lc="http://schemas.openxmlformats.org/drawingml/2006/lockedCanvas" xmlns:a16="http://schemas.microsoft.com/office/drawing/2014/main" xmlns="" id="{B61940FC-2C34-40F2-972C-3848766360EC}"/>
              </a:ext>
            </a:extLst>
          </p:cNvPr>
          <p:cNvSpPr txBox="1"/>
          <p:nvPr/>
        </p:nvSpPr>
        <p:spPr>
          <a:xfrm>
            <a:off x="2752004" y="1933899"/>
            <a:ext cx="3437898"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ar-IQ" sz="1600" b="1" dirty="0">
                <a:solidFill>
                  <a:schemeClr val="accent4"/>
                </a:solidFill>
              </a:rPr>
              <a:t>تحديد الاهداف </a:t>
            </a:r>
            <a:endParaRPr lang="ar-SA" sz="1600" b="1" dirty="0" smtClean="0">
              <a:solidFill>
                <a:schemeClr val="accent4"/>
              </a:solidFill>
            </a:endParaRPr>
          </a:p>
          <a:p>
            <a:pPr algn="ctr">
              <a:lnSpc>
                <a:spcPct val="150000"/>
              </a:lnSpc>
            </a:pPr>
            <a:r>
              <a:rPr lang="ar-IQ" sz="1600" b="1" dirty="0" smtClean="0">
                <a:solidFill>
                  <a:schemeClr val="accent4"/>
                </a:solidFill>
              </a:rPr>
              <a:t>التربوية </a:t>
            </a:r>
            <a:endParaRPr lang="en-US" altLang="ko-KR" sz="1600" b="1" dirty="0">
              <a:solidFill>
                <a:schemeClr val="accent4"/>
              </a:solidFill>
              <a:cs typeface="Arial" pitchFamily="34" charset="0"/>
            </a:endParaRPr>
          </a:p>
        </p:txBody>
      </p:sp>
      <p:sp>
        <p:nvSpPr>
          <p:cNvPr id="18" name="TextBox 39">
            <a:extLst>
              <a:ext uri="{FF2B5EF4-FFF2-40B4-BE49-F238E27FC236}">
                <a16:creationId xmlns:lc="http://schemas.openxmlformats.org/drawingml/2006/lockedCanvas" xmlns:a16="http://schemas.microsoft.com/office/drawing/2014/main" xmlns="" id="{DF3FDCE5-EEC2-4DF6-83BD-D5DA6749A326}"/>
              </a:ext>
            </a:extLst>
          </p:cNvPr>
          <p:cNvSpPr txBox="1"/>
          <p:nvPr/>
        </p:nvSpPr>
        <p:spPr>
          <a:xfrm>
            <a:off x="-103904" y="2209403"/>
            <a:ext cx="2037385"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ar-IQ" sz="1600" b="1" dirty="0">
                <a:solidFill>
                  <a:schemeClr val="accent3"/>
                </a:solidFill>
              </a:rPr>
              <a:t>اعطاء الخبرات التعليمية التي تساعد في تحقيق هذه الاهداف .</a:t>
            </a:r>
            <a:endParaRPr lang="en-US" altLang="ko-KR" sz="1600" b="1" dirty="0">
              <a:solidFill>
                <a:schemeClr val="accent3"/>
              </a:solidFill>
              <a:cs typeface="Arial" pitchFamily="34" charset="0"/>
            </a:endParaRPr>
          </a:p>
        </p:txBody>
      </p:sp>
      <p:sp>
        <p:nvSpPr>
          <p:cNvPr id="19" name="TextBox 27">
            <a:extLst>
              <a:ext uri="{FF2B5EF4-FFF2-40B4-BE49-F238E27FC236}">
                <a16:creationId xmlns:lc="http://schemas.openxmlformats.org/drawingml/2006/lockedCanvas" xmlns:a16="http://schemas.microsoft.com/office/drawing/2014/main" xmlns="" id="{B61940FC-2C34-40F2-972C-3848766360EC}"/>
              </a:ext>
            </a:extLst>
          </p:cNvPr>
          <p:cNvSpPr txBox="1"/>
          <p:nvPr/>
        </p:nvSpPr>
        <p:spPr>
          <a:xfrm>
            <a:off x="3262785" y="4938474"/>
            <a:ext cx="2550197" cy="11541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ar-IQ" sz="1600" b="1" dirty="0">
                <a:solidFill>
                  <a:srgbClr val="0070C0"/>
                </a:solidFill>
              </a:rPr>
              <a:t>اجراء عملية التقويم لتحديد مدى تحقيق الاهداف . </a:t>
            </a:r>
            <a:endParaRPr lang="en-US" altLang="ko-KR" sz="1600" b="1" dirty="0">
              <a:solidFill>
                <a:srgbClr val="0070C0"/>
              </a:solidFill>
              <a:cs typeface="Arial" pitchFamily="34" charset="0"/>
            </a:endParaRPr>
          </a:p>
        </p:txBody>
      </p:sp>
      <p:sp>
        <p:nvSpPr>
          <p:cNvPr id="22" name="TextBox 21"/>
          <p:cNvSpPr txBox="1"/>
          <p:nvPr/>
        </p:nvSpPr>
        <p:spPr>
          <a:xfrm>
            <a:off x="348348" y="6204855"/>
            <a:ext cx="5377542" cy="3000821"/>
          </a:xfrm>
          <a:prstGeom prst="rect">
            <a:avLst/>
          </a:prstGeom>
          <a:noFill/>
        </p:spPr>
        <p:txBody>
          <a:bodyPr wrap="square" rtlCol="1">
            <a:spAutoFit/>
          </a:bodyPr>
          <a:lstStyle/>
          <a:p>
            <a:pPr algn="ctr">
              <a:lnSpc>
                <a:spcPct val="150000"/>
              </a:lnSpc>
            </a:pPr>
            <a:r>
              <a:rPr lang="ar-IQ" dirty="0"/>
              <a:t> وعليه فان اي قصور في احد العناصر المذكورة اعلاه قد يؤدي الى تراجع فعالية العملية التربوية ومن اجل قيام العملية التربوية بوظائفها على الشخص الذي يتولى مثل هذه العملية (المعلم) معرفة كيف يحصل على معلومات تتعلق بمدى تقدم طلبته نحو الاهداف التربوية وان يكتسب المهارات المتعلقة بالتقويم فضلاً عن اكتسابه مهارات تدريسية .  </a:t>
            </a:r>
            <a:endParaRPr lang="ar-SA" dirty="0"/>
          </a:p>
        </p:txBody>
      </p:sp>
    </p:spTree>
    <p:extLst>
      <p:ext uri="{BB962C8B-B14F-4D97-AF65-F5344CB8AC3E}">
        <p14:creationId xmlns:p14="http://schemas.microsoft.com/office/powerpoint/2010/main" val="3006416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578683"/>
            <a:ext cx="5660571" cy="1338828"/>
          </a:xfrm>
          <a:prstGeom prst="rect">
            <a:avLst/>
          </a:prstGeom>
        </p:spPr>
        <p:txBody>
          <a:bodyPr wrap="square">
            <a:spAutoFit/>
          </a:bodyPr>
          <a:lstStyle/>
          <a:p>
            <a:pPr algn="ctr">
              <a:lnSpc>
                <a:spcPct val="150000"/>
              </a:lnSpc>
            </a:pPr>
            <a:r>
              <a:rPr lang="ar-IQ" dirty="0" smtClean="0">
                <a:ea typeface="Times New Roman" panose="02020603050405020304" pitchFamily="18" charset="0"/>
                <a:cs typeface="Simplified Arabic" panose="02020603050405020304" pitchFamily="18" charset="-78"/>
              </a:rPr>
              <a:t>ان </a:t>
            </a:r>
            <a:r>
              <a:rPr lang="ar-IQ" dirty="0">
                <a:ea typeface="Times New Roman" panose="02020603050405020304" pitchFamily="18" charset="0"/>
                <a:cs typeface="Simplified Arabic" panose="02020603050405020304" pitchFamily="18" charset="-78"/>
              </a:rPr>
              <a:t>عملية قياس الفروق بين الافراد في سمة ما اكثر منها عملية قياس كمية ما يملكه كل فرد من هذه السمه او تلك والتي يشتركون فيها ويراد تحديد الوضع النسبي لكل فرد منهم على هذه السمة .</a:t>
            </a:r>
            <a:endParaRPr lang="ar-SA" dirty="0"/>
          </a:p>
        </p:txBody>
      </p:sp>
      <p:sp>
        <p:nvSpPr>
          <p:cNvPr id="5" name="TextBox 4"/>
          <p:cNvSpPr txBox="1"/>
          <p:nvPr/>
        </p:nvSpPr>
        <p:spPr>
          <a:xfrm>
            <a:off x="1613339" y="1284515"/>
            <a:ext cx="3176375" cy="1754326"/>
          </a:xfrm>
          <a:prstGeom prst="rect">
            <a:avLst/>
          </a:prstGeom>
          <a:noFill/>
        </p:spPr>
        <p:txBody>
          <a:bodyPr wrap="square" rtlCol="1">
            <a:spAutoFit/>
          </a:bodyPr>
          <a:lstStyle/>
          <a:p>
            <a:r>
              <a:rPr lang="ar-IQ" sz="3600" dirty="0">
                <a:ln w="0"/>
                <a:solidFill>
                  <a:schemeClr val="accent1"/>
                </a:solidFill>
                <a:effectLst>
                  <a:outerShdw blurRad="38100" dist="25400" dir="5400000" algn="ctr" rotWithShape="0">
                    <a:srgbClr val="6E747A">
                      <a:alpha val="43000"/>
                    </a:srgbClr>
                  </a:outerShdw>
                </a:effectLst>
                <a:latin typeface="ae_Hor" panose="02060603050605020204" pitchFamily="18" charset="-78"/>
                <a:ea typeface="Times New Roman" panose="02020603050405020304" pitchFamily="18" charset="0"/>
                <a:cs typeface="ae_Hor" panose="02060603050605020204" pitchFamily="18" charset="-78"/>
              </a:rPr>
              <a:t>القياس النفسي 	</a:t>
            </a:r>
            <a:endParaRPr lang="en-US" sz="3600" dirty="0">
              <a:ln w="0"/>
              <a:solidFill>
                <a:schemeClr val="accent1"/>
              </a:solidFill>
              <a:effectLst>
                <a:outerShdw blurRad="38100" dist="25400" dir="5400000" algn="ctr" rotWithShape="0">
                  <a:srgbClr val="6E747A">
                    <a:alpha val="43000"/>
                  </a:srgbClr>
                </a:outerShdw>
              </a:effectLst>
              <a:latin typeface="ae_Hor" panose="02060603050605020204" pitchFamily="18" charset="-78"/>
              <a:ea typeface="Calibri" panose="020F0502020204030204" pitchFamily="34" charset="0"/>
              <a:cs typeface="ae_Hor" panose="02060603050605020204" pitchFamily="18" charset="-78"/>
            </a:endParaRPr>
          </a:p>
          <a:p>
            <a:endParaRPr lang="ar-SA"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74" y="4249779"/>
            <a:ext cx="6858000" cy="5518297"/>
          </a:xfrm>
          <a:prstGeom prst="rect">
            <a:avLst/>
          </a:prstGeom>
        </p:spPr>
      </p:pic>
    </p:spTree>
    <p:extLst>
      <p:ext uri="{BB962C8B-B14F-4D97-AF65-F5344CB8AC3E}">
        <p14:creationId xmlns:p14="http://schemas.microsoft.com/office/powerpoint/2010/main" val="2576488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4400" y="806808"/>
            <a:ext cx="4955267" cy="800219"/>
          </a:xfrm>
          <a:prstGeom prst="rect">
            <a:avLst/>
          </a:prstGeom>
          <a:noFill/>
        </p:spPr>
        <p:txBody>
          <a:bodyPr wrap="none" rtlCol="1">
            <a:spAutoFit/>
          </a:bodyPr>
          <a:lstStyle/>
          <a:p>
            <a:r>
              <a:rPr lang="ar-SA" sz="2800" b="1" dirty="0" smtClean="0">
                <a:solidFill>
                  <a:srgbClr val="7030A0"/>
                </a:solidFill>
              </a:rPr>
              <a:t>أولاً:</a:t>
            </a:r>
            <a:r>
              <a:rPr lang="ar-IQ" sz="2800" b="1" dirty="0" smtClean="0">
                <a:solidFill>
                  <a:srgbClr val="7030A0"/>
                </a:solidFill>
              </a:rPr>
              <a:t>اهداف </a:t>
            </a:r>
            <a:r>
              <a:rPr lang="ar-IQ" sz="2800" b="1" dirty="0">
                <a:solidFill>
                  <a:srgbClr val="7030A0"/>
                </a:solidFill>
              </a:rPr>
              <a:t>القياس النفسي </a:t>
            </a:r>
            <a:r>
              <a:rPr lang="ar-IQ" sz="2800" b="1" dirty="0" smtClean="0">
                <a:solidFill>
                  <a:srgbClr val="7030A0"/>
                </a:solidFill>
              </a:rPr>
              <a:t> </a:t>
            </a:r>
            <a:endParaRPr lang="en-US" sz="2800" dirty="0">
              <a:solidFill>
                <a:srgbClr val="7030A0"/>
              </a:solidFill>
            </a:endParaRPr>
          </a:p>
          <a:p>
            <a:endParaRPr lang="ar-SA" dirty="0"/>
          </a:p>
        </p:txBody>
      </p:sp>
      <p:sp>
        <p:nvSpPr>
          <p:cNvPr id="9" name="Chevron 8">
            <a:extLst>
              <a:ext uri="{FF2B5EF4-FFF2-40B4-BE49-F238E27FC236}">
                <a16:creationId xmlns:lc="http://schemas.openxmlformats.org/drawingml/2006/lockedCanvas" xmlns:a16="http://schemas.microsoft.com/office/drawing/2014/main" xmlns="" id="{826D43D2-F660-4AD4-B674-7FB46260AF71}"/>
              </a:ext>
            </a:extLst>
          </p:cNvPr>
          <p:cNvSpPr/>
          <p:nvPr/>
        </p:nvSpPr>
        <p:spPr>
          <a:xfrm flipH="1" flipV="1">
            <a:off x="345365" y="6690147"/>
            <a:ext cx="4662065" cy="250628"/>
          </a:xfrm>
          <a:prstGeom prst="chevron">
            <a:avLst>
              <a:gd name="adj" fmla="val 3992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11" name="Chevron 10">
            <a:extLst>
              <a:ext uri="{FF2B5EF4-FFF2-40B4-BE49-F238E27FC236}">
                <a16:creationId xmlns:lc="http://schemas.openxmlformats.org/drawingml/2006/lockedCanvas" xmlns:a16="http://schemas.microsoft.com/office/drawing/2014/main" xmlns="" id="{DC69A51A-0245-4349-9298-4ADACB90CE5E}"/>
              </a:ext>
            </a:extLst>
          </p:cNvPr>
          <p:cNvSpPr/>
          <p:nvPr/>
        </p:nvSpPr>
        <p:spPr>
          <a:xfrm flipH="1">
            <a:off x="345368" y="4017660"/>
            <a:ext cx="4662065" cy="236483"/>
          </a:xfrm>
          <a:prstGeom prst="chevron">
            <a:avLst>
              <a:gd name="adj" fmla="val 399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cxnSp>
        <p:nvCxnSpPr>
          <p:cNvPr id="14" name="Straight Connector 13">
            <a:extLst>
              <a:ext uri="{FF2B5EF4-FFF2-40B4-BE49-F238E27FC236}">
                <a16:creationId xmlns:lc="http://schemas.openxmlformats.org/drawingml/2006/lockedCanvas" xmlns:a16="http://schemas.microsoft.com/office/drawing/2014/main" xmlns="" id="{39A8999E-5AE1-4A5D-B901-407F4A27B462}"/>
              </a:ext>
            </a:extLst>
          </p:cNvPr>
          <p:cNvCxnSpPr>
            <a:cxnSpLocks/>
          </p:cNvCxnSpPr>
          <p:nvPr/>
        </p:nvCxnSpPr>
        <p:spPr>
          <a:xfrm flipV="1">
            <a:off x="5313505" y="2466701"/>
            <a:ext cx="0" cy="1767218"/>
          </a:xfrm>
          <a:prstGeom prst="line">
            <a:avLst/>
          </a:prstGeom>
          <a:ln w="38100">
            <a:solidFill>
              <a:schemeClr val="accent3"/>
            </a:solidFill>
            <a:headEnd type="oval" w="med" len="med"/>
          </a:ln>
        </p:spPr>
        <p:style>
          <a:lnRef idx="1">
            <a:schemeClr val="accent1"/>
          </a:lnRef>
          <a:fillRef idx="0">
            <a:schemeClr val="accent1"/>
          </a:fillRef>
          <a:effectRef idx="0">
            <a:schemeClr val="accent1"/>
          </a:effectRef>
          <a:fontRef idx="minor">
            <a:schemeClr val="tx1"/>
          </a:fontRef>
        </p:style>
      </p:cxnSp>
      <p:sp>
        <p:nvSpPr>
          <p:cNvPr id="18" name="직사각형 113">
            <a:extLst>
              <a:ext uri="{FF2B5EF4-FFF2-40B4-BE49-F238E27FC236}">
                <a16:creationId xmlns:lc="http://schemas.openxmlformats.org/drawingml/2006/lockedCanvas" xmlns:a16="http://schemas.microsoft.com/office/drawing/2014/main" xmlns="" id="{6A49C0C4-FA7F-49D4-A2EC-25B9288AFBB0}"/>
              </a:ext>
            </a:extLst>
          </p:cNvPr>
          <p:cNvSpPr>
            <a:spLocks noChangeArrowheads="1"/>
          </p:cNvSpPr>
          <p:nvPr/>
        </p:nvSpPr>
        <p:spPr bwMode="auto">
          <a:xfrm>
            <a:off x="3404303" y="1788805"/>
            <a:ext cx="1429341" cy="523220"/>
          </a:xfrm>
          <a:prstGeom prst="rect">
            <a:avLst/>
          </a:prstGeom>
          <a:noFill/>
          <a:ln w="9525">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ar-IQ" sz="2800" b="1" dirty="0">
                <a:solidFill>
                  <a:schemeClr val="accent3"/>
                </a:solidFill>
              </a:rPr>
              <a:t>الوصف</a:t>
            </a:r>
            <a:endParaRPr lang="ko-KR" altLang="en-US" sz="2800" dirty="0">
              <a:solidFill>
                <a:schemeClr val="accent3"/>
              </a:solidFill>
            </a:endParaRPr>
          </a:p>
        </p:txBody>
      </p:sp>
      <p:sp>
        <p:nvSpPr>
          <p:cNvPr id="26" name="TextBox 46">
            <a:extLst>
              <a:ext uri="{FF2B5EF4-FFF2-40B4-BE49-F238E27FC236}">
                <a16:creationId xmlns:lc="http://schemas.openxmlformats.org/drawingml/2006/lockedCanvas" xmlns:a16="http://schemas.microsoft.com/office/drawing/2014/main" xmlns="" id="{A6ED59CF-0BCD-4566-B2FF-F693DEA17E6C}"/>
              </a:ext>
            </a:extLst>
          </p:cNvPr>
          <p:cNvSpPr txBox="1"/>
          <p:nvPr/>
        </p:nvSpPr>
        <p:spPr>
          <a:xfrm>
            <a:off x="345370" y="2440144"/>
            <a:ext cx="4662064"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ar-IQ" dirty="0"/>
              <a:t>يقصد به حصر الامكانيات (القدرات ، الاستعدادات ، مستوى الذكاء ، الميول ، المهارات .......) المتوفرة لدى عينة من الافراد بهدف محاولة توظيف واستخدام هذه الامكانيات على الوجه الامثل .</a:t>
            </a:r>
            <a:endParaRPr lang="ko-KR" altLang="en-US" dirty="0">
              <a:solidFill>
                <a:schemeClr val="tx1">
                  <a:lumMod val="75000"/>
                  <a:lumOff val="25000"/>
                </a:schemeClr>
              </a:solidFill>
            </a:endParaRPr>
          </a:p>
        </p:txBody>
      </p:sp>
      <p:sp>
        <p:nvSpPr>
          <p:cNvPr id="31" name="Oval 50">
            <a:extLst>
              <a:ext uri="{FF2B5EF4-FFF2-40B4-BE49-F238E27FC236}">
                <a16:creationId xmlns:lc="http://schemas.openxmlformats.org/drawingml/2006/lockedCanvas" xmlns:a16="http://schemas.microsoft.com/office/drawing/2014/main" xmlns="" id="{033CC2A7-43E5-47E3-9660-4ED5F31D6CCC}"/>
              </a:ext>
            </a:extLst>
          </p:cNvPr>
          <p:cNvSpPr>
            <a:spLocks noChangeAspect="1"/>
          </p:cNvSpPr>
          <p:nvPr/>
        </p:nvSpPr>
        <p:spPr>
          <a:xfrm>
            <a:off x="5017785" y="1754549"/>
            <a:ext cx="591440" cy="667994"/>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7" name="Chevron 36">
            <a:extLst>
              <a:ext uri="{FF2B5EF4-FFF2-40B4-BE49-F238E27FC236}">
                <a16:creationId xmlns:lc="http://schemas.openxmlformats.org/drawingml/2006/lockedCanvas" xmlns:a16="http://schemas.microsoft.com/office/drawing/2014/main" xmlns="" id="{826D43D2-F660-4AD4-B674-7FB46260AF71}"/>
              </a:ext>
            </a:extLst>
          </p:cNvPr>
          <p:cNvSpPr/>
          <p:nvPr/>
        </p:nvSpPr>
        <p:spPr>
          <a:xfrm flipH="1" flipV="1">
            <a:off x="345365" y="9420321"/>
            <a:ext cx="4662065" cy="250628"/>
          </a:xfrm>
          <a:prstGeom prst="chevron">
            <a:avLst>
              <a:gd name="adj" fmla="val 399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38" name="직사각형 113">
            <a:extLst>
              <a:ext uri="{FF2B5EF4-FFF2-40B4-BE49-F238E27FC236}">
                <a16:creationId xmlns:lc="http://schemas.openxmlformats.org/drawingml/2006/lockedCanvas" xmlns:a16="http://schemas.microsoft.com/office/drawing/2014/main" xmlns="" id="{6A49C0C4-FA7F-49D4-A2EC-25B9288AFBB0}"/>
              </a:ext>
            </a:extLst>
          </p:cNvPr>
          <p:cNvSpPr>
            <a:spLocks noChangeArrowheads="1"/>
          </p:cNvSpPr>
          <p:nvPr/>
        </p:nvSpPr>
        <p:spPr bwMode="auto">
          <a:xfrm>
            <a:off x="2808520" y="4400278"/>
            <a:ext cx="2025124" cy="523220"/>
          </a:xfrm>
          <a:prstGeom prst="rect">
            <a:avLst/>
          </a:prstGeom>
          <a:noFill/>
          <a:ln w="9525">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ar-IQ" sz="2800" b="1" dirty="0">
                <a:solidFill>
                  <a:schemeClr val="accent1"/>
                </a:solidFill>
              </a:rPr>
              <a:t>التشخيص</a:t>
            </a:r>
            <a:r>
              <a:rPr lang="ar-IQ" sz="2800" dirty="0">
                <a:solidFill>
                  <a:schemeClr val="accent1"/>
                </a:solidFill>
              </a:rPr>
              <a:t> </a:t>
            </a:r>
            <a:endParaRPr lang="ko-KR" altLang="en-US" sz="2800" dirty="0">
              <a:solidFill>
                <a:schemeClr val="accent1"/>
              </a:solidFill>
            </a:endParaRPr>
          </a:p>
        </p:txBody>
      </p:sp>
      <p:sp>
        <p:nvSpPr>
          <p:cNvPr id="39" name="TextBox 46">
            <a:extLst>
              <a:ext uri="{FF2B5EF4-FFF2-40B4-BE49-F238E27FC236}">
                <a16:creationId xmlns:lc="http://schemas.openxmlformats.org/drawingml/2006/lockedCanvas" xmlns:a16="http://schemas.microsoft.com/office/drawing/2014/main" xmlns="" id="{A6ED59CF-0BCD-4566-B2FF-F693DEA17E6C}"/>
              </a:ext>
            </a:extLst>
          </p:cNvPr>
          <p:cNvSpPr txBox="1"/>
          <p:nvPr/>
        </p:nvSpPr>
        <p:spPr>
          <a:xfrm>
            <a:off x="268637" y="5116930"/>
            <a:ext cx="4662064"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ar-IQ" dirty="0"/>
              <a:t> يقصد به جوانب القوة والضعف لدى التلاميذ بناءً على درجاتهم في الاختبارات المدرسية ويقصد بالتشخيص النفسي تحديد الصفات النفسية لشخص ما وخصوصاً تلك السمات التي تهيئا الفرد نحو الاضطرابات العقلية </a:t>
            </a:r>
            <a:endParaRPr lang="ko-KR" altLang="en-US" dirty="0">
              <a:solidFill>
                <a:schemeClr val="tx1">
                  <a:lumMod val="75000"/>
                  <a:lumOff val="25000"/>
                </a:schemeClr>
              </a:solidFill>
            </a:endParaRPr>
          </a:p>
        </p:txBody>
      </p:sp>
      <p:sp>
        <p:nvSpPr>
          <p:cNvPr id="42" name="직사각형 113">
            <a:extLst>
              <a:ext uri="{FF2B5EF4-FFF2-40B4-BE49-F238E27FC236}">
                <a16:creationId xmlns:lc="http://schemas.openxmlformats.org/drawingml/2006/lockedCanvas" xmlns:a16="http://schemas.microsoft.com/office/drawing/2014/main" xmlns="" id="{6A49C0C4-FA7F-49D4-A2EC-25B9288AFBB0}"/>
              </a:ext>
            </a:extLst>
          </p:cNvPr>
          <p:cNvSpPr>
            <a:spLocks noChangeArrowheads="1"/>
          </p:cNvSpPr>
          <p:nvPr/>
        </p:nvSpPr>
        <p:spPr bwMode="auto">
          <a:xfrm>
            <a:off x="3327570" y="7221751"/>
            <a:ext cx="1429341" cy="523220"/>
          </a:xfrm>
          <a:prstGeom prst="rect">
            <a:avLst/>
          </a:prstGeom>
          <a:noFill/>
          <a:ln w="9525">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ar-IQ" sz="2800" b="1" dirty="0">
                <a:solidFill>
                  <a:schemeClr val="accent2"/>
                </a:solidFill>
              </a:rPr>
              <a:t>التنبؤ</a:t>
            </a:r>
            <a:r>
              <a:rPr lang="ar-IQ" sz="2800" dirty="0">
                <a:solidFill>
                  <a:schemeClr val="accent2"/>
                </a:solidFill>
              </a:rPr>
              <a:t> </a:t>
            </a:r>
            <a:endParaRPr lang="ko-KR" altLang="en-US" sz="2800" dirty="0">
              <a:solidFill>
                <a:schemeClr val="accent2"/>
              </a:solidFill>
            </a:endParaRPr>
          </a:p>
        </p:txBody>
      </p:sp>
      <p:sp>
        <p:nvSpPr>
          <p:cNvPr id="43" name="TextBox 46">
            <a:extLst>
              <a:ext uri="{FF2B5EF4-FFF2-40B4-BE49-F238E27FC236}">
                <a16:creationId xmlns:lc="http://schemas.openxmlformats.org/drawingml/2006/lockedCanvas" xmlns:a16="http://schemas.microsoft.com/office/drawing/2014/main" xmlns="" id="{A6ED59CF-0BCD-4566-B2FF-F693DEA17E6C}"/>
              </a:ext>
            </a:extLst>
          </p:cNvPr>
          <p:cNvSpPr txBox="1"/>
          <p:nvPr/>
        </p:nvSpPr>
        <p:spPr>
          <a:xfrm>
            <a:off x="268637" y="7786005"/>
            <a:ext cx="4662064"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ar-IQ" dirty="0"/>
              <a:t> وهو هدف علم النفس بصفته علماً ، فبناءً على فهم امكانيات الفر د ومقتضيات العمل او مجال الدراسة ومتطلبات كل منها ، يمكن توجيه الفرد الى مهنة معينة او مجال للدراسة ويكون احتمال نجاحه مرتفعاً .</a:t>
            </a:r>
            <a:endParaRPr lang="ko-KR" altLang="en-US" dirty="0">
              <a:solidFill>
                <a:schemeClr val="tx1">
                  <a:lumMod val="75000"/>
                  <a:lumOff val="25000"/>
                </a:schemeClr>
              </a:solidFill>
            </a:endParaRPr>
          </a:p>
        </p:txBody>
      </p:sp>
      <p:cxnSp>
        <p:nvCxnSpPr>
          <p:cNvPr id="44" name="Straight Connector 43">
            <a:extLst>
              <a:ext uri="{FF2B5EF4-FFF2-40B4-BE49-F238E27FC236}">
                <a16:creationId xmlns:lc="http://schemas.openxmlformats.org/drawingml/2006/lockedCanvas" xmlns:a16="http://schemas.microsoft.com/office/drawing/2014/main" xmlns="" id="{39A8999E-5AE1-4A5D-B901-407F4A27B462}"/>
              </a:ext>
            </a:extLst>
          </p:cNvPr>
          <p:cNvCxnSpPr>
            <a:cxnSpLocks/>
          </p:cNvCxnSpPr>
          <p:nvPr/>
        </p:nvCxnSpPr>
        <p:spPr>
          <a:xfrm flipV="1">
            <a:off x="5313505" y="5155633"/>
            <a:ext cx="0" cy="1767218"/>
          </a:xfrm>
          <a:prstGeom prst="line">
            <a:avLst/>
          </a:prstGeom>
          <a:ln w="38100">
            <a:solidFill>
              <a:schemeClr val="accent1"/>
            </a:solidFill>
            <a:headEnd type="oval" w="med" len="med"/>
          </a:ln>
        </p:spPr>
        <p:style>
          <a:lnRef idx="1">
            <a:schemeClr val="accent1"/>
          </a:lnRef>
          <a:fillRef idx="0">
            <a:schemeClr val="accent1"/>
          </a:fillRef>
          <a:effectRef idx="0">
            <a:schemeClr val="accent1"/>
          </a:effectRef>
          <a:fontRef idx="minor">
            <a:schemeClr val="tx1"/>
          </a:fontRef>
        </p:style>
      </p:cxnSp>
      <p:sp>
        <p:nvSpPr>
          <p:cNvPr id="45" name="Oval 50">
            <a:extLst>
              <a:ext uri="{FF2B5EF4-FFF2-40B4-BE49-F238E27FC236}">
                <a16:creationId xmlns:lc="http://schemas.openxmlformats.org/drawingml/2006/lockedCanvas" xmlns:a16="http://schemas.microsoft.com/office/drawing/2014/main" xmlns="" id="{033CC2A7-43E5-47E3-9660-4ED5F31D6CCC}"/>
              </a:ext>
            </a:extLst>
          </p:cNvPr>
          <p:cNvSpPr>
            <a:spLocks noChangeAspect="1"/>
          </p:cNvSpPr>
          <p:nvPr/>
        </p:nvSpPr>
        <p:spPr>
          <a:xfrm>
            <a:off x="5017785" y="4421710"/>
            <a:ext cx="591440" cy="667994"/>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cxnSp>
        <p:nvCxnSpPr>
          <p:cNvPr id="46" name="Straight Connector 45">
            <a:extLst>
              <a:ext uri="{FF2B5EF4-FFF2-40B4-BE49-F238E27FC236}">
                <a16:creationId xmlns:lc="http://schemas.openxmlformats.org/drawingml/2006/lockedCanvas" xmlns:a16="http://schemas.microsoft.com/office/drawing/2014/main" xmlns="" id="{39A8999E-5AE1-4A5D-B901-407F4A27B462}"/>
              </a:ext>
            </a:extLst>
          </p:cNvPr>
          <p:cNvCxnSpPr>
            <a:cxnSpLocks/>
          </p:cNvCxnSpPr>
          <p:nvPr/>
        </p:nvCxnSpPr>
        <p:spPr>
          <a:xfrm flipV="1">
            <a:off x="5252189" y="7801069"/>
            <a:ext cx="0" cy="1767218"/>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lc="http://schemas.openxmlformats.org/drawingml/2006/lockedCanvas" xmlns:a16="http://schemas.microsoft.com/office/drawing/2014/main" xmlns="" id="{033CC2A7-43E5-47E3-9660-4ED5F31D6CCC}"/>
              </a:ext>
            </a:extLst>
          </p:cNvPr>
          <p:cNvSpPr>
            <a:spLocks noChangeAspect="1"/>
          </p:cNvSpPr>
          <p:nvPr/>
        </p:nvSpPr>
        <p:spPr>
          <a:xfrm>
            <a:off x="4956469" y="7045375"/>
            <a:ext cx="591440" cy="667994"/>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Tree>
    <p:extLst>
      <p:ext uri="{BB962C8B-B14F-4D97-AF65-F5344CB8AC3E}">
        <p14:creationId xmlns:p14="http://schemas.microsoft.com/office/powerpoint/2010/main" val="3593700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8000" cy="9924715"/>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75" y="3876511"/>
            <a:ext cx="5962650" cy="3971925"/>
          </a:xfrm>
          <a:prstGeom prst="rect">
            <a:avLst/>
          </a:prstGeom>
        </p:spPr>
      </p:pic>
      <p:sp>
        <p:nvSpPr>
          <p:cNvPr id="27" name="TextBox 26"/>
          <p:cNvSpPr txBox="1"/>
          <p:nvPr/>
        </p:nvSpPr>
        <p:spPr>
          <a:xfrm>
            <a:off x="664029" y="2394862"/>
            <a:ext cx="5529942" cy="1414554"/>
          </a:xfrm>
          <a:prstGeom prst="rect">
            <a:avLst/>
          </a:prstGeom>
          <a:noFill/>
        </p:spPr>
        <p:txBody>
          <a:bodyPr wrap="square" rtlCol="1">
            <a:spAutoFit/>
          </a:bodyPr>
          <a:lstStyle/>
          <a:p>
            <a:pPr algn="ctr">
              <a:lnSpc>
                <a:spcPct val="150000"/>
              </a:lnSpc>
            </a:pPr>
            <a:r>
              <a:rPr lang="ar-IQ" sz="2000" b="1" spc="50" dirty="0">
                <a:ln w="0"/>
                <a:solidFill>
                  <a:schemeClr val="accent1"/>
                </a:solidFill>
              </a:rPr>
              <a:t> مفهوم القياس ومستوياته , انواعه , مجالاته , أهميته , دورها ,العوامل المؤثرة عليه </a:t>
            </a:r>
            <a:endParaRPr lang="ar-SA" sz="2000" dirty="0">
              <a:solidFill>
                <a:schemeClr val="accent1"/>
              </a:solidFill>
            </a:endParaRPr>
          </a:p>
        </p:txBody>
      </p:sp>
      <p:sp>
        <p:nvSpPr>
          <p:cNvPr id="28" name="TextBox 27"/>
          <p:cNvSpPr txBox="1"/>
          <p:nvPr/>
        </p:nvSpPr>
        <p:spPr>
          <a:xfrm>
            <a:off x="4441371" y="1872343"/>
            <a:ext cx="2133600" cy="400110"/>
          </a:xfrm>
          <a:prstGeom prst="rect">
            <a:avLst/>
          </a:prstGeom>
          <a:noFill/>
        </p:spPr>
        <p:txBody>
          <a:bodyPr wrap="square" rtlCol="1">
            <a:spAutoFit/>
          </a:bodyPr>
          <a:lstStyle/>
          <a:p>
            <a:pPr algn="ctr"/>
            <a:r>
              <a:rPr lang="ar-IQ" sz="2000" b="1" spc="50" dirty="0">
                <a:ln w="0"/>
                <a:solidFill>
                  <a:srgbClr val="002060"/>
                </a:solidFill>
              </a:rPr>
              <a:t>الموضوع الاول </a:t>
            </a:r>
            <a:endParaRPr lang="ar-SA" sz="2000" b="1" spc="50" dirty="0">
              <a:ln w="0"/>
              <a:solidFill>
                <a:srgbClr val="002060"/>
              </a:solidFill>
            </a:endParaRPr>
          </a:p>
        </p:txBody>
      </p:sp>
    </p:spTree>
    <p:extLst>
      <p:ext uri="{BB962C8B-B14F-4D97-AF65-F5344CB8AC3E}">
        <p14:creationId xmlns:p14="http://schemas.microsoft.com/office/powerpoint/2010/main" val="159606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568" y="809947"/>
            <a:ext cx="5232523" cy="492443"/>
          </a:xfrm>
          <a:prstGeom prst="rect">
            <a:avLst/>
          </a:prstGeom>
          <a:noFill/>
        </p:spPr>
        <p:txBody>
          <a:bodyPr wrap="none" rtlCol="1">
            <a:spAutoFit/>
          </a:bodyPr>
          <a:lstStyle/>
          <a:p>
            <a:r>
              <a:rPr lang="ar-IQ" sz="2600" b="1" dirty="0">
                <a:solidFill>
                  <a:srgbClr val="7030A0"/>
                </a:solidFill>
              </a:rPr>
              <a:t>ثانياً : مستويات القياس النفسي </a:t>
            </a:r>
            <a:endParaRPr lang="en-US" sz="2600" dirty="0">
              <a:solidFill>
                <a:srgbClr val="7030A0"/>
              </a:solidFill>
            </a:endParaRPr>
          </a:p>
        </p:txBody>
      </p:sp>
      <p:sp>
        <p:nvSpPr>
          <p:cNvPr id="5" name="TextBox 4"/>
          <p:cNvSpPr txBox="1"/>
          <p:nvPr/>
        </p:nvSpPr>
        <p:spPr>
          <a:xfrm>
            <a:off x="108859" y="2068286"/>
            <a:ext cx="5529943" cy="2113399"/>
          </a:xfrm>
          <a:prstGeom prst="rect">
            <a:avLst/>
          </a:prstGeom>
          <a:noFill/>
        </p:spPr>
        <p:txBody>
          <a:bodyPr wrap="square" rtlCol="1">
            <a:spAutoFit/>
          </a:bodyPr>
          <a:lstStyle/>
          <a:p>
            <a:pPr>
              <a:lnSpc>
                <a:spcPct val="150000"/>
              </a:lnSpc>
            </a:pPr>
            <a:r>
              <a:rPr lang="ar-IQ" dirty="0"/>
              <a:t> قدم ستيفنز(</a:t>
            </a:r>
            <a:r>
              <a:rPr lang="en-US" dirty="0"/>
              <a:t>Stevens</a:t>
            </a:r>
            <a:r>
              <a:rPr lang="ar-IQ" dirty="0"/>
              <a:t>)  عام 1951 تصنيفاً لمستويات القياس النفسي معتمداً على كيفية استخدام الاعداد في كل منها ولكل منها قواعده وحدوده وضوابط لاستخدام الاعداد والعمليات الحسابية فيه ، وفيما يلي المستويات مرتبة من ادناها الى اكثرها تعقيداً .</a:t>
            </a:r>
            <a:endParaRPr lang="ar-SA" dirty="0"/>
          </a:p>
        </p:txBody>
      </p:sp>
      <p:grpSp>
        <p:nvGrpSpPr>
          <p:cNvPr id="6" name="Group 5">
            <a:extLst>
              <a:ext uri="{FF2B5EF4-FFF2-40B4-BE49-F238E27FC236}">
                <a16:creationId xmlns="" xmlns:a16="http://schemas.microsoft.com/office/drawing/2014/main" id="{1C225B0C-11D1-4B18-8437-A8A62D5BD169}"/>
              </a:ext>
            </a:extLst>
          </p:cNvPr>
          <p:cNvGrpSpPr/>
          <p:nvPr/>
        </p:nvGrpSpPr>
        <p:grpSpPr>
          <a:xfrm>
            <a:off x="348343" y="4862783"/>
            <a:ext cx="5573486" cy="3078215"/>
            <a:chOff x="898738" y="3933059"/>
            <a:chExt cx="5996576" cy="2781905"/>
          </a:xfrm>
        </p:grpSpPr>
        <p:sp>
          <p:nvSpPr>
            <p:cNvPr id="8" name="L-Shape 7">
              <a:extLst>
                <a:ext uri="{FF2B5EF4-FFF2-40B4-BE49-F238E27FC236}">
                  <a16:creationId xmlns="" xmlns:a16="http://schemas.microsoft.com/office/drawing/2014/main" id="{08FAEC1B-CF12-4B6D-AD54-C8F6AC29B810}"/>
                </a:ext>
              </a:extLst>
            </p:cNvPr>
            <p:cNvSpPr/>
            <p:nvPr/>
          </p:nvSpPr>
          <p:spPr>
            <a:xfrm rot="10800000" flipH="1">
              <a:off x="5393608" y="4259746"/>
              <a:ext cx="1501706" cy="715762"/>
            </a:xfrm>
            <a:prstGeom prst="corner">
              <a:avLst>
                <a:gd name="adj1" fmla="val 19327"/>
                <a:gd name="adj2" fmla="val 195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L-Shape 8">
              <a:extLst>
                <a:ext uri="{FF2B5EF4-FFF2-40B4-BE49-F238E27FC236}">
                  <a16:creationId xmlns="" xmlns:a16="http://schemas.microsoft.com/office/drawing/2014/main" id="{AF7BB446-185E-48E2-96E4-14A1B8933107}"/>
                </a:ext>
              </a:extLst>
            </p:cNvPr>
            <p:cNvSpPr/>
            <p:nvPr/>
          </p:nvSpPr>
          <p:spPr>
            <a:xfrm rot="10800000" flipH="1">
              <a:off x="3903125" y="4839561"/>
              <a:ext cx="1501706" cy="715762"/>
            </a:xfrm>
            <a:prstGeom prst="corner">
              <a:avLst>
                <a:gd name="adj1" fmla="val 19327"/>
                <a:gd name="adj2" fmla="val 195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L-Shape 9">
              <a:extLst>
                <a:ext uri="{FF2B5EF4-FFF2-40B4-BE49-F238E27FC236}">
                  <a16:creationId xmlns="" xmlns:a16="http://schemas.microsoft.com/office/drawing/2014/main" id="{461ABBBA-CF75-4F41-B05C-9B19FB93C94D}"/>
                </a:ext>
              </a:extLst>
            </p:cNvPr>
            <p:cNvSpPr/>
            <p:nvPr/>
          </p:nvSpPr>
          <p:spPr>
            <a:xfrm rot="10800000" flipH="1">
              <a:off x="2389217" y="5419383"/>
              <a:ext cx="1501706" cy="715762"/>
            </a:xfrm>
            <a:prstGeom prst="corner">
              <a:avLst>
                <a:gd name="adj1" fmla="val 19327"/>
                <a:gd name="adj2" fmla="val 195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L-Shape 10">
              <a:extLst>
                <a:ext uri="{FF2B5EF4-FFF2-40B4-BE49-F238E27FC236}">
                  <a16:creationId xmlns="" xmlns:a16="http://schemas.microsoft.com/office/drawing/2014/main" id="{3CC264D6-0415-4C45-80E1-091F7CA2D5B4}"/>
                </a:ext>
              </a:extLst>
            </p:cNvPr>
            <p:cNvSpPr/>
            <p:nvPr/>
          </p:nvSpPr>
          <p:spPr>
            <a:xfrm rot="10800000" flipH="1">
              <a:off x="898738" y="5999202"/>
              <a:ext cx="1501706" cy="715762"/>
            </a:xfrm>
            <a:prstGeom prst="corner">
              <a:avLst>
                <a:gd name="adj1" fmla="val 19327"/>
                <a:gd name="adj2" fmla="val 195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6">
              <a:extLst>
                <a:ext uri="{FF2B5EF4-FFF2-40B4-BE49-F238E27FC236}">
                  <a16:creationId xmlns="" xmlns:a16="http://schemas.microsoft.com/office/drawing/2014/main" id="{AB30F74E-C79D-4CE4-9A2B-38BBB200EE73}"/>
                </a:ext>
              </a:extLst>
            </p:cNvPr>
            <p:cNvSpPr/>
            <p:nvPr/>
          </p:nvSpPr>
          <p:spPr>
            <a:xfrm>
              <a:off x="2101568" y="5672523"/>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6">
              <a:extLst>
                <a:ext uri="{FF2B5EF4-FFF2-40B4-BE49-F238E27FC236}">
                  <a16:creationId xmlns="" xmlns:a16="http://schemas.microsoft.com/office/drawing/2014/main" id="{C2D48941-B89F-45F4-924B-C14D6EF1D6F1}"/>
                </a:ext>
              </a:extLst>
            </p:cNvPr>
            <p:cNvSpPr/>
            <p:nvPr/>
          </p:nvSpPr>
          <p:spPr>
            <a:xfrm>
              <a:off x="3592049" y="5073024"/>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6">
              <a:extLst>
                <a:ext uri="{FF2B5EF4-FFF2-40B4-BE49-F238E27FC236}">
                  <a16:creationId xmlns="" xmlns:a16="http://schemas.microsoft.com/office/drawing/2014/main" id="{AD16794B-FAC0-4F8D-8D15-6A8958B7584D}"/>
                </a:ext>
              </a:extLst>
            </p:cNvPr>
            <p:cNvSpPr/>
            <p:nvPr/>
          </p:nvSpPr>
          <p:spPr>
            <a:xfrm>
              <a:off x="5105956" y="4493209"/>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6">
              <a:extLst>
                <a:ext uri="{FF2B5EF4-FFF2-40B4-BE49-F238E27FC236}">
                  <a16:creationId xmlns="" xmlns:a16="http://schemas.microsoft.com/office/drawing/2014/main" id="{DE385379-113C-4167-8158-99B2D8924E66}"/>
                </a:ext>
              </a:extLst>
            </p:cNvPr>
            <p:cNvSpPr/>
            <p:nvPr/>
          </p:nvSpPr>
          <p:spPr>
            <a:xfrm>
              <a:off x="6643280" y="3933059"/>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6" name="TextBox 15"/>
          <p:cNvSpPr txBox="1"/>
          <p:nvPr/>
        </p:nvSpPr>
        <p:spPr>
          <a:xfrm>
            <a:off x="-106195" y="6566119"/>
            <a:ext cx="1922322" cy="369332"/>
          </a:xfrm>
          <a:prstGeom prst="rect">
            <a:avLst/>
          </a:prstGeom>
          <a:noFill/>
        </p:spPr>
        <p:txBody>
          <a:bodyPr wrap="none" rtlCol="1">
            <a:spAutoFit/>
          </a:bodyPr>
          <a:lstStyle/>
          <a:p>
            <a:r>
              <a:rPr lang="ar-IQ" b="1" dirty="0" smtClean="0"/>
              <a:t>القياس</a:t>
            </a:r>
            <a:r>
              <a:rPr lang="ar-SA" b="1" dirty="0"/>
              <a:t> </a:t>
            </a:r>
            <a:r>
              <a:rPr lang="ar-IQ" b="1" dirty="0" smtClean="0"/>
              <a:t>الاسمي</a:t>
            </a:r>
            <a:endParaRPr lang="ar-SA" dirty="0"/>
          </a:p>
        </p:txBody>
      </p:sp>
      <p:sp>
        <p:nvSpPr>
          <p:cNvPr id="17" name="TextBox 16"/>
          <p:cNvSpPr txBox="1"/>
          <p:nvPr/>
        </p:nvSpPr>
        <p:spPr>
          <a:xfrm>
            <a:off x="1134706" y="5945625"/>
            <a:ext cx="1795684" cy="369332"/>
          </a:xfrm>
          <a:prstGeom prst="rect">
            <a:avLst/>
          </a:prstGeom>
          <a:noFill/>
        </p:spPr>
        <p:txBody>
          <a:bodyPr wrap="none" rtlCol="1">
            <a:spAutoFit/>
          </a:bodyPr>
          <a:lstStyle/>
          <a:p>
            <a:r>
              <a:rPr lang="ar-IQ" b="1" dirty="0"/>
              <a:t>القياس الرتبي</a:t>
            </a:r>
            <a:r>
              <a:rPr lang="ar-IQ" dirty="0"/>
              <a:t> </a:t>
            </a:r>
            <a:endParaRPr lang="ar-SA" dirty="0"/>
          </a:p>
        </p:txBody>
      </p:sp>
      <p:sp>
        <p:nvSpPr>
          <p:cNvPr id="18" name="TextBox 17"/>
          <p:cNvSpPr txBox="1"/>
          <p:nvPr/>
        </p:nvSpPr>
        <p:spPr>
          <a:xfrm>
            <a:off x="2615277" y="5308430"/>
            <a:ext cx="1821332" cy="369332"/>
          </a:xfrm>
          <a:prstGeom prst="rect">
            <a:avLst/>
          </a:prstGeom>
          <a:noFill/>
        </p:spPr>
        <p:txBody>
          <a:bodyPr wrap="none" rtlCol="1">
            <a:spAutoFit/>
          </a:bodyPr>
          <a:lstStyle/>
          <a:p>
            <a:r>
              <a:rPr lang="ar-IQ" b="1" dirty="0"/>
              <a:t>القياس الفئوي</a:t>
            </a:r>
            <a:r>
              <a:rPr lang="ar-IQ" dirty="0"/>
              <a:t> </a:t>
            </a:r>
            <a:endParaRPr lang="ar-SA" dirty="0"/>
          </a:p>
        </p:txBody>
      </p:sp>
      <p:sp>
        <p:nvSpPr>
          <p:cNvPr id="19" name="TextBox 18"/>
          <p:cNvSpPr txBox="1"/>
          <p:nvPr/>
        </p:nvSpPr>
        <p:spPr>
          <a:xfrm>
            <a:off x="3964276" y="4730612"/>
            <a:ext cx="1952779" cy="369332"/>
          </a:xfrm>
          <a:prstGeom prst="rect">
            <a:avLst/>
          </a:prstGeom>
          <a:noFill/>
        </p:spPr>
        <p:txBody>
          <a:bodyPr wrap="none" rtlCol="1">
            <a:spAutoFit/>
          </a:bodyPr>
          <a:lstStyle/>
          <a:p>
            <a:r>
              <a:rPr lang="ar-IQ" b="1" dirty="0"/>
              <a:t>القياس النسبي</a:t>
            </a:r>
            <a:r>
              <a:rPr lang="ar-IQ" dirty="0"/>
              <a:t> </a:t>
            </a:r>
            <a:endParaRPr lang="ar-SA" dirty="0"/>
          </a:p>
        </p:txBody>
      </p:sp>
    </p:spTree>
    <p:extLst>
      <p:ext uri="{BB962C8B-B14F-4D97-AF65-F5344CB8AC3E}">
        <p14:creationId xmlns:p14="http://schemas.microsoft.com/office/powerpoint/2010/main" val="2623972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9318" y="957942"/>
            <a:ext cx="2982685" cy="461665"/>
          </a:xfrm>
          <a:prstGeom prst="rect">
            <a:avLst/>
          </a:prstGeom>
          <a:noFill/>
        </p:spPr>
        <p:txBody>
          <a:bodyPr wrap="square" rtlCol="1">
            <a:spAutoFit/>
          </a:bodyPr>
          <a:lstStyle/>
          <a:p>
            <a:r>
              <a:rPr lang="ar-IQ" sz="2400" b="1" dirty="0">
                <a:solidFill>
                  <a:schemeClr val="accent1"/>
                </a:solidFill>
              </a:rPr>
              <a:t>القياس الاسمي </a:t>
            </a:r>
            <a:endParaRPr lang="ar-SA" sz="2400" dirty="0">
              <a:solidFill>
                <a:schemeClr val="accent1"/>
              </a:solidFill>
            </a:endParaRPr>
          </a:p>
        </p:txBody>
      </p:sp>
      <p:sp>
        <p:nvSpPr>
          <p:cNvPr id="5" name="TextBox 4"/>
          <p:cNvSpPr txBox="1"/>
          <p:nvPr/>
        </p:nvSpPr>
        <p:spPr>
          <a:xfrm>
            <a:off x="370118" y="2155371"/>
            <a:ext cx="5421086" cy="2528897"/>
          </a:xfrm>
          <a:prstGeom prst="rect">
            <a:avLst/>
          </a:prstGeom>
          <a:noFill/>
        </p:spPr>
        <p:txBody>
          <a:bodyPr wrap="square" rtlCol="1">
            <a:spAutoFit/>
          </a:bodyPr>
          <a:lstStyle/>
          <a:p>
            <a:pPr algn="ctr">
              <a:lnSpc>
                <a:spcPct val="150000"/>
              </a:lnSpc>
            </a:pPr>
            <a:r>
              <a:rPr lang="ar-IQ" dirty="0"/>
              <a:t> وهو ابسط مستويات القياس ، وفيها يستخدم العدد لتصنيف الاحداث او الاشياء او الافراد في فئة او اخرى وفي هذه الحالة فان العدد المستخدم يشير فقط الى مسمى الفئة  ومن امثلة ذلك عندما نعطي الذكور رقم (1) والاناث رقم (2) او ترقيم قاعات كلية ما بارقام 20، 21،.............) . </a:t>
            </a:r>
            <a:endParaRPr lang="ar-SA" dirty="0"/>
          </a:p>
        </p:txBody>
      </p:sp>
      <p:sp>
        <p:nvSpPr>
          <p:cNvPr id="14" name="Oval 13">
            <a:extLst>
              <a:ext uri="{FF2B5EF4-FFF2-40B4-BE49-F238E27FC236}">
                <a16:creationId xmlns:a16="http://schemas.microsoft.com/office/drawing/2014/main" xmlns="" id="{64185203-70F0-4687-A8B3-B4AEF60CDB17}"/>
              </a:ext>
            </a:extLst>
          </p:cNvPr>
          <p:cNvSpPr/>
          <p:nvPr/>
        </p:nvSpPr>
        <p:spPr>
          <a:xfrm rot="19922172">
            <a:off x="3406385" y="9006057"/>
            <a:ext cx="158978" cy="1589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xmlns="" id="{FCA2DB62-FC84-49D9-9AA4-59FC4B2439BA}"/>
              </a:ext>
            </a:extLst>
          </p:cNvPr>
          <p:cNvSpPr/>
          <p:nvPr/>
        </p:nvSpPr>
        <p:spPr>
          <a:xfrm rot="19922172">
            <a:off x="3406970" y="8855191"/>
            <a:ext cx="79488" cy="79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Oval 15">
            <a:extLst>
              <a:ext uri="{FF2B5EF4-FFF2-40B4-BE49-F238E27FC236}">
                <a16:creationId xmlns:a16="http://schemas.microsoft.com/office/drawing/2014/main" xmlns="" id="{E79FFBBA-B842-4F54-9E74-EA3902944985}"/>
              </a:ext>
            </a:extLst>
          </p:cNvPr>
          <p:cNvSpPr/>
          <p:nvPr/>
        </p:nvSpPr>
        <p:spPr>
          <a:xfrm rot="19922172">
            <a:off x="3153600" y="8729694"/>
            <a:ext cx="129469" cy="12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xmlns="" id="{BD1E6CCC-D2DB-47CF-BF04-E8B7BACC3AF8}"/>
              </a:ext>
            </a:extLst>
          </p:cNvPr>
          <p:cNvSpPr/>
          <p:nvPr/>
        </p:nvSpPr>
        <p:spPr>
          <a:xfrm rot="19922172">
            <a:off x="3217876" y="8382026"/>
            <a:ext cx="214669" cy="214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xmlns="" id="{966B19E2-87F1-4F6A-B435-194C63CDE329}"/>
              </a:ext>
            </a:extLst>
          </p:cNvPr>
          <p:cNvSpPr/>
          <p:nvPr/>
        </p:nvSpPr>
        <p:spPr>
          <a:xfrm rot="19922172">
            <a:off x="3324028" y="9310538"/>
            <a:ext cx="129469" cy="12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a16="http://schemas.microsoft.com/office/drawing/2014/main" xmlns="" id="{02611748-102D-4C0C-A8C4-6DB60B2312E9}"/>
              </a:ext>
            </a:extLst>
          </p:cNvPr>
          <p:cNvSpPr/>
          <p:nvPr/>
        </p:nvSpPr>
        <p:spPr>
          <a:xfrm rot="19922172">
            <a:off x="3297846" y="8112321"/>
            <a:ext cx="158978" cy="15897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a16="http://schemas.microsoft.com/office/drawing/2014/main" xmlns="" id="{82723D99-40F4-4CBF-8EBA-AD3A5D4F348A}"/>
              </a:ext>
            </a:extLst>
          </p:cNvPr>
          <p:cNvSpPr/>
          <p:nvPr/>
        </p:nvSpPr>
        <p:spPr>
          <a:xfrm rot="19922172">
            <a:off x="3061462" y="7932061"/>
            <a:ext cx="129469" cy="12946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a16="http://schemas.microsoft.com/office/drawing/2014/main" xmlns="" id="{8ADA138A-7ED0-4BE5-A14A-D79B7D63BC9B}"/>
              </a:ext>
            </a:extLst>
          </p:cNvPr>
          <p:cNvSpPr/>
          <p:nvPr/>
        </p:nvSpPr>
        <p:spPr>
          <a:xfrm rot="19922172">
            <a:off x="3340702" y="7899968"/>
            <a:ext cx="110234" cy="1102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xmlns="" id="{D85D65B3-EEAA-4558-A0E2-C2F885E73F61}"/>
              </a:ext>
            </a:extLst>
          </p:cNvPr>
          <p:cNvSpPr/>
          <p:nvPr/>
        </p:nvSpPr>
        <p:spPr>
          <a:xfrm rot="19922172">
            <a:off x="3481062" y="8625504"/>
            <a:ext cx="129469" cy="12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xmlns="" id="{7BB69ED1-D125-409C-96FD-DA44C8AB07EA}"/>
              </a:ext>
            </a:extLst>
          </p:cNvPr>
          <p:cNvSpPr/>
          <p:nvPr/>
        </p:nvSpPr>
        <p:spPr>
          <a:xfrm rot="19922172">
            <a:off x="3223067" y="9153284"/>
            <a:ext cx="79488" cy="79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Oval 23">
            <a:extLst>
              <a:ext uri="{FF2B5EF4-FFF2-40B4-BE49-F238E27FC236}">
                <a16:creationId xmlns:a16="http://schemas.microsoft.com/office/drawing/2014/main" xmlns="" id="{57B37750-2A58-463E-886D-1D17E50C911B}"/>
              </a:ext>
            </a:extLst>
          </p:cNvPr>
          <p:cNvSpPr/>
          <p:nvPr/>
        </p:nvSpPr>
        <p:spPr>
          <a:xfrm rot="19922172">
            <a:off x="3508670" y="7743365"/>
            <a:ext cx="129469" cy="12946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Oval 24">
            <a:extLst>
              <a:ext uri="{FF2B5EF4-FFF2-40B4-BE49-F238E27FC236}">
                <a16:creationId xmlns:a16="http://schemas.microsoft.com/office/drawing/2014/main" xmlns="" id="{09A5DC9B-B11C-46F7-819B-A5FA4A1B6953}"/>
              </a:ext>
            </a:extLst>
          </p:cNvPr>
          <p:cNvSpPr/>
          <p:nvPr/>
        </p:nvSpPr>
        <p:spPr>
          <a:xfrm>
            <a:off x="1589318" y="6349755"/>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ko-KR" sz="2701" dirty="0" smtClean="0"/>
              <a:t>2</a:t>
            </a:r>
            <a:endParaRPr lang="ko-KR" altLang="en-US" sz="2701" dirty="0"/>
          </a:p>
        </p:txBody>
      </p:sp>
      <p:sp>
        <p:nvSpPr>
          <p:cNvPr id="26" name="Oval 25">
            <a:extLst>
              <a:ext uri="{FF2B5EF4-FFF2-40B4-BE49-F238E27FC236}">
                <a16:creationId xmlns:a16="http://schemas.microsoft.com/office/drawing/2014/main" xmlns="" id="{B53DE7DA-ACA9-4145-87CA-AB9BC544B99E}"/>
              </a:ext>
            </a:extLst>
          </p:cNvPr>
          <p:cNvSpPr/>
          <p:nvPr/>
        </p:nvSpPr>
        <p:spPr>
          <a:xfrm>
            <a:off x="3031564" y="5420032"/>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ko-KR" sz="2701" dirty="0" smtClean="0"/>
              <a:t>3</a:t>
            </a:r>
            <a:endParaRPr lang="ko-KR" altLang="en-US" sz="2701" dirty="0"/>
          </a:p>
        </p:txBody>
      </p:sp>
      <p:sp>
        <p:nvSpPr>
          <p:cNvPr id="27" name="Oval 26">
            <a:extLst>
              <a:ext uri="{FF2B5EF4-FFF2-40B4-BE49-F238E27FC236}">
                <a16:creationId xmlns:a16="http://schemas.microsoft.com/office/drawing/2014/main" xmlns="" id="{7C128521-BB9D-4225-9D53-2F9F9E90EE28}"/>
              </a:ext>
            </a:extLst>
          </p:cNvPr>
          <p:cNvSpPr/>
          <p:nvPr/>
        </p:nvSpPr>
        <p:spPr>
          <a:xfrm>
            <a:off x="3993063" y="5659315"/>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ko-KR" sz="2701" dirty="0" smtClean="0"/>
              <a:t>4</a:t>
            </a:r>
            <a:endParaRPr lang="ko-KR" altLang="en-US" sz="2701" dirty="0"/>
          </a:p>
        </p:txBody>
      </p:sp>
      <p:sp>
        <p:nvSpPr>
          <p:cNvPr id="28" name="Oval 27">
            <a:extLst>
              <a:ext uri="{FF2B5EF4-FFF2-40B4-BE49-F238E27FC236}">
                <a16:creationId xmlns:a16="http://schemas.microsoft.com/office/drawing/2014/main" xmlns="" id="{718E96B2-EE61-47C4-8327-0AAFD47035E0}"/>
              </a:ext>
            </a:extLst>
          </p:cNvPr>
          <p:cNvSpPr/>
          <p:nvPr/>
        </p:nvSpPr>
        <p:spPr>
          <a:xfrm>
            <a:off x="2070066" y="5659315"/>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ko-KR" sz="2701" dirty="0"/>
              <a:t>3</a:t>
            </a:r>
            <a:endParaRPr lang="ko-KR" altLang="en-US" sz="2701" dirty="0"/>
          </a:p>
        </p:txBody>
      </p:sp>
      <p:sp>
        <p:nvSpPr>
          <p:cNvPr id="29" name="Oval 28">
            <a:extLst>
              <a:ext uri="{FF2B5EF4-FFF2-40B4-BE49-F238E27FC236}">
                <a16:creationId xmlns:a16="http://schemas.microsoft.com/office/drawing/2014/main" xmlns="" id="{EFEA88A3-FC3A-4A58-B4F7-86B377E41DE0}"/>
              </a:ext>
            </a:extLst>
          </p:cNvPr>
          <p:cNvSpPr/>
          <p:nvPr/>
        </p:nvSpPr>
        <p:spPr>
          <a:xfrm>
            <a:off x="4473810" y="6349755"/>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ko-KR" sz="2701" dirty="0" smtClean="0"/>
              <a:t>5</a:t>
            </a:r>
            <a:endParaRPr lang="ko-KR" altLang="en-US" sz="2701" dirty="0"/>
          </a:p>
        </p:txBody>
      </p:sp>
      <p:cxnSp>
        <p:nvCxnSpPr>
          <p:cNvPr id="30" name="Straight Connector 29">
            <a:extLst>
              <a:ext uri="{FF2B5EF4-FFF2-40B4-BE49-F238E27FC236}">
                <a16:creationId xmlns:a16="http://schemas.microsoft.com/office/drawing/2014/main" xmlns="" id="{058509AC-6F6E-4B49-B01B-3FB5048E70AA}"/>
              </a:ext>
            </a:extLst>
          </p:cNvPr>
          <p:cNvCxnSpPr>
            <a:cxnSpLocks/>
            <a:stCxn id="39" idx="0"/>
            <a:endCxn id="26" idx="4"/>
          </p:cNvCxnSpPr>
          <p:nvPr/>
        </p:nvCxnSpPr>
        <p:spPr>
          <a:xfrm flipH="1" flipV="1">
            <a:off x="3355598" y="6068102"/>
            <a:ext cx="2" cy="1507405"/>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ABD5BC9F-340C-46FB-B555-540F2C62F1EB}"/>
              </a:ext>
            </a:extLst>
          </p:cNvPr>
          <p:cNvCxnSpPr>
            <a:cxnSpLocks/>
            <a:stCxn id="39" idx="0"/>
            <a:endCxn id="29" idx="2"/>
          </p:cNvCxnSpPr>
          <p:nvPr/>
        </p:nvCxnSpPr>
        <p:spPr>
          <a:xfrm flipV="1">
            <a:off x="3355598" y="6673791"/>
            <a:ext cx="1118210" cy="90171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Freeform 81">
            <a:extLst>
              <a:ext uri="{FF2B5EF4-FFF2-40B4-BE49-F238E27FC236}">
                <a16:creationId xmlns:a16="http://schemas.microsoft.com/office/drawing/2014/main" xmlns="" id="{03806C9D-0B39-4008-97BF-2AB2086A3F50}"/>
              </a:ext>
            </a:extLst>
          </p:cNvPr>
          <p:cNvSpPr/>
          <p:nvPr/>
        </p:nvSpPr>
        <p:spPr>
          <a:xfrm>
            <a:off x="2712914" y="5982553"/>
            <a:ext cx="611784" cy="1566250"/>
          </a:xfrm>
          <a:custGeom>
            <a:avLst/>
            <a:gdLst>
              <a:gd name="connsiteX0" fmla="*/ 506994 w 506994"/>
              <a:gd name="connsiteY0" fmla="*/ 1566249 h 1566249"/>
              <a:gd name="connsiteX1" fmla="*/ 321398 w 506994"/>
              <a:gd name="connsiteY1" fmla="*/ 113168 h 1566249"/>
              <a:gd name="connsiteX2" fmla="*/ 0 w 506994"/>
              <a:gd name="connsiteY2" fmla="*/ 0 h 1566249"/>
              <a:gd name="connsiteX3" fmla="*/ 0 w 506994"/>
              <a:gd name="connsiteY3" fmla="*/ 0 h 1566249"/>
            </a:gdLst>
            <a:ahLst/>
            <a:cxnLst>
              <a:cxn ang="0">
                <a:pos x="connsiteX0" y="connsiteY0"/>
              </a:cxn>
              <a:cxn ang="0">
                <a:pos x="connsiteX1" y="connsiteY1"/>
              </a:cxn>
              <a:cxn ang="0">
                <a:pos x="connsiteX2" y="connsiteY2"/>
              </a:cxn>
              <a:cxn ang="0">
                <a:pos x="connsiteX3" y="connsiteY3"/>
              </a:cxn>
            </a:cxnLst>
            <a:rect l="l" t="t" r="r" b="b"/>
            <a:pathLst>
              <a:path w="506994" h="1566249">
                <a:moveTo>
                  <a:pt x="506994" y="1566249"/>
                </a:moveTo>
                <a:lnTo>
                  <a:pt x="321398" y="113168"/>
                </a:lnTo>
                <a:lnTo>
                  <a:pt x="0" y="0"/>
                </a:lnTo>
                <a:lnTo>
                  <a:pt x="0" y="0"/>
                </a:lnTo>
              </a:path>
            </a:pathLst>
          </a:cu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35" name="Freeform 114">
            <a:extLst>
              <a:ext uri="{FF2B5EF4-FFF2-40B4-BE49-F238E27FC236}">
                <a16:creationId xmlns:a16="http://schemas.microsoft.com/office/drawing/2014/main" xmlns="" id="{C19E8F75-C376-4694-B959-58998B59E0B1}"/>
              </a:ext>
            </a:extLst>
          </p:cNvPr>
          <p:cNvSpPr/>
          <p:nvPr/>
        </p:nvSpPr>
        <p:spPr>
          <a:xfrm flipH="1">
            <a:off x="3393025" y="5982553"/>
            <a:ext cx="611784" cy="1566250"/>
          </a:xfrm>
          <a:custGeom>
            <a:avLst/>
            <a:gdLst>
              <a:gd name="connsiteX0" fmla="*/ 506994 w 506994"/>
              <a:gd name="connsiteY0" fmla="*/ 1566249 h 1566249"/>
              <a:gd name="connsiteX1" fmla="*/ 321398 w 506994"/>
              <a:gd name="connsiteY1" fmla="*/ 113168 h 1566249"/>
              <a:gd name="connsiteX2" fmla="*/ 0 w 506994"/>
              <a:gd name="connsiteY2" fmla="*/ 0 h 1566249"/>
              <a:gd name="connsiteX3" fmla="*/ 0 w 506994"/>
              <a:gd name="connsiteY3" fmla="*/ 0 h 1566249"/>
            </a:gdLst>
            <a:ahLst/>
            <a:cxnLst>
              <a:cxn ang="0">
                <a:pos x="connsiteX0" y="connsiteY0"/>
              </a:cxn>
              <a:cxn ang="0">
                <a:pos x="connsiteX1" y="connsiteY1"/>
              </a:cxn>
              <a:cxn ang="0">
                <a:pos x="connsiteX2" y="connsiteY2"/>
              </a:cxn>
              <a:cxn ang="0">
                <a:pos x="connsiteX3" y="connsiteY3"/>
              </a:cxn>
            </a:cxnLst>
            <a:rect l="l" t="t" r="r" b="b"/>
            <a:pathLst>
              <a:path w="506994" h="1566249">
                <a:moveTo>
                  <a:pt x="506994" y="1566249"/>
                </a:moveTo>
                <a:lnTo>
                  <a:pt x="321398" y="113168"/>
                </a:lnTo>
                <a:lnTo>
                  <a:pt x="0" y="0"/>
                </a:lnTo>
                <a:lnTo>
                  <a:pt x="0" y="0"/>
                </a:lnTo>
              </a:path>
            </a:pathLst>
          </a:cu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cxnSp>
        <p:nvCxnSpPr>
          <p:cNvPr id="36" name="Straight Connector 35">
            <a:extLst>
              <a:ext uri="{FF2B5EF4-FFF2-40B4-BE49-F238E27FC236}">
                <a16:creationId xmlns:a16="http://schemas.microsoft.com/office/drawing/2014/main" xmlns="" id="{1A3359DA-F073-4348-AF54-A26AD0A47F9E}"/>
              </a:ext>
            </a:extLst>
          </p:cNvPr>
          <p:cNvCxnSpPr>
            <a:cxnSpLocks/>
            <a:stCxn id="25" idx="6"/>
            <a:endCxn id="39" idx="0"/>
          </p:cNvCxnSpPr>
          <p:nvPr/>
        </p:nvCxnSpPr>
        <p:spPr>
          <a:xfrm>
            <a:off x="2237389" y="6673791"/>
            <a:ext cx="1118211" cy="90171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7D673B1-5FAB-4C99-BA79-C00E527518B0}"/>
              </a:ext>
            </a:extLst>
          </p:cNvPr>
          <p:cNvCxnSpPr>
            <a:stCxn id="39" idx="0"/>
            <a:endCxn id="41" idx="7"/>
          </p:cNvCxnSpPr>
          <p:nvPr/>
        </p:nvCxnSpPr>
        <p:spPr>
          <a:xfrm flipH="1" flipV="1">
            <a:off x="2623229" y="7100786"/>
            <a:ext cx="732370" cy="47472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60853C0E-F0E2-4547-8CEF-D4DBA0089B6B}"/>
              </a:ext>
            </a:extLst>
          </p:cNvPr>
          <p:cNvCxnSpPr>
            <a:cxnSpLocks/>
            <a:stCxn id="39" idx="0"/>
            <a:endCxn id="40" idx="1"/>
          </p:cNvCxnSpPr>
          <p:nvPr/>
        </p:nvCxnSpPr>
        <p:spPr>
          <a:xfrm flipV="1">
            <a:off x="3355598" y="7100786"/>
            <a:ext cx="732370" cy="47472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B2208AA-8F92-4B7C-B87F-8A8076243EB2}"/>
              </a:ext>
            </a:extLst>
          </p:cNvPr>
          <p:cNvSpPr/>
          <p:nvPr/>
        </p:nvSpPr>
        <p:spPr>
          <a:xfrm>
            <a:off x="3248266" y="7575510"/>
            <a:ext cx="214669" cy="21466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39">
            <a:extLst>
              <a:ext uri="{FF2B5EF4-FFF2-40B4-BE49-F238E27FC236}">
                <a16:creationId xmlns:a16="http://schemas.microsoft.com/office/drawing/2014/main" xmlns="" id="{920BC9C2-B358-40FA-A1C9-D7DEE02CBB6F}"/>
              </a:ext>
            </a:extLst>
          </p:cNvPr>
          <p:cNvSpPr/>
          <p:nvPr/>
        </p:nvSpPr>
        <p:spPr>
          <a:xfrm>
            <a:off x="3993062" y="7005880"/>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ko-KR" sz="2701" dirty="0" smtClean="0"/>
              <a:t>6</a:t>
            </a:r>
            <a:endParaRPr lang="ko-KR" altLang="en-US" sz="2701" dirty="0"/>
          </a:p>
        </p:txBody>
      </p:sp>
      <p:sp>
        <p:nvSpPr>
          <p:cNvPr id="41" name="Oval 40">
            <a:extLst>
              <a:ext uri="{FF2B5EF4-FFF2-40B4-BE49-F238E27FC236}">
                <a16:creationId xmlns:a16="http://schemas.microsoft.com/office/drawing/2014/main" xmlns="" id="{A73AA317-AFE4-4081-A0B3-0D886F0103CF}"/>
              </a:ext>
            </a:extLst>
          </p:cNvPr>
          <p:cNvSpPr/>
          <p:nvPr/>
        </p:nvSpPr>
        <p:spPr>
          <a:xfrm>
            <a:off x="2070066" y="7005880"/>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ko-KR" sz="2701" dirty="0" smtClean="0"/>
              <a:t>1</a:t>
            </a:r>
            <a:endParaRPr lang="ko-KR" altLang="en-US" sz="2701" dirty="0"/>
          </a:p>
        </p:txBody>
      </p:sp>
      <p:sp>
        <p:nvSpPr>
          <p:cNvPr id="44" name="Donut 1">
            <a:extLst>
              <a:ext uri="{FF2B5EF4-FFF2-40B4-BE49-F238E27FC236}">
                <a16:creationId xmlns:a16="http://schemas.microsoft.com/office/drawing/2014/main" xmlns="" id="{D09EFCAB-5435-45E9-BCEC-070F393E9189}"/>
              </a:ext>
            </a:extLst>
          </p:cNvPr>
          <p:cNvSpPr/>
          <p:nvPr/>
        </p:nvSpPr>
        <p:spPr>
          <a:xfrm>
            <a:off x="3644840" y="6365727"/>
            <a:ext cx="372568" cy="412868"/>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2" name="Oval 66">
            <a:extLst>
              <a:ext uri="{FF2B5EF4-FFF2-40B4-BE49-F238E27FC236}">
                <a16:creationId xmlns:a16="http://schemas.microsoft.com/office/drawing/2014/main" xmlns="" id="{2BE663DB-261E-48AA-B3F7-9CA20EA5EA9A}"/>
              </a:ext>
            </a:extLst>
          </p:cNvPr>
          <p:cNvSpPr/>
          <p:nvPr/>
        </p:nvSpPr>
        <p:spPr>
          <a:xfrm rot="20700000">
            <a:off x="2689947" y="6434550"/>
            <a:ext cx="342272" cy="293183"/>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53161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4894" y="957943"/>
            <a:ext cx="2331087" cy="461665"/>
          </a:xfrm>
          <a:prstGeom prst="rect">
            <a:avLst/>
          </a:prstGeom>
          <a:noFill/>
        </p:spPr>
        <p:txBody>
          <a:bodyPr wrap="none" rtlCol="1">
            <a:spAutoFit/>
          </a:bodyPr>
          <a:lstStyle/>
          <a:p>
            <a:r>
              <a:rPr lang="ar-IQ" sz="2400" b="1" dirty="0">
                <a:solidFill>
                  <a:schemeClr val="accent1"/>
                </a:solidFill>
              </a:rPr>
              <a:t>القياس الرتبي</a:t>
            </a:r>
            <a:r>
              <a:rPr lang="ar-IQ" sz="2400" dirty="0">
                <a:solidFill>
                  <a:schemeClr val="accent1"/>
                </a:solidFill>
              </a:rPr>
              <a:t> </a:t>
            </a:r>
            <a:endParaRPr lang="ar-SA" sz="2400" dirty="0">
              <a:solidFill>
                <a:schemeClr val="accent1"/>
              </a:solidFill>
            </a:endParaRPr>
          </a:p>
        </p:txBody>
      </p:sp>
      <p:sp>
        <p:nvSpPr>
          <p:cNvPr id="6" name="TextBox 5"/>
          <p:cNvSpPr txBox="1"/>
          <p:nvPr/>
        </p:nvSpPr>
        <p:spPr>
          <a:xfrm>
            <a:off x="174172" y="1741713"/>
            <a:ext cx="5660571" cy="4247317"/>
          </a:xfrm>
          <a:prstGeom prst="rect">
            <a:avLst/>
          </a:prstGeom>
          <a:noFill/>
        </p:spPr>
        <p:txBody>
          <a:bodyPr wrap="square" rtlCol="1">
            <a:spAutoFit/>
          </a:bodyPr>
          <a:lstStyle/>
          <a:p>
            <a:pPr algn="ctr">
              <a:lnSpc>
                <a:spcPct val="150000"/>
              </a:lnSpc>
            </a:pPr>
            <a:r>
              <a:rPr lang="ar-IQ" dirty="0"/>
              <a:t> وهو المقياس الذي يمكننا من ترتيب المجموعة تنازلياً او تصاعدياً حسب درجة امتلاكهم لسمة معينة . كان يتم ترتيب افراد المجموعة حسب المستوى الاقتصادي او درجة انتباههم او قدرتهم على الاصغاء ولا يستطيع هذا المقياس ان يعطينا قيمة رقمية محددة تدل على بل يعطي اسبقية في هذه الصفة او تلك وان وحدات هذا القياس غير متساوية ومثال ذلك تسلسل ابناء الاسرة الاكبر ، الاوسط ، الاصغر . فقد يكون الفارق بين الاكبر والاوسط لا يتجاوز السنه الواحدة بينما  الفارق بين الاوسط والاصغر قد يكون   (10) سنوات .</a:t>
            </a:r>
            <a:endParaRPr lang="ar-SA" dirty="0"/>
          </a:p>
        </p:txBody>
      </p:sp>
      <p:sp>
        <p:nvSpPr>
          <p:cNvPr id="5" name="Rectangle 7">
            <a:extLst>
              <a:ext uri="{FF2B5EF4-FFF2-40B4-BE49-F238E27FC236}">
                <a16:creationId xmlns="" xmlns:a16="http://schemas.microsoft.com/office/drawing/2014/main" xmlns:lc="http://schemas.openxmlformats.org/drawingml/2006/lockedCanvas" id="{A2454068-D6A0-42C7-BCE1-D03833DCF2E4}"/>
              </a:ext>
            </a:extLst>
          </p:cNvPr>
          <p:cNvSpPr/>
          <p:nvPr/>
        </p:nvSpPr>
        <p:spPr>
          <a:xfrm>
            <a:off x="723259" y="6314243"/>
            <a:ext cx="2117212" cy="2330995"/>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 name="Rectangle 15">
            <a:extLst>
              <a:ext uri="{FF2B5EF4-FFF2-40B4-BE49-F238E27FC236}">
                <a16:creationId xmlns="" xmlns:a16="http://schemas.microsoft.com/office/drawing/2014/main" xmlns:lc="http://schemas.openxmlformats.org/drawingml/2006/lockedCanvas" id="{ECBB7944-2021-44C3-960E-8480CFC6DEF9}"/>
              </a:ext>
            </a:extLst>
          </p:cNvPr>
          <p:cNvSpPr/>
          <p:nvPr/>
        </p:nvSpPr>
        <p:spPr>
          <a:xfrm rot="5400000">
            <a:off x="3177611" y="6419578"/>
            <a:ext cx="2334103" cy="2117217"/>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Tree>
    <p:extLst>
      <p:ext uri="{BB962C8B-B14F-4D97-AF65-F5344CB8AC3E}">
        <p14:creationId xmlns:p14="http://schemas.microsoft.com/office/powerpoint/2010/main" val="1507044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1738" y="874816"/>
            <a:ext cx="2366353" cy="461665"/>
          </a:xfrm>
          <a:prstGeom prst="rect">
            <a:avLst/>
          </a:prstGeom>
          <a:noFill/>
        </p:spPr>
        <p:txBody>
          <a:bodyPr wrap="none" rtlCol="1">
            <a:spAutoFit/>
          </a:bodyPr>
          <a:lstStyle/>
          <a:p>
            <a:r>
              <a:rPr lang="ar-IQ" sz="2400" b="1" dirty="0">
                <a:solidFill>
                  <a:schemeClr val="accent1"/>
                </a:solidFill>
              </a:rPr>
              <a:t>القياس الفئوي</a:t>
            </a:r>
            <a:r>
              <a:rPr lang="ar-IQ" sz="2400" dirty="0">
                <a:solidFill>
                  <a:schemeClr val="accent1"/>
                </a:solidFill>
              </a:rPr>
              <a:t> </a:t>
            </a:r>
            <a:endParaRPr lang="ar-SA" sz="2400" dirty="0">
              <a:solidFill>
                <a:schemeClr val="accent1"/>
              </a:solidFill>
            </a:endParaRPr>
          </a:p>
        </p:txBody>
      </p:sp>
      <p:sp>
        <p:nvSpPr>
          <p:cNvPr id="6" name="TextBox 5"/>
          <p:cNvSpPr txBox="1"/>
          <p:nvPr/>
        </p:nvSpPr>
        <p:spPr>
          <a:xfrm>
            <a:off x="1" y="1874321"/>
            <a:ext cx="5987142" cy="5493812"/>
          </a:xfrm>
          <a:prstGeom prst="rect">
            <a:avLst/>
          </a:prstGeom>
          <a:noFill/>
        </p:spPr>
        <p:txBody>
          <a:bodyPr wrap="square" rtlCol="1">
            <a:spAutoFit/>
          </a:bodyPr>
          <a:lstStyle/>
          <a:p>
            <a:pPr algn="ctr">
              <a:lnSpc>
                <a:spcPct val="150000"/>
              </a:lnSpc>
            </a:pPr>
            <a:r>
              <a:rPr lang="ar-IQ" dirty="0"/>
              <a:t> ان هذا القياس ارقى من القياسيين السابقيين ( الاسمي والرتبي) حيث تمثل الارقام هنا معنى كمياً وتبرز اهمية الحديث عن  وحدة القياس  فاذا كانت علامات طلاب صف ما تتوزع بين الصفر والمئة بوحدة الخمس نقاط اي ( 5، 10، 15، ... ، 95 ، 100) في بحث معين فهذا يعني ان</a:t>
            </a:r>
            <a:endParaRPr lang="en-US" dirty="0"/>
          </a:p>
          <a:p>
            <a:pPr algn="ctr">
              <a:lnSpc>
                <a:spcPct val="150000"/>
              </a:lnSpc>
            </a:pPr>
            <a:r>
              <a:rPr lang="ar-IQ" dirty="0"/>
              <a:t>1-  الطلاب يختلفون في تحصيلهم وهذا يمكن او يوفره القياس الاسمي .</a:t>
            </a:r>
            <a:endParaRPr lang="en-US" dirty="0"/>
          </a:p>
          <a:p>
            <a:pPr algn="ctr">
              <a:lnSpc>
                <a:spcPct val="150000"/>
              </a:lnSpc>
            </a:pPr>
            <a:r>
              <a:rPr lang="ar-IQ" dirty="0"/>
              <a:t>2-  رتبة الطالب الذي درجته 65اعلى من رتبة الطالب الذي درجته 60 وهذا يمكن ان يوفره القياس الرتبي . </a:t>
            </a:r>
            <a:endParaRPr lang="en-US" dirty="0"/>
          </a:p>
          <a:p>
            <a:pPr algn="ctr">
              <a:lnSpc>
                <a:spcPct val="150000"/>
              </a:lnSpc>
            </a:pPr>
            <a:r>
              <a:rPr lang="ar-IQ" dirty="0"/>
              <a:t>3- الطالب الذي درجته  65مثلاً اعلى بخمس نقاط ( وحدة واحدة ) من تحصيل الطالب الذي درجته 60 واعلى بعشر نقاط ( وحدتين) من تحصيل الطالب  الذي درجته 55 وهكذا  ما يوفره المقياس الفئوي .  </a:t>
            </a:r>
            <a:endParaRPr lang="ar-SA" dirty="0"/>
          </a:p>
        </p:txBody>
      </p:sp>
      <p:sp>
        <p:nvSpPr>
          <p:cNvPr id="5" name="Pie 24">
            <a:extLst>
              <a:ext uri="{FF2B5EF4-FFF2-40B4-BE49-F238E27FC236}">
                <a16:creationId xmlns:a16="http://schemas.microsoft.com/office/drawing/2014/main" xmlns="" id="{DB38F196-AF37-4B00-AA3E-183F9372FBAD}"/>
              </a:ext>
            </a:extLst>
          </p:cNvPr>
          <p:cNvSpPr/>
          <p:nvPr/>
        </p:nvSpPr>
        <p:spPr>
          <a:xfrm>
            <a:off x="1894821" y="7555171"/>
            <a:ext cx="2197501" cy="2155889"/>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128276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7349" y="748568"/>
            <a:ext cx="2539478" cy="461665"/>
          </a:xfrm>
          <a:prstGeom prst="rect">
            <a:avLst/>
          </a:prstGeom>
          <a:noFill/>
        </p:spPr>
        <p:txBody>
          <a:bodyPr wrap="none" rtlCol="1">
            <a:spAutoFit/>
          </a:bodyPr>
          <a:lstStyle/>
          <a:p>
            <a:r>
              <a:rPr lang="ar-IQ" sz="2400" b="1" dirty="0">
                <a:solidFill>
                  <a:schemeClr val="accent1"/>
                </a:solidFill>
              </a:rPr>
              <a:t>القياس النسبي</a:t>
            </a:r>
            <a:r>
              <a:rPr lang="ar-IQ" sz="2400" dirty="0">
                <a:solidFill>
                  <a:schemeClr val="accent1"/>
                </a:solidFill>
              </a:rPr>
              <a:t> </a:t>
            </a:r>
            <a:endParaRPr lang="ar-SA" sz="2400" dirty="0">
              <a:solidFill>
                <a:schemeClr val="accent1"/>
              </a:solidFill>
            </a:endParaRPr>
          </a:p>
        </p:txBody>
      </p:sp>
      <p:sp>
        <p:nvSpPr>
          <p:cNvPr id="5" name="TextBox 4"/>
          <p:cNvSpPr txBox="1"/>
          <p:nvPr/>
        </p:nvSpPr>
        <p:spPr>
          <a:xfrm>
            <a:off x="152403" y="1672694"/>
            <a:ext cx="5682340" cy="5493812"/>
          </a:xfrm>
          <a:prstGeom prst="rect">
            <a:avLst/>
          </a:prstGeom>
          <a:noFill/>
        </p:spPr>
        <p:txBody>
          <a:bodyPr wrap="square" rtlCol="1">
            <a:spAutoFit/>
          </a:bodyPr>
          <a:lstStyle/>
          <a:p>
            <a:pPr algn="ctr">
              <a:lnSpc>
                <a:spcPct val="150000"/>
              </a:lnSpc>
            </a:pPr>
            <a:r>
              <a:rPr lang="ar-IQ" dirty="0"/>
              <a:t> من مميزات مقياس النسبة ان له صفر مطلق ، اي صفر حقيقي فالدرجة "صفر" في مقياس النسبة تعنى الغياب الكامل للصفة المقاسة ذلك بالإضافة  الى تساوي الفروق بين المسافات هاتين الصفتين ( الصفر المطلق والوحدات المتساوية) تجعل مقياس النسبة من ارقى المقاييس التي تسمح باستخدام عملية الجمع فعلى سبيل المثال 10 كغم هي ضعف 5 كغم والطريق الذي طوله 100كم هو ضعف الطريق الذي طوله 50 كم ، وهذا النوع من المقاييس لا يوجد الا قليلاً في علم النفس ونظراً لتوافر جميع الخصائص مقياس المسافة اضافة الى الصفر المطلق في هذه المقاييس لذلك يمكن استخدام كل العمليات الحسابية الاربعة كذلك يمكن استخدام العمليات الرياضية العليا كالجبر والتفاضل والتكامل والطرق الاحصائية الممكنة .</a:t>
            </a:r>
            <a:endParaRPr lang="ar-SA" dirty="0"/>
          </a:p>
        </p:txBody>
      </p:sp>
      <p:pic>
        <p:nvPicPr>
          <p:cNvPr id="1026" name="Picture 2" descr="Image - Real Time Statistics Icon (900x700), Png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4440" y="7242343"/>
            <a:ext cx="3348566" cy="270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66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1632857"/>
            <a:ext cx="5682343" cy="1338828"/>
          </a:xfrm>
          <a:prstGeom prst="rect">
            <a:avLst/>
          </a:prstGeom>
          <a:noFill/>
        </p:spPr>
        <p:txBody>
          <a:bodyPr wrap="square" rtlCol="1">
            <a:spAutoFit/>
          </a:bodyPr>
          <a:lstStyle/>
          <a:p>
            <a:pPr algn="ctr">
              <a:lnSpc>
                <a:spcPct val="150000"/>
              </a:lnSpc>
            </a:pPr>
            <a:r>
              <a:rPr lang="ar-IQ" b="1" dirty="0">
                <a:solidFill>
                  <a:srgbClr val="002060"/>
                </a:solidFill>
              </a:rPr>
              <a:t>مثال يلخص لنا المقاييس الاربعة ، تخيل سباق للخيل في حلبة دائرية وعلى كل متسابق ان يجري (5) دورات متتالية دون توقف في هذه الحالة نجد </a:t>
            </a:r>
            <a:r>
              <a:rPr lang="ar-IQ" b="1" dirty="0" smtClean="0">
                <a:solidFill>
                  <a:srgbClr val="002060"/>
                </a:solidFill>
              </a:rPr>
              <a:t>ان</a:t>
            </a:r>
            <a:endParaRPr lang="en-US" dirty="0">
              <a:solidFill>
                <a:srgbClr val="002060"/>
              </a:solidFill>
            </a:endParaRPr>
          </a:p>
        </p:txBody>
      </p:sp>
      <p:sp>
        <p:nvSpPr>
          <p:cNvPr id="6" name="TextBox 5"/>
          <p:cNvSpPr txBox="1"/>
          <p:nvPr/>
        </p:nvSpPr>
        <p:spPr>
          <a:xfrm>
            <a:off x="-2" y="3452589"/>
            <a:ext cx="5682343" cy="3000821"/>
          </a:xfrm>
          <a:prstGeom prst="rect">
            <a:avLst/>
          </a:prstGeom>
          <a:noFill/>
        </p:spPr>
        <p:txBody>
          <a:bodyPr wrap="square" rtlCol="1">
            <a:spAutoFit/>
          </a:bodyPr>
          <a:lstStyle/>
          <a:p>
            <a:pPr>
              <a:lnSpc>
                <a:spcPct val="150000"/>
              </a:lnSpc>
            </a:pPr>
            <a:r>
              <a:rPr lang="ar-IQ" dirty="0"/>
              <a:t>- الارقام المحددة للخيول هي مقياس اسمي . </a:t>
            </a:r>
            <a:endParaRPr lang="en-US" dirty="0"/>
          </a:p>
          <a:p>
            <a:pPr>
              <a:lnSpc>
                <a:spcPct val="150000"/>
              </a:lnSpc>
            </a:pPr>
            <a:r>
              <a:rPr lang="ar-IQ" dirty="0"/>
              <a:t>- المراكز التي وصلوا اليها بعد انتهاء دورات السباق هي مقياس رتبي . </a:t>
            </a:r>
            <a:endParaRPr lang="en-US" dirty="0"/>
          </a:p>
          <a:p>
            <a:pPr>
              <a:lnSpc>
                <a:spcPct val="150000"/>
              </a:lnSpc>
            </a:pPr>
            <a:r>
              <a:rPr lang="ar-IQ" dirty="0"/>
              <a:t>- عدد الكيلو مترات التي تستغرقها الدورة الواحدة هي مقياس مسافة . </a:t>
            </a:r>
            <a:endParaRPr lang="en-US" dirty="0"/>
          </a:p>
          <a:p>
            <a:pPr>
              <a:lnSpc>
                <a:spcPct val="150000"/>
              </a:lnSpc>
            </a:pPr>
            <a:r>
              <a:rPr lang="ar-IQ" dirty="0"/>
              <a:t>- مقدار الزمن الكلي للفائز في الدورات الخمس هو مقياس النسبة  . </a:t>
            </a:r>
            <a:endParaRPr lang="ar-S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288" y="5890701"/>
            <a:ext cx="3197657" cy="3786699"/>
          </a:xfrm>
          <a:prstGeom prst="rect">
            <a:avLst/>
          </a:prstGeom>
        </p:spPr>
      </p:pic>
    </p:spTree>
    <p:extLst>
      <p:ext uri="{BB962C8B-B14F-4D97-AF65-F5344CB8AC3E}">
        <p14:creationId xmlns:p14="http://schemas.microsoft.com/office/powerpoint/2010/main" val="352140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943" y="1129146"/>
            <a:ext cx="5094513" cy="917624"/>
          </a:xfrm>
          <a:prstGeom prst="rect">
            <a:avLst/>
          </a:prstGeom>
          <a:noFill/>
        </p:spPr>
        <p:txBody>
          <a:bodyPr wrap="square" rtlCol="1">
            <a:spAutoFit/>
          </a:bodyPr>
          <a:lstStyle/>
          <a:p>
            <a:pPr>
              <a:lnSpc>
                <a:spcPct val="150000"/>
              </a:lnSpc>
            </a:pPr>
            <a:r>
              <a:rPr lang="ar-IQ" sz="2000" b="1" dirty="0">
                <a:solidFill>
                  <a:srgbClr val="7030A0"/>
                </a:solidFill>
                <a:latin typeface="ae_Hor" panose="02060603050605020204" pitchFamily="18" charset="-78"/>
                <a:cs typeface="ae_Hor" panose="02060603050605020204" pitchFamily="18" charset="-78"/>
              </a:rPr>
              <a:t>نشاط (1) </a:t>
            </a:r>
            <a:r>
              <a:rPr lang="ar-IQ" dirty="0"/>
              <a:t> بعد اطلاعك على تعريف القياس , كيف تعرفه بأسلوبك الخاص .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55" y="3070679"/>
            <a:ext cx="4760801" cy="4614636"/>
          </a:xfrm>
          <a:prstGeom prst="rect">
            <a:avLst/>
          </a:prstGeom>
        </p:spPr>
      </p:pic>
    </p:spTree>
    <p:extLst>
      <p:ext uri="{BB962C8B-B14F-4D97-AF65-F5344CB8AC3E}">
        <p14:creationId xmlns:p14="http://schemas.microsoft.com/office/powerpoint/2010/main" val="3073064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0229" y="1654629"/>
            <a:ext cx="4441371" cy="954107"/>
          </a:xfrm>
          <a:prstGeom prst="rect">
            <a:avLst/>
          </a:prstGeom>
          <a:noFill/>
        </p:spPr>
        <p:txBody>
          <a:bodyPr wrap="square" rtlCol="1">
            <a:spAutoFit/>
          </a:bodyPr>
          <a:lstStyle/>
          <a:p>
            <a:r>
              <a:rPr lang="ar-IQ" sz="2000" b="1" dirty="0">
                <a:solidFill>
                  <a:srgbClr val="7030A0"/>
                </a:solidFill>
                <a:latin typeface="ae_Hor" panose="02060603050605020204" pitchFamily="18" charset="-78"/>
                <a:cs typeface="ae_Hor" panose="02060603050605020204" pitchFamily="18" charset="-78"/>
              </a:rPr>
              <a:t>نشاط (2)  </a:t>
            </a:r>
            <a:r>
              <a:rPr lang="ar-IQ" dirty="0"/>
              <a:t>اعط مثال يوظف المقاييس الاربعة للقياس . </a:t>
            </a:r>
            <a:endParaRPr lang="en-US" dirty="0"/>
          </a:p>
          <a:p>
            <a:endParaRPr lang="ar-S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55" y="3070679"/>
            <a:ext cx="4760801" cy="4614636"/>
          </a:xfrm>
          <a:prstGeom prst="rect">
            <a:avLst/>
          </a:prstGeom>
        </p:spPr>
      </p:pic>
    </p:spTree>
    <p:extLst>
      <p:ext uri="{BB962C8B-B14F-4D97-AF65-F5344CB8AC3E}">
        <p14:creationId xmlns:p14="http://schemas.microsoft.com/office/powerpoint/2010/main" val="2758587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393371"/>
            <a:ext cx="5527964" cy="1384995"/>
          </a:xfrm>
          <a:prstGeom prst="rect">
            <a:avLst/>
          </a:prstGeom>
          <a:noFill/>
        </p:spPr>
        <p:txBody>
          <a:bodyPr wrap="square" rtlCol="1">
            <a:spAutoFit/>
          </a:bodyPr>
          <a:lstStyle/>
          <a:p>
            <a:pPr>
              <a:lnSpc>
                <a:spcPct val="150000"/>
              </a:lnSpc>
            </a:pPr>
            <a:r>
              <a:rPr lang="ar-IQ" sz="2000" b="1" dirty="0">
                <a:solidFill>
                  <a:srgbClr val="7030A0"/>
                </a:solidFill>
              </a:rPr>
              <a:t>نشاط (3)  </a:t>
            </a:r>
            <a:r>
              <a:rPr lang="ar-IQ" dirty="0"/>
              <a:t>تعاون مع زملائك لمعرفة العلاقة بين مستويات القياس الاربعة . 	</a:t>
            </a:r>
            <a:endParaRPr lang="en-US" dirty="0"/>
          </a:p>
          <a:p>
            <a:pPr>
              <a:lnSpc>
                <a:spcPct val="150000"/>
              </a:lnSpc>
            </a:pPr>
            <a:endParaRPr lang="ar-S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55" y="3070679"/>
            <a:ext cx="4760801" cy="4614636"/>
          </a:xfrm>
          <a:prstGeom prst="rect">
            <a:avLst/>
          </a:prstGeom>
        </p:spPr>
      </p:pic>
    </p:spTree>
    <p:extLst>
      <p:ext uri="{BB962C8B-B14F-4D97-AF65-F5344CB8AC3E}">
        <p14:creationId xmlns:p14="http://schemas.microsoft.com/office/powerpoint/2010/main" val="381530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8000" cy="99247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602" y="4030043"/>
            <a:ext cx="4318398" cy="2431317"/>
          </a:xfrm>
          <a:prstGeom prst="rect">
            <a:avLst/>
          </a:prstGeom>
        </p:spPr>
      </p:pic>
      <p:sp>
        <p:nvSpPr>
          <p:cNvPr id="27" name="TextBox 26"/>
          <p:cNvSpPr txBox="1"/>
          <p:nvPr/>
        </p:nvSpPr>
        <p:spPr>
          <a:xfrm>
            <a:off x="664029" y="2612572"/>
            <a:ext cx="5529942" cy="1744067"/>
          </a:xfrm>
          <a:prstGeom prst="rect">
            <a:avLst/>
          </a:prstGeom>
          <a:noFill/>
        </p:spPr>
        <p:txBody>
          <a:bodyPr wrap="square" rtlCol="1">
            <a:spAutoFit/>
          </a:bodyPr>
          <a:lstStyle/>
          <a:p>
            <a:pPr algn="ctr">
              <a:lnSpc>
                <a:spcPct val="150000"/>
              </a:lnSpc>
            </a:pPr>
            <a:r>
              <a:rPr lang="ar-IQ" sz="2800" b="1" dirty="0" smtClean="0">
                <a:solidFill>
                  <a:schemeClr val="accent1"/>
                </a:solidFill>
              </a:rPr>
              <a:t>التقويم </a:t>
            </a:r>
            <a:r>
              <a:rPr lang="ar-IQ" sz="2800" b="1" dirty="0">
                <a:solidFill>
                  <a:schemeClr val="accent1"/>
                </a:solidFill>
              </a:rPr>
              <a:t>التربوي وانواعه , العلاقة بين القياس والتقويم والتقييم </a:t>
            </a:r>
            <a:endParaRPr lang="en-US" sz="2800" b="1" dirty="0">
              <a:solidFill>
                <a:schemeClr val="accent1"/>
              </a:solidFill>
            </a:endParaRPr>
          </a:p>
          <a:p>
            <a:pPr>
              <a:lnSpc>
                <a:spcPct val="150000"/>
              </a:lnSpc>
            </a:pPr>
            <a:endParaRPr lang="ar-SA" dirty="0"/>
          </a:p>
        </p:txBody>
      </p:sp>
      <p:sp>
        <p:nvSpPr>
          <p:cNvPr id="28" name="TextBox 27"/>
          <p:cNvSpPr txBox="1"/>
          <p:nvPr/>
        </p:nvSpPr>
        <p:spPr>
          <a:xfrm>
            <a:off x="4441371" y="1872343"/>
            <a:ext cx="2133600" cy="400110"/>
          </a:xfrm>
          <a:prstGeom prst="rect">
            <a:avLst/>
          </a:prstGeom>
          <a:noFill/>
        </p:spPr>
        <p:txBody>
          <a:bodyPr wrap="square" rtlCol="1">
            <a:spAutoFit/>
          </a:bodyPr>
          <a:lstStyle/>
          <a:p>
            <a:r>
              <a:rPr lang="ar-IQ" sz="2000" b="1" dirty="0">
                <a:solidFill>
                  <a:srgbClr val="002060"/>
                </a:solidFill>
              </a:rPr>
              <a:t>الموضوع الثاني </a:t>
            </a:r>
            <a:endParaRPr lang="ar-SA" sz="2000" dirty="0">
              <a:solidFill>
                <a:srgbClr val="002060"/>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05261"/>
            <a:ext cx="4264759" cy="2487776"/>
          </a:xfrm>
          <a:prstGeom prst="rect">
            <a:avLst/>
          </a:prstGeom>
        </p:spPr>
      </p:pic>
    </p:spTree>
    <p:extLst>
      <p:ext uri="{BB962C8B-B14F-4D97-AF65-F5344CB8AC3E}">
        <p14:creationId xmlns:p14="http://schemas.microsoft.com/office/powerpoint/2010/main" val="211535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0000">
              <a:srgbClr val="C9EBF9"/>
            </a:gs>
            <a:gs pos="67000">
              <a:srgbClr val="B8E5F7"/>
            </a:gs>
            <a:gs pos="30000">
              <a:schemeClr val="accent1">
                <a:lumMod val="5000"/>
                <a:lumOff val="95000"/>
              </a:schemeClr>
            </a:gs>
            <a:gs pos="74000">
              <a:schemeClr val="accent1">
                <a:lumMod val="45000"/>
                <a:lumOff val="55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30835356"/>
              </p:ext>
            </p:extLst>
          </p:nvPr>
        </p:nvGraphicFramePr>
        <p:xfrm>
          <a:off x="84117" y="2808515"/>
          <a:ext cx="5320148"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263241" y="1304306"/>
            <a:ext cx="5216236" cy="923330"/>
          </a:xfrm>
          <a:prstGeom prst="rect">
            <a:avLst/>
          </a:prstGeom>
          <a:noFill/>
        </p:spPr>
        <p:txBody>
          <a:bodyPr wrap="square" rtlCol="1">
            <a:spAutoFit/>
          </a:bodyPr>
          <a:lstStyle/>
          <a:p>
            <a:r>
              <a:rPr lang="ar-IQ" b="1" dirty="0">
                <a:solidFill>
                  <a:schemeClr val="accent1">
                    <a:lumMod val="75000"/>
                  </a:schemeClr>
                </a:solidFill>
              </a:rPr>
              <a:t>اهداف اكتساب المفاهيم التربوية المتضمنة في الوحدة الاولى :  </a:t>
            </a:r>
            <a:endParaRPr lang="en-US" dirty="0">
              <a:solidFill>
                <a:schemeClr val="accent1">
                  <a:lumMod val="75000"/>
                </a:schemeClr>
              </a:solidFill>
            </a:endParaRPr>
          </a:p>
          <a:p>
            <a:endParaRPr lang="ar-SA" dirty="0">
              <a:solidFill>
                <a:schemeClr val="accent1">
                  <a:lumMod val="75000"/>
                </a:schemeClr>
              </a:solidFill>
            </a:endParaRPr>
          </a:p>
        </p:txBody>
      </p:sp>
      <p:graphicFrame>
        <p:nvGraphicFramePr>
          <p:cNvPr id="13" name="Diagram 12"/>
          <p:cNvGraphicFramePr/>
          <p:nvPr>
            <p:extLst>
              <p:ext uri="{D42A27DB-BD31-4B8C-83A1-F6EECF244321}">
                <p14:modId xmlns:p14="http://schemas.microsoft.com/office/powerpoint/2010/main" val="3951636302"/>
              </p:ext>
            </p:extLst>
          </p:nvPr>
        </p:nvGraphicFramePr>
        <p:xfrm>
          <a:off x="70261" y="5662548"/>
          <a:ext cx="5320148" cy="304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3980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2" grpId="0"/>
      <p:bldGraphic spid="1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599" y="850075"/>
            <a:ext cx="4680857" cy="738664"/>
          </a:xfrm>
          <a:prstGeom prst="rect">
            <a:avLst/>
          </a:prstGeom>
          <a:noFill/>
        </p:spPr>
        <p:txBody>
          <a:bodyPr wrap="square" rtlCol="1">
            <a:spAutoFit/>
          </a:bodyPr>
          <a:lstStyle/>
          <a:p>
            <a:r>
              <a:rPr lang="ar-IQ" sz="2400" b="1" dirty="0">
                <a:solidFill>
                  <a:srgbClr val="7030A0"/>
                </a:solidFill>
              </a:rPr>
              <a:t>اولاً : التقويم التربوي وانواعه </a:t>
            </a:r>
            <a:endParaRPr lang="en-US" sz="2400" dirty="0">
              <a:solidFill>
                <a:srgbClr val="7030A0"/>
              </a:solidFill>
            </a:endParaRPr>
          </a:p>
          <a:p>
            <a:endParaRPr lang="ar-SA" dirty="0"/>
          </a:p>
        </p:txBody>
      </p:sp>
      <p:sp>
        <p:nvSpPr>
          <p:cNvPr id="5" name="TextBox 4"/>
          <p:cNvSpPr txBox="1"/>
          <p:nvPr/>
        </p:nvSpPr>
        <p:spPr>
          <a:xfrm>
            <a:off x="152400" y="1937657"/>
            <a:ext cx="5595257" cy="3775393"/>
          </a:xfrm>
          <a:prstGeom prst="rect">
            <a:avLst/>
          </a:prstGeom>
          <a:noFill/>
        </p:spPr>
        <p:txBody>
          <a:bodyPr wrap="square" rtlCol="1">
            <a:spAutoFit/>
          </a:bodyPr>
          <a:lstStyle/>
          <a:p>
            <a:pPr algn="ctr">
              <a:lnSpc>
                <a:spcPct val="150000"/>
              </a:lnSpc>
            </a:pPr>
            <a:r>
              <a:rPr lang="ar-IQ" dirty="0"/>
              <a:t> هنالك جملة من التعاريف حول التقويم نعتمد منها ما يعكس عبارة التقويم التربوي هو ( عملية تشخيص ووقاية وعلاج تصدر عنها احكاماً تستخدم كأساس للتخطيط  وتشمل تحديد الاهداف وتوضيح التخطيط اصدار الاحكام والقرارات على الادلة والاساليب والاهداف في ضوء احكام معينة .</a:t>
            </a:r>
            <a:endParaRPr lang="en-US" dirty="0"/>
          </a:p>
          <a:p>
            <a:pPr algn="ctr">
              <a:lnSpc>
                <a:spcPct val="150000"/>
              </a:lnSpc>
            </a:pPr>
            <a:r>
              <a:rPr lang="ar-IQ" dirty="0"/>
              <a:t>فالتقويم عملية منظمة لجمع البيانات وتحليلها , وانه ينطوي تلى احكام قيمية , ويتطلب التحديد المسبق للأهداف التربوية</a:t>
            </a:r>
            <a:endParaRPr lang="ar-SA" dirty="0"/>
          </a:p>
        </p:txBody>
      </p:sp>
      <p:pic>
        <p:nvPicPr>
          <p:cNvPr id="2050" name="Picture 2" descr="20+ التعليم رسومي PNG | الخلفية | قالب P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527" y="6254305"/>
            <a:ext cx="3429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694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428" y="639839"/>
            <a:ext cx="3357009" cy="461665"/>
          </a:xfrm>
          <a:prstGeom prst="rect">
            <a:avLst/>
          </a:prstGeom>
          <a:noFill/>
        </p:spPr>
        <p:txBody>
          <a:bodyPr wrap="none" rtlCol="1">
            <a:spAutoFit/>
          </a:bodyPr>
          <a:lstStyle/>
          <a:p>
            <a:r>
              <a:rPr lang="ar-IQ" sz="2400" b="1" dirty="0">
                <a:solidFill>
                  <a:schemeClr val="accent1"/>
                </a:solidFill>
              </a:rPr>
              <a:t>ويوجد نوعان للتقويم : </a:t>
            </a:r>
            <a:endParaRPr lang="ar-SA" sz="2400" b="1" dirty="0">
              <a:solidFill>
                <a:schemeClr val="accent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77" y="1456317"/>
            <a:ext cx="5660718" cy="9318172"/>
          </a:xfrm>
          <a:prstGeom prst="rect">
            <a:avLst/>
          </a:prstGeom>
        </p:spPr>
      </p:pic>
      <p:sp>
        <p:nvSpPr>
          <p:cNvPr id="2" name="TextBox 1"/>
          <p:cNvSpPr txBox="1"/>
          <p:nvPr/>
        </p:nvSpPr>
        <p:spPr>
          <a:xfrm>
            <a:off x="1582428" y="4547810"/>
            <a:ext cx="3155827" cy="2944396"/>
          </a:xfrm>
          <a:prstGeom prst="rect">
            <a:avLst/>
          </a:prstGeom>
          <a:noFill/>
        </p:spPr>
        <p:txBody>
          <a:bodyPr wrap="square" rtlCol="1">
            <a:spAutoFit/>
          </a:bodyPr>
          <a:lstStyle/>
          <a:p>
            <a:pPr algn="ctr">
              <a:lnSpc>
                <a:spcPct val="150000"/>
              </a:lnSpc>
            </a:pPr>
            <a:r>
              <a:rPr lang="ar-IQ" b="1" dirty="0">
                <a:solidFill>
                  <a:srgbClr val="FF0000"/>
                </a:solidFill>
              </a:rPr>
              <a:t>التقويم القديم : </a:t>
            </a:r>
            <a:endParaRPr lang="ar-SA" b="1" dirty="0" smtClean="0">
              <a:solidFill>
                <a:srgbClr val="FF0000"/>
              </a:solidFill>
            </a:endParaRPr>
          </a:p>
          <a:p>
            <a:pPr algn="ctr">
              <a:lnSpc>
                <a:spcPct val="150000"/>
              </a:lnSpc>
            </a:pPr>
            <a:r>
              <a:rPr lang="ar-IQ" dirty="0" smtClean="0"/>
              <a:t>يرتبط </a:t>
            </a:r>
            <a:r>
              <a:rPr lang="ar-IQ" dirty="0"/>
              <a:t>مع المنهج القديم الذي يعبر عن الدرجة التي يحصل عليها الطالب بالامتحان والتي تعكس ما حفظه من معلومات نظرية .</a:t>
            </a:r>
            <a:endParaRPr lang="en-US" dirty="0"/>
          </a:p>
          <a:p>
            <a:pPr algn="ctr">
              <a:lnSpc>
                <a:spcPct val="150000"/>
              </a:lnSpc>
            </a:pPr>
            <a:endParaRPr lang="ar-SA"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6807" y="1265527"/>
            <a:ext cx="979651" cy="1331560"/>
          </a:xfrm>
          <a:prstGeom prst="rect">
            <a:avLst/>
          </a:prstGeom>
        </p:spPr>
      </p:pic>
      <p:sp>
        <p:nvSpPr>
          <p:cNvPr id="8" name="TextBox 7"/>
          <p:cNvSpPr txBox="1"/>
          <p:nvPr/>
        </p:nvSpPr>
        <p:spPr>
          <a:xfrm>
            <a:off x="3043655" y="1638920"/>
            <a:ext cx="445956" cy="584775"/>
          </a:xfrm>
          <a:prstGeom prst="rect">
            <a:avLst/>
          </a:prstGeom>
          <a:noFill/>
        </p:spPr>
        <p:txBody>
          <a:bodyPr wrap="none" rtlCol="1">
            <a:spAutoFit/>
          </a:bodyPr>
          <a:lstStyle/>
          <a:p>
            <a:r>
              <a:rPr lang="ar-SA" sz="3200" b="1" dirty="0" smtClean="0">
                <a:solidFill>
                  <a:srgbClr val="FF0000"/>
                </a:solidFill>
              </a:rPr>
              <a:t>1</a:t>
            </a:r>
            <a:endParaRPr lang="ar-SA" sz="3200" b="1" dirty="0">
              <a:solidFill>
                <a:srgbClr val="FF0000"/>
              </a:solidFill>
            </a:endParaRPr>
          </a:p>
        </p:txBody>
      </p:sp>
    </p:spTree>
    <p:extLst>
      <p:ext uri="{BB962C8B-B14F-4D97-AF65-F5344CB8AC3E}">
        <p14:creationId xmlns:p14="http://schemas.microsoft.com/office/powerpoint/2010/main" val="1915378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3680" y="437098"/>
            <a:ext cx="979651" cy="1331560"/>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80" y="810491"/>
            <a:ext cx="7753380" cy="10538541"/>
          </a:xfrm>
          <a:prstGeom prst="rect">
            <a:avLst/>
          </a:prstGeom>
        </p:spPr>
      </p:pic>
      <p:sp>
        <p:nvSpPr>
          <p:cNvPr id="3" name="TextBox 2"/>
          <p:cNvSpPr txBox="1"/>
          <p:nvPr/>
        </p:nvSpPr>
        <p:spPr>
          <a:xfrm>
            <a:off x="471527" y="3785853"/>
            <a:ext cx="4978002" cy="5909310"/>
          </a:xfrm>
          <a:prstGeom prst="rect">
            <a:avLst/>
          </a:prstGeom>
          <a:noFill/>
        </p:spPr>
        <p:txBody>
          <a:bodyPr wrap="square" rtlCol="1">
            <a:spAutoFit/>
          </a:bodyPr>
          <a:lstStyle/>
          <a:p>
            <a:pPr lvl="0" algn="ctr">
              <a:lnSpc>
                <a:spcPct val="150000"/>
              </a:lnSpc>
            </a:pPr>
            <a:r>
              <a:rPr lang="ar-IQ" b="1" dirty="0">
                <a:solidFill>
                  <a:srgbClr val="FF0000"/>
                </a:solidFill>
              </a:rPr>
              <a:t>التقويم </a:t>
            </a:r>
            <a:r>
              <a:rPr lang="ar-IQ" b="1" dirty="0" smtClean="0">
                <a:solidFill>
                  <a:srgbClr val="FF0000"/>
                </a:solidFill>
              </a:rPr>
              <a:t>الحديث(الواسع</a:t>
            </a:r>
            <a:r>
              <a:rPr lang="ar-IQ" b="1" dirty="0">
                <a:solidFill>
                  <a:srgbClr val="FF0000"/>
                </a:solidFill>
              </a:rPr>
              <a:t>)</a:t>
            </a:r>
            <a:r>
              <a:rPr lang="ar-IQ" dirty="0">
                <a:solidFill>
                  <a:srgbClr val="FF0000"/>
                </a:solidFill>
              </a:rPr>
              <a:t> </a:t>
            </a:r>
            <a:endParaRPr lang="en-US" dirty="0">
              <a:solidFill>
                <a:srgbClr val="FF0000"/>
              </a:solidFill>
            </a:endParaRPr>
          </a:p>
          <a:p>
            <a:pPr algn="ctr">
              <a:lnSpc>
                <a:spcPct val="150000"/>
              </a:lnSpc>
            </a:pPr>
            <a:r>
              <a:rPr lang="ar-IQ" dirty="0"/>
              <a:t> </a:t>
            </a:r>
            <a:r>
              <a:rPr lang="ar-IQ" dirty="0" smtClean="0"/>
              <a:t>يأخذ </a:t>
            </a:r>
            <a:r>
              <a:rPr lang="ar-IQ" dirty="0"/>
              <a:t>هذا النوع مجالاً اوسع فألى جانب المعلومات يتناول جوانب الخبرة وطرائق البحث والتفكير والمهارات والاتجاهات والميول وغيرها , وهنالك من يفرق بين نوعين من التقويم على اساس الطريقة المستخدمة في جمع الملاحظات والبيانات الضرورية للقيام بالتقويم . </a:t>
            </a:r>
            <a:endParaRPr lang="en-US" dirty="0"/>
          </a:p>
          <a:p>
            <a:pPr algn="ctr">
              <a:lnSpc>
                <a:spcPct val="150000"/>
              </a:lnSpc>
            </a:pPr>
            <a:r>
              <a:rPr lang="ar-IQ" b="1" dirty="0">
                <a:solidFill>
                  <a:schemeClr val="tx2"/>
                </a:solidFill>
              </a:rPr>
              <a:t>الاول</a:t>
            </a:r>
            <a:r>
              <a:rPr lang="ar-IQ" b="1" dirty="0"/>
              <a:t>:</a:t>
            </a:r>
            <a:r>
              <a:rPr lang="ar-IQ" dirty="0"/>
              <a:t> تقويم ذاتي حيث يلجأ الفرد الى المقاييس الذاتية وحدها في عملية التقويم كما يحدث يعتمد التقويم على المقابلة الشخصية او مقاييس التقدير . </a:t>
            </a:r>
            <a:endParaRPr lang="en-US" dirty="0"/>
          </a:p>
          <a:p>
            <a:pPr algn="ctr">
              <a:lnSpc>
                <a:spcPct val="150000"/>
              </a:lnSpc>
            </a:pPr>
            <a:r>
              <a:rPr lang="ar-IQ" b="1" dirty="0">
                <a:solidFill>
                  <a:schemeClr val="tx2"/>
                </a:solidFill>
              </a:rPr>
              <a:t>الثاني</a:t>
            </a:r>
            <a:r>
              <a:rPr lang="ar-IQ" b="1" dirty="0"/>
              <a:t>:</a:t>
            </a:r>
            <a:r>
              <a:rPr lang="ar-IQ" dirty="0"/>
              <a:t> تقويم موضوعي حيث يعتمد على المقاييس الموضوعية في جمع الملاحظات الكمية عن موضوع التقويم ولا يلجأ  الى المقاييس الذاتية .</a:t>
            </a:r>
            <a:endParaRPr lang="en-US" dirty="0"/>
          </a:p>
          <a:p>
            <a:pPr algn="ctr">
              <a:lnSpc>
                <a:spcPct val="150000"/>
              </a:lnSpc>
            </a:pPr>
            <a:endParaRPr lang="ar-SA" dirty="0"/>
          </a:p>
        </p:txBody>
      </p:sp>
      <p:sp>
        <p:nvSpPr>
          <p:cNvPr id="5" name="TextBox 4"/>
          <p:cNvSpPr txBox="1"/>
          <p:nvPr/>
        </p:nvSpPr>
        <p:spPr>
          <a:xfrm>
            <a:off x="2960528" y="810491"/>
            <a:ext cx="445956" cy="584775"/>
          </a:xfrm>
          <a:prstGeom prst="rect">
            <a:avLst/>
          </a:prstGeom>
          <a:noFill/>
        </p:spPr>
        <p:txBody>
          <a:bodyPr wrap="none" rtlCol="1">
            <a:spAutoFit/>
          </a:bodyPr>
          <a:lstStyle/>
          <a:p>
            <a:r>
              <a:rPr lang="ar-SA" sz="3200" b="1" dirty="0" smtClean="0">
                <a:solidFill>
                  <a:srgbClr val="FF0000"/>
                </a:solidFill>
              </a:rPr>
              <a:t>2</a:t>
            </a:r>
            <a:endParaRPr lang="ar-SA" sz="3200" b="1" dirty="0">
              <a:solidFill>
                <a:srgbClr val="FF0000"/>
              </a:solidFill>
            </a:endParaRPr>
          </a:p>
        </p:txBody>
      </p:sp>
    </p:spTree>
    <p:extLst>
      <p:ext uri="{BB962C8B-B14F-4D97-AF65-F5344CB8AC3E}">
        <p14:creationId xmlns:p14="http://schemas.microsoft.com/office/powerpoint/2010/main" val="2605935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3" y="816236"/>
            <a:ext cx="5115482" cy="1414554"/>
          </a:xfrm>
          <a:prstGeom prst="rect">
            <a:avLst/>
          </a:prstGeom>
          <a:noFill/>
        </p:spPr>
        <p:txBody>
          <a:bodyPr wrap="square" rtlCol="1">
            <a:spAutoFit/>
          </a:bodyPr>
          <a:lstStyle/>
          <a:p>
            <a:pPr algn="ctr">
              <a:lnSpc>
                <a:spcPct val="150000"/>
              </a:lnSpc>
            </a:pPr>
            <a:r>
              <a:rPr lang="ar-IQ" sz="2000" b="1" dirty="0">
                <a:solidFill>
                  <a:schemeClr val="accent1"/>
                </a:solidFill>
              </a:rPr>
              <a:t>كما توجد انواع اخرى للتقويم </a:t>
            </a:r>
            <a:r>
              <a:rPr lang="ar-IQ" sz="2000" b="1" dirty="0" smtClean="0">
                <a:solidFill>
                  <a:schemeClr val="accent1"/>
                </a:solidFill>
              </a:rPr>
              <a:t>بحسب</a:t>
            </a:r>
            <a:endParaRPr lang="ar-SA" sz="2000" b="1" dirty="0" smtClean="0">
              <a:solidFill>
                <a:schemeClr val="accent1"/>
              </a:solidFill>
            </a:endParaRPr>
          </a:p>
          <a:p>
            <a:pPr algn="ctr">
              <a:lnSpc>
                <a:spcPct val="150000"/>
              </a:lnSpc>
            </a:pPr>
            <a:r>
              <a:rPr lang="ar-IQ" sz="2000" b="1" dirty="0" smtClean="0">
                <a:solidFill>
                  <a:schemeClr val="accent1"/>
                </a:solidFill>
              </a:rPr>
              <a:t> </a:t>
            </a:r>
            <a:r>
              <a:rPr lang="ar-IQ" sz="2000" b="1" dirty="0">
                <a:solidFill>
                  <a:schemeClr val="accent1"/>
                </a:solidFill>
              </a:rPr>
              <a:t>موقع اجراءه :</a:t>
            </a:r>
            <a:endParaRPr lang="en-US" sz="2000" dirty="0">
              <a:solidFill>
                <a:schemeClr val="accent1"/>
              </a:solidFill>
            </a:endParaRPr>
          </a:p>
          <a:p>
            <a:pPr algn="ctr">
              <a:lnSpc>
                <a:spcPct val="150000"/>
              </a:lnSpc>
            </a:pPr>
            <a:endParaRPr lang="ar-SA" sz="2000" dirty="0">
              <a:solidFill>
                <a:schemeClr val="accent1"/>
              </a:solidFill>
            </a:endParaRPr>
          </a:p>
        </p:txBody>
      </p:sp>
      <p:sp>
        <p:nvSpPr>
          <p:cNvPr id="13" name="TextBox 12"/>
          <p:cNvSpPr txBox="1"/>
          <p:nvPr/>
        </p:nvSpPr>
        <p:spPr>
          <a:xfrm>
            <a:off x="0" y="2274066"/>
            <a:ext cx="5798127" cy="3831818"/>
          </a:xfrm>
          <a:prstGeom prst="rect">
            <a:avLst/>
          </a:prstGeom>
          <a:noFill/>
        </p:spPr>
        <p:txBody>
          <a:bodyPr wrap="square" rtlCol="1">
            <a:spAutoFit/>
          </a:bodyPr>
          <a:lstStyle/>
          <a:p>
            <a:pPr>
              <a:lnSpc>
                <a:spcPct val="150000"/>
              </a:lnSpc>
            </a:pPr>
            <a:r>
              <a:rPr lang="ar-IQ" b="1" dirty="0">
                <a:solidFill>
                  <a:schemeClr val="accent2"/>
                </a:solidFill>
              </a:rPr>
              <a:t>التقويم التمهيدي</a:t>
            </a:r>
            <a:r>
              <a:rPr lang="ar-IQ" dirty="0">
                <a:solidFill>
                  <a:schemeClr val="accent2"/>
                </a:solidFill>
              </a:rPr>
              <a:t> : </a:t>
            </a:r>
            <a:endParaRPr lang="en-US" dirty="0">
              <a:solidFill>
                <a:schemeClr val="accent2"/>
              </a:solidFill>
            </a:endParaRPr>
          </a:p>
          <a:p>
            <a:pPr>
              <a:lnSpc>
                <a:spcPct val="150000"/>
              </a:lnSpc>
            </a:pPr>
            <a:r>
              <a:rPr lang="ar-IQ" dirty="0"/>
              <a:t>        يهدف إلى معرفة استعداد المتعلم للتعليم بالتالي معرفة ما أذا كان المتعلم يمتلك أو لا يمتلك بعض المحلات السلوكية كالمهارات والقدرات الضرورية للتسجيل في الصف الأول أساس وتصنيف أطفال الروضة </a:t>
            </a:r>
            <a:r>
              <a:rPr lang="ar-IQ" b="1" dirty="0"/>
              <a:t>, </a:t>
            </a:r>
            <a:r>
              <a:rPr lang="ar-IQ" dirty="0"/>
              <a:t>كذلك يستخدم في بداية تقديم الدرس بشكل اسئلة او مقدمة او انشطة او مشكلات من شانها ان تثير اهتمام الطلبة بالدرس وتحفر دافعيتهم نحو التعلم . </a:t>
            </a:r>
            <a:endParaRPr lang="en-US" dirty="0"/>
          </a:p>
          <a:p>
            <a:pPr>
              <a:lnSpc>
                <a:spcPct val="150000"/>
              </a:lnSpc>
            </a:pPr>
            <a:endParaRPr lang="ar-S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91" y="5945740"/>
            <a:ext cx="5192454" cy="3960260"/>
          </a:xfrm>
          <a:prstGeom prst="rect">
            <a:avLst/>
          </a:prstGeom>
        </p:spPr>
      </p:pic>
    </p:spTree>
    <p:extLst>
      <p:ext uri="{BB962C8B-B14F-4D97-AF65-F5344CB8AC3E}">
        <p14:creationId xmlns:p14="http://schemas.microsoft.com/office/powerpoint/2010/main" val="991742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3" y="816236"/>
            <a:ext cx="5115482" cy="1414554"/>
          </a:xfrm>
          <a:prstGeom prst="rect">
            <a:avLst/>
          </a:prstGeom>
          <a:noFill/>
        </p:spPr>
        <p:txBody>
          <a:bodyPr wrap="square" rtlCol="1">
            <a:spAutoFit/>
          </a:bodyPr>
          <a:lstStyle/>
          <a:p>
            <a:pPr algn="ctr">
              <a:lnSpc>
                <a:spcPct val="150000"/>
              </a:lnSpc>
            </a:pPr>
            <a:r>
              <a:rPr lang="ar-IQ" sz="2000" b="1" dirty="0">
                <a:solidFill>
                  <a:schemeClr val="accent1"/>
                </a:solidFill>
              </a:rPr>
              <a:t>كما توجد انواع اخرى للتقويم </a:t>
            </a:r>
            <a:r>
              <a:rPr lang="ar-IQ" sz="2000" b="1" dirty="0" smtClean="0">
                <a:solidFill>
                  <a:schemeClr val="accent1"/>
                </a:solidFill>
              </a:rPr>
              <a:t>بحسب</a:t>
            </a:r>
            <a:endParaRPr lang="ar-SA" sz="2000" b="1" dirty="0" smtClean="0">
              <a:solidFill>
                <a:schemeClr val="accent1"/>
              </a:solidFill>
            </a:endParaRPr>
          </a:p>
          <a:p>
            <a:pPr algn="ctr">
              <a:lnSpc>
                <a:spcPct val="150000"/>
              </a:lnSpc>
            </a:pPr>
            <a:r>
              <a:rPr lang="ar-IQ" sz="2000" b="1" dirty="0" smtClean="0">
                <a:solidFill>
                  <a:schemeClr val="accent1"/>
                </a:solidFill>
              </a:rPr>
              <a:t> </a:t>
            </a:r>
            <a:r>
              <a:rPr lang="ar-IQ" sz="2000" b="1" dirty="0">
                <a:solidFill>
                  <a:schemeClr val="accent1"/>
                </a:solidFill>
              </a:rPr>
              <a:t>موقع اجراءه :</a:t>
            </a:r>
            <a:endParaRPr lang="en-US" sz="2000" dirty="0">
              <a:solidFill>
                <a:schemeClr val="accent1"/>
              </a:solidFill>
            </a:endParaRPr>
          </a:p>
          <a:p>
            <a:pPr algn="ctr">
              <a:lnSpc>
                <a:spcPct val="150000"/>
              </a:lnSpc>
            </a:pPr>
            <a:endParaRPr lang="ar-SA" sz="2000" dirty="0">
              <a:solidFill>
                <a:schemeClr val="accent1"/>
              </a:solidFill>
            </a:endParaRPr>
          </a:p>
        </p:txBody>
      </p:sp>
      <p:sp>
        <p:nvSpPr>
          <p:cNvPr id="13" name="TextBox 12"/>
          <p:cNvSpPr txBox="1"/>
          <p:nvPr/>
        </p:nvSpPr>
        <p:spPr>
          <a:xfrm>
            <a:off x="0" y="2036619"/>
            <a:ext cx="5694218" cy="7571303"/>
          </a:xfrm>
          <a:prstGeom prst="rect">
            <a:avLst/>
          </a:prstGeom>
          <a:noFill/>
        </p:spPr>
        <p:txBody>
          <a:bodyPr wrap="square" rtlCol="1">
            <a:spAutoFit/>
          </a:bodyPr>
          <a:lstStyle/>
          <a:p>
            <a:pPr>
              <a:lnSpc>
                <a:spcPct val="150000"/>
              </a:lnSpc>
            </a:pPr>
            <a:r>
              <a:rPr lang="ar-IQ" b="1" dirty="0">
                <a:solidFill>
                  <a:schemeClr val="accent2"/>
                </a:solidFill>
              </a:rPr>
              <a:t>التقويم البنائي ( التكويني)</a:t>
            </a:r>
            <a:r>
              <a:rPr lang="ar-IQ" dirty="0">
                <a:solidFill>
                  <a:schemeClr val="accent2"/>
                </a:solidFill>
              </a:rPr>
              <a:t> : </a:t>
            </a:r>
            <a:endParaRPr lang="en-US" dirty="0">
              <a:solidFill>
                <a:schemeClr val="accent2"/>
              </a:solidFill>
            </a:endParaRPr>
          </a:p>
          <a:p>
            <a:pPr>
              <a:lnSpc>
                <a:spcPct val="150000"/>
              </a:lnSpc>
            </a:pPr>
            <a:r>
              <a:rPr lang="ar-IQ" dirty="0"/>
              <a:t>       وهو التقويم الذي يلازم العملية التعليمية منذ بدايتها وبصورة مستمرة فالمعلم يقوم بإجراءات تقويمية عديدة وفي فترات زمنية قصيرة مثل الامتحانات اليومية والاسبوعية والشهرية بهدف تزويد المعلم والمتعلم بمعرفة نتائج  ادائهم ( تغذية راجعة)  ويفيد هذا التقويم في : </a:t>
            </a:r>
            <a:endParaRPr lang="en-US" dirty="0"/>
          </a:p>
          <a:p>
            <a:pPr>
              <a:lnSpc>
                <a:spcPct val="150000"/>
              </a:lnSpc>
            </a:pPr>
            <a:r>
              <a:rPr lang="ar-IQ" dirty="0"/>
              <a:t>     - التعرف على مدى سيطرة الطلبة على الوحدة او المادة الدراسية  </a:t>
            </a:r>
            <a:endParaRPr lang="en-US" dirty="0"/>
          </a:p>
          <a:p>
            <a:pPr>
              <a:lnSpc>
                <a:spcPct val="150000"/>
              </a:lnSpc>
            </a:pPr>
            <a:r>
              <a:rPr lang="ar-IQ" dirty="0"/>
              <a:t>     - تشخيص اسباب عدم استطاعة البعض من السيطرة عليها . </a:t>
            </a:r>
            <a:endParaRPr lang="en-US" dirty="0"/>
          </a:p>
          <a:p>
            <a:pPr>
              <a:lnSpc>
                <a:spcPct val="150000"/>
              </a:lnSpc>
            </a:pPr>
            <a:r>
              <a:rPr lang="ar-IQ" dirty="0"/>
              <a:t>     - تقديم العلاجات المناسبة للمتعلمين قبل الانتقال الى الوحدة التالية .</a:t>
            </a:r>
            <a:endParaRPr lang="en-US" dirty="0"/>
          </a:p>
          <a:p>
            <a:pPr>
              <a:lnSpc>
                <a:spcPct val="150000"/>
              </a:lnSpc>
            </a:pPr>
            <a:r>
              <a:rPr lang="ar-IQ" dirty="0"/>
              <a:t>ويستخدم التقويم التكويني الأدوات الاتية :</a:t>
            </a:r>
            <a:endParaRPr lang="en-US" dirty="0"/>
          </a:p>
          <a:p>
            <a:pPr lvl="0">
              <a:lnSpc>
                <a:spcPct val="150000"/>
              </a:lnSpc>
            </a:pPr>
            <a:r>
              <a:rPr lang="ar-IQ" dirty="0"/>
              <a:t>الاسئلة أثناء الدرس . </a:t>
            </a:r>
            <a:endParaRPr lang="en-US" dirty="0"/>
          </a:p>
          <a:p>
            <a:pPr lvl="0">
              <a:lnSpc>
                <a:spcPct val="150000"/>
              </a:lnSpc>
            </a:pPr>
            <a:r>
              <a:rPr lang="ar-IQ" dirty="0"/>
              <a:t>الاختبارات القصيرة . </a:t>
            </a:r>
            <a:endParaRPr lang="en-US" dirty="0"/>
          </a:p>
          <a:p>
            <a:pPr lvl="0">
              <a:lnSpc>
                <a:spcPct val="150000"/>
              </a:lnSpc>
            </a:pPr>
            <a:r>
              <a:rPr lang="ar-IQ" dirty="0"/>
              <a:t>الحوار الذي يديره المعلم حول الموضوعات . </a:t>
            </a:r>
            <a:endParaRPr lang="en-US" dirty="0"/>
          </a:p>
          <a:p>
            <a:pPr lvl="0">
              <a:lnSpc>
                <a:spcPct val="150000"/>
              </a:lnSpc>
            </a:pPr>
            <a:r>
              <a:rPr lang="ar-IQ" dirty="0"/>
              <a:t>الاستفسارات التي يقدمها للمتعلمين . </a:t>
            </a:r>
            <a:endParaRPr lang="en-US" dirty="0"/>
          </a:p>
          <a:p>
            <a:pPr lvl="0">
              <a:lnSpc>
                <a:spcPct val="150000"/>
              </a:lnSpc>
            </a:pPr>
            <a:r>
              <a:rPr lang="ar-IQ" dirty="0"/>
              <a:t>الملاحظات .</a:t>
            </a:r>
            <a:endParaRPr lang="en-US" dirty="0"/>
          </a:p>
        </p:txBody>
      </p:sp>
    </p:spTree>
    <p:extLst>
      <p:ext uri="{BB962C8B-B14F-4D97-AF65-F5344CB8AC3E}">
        <p14:creationId xmlns:p14="http://schemas.microsoft.com/office/powerpoint/2010/main" val="202779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3" y="816236"/>
            <a:ext cx="5115482" cy="1414554"/>
          </a:xfrm>
          <a:prstGeom prst="rect">
            <a:avLst/>
          </a:prstGeom>
          <a:noFill/>
        </p:spPr>
        <p:txBody>
          <a:bodyPr wrap="square" rtlCol="1">
            <a:spAutoFit/>
          </a:bodyPr>
          <a:lstStyle/>
          <a:p>
            <a:pPr algn="ctr">
              <a:lnSpc>
                <a:spcPct val="150000"/>
              </a:lnSpc>
            </a:pPr>
            <a:r>
              <a:rPr lang="ar-IQ" sz="2000" b="1" dirty="0">
                <a:solidFill>
                  <a:schemeClr val="accent1"/>
                </a:solidFill>
              </a:rPr>
              <a:t>كما توجد انواع اخرى للتقويم </a:t>
            </a:r>
            <a:r>
              <a:rPr lang="ar-IQ" sz="2000" b="1" dirty="0" smtClean="0">
                <a:solidFill>
                  <a:schemeClr val="accent1"/>
                </a:solidFill>
              </a:rPr>
              <a:t>بحسب</a:t>
            </a:r>
            <a:endParaRPr lang="ar-SA" sz="2000" b="1" dirty="0" smtClean="0">
              <a:solidFill>
                <a:schemeClr val="accent1"/>
              </a:solidFill>
            </a:endParaRPr>
          </a:p>
          <a:p>
            <a:pPr algn="ctr">
              <a:lnSpc>
                <a:spcPct val="150000"/>
              </a:lnSpc>
            </a:pPr>
            <a:r>
              <a:rPr lang="ar-IQ" sz="2000" b="1" dirty="0" smtClean="0">
                <a:solidFill>
                  <a:schemeClr val="accent1"/>
                </a:solidFill>
              </a:rPr>
              <a:t> </a:t>
            </a:r>
            <a:r>
              <a:rPr lang="ar-IQ" sz="2000" b="1" dirty="0">
                <a:solidFill>
                  <a:schemeClr val="accent1"/>
                </a:solidFill>
              </a:rPr>
              <a:t>موقع اجراءه :</a:t>
            </a:r>
            <a:endParaRPr lang="en-US" sz="2000" dirty="0">
              <a:solidFill>
                <a:schemeClr val="accent1"/>
              </a:solidFill>
            </a:endParaRPr>
          </a:p>
          <a:p>
            <a:pPr algn="ctr">
              <a:lnSpc>
                <a:spcPct val="150000"/>
              </a:lnSpc>
            </a:pPr>
            <a:endParaRPr lang="ar-SA" sz="2000" dirty="0">
              <a:solidFill>
                <a:schemeClr val="accent1"/>
              </a:solidFill>
            </a:endParaRPr>
          </a:p>
        </p:txBody>
      </p:sp>
      <p:sp>
        <p:nvSpPr>
          <p:cNvPr id="13" name="TextBox 12"/>
          <p:cNvSpPr txBox="1"/>
          <p:nvPr/>
        </p:nvSpPr>
        <p:spPr>
          <a:xfrm>
            <a:off x="273318" y="3013364"/>
            <a:ext cx="5340927" cy="4247317"/>
          </a:xfrm>
          <a:prstGeom prst="rect">
            <a:avLst/>
          </a:prstGeom>
          <a:noFill/>
        </p:spPr>
        <p:txBody>
          <a:bodyPr wrap="square" rtlCol="1">
            <a:spAutoFit/>
          </a:bodyPr>
          <a:lstStyle/>
          <a:p>
            <a:pPr>
              <a:lnSpc>
                <a:spcPct val="150000"/>
              </a:lnSpc>
            </a:pPr>
            <a:r>
              <a:rPr lang="ar-IQ" b="1" dirty="0">
                <a:solidFill>
                  <a:schemeClr val="accent2"/>
                </a:solidFill>
              </a:rPr>
              <a:t>التقويم الختامي :</a:t>
            </a:r>
            <a:r>
              <a:rPr lang="ar-IQ" dirty="0">
                <a:solidFill>
                  <a:schemeClr val="accent2"/>
                </a:solidFill>
              </a:rPr>
              <a:t> </a:t>
            </a:r>
            <a:endParaRPr lang="en-US" dirty="0">
              <a:solidFill>
                <a:schemeClr val="accent2"/>
              </a:solidFill>
            </a:endParaRPr>
          </a:p>
          <a:p>
            <a:pPr>
              <a:lnSpc>
                <a:spcPct val="150000"/>
              </a:lnSpc>
            </a:pPr>
            <a:r>
              <a:rPr lang="ar-IQ" dirty="0"/>
              <a:t>      يهدف الى إعطاء تقديرات للمتعلمين توضح مدى اكتسابهم للأهداف التعليمية المضمنة في المقرر , وإعطائهم شهادة تستخدم نتائجه في اصدار أحكام نهائية وهو الذي يجري عادة في نهاية السنة الدراسية ويفيد هذا التقويم في :</a:t>
            </a:r>
            <a:endParaRPr lang="en-US" dirty="0"/>
          </a:p>
          <a:p>
            <a:pPr lvl="0">
              <a:lnSpc>
                <a:spcPct val="150000"/>
              </a:lnSpc>
            </a:pPr>
            <a:r>
              <a:rPr lang="ar-IQ" dirty="0"/>
              <a:t>اتخاذ القرارات المتعلقة بنقل الطالب من صف الى اخر وبتخريجهم ومنح الشهادة . </a:t>
            </a:r>
            <a:endParaRPr lang="en-US" dirty="0"/>
          </a:p>
          <a:p>
            <a:pPr>
              <a:lnSpc>
                <a:spcPct val="150000"/>
              </a:lnSpc>
            </a:pPr>
            <a:r>
              <a:rPr lang="ar-IQ" dirty="0"/>
              <a:t>الحكم على مدى فاعلية المدرس والمناهج المستخدمة وطرائق التدريس والتقنيات التربوية .</a:t>
            </a:r>
            <a:endParaRPr lang="en-US" dirty="0"/>
          </a:p>
        </p:txBody>
      </p:sp>
    </p:spTree>
    <p:extLst>
      <p:ext uri="{BB962C8B-B14F-4D97-AF65-F5344CB8AC3E}">
        <p14:creationId xmlns:p14="http://schemas.microsoft.com/office/powerpoint/2010/main" val="2397187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1808034"/>
              </p:ext>
            </p:extLst>
          </p:nvPr>
        </p:nvGraphicFramePr>
        <p:xfrm>
          <a:off x="239845" y="3387434"/>
          <a:ext cx="6036264" cy="4812806"/>
        </p:xfrm>
        <a:graphic>
          <a:graphicData uri="http://schemas.openxmlformats.org/drawingml/2006/table">
            <a:tbl>
              <a:tblPr rtl="1" firstRow="1" bandRow="1">
                <a:tableStyleId>{5C22544A-7EE6-4342-B048-85BDC9FD1C3A}</a:tableStyleId>
              </a:tblPr>
              <a:tblGrid>
                <a:gridCol w="2012088"/>
                <a:gridCol w="2012088"/>
                <a:gridCol w="2012088"/>
              </a:tblGrid>
              <a:tr h="581893">
                <a:tc>
                  <a:txBody>
                    <a:bodyPr/>
                    <a:lstStyle/>
                    <a:p>
                      <a:pPr rtl="1"/>
                      <a:r>
                        <a:rPr lang="ar-IQ" sz="2000" b="1" kern="1200" dirty="0" smtClean="0">
                          <a:solidFill>
                            <a:schemeClr val="lt1"/>
                          </a:solidFill>
                          <a:effectLst/>
                          <a:latin typeface="+mn-lt"/>
                          <a:ea typeface="+mn-ea"/>
                          <a:cs typeface="+mn-cs"/>
                        </a:rPr>
                        <a:t>الفترة الزمنية : </a:t>
                      </a:r>
                      <a:endParaRPr lang="ar-SA" sz="2000" dirty="0"/>
                    </a:p>
                  </a:txBody>
                  <a:tcPr/>
                </a:tc>
                <a:tc>
                  <a:txBody>
                    <a:bodyPr/>
                    <a:lstStyle/>
                    <a:p>
                      <a:pPr rtl="1"/>
                      <a:r>
                        <a:rPr lang="ar-IQ" sz="2000" b="1" kern="1200" dirty="0" smtClean="0">
                          <a:solidFill>
                            <a:schemeClr val="lt1"/>
                          </a:solidFill>
                          <a:effectLst/>
                          <a:latin typeface="+mn-lt"/>
                          <a:ea typeface="+mn-ea"/>
                          <a:cs typeface="+mn-cs"/>
                        </a:rPr>
                        <a:t>الغرض منه : </a:t>
                      </a:r>
                      <a:endParaRPr lang="ar-SA" sz="2000" dirty="0"/>
                    </a:p>
                  </a:txBody>
                  <a:tcPr/>
                </a:tc>
                <a:tc>
                  <a:txBody>
                    <a:bodyPr/>
                    <a:lstStyle/>
                    <a:p>
                      <a:pPr rtl="1"/>
                      <a:r>
                        <a:rPr lang="ar-IQ" sz="2000" b="1" kern="1200" dirty="0" smtClean="0">
                          <a:solidFill>
                            <a:schemeClr val="lt1"/>
                          </a:solidFill>
                          <a:effectLst/>
                          <a:latin typeface="+mn-lt"/>
                          <a:ea typeface="+mn-ea"/>
                          <a:cs typeface="+mn-cs"/>
                        </a:rPr>
                        <a:t>الادوات المستعملة </a:t>
                      </a:r>
                      <a:endParaRPr lang="ar-SA" sz="2000" dirty="0"/>
                    </a:p>
                  </a:txBody>
                  <a:tcPr/>
                </a:tc>
              </a:tr>
              <a:tr h="4111766">
                <a:tc>
                  <a:txBody>
                    <a:bodyPr/>
                    <a:lstStyle/>
                    <a:p>
                      <a:pPr rtl="1"/>
                      <a:r>
                        <a:rPr lang="ar-IQ" sz="1600" kern="1200" dirty="0" smtClean="0">
                          <a:solidFill>
                            <a:schemeClr val="dk1"/>
                          </a:solidFill>
                          <a:effectLst/>
                          <a:latin typeface="+mn-lt"/>
                          <a:ea typeface="+mn-ea"/>
                          <a:cs typeface="+mn-cs"/>
                        </a:rPr>
                        <a:t>: يتم التقويم التكويني اثناء العملية التعليمية او اثناء اعطاء الدرس بينما يتم التقويم النهائي في نهاية الفصل الدراسي . </a:t>
                      </a:r>
                      <a:endParaRPr lang="ar-SA" sz="1600" dirty="0"/>
                    </a:p>
                  </a:txBody>
                  <a:tcPr/>
                </a:tc>
                <a:tc>
                  <a:txBody>
                    <a:bodyPr/>
                    <a:lstStyle/>
                    <a:p>
                      <a:pPr marL="0" marR="0" lvl="0" indent="0" algn="r" defTabSz="342900" rtl="1" eaLnBrk="1" fontAlgn="auto" latinLnBrk="0" hangingPunct="1">
                        <a:lnSpc>
                          <a:spcPct val="100000"/>
                        </a:lnSpc>
                        <a:spcBef>
                          <a:spcPts val="0"/>
                        </a:spcBef>
                        <a:spcAft>
                          <a:spcPts val="0"/>
                        </a:spcAft>
                        <a:buClrTx/>
                        <a:buSzTx/>
                        <a:buFontTx/>
                        <a:buNone/>
                        <a:tabLst/>
                        <a:defRPr/>
                      </a:pPr>
                      <a:r>
                        <a:rPr lang="ar-IQ" sz="1600" kern="1200" dirty="0" smtClean="0">
                          <a:solidFill>
                            <a:schemeClr val="dk1"/>
                          </a:solidFill>
                          <a:effectLst/>
                          <a:latin typeface="+mn-lt"/>
                          <a:ea typeface="+mn-ea"/>
                          <a:cs typeface="+mn-cs"/>
                        </a:rPr>
                        <a:t>الغرض من التقويم النهائي متابعة تحصيل الطلبة والتعرف على قدراتهم وتزويدهم بتغذية الراجعة لتحسين مستواهم التحصيلي بينما التقويم الختامي فالغرض وضع الدرجات النهائية للطلبة وتقويم فعاليتهم والحكم</a:t>
                      </a:r>
                      <a:r>
                        <a:rPr lang="ar-IQ" sz="1600" b="1" kern="1200" dirty="0" smtClean="0">
                          <a:solidFill>
                            <a:schemeClr val="dk1"/>
                          </a:solidFill>
                          <a:effectLst/>
                          <a:latin typeface="+mn-lt"/>
                          <a:ea typeface="+mn-ea"/>
                          <a:cs typeface="+mn-cs"/>
                        </a:rPr>
                        <a:t> </a:t>
                      </a:r>
                      <a:r>
                        <a:rPr lang="ar-IQ" sz="1600" kern="1200" dirty="0" smtClean="0">
                          <a:solidFill>
                            <a:schemeClr val="dk1"/>
                          </a:solidFill>
                          <a:effectLst/>
                          <a:latin typeface="+mn-lt"/>
                          <a:ea typeface="+mn-ea"/>
                          <a:cs typeface="+mn-cs"/>
                        </a:rPr>
                        <a:t>على انتقالهم من صف الى اخر .</a:t>
                      </a:r>
                      <a:endParaRPr lang="en-US" sz="1600" kern="1200" dirty="0" smtClean="0">
                        <a:solidFill>
                          <a:schemeClr val="dk1"/>
                        </a:solidFill>
                        <a:effectLst/>
                        <a:latin typeface="+mn-lt"/>
                        <a:ea typeface="+mn-ea"/>
                        <a:cs typeface="+mn-cs"/>
                      </a:endParaRPr>
                    </a:p>
                    <a:p>
                      <a:pPr rtl="1"/>
                      <a:endParaRPr lang="ar-SA" dirty="0"/>
                    </a:p>
                  </a:txBody>
                  <a:tcPr/>
                </a:tc>
                <a:tc>
                  <a:txBody>
                    <a:bodyPr/>
                    <a:lstStyle/>
                    <a:p>
                      <a:pPr rtl="1"/>
                      <a:r>
                        <a:rPr lang="ar-IQ" sz="1600" b="1" kern="1200" dirty="0" smtClean="0">
                          <a:solidFill>
                            <a:schemeClr val="dk1"/>
                          </a:solidFill>
                          <a:effectLst/>
                          <a:latin typeface="+mn-lt"/>
                          <a:ea typeface="+mn-ea"/>
                          <a:cs typeface="+mn-cs"/>
                        </a:rPr>
                        <a:t>:</a:t>
                      </a:r>
                      <a:r>
                        <a:rPr lang="ar-IQ" sz="1600" kern="1200" dirty="0" smtClean="0">
                          <a:solidFill>
                            <a:schemeClr val="dk1"/>
                          </a:solidFill>
                          <a:effectLst/>
                          <a:latin typeface="+mn-lt"/>
                          <a:ea typeface="+mn-ea"/>
                          <a:cs typeface="+mn-cs"/>
                        </a:rPr>
                        <a:t> ان الادوات المستعملة في التقويم التكويني في اجراءاته القياسية ( اختبارات محكية المرجع ) اما التقويم الختامي فيستعمل في اجراءاته اختبارات معيارية المرجع . </a:t>
                      </a:r>
                      <a:endParaRPr lang="ar-SA" sz="1600" dirty="0"/>
                    </a:p>
                  </a:txBody>
                  <a:tcPr/>
                </a:tc>
              </a:tr>
            </a:tbl>
          </a:graphicData>
        </a:graphic>
      </p:graphicFrame>
      <p:sp>
        <p:nvSpPr>
          <p:cNvPr id="5" name="TextBox 4"/>
          <p:cNvSpPr txBox="1"/>
          <p:nvPr/>
        </p:nvSpPr>
        <p:spPr>
          <a:xfrm>
            <a:off x="1208059" y="1143000"/>
            <a:ext cx="4112087" cy="1559401"/>
          </a:xfrm>
          <a:prstGeom prst="rect">
            <a:avLst/>
          </a:prstGeom>
          <a:noFill/>
        </p:spPr>
        <p:txBody>
          <a:bodyPr wrap="none" rtlCol="1">
            <a:spAutoFit/>
          </a:bodyPr>
          <a:lstStyle/>
          <a:p>
            <a:pPr algn="ctr">
              <a:lnSpc>
                <a:spcPct val="150000"/>
              </a:lnSpc>
            </a:pPr>
            <a:r>
              <a:rPr lang="ar-IQ" sz="2400" b="1" dirty="0">
                <a:solidFill>
                  <a:srgbClr val="7030A0"/>
                </a:solidFill>
              </a:rPr>
              <a:t>الفرق بين التقويم التكويني </a:t>
            </a:r>
            <a:endParaRPr lang="ar-SA" sz="2400" b="1" dirty="0" smtClean="0">
              <a:solidFill>
                <a:srgbClr val="7030A0"/>
              </a:solidFill>
            </a:endParaRPr>
          </a:p>
          <a:p>
            <a:pPr algn="ctr">
              <a:lnSpc>
                <a:spcPct val="150000"/>
              </a:lnSpc>
            </a:pPr>
            <a:r>
              <a:rPr lang="ar-IQ" sz="2400" b="1" dirty="0" smtClean="0">
                <a:solidFill>
                  <a:srgbClr val="7030A0"/>
                </a:solidFill>
              </a:rPr>
              <a:t>والتقويم </a:t>
            </a:r>
            <a:r>
              <a:rPr lang="ar-IQ" sz="2400" b="1" dirty="0">
                <a:solidFill>
                  <a:srgbClr val="7030A0"/>
                </a:solidFill>
              </a:rPr>
              <a:t>النهائي : </a:t>
            </a:r>
            <a:endParaRPr lang="en-US" sz="2400" dirty="0">
              <a:solidFill>
                <a:srgbClr val="7030A0"/>
              </a:solidFill>
            </a:endParaRPr>
          </a:p>
          <a:p>
            <a:pPr algn="ctr">
              <a:lnSpc>
                <a:spcPct val="150000"/>
              </a:lnSpc>
            </a:pPr>
            <a:endParaRPr lang="ar-SA" dirty="0"/>
          </a:p>
        </p:txBody>
      </p:sp>
    </p:spTree>
    <p:extLst>
      <p:ext uri="{BB962C8B-B14F-4D97-AF65-F5344CB8AC3E}">
        <p14:creationId xmlns:p14="http://schemas.microsoft.com/office/powerpoint/2010/main" val="1141629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040" y="1371600"/>
            <a:ext cx="4229106" cy="1431161"/>
          </a:xfrm>
          <a:prstGeom prst="rect">
            <a:avLst/>
          </a:prstGeom>
          <a:noFill/>
        </p:spPr>
        <p:txBody>
          <a:bodyPr wrap="none" rtlCol="1">
            <a:spAutoFit/>
          </a:bodyPr>
          <a:lstStyle/>
          <a:p>
            <a:pPr algn="ctr">
              <a:lnSpc>
                <a:spcPct val="150000"/>
              </a:lnSpc>
            </a:pPr>
            <a:r>
              <a:rPr lang="ar-IQ" sz="2000" b="1" dirty="0">
                <a:solidFill>
                  <a:srgbClr val="7030A0"/>
                </a:solidFill>
              </a:rPr>
              <a:t>ثانياً : العلاقة بين القياس والتقويم </a:t>
            </a:r>
            <a:endParaRPr lang="ar-SA" sz="2000" b="1" dirty="0" smtClean="0">
              <a:solidFill>
                <a:srgbClr val="7030A0"/>
              </a:solidFill>
            </a:endParaRPr>
          </a:p>
          <a:p>
            <a:pPr algn="ctr">
              <a:lnSpc>
                <a:spcPct val="150000"/>
              </a:lnSpc>
            </a:pPr>
            <a:r>
              <a:rPr lang="ar-IQ" sz="2000" b="1" dirty="0" smtClean="0">
                <a:solidFill>
                  <a:srgbClr val="7030A0"/>
                </a:solidFill>
              </a:rPr>
              <a:t>والتقييم </a:t>
            </a:r>
            <a:r>
              <a:rPr lang="ar-IQ" sz="2000" b="1" dirty="0">
                <a:solidFill>
                  <a:srgbClr val="7030A0"/>
                </a:solidFill>
              </a:rPr>
              <a:t>: </a:t>
            </a:r>
            <a:endParaRPr lang="en-US" sz="2000" dirty="0">
              <a:solidFill>
                <a:srgbClr val="7030A0"/>
              </a:solidFill>
            </a:endParaRPr>
          </a:p>
          <a:p>
            <a:pPr algn="ctr">
              <a:lnSpc>
                <a:spcPct val="150000"/>
              </a:lnSpc>
            </a:pPr>
            <a:endParaRPr lang="ar-SA" dirty="0"/>
          </a:p>
        </p:txBody>
      </p:sp>
      <p:sp>
        <p:nvSpPr>
          <p:cNvPr id="5" name="TextBox 4"/>
          <p:cNvSpPr txBox="1"/>
          <p:nvPr/>
        </p:nvSpPr>
        <p:spPr>
          <a:xfrm>
            <a:off x="623455" y="2348345"/>
            <a:ext cx="4696691" cy="4606389"/>
          </a:xfrm>
          <a:prstGeom prst="rect">
            <a:avLst/>
          </a:prstGeom>
          <a:noFill/>
        </p:spPr>
        <p:txBody>
          <a:bodyPr wrap="square" rtlCol="1">
            <a:spAutoFit/>
          </a:bodyPr>
          <a:lstStyle/>
          <a:p>
            <a:pPr algn="ctr">
              <a:lnSpc>
                <a:spcPct val="150000"/>
              </a:lnSpc>
            </a:pPr>
            <a:r>
              <a:rPr lang="ar-IQ" dirty="0"/>
              <a:t>هناك فرق بين القياس وكل من التقييم والتقويم فالقياس اكثر موضعية منهما ، وكذلك فان الدرجة التي نحصل عليها من القياس ليس لها قيمة في ذاتها ، مالم يتم تفسيرها في ضوء كافة الظروف , وهناك فرق بين التقييم والتقويم فالتقويم اشمل واعم من التقييم الذي يتوقف عند مجرد اصدار حكم على قيمة الاشياء بينما مفهوم التقويم اضافة الى اصدار الحكم عملية تعديل وتصحيح الاشياء التي تصدر بشأنها الاحكام اي ان التقويم يتضمن عملية اصدار قرار وحكم من شانه ان يحسن العملية التعليمية .</a:t>
            </a:r>
            <a:endParaRPr lang="ar-SA"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327" y="7165054"/>
            <a:ext cx="2740946" cy="2740946"/>
          </a:xfrm>
          <a:prstGeom prst="rect">
            <a:avLst/>
          </a:prstGeom>
        </p:spPr>
      </p:pic>
    </p:spTree>
    <p:extLst>
      <p:ext uri="{BB962C8B-B14F-4D97-AF65-F5344CB8AC3E}">
        <p14:creationId xmlns:p14="http://schemas.microsoft.com/office/powerpoint/2010/main" val="3855274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7035" y="3804842"/>
            <a:ext cx="5329985" cy="3416320"/>
          </a:xfrm>
          <a:prstGeom prst="rect">
            <a:avLst/>
          </a:prstGeom>
          <a:noFill/>
        </p:spPr>
        <p:txBody>
          <a:bodyPr wrap="square" rtlCol="1">
            <a:spAutoFit/>
          </a:bodyPr>
          <a:lstStyle/>
          <a:p>
            <a:pPr>
              <a:lnSpc>
                <a:spcPct val="150000"/>
              </a:lnSpc>
            </a:pPr>
            <a:r>
              <a:rPr lang="ar-IQ" dirty="0"/>
              <a:t> فالقياس سابق للتقويم واساس له , فاذا وزنت نفسك وكان وزنك (110) كيلو غرام فهذا قياس , واذا علق صديقك على وزنك قائلاً ما أسمنك , فهذا تثويم مستند إلى قياس ويقيس المدرس تحصيل التلاميذ بواسطة الاختبارات . وتعتبر الدرجة وصف كمي للتحصيل أما اذا حولت إلى تقديرات ممتاز , جيد جدا ,  جيد , مقبول , ضعيف فنقول تقويم لأنه أصدر أحكام على هذا التحصيل . </a:t>
            </a:r>
            <a:endParaRPr lang="ar-SA" dirty="0"/>
          </a:p>
        </p:txBody>
      </p:sp>
      <p:sp>
        <p:nvSpPr>
          <p:cNvPr id="6" name="TextBox 5"/>
          <p:cNvSpPr txBox="1"/>
          <p:nvPr/>
        </p:nvSpPr>
        <p:spPr>
          <a:xfrm>
            <a:off x="187035" y="706582"/>
            <a:ext cx="5299363" cy="2585323"/>
          </a:xfrm>
          <a:prstGeom prst="rect">
            <a:avLst/>
          </a:prstGeom>
          <a:noFill/>
        </p:spPr>
        <p:txBody>
          <a:bodyPr wrap="square" rtlCol="1">
            <a:spAutoFit/>
          </a:bodyPr>
          <a:lstStyle/>
          <a:p>
            <a:pPr algn="ctr">
              <a:lnSpc>
                <a:spcPct val="150000"/>
              </a:lnSpc>
            </a:pPr>
            <a:r>
              <a:rPr lang="ar-IQ" b="1" dirty="0">
                <a:solidFill>
                  <a:schemeClr val="accent2"/>
                </a:solidFill>
              </a:rPr>
              <a:t>مما سبق نستطيع القول ان : </a:t>
            </a:r>
            <a:endParaRPr lang="en-US" dirty="0">
              <a:solidFill>
                <a:schemeClr val="accent2"/>
              </a:solidFill>
            </a:endParaRPr>
          </a:p>
          <a:p>
            <a:pPr lvl="0">
              <a:lnSpc>
                <a:spcPct val="150000"/>
              </a:lnSpc>
            </a:pPr>
            <a:r>
              <a:rPr lang="ar-IQ" dirty="0"/>
              <a:t>القياس هو تقدير كمي ويتناول جانب الوصف . </a:t>
            </a:r>
            <a:endParaRPr lang="en-US" dirty="0"/>
          </a:p>
          <a:p>
            <a:pPr lvl="0">
              <a:lnSpc>
                <a:spcPct val="150000"/>
              </a:lnSpc>
            </a:pPr>
            <a:r>
              <a:rPr lang="ar-IQ" dirty="0"/>
              <a:t>التقييم هو اصدار حكم على قيمة الشي ويتناول جانب التشخيص . </a:t>
            </a:r>
            <a:endParaRPr lang="en-US" dirty="0"/>
          </a:p>
          <a:p>
            <a:pPr>
              <a:lnSpc>
                <a:spcPct val="150000"/>
              </a:lnSpc>
            </a:pPr>
            <a:r>
              <a:rPr lang="ar-IQ" dirty="0"/>
              <a:t>التقويم هو تعديل وتصحيح  ما اعوج  وتخليصه من نقاط ضعفه (علاج) .</a:t>
            </a:r>
            <a:endParaRPr lang="ar-SA" dirty="0"/>
          </a:p>
        </p:txBody>
      </p:sp>
      <p:pic>
        <p:nvPicPr>
          <p:cNvPr id="1026" name="Picture 2" descr="General Purpose Electronic Balance, Electronic Weighing Balance,  इलेक्ट्रॉनिक बैलेंस - Techrj Equipment, Delhi | ID: 108310190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22" y="6984460"/>
            <a:ext cx="4126467" cy="292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9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1338674"/>
              </p:ext>
            </p:extLst>
          </p:nvPr>
        </p:nvGraphicFramePr>
        <p:xfrm>
          <a:off x="166257" y="3595254"/>
          <a:ext cx="6172200" cy="4694612"/>
        </p:xfrm>
        <a:graphic>
          <a:graphicData uri="http://schemas.openxmlformats.org/drawingml/2006/table">
            <a:tbl>
              <a:tblPr rtl="1" firstRow="1" firstCol="1" bandRow="1">
                <a:tableStyleId>{5C22544A-7EE6-4342-B048-85BDC9FD1C3A}</a:tableStyleId>
              </a:tblPr>
              <a:tblGrid>
                <a:gridCol w="347869"/>
                <a:gridCol w="1796414"/>
                <a:gridCol w="1874489"/>
                <a:gridCol w="2153428"/>
              </a:tblGrid>
              <a:tr h="479569">
                <a:tc>
                  <a:txBody>
                    <a:bodyPr/>
                    <a:lstStyle/>
                    <a:p>
                      <a:pPr algn="r" rtl="1">
                        <a:spcAft>
                          <a:spcPts val="0"/>
                        </a:spcAft>
                      </a:pPr>
                      <a:r>
                        <a:rPr lang="ar-IQ" sz="1600">
                          <a:effectLst/>
                        </a:rPr>
                        <a:t>ت</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       القياس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           التقييم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            التقويم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r>
              <a:tr h="312375">
                <a:tc>
                  <a:txBody>
                    <a:bodyPr/>
                    <a:lstStyle/>
                    <a:p>
                      <a:pPr algn="r" rtl="1">
                        <a:spcAft>
                          <a:spcPts val="0"/>
                        </a:spcAft>
                      </a:pPr>
                      <a:r>
                        <a:rPr lang="ar-IQ" sz="1600">
                          <a:effectLst/>
                        </a:rPr>
                        <a:t>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يهتم بوصف السلوك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يتحقق بإعطاء قيمة له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يحكم على قيمة السلوك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r>
              <a:tr h="604959">
                <a:tc>
                  <a:txBody>
                    <a:bodyPr/>
                    <a:lstStyle/>
                    <a:p>
                      <a:pPr algn="r" rtl="1">
                        <a:spcAft>
                          <a:spcPts val="0"/>
                        </a:spcAft>
                      </a:pPr>
                      <a:r>
                        <a:rPr lang="ar-IQ" sz="1600">
                          <a:effectLst/>
                        </a:rPr>
                        <a:t>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اقل شمولية من التقويم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يتوسط بين القياس والتقويم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اكثر شمولية من القياس والتقييم</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r>
              <a:tr h="1209920">
                <a:tc>
                  <a:txBody>
                    <a:bodyPr/>
                    <a:lstStyle/>
                    <a:p>
                      <a:pPr algn="r" rtl="1">
                        <a:spcAft>
                          <a:spcPts val="0"/>
                        </a:spcAft>
                      </a:pPr>
                      <a:r>
                        <a:rPr lang="ar-IQ" sz="1600">
                          <a:effectLst/>
                        </a:rPr>
                        <a:t>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يعطي وصفاً للموضوع المراد قياسه دون اهتمام للربط بين جوانبه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وصف كمي للبيانات التي تحصلنا عليها من القياس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يقوم بمقارنة الشخص مع نفسه ومع الاخرين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r>
              <a:tr h="624749">
                <a:tc>
                  <a:txBody>
                    <a:bodyPr/>
                    <a:lstStyle/>
                    <a:p>
                      <a:pPr algn="r" rtl="1">
                        <a:spcAft>
                          <a:spcPts val="0"/>
                        </a:spcAft>
                      </a:pPr>
                      <a:r>
                        <a:rPr lang="ar-IQ" sz="1600">
                          <a:effectLst/>
                        </a:rPr>
                        <a:t>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اعطاء حكم رقمي فقط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        _________</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اصدار حكم ( علاجي , وقائي , تشخيصي)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r>
              <a:tr h="312375">
                <a:tc>
                  <a:txBody>
                    <a:bodyPr/>
                    <a:lstStyle/>
                    <a:p>
                      <a:pPr algn="r" rtl="1">
                        <a:spcAft>
                          <a:spcPts val="0"/>
                        </a:spcAft>
                      </a:pPr>
                      <a:r>
                        <a:rPr lang="ar-IQ" sz="1600">
                          <a:effectLst/>
                        </a:rPr>
                        <a:t>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تقدير كمي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     تقدير نوعي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تقدير كمي ونوعي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r>
              <a:tr h="907440">
                <a:tc>
                  <a:txBody>
                    <a:bodyPr/>
                    <a:lstStyle/>
                    <a:p>
                      <a:pPr algn="r" rtl="1">
                        <a:spcAft>
                          <a:spcPts val="0"/>
                        </a:spcAft>
                      </a:pPr>
                      <a:r>
                        <a:rPr lang="ar-IQ" sz="1600">
                          <a:effectLst/>
                        </a:rPr>
                        <a:t>6</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a:effectLst/>
                        </a:rPr>
                        <a:t>يستخدم لغة الكم ويحتاج الى ادوات قياس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dirty="0">
                          <a:effectLst/>
                        </a:rPr>
                        <a:t>يستخدم لغة الكم دون استخدام ادوات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c>
                  <a:txBody>
                    <a:bodyPr/>
                    <a:lstStyle/>
                    <a:p>
                      <a:pPr algn="r" rtl="1">
                        <a:spcAft>
                          <a:spcPts val="0"/>
                        </a:spcAft>
                      </a:pPr>
                      <a:r>
                        <a:rPr lang="ar-IQ" sz="1600" dirty="0">
                          <a:effectLst/>
                        </a:rPr>
                        <a:t>يستخدم لغة الكم والكيف باستخدام القياس من (التشخيص والعلاج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647" marR="55647" marT="0" marB="0"/>
                </a:tc>
              </a:tr>
            </a:tbl>
          </a:graphicData>
        </a:graphic>
      </p:graphicFrame>
      <p:sp>
        <p:nvSpPr>
          <p:cNvPr id="5" name="TextBox 4"/>
          <p:cNvSpPr txBox="1"/>
          <p:nvPr/>
        </p:nvSpPr>
        <p:spPr>
          <a:xfrm>
            <a:off x="436420" y="1101436"/>
            <a:ext cx="5299362" cy="1292662"/>
          </a:xfrm>
          <a:prstGeom prst="rect">
            <a:avLst/>
          </a:prstGeom>
          <a:noFill/>
        </p:spPr>
        <p:txBody>
          <a:bodyPr wrap="square" rtlCol="1">
            <a:spAutoFit/>
          </a:bodyPr>
          <a:lstStyle/>
          <a:p>
            <a:pPr algn="ctr">
              <a:lnSpc>
                <a:spcPct val="150000"/>
              </a:lnSpc>
            </a:pPr>
            <a:r>
              <a:rPr lang="ar-IQ" sz="2000" b="1" dirty="0">
                <a:solidFill>
                  <a:schemeClr val="accent2"/>
                </a:solidFill>
              </a:rPr>
              <a:t>فيما يلي جدول يوضح الفروق بين المصطلحات الثلاثة : </a:t>
            </a:r>
            <a:endParaRPr lang="en-US" sz="2000" b="1" dirty="0">
              <a:solidFill>
                <a:schemeClr val="accent2"/>
              </a:solidFill>
            </a:endParaRPr>
          </a:p>
          <a:p>
            <a:endParaRPr lang="ar-SA" dirty="0"/>
          </a:p>
        </p:txBody>
      </p:sp>
    </p:spTree>
    <p:extLst>
      <p:ext uri="{BB962C8B-B14F-4D97-AF65-F5344CB8AC3E}">
        <p14:creationId xmlns:p14="http://schemas.microsoft.com/office/powerpoint/2010/main" val="126493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7000">
              <a:schemeClr val="accent1">
                <a:lumMod val="5000"/>
                <a:lumOff val="95000"/>
              </a:schemeClr>
            </a:gs>
            <a:gs pos="74000">
              <a:schemeClr val="accent1">
                <a:lumMod val="45000"/>
                <a:lumOff val="55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429259774"/>
              </p:ext>
            </p:extLst>
          </p:nvPr>
        </p:nvGraphicFramePr>
        <p:xfrm>
          <a:off x="62346" y="2024744"/>
          <a:ext cx="5320148"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219699" y="781790"/>
            <a:ext cx="5216236" cy="923330"/>
          </a:xfrm>
          <a:prstGeom prst="rect">
            <a:avLst/>
          </a:prstGeom>
          <a:noFill/>
        </p:spPr>
        <p:txBody>
          <a:bodyPr wrap="square" rtlCol="1">
            <a:spAutoFit/>
          </a:bodyPr>
          <a:lstStyle/>
          <a:p>
            <a:r>
              <a:rPr lang="ar-IQ" b="1" dirty="0">
                <a:solidFill>
                  <a:schemeClr val="accent1">
                    <a:lumMod val="75000"/>
                  </a:schemeClr>
                </a:solidFill>
              </a:rPr>
              <a:t>اهداف اكتساب المفاهيم التربوية المتضمنة في الوحدة الاولى :  </a:t>
            </a:r>
            <a:endParaRPr lang="en-US" dirty="0">
              <a:solidFill>
                <a:schemeClr val="accent1">
                  <a:lumMod val="75000"/>
                </a:schemeClr>
              </a:solidFill>
            </a:endParaRPr>
          </a:p>
          <a:p>
            <a:endParaRPr lang="ar-SA" dirty="0">
              <a:solidFill>
                <a:schemeClr val="accent1">
                  <a:lumMod val="75000"/>
                </a:schemeClr>
              </a:solidFill>
            </a:endParaRPr>
          </a:p>
        </p:txBody>
      </p:sp>
      <p:graphicFrame>
        <p:nvGraphicFramePr>
          <p:cNvPr id="13" name="Diagram 12"/>
          <p:cNvGraphicFramePr/>
          <p:nvPr>
            <p:extLst>
              <p:ext uri="{D42A27DB-BD31-4B8C-83A1-F6EECF244321}">
                <p14:modId xmlns:p14="http://schemas.microsoft.com/office/powerpoint/2010/main" val="2934989622"/>
              </p:ext>
            </p:extLst>
          </p:nvPr>
        </p:nvGraphicFramePr>
        <p:xfrm>
          <a:off x="48490" y="4878777"/>
          <a:ext cx="5320148" cy="304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Chevron 3"/>
          <p:cNvSpPr/>
          <p:nvPr/>
        </p:nvSpPr>
        <p:spPr>
          <a:xfrm rot="5400000">
            <a:off x="4373579" y="7864933"/>
            <a:ext cx="1144989" cy="872837"/>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8" name="Rectangle 7"/>
          <p:cNvSpPr/>
          <p:nvPr/>
        </p:nvSpPr>
        <p:spPr>
          <a:xfrm>
            <a:off x="391887" y="7796150"/>
            <a:ext cx="3972296" cy="781793"/>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6" name="TextBox 15"/>
          <p:cNvSpPr txBox="1"/>
          <p:nvPr/>
        </p:nvSpPr>
        <p:spPr>
          <a:xfrm>
            <a:off x="478971" y="8035632"/>
            <a:ext cx="3863440" cy="369332"/>
          </a:xfrm>
          <a:prstGeom prst="rect">
            <a:avLst/>
          </a:prstGeom>
          <a:noFill/>
        </p:spPr>
        <p:txBody>
          <a:bodyPr wrap="square" rtlCol="1">
            <a:spAutoFit/>
          </a:bodyPr>
          <a:lstStyle/>
          <a:p>
            <a:pPr marL="285750" indent="-285750">
              <a:buFont typeface="Arial" panose="020B0604020202020204" pitchFamily="34" charset="0"/>
              <a:buChar char="•"/>
            </a:pPr>
            <a:r>
              <a:rPr lang="ar-IQ" dirty="0" smtClean="0"/>
              <a:t>ان </a:t>
            </a:r>
            <a:r>
              <a:rPr lang="ar-IQ" dirty="0"/>
              <a:t>يعطي مثالاَ على التقويم الختامي</a:t>
            </a:r>
            <a:endParaRPr lang="ar-SA" dirty="0">
              <a:solidFill>
                <a:schemeClr val="accent1">
                  <a:lumMod val="75000"/>
                </a:schemeClr>
              </a:solidFill>
            </a:endParaRPr>
          </a:p>
        </p:txBody>
      </p:sp>
    </p:spTree>
    <p:extLst>
      <p:ext uri="{BB962C8B-B14F-4D97-AF65-F5344CB8AC3E}">
        <p14:creationId xmlns:p14="http://schemas.microsoft.com/office/powerpoint/2010/main" val="403614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2" grpId="0"/>
      <p:bldGraphic spid="1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60952" y="2084822"/>
            <a:ext cx="2036619" cy="1505692"/>
            <a:chOff x="726711" y="3450772"/>
            <a:chExt cx="2773727" cy="2013857"/>
          </a:xfrm>
        </p:grpSpPr>
        <p:sp>
          <p:nvSpPr>
            <p:cNvPr id="7" name="Rectangle 6"/>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Rectangle 8"/>
            <p:cNvSpPr/>
            <p:nvPr/>
          </p:nvSpPr>
          <p:spPr>
            <a:xfrm>
              <a:off x="726711" y="3744686"/>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2" name="TextBox 1"/>
          <p:cNvSpPr txBox="1"/>
          <p:nvPr/>
        </p:nvSpPr>
        <p:spPr>
          <a:xfrm>
            <a:off x="429857" y="4609268"/>
            <a:ext cx="5115482" cy="400110"/>
          </a:xfrm>
          <a:prstGeom prst="rect">
            <a:avLst/>
          </a:prstGeom>
          <a:noFill/>
        </p:spPr>
        <p:txBody>
          <a:bodyPr wrap="square" rtlCol="1">
            <a:spAutoFit/>
          </a:bodyPr>
          <a:lstStyle/>
          <a:p>
            <a:r>
              <a:rPr lang="en-US" sz="2000" dirty="0"/>
              <a:t> </a:t>
            </a:r>
            <a:r>
              <a:rPr lang="ar-IQ" sz="2000" b="1" dirty="0"/>
              <a:t>اهمية التقويم في التربية (وظائفه) :</a:t>
            </a:r>
            <a:endParaRPr lang="en-US" sz="2000" dirty="0"/>
          </a:p>
        </p:txBody>
      </p:sp>
      <p:sp>
        <p:nvSpPr>
          <p:cNvPr id="3" name="TextBox 2"/>
          <p:cNvSpPr txBox="1"/>
          <p:nvPr/>
        </p:nvSpPr>
        <p:spPr>
          <a:xfrm>
            <a:off x="5928278" y="3221182"/>
            <a:ext cx="184731" cy="369332"/>
          </a:xfrm>
          <a:prstGeom prst="rect">
            <a:avLst/>
          </a:prstGeom>
          <a:noFill/>
        </p:spPr>
        <p:txBody>
          <a:bodyPr wrap="none" rtlCol="1">
            <a:spAutoFit/>
          </a:bodyPr>
          <a:lstStyle/>
          <a:p>
            <a:endParaRPr lang="ar-SA" dirty="0"/>
          </a:p>
        </p:txBody>
      </p:sp>
      <p:grpSp>
        <p:nvGrpSpPr>
          <p:cNvPr id="10" name="Group 9"/>
          <p:cNvGrpSpPr/>
          <p:nvPr/>
        </p:nvGrpSpPr>
        <p:grpSpPr>
          <a:xfrm>
            <a:off x="2038194" y="156304"/>
            <a:ext cx="2036619" cy="1505692"/>
            <a:chOff x="726711" y="3450772"/>
            <a:chExt cx="2773727" cy="2013857"/>
          </a:xfrm>
        </p:grpSpPr>
        <p:sp>
          <p:nvSpPr>
            <p:cNvPr id="13" name="Rectangle 12"/>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Rectangle 13"/>
            <p:cNvSpPr/>
            <p:nvPr/>
          </p:nvSpPr>
          <p:spPr>
            <a:xfrm>
              <a:off x="726711" y="3744686"/>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15" name="Group 14"/>
          <p:cNvGrpSpPr/>
          <p:nvPr/>
        </p:nvGrpSpPr>
        <p:grpSpPr>
          <a:xfrm>
            <a:off x="3411225" y="2094853"/>
            <a:ext cx="2036619" cy="1505692"/>
            <a:chOff x="726711" y="3450772"/>
            <a:chExt cx="2773727" cy="2013857"/>
          </a:xfrm>
        </p:grpSpPr>
        <p:sp>
          <p:nvSpPr>
            <p:cNvPr id="16" name="Rectangle 15"/>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Rectangle 16"/>
            <p:cNvSpPr/>
            <p:nvPr/>
          </p:nvSpPr>
          <p:spPr>
            <a:xfrm>
              <a:off x="726711" y="3744686"/>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18" name="Group 17"/>
          <p:cNvGrpSpPr/>
          <p:nvPr/>
        </p:nvGrpSpPr>
        <p:grpSpPr>
          <a:xfrm>
            <a:off x="498763" y="5690921"/>
            <a:ext cx="2036619" cy="1505692"/>
            <a:chOff x="726711" y="3450772"/>
            <a:chExt cx="2773727" cy="2013857"/>
          </a:xfrm>
        </p:grpSpPr>
        <p:sp>
          <p:nvSpPr>
            <p:cNvPr id="19" name="Rectangle 18"/>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p:cNvSpPr/>
            <p:nvPr/>
          </p:nvSpPr>
          <p:spPr>
            <a:xfrm>
              <a:off x="726711" y="3744686"/>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21" name="Group 20"/>
          <p:cNvGrpSpPr/>
          <p:nvPr/>
        </p:nvGrpSpPr>
        <p:grpSpPr>
          <a:xfrm>
            <a:off x="2038194" y="7765956"/>
            <a:ext cx="2036619" cy="1505692"/>
            <a:chOff x="726711" y="3450772"/>
            <a:chExt cx="2773727" cy="2013857"/>
          </a:xfrm>
        </p:grpSpPr>
        <p:sp>
          <p:nvSpPr>
            <p:cNvPr id="22" name="Rectangle 21"/>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Rectangle 22"/>
            <p:cNvSpPr/>
            <p:nvPr/>
          </p:nvSpPr>
          <p:spPr>
            <a:xfrm>
              <a:off x="726711" y="3744686"/>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24" name="Group 23"/>
          <p:cNvGrpSpPr/>
          <p:nvPr/>
        </p:nvGrpSpPr>
        <p:grpSpPr>
          <a:xfrm>
            <a:off x="3411225" y="5617293"/>
            <a:ext cx="2036619" cy="1505692"/>
            <a:chOff x="726711" y="3450772"/>
            <a:chExt cx="2773727" cy="2013857"/>
          </a:xfrm>
        </p:grpSpPr>
        <p:sp>
          <p:nvSpPr>
            <p:cNvPr id="25" name="Rectangle 24"/>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Rectangle 25"/>
            <p:cNvSpPr/>
            <p:nvPr/>
          </p:nvSpPr>
          <p:spPr>
            <a:xfrm>
              <a:off x="726711" y="3744686"/>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6" name="TextBox 5"/>
          <p:cNvSpPr txBox="1"/>
          <p:nvPr/>
        </p:nvSpPr>
        <p:spPr>
          <a:xfrm>
            <a:off x="1955066" y="434034"/>
            <a:ext cx="1898808" cy="1200329"/>
          </a:xfrm>
          <a:prstGeom prst="rect">
            <a:avLst/>
          </a:prstGeom>
          <a:noFill/>
        </p:spPr>
        <p:txBody>
          <a:bodyPr wrap="square" rtlCol="1">
            <a:spAutoFit/>
          </a:bodyPr>
          <a:lstStyle/>
          <a:p>
            <a:r>
              <a:rPr lang="ar-IQ" dirty="0"/>
              <a:t>1-  يحدد اتجاه المدرسة في تحقيق اهدافها . </a:t>
            </a:r>
            <a:endParaRPr lang="en-US" dirty="0"/>
          </a:p>
          <a:p>
            <a:endParaRPr lang="ar-SA" dirty="0"/>
          </a:p>
        </p:txBody>
      </p:sp>
      <p:sp>
        <p:nvSpPr>
          <p:cNvPr id="8" name="TextBox 7"/>
          <p:cNvSpPr txBox="1"/>
          <p:nvPr/>
        </p:nvSpPr>
        <p:spPr>
          <a:xfrm>
            <a:off x="3448762" y="2244240"/>
            <a:ext cx="1898808" cy="1477328"/>
          </a:xfrm>
          <a:prstGeom prst="rect">
            <a:avLst/>
          </a:prstGeom>
          <a:noFill/>
        </p:spPr>
        <p:txBody>
          <a:bodyPr wrap="square" rtlCol="1">
            <a:spAutoFit/>
          </a:bodyPr>
          <a:lstStyle/>
          <a:p>
            <a:r>
              <a:rPr lang="ar-IQ" dirty="0"/>
              <a:t>2- يشخص المعوقات التي تصادف الطالب ، المعلم ، الادارة .</a:t>
            </a:r>
            <a:endParaRPr lang="en-US" dirty="0"/>
          </a:p>
          <a:p>
            <a:endParaRPr lang="ar-SA" dirty="0"/>
          </a:p>
        </p:txBody>
      </p:sp>
      <p:sp>
        <p:nvSpPr>
          <p:cNvPr id="27" name="TextBox 26"/>
          <p:cNvSpPr txBox="1"/>
          <p:nvPr/>
        </p:nvSpPr>
        <p:spPr>
          <a:xfrm>
            <a:off x="306269" y="2253077"/>
            <a:ext cx="1952864" cy="1477328"/>
          </a:xfrm>
          <a:prstGeom prst="rect">
            <a:avLst/>
          </a:prstGeom>
          <a:noFill/>
        </p:spPr>
        <p:txBody>
          <a:bodyPr wrap="square" rtlCol="1">
            <a:spAutoFit/>
          </a:bodyPr>
          <a:lstStyle/>
          <a:p>
            <a:r>
              <a:rPr lang="ar-IQ" dirty="0"/>
              <a:t>3- تعالج نواحي القصور في صياغة الاهداف </a:t>
            </a:r>
            <a:r>
              <a:rPr lang="ar-IQ" dirty="0" smtClean="0"/>
              <a:t> الكتب</a:t>
            </a:r>
            <a:r>
              <a:rPr lang="ar-SA" dirty="0" smtClean="0"/>
              <a:t> </a:t>
            </a:r>
            <a:r>
              <a:rPr lang="ar-IQ" dirty="0" smtClean="0"/>
              <a:t>المدرسية </a:t>
            </a:r>
            <a:r>
              <a:rPr lang="ar-IQ" dirty="0"/>
              <a:t>، طرائق التدريس </a:t>
            </a:r>
            <a:r>
              <a:rPr lang="ar-IQ" dirty="0" smtClean="0"/>
              <a:t>....</a:t>
            </a:r>
            <a:r>
              <a:rPr lang="ar-IQ" dirty="0"/>
              <a:t>الخ </a:t>
            </a:r>
            <a:endParaRPr lang="en-US" dirty="0"/>
          </a:p>
        </p:txBody>
      </p:sp>
      <p:sp>
        <p:nvSpPr>
          <p:cNvPr id="28" name="TextBox 27"/>
          <p:cNvSpPr txBox="1"/>
          <p:nvPr/>
        </p:nvSpPr>
        <p:spPr>
          <a:xfrm>
            <a:off x="3549036" y="5860470"/>
            <a:ext cx="1760997" cy="1477328"/>
          </a:xfrm>
          <a:prstGeom prst="rect">
            <a:avLst/>
          </a:prstGeom>
          <a:noFill/>
        </p:spPr>
        <p:txBody>
          <a:bodyPr wrap="square" rtlCol="1">
            <a:spAutoFit/>
          </a:bodyPr>
          <a:lstStyle/>
          <a:p>
            <a:r>
              <a:rPr lang="ar-IQ" dirty="0"/>
              <a:t>4- اكتشاف نقاط القوة كنوع من التحفيز والتقويم الايجابي . </a:t>
            </a:r>
            <a:endParaRPr lang="en-US" dirty="0"/>
          </a:p>
          <a:p>
            <a:endParaRPr lang="ar-SA" dirty="0"/>
          </a:p>
        </p:txBody>
      </p:sp>
      <p:sp>
        <p:nvSpPr>
          <p:cNvPr id="29" name="TextBox 28"/>
          <p:cNvSpPr txBox="1"/>
          <p:nvPr/>
        </p:nvSpPr>
        <p:spPr>
          <a:xfrm>
            <a:off x="343178" y="5888241"/>
            <a:ext cx="2091302" cy="1754326"/>
          </a:xfrm>
          <a:prstGeom prst="rect">
            <a:avLst/>
          </a:prstGeom>
          <a:noFill/>
        </p:spPr>
        <p:txBody>
          <a:bodyPr wrap="square" rtlCol="1">
            <a:spAutoFit/>
          </a:bodyPr>
          <a:lstStyle/>
          <a:p>
            <a:r>
              <a:rPr lang="ar-IQ" dirty="0"/>
              <a:t>5- يساعد التقويم على تصحيح عمل المعلم كنوع من التقويم الذاتي وتقدم له تغذية راجعة</a:t>
            </a:r>
            <a:endParaRPr lang="en-US" dirty="0"/>
          </a:p>
          <a:p>
            <a:endParaRPr lang="ar-SA" dirty="0"/>
          </a:p>
        </p:txBody>
      </p:sp>
      <p:sp>
        <p:nvSpPr>
          <p:cNvPr id="30" name="TextBox 29"/>
          <p:cNvSpPr txBox="1"/>
          <p:nvPr/>
        </p:nvSpPr>
        <p:spPr>
          <a:xfrm>
            <a:off x="1996631" y="7946495"/>
            <a:ext cx="1981936" cy="1477328"/>
          </a:xfrm>
          <a:prstGeom prst="rect">
            <a:avLst/>
          </a:prstGeom>
          <a:noFill/>
        </p:spPr>
        <p:txBody>
          <a:bodyPr wrap="square" rtlCol="1">
            <a:spAutoFit/>
          </a:bodyPr>
          <a:lstStyle/>
          <a:p>
            <a:r>
              <a:rPr lang="ar-IQ" dirty="0"/>
              <a:t>6)   يساعد التقويم على التوجيه والارشاد باعتماد نتائجه وتحليلها . </a:t>
            </a:r>
            <a:endParaRPr lang="en-US" dirty="0"/>
          </a:p>
          <a:p>
            <a:endParaRPr lang="ar-SA" dirty="0"/>
          </a:p>
        </p:txBody>
      </p:sp>
    </p:spTree>
    <p:extLst>
      <p:ext uri="{BB962C8B-B14F-4D97-AF65-F5344CB8AC3E}">
        <p14:creationId xmlns:p14="http://schemas.microsoft.com/office/powerpoint/2010/main" val="1399345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Thinking PNG, Person Thinking, Emoji Thinking, Boy, Cartoon images Free  Download - Free Transparent PNG Log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428" y="2967838"/>
            <a:ext cx="2489579" cy="24895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87208" y="5521221"/>
            <a:ext cx="2060179" cy="646331"/>
          </a:xfrm>
          <a:prstGeom prst="rect">
            <a:avLst/>
          </a:prstGeom>
          <a:noFill/>
        </p:spPr>
        <p:txBody>
          <a:bodyPr wrap="none" rtlCol="1">
            <a:spAutoFit/>
          </a:bodyPr>
          <a:lstStyle/>
          <a:p>
            <a:pPr algn="ctr"/>
            <a:r>
              <a:rPr lang="en-US" b="1" dirty="0"/>
              <a:t> </a:t>
            </a:r>
            <a:r>
              <a:rPr lang="ar-IQ" b="1" dirty="0"/>
              <a:t>اسس (الصفات) </a:t>
            </a:r>
            <a:endParaRPr lang="ar-SA" b="1" dirty="0" smtClean="0"/>
          </a:p>
          <a:p>
            <a:pPr algn="ctr"/>
            <a:r>
              <a:rPr lang="ar-IQ" b="1" dirty="0" smtClean="0"/>
              <a:t> </a:t>
            </a:r>
            <a:r>
              <a:rPr lang="ar-IQ" b="1" dirty="0"/>
              <a:t>التقويم </a:t>
            </a:r>
            <a:endParaRPr lang="ar-SA" dirty="0"/>
          </a:p>
        </p:txBody>
      </p:sp>
      <p:sp>
        <p:nvSpPr>
          <p:cNvPr id="5" name="Cloud 4"/>
          <p:cNvSpPr/>
          <p:nvPr/>
        </p:nvSpPr>
        <p:spPr>
          <a:xfrm>
            <a:off x="3210790" y="236083"/>
            <a:ext cx="2431473" cy="1974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TextBox 5"/>
          <p:cNvSpPr txBox="1"/>
          <p:nvPr/>
        </p:nvSpPr>
        <p:spPr>
          <a:xfrm>
            <a:off x="3405740" y="540386"/>
            <a:ext cx="2041572" cy="1200329"/>
          </a:xfrm>
          <a:prstGeom prst="rect">
            <a:avLst/>
          </a:prstGeom>
          <a:noFill/>
        </p:spPr>
        <p:txBody>
          <a:bodyPr wrap="square" rtlCol="1">
            <a:spAutoFit/>
          </a:bodyPr>
          <a:lstStyle/>
          <a:p>
            <a:pPr marL="342900" indent="-342900" algn="ctr">
              <a:buAutoNum type="arabicParenR"/>
            </a:pPr>
            <a:r>
              <a:rPr lang="ar-SA" b="1" dirty="0" smtClean="0"/>
              <a:t>الشمولية</a:t>
            </a:r>
          </a:p>
          <a:p>
            <a:pPr algn="ctr"/>
            <a:r>
              <a:rPr lang="ar-SA" dirty="0" smtClean="0"/>
              <a:t> </a:t>
            </a:r>
            <a:r>
              <a:rPr lang="ar-SA" dirty="0"/>
              <a:t>( أي تشتمل على جميع عناصر المنهج بما فيه المتعلم ) .</a:t>
            </a:r>
            <a:endParaRPr lang="en-US" dirty="0"/>
          </a:p>
        </p:txBody>
      </p:sp>
      <p:sp>
        <p:nvSpPr>
          <p:cNvPr id="10" name="Cloud 9"/>
          <p:cNvSpPr/>
          <p:nvPr/>
        </p:nvSpPr>
        <p:spPr>
          <a:xfrm>
            <a:off x="410504" y="221496"/>
            <a:ext cx="2431473" cy="1974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TextBox 10"/>
          <p:cNvSpPr txBox="1"/>
          <p:nvPr/>
        </p:nvSpPr>
        <p:spPr>
          <a:xfrm>
            <a:off x="563890" y="399291"/>
            <a:ext cx="2041572" cy="1477328"/>
          </a:xfrm>
          <a:prstGeom prst="rect">
            <a:avLst/>
          </a:prstGeom>
          <a:noFill/>
        </p:spPr>
        <p:txBody>
          <a:bodyPr wrap="square" rtlCol="1">
            <a:spAutoFit/>
          </a:bodyPr>
          <a:lstStyle/>
          <a:p>
            <a:pPr marL="342900" indent="-342900" algn="ctr">
              <a:buAutoNum type="arabicParenR" startAt="2"/>
            </a:pPr>
            <a:r>
              <a:rPr lang="ar-SA" b="1" dirty="0" smtClean="0"/>
              <a:t>الاستمرارية</a:t>
            </a:r>
          </a:p>
          <a:p>
            <a:pPr algn="ctr"/>
            <a:r>
              <a:rPr lang="ar-SA" dirty="0" smtClean="0"/>
              <a:t> </a:t>
            </a:r>
            <a:r>
              <a:rPr lang="ar-SA" dirty="0"/>
              <a:t>( أي استمرار طوال العام , ليتسنى للمعلم اكتشاف الخطأ ومعالجته) .</a:t>
            </a:r>
            <a:endParaRPr lang="en-US" dirty="0"/>
          </a:p>
        </p:txBody>
      </p:sp>
      <p:sp>
        <p:nvSpPr>
          <p:cNvPr id="15" name="Cloud 14"/>
          <p:cNvSpPr/>
          <p:nvPr/>
        </p:nvSpPr>
        <p:spPr>
          <a:xfrm>
            <a:off x="4684852" y="2707376"/>
            <a:ext cx="2194958" cy="1974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 name="TextBox 15"/>
          <p:cNvSpPr txBox="1"/>
          <p:nvPr/>
        </p:nvSpPr>
        <p:spPr>
          <a:xfrm>
            <a:off x="4734327" y="3051427"/>
            <a:ext cx="2041572" cy="1477328"/>
          </a:xfrm>
          <a:prstGeom prst="rect">
            <a:avLst/>
          </a:prstGeom>
          <a:noFill/>
        </p:spPr>
        <p:txBody>
          <a:bodyPr wrap="square" rtlCol="1">
            <a:spAutoFit/>
          </a:bodyPr>
          <a:lstStyle/>
          <a:p>
            <a:pPr marL="342900" indent="-342900" algn="ctr">
              <a:buAutoNum type="arabicParenR" startAt="3"/>
            </a:pPr>
            <a:r>
              <a:rPr lang="ar-SA" b="1" dirty="0" smtClean="0"/>
              <a:t>التعاون </a:t>
            </a:r>
          </a:p>
          <a:p>
            <a:pPr algn="ctr"/>
            <a:r>
              <a:rPr lang="ar-SA" dirty="0" smtClean="0"/>
              <a:t>( </a:t>
            </a:r>
            <a:r>
              <a:rPr lang="ar-SA" dirty="0"/>
              <a:t>أي يكون من المعلم , وغيره من أفراد هيئة التعليم ) .</a:t>
            </a:r>
            <a:endParaRPr lang="en-US" dirty="0"/>
          </a:p>
        </p:txBody>
      </p:sp>
      <p:sp>
        <p:nvSpPr>
          <p:cNvPr id="17" name="Cloud 16"/>
          <p:cNvSpPr/>
          <p:nvPr/>
        </p:nvSpPr>
        <p:spPr>
          <a:xfrm>
            <a:off x="-47663" y="3016297"/>
            <a:ext cx="2238091" cy="1974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8" name="TextBox 17"/>
          <p:cNvSpPr txBox="1"/>
          <p:nvPr/>
        </p:nvSpPr>
        <p:spPr>
          <a:xfrm>
            <a:off x="78597" y="3401912"/>
            <a:ext cx="2041572" cy="1200329"/>
          </a:xfrm>
          <a:prstGeom prst="rect">
            <a:avLst/>
          </a:prstGeom>
          <a:noFill/>
        </p:spPr>
        <p:txBody>
          <a:bodyPr wrap="square" rtlCol="1">
            <a:spAutoFit/>
          </a:bodyPr>
          <a:lstStyle/>
          <a:p>
            <a:pPr marL="342900" indent="-342900" algn="ctr">
              <a:buAutoNum type="arabicParenR" startAt="4"/>
            </a:pPr>
            <a:r>
              <a:rPr lang="ar-SA" b="1" dirty="0" smtClean="0"/>
              <a:t>التنويع</a:t>
            </a:r>
          </a:p>
          <a:p>
            <a:pPr algn="ctr"/>
            <a:r>
              <a:rPr lang="ar-SA" dirty="0" smtClean="0"/>
              <a:t> </a:t>
            </a:r>
            <a:r>
              <a:rPr lang="ar-SA" dirty="0"/>
              <a:t>( أي تنويع المعلم في استخدام أدوات التقويم ) .</a:t>
            </a:r>
            <a:endParaRPr lang="en-US" dirty="0"/>
          </a:p>
        </p:txBody>
      </p:sp>
      <p:sp>
        <p:nvSpPr>
          <p:cNvPr id="19" name="Cloud 18"/>
          <p:cNvSpPr/>
          <p:nvPr/>
        </p:nvSpPr>
        <p:spPr>
          <a:xfrm>
            <a:off x="4426527" y="5317157"/>
            <a:ext cx="2431473" cy="1974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TextBox 19"/>
          <p:cNvSpPr txBox="1"/>
          <p:nvPr/>
        </p:nvSpPr>
        <p:spPr>
          <a:xfrm>
            <a:off x="4508206" y="5508538"/>
            <a:ext cx="2041572" cy="1754326"/>
          </a:xfrm>
          <a:prstGeom prst="rect">
            <a:avLst/>
          </a:prstGeom>
          <a:noFill/>
        </p:spPr>
        <p:txBody>
          <a:bodyPr wrap="square" rtlCol="1">
            <a:spAutoFit/>
          </a:bodyPr>
          <a:lstStyle/>
          <a:p>
            <a:pPr algn="ctr"/>
            <a:r>
              <a:rPr lang="ar-IQ" b="1" dirty="0"/>
              <a:t>5) </a:t>
            </a:r>
            <a:r>
              <a:rPr lang="ar-SA" b="1" dirty="0" smtClean="0"/>
              <a:t>الاقتصاد</a:t>
            </a:r>
          </a:p>
          <a:p>
            <a:pPr algn="ctr"/>
            <a:r>
              <a:rPr lang="ar-SA" dirty="0" smtClean="0"/>
              <a:t> </a:t>
            </a:r>
            <a:r>
              <a:rPr lang="ar-SA" dirty="0"/>
              <a:t>( أي استخدام الأِشياء التي لا تؤثر على جودة العمل وتوفير الوقت والجهد والمال ) .</a:t>
            </a:r>
            <a:endParaRPr lang="en-US" dirty="0"/>
          </a:p>
        </p:txBody>
      </p:sp>
      <p:sp>
        <p:nvSpPr>
          <p:cNvPr id="21" name="Cloud 20"/>
          <p:cNvSpPr/>
          <p:nvPr/>
        </p:nvSpPr>
        <p:spPr>
          <a:xfrm>
            <a:off x="-45492" y="5704129"/>
            <a:ext cx="2431473" cy="1974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TextBox 21"/>
          <p:cNvSpPr txBox="1"/>
          <p:nvPr/>
        </p:nvSpPr>
        <p:spPr>
          <a:xfrm>
            <a:off x="-47663" y="6091100"/>
            <a:ext cx="2041572" cy="1200329"/>
          </a:xfrm>
          <a:prstGeom prst="rect">
            <a:avLst/>
          </a:prstGeom>
          <a:noFill/>
        </p:spPr>
        <p:txBody>
          <a:bodyPr wrap="square" rtlCol="1">
            <a:spAutoFit/>
          </a:bodyPr>
          <a:lstStyle/>
          <a:p>
            <a:pPr algn="ctr"/>
            <a:r>
              <a:rPr lang="ar-SA" b="1" dirty="0"/>
              <a:t>6) التمييز </a:t>
            </a:r>
            <a:endParaRPr lang="ar-SA" b="1" dirty="0" smtClean="0"/>
          </a:p>
          <a:p>
            <a:pPr algn="ctr"/>
            <a:r>
              <a:rPr lang="ar-SA" dirty="0" smtClean="0"/>
              <a:t>( </a:t>
            </a:r>
            <a:r>
              <a:rPr lang="ar-SA" dirty="0"/>
              <a:t>أي إظهار الفروق الفردية بين متعلم وآخر ) .</a:t>
            </a:r>
            <a:endParaRPr lang="en-US" dirty="0"/>
          </a:p>
        </p:txBody>
      </p:sp>
      <p:sp>
        <p:nvSpPr>
          <p:cNvPr id="23" name="Cloud 22"/>
          <p:cNvSpPr/>
          <p:nvPr/>
        </p:nvSpPr>
        <p:spPr>
          <a:xfrm>
            <a:off x="2230236" y="7861309"/>
            <a:ext cx="2431473" cy="1974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TextBox 23"/>
          <p:cNvSpPr txBox="1"/>
          <p:nvPr/>
        </p:nvSpPr>
        <p:spPr>
          <a:xfrm>
            <a:off x="2269628" y="8476881"/>
            <a:ext cx="2280141" cy="923330"/>
          </a:xfrm>
          <a:prstGeom prst="rect">
            <a:avLst/>
          </a:prstGeom>
          <a:noFill/>
        </p:spPr>
        <p:txBody>
          <a:bodyPr wrap="square" rtlCol="1">
            <a:spAutoFit/>
          </a:bodyPr>
          <a:lstStyle/>
          <a:p>
            <a:pPr algn="ctr"/>
            <a:r>
              <a:rPr lang="ar-SA" b="1" dirty="0" smtClean="0"/>
              <a:t>7)الأساس </a:t>
            </a:r>
            <a:r>
              <a:rPr lang="ar-SA" b="1" dirty="0"/>
              <a:t>العلمي </a:t>
            </a:r>
            <a:endParaRPr lang="ar-SA" b="1" dirty="0" smtClean="0"/>
          </a:p>
          <a:p>
            <a:pPr algn="ctr"/>
            <a:r>
              <a:rPr lang="ar-SA" dirty="0" smtClean="0"/>
              <a:t>( </a:t>
            </a:r>
            <a:r>
              <a:rPr lang="ar-SA" dirty="0"/>
              <a:t>الموضوعية – الصدق – الثبات ) . </a:t>
            </a:r>
            <a:endParaRPr lang="en-US" dirty="0"/>
          </a:p>
        </p:txBody>
      </p:sp>
    </p:spTree>
    <p:extLst>
      <p:ext uri="{BB962C8B-B14F-4D97-AF65-F5344CB8AC3E}">
        <p14:creationId xmlns:p14="http://schemas.microsoft.com/office/powerpoint/2010/main" val="2320226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4677498"/>
            <a:ext cx="4364182" cy="378070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54" y="1774971"/>
            <a:ext cx="4364182" cy="3780702"/>
          </a:xfrm>
          <a:prstGeom prst="rect">
            <a:avLst/>
          </a:prstGeom>
        </p:spPr>
      </p:pic>
      <p:sp>
        <p:nvSpPr>
          <p:cNvPr id="6" name="TextBox 5"/>
          <p:cNvSpPr txBox="1"/>
          <p:nvPr/>
        </p:nvSpPr>
        <p:spPr>
          <a:xfrm>
            <a:off x="2615045" y="2839601"/>
            <a:ext cx="2514600" cy="2113399"/>
          </a:xfrm>
          <a:prstGeom prst="rect">
            <a:avLst/>
          </a:prstGeom>
          <a:noFill/>
        </p:spPr>
        <p:txBody>
          <a:bodyPr wrap="square" rtlCol="1">
            <a:spAutoFit/>
          </a:bodyPr>
          <a:lstStyle/>
          <a:p>
            <a:pPr algn="ctr">
              <a:lnSpc>
                <a:spcPct val="150000"/>
              </a:lnSpc>
            </a:pPr>
            <a:r>
              <a:rPr lang="ar-IQ" b="1" dirty="0"/>
              <a:t>1) </a:t>
            </a:r>
            <a:r>
              <a:rPr lang="ar-SA" dirty="0"/>
              <a:t>الجماعي المرجع : تقويم أداء المتعلم بمقارنته مع أفراد مجموعته . </a:t>
            </a:r>
            <a:endParaRPr lang="en-US" dirty="0"/>
          </a:p>
          <a:p>
            <a:pPr algn="ctr">
              <a:lnSpc>
                <a:spcPct val="150000"/>
              </a:lnSpc>
            </a:pPr>
            <a:endParaRPr lang="ar-SA" dirty="0"/>
          </a:p>
        </p:txBody>
      </p:sp>
      <p:sp>
        <p:nvSpPr>
          <p:cNvPr id="7" name="TextBox 6"/>
          <p:cNvSpPr txBox="1"/>
          <p:nvPr/>
        </p:nvSpPr>
        <p:spPr>
          <a:xfrm>
            <a:off x="732559" y="5852674"/>
            <a:ext cx="2514600" cy="1702454"/>
          </a:xfrm>
          <a:prstGeom prst="rect">
            <a:avLst/>
          </a:prstGeom>
          <a:noFill/>
        </p:spPr>
        <p:txBody>
          <a:bodyPr wrap="square" rtlCol="1">
            <a:spAutoFit/>
          </a:bodyPr>
          <a:lstStyle/>
          <a:p>
            <a:pPr algn="ctr">
              <a:lnSpc>
                <a:spcPct val="150000"/>
              </a:lnSpc>
            </a:pPr>
            <a:r>
              <a:rPr lang="ar-SA" b="1" dirty="0"/>
              <a:t>2) </a:t>
            </a:r>
            <a:r>
              <a:rPr lang="ar-SA" dirty="0"/>
              <a:t>المحكي المرجع : تقويم أداء المتعلم بمقارنته بمستوى كفاية محدد حسب الأهداف .</a:t>
            </a:r>
            <a:endParaRPr lang="en-US" dirty="0"/>
          </a:p>
        </p:txBody>
      </p:sp>
      <p:sp>
        <p:nvSpPr>
          <p:cNvPr id="8" name="TextBox 7"/>
          <p:cNvSpPr txBox="1"/>
          <p:nvPr/>
        </p:nvSpPr>
        <p:spPr>
          <a:xfrm>
            <a:off x="2625502" y="955964"/>
            <a:ext cx="1789336" cy="646331"/>
          </a:xfrm>
          <a:prstGeom prst="rect">
            <a:avLst/>
          </a:prstGeom>
          <a:noFill/>
        </p:spPr>
        <p:txBody>
          <a:bodyPr wrap="none" rtlCol="1">
            <a:spAutoFit/>
          </a:bodyPr>
          <a:lstStyle/>
          <a:p>
            <a:r>
              <a:rPr lang="ar-IQ" b="1" dirty="0"/>
              <a:t>معايير التقويم :</a:t>
            </a:r>
            <a:endParaRPr lang="en-US" dirty="0"/>
          </a:p>
          <a:p>
            <a:endParaRPr lang="ar-SA" dirty="0"/>
          </a:p>
        </p:txBody>
      </p:sp>
    </p:spTree>
    <p:extLst>
      <p:ext uri="{BB962C8B-B14F-4D97-AF65-F5344CB8AC3E}">
        <p14:creationId xmlns:p14="http://schemas.microsoft.com/office/powerpoint/2010/main" val="844825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8" y="8155206"/>
            <a:ext cx="3170380" cy="184938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480" y="1267689"/>
            <a:ext cx="1523215" cy="140604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16" y="1267689"/>
            <a:ext cx="1523215" cy="140604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480" y="3144976"/>
            <a:ext cx="1523215" cy="1406045"/>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15" y="3144975"/>
            <a:ext cx="1523215" cy="1406045"/>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480" y="5063837"/>
            <a:ext cx="1523215" cy="1406045"/>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15" y="5063836"/>
            <a:ext cx="1523215" cy="1406045"/>
          </a:xfrm>
          <a:prstGeom prst="rect">
            <a:avLst/>
          </a:prstGeom>
        </p:spPr>
      </p:pic>
      <p:sp>
        <p:nvSpPr>
          <p:cNvPr id="20" name="TextBox 19"/>
          <p:cNvSpPr txBox="1"/>
          <p:nvPr/>
        </p:nvSpPr>
        <p:spPr>
          <a:xfrm>
            <a:off x="2301792" y="360023"/>
            <a:ext cx="1821397" cy="646331"/>
          </a:xfrm>
          <a:prstGeom prst="rect">
            <a:avLst/>
          </a:prstGeom>
          <a:noFill/>
        </p:spPr>
        <p:txBody>
          <a:bodyPr wrap="none" rtlCol="1">
            <a:spAutoFit/>
          </a:bodyPr>
          <a:lstStyle/>
          <a:p>
            <a:r>
              <a:rPr lang="ar-SA" b="1" dirty="0"/>
              <a:t>ادوات التقويم : </a:t>
            </a:r>
            <a:endParaRPr lang="en-US" dirty="0"/>
          </a:p>
          <a:p>
            <a:endParaRPr lang="ar-SA" dirty="0"/>
          </a:p>
        </p:txBody>
      </p:sp>
      <p:sp>
        <p:nvSpPr>
          <p:cNvPr id="22" name="TextBox 21"/>
          <p:cNvSpPr txBox="1"/>
          <p:nvPr/>
        </p:nvSpPr>
        <p:spPr>
          <a:xfrm>
            <a:off x="3752480" y="2673734"/>
            <a:ext cx="1523215" cy="369332"/>
          </a:xfrm>
          <a:prstGeom prst="rect">
            <a:avLst/>
          </a:prstGeom>
          <a:noFill/>
        </p:spPr>
        <p:txBody>
          <a:bodyPr wrap="square" rtlCol="1">
            <a:spAutoFit/>
          </a:bodyPr>
          <a:lstStyle/>
          <a:p>
            <a:r>
              <a:rPr lang="ar-SA" b="1" dirty="0"/>
              <a:t>1) </a:t>
            </a:r>
            <a:r>
              <a:rPr lang="ar-SA" dirty="0"/>
              <a:t>الاختبارات </a:t>
            </a:r>
            <a:endParaRPr lang="en-US" dirty="0"/>
          </a:p>
        </p:txBody>
      </p:sp>
      <p:sp>
        <p:nvSpPr>
          <p:cNvPr id="23" name="TextBox 22"/>
          <p:cNvSpPr txBox="1"/>
          <p:nvPr/>
        </p:nvSpPr>
        <p:spPr>
          <a:xfrm>
            <a:off x="0" y="2621821"/>
            <a:ext cx="2488828" cy="369332"/>
          </a:xfrm>
          <a:prstGeom prst="rect">
            <a:avLst/>
          </a:prstGeom>
          <a:noFill/>
        </p:spPr>
        <p:txBody>
          <a:bodyPr wrap="square" rtlCol="1">
            <a:spAutoFit/>
          </a:bodyPr>
          <a:lstStyle/>
          <a:p>
            <a:r>
              <a:rPr lang="ar-SA" b="1" dirty="0"/>
              <a:t>2) </a:t>
            </a:r>
            <a:r>
              <a:rPr lang="ar-SA" dirty="0" smtClean="0"/>
              <a:t>المقابلة الشخصية </a:t>
            </a:r>
            <a:r>
              <a:rPr lang="ar-SA" dirty="0"/>
              <a:t>.</a:t>
            </a:r>
            <a:endParaRPr lang="en-US" dirty="0"/>
          </a:p>
        </p:txBody>
      </p:sp>
      <p:sp>
        <p:nvSpPr>
          <p:cNvPr id="24" name="TextBox 23"/>
          <p:cNvSpPr txBox="1"/>
          <p:nvPr/>
        </p:nvSpPr>
        <p:spPr>
          <a:xfrm>
            <a:off x="3752480" y="4528245"/>
            <a:ext cx="1523215" cy="369332"/>
          </a:xfrm>
          <a:prstGeom prst="rect">
            <a:avLst/>
          </a:prstGeom>
          <a:noFill/>
        </p:spPr>
        <p:txBody>
          <a:bodyPr wrap="square" rtlCol="1">
            <a:spAutoFit/>
          </a:bodyPr>
          <a:lstStyle/>
          <a:p>
            <a:r>
              <a:rPr lang="ar-SA" b="1" dirty="0"/>
              <a:t>3) </a:t>
            </a:r>
            <a:r>
              <a:rPr lang="ar-SA" dirty="0"/>
              <a:t>الملاحظة </a:t>
            </a:r>
            <a:r>
              <a:rPr lang="ar-SA" b="1" dirty="0"/>
              <a:t>. </a:t>
            </a:r>
            <a:endParaRPr lang="en-US" dirty="0"/>
          </a:p>
        </p:txBody>
      </p:sp>
      <p:sp>
        <p:nvSpPr>
          <p:cNvPr id="25" name="TextBox 24"/>
          <p:cNvSpPr txBox="1"/>
          <p:nvPr/>
        </p:nvSpPr>
        <p:spPr>
          <a:xfrm>
            <a:off x="651556" y="4516858"/>
            <a:ext cx="1523215" cy="369332"/>
          </a:xfrm>
          <a:prstGeom prst="rect">
            <a:avLst/>
          </a:prstGeom>
          <a:noFill/>
        </p:spPr>
        <p:txBody>
          <a:bodyPr wrap="square" rtlCol="1">
            <a:spAutoFit/>
          </a:bodyPr>
          <a:lstStyle/>
          <a:p>
            <a:r>
              <a:rPr lang="ar-SA" b="1" dirty="0"/>
              <a:t>4) </a:t>
            </a:r>
            <a:r>
              <a:rPr lang="ar-SA" dirty="0"/>
              <a:t>الاستبيان .</a:t>
            </a:r>
            <a:endParaRPr lang="en-US" dirty="0"/>
          </a:p>
        </p:txBody>
      </p:sp>
      <p:sp>
        <p:nvSpPr>
          <p:cNvPr id="26" name="TextBox 25"/>
          <p:cNvSpPr txBox="1"/>
          <p:nvPr/>
        </p:nvSpPr>
        <p:spPr>
          <a:xfrm>
            <a:off x="3250829" y="6520741"/>
            <a:ext cx="2713552" cy="2308324"/>
          </a:xfrm>
          <a:prstGeom prst="rect">
            <a:avLst/>
          </a:prstGeom>
          <a:noFill/>
        </p:spPr>
        <p:txBody>
          <a:bodyPr wrap="square" rtlCol="1">
            <a:spAutoFit/>
          </a:bodyPr>
          <a:lstStyle/>
          <a:p>
            <a:pPr algn="ctr"/>
            <a:r>
              <a:rPr lang="ar-SA" dirty="0"/>
              <a:t>5) قوائم الميول ( وضع الميول – وهي مجموعة الاستعدادات الفطرية التي تؤدي إلى الانتباه إلى موضوع أو موقف محدد – في قوائم تحدد نوعية وخصائص الميول لدى المتعلمين ) . </a:t>
            </a:r>
            <a:endParaRPr lang="en-US" dirty="0"/>
          </a:p>
        </p:txBody>
      </p:sp>
      <p:sp>
        <p:nvSpPr>
          <p:cNvPr id="27" name="TextBox 26"/>
          <p:cNvSpPr txBox="1"/>
          <p:nvPr/>
        </p:nvSpPr>
        <p:spPr>
          <a:xfrm>
            <a:off x="374073" y="6447008"/>
            <a:ext cx="2369127" cy="1754326"/>
          </a:xfrm>
          <a:prstGeom prst="rect">
            <a:avLst/>
          </a:prstGeom>
          <a:noFill/>
        </p:spPr>
        <p:txBody>
          <a:bodyPr wrap="square" rtlCol="1">
            <a:spAutoFit/>
          </a:bodyPr>
          <a:lstStyle/>
          <a:p>
            <a:pPr algn="ctr"/>
            <a:r>
              <a:rPr lang="ar-SA" dirty="0" smtClean="0"/>
              <a:t>6) </a:t>
            </a:r>
            <a:r>
              <a:rPr lang="ar-SA" dirty="0"/>
              <a:t>سلالم الاتجاهات </a:t>
            </a:r>
            <a:endParaRPr lang="ar-SA" dirty="0" smtClean="0"/>
          </a:p>
          <a:p>
            <a:pPr algn="ctr"/>
            <a:r>
              <a:rPr lang="ar-SA" dirty="0" smtClean="0"/>
              <a:t>( </a:t>
            </a:r>
            <a:r>
              <a:rPr lang="ar-SA" dirty="0"/>
              <a:t>مجموعة من المقاييس الهدف منها الكشف عن الآراء والاتجاهات نحو موضوع معين أو موقف محدد ) . </a:t>
            </a:r>
            <a:endParaRPr lang="en-US" dirty="0"/>
          </a:p>
        </p:txBody>
      </p:sp>
    </p:spTree>
    <p:extLst>
      <p:ext uri="{BB962C8B-B14F-4D97-AF65-F5344CB8AC3E}">
        <p14:creationId xmlns:p14="http://schemas.microsoft.com/office/powerpoint/2010/main" val="224760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1578" y="581126"/>
            <a:ext cx="3028393" cy="1559401"/>
          </a:xfrm>
          <a:prstGeom prst="rect">
            <a:avLst/>
          </a:prstGeom>
          <a:noFill/>
        </p:spPr>
        <p:txBody>
          <a:bodyPr wrap="none" rtlCol="1">
            <a:spAutoFit/>
          </a:bodyPr>
          <a:lstStyle/>
          <a:p>
            <a:pPr algn="ctr">
              <a:lnSpc>
                <a:spcPct val="150000"/>
              </a:lnSpc>
            </a:pPr>
            <a:r>
              <a:rPr lang="ar-IQ" sz="2400" b="1" dirty="0">
                <a:solidFill>
                  <a:srgbClr val="7030A0"/>
                </a:solidFill>
              </a:rPr>
              <a:t>دور القياس </a:t>
            </a:r>
            <a:r>
              <a:rPr lang="ar-IQ" sz="2400" b="1" dirty="0" smtClean="0">
                <a:solidFill>
                  <a:srgbClr val="7030A0"/>
                </a:solidFill>
              </a:rPr>
              <a:t>والتقويم</a:t>
            </a:r>
            <a:endParaRPr lang="ar-SA" sz="2400" b="1" dirty="0" smtClean="0">
              <a:solidFill>
                <a:srgbClr val="7030A0"/>
              </a:solidFill>
            </a:endParaRPr>
          </a:p>
          <a:p>
            <a:pPr algn="ctr">
              <a:lnSpc>
                <a:spcPct val="150000"/>
              </a:lnSpc>
            </a:pPr>
            <a:r>
              <a:rPr lang="ar-IQ" sz="2400" b="1" dirty="0" smtClean="0">
                <a:solidFill>
                  <a:srgbClr val="7030A0"/>
                </a:solidFill>
              </a:rPr>
              <a:t> </a:t>
            </a:r>
            <a:r>
              <a:rPr lang="ar-IQ" sz="2400" b="1" dirty="0">
                <a:solidFill>
                  <a:srgbClr val="7030A0"/>
                </a:solidFill>
              </a:rPr>
              <a:t>في صنع القرار</a:t>
            </a:r>
            <a:r>
              <a:rPr lang="ar-SA" sz="2400" b="1" dirty="0">
                <a:solidFill>
                  <a:srgbClr val="7030A0"/>
                </a:solidFill>
              </a:rPr>
              <a:t> : </a:t>
            </a:r>
            <a:endParaRPr lang="en-US" sz="2400" b="1" dirty="0">
              <a:solidFill>
                <a:srgbClr val="7030A0"/>
              </a:solidFill>
            </a:endParaRPr>
          </a:p>
          <a:p>
            <a:pPr algn="ctr">
              <a:lnSpc>
                <a:spcPct val="150000"/>
              </a:lnSpc>
            </a:pPr>
            <a:endParaRPr lang="ar-SA" dirty="0"/>
          </a:p>
        </p:txBody>
      </p:sp>
      <p:sp>
        <p:nvSpPr>
          <p:cNvPr id="5" name="TextBox 4"/>
          <p:cNvSpPr txBox="1"/>
          <p:nvPr/>
        </p:nvSpPr>
        <p:spPr>
          <a:xfrm>
            <a:off x="0" y="2140527"/>
            <a:ext cx="5611091" cy="5355312"/>
          </a:xfrm>
          <a:prstGeom prst="rect">
            <a:avLst/>
          </a:prstGeom>
          <a:noFill/>
        </p:spPr>
        <p:txBody>
          <a:bodyPr wrap="square" rtlCol="1">
            <a:spAutoFit/>
          </a:bodyPr>
          <a:lstStyle/>
          <a:p>
            <a:r>
              <a:rPr lang="ar-SA" dirty="0"/>
              <a:t> </a:t>
            </a:r>
            <a:r>
              <a:rPr lang="ar-IQ" dirty="0"/>
              <a:t>من الواضح ان عملية التقويم التربوي تستند على عمليات القياس التي لا يمكن الاستغناء عنها ، وكما كانت عمليات التقويم تهدف الى اتخاذ قرار معين في نهاية الامر فان للقياس دور مهم في مساعدة التقويم في اتخاذ القرارات التربوية . وكما يلي:</a:t>
            </a:r>
            <a:endParaRPr lang="en-US" dirty="0"/>
          </a:p>
          <a:p>
            <a:r>
              <a:rPr lang="ar-IQ" dirty="0"/>
              <a:t>1- يستخدم القياس والتقويم لتحديد موقع الطالب بين اقرانه ، وبالتالي يحدد مدى استفادة الطالب من المقرر الدراسي .</a:t>
            </a:r>
            <a:endParaRPr lang="en-US" dirty="0"/>
          </a:p>
          <a:p>
            <a:r>
              <a:rPr lang="ar-IQ" dirty="0"/>
              <a:t>2- يستخدم القياس والتقويم في عملية توزيع الطلاب على الشعب وتوزيع الطلبة على :</a:t>
            </a:r>
            <a:endParaRPr lang="en-US" dirty="0"/>
          </a:p>
          <a:p>
            <a:r>
              <a:rPr lang="ar-IQ" dirty="0"/>
              <a:t>الذكاء ، الاستعدادات ، التحصيل الدراسي .......... الخ</a:t>
            </a:r>
            <a:endParaRPr lang="en-US" dirty="0"/>
          </a:p>
          <a:p>
            <a:r>
              <a:rPr lang="ar-IQ" dirty="0"/>
              <a:t>3- يستخدم القياس في تقويم المناهج الدراسية وكفاءة كل من المعلمين والادارة المدرسية .</a:t>
            </a:r>
            <a:endParaRPr lang="en-US" dirty="0"/>
          </a:p>
          <a:p>
            <a:r>
              <a:rPr lang="ar-IQ" dirty="0"/>
              <a:t>4-  يستخدم القياس في كفاءة الدورات التربوية او الدورات التدريبية التي تجري لتدريب العاملين اثناء الخدمة " معلمين ،مدراء ، مشرفين .......الخ .</a:t>
            </a:r>
            <a:endParaRPr lang="en-US" dirty="0"/>
          </a:p>
          <a:p>
            <a:r>
              <a:rPr lang="ar-IQ" dirty="0"/>
              <a:t>5-  يعتمد على نتائج القياس لتحديد مدى صلاحية وكفاءة نظم الامتحانات المدرسية ومستوى صعوبة او سهولة الاسئلة الإمتحانية .</a:t>
            </a:r>
            <a:endParaRPr lang="ar-SA" dirty="0"/>
          </a:p>
        </p:txBody>
      </p:sp>
    </p:spTree>
    <p:extLst>
      <p:ext uri="{BB962C8B-B14F-4D97-AF65-F5344CB8AC3E}">
        <p14:creationId xmlns:p14="http://schemas.microsoft.com/office/powerpoint/2010/main" val="2766934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83970" y="604116"/>
            <a:ext cx="3230372" cy="952890"/>
          </a:xfrm>
          <a:prstGeom prst="rect">
            <a:avLst/>
          </a:prstGeom>
          <a:noFill/>
        </p:spPr>
        <p:txBody>
          <a:bodyPr wrap="square" rtlCol="1">
            <a:spAutoFit/>
          </a:bodyPr>
          <a:lstStyle/>
          <a:p>
            <a:pPr algn="ctr">
              <a:lnSpc>
                <a:spcPct val="150000"/>
              </a:lnSpc>
            </a:pPr>
            <a:r>
              <a:rPr lang="ar-IQ" sz="2000" b="1" dirty="0">
                <a:solidFill>
                  <a:srgbClr val="0070C0"/>
                </a:solidFill>
              </a:rPr>
              <a:t> الفرق بين الاختبار والتقويم :</a:t>
            </a:r>
            <a:endParaRPr lang="ar-SA" sz="2000" dirty="0">
              <a:solidFill>
                <a:srgbClr val="0070C0"/>
              </a:solidFill>
            </a:endParaRPr>
          </a:p>
        </p:txBody>
      </p:sp>
      <p:grpSp>
        <p:nvGrpSpPr>
          <p:cNvPr id="6" name="Group 5"/>
          <p:cNvGrpSpPr/>
          <p:nvPr/>
        </p:nvGrpSpPr>
        <p:grpSpPr>
          <a:xfrm>
            <a:off x="2810588" y="1948887"/>
            <a:ext cx="3142862" cy="2620985"/>
            <a:chOff x="726711" y="3450772"/>
            <a:chExt cx="2773727" cy="2013857"/>
          </a:xfrm>
        </p:grpSpPr>
        <p:sp>
          <p:nvSpPr>
            <p:cNvPr id="7" name="Rectangle 6"/>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Rectangle 7"/>
            <p:cNvSpPr/>
            <p:nvPr/>
          </p:nvSpPr>
          <p:spPr>
            <a:xfrm>
              <a:off x="726711" y="3744686"/>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21" name="TextBox 20"/>
          <p:cNvSpPr txBox="1"/>
          <p:nvPr/>
        </p:nvSpPr>
        <p:spPr>
          <a:xfrm>
            <a:off x="2872934" y="2391053"/>
            <a:ext cx="2930195" cy="2308324"/>
          </a:xfrm>
          <a:prstGeom prst="rect">
            <a:avLst/>
          </a:prstGeom>
          <a:noFill/>
        </p:spPr>
        <p:txBody>
          <a:bodyPr wrap="square" rtlCol="1">
            <a:spAutoFit/>
          </a:bodyPr>
          <a:lstStyle/>
          <a:p>
            <a:r>
              <a:rPr lang="ar-IQ" dirty="0" smtClean="0"/>
              <a:t>الاختبار </a:t>
            </a:r>
            <a:r>
              <a:rPr lang="ar-IQ" dirty="0"/>
              <a:t>عملية نهائية تقيس جانباً واحداً من جوانب التلميذ وهو الجانب المعرفي بينما التقويم يمتد ليشمل جوانب التلميذ المختلفة وعمل المعلم ونشاط المدرسة . </a:t>
            </a:r>
            <a:endParaRPr lang="en-US" dirty="0"/>
          </a:p>
          <a:p>
            <a:r>
              <a:rPr lang="ar-IQ" dirty="0"/>
              <a:t> </a:t>
            </a:r>
            <a:endParaRPr lang="en-US" dirty="0"/>
          </a:p>
          <a:p>
            <a:endParaRPr lang="ar-SA" dirty="0"/>
          </a:p>
        </p:txBody>
      </p:sp>
      <p:grpSp>
        <p:nvGrpSpPr>
          <p:cNvPr id="25" name="Group 24"/>
          <p:cNvGrpSpPr/>
          <p:nvPr/>
        </p:nvGrpSpPr>
        <p:grpSpPr>
          <a:xfrm>
            <a:off x="206614" y="4759021"/>
            <a:ext cx="3142862" cy="2826341"/>
            <a:chOff x="726711" y="3450772"/>
            <a:chExt cx="2773727" cy="1915276"/>
          </a:xfrm>
        </p:grpSpPr>
        <p:sp>
          <p:nvSpPr>
            <p:cNvPr id="26" name="Rectangle 25"/>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7" name="Rectangle 26"/>
            <p:cNvSpPr/>
            <p:nvPr/>
          </p:nvSpPr>
          <p:spPr>
            <a:xfrm>
              <a:off x="726711" y="3646105"/>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28" name="TextBox 27"/>
          <p:cNvSpPr txBox="1"/>
          <p:nvPr/>
        </p:nvSpPr>
        <p:spPr>
          <a:xfrm>
            <a:off x="268960" y="5055713"/>
            <a:ext cx="2930196" cy="2308324"/>
          </a:xfrm>
          <a:prstGeom prst="rect">
            <a:avLst/>
          </a:prstGeom>
          <a:noFill/>
        </p:spPr>
        <p:txBody>
          <a:bodyPr wrap="square" rtlCol="1">
            <a:spAutoFit/>
          </a:bodyPr>
          <a:lstStyle/>
          <a:p>
            <a:r>
              <a:rPr lang="ar-IQ" dirty="0"/>
              <a:t>الاختبار عملية يقوم بها طرف واحد وهو المعلم الذي يضع الامتحان ثم يختار الزمان والمكان ثم يقوم بالتصحيح ....الخ اما التقويم فهو عملية تعاونية شاملة يشترك فيها كل من له علاقة بالعملية التعليمية . </a:t>
            </a:r>
            <a:endParaRPr lang="en-US" dirty="0"/>
          </a:p>
        </p:txBody>
      </p:sp>
      <p:grpSp>
        <p:nvGrpSpPr>
          <p:cNvPr id="29" name="Group 28"/>
          <p:cNvGrpSpPr/>
          <p:nvPr/>
        </p:nvGrpSpPr>
        <p:grpSpPr>
          <a:xfrm>
            <a:off x="3403167" y="6937840"/>
            <a:ext cx="3142862" cy="2620985"/>
            <a:chOff x="726711" y="3450772"/>
            <a:chExt cx="2773727" cy="2013857"/>
          </a:xfrm>
        </p:grpSpPr>
        <p:sp>
          <p:nvSpPr>
            <p:cNvPr id="30" name="Rectangle 29"/>
            <p:cNvSpPr/>
            <p:nvPr/>
          </p:nvSpPr>
          <p:spPr>
            <a:xfrm>
              <a:off x="914400" y="3450772"/>
              <a:ext cx="2586038" cy="171994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Rectangle 30"/>
            <p:cNvSpPr/>
            <p:nvPr/>
          </p:nvSpPr>
          <p:spPr>
            <a:xfrm>
              <a:off x="726711" y="3744686"/>
              <a:ext cx="2586038" cy="1719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32" name="TextBox 31"/>
          <p:cNvSpPr txBox="1"/>
          <p:nvPr/>
        </p:nvSpPr>
        <p:spPr>
          <a:xfrm>
            <a:off x="3465513" y="7380006"/>
            <a:ext cx="2930195" cy="1754326"/>
          </a:xfrm>
          <a:prstGeom prst="rect">
            <a:avLst/>
          </a:prstGeom>
          <a:noFill/>
        </p:spPr>
        <p:txBody>
          <a:bodyPr wrap="square" rtlCol="1">
            <a:spAutoFit/>
          </a:bodyPr>
          <a:lstStyle/>
          <a:p>
            <a:r>
              <a:rPr lang="ar-IQ" dirty="0"/>
              <a:t>الاختبار عملية قياسية تقيس مدى كفاية الفرد في احدى النواحي اما التقويم فهو عملية علاجية تشخص الحالة الراهنة لكنها لا تتوقف بل يمتد ليرسم العلاج المناسب </a:t>
            </a:r>
            <a:endParaRPr lang="en-US" dirty="0"/>
          </a:p>
        </p:txBody>
      </p:sp>
    </p:spTree>
    <p:extLst>
      <p:ext uri="{BB962C8B-B14F-4D97-AF65-F5344CB8AC3E}">
        <p14:creationId xmlns:p14="http://schemas.microsoft.com/office/powerpoint/2010/main" val="1395602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13164"/>
            <a:ext cx="5444837" cy="2631490"/>
          </a:xfrm>
          <a:prstGeom prst="rect">
            <a:avLst/>
          </a:prstGeom>
          <a:noFill/>
        </p:spPr>
        <p:txBody>
          <a:bodyPr wrap="square" rtlCol="1">
            <a:spAutoFit/>
          </a:bodyPr>
          <a:lstStyle/>
          <a:p>
            <a:pPr>
              <a:lnSpc>
                <a:spcPct val="150000"/>
              </a:lnSpc>
            </a:pPr>
            <a:r>
              <a:rPr lang="ar-IQ" sz="2000" b="1" dirty="0">
                <a:solidFill>
                  <a:srgbClr val="7030A0"/>
                </a:solidFill>
                <a:latin typeface="ae_Hor" panose="02060603050605020204" pitchFamily="18" charset="-78"/>
                <a:cs typeface="ae_Hor" panose="02060603050605020204" pitchFamily="18" charset="-78"/>
              </a:rPr>
              <a:t>نشاط (1)  </a:t>
            </a:r>
            <a:r>
              <a:rPr lang="ar-SA" dirty="0"/>
              <a:t>أكمل ما يأتي :</a:t>
            </a:r>
            <a:endParaRPr lang="en-US" dirty="0"/>
          </a:p>
          <a:p>
            <a:pPr>
              <a:lnSpc>
                <a:spcPct val="150000"/>
              </a:lnSpc>
            </a:pPr>
            <a:r>
              <a:rPr lang="ar-SA" dirty="0"/>
              <a:t>1- يستخدم التقويم القبلي للتعرف على ....................</a:t>
            </a:r>
            <a:endParaRPr lang="en-US" dirty="0"/>
          </a:p>
          <a:p>
            <a:pPr>
              <a:lnSpc>
                <a:spcPct val="150000"/>
              </a:lnSpc>
            </a:pPr>
            <a:r>
              <a:rPr lang="ar-SA" dirty="0"/>
              <a:t>2- يستخدم التقويم التكويني للتعرف على ..................</a:t>
            </a:r>
            <a:endParaRPr lang="en-US" dirty="0"/>
          </a:p>
          <a:p>
            <a:pPr>
              <a:lnSpc>
                <a:spcPct val="150000"/>
              </a:lnSpc>
            </a:pPr>
            <a:r>
              <a:rPr lang="ar-SA" dirty="0"/>
              <a:t>3- يهدف التقويم القبلي إلى..................................</a:t>
            </a:r>
            <a:endParaRPr lang="en-US" dirty="0"/>
          </a:p>
          <a:p>
            <a:pPr>
              <a:lnSpc>
                <a:spcPct val="150000"/>
              </a:lnSpc>
            </a:pPr>
            <a:r>
              <a:rPr lang="ar-SA" dirty="0"/>
              <a:t>4- يهدف التقويم التكويني إلى .............................</a:t>
            </a:r>
            <a:endParaRPr lang="en-US" dirty="0"/>
          </a:p>
          <a:p>
            <a:pPr>
              <a:lnSpc>
                <a:spcPct val="150000"/>
              </a:lnSpc>
            </a:pPr>
            <a:endParaRPr lang="ar-SA"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8" y="4960370"/>
            <a:ext cx="4362018" cy="4362018"/>
          </a:xfrm>
          <a:prstGeom prst="rect">
            <a:avLst/>
          </a:prstGeom>
        </p:spPr>
      </p:pic>
    </p:spTree>
    <p:extLst>
      <p:ext uri="{BB962C8B-B14F-4D97-AF65-F5344CB8AC3E}">
        <p14:creationId xmlns:p14="http://schemas.microsoft.com/office/powerpoint/2010/main" val="3725579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033" y="1641764"/>
            <a:ext cx="5830507" cy="1477328"/>
          </a:xfrm>
          <a:prstGeom prst="rect">
            <a:avLst/>
          </a:prstGeom>
          <a:noFill/>
        </p:spPr>
        <p:txBody>
          <a:bodyPr wrap="none" rtlCol="1">
            <a:spAutoFit/>
          </a:bodyPr>
          <a:lstStyle/>
          <a:p>
            <a:pPr>
              <a:lnSpc>
                <a:spcPct val="150000"/>
              </a:lnSpc>
            </a:pPr>
            <a:r>
              <a:rPr lang="ar-IQ" sz="2400" b="1" dirty="0">
                <a:solidFill>
                  <a:srgbClr val="7030A0"/>
                </a:solidFill>
                <a:latin typeface="ae_Hor" panose="02060603050605020204" pitchFamily="18" charset="-78"/>
                <a:cs typeface="ae_Hor" panose="02060603050605020204" pitchFamily="18" charset="-78"/>
              </a:rPr>
              <a:t>نشاط (2) </a:t>
            </a:r>
            <a:r>
              <a:rPr lang="ar-IQ" dirty="0"/>
              <a:t>اكتب بأسلوبك الخاص أهم الفروق بين </a:t>
            </a:r>
            <a:r>
              <a:rPr lang="ar-IQ" dirty="0" smtClean="0"/>
              <a:t>القياس</a:t>
            </a:r>
            <a:endParaRPr lang="ar-SA" dirty="0" smtClean="0"/>
          </a:p>
          <a:p>
            <a:pPr>
              <a:lnSpc>
                <a:spcPct val="150000"/>
              </a:lnSpc>
            </a:pPr>
            <a:r>
              <a:rPr lang="ar-IQ" dirty="0" smtClean="0"/>
              <a:t> </a:t>
            </a:r>
            <a:r>
              <a:rPr lang="ar-IQ" dirty="0"/>
              <a:t>والتقويم والتقييم . </a:t>
            </a:r>
            <a:endParaRPr lang="en-US" dirty="0"/>
          </a:p>
          <a:p>
            <a:pPr>
              <a:lnSpc>
                <a:spcPct val="150000"/>
              </a:lnSpc>
            </a:pPr>
            <a:endParaRPr lang="ar-S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18" y="3838152"/>
            <a:ext cx="4362018" cy="4362018"/>
          </a:xfrm>
          <a:prstGeom prst="rect">
            <a:avLst/>
          </a:prstGeom>
        </p:spPr>
      </p:pic>
    </p:spTree>
    <p:extLst>
      <p:ext uri="{BB962C8B-B14F-4D97-AF65-F5344CB8AC3E}">
        <p14:creationId xmlns:p14="http://schemas.microsoft.com/office/powerpoint/2010/main" val="222908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981" y="1537854"/>
            <a:ext cx="5230983" cy="1015663"/>
          </a:xfrm>
          <a:prstGeom prst="rect">
            <a:avLst/>
          </a:prstGeom>
          <a:noFill/>
        </p:spPr>
        <p:txBody>
          <a:bodyPr wrap="none" rtlCol="1">
            <a:spAutoFit/>
          </a:bodyPr>
          <a:lstStyle/>
          <a:p>
            <a:r>
              <a:rPr lang="ar-IQ" sz="2400" b="1" dirty="0">
                <a:solidFill>
                  <a:srgbClr val="7030A0"/>
                </a:solidFill>
                <a:latin typeface="ae_Hor" panose="02060603050605020204" pitchFamily="18" charset="-78"/>
                <a:cs typeface="ae_Hor" panose="02060603050605020204" pitchFamily="18" charset="-78"/>
              </a:rPr>
              <a:t>نشاط (3)</a:t>
            </a:r>
            <a:r>
              <a:rPr lang="ar-IQ" sz="2400" b="1" dirty="0">
                <a:solidFill>
                  <a:srgbClr val="7030A0"/>
                </a:solidFill>
              </a:rPr>
              <a:t>  </a:t>
            </a:r>
            <a:r>
              <a:rPr lang="ar-IQ" dirty="0"/>
              <a:t>ارسم مخطط يبين العلاقة بين </a:t>
            </a:r>
            <a:r>
              <a:rPr lang="ar-IQ" dirty="0" smtClean="0"/>
              <a:t>القياس</a:t>
            </a:r>
            <a:endParaRPr lang="ar-SA" dirty="0" smtClean="0"/>
          </a:p>
          <a:p>
            <a:r>
              <a:rPr lang="ar-IQ" dirty="0" smtClean="0"/>
              <a:t> </a:t>
            </a:r>
            <a:r>
              <a:rPr lang="ar-IQ" dirty="0"/>
              <a:t>والتقويم .</a:t>
            </a:r>
            <a:endParaRPr lang="en-US" dirty="0"/>
          </a:p>
          <a:p>
            <a:endParaRPr lang="ar-S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18" y="3838152"/>
            <a:ext cx="4362018" cy="4362018"/>
          </a:xfrm>
          <a:prstGeom prst="rect">
            <a:avLst/>
          </a:prstGeom>
        </p:spPr>
      </p:pic>
    </p:spTree>
    <p:extLst>
      <p:ext uri="{BB962C8B-B14F-4D97-AF65-F5344CB8AC3E}">
        <p14:creationId xmlns:p14="http://schemas.microsoft.com/office/powerpoint/2010/main" val="214513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6175" y="1315958"/>
            <a:ext cx="4760785" cy="687010"/>
          </a:xfrm>
        </p:spPr>
        <p:txBody>
          <a:bodyPr>
            <a:noAutofit/>
          </a:bodyPr>
          <a:lstStyle/>
          <a:p>
            <a:pPr algn="ctr"/>
            <a:r>
              <a:rPr lang="ar-IQ" sz="3200" b="1" dirty="0"/>
              <a:t>القراءات المساعدة : </a:t>
            </a:r>
            <a:r>
              <a:rPr lang="en-US" sz="3200" dirty="0"/>
              <a:t/>
            </a:r>
            <a:br>
              <a:rPr lang="en-US" sz="3200" dirty="0"/>
            </a:br>
            <a:endParaRPr lang="ar-SA" sz="3200" dirty="0"/>
          </a:p>
        </p:txBody>
      </p:sp>
      <p:sp>
        <p:nvSpPr>
          <p:cNvPr id="5" name="TextBox 4"/>
          <p:cNvSpPr txBox="1"/>
          <p:nvPr/>
        </p:nvSpPr>
        <p:spPr>
          <a:xfrm>
            <a:off x="805549" y="2743200"/>
            <a:ext cx="4463137" cy="4247317"/>
          </a:xfrm>
          <a:prstGeom prst="rect">
            <a:avLst/>
          </a:prstGeom>
          <a:noFill/>
        </p:spPr>
        <p:txBody>
          <a:bodyPr wrap="square" rtlCol="1">
            <a:spAutoFit/>
          </a:bodyPr>
          <a:lstStyle/>
          <a:p>
            <a:pPr marL="285750" indent="-285750">
              <a:lnSpc>
                <a:spcPct val="150000"/>
              </a:lnSpc>
              <a:buFont typeface="Arial" panose="020B0604020202020204" pitchFamily="34" charset="0"/>
              <a:buChar char="•"/>
            </a:pPr>
            <a:r>
              <a:rPr lang="ar-IQ" dirty="0"/>
              <a:t>عمر , محمود احمد واخرون (2010) القياس النفسي والتربوي . ط 1 , دار المسيرة للنشر والتوزيع والطباعة ,الاردن .</a:t>
            </a:r>
            <a:endParaRPr lang="en-US" dirty="0"/>
          </a:p>
          <a:p>
            <a:pPr marL="285750" indent="-285750">
              <a:lnSpc>
                <a:spcPct val="150000"/>
              </a:lnSpc>
              <a:buFont typeface="Arial" panose="020B0604020202020204" pitchFamily="34" charset="0"/>
              <a:buChar char="•"/>
            </a:pPr>
            <a:r>
              <a:rPr lang="ar-IQ" dirty="0"/>
              <a:t>عبد الرحمن , احمد محمد (2011) تصميم الاختبارات , ط 1 , دار اسامة للنشر والتوزيع , عمان .</a:t>
            </a:r>
            <a:endParaRPr lang="en-US" dirty="0"/>
          </a:p>
          <a:p>
            <a:pPr marL="285750" indent="-285750">
              <a:lnSpc>
                <a:spcPct val="150000"/>
              </a:lnSpc>
              <a:buFont typeface="Arial" panose="020B0604020202020204" pitchFamily="34" charset="0"/>
              <a:buChar char="•"/>
            </a:pPr>
            <a:r>
              <a:rPr lang="ar-IQ" dirty="0"/>
              <a:t>مراد . صلاح احمد , امين , علي سليمان (2005) الاختبارات والمقاييس في العلوم النفسية والتربوية , خطواتها , اعدادها , </a:t>
            </a:r>
            <a:endParaRPr lang="ar-SA" dirty="0" smtClean="0"/>
          </a:p>
          <a:p>
            <a:pPr>
              <a:lnSpc>
                <a:spcPct val="150000"/>
              </a:lnSpc>
            </a:pPr>
            <a:r>
              <a:rPr lang="en-US" dirty="0" smtClean="0"/>
              <a:t>    </a:t>
            </a:r>
            <a:r>
              <a:rPr lang="ar-IQ" dirty="0" smtClean="0"/>
              <a:t>ط1 </a:t>
            </a:r>
            <a:r>
              <a:rPr lang="ar-IQ" dirty="0"/>
              <a:t>, دار الكتاب الحديث , القاهرة . </a:t>
            </a:r>
            <a:endParaRPr lang="ar-SA"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153" y="6990517"/>
            <a:ext cx="2830285" cy="283028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8686" y="2540399"/>
            <a:ext cx="884573" cy="88457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8686" y="3880885"/>
            <a:ext cx="884573" cy="88457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8686" y="5047199"/>
            <a:ext cx="884573" cy="884573"/>
          </a:xfrm>
          <a:prstGeom prst="rect">
            <a:avLst/>
          </a:prstGeom>
        </p:spPr>
      </p:pic>
    </p:spTree>
    <p:extLst>
      <p:ext uri="{BB962C8B-B14F-4D97-AF65-F5344CB8AC3E}">
        <p14:creationId xmlns:p14="http://schemas.microsoft.com/office/powerpoint/2010/main" val="128853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85000">
              <a:schemeClr val="accent1">
                <a:lumMod val="45000"/>
                <a:lumOff val="55000"/>
              </a:schemeClr>
            </a:gs>
            <a:gs pos="95575">
              <a:schemeClr val="tx2">
                <a:lumMod val="20000"/>
                <a:lumOff val="80000"/>
              </a:schemeClr>
            </a:gs>
            <a:gs pos="66000">
              <a:schemeClr val="accent1">
                <a:lumMod val="20000"/>
                <a:lumOff val="80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ound Diagonal Corner Rectangle 3"/>
          <p:cNvSpPr/>
          <p:nvPr/>
        </p:nvSpPr>
        <p:spPr>
          <a:xfrm>
            <a:off x="1110343" y="827314"/>
            <a:ext cx="3614057" cy="1066800"/>
          </a:xfrm>
          <a:prstGeom prst="round2Diag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ar-SA" sz="3600" b="1" dirty="0" smtClean="0">
                <a:ln w="6600">
                  <a:solidFill>
                    <a:schemeClr val="accent2"/>
                  </a:solidFill>
                  <a:prstDash val="solid"/>
                </a:ln>
                <a:solidFill>
                  <a:srgbClr val="FFFFFF"/>
                </a:solidFill>
                <a:effectLst>
                  <a:outerShdw dist="38100" dir="2700000" algn="tl" rotWithShape="0">
                    <a:schemeClr val="accent2"/>
                  </a:outerShdw>
                </a:effectLst>
              </a:rPr>
              <a:t>المقدمة</a:t>
            </a:r>
            <a:endParaRPr lang="ar-SA" sz="3600" dirty="0">
              <a:solidFill>
                <a:schemeClr val="accent1">
                  <a:lumMod val="75000"/>
                </a:schemeClr>
              </a:solidFill>
            </a:endParaRPr>
          </a:p>
        </p:txBody>
      </p:sp>
      <p:sp>
        <p:nvSpPr>
          <p:cNvPr id="5" name="TextBox 4"/>
          <p:cNvSpPr txBox="1"/>
          <p:nvPr/>
        </p:nvSpPr>
        <p:spPr>
          <a:xfrm>
            <a:off x="87088" y="2242456"/>
            <a:ext cx="6030688" cy="8402300"/>
          </a:xfrm>
          <a:prstGeom prst="rect">
            <a:avLst/>
          </a:prstGeom>
          <a:noFill/>
        </p:spPr>
        <p:txBody>
          <a:bodyPr wrap="square" rtlCol="1">
            <a:spAutoFit/>
          </a:bodyPr>
          <a:lstStyle/>
          <a:p>
            <a:pPr algn="ctr">
              <a:lnSpc>
                <a:spcPct val="150000"/>
              </a:lnSpc>
            </a:pPr>
            <a:r>
              <a:rPr lang="ar-IQ" dirty="0"/>
              <a:t> ان القياس قديم قدم اول محاولة بدأها الانسان لتعلم شيء لأخر من بني جنسه ؛ فالإنسان القديم اعتمد التجربة في تعلمه واستطاع ان يقوم سلوكه استناداً على نتائج ذلك السلوك . </a:t>
            </a:r>
            <a:endParaRPr lang="en-US" dirty="0"/>
          </a:p>
          <a:p>
            <a:pPr algn="ctr">
              <a:lnSpc>
                <a:spcPct val="150000"/>
              </a:lnSpc>
            </a:pPr>
            <a:r>
              <a:rPr lang="ar-IQ" dirty="0"/>
              <a:t>ففي النصف الثاني من القرن التاسع عشر أخذ المربون يدركون مساوئ الاعتماد كلياً على التسميع الشفهي وظهر من يدعو الى استخدام الاختبارات التحريرية بدلاً من الشفوية كأساس للالتحاق بالكليات والجامعات وخاصة في الولايات المتحدة الامريكية . </a:t>
            </a:r>
            <a:endParaRPr lang="ar-SA" dirty="0" smtClean="0"/>
          </a:p>
          <a:p>
            <a:pPr algn="ctr">
              <a:lnSpc>
                <a:spcPct val="150000"/>
              </a:lnSpc>
            </a:pPr>
            <a:r>
              <a:rPr lang="ar-IQ" dirty="0" smtClean="0"/>
              <a:t> وعلى الرغم من الجوانب الايجابية التي تتمتع بها الاختبارات التحريرية الا انها تحمل بعض القصور منها عدم الشمول وعدم الموضوعية وضعف صياغة بعض اسئلتها غير ان هذه النقلة في الاختبارات لم تؤد الى الاستغناء كلياً عن الاختبارات الشفوية .</a:t>
            </a:r>
            <a:endParaRPr lang="en-US" dirty="0" smtClean="0"/>
          </a:p>
          <a:p>
            <a:pPr algn="ctr">
              <a:lnSpc>
                <a:spcPct val="150000"/>
              </a:lnSpc>
            </a:pPr>
            <a:r>
              <a:rPr lang="ar-IQ" dirty="0" smtClean="0"/>
              <a:t>وشهد القرن العشرين حدث هام هو ادخال اول وسيلة من الوسائل الشائعة في قياس الذكاء على يد بينيه وسيمون حيث وضع الفريد بينيه بالاشتراك مع زميل له سيمون بوضع اول اختبار للذكاء عام 1905 وكان لهذا لجدث الاثر الكبير في تطور القياس والتقويم التربوي . </a:t>
            </a:r>
            <a:endParaRPr lang="ar-SA" dirty="0" smtClean="0"/>
          </a:p>
          <a:p>
            <a:pPr algn="ctr">
              <a:lnSpc>
                <a:spcPct val="150000"/>
              </a:lnSpc>
            </a:pPr>
            <a:endParaRPr lang="en-US" dirty="0"/>
          </a:p>
          <a:p>
            <a:pPr algn="ctr">
              <a:lnSpc>
                <a:spcPct val="150000"/>
              </a:lnSpc>
            </a:pPr>
            <a:r>
              <a:rPr lang="ar-IQ" dirty="0"/>
              <a:t>     </a:t>
            </a:r>
            <a:r>
              <a:rPr lang="ar-IQ" dirty="0" smtClean="0"/>
              <a:t>                                                                                           </a:t>
            </a:r>
            <a:endParaRPr lang="ar-SA" dirty="0"/>
          </a:p>
        </p:txBody>
      </p:sp>
    </p:spTree>
    <p:extLst>
      <p:ext uri="{BB962C8B-B14F-4D97-AF65-F5344CB8AC3E}">
        <p14:creationId xmlns:p14="http://schemas.microsoft.com/office/powerpoint/2010/main" val="309234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4" y="1228874"/>
            <a:ext cx="3200400" cy="752324"/>
          </a:xfrm>
        </p:spPr>
        <p:txBody>
          <a:bodyPr>
            <a:normAutofit fontScale="90000"/>
          </a:bodyPr>
          <a:lstStyle/>
          <a:p>
            <a:r>
              <a:rPr lang="ar-IQ" b="1" dirty="0"/>
              <a:t>اولاً : مفهوم </a:t>
            </a:r>
            <a:r>
              <a:rPr lang="ar-IQ" b="1" dirty="0" smtClean="0"/>
              <a:t>القياس</a:t>
            </a:r>
            <a:r>
              <a:rPr lang="en-US" dirty="0"/>
              <a:t/>
            </a:r>
            <a:br>
              <a:rPr lang="en-US" dirty="0"/>
            </a:br>
            <a:endParaRPr lang="ar-SA"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7" y="4093029"/>
            <a:ext cx="4680856" cy="4680856"/>
          </a:xfrm>
          <a:prstGeom prst="rect">
            <a:avLst/>
          </a:prstGeom>
        </p:spPr>
      </p:pic>
    </p:spTree>
    <p:extLst>
      <p:ext uri="{BB962C8B-B14F-4D97-AF65-F5344CB8AC3E}">
        <p14:creationId xmlns:p14="http://schemas.microsoft.com/office/powerpoint/2010/main" val="372868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2" y="1032936"/>
            <a:ext cx="4760786" cy="1907822"/>
          </a:xfrm>
        </p:spPr>
        <p:txBody>
          <a:bodyPr>
            <a:noAutofit/>
          </a:bodyPr>
          <a:lstStyle/>
          <a:p>
            <a:pPr algn="ctr">
              <a:lnSpc>
                <a:spcPct val="150000"/>
              </a:lnSpc>
            </a:pPr>
            <a:r>
              <a:rPr lang="ar-IQ" sz="1800" dirty="0">
                <a:solidFill>
                  <a:schemeClr val="tx1"/>
                </a:solidFill>
              </a:rPr>
              <a:t> ان </a:t>
            </a:r>
            <a:r>
              <a:rPr lang="ar-IQ" sz="1800" b="1" dirty="0">
                <a:solidFill>
                  <a:schemeClr val="accent1">
                    <a:lumMod val="75000"/>
                  </a:schemeClr>
                </a:solidFill>
              </a:rPr>
              <a:t>القياس ( </a:t>
            </a:r>
            <a:r>
              <a:rPr lang="en-US" sz="1800" b="1" dirty="0">
                <a:solidFill>
                  <a:schemeClr val="accent1">
                    <a:lumMod val="75000"/>
                  </a:schemeClr>
                </a:solidFill>
              </a:rPr>
              <a:t>Measurement </a:t>
            </a:r>
            <a:r>
              <a:rPr lang="ar-IQ" sz="1800" b="1" dirty="0">
                <a:solidFill>
                  <a:schemeClr val="accent1">
                    <a:lumMod val="75000"/>
                  </a:schemeClr>
                </a:solidFill>
              </a:rPr>
              <a:t>)</a:t>
            </a:r>
            <a:r>
              <a:rPr lang="ar-IQ" sz="1800" b="1" dirty="0">
                <a:solidFill>
                  <a:schemeClr val="tx2"/>
                </a:solidFill>
              </a:rPr>
              <a:t> </a:t>
            </a:r>
            <a:r>
              <a:rPr lang="ar-IQ" sz="1800" dirty="0">
                <a:solidFill>
                  <a:schemeClr val="tx1"/>
                </a:solidFill>
              </a:rPr>
              <a:t>بمفهومه الواسع يشير الى الجوانب الكمية التي تصف خاصة او سمة معينة مثل ارتفاع سائل او حجم كرة او التحصيل الدراسي لطالب ، كما يشير الى عملية جمع المعلومات وترتيبها بطريقة منظمة ، وكذلك نتيجة هذه العملية . </a:t>
            </a:r>
            <a:r>
              <a:rPr lang="en-US" sz="1800" dirty="0">
                <a:solidFill>
                  <a:schemeClr val="tx1"/>
                </a:solidFill>
              </a:rPr>
              <a:t/>
            </a:r>
            <a:br>
              <a:rPr lang="en-US" sz="1800" dirty="0">
                <a:solidFill>
                  <a:schemeClr val="tx1"/>
                </a:solidFill>
              </a:rPr>
            </a:br>
            <a:r>
              <a:rPr lang="ar-IQ" sz="1800" dirty="0">
                <a:solidFill>
                  <a:schemeClr val="tx1"/>
                </a:solidFill>
              </a:rPr>
              <a:t>ويمكن تعريف القياس بصورة اكثر دقة بانه ( عملية تكميم او تعبير بلغة كمية تتطلب اصدار حكم او تقويم عنها) , وكما عرفه ( جيلفورد ) بأنه " وصف البيانات باستخدام الارقام " .</a:t>
            </a:r>
            <a:endParaRPr lang="ar-SA" sz="1800" dirty="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283" y="5985163"/>
            <a:ext cx="3647703" cy="3647703"/>
          </a:xfrm>
          <a:prstGeom prst="rect">
            <a:avLst/>
          </a:prstGeom>
        </p:spPr>
      </p:pic>
    </p:spTree>
    <p:extLst>
      <p:ext uri="{BB962C8B-B14F-4D97-AF65-F5344CB8AC3E}">
        <p14:creationId xmlns:p14="http://schemas.microsoft.com/office/powerpoint/2010/main" val="3038219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03" y="7259286"/>
            <a:ext cx="2603174" cy="2603174"/>
          </a:xfrm>
          <a:prstGeom prst="rect">
            <a:avLst/>
          </a:prstGeom>
        </p:spPr>
      </p:pic>
      <p:sp>
        <p:nvSpPr>
          <p:cNvPr id="2" name="Title 1"/>
          <p:cNvSpPr>
            <a:spLocks noGrp="1"/>
          </p:cNvSpPr>
          <p:nvPr>
            <p:ph type="title"/>
          </p:nvPr>
        </p:nvSpPr>
        <p:spPr>
          <a:xfrm>
            <a:off x="457200" y="793449"/>
            <a:ext cx="4760786" cy="3430210"/>
          </a:xfrm>
        </p:spPr>
        <p:txBody>
          <a:bodyPr>
            <a:normAutofit/>
          </a:bodyPr>
          <a:lstStyle/>
          <a:p>
            <a:pPr algn="ctr">
              <a:lnSpc>
                <a:spcPct val="150000"/>
              </a:lnSpc>
            </a:pPr>
            <a:r>
              <a:rPr lang="ar-IQ" b="1" dirty="0">
                <a:solidFill>
                  <a:schemeClr val="accent2"/>
                </a:solidFill>
              </a:rPr>
              <a:t>اما القياس في الاحصاء فهو </a:t>
            </a:r>
            <a:r>
              <a:rPr lang="ar-IQ" b="1" dirty="0" smtClean="0">
                <a:solidFill>
                  <a:schemeClr val="accent2"/>
                </a:solidFill>
              </a:rPr>
              <a:t>:</a:t>
            </a:r>
            <a:r>
              <a:rPr lang="ar-IQ" b="1" dirty="0" smtClean="0"/>
              <a:t> </a:t>
            </a:r>
            <a:r>
              <a:rPr lang="en-US" dirty="0"/>
              <a:t/>
            </a:r>
            <a:br>
              <a:rPr lang="en-US" dirty="0"/>
            </a:br>
            <a:r>
              <a:rPr lang="ar-IQ" sz="2000" dirty="0">
                <a:solidFill>
                  <a:schemeClr val="tx1"/>
                </a:solidFill>
              </a:rPr>
              <a:t>تقدير الاشياء والمستويات تقديراُ كمياٌ وفق أطار معين من المقاييس المدرجة ، كما يتضمن مقارنة نتيجة القياس بغيرها ومن امثلة ذلك : </a:t>
            </a:r>
            <a:r>
              <a:rPr lang="en-US" sz="2000" dirty="0"/>
              <a:t/>
            </a:r>
            <a:br>
              <a:rPr lang="en-US" sz="2000" dirty="0"/>
            </a:br>
            <a:r>
              <a:rPr lang="ar-IQ" sz="2000" dirty="0" smtClean="0"/>
              <a:t> </a:t>
            </a:r>
            <a:endParaRPr lang="ar-SA" sz="2000" dirty="0"/>
          </a:p>
        </p:txBody>
      </p:sp>
      <p:graphicFrame>
        <p:nvGraphicFramePr>
          <p:cNvPr id="6" name="Diagram 5"/>
          <p:cNvGraphicFramePr/>
          <p:nvPr>
            <p:extLst>
              <p:ext uri="{D42A27DB-BD31-4B8C-83A1-F6EECF244321}">
                <p14:modId xmlns:p14="http://schemas.microsoft.com/office/powerpoint/2010/main" val="3890454379"/>
              </p:ext>
            </p:extLst>
          </p:nvPr>
        </p:nvGraphicFramePr>
        <p:xfrm>
          <a:off x="457200" y="4484913"/>
          <a:ext cx="5279572" cy="4985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00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1.2"/>
  <p:tag name="ISPRING_ULTRA_SCORM_COURSE_ID" val="1671528F-97EA-4E86-B2D3-5AEDC75F0D52"/>
  <p:tag name="ISPRING_CMI5_LAUNCH_METHOD" val="any window"/>
  <p:tag name="ISPRING_SCORM_ENDPOINT" val="&lt;endpoint&gt;&lt;enable&gt;0&lt;/enable&gt;&lt;lrs&gt;http://&lt;/lrs&gt;&lt;auth&gt;0&lt;/auth&gt;&lt;login&gt;&lt;/login&gt;&lt;password&gt;&lt;/password&gt;&lt;key&gt;&lt;/key&gt;&lt;name&gt;&lt;/name&gt;&lt;email&gt;&lt;/email&gt;&lt;/endpoint&gt;&#10;"/>
  <p:tag name="ISPRING_SCORM_RATE_SLIDES" val="1"/>
  <p:tag name="ISPRINGCLOUDFOLDERID" val="1"/>
  <p:tag name="ISPRINGONLINEFOLDERID" val="1"/>
  <p:tag name="ISPRING_OUTPUT_FOLDER" val="[[&quot;d\uFFFD1f{68BB1DD2-E735-4256-9C9F-B12E1CDF8BEB}&quot;,&quot;C:\\Users\\اا\\Desktop\\Tareq\\lms2&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QUIZZES" val="0"/>
  <p:tag name="ISPRING_SCORM_PASSING_SCORE" val="100.000000"/>
  <p:tag name="ISPRING_PRESENTATION_TITLE" val="unit1"/>
  <p:tag name="ISPRING_FIRST_PUBLISH" val="1"/>
</p:tagLst>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1014</TotalTime>
  <Words>3226</Words>
  <Application>Microsoft Office PowerPoint</Application>
  <PresentationFormat>A4 Paper (210x297 mm)</PresentationFormat>
  <Paragraphs>272</Paragraphs>
  <Slides>48</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ae_Hor</vt:lpstr>
      <vt:lpstr>Arial</vt:lpstr>
      <vt:lpstr>Calibri</vt:lpstr>
      <vt:lpstr>HY그래픽M</vt:lpstr>
      <vt:lpstr>Simplified Arabic</vt:lpstr>
      <vt:lpstr>Tahoma</vt:lpstr>
      <vt:lpstr>Times New Roman</vt:lpstr>
      <vt:lpstr>Trebuchet MS</vt:lpstr>
      <vt:lpstr>Wingdings 3</vt:lpstr>
      <vt:lpstr>Facet</vt:lpstr>
      <vt:lpstr>PowerPoint Presentation</vt:lpstr>
      <vt:lpstr>PowerPoint Presentation</vt:lpstr>
      <vt:lpstr>PowerPoint Presentation</vt:lpstr>
      <vt:lpstr>PowerPoint Presentation</vt:lpstr>
      <vt:lpstr>القراءات المساعدة :  </vt:lpstr>
      <vt:lpstr>PowerPoint Presentation</vt:lpstr>
      <vt:lpstr>اولاً : مفهوم القياس </vt:lpstr>
      <vt:lpstr> ان القياس ( Measurement ) بمفهومه الواسع يشير الى الجوانب الكمية التي تصف خاصة او سمة معينة مثل ارتفاع سائل او حجم كرة او التحصيل الدراسي لطالب ، كما يشير الى عملية جمع المعلومات وترتيبها بطريقة منظمة ، وكذلك نتيجة هذه العملية .  ويمكن تعريف القياس بصورة اكثر دقة بانه ( عملية تكميم او تعبير بلغة كمية تتطلب اصدار حكم او تقويم عنها) , وكما عرفه ( جيلفورد ) بأنه " وصف البيانات باستخدام الارقام " .</vt:lpstr>
      <vt:lpstr>اما القياس في الاحصاء فهو :  تقدير الاشياء والمستويات تقديراُ كمياٌ وفق أطار معين من المقاييس المدرجة ، كما يتضمن مقارنة نتيجة القياس بغيرها ومن امثلة ذلك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Microsoft account</dc:creator>
  <cp:lastModifiedBy>Microsoft account</cp:lastModifiedBy>
  <cp:revision>195</cp:revision>
  <dcterms:created xsi:type="dcterms:W3CDTF">2021-04-26T19:43:33Z</dcterms:created>
  <dcterms:modified xsi:type="dcterms:W3CDTF">2021-05-03T08:34:11Z</dcterms:modified>
</cp:coreProperties>
</file>