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4" r:id="rId4"/>
    <p:sldId id="275" r:id="rId5"/>
    <p:sldId id="357" r:id="rId6"/>
    <p:sldId id="360" r:id="rId7"/>
    <p:sldId id="361" r:id="rId8"/>
    <p:sldId id="367" r:id="rId9"/>
    <p:sldId id="368" r:id="rId10"/>
    <p:sldId id="383" r:id="rId11"/>
    <p:sldId id="370" r:id="rId12"/>
    <p:sldId id="278" r:id="rId13"/>
    <p:sldId id="377" r:id="rId14"/>
    <p:sldId id="379" r:id="rId15"/>
    <p:sldId id="385" r:id="rId16"/>
    <p:sldId id="378" r:id="rId17"/>
    <p:sldId id="323" r:id="rId18"/>
    <p:sldId id="311" r:id="rId19"/>
    <p:sldId id="336" r:id="rId20"/>
    <p:sldId id="341" r:id="rId21"/>
    <p:sldId id="343" r:id="rId22"/>
    <p:sldId id="345" r:id="rId23"/>
    <p:sldId id="265" r:id="rId24"/>
    <p:sldId id="3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%20(version%20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Spri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[Sprint.xlsx]Sheet2!PivotTable7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Discount by Vouchers</a:t>
            </a:r>
            <a:r>
              <a:rPr lang="en-US" baseline="0"/>
              <a:t> Over the Months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Sheet2!$H$29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Sheet2!$G$30:$G$42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Sheet2!$H$30:$H$42</c:f>
              <c:numCache>
                <c:formatCode>0</c:formatCode>
                <c:ptCount val="12"/>
                <c:pt idx="0">
                  <c:v>8173</c:v>
                </c:pt>
                <c:pt idx="1">
                  <c:v>9243</c:v>
                </c:pt>
                <c:pt idx="2">
                  <c:v>11510</c:v>
                </c:pt>
                <c:pt idx="3">
                  <c:v>10003</c:v>
                </c:pt>
                <c:pt idx="4">
                  <c:v>12915</c:v>
                </c:pt>
                <c:pt idx="5">
                  <c:v>10698</c:v>
                </c:pt>
                <c:pt idx="6">
                  <c:v>10788</c:v>
                </c:pt>
                <c:pt idx="7">
                  <c:v>13857</c:v>
                </c:pt>
                <c:pt idx="8">
                  <c:v>4827</c:v>
                </c:pt>
                <c:pt idx="9">
                  <c:v>5554</c:v>
                </c:pt>
                <c:pt idx="10">
                  <c:v>7355</c:v>
                </c:pt>
                <c:pt idx="11">
                  <c:v>7727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C0-46B4-8BE1-BA1021BE2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420671"/>
        <c:axId val="114428591"/>
      </c:lineChart>
      <c:catAx>
        <c:axId val="11442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28591"/>
        <c:crosses val="autoZero"/>
        <c:auto val="1"/>
        <c:lblAlgn val="ctr"/>
        <c:lblOffset val="100"/>
        <c:noMultiLvlLbl val="0"/>
      </c:catAx>
      <c:valAx>
        <c:axId val="11442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20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Discount</a:t>
            </a:r>
            <a:r>
              <a:rPr lang="en-US" baseline="0"/>
              <a:t> Over the months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12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  <c:pt idx="11">
                <c:v>Dec</c:v>
              </c:pt>
            </c:strLit>
          </c:cat>
          <c:val>
            <c:numLit>
              <c:formatCode>General</c:formatCode>
              <c:ptCount val="12"/>
              <c:pt idx="0">
                <c:v>8130</c:v>
              </c:pt>
              <c:pt idx="1">
                <c:v>9220</c:v>
              </c:pt>
              <c:pt idx="2">
                <c:v>11463</c:v>
              </c:pt>
              <c:pt idx="3">
                <c:v>9975</c:v>
              </c:pt>
              <c:pt idx="4">
                <c:v>12863</c:v>
              </c:pt>
              <c:pt idx="5">
                <c:v>10675</c:v>
              </c:pt>
              <c:pt idx="6">
                <c:v>10759</c:v>
              </c:pt>
              <c:pt idx="7">
                <c:v>13822</c:v>
              </c:pt>
              <c:pt idx="8">
                <c:v>4810</c:v>
              </c:pt>
              <c:pt idx="9">
                <c:v>5515</c:v>
              </c:pt>
              <c:pt idx="10">
                <c:v>7322</c:v>
              </c:pt>
              <c:pt idx="11">
                <c:v>7705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CBE2-4100-9292-9E4A1B351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4478663"/>
        <c:axId val="604488383"/>
      </c:lineChart>
      <c:catAx>
        <c:axId val="604478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488383"/>
        <c:crosses val="autoZero"/>
        <c:auto val="1"/>
        <c:lblAlgn val="ctr"/>
        <c:lblOffset val="100"/>
        <c:noMultiLvlLbl val="0"/>
      </c:catAx>
      <c:valAx>
        <c:axId val="604488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4478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[Sprint.xlsx]Sheet2!PivotTable7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Discount</a:t>
            </a:r>
            <a:r>
              <a:rPr lang="en-US" baseline="0"/>
              <a:t> Over the Months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Sheet2!$H$29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Sheet2!$G$30:$G$42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Sheet2!$H$30:$H$42</c:f>
              <c:numCache>
                <c:formatCode>0</c:formatCode>
                <c:ptCount val="12"/>
                <c:pt idx="0">
                  <c:v>8173</c:v>
                </c:pt>
                <c:pt idx="1">
                  <c:v>9243</c:v>
                </c:pt>
                <c:pt idx="2">
                  <c:v>11510</c:v>
                </c:pt>
                <c:pt idx="3">
                  <c:v>10003</c:v>
                </c:pt>
                <c:pt idx="4">
                  <c:v>12915</c:v>
                </c:pt>
                <c:pt idx="5">
                  <c:v>10698</c:v>
                </c:pt>
                <c:pt idx="6">
                  <c:v>10788</c:v>
                </c:pt>
                <c:pt idx="7">
                  <c:v>13857</c:v>
                </c:pt>
                <c:pt idx="8">
                  <c:v>4827</c:v>
                </c:pt>
                <c:pt idx="9">
                  <c:v>5554</c:v>
                </c:pt>
                <c:pt idx="10">
                  <c:v>7355</c:v>
                </c:pt>
                <c:pt idx="11">
                  <c:v>7727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C0-46B4-8BE1-BA1021BE2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420671"/>
        <c:axId val="114428591"/>
      </c:lineChart>
      <c:catAx>
        <c:axId val="11442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28591"/>
        <c:crosses val="autoZero"/>
        <c:auto val="1"/>
        <c:lblAlgn val="ctr"/>
        <c:lblOffset val="100"/>
        <c:noMultiLvlLbl val="0"/>
      </c:catAx>
      <c:valAx>
        <c:axId val="11442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420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[Sprint.xlsx]Sheet2!PivotTable1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Over</a:t>
            </a:r>
            <a:r>
              <a:rPr lang="en-US" baseline="0"/>
              <a:t> the Months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Sheet2!$H$44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Sheet2!$G$45:$G$57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Sheet2!$H$45:$H$57</c:f>
              <c:numCache>
                <c:formatCode>0</c:formatCode>
                <c:ptCount val="12"/>
                <c:pt idx="0">
                  <c:v>925403.92000004009</c:v>
                </c:pt>
                <c:pt idx="1">
                  <c:v>1065356.8400000329</c:v>
                </c:pt>
                <c:pt idx="2">
                  <c:v>1373770.4399999392</c:v>
                </c:pt>
                <c:pt idx="3">
                  <c:v>1267077.999999969</c:v>
                </c:pt>
                <c:pt idx="4">
                  <c:v>1590014.0099998757</c:v>
                </c:pt>
                <c:pt idx="5">
                  <c:v>1339737.8899999575</c:v>
                </c:pt>
                <c:pt idx="6">
                  <c:v>1276414.1799999583</c:v>
                </c:pt>
                <c:pt idx="7">
                  <c:v>1632241.0399998601</c:v>
                </c:pt>
                <c:pt idx="8">
                  <c:v>631743.0900000158</c:v>
                </c:pt>
                <c:pt idx="9">
                  <c:v>707600.78000001959</c:v>
                </c:pt>
                <c:pt idx="10">
                  <c:v>883351.63000002911</c:v>
                </c:pt>
                <c:pt idx="11">
                  <c:v>898931.88000002725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F9-4892-B203-A36CDA396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037208"/>
        <c:axId val="231038648"/>
      </c:lineChart>
      <c:catAx>
        <c:axId val="231037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038648"/>
        <c:crosses val="autoZero"/>
        <c:auto val="1"/>
        <c:lblAlgn val="ctr"/>
        <c:lblOffset val="100"/>
        <c:noMultiLvlLbl val="0"/>
      </c:catAx>
      <c:valAx>
        <c:axId val="231038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037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B7E9-DA16-4280-9CB0-FC22C85D21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EC029-2A45-4A8A-B42D-2938443C6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1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45595D9C-DFB0-F02E-C854-4747FC40F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A7874E18-1AE1-280B-6038-C26067CB3A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C372895B-A601-96B8-6DC9-9218DB20F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14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31937D65-A38E-A4D1-1CF3-545ABCFA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44BE4586-4E31-97AF-A0C1-BE83E5B081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5E45A524-1154-4ECE-BAEB-E961DCFC9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08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D49E9BF7-6F1A-3F56-B0A9-C82BC387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1007ba2_0_208:notes">
            <a:extLst>
              <a:ext uri="{FF2B5EF4-FFF2-40B4-BE49-F238E27FC236}">
                <a16:creationId xmlns:a16="http://schemas.microsoft.com/office/drawing/2014/main" id="{0BF4AD1C-430B-5E65-7508-7D3B6D38D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1007ba2_0_208:notes">
            <a:extLst>
              <a:ext uri="{FF2B5EF4-FFF2-40B4-BE49-F238E27FC236}">
                <a16:creationId xmlns:a16="http://schemas.microsoft.com/office/drawing/2014/main" id="{19E5008F-368F-084F-895B-621B518415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93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CFC8-90EF-A61D-FCD5-91ECD6310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EE5A9-122D-69D1-0CE9-19D0487A2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4567-266A-4EE7-00E4-D8638012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8645-AE4E-7007-EC33-F4DEDB26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F600-3424-FCDE-BC9C-41AD2517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9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8E5A-410F-C24F-A888-9B3DF573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30091-201F-8FA4-5377-140C603E6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875D-E927-4698-1B22-BD59B99B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D3B4-1EAE-FEB2-6C05-317CF61C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7419-1E8A-832B-DBE3-1A9A7825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2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EDE7F-F75B-4756-BCC2-58776D488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37D24-010A-131A-0502-3BB3061B4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13BAE-946E-908C-E144-F0DDF230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440C-17D8-F8BD-109A-0E870E4C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7AB0-77F9-EBB8-7F99-AD67242C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19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30" lvl="0" indent="-4064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261" lvl="1" indent="-4064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891" lvl="2" indent="-4064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522" lvl="3" indent="-4064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8152" lvl="4" indent="-4064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783" lvl="5" indent="-4064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413" lvl="6" indent="-4064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7044" lvl="7" indent="-4064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674" lvl="8" indent="-4064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-974767" y="-866767"/>
            <a:ext cx="14054600" cy="8727400"/>
            <a:chOff x="-731075" y="-650075"/>
            <a:chExt cx="10540950" cy="6545550"/>
          </a:xfrm>
        </p:grpSpPr>
        <p:sp>
          <p:nvSpPr>
            <p:cNvPr id="20" name="Google Shape;20;p4"/>
            <p:cNvSpPr/>
            <p:nvPr/>
          </p:nvSpPr>
          <p:spPr>
            <a:xfrm>
              <a:off x="-731075" y="-650075"/>
              <a:ext cx="1513500" cy="15135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8296375" y="4381975"/>
              <a:ext cx="1513500" cy="15135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3803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3719-D9DC-611B-6898-954C0EB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B210-A60A-E4E4-D497-495B5D058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01660-CC6C-4CF9-7B6B-22C150EC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95B1-2C27-F68F-298B-08A10E47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D663-F50C-A185-A127-82F51451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46D4-2EDB-EC75-C274-7A3E383F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1CB58-E786-882D-D95F-CF608ADB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04EB-108B-6EE3-1E28-CAEF245E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DF6D-07F1-2EB4-019D-DC3C24EB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7B5F-3089-3051-223E-5FC22344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7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887E-2F41-508A-B9F9-B031A9DF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5AF2-1C5D-06BC-340F-0BC2BC8FC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B1DA3-6045-F672-1F52-C385FC2F6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3C19F-B297-2D34-F39A-2233DF12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7366B-C517-B124-C258-824BF787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FA189-BCE5-F41E-0ED8-4968F467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418E-7495-E0C3-E065-C15A9F11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81CA-6635-EB25-0AF7-C16F7053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8CB9F-AF75-D35B-FC72-8DDF9737B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434FE-8386-256A-8AE4-48BEE50F5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BFFDE-0448-F089-47C0-B22EA81DA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45350-E7C0-3319-26FF-779E2312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29DF4-7C65-1612-03CB-74310880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8A0FA-7719-DC06-8582-1FEC051B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025B-6152-2D56-41B1-D97AB47F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F554A-AA1B-3515-E837-6A02C86B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37510-EE9E-9745-4585-83880ED7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0858F-0690-11EF-ACFC-5632D82C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8CE07-B1D3-E60D-A581-911D6A67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A172F-1FFA-F7D3-B05D-38130081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CBE0B-7840-A20A-C687-6EBAC0E4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0B8B-07F7-0D6C-EC57-A40B63F4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6B91-E6B2-CB25-209F-F9F81578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768CE-31C3-A3CE-962E-208E04693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101D-22EA-B1BC-8A12-885A427C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AABD-5162-FB51-F053-837C780F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7B07D-4DEF-7653-52D9-A4D6685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7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D5B3-17AF-3AEB-6A2E-087C1FAF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40C00-1962-7052-D703-8E416D675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FF4BC-93D2-7EED-7D43-D572B80CA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B35FC-6DB4-1749-3208-71D03A96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D7EC9-4738-4979-2671-246632E9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36C8-408F-02C4-EC7D-8CEF9477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B1608-ACC7-C5D1-7944-8CDC94A8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2E94C-B389-DEB6-F81F-5A8BBAD44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DFA8-10CD-E7DD-4570-F6AE51BA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7B6F0-CA0F-4BDA-AB3E-9B333D410A6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5FA0-761F-B1B8-AFBD-FD4EB1A3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EB6B7-0959-101E-3702-2530E29BA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E0C2F-134A-4977-B6A4-04D111A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7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FE95-3355-9D82-5DEF-20C7E98CD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7351" y="3054368"/>
            <a:ext cx="3200400" cy="74926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E64E3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Sigher"/>
              </a:rPr>
              <a:t>Insights</a:t>
            </a:r>
            <a:endParaRPr lang="en-US" b="1" dirty="0">
              <a:solidFill>
                <a:srgbClr val="E64E36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Freeform 2"/>
          <p:cNvSpPr/>
          <p:nvPr/>
        </p:nvSpPr>
        <p:spPr>
          <a:xfrm>
            <a:off x="3229199" y="2700496"/>
            <a:ext cx="2238152" cy="1103135"/>
          </a:xfrm>
          <a:custGeom>
            <a:avLst/>
            <a:gdLst/>
            <a:ahLst/>
            <a:cxnLst/>
            <a:rect l="l" t="t" r="r" b="b"/>
            <a:pathLst>
              <a:path w="1945799" h="931500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144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2;p29">
            <a:extLst>
              <a:ext uri="{FF2B5EF4-FFF2-40B4-BE49-F238E27FC236}">
                <a16:creationId xmlns:a16="http://schemas.microsoft.com/office/drawing/2014/main" id="{F721BBB3-96F8-10EC-A838-5DEC3A0E734D}"/>
              </a:ext>
            </a:extLst>
          </p:cNvPr>
          <p:cNvSpPr txBox="1">
            <a:spLocks/>
          </p:cNvSpPr>
          <p:nvPr/>
        </p:nvSpPr>
        <p:spPr>
          <a:xfrm>
            <a:off x="228600" y="375985"/>
            <a:ext cx="11725275" cy="7636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360"/>
              </a:lnSpc>
            </a:pPr>
            <a:r>
              <a:rPr lang="en-US" sz="4000" b="1" spc="-96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erif Bold"/>
              </a:rPr>
              <a:t>Freight Value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CDCCCB06-7D3A-8C3D-CD61-08CEDB460F18}"/>
              </a:ext>
            </a:extLst>
          </p:cNvPr>
          <p:cNvSpPr/>
          <p:nvPr/>
        </p:nvSpPr>
        <p:spPr>
          <a:xfrm>
            <a:off x="318227" y="1714961"/>
            <a:ext cx="11555543" cy="4247192"/>
          </a:xfrm>
          <a:custGeom>
            <a:avLst/>
            <a:gdLst/>
            <a:ahLst/>
            <a:cxnLst/>
            <a:rect l="l" t="t" r="r" b="b"/>
            <a:pathLst>
              <a:path w="11555543" h="4247192">
                <a:moveTo>
                  <a:pt x="0" y="0"/>
                </a:moveTo>
                <a:lnTo>
                  <a:pt x="11555543" y="0"/>
                </a:lnTo>
                <a:lnTo>
                  <a:pt x="11555543" y="4247192"/>
                </a:lnTo>
                <a:lnTo>
                  <a:pt x="0" y="4247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3" r="-2043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375031" y="1666366"/>
            <a:ext cx="9441939" cy="4305300"/>
          </a:xfrm>
          <a:custGeom>
            <a:avLst/>
            <a:gdLst/>
            <a:ahLst/>
            <a:cxnLst/>
            <a:rect l="l" t="t" r="r" b="b"/>
            <a:pathLst>
              <a:path w="11066517" h="4910516">
                <a:moveTo>
                  <a:pt x="0" y="0"/>
                </a:moveTo>
                <a:lnTo>
                  <a:pt x="11066517" y="0"/>
                </a:lnTo>
                <a:lnTo>
                  <a:pt x="11066517" y="4910516"/>
                </a:lnTo>
                <a:lnTo>
                  <a:pt x="0" y="4910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72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" name="Google Shape;332;p29">
            <a:extLst>
              <a:ext uri="{FF2B5EF4-FFF2-40B4-BE49-F238E27FC236}">
                <a16:creationId xmlns:a16="http://schemas.microsoft.com/office/drawing/2014/main" id="{0B13D9DA-867A-1262-A8B0-004DA739A8F0}"/>
              </a:ext>
            </a:extLst>
          </p:cNvPr>
          <p:cNvSpPr txBox="1">
            <a:spLocks/>
          </p:cNvSpPr>
          <p:nvPr/>
        </p:nvSpPr>
        <p:spPr>
          <a:xfrm>
            <a:off x="228600" y="375985"/>
            <a:ext cx="11725275" cy="7636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360"/>
              </a:lnSpc>
            </a:pPr>
            <a:r>
              <a:rPr lang="en-US" sz="4000" b="1" spc="-96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erif Bold"/>
              </a:rPr>
              <a:t>Freight Value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223314" y="1293844"/>
            <a:ext cx="7745370" cy="5407478"/>
          </a:xfrm>
          <a:custGeom>
            <a:avLst/>
            <a:gdLst/>
            <a:ahLst/>
            <a:cxnLst/>
            <a:rect l="l" t="t" r="r" b="b"/>
            <a:pathLst>
              <a:path w="11618055" h="8219774">
                <a:moveTo>
                  <a:pt x="0" y="0"/>
                </a:moveTo>
                <a:lnTo>
                  <a:pt x="11618054" y="0"/>
                </a:lnTo>
                <a:lnTo>
                  <a:pt x="11618054" y="8219773"/>
                </a:lnTo>
                <a:lnTo>
                  <a:pt x="0" y="8219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Google Shape;332;p29">
            <a:extLst>
              <a:ext uri="{FF2B5EF4-FFF2-40B4-BE49-F238E27FC236}">
                <a16:creationId xmlns:a16="http://schemas.microsoft.com/office/drawing/2014/main" id="{E54DCA57-437F-3B6A-3ACA-7D991B7EE089}"/>
              </a:ext>
            </a:extLst>
          </p:cNvPr>
          <p:cNvSpPr txBox="1">
            <a:spLocks/>
          </p:cNvSpPr>
          <p:nvPr/>
        </p:nvSpPr>
        <p:spPr>
          <a:xfrm>
            <a:off x="295275" y="375985"/>
            <a:ext cx="11630025" cy="7636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4000" b="1" spc="-96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erif Bold"/>
              </a:rPr>
              <a:t>Customers Review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"/>
            <a:ext cx="12192000" cy="250815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TextBox 6"/>
          <p:cNvSpPr txBox="1"/>
          <p:nvPr/>
        </p:nvSpPr>
        <p:spPr>
          <a:xfrm>
            <a:off x="417108" y="3061991"/>
            <a:ext cx="3134173" cy="1034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-119" dirty="0">
                <a:solidFill>
                  <a:srgbClr val="AF0F44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Did the type affect the score?</a:t>
            </a:r>
          </a:p>
        </p:txBody>
      </p:sp>
      <p:pic>
        <p:nvPicPr>
          <p:cNvPr id="8" name="Picture 7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A42E9D3C-0FD3-F755-81BA-5F771AA9A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239" y="526976"/>
            <a:ext cx="8376404" cy="6104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E4F3299-4323-D792-F7AD-B83A80CCD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555749"/>
            <a:ext cx="7734300" cy="4715639"/>
          </a:xfrm>
          <a:prstGeom prst="rect">
            <a:avLst/>
          </a:prstGeom>
        </p:spPr>
      </p:pic>
      <p:sp>
        <p:nvSpPr>
          <p:cNvPr id="2" name="Google Shape;332;p29">
            <a:extLst>
              <a:ext uri="{FF2B5EF4-FFF2-40B4-BE49-F238E27FC236}">
                <a16:creationId xmlns:a16="http://schemas.microsoft.com/office/drawing/2014/main" id="{AE087691-C912-95A5-6766-68F9B7179B64}"/>
              </a:ext>
            </a:extLst>
          </p:cNvPr>
          <p:cNvSpPr txBox="1">
            <a:spLocks/>
          </p:cNvSpPr>
          <p:nvPr/>
        </p:nvSpPr>
        <p:spPr>
          <a:xfrm>
            <a:off x="228600" y="375985"/>
            <a:ext cx="11725275" cy="7636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360"/>
              </a:lnSpc>
            </a:pPr>
            <a:r>
              <a:rPr lang="en-US" sz="4000" b="1" spc="-96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erif Bold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84595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4C3A2-86C7-E196-BBA6-10C27CF10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409700"/>
            <a:ext cx="11544300" cy="5022850"/>
          </a:xfrm>
          <a:prstGeom prst="rect">
            <a:avLst/>
          </a:prstGeom>
        </p:spPr>
      </p:pic>
      <p:sp>
        <p:nvSpPr>
          <p:cNvPr id="2" name="Google Shape;332;p29">
            <a:extLst>
              <a:ext uri="{FF2B5EF4-FFF2-40B4-BE49-F238E27FC236}">
                <a16:creationId xmlns:a16="http://schemas.microsoft.com/office/drawing/2014/main" id="{32DF9633-ED70-991C-C625-8550D3702599}"/>
              </a:ext>
            </a:extLst>
          </p:cNvPr>
          <p:cNvSpPr txBox="1">
            <a:spLocks/>
          </p:cNvSpPr>
          <p:nvPr/>
        </p:nvSpPr>
        <p:spPr>
          <a:xfrm>
            <a:off x="228600" y="375985"/>
            <a:ext cx="11725275" cy="7636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360"/>
              </a:lnSpc>
            </a:pPr>
            <a:r>
              <a:rPr lang="en-US" sz="4000" b="1" spc="-96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erif Bold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11025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998D8F-AD1C-71A3-E7C1-FD14B775C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1460500"/>
            <a:ext cx="10591800" cy="4851400"/>
          </a:xfrm>
          <a:prstGeom prst="rect">
            <a:avLst/>
          </a:prstGeom>
        </p:spPr>
      </p:pic>
      <p:sp>
        <p:nvSpPr>
          <p:cNvPr id="2" name="Google Shape;332;p29">
            <a:extLst>
              <a:ext uri="{FF2B5EF4-FFF2-40B4-BE49-F238E27FC236}">
                <a16:creationId xmlns:a16="http://schemas.microsoft.com/office/drawing/2014/main" id="{BC0A14B6-587C-4957-12B5-B16534AE22A1}"/>
              </a:ext>
            </a:extLst>
          </p:cNvPr>
          <p:cNvSpPr txBox="1">
            <a:spLocks/>
          </p:cNvSpPr>
          <p:nvPr/>
        </p:nvSpPr>
        <p:spPr>
          <a:xfrm>
            <a:off x="228600" y="375985"/>
            <a:ext cx="11725275" cy="7636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360"/>
              </a:lnSpc>
            </a:pPr>
            <a:r>
              <a:rPr lang="en-US" sz="4000" b="1" spc="-96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erif Bold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862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50B7C4F5-FD63-74AD-EC26-2A7FC962D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3D5F669-9BA5-C92F-A10F-ED44F6BCD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406358"/>
              </p:ext>
            </p:extLst>
          </p:nvPr>
        </p:nvGraphicFramePr>
        <p:xfrm>
          <a:off x="663104" y="4188794"/>
          <a:ext cx="8713141" cy="2539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7926D17-633C-56AC-07B9-E78F282C25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957043"/>
              </p:ext>
            </p:extLst>
          </p:nvPr>
        </p:nvGraphicFramePr>
        <p:xfrm>
          <a:off x="663104" y="1141279"/>
          <a:ext cx="8713140" cy="2674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B048475-5DF7-05CB-2AF3-31C49906A42D}"/>
              </a:ext>
            </a:extLst>
          </p:cNvPr>
          <p:cNvSpPr txBox="1"/>
          <p:nvPr/>
        </p:nvSpPr>
        <p:spPr>
          <a:xfrm>
            <a:off x="7439977" y="1139585"/>
            <a:ext cx="452342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1219261">
              <a:buClr>
                <a:srgbClr val="000000"/>
              </a:buClr>
            </a:pPr>
            <a:r>
              <a:rPr lang="en-US" sz="2000" kern="0" dirty="0">
                <a:solidFill>
                  <a:srgbClr val="0070C0"/>
                </a:solidFill>
                <a:latin typeface="Candara"/>
                <a:ea typeface="Calibri"/>
                <a:cs typeface="Calibri"/>
                <a:sym typeface="Arial"/>
              </a:rPr>
              <a:t>Average vouchers used per customer: 2</a:t>
            </a:r>
          </a:p>
        </p:txBody>
      </p:sp>
      <p:sp>
        <p:nvSpPr>
          <p:cNvPr id="5" name="Google Shape;332;p29">
            <a:extLst>
              <a:ext uri="{FF2B5EF4-FFF2-40B4-BE49-F238E27FC236}">
                <a16:creationId xmlns:a16="http://schemas.microsoft.com/office/drawing/2014/main" id="{894B4CE8-442B-EF1D-86B3-A47A2668B529}"/>
              </a:ext>
            </a:extLst>
          </p:cNvPr>
          <p:cNvSpPr txBox="1">
            <a:spLocks/>
          </p:cNvSpPr>
          <p:nvPr/>
        </p:nvSpPr>
        <p:spPr>
          <a:xfrm>
            <a:off x="228600" y="375985"/>
            <a:ext cx="11725275" cy="7636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360"/>
              </a:lnSpc>
            </a:pPr>
            <a:r>
              <a:rPr lang="en-US" sz="4000" b="1" spc="-96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IBM Plex Serif Bold"/>
              </a:rPr>
              <a:t>Discount</a:t>
            </a:r>
          </a:p>
        </p:txBody>
      </p:sp>
    </p:spTree>
    <p:extLst>
      <p:ext uri="{BB962C8B-B14F-4D97-AF65-F5344CB8AC3E}">
        <p14:creationId xmlns:p14="http://schemas.microsoft.com/office/powerpoint/2010/main" val="26801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DAE39658-F276-3697-11F5-D579DAB0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7BD4515-6E7E-35AD-1FC5-9480ED1F65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181960"/>
              </p:ext>
            </p:extLst>
          </p:nvPr>
        </p:nvGraphicFramePr>
        <p:xfrm>
          <a:off x="1471790" y="411104"/>
          <a:ext cx="9332844" cy="284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FA771E-5818-6C99-D8A3-62AAC2627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791474"/>
              </p:ext>
            </p:extLst>
          </p:nvPr>
        </p:nvGraphicFramePr>
        <p:xfrm>
          <a:off x="1471789" y="3471040"/>
          <a:ext cx="9332845" cy="284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566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850138FA-8F8A-BA46-B1C7-3C215C3BD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C86480-1944-0349-4302-BFA3746C54D8}"/>
              </a:ext>
            </a:extLst>
          </p:cNvPr>
          <p:cNvSpPr txBox="1"/>
          <p:nvPr/>
        </p:nvSpPr>
        <p:spPr>
          <a:xfrm>
            <a:off x="8367549" y="2598003"/>
            <a:ext cx="3140218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219261">
              <a:buClr>
                <a:srgbClr val="000000"/>
              </a:buClr>
            </a:pPr>
            <a:r>
              <a:rPr lang="en-US" sz="2500" b="1" kern="0" dirty="0">
                <a:solidFill>
                  <a:srgbClr val="0070C0"/>
                </a:solidFill>
                <a:latin typeface="Arial"/>
                <a:ea typeface="Calibri"/>
                <a:cs typeface="Arial"/>
                <a:sym typeface="Arial"/>
              </a:rPr>
              <a:t>The highest percentage</a:t>
            </a:r>
            <a:r>
              <a:rPr lang="en-US" sz="2500" kern="0" dirty="0">
                <a:solidFill>
                  <a:srgbClr val="0070C0"/>
                </a:solidFill>
                <a:latin typeface="Arial"/>
                <a:ea typeface="Calibri"/>
                <a:cs typeface="Arial"/>
                <a:sym typeface="Arial"/>
              </a:rPr>
              <a:t> of customers is in </a:t>
            </a:r>
            <a:r>
              <a:rPr lang="en-US" sz="2500" b="1" kern="0" dirty="0">
                <a:solidFill>
                  <a:srgbClr val="0070C0"/>
                </a:solidFill>
                <a:latin typeface="Arial"/>
                <a:ea typeface="Calibri"/>
                <a:cs typeface="Arial"/>
                <a:sym typeface="Arial"/>
              </a:rPr>
              <a:t>AP</a:t>
            </a:r>
            <a:r>
              <a:rPr lang="en-US" sz="2500" kern="0" dirty="0">
                <a:solidFill>
                  <a:srgbClr val="0070C0"/>
                </a:solidFill>
                <a:latin typeface="Arial"/>
                <a:ea typeface="Calibri"/>
                <a:cs typeface="Arial"/>
                <a:sym typeface="Arial"/>
              </a:rPr>
              <a:t> with </a:t>
            </a:r>
            <a:r>
              <a:rPr lang="en-US" sz="2500" b="1" kern="0" dirty="0">
                <a:solidFill>
                  <a:srgbClr val="0070C0"/>
                </a:solidFill>
                <a:latin typeface="Arial"/>
                <a:ea typeface="Calibri"/>
                <a:cs typeface="Arial"/>
                <a:sym typeface="Arial"/>
              </a:rPr>
              <a:t>57.81%</a:t>
            </a:r>
            <a:r>
              <a:rPr lang="en-US" sz="2500" kern="0" dirty="0">
                <a:solidFill>
                  <a:srgbClr val="0070C0"/>
                </a:solidFill>
                <a:latin typeface="Arial"/>
                <a:ea typeface="Calibri"/>
                <a:cs typeface="Arial"/>
                <a:sym typeface="Arial"/>
              </a:rPr>
              <a:t>.</a:t>
            </a:r>
            <a:endParaRPr lang="en-US" sz="2500" kern="0" dirty="0">
              <a:solidFill>
                <a:srgbClr val="0070C0"/>
              </a:solidFill>
              <a:latin typeface="Aptos Narrow"/>
              <a:ea typeface="Calibri"/>
              <a:cs typeface="Calibri"/>
              <a:sym typeface="Arial"/>
            </a:endParaRPr>
          </a:p>
        </p:txBody>
      </p:sp>
      <p:pic>
        <p:nvPicPr>
          <p:cNvPr id="4" name="Picture 3" descr="A bar graph with numbers and a number of customers using installments&#10;&#10;AI-generated content may be incorrect.">
            <a:extLst>
              <a:ext uri="{FF2B5EF4-FFF2-40B4-BE49-F238E27FC236}">
                <a16:creationId xmlns:a16="http://schemas.microsoft.com/office/drawing/2014/main" id="{2C5B6A13-1A42-FC61-2175-95F24D90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33" y="1073425"/>
            <a:ext cx="7583376" cy="5564428"/>
          </a:xfrm>
          <a:prstGeom prst="rect">
            <a:avLst/>
          </a:prstGeom>
        </p:spPr>
      </p:pic>
      <p:sp>
        <p:nvSpPr>
          <p:cNvPr id="2" name="Google Shape;332;p29">
            <a:extLst>
              <a:ext uri="{FF2B5EF4-FFF2-40B4-BE49-F238E27FC236}">
                <a16:creationId xmlns:a16="http://schemas.microsoft.com/office/drawing/2014/main" id="{DA90F177-0B77-C083-0168-B6771E5BF64D}"/>
              </a:ext>
            </a:extLst>
          </p:cNvPr>
          <p:cNvSpPr txBox="1">
            <a:spLocks/>
          </p:cNvSpPr>
          <p:nvPr/>
        </p:nvSpPr>
        <p:spPr>
          <a:xfrm>
            <a:off x="228600" y="375985"/>
            <a:ext cx="11725275" cy="7636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360"/>
              </a:lnSpc>
            </a:pPr>
            <a:r>
              <a:rPr lang="en" sz="4000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Installments and Customer </a:t>
            </a:r>
            <a:endParaRPr lang="en-US" sz="4000" b="1" spc="-96" dirty="0">
              <a:solidFill>
                <a:srgbClr val="E64E36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IBM Plex Serif Bold"/>
            </a:endParaRPr>
          </a:p>
        </p:txBody>
      </p:sp>
    </p:spTree>
    <p:extLst>
      <p:ext uri="{BB962C8B-B14F-4D97-AF65-F5344CB8AC3E}">
        <p14:creationId xmlns:p14="http://schemas.microsoft.com/office/powerpoint/2010/main" val="42745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124" y="261415"/>
            <a:ext cx="11591451" cy="788875"/>
            <a:chOff x="0" y="0"/>
            <a:chExt cx="2592859" cy="2879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2859" cy="287992"/>
            </a:xfrm>
            <a:custGeom>
              <a:avLst/>
              <a:gdLst/>
              <a:ahLst/>
              <a:cxnLst/>
              <a:rect l="l" t="t" r="r" b="b"/>
              <a:pathLst>
                <a:path w="2592859" h="287992">
                  <a:moveTo>
                    <a:pt x="31456" y="0"/>
                  </a:moveTo>
                  <a:lnTo>
                    <a:pt x="2561403" y="0"/>
                  </a:lnTo>
                  <a:cubicBezTo>
                    <a:pt x="2569745" y="0"/>
                    <a:pt x="2577746" y="3314"/>
                    <a:pt x="2583646" y="9213"/>
                  </a:cubicBezTo>
                  <a:cubicBezTo>
                    <a:pt x="2589545" y="15112"/>
                    <a:pt x="2592859" y="23113"/>
                    <a:pt x="2592859" y="31456"/>
                  </a:cubicBezTo>
                  <a:lnTo>
                    <a:pt x="2592859" y="256536"/>
                  </a:lnTo>
                  <a:cubicBezTo>
                    <a:pt x="2592859" y="264879"/>
                    <a:pt x="2589545" y="272880"/>
                    <a:pt x="2583646" y="278779"/>
                  </a:cubicBezTo>
                  <a:cubicBezTo>
                    <a:pt x="2577746" y="284678"/>
                    <a:pt x="2569745" y="287992"/>
                    <a:pt x="2561403" y="287992"/>
                  </a:cubicBezTo>
                  <a:lnTo>
                    <a:pt x="31456" y="287992"/>
                  </a:lnTo>
                  <a:cubicBezTo>
                    <a:pt x="23113" y="287992"/>
                    <a:pt x="15112" y="284678"/>
                    <a:pt x="9213" y="278779"/>
                  </a:cubicBezTo>
                  <a:cubicBezTo>
                    <a:pt x="3314" y="272880"/>
                    <a:pt x="0" y="264879"/>
                    <a:pt x="0" y="256536"/>
                  </a:cubicBezTo>
                  <a:lnTo>
                    <a:pt x="0" y="31456"/>
                  </a:lnTo>
                  <a:cubicBezTo>
                    <a:pt x="0" y="23113"/>
                    <a:pt x="3314" y="15112"/>
                    <a:pt x="9213" y="9213"/>
                  </a:cubicBezTo>
                  <a:cubicBezTo>
                    <a:pt x="15112" y="3314"/>
                    <a:pt x="23113" y="0"/>
                    <a:pt x="314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69426"/>
              </a:solidFill>
              <a:prstDash val="solid"/>
              <a:round/>
            </a:ln>
          </p:spPr>
          <p:txBody>
            <a:bodyPr/>
            <a:lstStyle/>
            <a:p>
              <a:endParaRPr lang="en-BH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2592859" cy="3927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8122" y="232410"/>
            <a:ext cx="11591451" cy="766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Montserrat Bold"/>
              </a:rPr>
              <a:t>Objectives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48123" y="1381038"/>
            <a:ext cx="8091668" cy="5128313"/>
            <a:chOff x="0" y="0"/>
            <a:chExt cx="2961872" cy="202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61872" cy="2026000"/>
            </a:xfrm>
            <a:custGeom>
              <a:avLst/>
              <a:gdLst/>
              <a:ahLst/>
              <a:cxnLst/>
              <a:rect l="l" t="t" r="r" b="b"/>
              <a:pathLst>
                <a:path w="2961872" h="2026000">
                  <a:moveTo>
                    <a:pt x="27537" y="0"/>
                  </a:moveTo>
                  <a:lnTo>
                    <a:pt x="2934335" y="0"/>
                  </a:lnTo>
                  <a:cubicBezTo>
                    <a:pt x="2941638" y="0"/>
                    <a:pt x="2948642" y="2901"/>
                    <a:pt x="2953807" y="8065"/>
                  </a:cubicBezTo>
                  <a:cubicBezTo>
                    <a:pt x="2958971" y="13230"/>
                    <a:pt x="2961872" y="20234"/>
                    <a:pt x="2961872" y="27537"/>
                  </a:cubicBezTo>
                  <a:lnTo>
                    <a:pt x="2961872" y="1998463"/>
                  </a:lnTo>
                  <a:cubicBezTo>
                    <a:pt x="2961872" y="2013671"/>
                    <a:pt x="2949543" y="2026000"/>
                    <a:pt x="2934335" y="2026000"/>
                  </a:cubicBezTo>
                  <a:lnTo>
                    <a:pt x="27537" y="2026000"/>
                  </a:lnTo>
                  <a:cubicBezTo>
                    <a:pt x="20234" y="2026000"/>
                    <a:pt x="13230" y="2023099"/>
                    <a:pt x="8065" y="2017935"/>
                  </a:cubicBezTo>
                  <a:cubicBezTo>
                    <a:pt x="2901" y="2012770"/>
                    <a:pt x="0" y="2005766"/>
                    <a:pt x="0" y="1998463"/>
                  </a:cubicBezTo>
                  <a:lnTo>
                    <a:pt x="0" y="27537"/>
                  </a:lnTo>
                  <a:cubicBezTo>
                    <a:pt x="0" y="20234"/>
                    <a:pt x="2901" y="13230"/>
                    <a:pt x="8065" y="8065"/>
                  </a:cubicBezTo>
                  <a:cubicBezTo>
                    <a:pt x="13230" y="2901"/>
                    <a:pt x="20234" y="0"/>
                    <a:pt x="275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979EB"/>
              </a:solidFill>
              <a:prstDash val="solid"/>
              <a:round/>
            </a:ln>
          </p:spPr>
          <p:txBody>
            <a:bodyPr/>
            <a:lstStyle/>
            <a:p>
              <a:endParaRPr lang="en-BH" sz="12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2961872" cy="21307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39596" y="1848708"/>
            <a:ext cx="7661569" cy="4279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5881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which product categories they are buying the most</a:t>
            </a:r>
          </a:p>
          <a:p>
            <a:pPr marL="55881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comprehensive insights that will improve the company's strategy and meet customer needs.</a:t>
            </a:r>
          </a:p>
          <a:p>
            <a:pPr marL="55881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uncover the key drivers of customer satisfaction and provide a roadmap to boost NPS and achieve an exceptional satisfaction rate.</a:t>
            </a:r>
          </a:p>
          <a:p>
            <a:pPr marL="55881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Give insights about the shipping performance that can help to make proper decisions.</a:t>
            </a:r>
          </a:p>
          <a:p>
            <a:pPr marL="55881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monthly discount trends and average voucher use.</a:t>
            </a:r>
          </a:p>
          <a:p>
            <a:pPr marL="55881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discounts and revenue trends across months.</a:t>
            </a:r>
          </a:p>
          <a:p>
            <a:pPr marL="55881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 regions with highest installment usage.</a:t>
            </a:r>
          </a:p>
          <a:p>
            <a:pPr marL="558810" lvl="1" indent="-34290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D1C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seller behavior, sellers origin, is there enough sellers in each state or not , finding best and worst sellers.</a:t>
            </a:r>
            <a:endParaRPr lang="en-US" sz="2000" dirty="0">
              <a:solidFill>
                <a:srgbClr val="1D1C1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grandir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8527463" y="1337293"/>
            <a:ext cx="3431663" cy="5172058"/>
            <a:chOff x="0" y="0"/>
            <a:chExt cx="1355719" cy="178072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55719" cy="1780724"/>
            </a:xfrm>
            <a:custGeom>
              <a:avLst/>
              <a:gdLst/>
              <a:ahLst/>
              <a:cxnLst/>
              <a:rect l="l" t="t" r="r" b="b"/>
              <a:pathLst>
                <a:path w="1355719" h="1780724">
                  <a:moveTo>
                    <a:pt x="60161" y="0"/>
                  </a:moveTo>
                  <a:lnTo>
                    <a:pt x="1295558" y="0"/>
                  </a:lnTo>
                  <a:cubicBezTo>
                    <a:pt x="1328784" y="0"/>
                    <a:pt x="1355719" y="26935"/>
                    <a:pt x="1355719" y="60161"/>
                  </a:cubicBezTo>
                  <a:lnTo>
                    <a:pt x="1355719" y="1720563"/>
                  </a:lnTo>
                  <a:cubicBezTo>
                    <a:pt x="1355719" y="1753789"/>
                    <a:pt x="1328784" y="1780724"/>
                    <a:pt x="1295558" y="1780724"/>
                  </a:cubicBezTo>
                  <a:lnTo>
                    <a:pt x="60161" y="1780724"/>
                  </a:lnTo>
                  <a:cubicBezTo>
                    <a:pt x="26935" y="1780724"/>
                    <a:pt x="0" y="1753789"/>
                    <a:pt x="0" y="1720563"/>
                  </a:cubicBezTo>
                  <a:lnTo>
                    <a:pt x="0" y="60161"/>
                  </a:lnTo>
                  <a:cubicBezTo>
                    <a:pt x="0" y="26935"/>
                    <a:pt x="26935" y="0"/>
                    <a:pt x="601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9B5F"/>
              </a:solidFill>
              <a:prstDash val="solid"/>
              <a:round/>
            </a:ln>
          </p:spPr>
          <p:txBody>
            <a:bodyPr/>
            <a:lstStyle/>
            <a:p>
              <a:endParaRPr lang="en-BH" sz="12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1355719" cy="188549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18" name="Freeform 18"/>
          <p:cNvSpPr/>
          <p:nvPr/>
        </p:nvSpPr>
        <p:spPr>
          <a:xfrm>
            <a:off x="8696085" y="1657350"/>
            <a:ext cx="3056319" cy="4497607"/>
          </a:xfrm>
          <a:custGeom>
            <a:avLst/>
            <a:gdLst/>
            <a:ahLst/>
            <a:cxnLst/>
            <a:rect l="l" t="t" r="r" b="b"/>
            <a:pathLst>
              <a:path w="4584478" h="5640856">
                <a:moveTo>
                  <a:pt x="0" y="0"/>
                </a:moveTo>
                <a:lnTo>
                  <a:pt x="4584477" y="0"/>
                </a:lnTo>
                <a:lnTo>
                  <a:pt x="4584477" y="5640856"/>
                </a:lnTo>
                <a:lnTo>
                  <a:pt x="0" y="5640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H" sz="1200"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316971" y="1180214"/>
            <a:ext cx="8653978" cy="5397579"/>
          </a:xfrm>
          <a:custGeom>
            <a:avLst/>
            <a:gdLst/>
            <a:ahLst/>
            <a:cxnLst/>
            <a:rect l="l" t="t" r="r" b="b"/>
            <a:pathLst>
              <a:path w="12196829" h="8812826">
                <a:moveTo>
                  <a:pt x="0" y="0"/>
                </a:moveTo>
                <a:lnTo>
                  <a:pt x="12196829" y="0"/>
                </a:lnTo>
                <a:lnTo>
                  <a:pt x="12196829" y="8812826"/>
                </a:lnTo>
                <a:lnTo>
                  <a:pt x="0" y="8812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7" t="-1687" r="-3976" b="-1806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TextBox 13"/>
          <p:cNvSpPr txBox="1"/>
          <p:nvPr/>
        </p:nvSpPr>
        <p:spPr>
          <a:xfrm>
            <a:off x="6735969" y="278998"/>
            <a:ext cx="908387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73045" y="280207"/>
            <a:ext cx="1041995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348218" y="280206"/>
            <a:ext cx="972528" cy="225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08916" y="278998"/>
            <a:ext cx="1215686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CB8302FC-FC18-6073-CDAD-6B3784400E03}"/>
              </a:ext>
            </a:extLst>
          </p:cNvPr>
          <p:cNvGrpSpPr/>
          <p:nvPr/>
        </p:nvGrpSpPr>
        <p:grpSpPr>
          <a:xfrm>
            <a:off x="7973044" y="3185995"/>
            <a:ext cx="3818757" cy="1377028"/>
            <a:chOff x="0" y="0"/>
            <a:chExt cx="1061178" cy="727142"/>
          </a:xfrm>
        </p:grpSpPr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3F5BE765-2D36-A3DA-29FD-503B3AE37328}"/>
                </a:ext>
              </a:extLst>
            </p:cNvPr>
            <p:cNvSpPr/>
            <p:nvPr/>
          </p:nvSpPr>
          <p:spPr>
            <a:xfrm>
              <a:off x="0" y="0"/>
              <a:ext cx="1061178" cy="727142"/>
            </a:xfrm>
            <a:custGeom>
              <a:avLst/>
              <a:gdLst/>
              <a:ahLst/>
              <a:cxnLst/>
              <a:rect l="l" t="t" r="r" b="b"/>
              <a:pathLst>
                <a:path w="1061178" h="727142">
                  <a:moveTo>
                    <a:pt x="103394" y="0"/>
                  </a:moveTo>
                  <a:lnTo>
                    <a:pt x="957784" y="0"/>
                  </a:lnTo>
                  <a:cubicBezTo>
                    <a:pt x="985206" y="0"/>
                    <a:pt x="1011505" y="10893"/>
                    <a:pt x="1030895" y="30284"/>
                  </a:cubicBezTo>
                  <a:cubicBezTo>
                    <a:pt x="1050285" y="49674"/>
                    <a:pt x="1061178" y="75972"/>
                    <a:pt x="1061178" y="103394"/>
                  </a:cubicBezTo>
                  <a:lnTo>
                    <a:pt x="1061178" y="623747"/>
                  </a:lnTo>
                  <a:cubicBezTo>
                    <a:pt x="1061178" y="680851"/>
                    <a:pt x="1014887" y="727142"/>
                    <a:pt x="957784" y="727142"/>
                  </a:cubicBezTo>
                  <a:lnTo>
                    <a:pt x="103394" y="727142"/>
                  </a:lnTo>
                  <a:cubicBezTo>
                    <a:pt x="75972" y="727142"/>
                    <a:pt x="49674" y="716248"/>
                    <a:pt x="30284" y="696858"/>
                  </a:cubicBezTo>
                  <a:cubicBezTo>
                    <a:pt x="10893" y="677468"/>
                    <a:pt x="0" y="651169"/>
                    <a:pt x="0" y="623747"/>
                  </a:cubicBezTo>
                  <a:lnTo>
                    <a:pt x="0" y="103394"/>
                  </a:lnTo>
                  <a:cubicBezTo>
                    <a:pt x="0" y="75972"/>
                    <a:pt x="10893" y="49674"/>
                    <a:pt x="30284" y="30284"/>
                  </a:cubicBezTo>
                  <a:cubicBezTo>
                    <a:pt x="49674" y="10893"/>
                    <a:pt x="75972" y="0"/>
                    <a:pt x="103394" y="0"/>
                  </a:cubicBezTo>
                  <a:close/>
                </a:path>
              </a:pathLst>
            </a:custGeom>
            <a:solidFill>
              <a:srgbClr val="80A8BB">
                <a:alpha val="3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9D838B6C-7860-EB3D-3FFD-8398D468B4E1}"/>
                </a:ext>
              </a:extLst>
            </p:cNvPr>
            <p:cNvSpPr txBox="1"/>
            <p:nvPr/>
          </p:nvSpPr>
          <p:spPr>
            <a:xfrm>
              <a:off x="0" y="-47625"/>
              <a:ext cx="1061178" cy="774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31"/>
                </a:lnSpc>
              </a:pPr>
              <a:endParaRPr/>
            </a:p>
          </p:txBody>
        </p:sp>
      </p:grpSp>
      <p:sp>
        <p:nvSpPr>
          <p:cNvPr id="20" name="TextBox 27">
            <a:extLst>
              <a:ext uri="{FF2B5EF4-FFF2-40B4-BE49-F238E27FC236}">
                <a16:creationId xmlns:a16="http://schemas.microsoft.com/office/drawing/2014/main" id="{2448B1DD-DB84-F68F-E191-EC6E1C43E62C}"/>
              </a:ext>
            </a:extLst>
          </p:cNvPr>
          <p:cNvSpPr txBox="1"/>
          <p:nvPr/>
        </p:nvSpPr>
        <p:spPr>
          <a:xfrm>
            <a:off x="8719118" y="973166"/>
            <a:ext cx="2166392" cy="477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sz="2500" b="1" dirty="0">
                <a:solidFill>
                  <a:srgbClr val="0027C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Total Deals 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F99DB806-491A-D398-91DB-0B185A519599}"/>
              </a:ext>
            </a:extLst>
          </p:cNvPr>
          <p:cNvSpPr txBox="1"/>
          <p:nvPr/>
        </p:nvSpPr>
        <p:spPr>
          <a:xfrm>
            <a:off x="9422169" y="1474893"/>
            <a:ext cx="853019" cy="477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sz="2500" b="1" dirty="0">
                <a:solidFill>
                  <a:srgbClr val="DF565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8000</a:t>
            </a: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13BB4CC8-600E-E242-3443-0029D5A1A42B}"/>
              </a:ext>
            </a:extLst>
          </p:cNvPr>
          <p:cNvSpPr txBox="1"/>
          <p:nvPr/>
        </p:nvSpPr>
        <p:spPr>
          <a:xfrm>
            <a:off x="8629266" y="1941225"/>
            <a:ext cx="2346096" cy="477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sz="2500" b="1" dirty="0">
                <a:solidFill>
                  <a:srgbClr val="0027C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Closed Deals</a:t>
            </a:r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id="{91D1FC33-8637-6851-7F84-92C96A272D05}"/>
              </a:ext>
            </a:extLst>
          </p:cNvPr>
          <p:cNvSpPr txBox="1"/>
          <p:nvPr/>
        </p:nvSpPr>
        <p:spPr>
          <a:xfrm>
            <a:off x="9482371" y="2464137"/>
            <a:ext cx="639886" cy="477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sz="2500" b="1" dirty="0">
                <a:solidFill>
                  <a:srgbClr val="DF565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843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B870F00C-979F-DF2A-9425-12896F1ABB37}"/>
              </a:ext>
            </a:extLst>
          </p:cNvPr>
          <p:cNvSpPr txBox="1"/>
          <p:nvPr/>
        </p:nvSpPr>
        <p:spPr>
          <a:xfrm>
            <a:off x="8755738" y="2690462"/>
            <a:ext cx="2185879" cy="121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97"/>
              </a:lnSpc>
            </a:pPr>
            <a:r>
              <a:rPr lang="en-US" sz="2500" b="1" dirty="0">
                <a:solidFill>
                  <a:srgbClr val="E1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13%</a:t>
            </a: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03D5F813-2AEB-7049-69D3-A989AFADD91E}"/>
              </a:ext>
            </a:extLst>
          </p:cNvPr>
          <p:cNvSpPr txBox="1"/>
          <p:nvPr/>
        </p:nvSpPr>
        <p:spPr>
          <a:xfrm>
            <a:off x="7988200" y="3968311"/>
            <a:ext cx="3692563" cy="316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sz="1958" b="1" dirty="0">
                <a:solidFill>
                  <a:srgbClr val="0027C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 the total deals was closed  </a:t>
            </a:r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5F7CD341-B3FD-252E-6B47-C1E48BB9A8E3}"/>
              </a:ext>
            </a:extLst>
          </p:cNvPr>
          <p:cNvSpPr txBox="1"/>
          <p:nvPr/>
        </p:nvSpPr>
        <p:spPr>
          <a:xfrm>
            <a:off x="9087079" y="305760"/>
            <a:ext cx="1349797" cy="627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1"/>
              </a:lnSpc>
              <a:spcBef>
                <a:spcPct val="0"/>
              </a:spcBef>
            </a:pPr>
            <a:r>
              <a:rPr lang="en-US" sz="2500" b="1" dirty="0">
                <a:solidFill>
                  <a:srgbClr val="DF565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2018 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1CD14788-D883-3A26-188C-6B091908402A}"/>
              </a:ext>
            </a:extLst>
          </p:cNvPr>
          <p:cNvSpPr txBox="1"/>
          <p:nvPr/>
        </p:nvSpPr>
        <p:spPr>
          <a:xfrm>
            <a:off x="317593" y="166424"/>
            <a:ext cx="4945638" cy="76059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34"/>
              </a:lnSpc>
            </a:pPr>
            <a:r>
              <a:rPr lang="en-US" sz="4000" b="1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Canva Sans Bold"/>
              </a:rPr>
              <a:t>Sellers Behavioral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3381" y="566987"/>
            <a:ext cx="9656569" cy="5724025"/>
          </a:xfrm>
          <a:custGeom>
            <a:avLst/>
            <a:gdLst/>
            <a:ahLst/>
            <a:cxnLst/>
            <a:rect l="l" t="t" r="r" b="b"/>
            <a:pathLst>
              <a:path w="14615067" h="8586037">
                <a:moveTo>
                  <a:pt x="0" y="0"/>
                </a:moveTo>
                <a:lnTo>
                  <a:pt x="14615067" y="0"/>
                </a:lnTo>
                <a:lnTo>
                  <a:pt x="14615067" y="8586037"/>
                </a:lnTo>
                <a:lnTo>
                  <a:pt x="0" y="8586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1" t="-1959" r="-2302" b="-3919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TextBox 13"/>
          <p:cNvSpPr txBox="1"/>
          <p:nvPr/>
        </p:nvSpPr>
        <p:spPr>
          <a:xfrm>
            <a:off x="6735969" y="278998"/>
            <a:ext cx="908387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73045" y="280207"/>
            <a:ext cx="1041995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52440" y="280207"/>
            <a:ext cx="868305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08916" y="278998"/>
            <a:ext cx="1215686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7927" y="595424"/>
            <a:ext cx="8970016" cy="5833506"/>
          </a:xfrm>
          <a:custGeom>
            <a:avLst/>
            <a:gdLst/>
            <a:ahLst/>
            <a:cxnLst/>
            <a:rect l="l" t="t" r="r" b="b"/>
            <a:pathLst>
              <a:path w="13055828" h="7846912">
                <a:moveTo>
                  <a:pt x="0" y="0"/>
                </a:moveTo>
                <a:lnTo>
                  <a:pt x="13055828" y="0"/>
                </a:lnTo>
                <a:lnTo>
                  <a:pt x="13055828" y="7846912"/>
                </a:lnTo>
                <a:lnTo>
                  <a:pt x="0" y="7846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3" t="-2005" r="-2311" b="-5228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TextBox 13"/>
          <p:cNvSpPr txBox="1"/>
          <p:nvPr/>
        </p:nvSpPr>
        <p:spPr>
          <a:xfrm>
            <a:off x="6735969" y="278998"/>
            <a:ext cx="908387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73045" y="280207"/>
            <a:ext cx="1041995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52440" y="280207"/>
            <a:ext cx="868305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08916" y="278998"/>
            <a:ext cx="1215686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>
            <a:off x="1353885" y="862793"/>
            <a:ext cx="9484230" cy="5715000"/>
          </a:xfrm>
          <a:custGeom>
            <a:avLst/>
            <a:gdLst/>
            <a:ahLst/>
            <a:cxnLst/>
            <a:rect l="l" t="t" r="r" b="b"/>
            <a:pathLst>
              <a:path w="12585346" h="8678358">
                <a:moveTo>
                  <a:pt x="0" y="0"/>
                </a:moveTo>
                <a:lnTo>
                  <a:pt x="12585347" y="0"/>
                </a:lnTo>
                <a:lnTo>
                  <a:pt x="12585347" y="8678358"/>
                </a:lnTo>
                <a:lnTo>
                  <a:pt x="0" y="8678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0" t="-2279" r="-1539" b="-2533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TextBox 13"/>
          <p:cNvSpPr txBox="1"/>
          <p:nvPr/>
        </p:nvSpPr>
        <p:spPr>
          <a:xfrm>
            <a:off x="6735969" y="278998"/>
            <a:ext cx="908387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73045" y="280207"/>
            <a:ext cx="1041995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52440" y="280207"/>
            <a:ext cx="868305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08916" y="278998"/>
            <a:ext cx="1215686" cy="22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75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124" y="261415"/>
            <a:ext cx="11591451" cy="788875"/>
            <a:chOff x="0" y="0"/>
            <a:chExt cx="2592859" cy="2879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2859" cy="287992"/>
            </a:xfrm>
            <a:custGeom>
              <a:avLst/>
              <a:gdLst/>
              <a:ahLst/>
              <a:cxnLst/>
              <a:rect l="l" t="t" r="r" b="b"/>
              <a:pathLst>
                <a:path w="2592859" h="287992">
                  <a:moveTo>
                    <a:pt x="31456" y="0"/>
                  </a:moveTo>
                  <a:lnTo>
                    <a:pt x="2561403" y="0"/>
                  </a:lnTo>
                  <a:cubicBezTo>
                    <a:pt x="2569745" y="0"/>
                    <a:pt x="2577746" y="3314"/>
                    <a:pt x="2583646" y="9213"/>
                  </a:cubicBezTo>
                  <a:cubicBezTo>
                    <a:pt x="2589545" y="15112"/>
                    <a:pt x="2592859" y="23113"/>
                    <a:pt x="2592859" y="31456"/>
                  </a:cubicBezTo>
                  <a:lnTo>
                    <a:pt x="2592859" y="256536"/>
                  </a:lnTo>
                  <a:cubicBezTo>
                    <a:pt x="2592859" y="264879"/>
                    <a:pt x="2589545" y="272880"/>
                    <a:pt x="2583646" y="278779"/>
                  </a:cubicBezTo>
                  <a:cubicBezTo>
                    <a:pt x="2577746" y="284678"/>
                    <a:pt x="2569745" y="287992"/>
                    <a:pt x="2561403" y="287992"/>
                  </a:cubicBezTo>
                  <a:lnTo>
                    <a:pt x="31456" y="287992"/>
                  </a:lnTo>
                  <a:cubicBezTo>
                    <a:pt x="23113" y="287992"/>
                    <a:pt x="15112" y="284678"/>
                    <a:pt x="9213" y="278779"/>
                  </a:cubicBezTo>
                  <a:cubicBezTo>
                    <a:pt x="3314" y="272880"/>
                    <a:pt x="0" y="264879"/>
                    <a:pt x="0" y="256536"/>
                  </a:cubicBezTo>
                  <a:lnTo>
                    <a:pt x="0" y="31456"/>
                  </a:lnTo>
                  <a:cubicBezTo>
                    <a:pt x="0" y="23113"/>
                    <a:pt x="3314" y="15112"/>
                    <a:pt x="9213" y="9213"/>
                  </a:cubicBezTo>
                  <a:cubicBezTo>
                    <a:pt x="15112" y="3314"/>
                    <a:pt x="23113" y="0"/>
                    <a:pt x="314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69426"/>
              </a:solidFill>
              <a:prstDash val="solid"/>
              <a:round/>
            </a:ln>
          </p:spPr>
          <p:txBody>
            <a:bodyPr/>
            <a:lstStyle/>
            <a:p>
              <a:endParaRPr lang="en-BH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2592859" cy="3927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8122" y="232410"/>
            <a:ext cx="11591451" cy="766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Montserrat Bold"/>
              </a:rPr>
              <a:t>Recommendations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48122" y="1497277"/>
            <a:ext cx="8091668" cy="5128313"/>
            <a:chOff x="0" y="0"/>
            <a:chExt cx="2961872" cy="202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61872" cy="2026000"/>
            </a:xfrm>
            <a:custGeom>
              <a:avLst/>
              <a:gdLst/>
              <a:ahLst/>
              <a:cxnLst/>
              <a:rect l="l" t="t" r="r" b="b"/>
              <a:pathLst>
                <a:path w="2961872" h="2026000">
                  <a:moveTo>
                    <a:pt x="27537" y="0"/>
                  </a:moveTo>
                  <a:lnTo>
                    <a:pt x="2934335" y="0"/>
                  </a:lnTo>
                  <a:cubicBezTo>
                    <a:pt x="2941638" y="0"/>
                    <a:pt x="2948642" y="2901"/>
                    <a:pt x="2953807" y="8065"/>
                  </a:cubicBezTo>
                  <a:cubicBezTo>
                    <a:pt x="2958971" y="13230"/>
                    <a:pt x="2961872" y="20234"/>
                    <a:pt x="2961872" y="27537"/>
                  </a:cubicBezTo>
                  <a:lnTo>
                    <a:pt x="2961872" y="1998463"/>
                  </a:lnTo>
                  <a:cubicBezTo>
                    <a:pt x="2961872" y="2013671"/>
                    <a:pt x="2949543" y="2026000"/>
                    <a:pt x="2934335" y="2026000"/>
                  </a:cubicBezTo>
                  <a:lnTo>
                    <a:pt x="27537" y="2026000"/>
                  </a:lnTo>
                  <a:cubicBezTo>
                    <a:pt x="20234" y="2026000"/>
                    <a:pt x="13230" y="2023099"/>
                    <a:pt x="8065" y="2017935"/>
                  </a:cubicBezTo>
                  <a:cubicBezTo>
                    <a:pt x="2901" y="2012770"/>
                    <a:pt x="0" y="2005766"/>
                    <a:pt x="0" y="1998463"/>
                  </a:cubicBezTo>
                  <a:lnTo>
                    <a:pt x="0" y="27537"/>
                  </a:lnTo>
                  <a:cubicBezTo>
                    <a:pt x="0" y="20234"/>
                    <a:pt x="2901" y="13230"/>
                    <a:pt x="8065" y="8065"/>
                  </a:cubicBezTo>
                  <a:cubicBezTo>
                    <a:pt x="13230" y="2901"/>
                    <a:pt x="20234" y="0"/>
                    <a:pt x="275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979EB"/>
              </a:solidFill>
              <a:prstDash val="solid"/>
              <a:round/>
            </a:ln>
          </p:spPr>
          <p:txBody>
            <a:bodyPr/>
            <a:lstStyle/>
            <a:p>
              <a:endParaRPr lang="en-BH" sz="12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2961872" cy="21307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39596" y="1922774"/>
            <a:ext cx="7661569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indent="-457200" algn="just">
              <a:buFont typeface="+mj-lt"/>
              <a:buAutoNum type="arabicPeriod"/>
            </a:pPr>
            <a:r>
              <a:rPr lang="en-US" sz="2000" spc="-70" dirty="0">
                <a:solidFill>
                  <a:srgbClr val="36211B"/>
                </a:solidFill>
                <a:latin typeface="Times New Roman"/>
                <a:cs typeface="Times New Roman"/>
              </a:rPr>
              <a:t>Strengthening post-purchase experience (delivery + accuracy + quality) is likely to lift satisfaction first—and only then reveal repeat-purchase behavior we can measure as “loyalty.</a:t>
            </a:r>
            <a:endParaRPr lang="en-US" sz="2000" spc="-70" dirty="0">
              <a:solidFill>
                <a:srgbClr val="36211B"/>
              </a:solidFill>
              <a:latin typeface="Times New Roman"/>
              <a:cs typeface="Times New Roman"/>
              <a:sym typeface="Times New Roman"/>
            </a:endParaRPr>
          </a:p>
          <a:p>
            <a:pPr lvl="1" indent="-457200" algn="just">
              <a:buFont typeface="+mj-lt"/>
              <a:buAutoNum type="arabicPeriod"/>
            </a:pPr>
            <a:r>
              <a:rPr lang="en-US" sz="2000" spc="-70" dirty="0">
                <a:solidFill>
                  <a:srgbClr val="36211B"/>
                </a:solidFill>
                <a:latin typeface="Times New Roman"/>
                <a:cs typeface="Times New Roman"/>
                <a:sym typeface="Times New Roman"/>
              </a:rPr>
              <a:t>Maintain low freight value and strengthen it by ensuring the service quality is good and consistent.</a:t>
            </a:r>
          </a:p>
          <a:p>
            <a:pPr lvl="1" indent="-457200" algn="just">
              <a:buFont typeface="+mj-lt"/>
              <a:buAutoNum type="arabicPeriod"/>
            </a:pPr>
            <a:r>
              <a:rPr lang="en-US" sz="2000" spc="-70" dirty="0">
                <a:solidFill>
                  <a:srgbClr val="36211B"/>
                </a:solidFill>
                <a:latin typeface="Times New Roman"/>
                <a:cs typeface="Times New Roman"/>
                <a:sym typeface="Times New Roman"/>
              </a:rPr>
              <a:t> Need more information about the mode of transportation to determine the prices is reasonable or not.</a:t>
            </a:r>
          </a:p>
          <a:p>
            <a:pPr lvl="1" indent="-457200" algn="just">
              <a:buFont typeface="+mj-lt"/>
              <a:buAutoNum type="arabicPeriod"/>
            </a:pPr>
            <a:r>
              <a:rPr lang="en-US" sz="2000" spc="-70" dirty="0">
                <a:solidFill>
                  <a:srgbClr val="36211B"/>
                </a:solidFill>
                <a:latin typeface="Times New Roman"/>
                <a:cs typeface="Times New Roman"/>
                <a:sym typeface="Times New Roman"/>
              </a:rPr>
              <a:t>They should improve their services to reach the customers satisfaction.</a:t>
            </a:r>
          </a:p>
          <a:p>
            <a:pPr lvl="1" indent="-457200" algn="just">
              <a:buFont typeface="+mj-lt"/>
              <a:buAutoNum type="arabicPeriod"/>
            </a:pPr>
            <a:r>
              <a:rPr lang="en-US" sz="2000" spc="-70" dirty="0">
                <a:solidFill>
                  <a:srgbClr val="36211B"/>
                </a:solidFill>
                <a:latin typeface="Times New Roman"/>
                <a:cs typeface="Times New Roman"/>
              </a:rPr>
              <a:t>Revenue peaks around March–August. Promotions have a direct positive impact on the revenue. Use promotions during slow months to increase profits.</a:t>
            </a:r>
          </a:p>
          <a:p>
            <a:pPr lvl="1" indent="-457200" algn="just">
              <a:buFont typeface="+mj-lt"/>
              <a:buAutoNum type="arabicPeriod"/>
            </a:pPr>
            <a:r>
              <a:rPr lang="en-US" sz="2000" spc="-70" dirty="0">
                <a:solidFill>
                  <a:srgbClr val="36211B"/>
                </a:solidFill>
                <a:latin typeface="Times New Roman"/>
                <a:cs typeface="Times New Roman"/>
              </a:rPr>
              <a:t>Pick new sellers from PA, MA,PI, and AM states.</a:t>
            </a:r>
            <a:endParaRPr lang="en-US" sz="2000" spc="-70" dirty="0">
              <a:solidFill>
                <a:srgbClr val="36211B"/>
              </a:solidFill>
              <a:latin typeface="Times New Roman"/>
              <a:cs typeface="Times New Roman"/>
              <a:sym typeface="Agrandir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8527463" y="1337293"/>
            <a:ext cx="3431663" cy="5172058"/>
            <a:chOff x="0" y="0"/>
            <a:chExt cx="1355719" cy="178072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55719" cy="1780724"/>
            </a:xfrm>
            <a:custGeom>
              <a:avLst/>
              <a:gdLst/>
              <a:ahLst/>
              <a:cxnLst/>
              <a:rect l="l" t="t" r="r" b="b"/>
              <a:pathLst>
                <a:path w="1355719" h="1780724">
                  <a:moveTo>
                    <a:pt x="60161" y="0"/>
                  </a:moveTo>
                  <a:lnTo>
                    <a:pt x="1295558" y="0"/>
                  </a:lnTo>
                  <a:cubicBezTo>
                    <a:pt x="1328784" y="0"/>
                    <a:pt x="1355719" y="26935"/>
                    <a:pt x="1355719" y="60161"/>
                  </a:cubicBezTo>
                  <a:lnTo>
                    <a:pt x="1355719" y="1720563"/>
                  </a:lnTo>
                  <a:cubicBezTo>
                    <a:pt x="1355719" y="1753789"/>
                    <a:pt x="1328784" y="1780724"/>
                    <a:pt x="1295558" y="1780724"/>
                  </a:cubicBezTo>
                  <a:lnTo>
                    <a:pt x="60161" y="1780724"/>
                  </a:lnTo>
                  <a:cubicBezTo>
                    <a:pt x="26935" y="1780724"/>
                    <a:pt x="0" y="1753789"/>
                    <a:pt x="0" y="1720563"/>
                  </a:cubicBezTo>
                  <a:lnTo>
                    <a:pt x="0" y="60161"/>
                  </a:lnTo>
                  <a:cubicBezTo>
                    <a:pt x="0" y="26935"/>
                    <a:pt x="26935" y="0"/>
                    <a:pt x="601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9B5F"/>
              </a:solidFill>
              <a:prstDash val="solid"/>
              <a:round/>
            </a:ln>
          </p:spPr>
          <p:txBody>
            <a:bodyPr/>
            <a:lstStyle/>
            <a:p>
              <a:endParaRPr lang="en-BH" sz="120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1355719" cy="188549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</a:pPr>
              <a:endParaRPr sz="1200"/>
            </a:p>
          </p:txBody>
        </p:sp>
      </p:grpSp>
      <p:sp>
        <p:nvSpPr>
          <p:cNvPr id="18" name="Freeform 18"/>
          <p:cNvSpPr/>
          <p:nvPr/>
        </p:nvSpPr>
        <p:spPr>
          <a:xfrm>
            <a:off x="8696085" y="1657350"/>
            <a:ext cx="3056319" cy="4497607"/>
          </a:xfrm>
          <a:custGeom>
            <a:avLst/>
            <a:gdLst/>
            <a:ahLst/>
            <a:cxnLst/>
            <a:rect l="l" t="t" r="r" b="b"/>
            <a:pathLst>
              <a:path w="4584478" h="5640856">
                <a:moveTo>
                  <a:pt x="0" y="0"/>
                </a:moveTo>
                <a:lnTo>
                  <a:pt x="4584477" y="0"/>
                </a:lnTo>
                <a:lnTo>
                  <a:pt x="4584477" y="5640856"/>
                </a:lnTo>
                <a:lnTo>
                  <a:pt x="0" y="5640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H" sz="1200"/>
          </a:p>
        </p:txBody>
      </p:sp>
    </p:spTree>
    <p:extLst>
      <p:ext uri="{BB962C8B-B14F-4D97-AF65-F5344CB8AC3E}">
        <p14:creationId xmlns:p14="http://schemas.microsoft.com/office/powerpoint/2010/main" val="272252849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9467" y="1650601"/>
            <a:ext cx="8693065" cy="4607325"/>
          </a:xfrm>
          <a:custGeom>
            <a:avLst/>
            <a:gdLst/>
            <a:ahLst/>
            <a:cxnLst/>
            <a:rect l="l" t="t" r="r" b="b"/>
            <a:pathLst>
              <a:path w="13039597" h="6910987">
                <a:moveTo>
                  <a:pt x="0" y="0"/>
                </a:moveTo>
                <a:lnTo>
                  <a:pt x="13039597" y="0"/>
                </a:lnTo>
                <a:lnTo>
                  <a:pt x="13039597" y="6910987"/>
                </a:lnTo>
                <a:lnTo>
                  <a:pt x="0" y="6910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BH" sz="1200"/>
          </a:p>
        </p:txBody>
      </p:sp>
      <p:sp>
        <p:nvSpPr>
          <p:cNvPr id="3" name="TextBox 3"/>
          <p:cNvSpPr txBox="1"/>
          <p:nvPr/>
        </p:nvSpPr>
        <p:spPr>
          <a:xfrm>
            <a:off x="295875" y="451485"/>
            <a:ext cx="11600248" cy="7845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DM Sans Bold"/>
              </a:rPr>
              <a:t>Most sold category</a:t>
            </a:r>
          </a:p>
        </p:txBody>
      </p:sp>
    </p:spTree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1956" y="2435645"/>
            <a:ext cx="6018597" cy="3684981"/>
          </a:xfrm>
          <a:custGeom>
            <a:avLst/>
            <a:gdLst/>
            <a:ahLst/>
            <a:cxnLst/>
            <a:rect l="l" t="t" r="r" b="b"/>
            <a:pathLst>
              <a:path w="9027895" h="5383607">
                <a:moveTo>
                  <a:pt x="0" y="0"/>
                </a:moveTo>
                <a:lnTo>
                  <a:pt x="9027896" y="0"/>
                </a:lnTo>
                <a:lnTo>
                  <a:pt x="9027896" y="5383607"/>
                </a:lnTo>
                <a:lnTo>
                  <a:pt x="0" y="5383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BH" sz="1200"/>
          </a:p>
        </p:txBody>
      </p:sp>
      <p:sp>
        <p:nvSpPr>
          <p:cNvPr id="3" name="Freeform 3"/>
          <p:cNvSpPr/>
          <p:nvPr/>
        </p:nvSpPr>
        <p:spPr>
          <a:xfrm>
            <a:off x="6338797" y="2435645"/>
            <a:ext cx="5607397" cy="3684981"/>
          </a:xfrm>
          <a:custGeom>
            <a:avLst/>
            <a:gdLst/>
            <a:ahLst/>
            <a:cxnLst/>
            <a:rect l="l" t="t" r="r" b="b"/>
            <a:pathLst>
              <a:path w="8411095" h="5527471">
                <a:moveTo>
                  <a:pt x="0" y="0"/>
                </a:moveTo>
                <a:lnTo>
                  <a:pt x="8411095" y="0"/>
                </a:lnTo>
                <a:lnTo>
                  <a:pt x="8411095" y="5527471"/>
                </a:lnTo>
                <a:lnTo>
                  <a:pt x="0" y="5527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317" r="-5317"/>
            </a:stretch>
          </a:blipFill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endParaRPr lang="en-BH" sz="1200"/>
          </a:p>
        </p:txBody>
      </p:sp>
      <p:grpSp>
        <p:nvGrpSpPr>
          <p:cNvPr id="4" name="Group 4"/>
          <p:cNvGrpSpPr/>
          <p:nvPr/>
        </p:nvGrpSpPr>
        <p:grpSpPr>
          <a:xfrm>
            <a:off x="342900" y="1285587"/>
            <a:ext cx="11287125" cy="904252"/>
            <a:chOff x="0" y="0"/>
            <a:chExt cx="4342692" cy="3572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42692" cy="357235"/>
            </a:xfrm>
            <a:custGeom>
              <a:avLst/>
              <a:gdLst/>
              <a:ahLst/>
              <a:cxnLst/>
              <a:rect l="l" t="t" r="r" b="b"/>
              <a:pathLst>
                <a:path w="4342692" h="357235">
                  <a:moveTo>
                    <a:pt x="18781" y="0"/>
                  </a:moveTo>
                  <a:lnTo>
                    <a:pt x="4323911" y="0"/>
                  </a:lnTo>
                  <a:cubicBezTo>
                    <a:pt x="4334284" y="0"/>
                    <a:pt x="4342692" y="8409"/>
                    <a:pt x="4342692" y="18781"/>
                  </a:cubicBezTo>
                  <a:lnTo>
                    <a:pt x="4342692" y="338454"/>
                  </a:lnTo>
                  <a:cubicBezTo>
                    <a:pt x="4342692" y="348827"/>
                    <a:pt x="4334284" y="357235"/>
                    <a:pt x="4323911" y="357235"/>
                  </a:cubicBezTo>
                  <a:lnTo>
                    <a:pt x="18781" y="357235"/>
                  </a:lnTo>
                  <a:cubicBezTo>
                    <a:pt x="8409" y="357235"/>
                    <a:pt x="0" y="348827"/>
                    <a:pt x="0" y="338454"/>
                  </a:cubicBezTo>
                  <a:lnTo>
                    <a:pt x="0" y="18781"/>
                  </a:lnTo>
                  <a:cubicBezTo>
                    <a:pt x="0" y="8409"/>
                    <a:pt x="8409" y="0"/>
                    <a:pt x="187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74FFF"/>
              </a:solidFill>
              <a:prstDash val="solid"/>
              <a:round/>
            </a:ln>
          </p:spPr>
          <p:txBody>
            <a:bodyPr/>
            <a:lstStyle/>
            <a:p>
              <a:endParaRPr lang="en-BH" sz="105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04775"/>
              <a:ext cx="4342692" cy="46201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 sz="1050"/>
            </a:p>
          </p:txBody>
        </p:sp>
      </p:grpSp>
      <p:sp>
        <p:nvSpPr>
          <p:cNvPr id="7" name="Freeform 7"/>
          <p:cNvSpPr/>
          <p:nvPr/>
        </p:nvSpPr>
        <p:spPr>
          <a:xfrm>
            <a:off x="685800" y="1452503"/>
            <a:ext cx="759639" cy="570419"/>
          </a:xfrm>
          <a:custGeom>
            <a:avLst/>
            <a:gdLst/>
            <a:ahLst/>
            <a:cxnLst/>
            <a:rect l="l" t="t" r="r" b="b"/>
            <a:pathLst>
              <a:path w="1139458" h="855629">
                <a:moveTo>
                  <a:pt x="0" y="0"/>
                </a:moveTo>
                <a:lnTo>
                  <a:pt x="1139458" y="0"/>
                </a:lnTo>
                <a:lnTo>
                  <a:pt x="1139458" y="855629"/>
                </a:lnTo>
                <a:lnTo>
                  <a:pt x="0" y="855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H" sz="1200"/>
          </a:p>
        </p:txBody>
      </p:sp>
      <p:sp>
        <p:nvSpPr>
          <p:cNvPr id="8" name="Freeform 8"/>
          <p:cNvSpPr/>
          <p:nvPr/>
        </p:nvSpPr>
        <p:spPr>
          <a:xfrm>
            <a:off x="4091715" y="1367847"/>
            <a:ext cx="848785" cy="801041"/>
          </a:xfrm>
          <a:custGeom>
            <a:avLst/>
            <a:gdLst/>
            <a:ahLst/>
            <a:cxnLst/>
            <a:rect l="l" t="t" r="r" b="b"/>
            <a:pathLst>
              <a:path w="1273178" h="1201561">
                <a:moveTo>
                  <a:pt x="0" y="0"/>
                </a:moveTo>
                <a:lnTo>
                  <a:pt x="1273177" y="0"/>
                </a:lnTo>
                <a:lnTo>
                  <a:pt x="1273177" y="1201562"/>
                </a:lnTo>
                <a:lnTo>
                  <a:pt x="0" y="12015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BH" sz="1200"/>
          </a:p>
        </p:txBody>
      </p:sp>
      <p:sp>
        <p:nvSpPr>
          <p:cNvPr id="9" name="Freeform 9"/>
          <p:cNvSpPr/>
          <p:nvPr/>
        </p:nvSpPr>
        <p:spPr>
          <a:xfrm>
            <a:off x="8409322" y="1342447"/>
            <a:ext cx="455485" cy="742135"/>
          </a:xfrm>
          <a:custGeom>
            <a:avLst/>
            <a:gdLst/>
            <a:ahLst/>
            <a:cxnLst/>
            <a:rect l="l" t="t" r="r" b="b"/>
            <a:pathLst>
              <a:path w="683228" h="1113202">
                <a:moveTo>
                  <a:pt x="0" y="0"/>
                </a:moveTo>
                <a:lnTo>
                  <a:pt x="683227" y="0"/>
                </a:lnTo>
                <a:lnTo>
                  <a:pt x="683227" y="1113202"/>
                </a:lnTo>
                <a:lnTo>
                  <a:pt x="0" y="11132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H" sz="1200"/>
          </a:p>
        </p:txBody>
      </p:sp>
      <p:sp>
        <p:nvSpPr>
          <p:cNvPr id="10" name="TextBox 10"/>
          <p:cNvSpPr txBox="1"/>
          <p:nvPr/>
        </p:nvSpPr>
        <p:spPr>
          <a:xfrm>
            <a:off x="211955" y="272633"/>
            <a:ext cx="11734239" cy="7845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DM Sans Bold"/>
              </a:rPr>
              <a:t>RFM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7196" y="1513964"/>
            <a:ext cx="1420217" cy="447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Recency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67968" y="1485829"/>
            <a:ext cx="1760537" cy="447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Frequency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21957" y="1485829"/>
            <a:ext cx="2532923" cy="447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  <a:spcBef>
                <a:spcPct val="0"/>
              </a:spcBef>
            </a:pPr>
            <a:r>
              <a:rPr lang="en-US" sz="2400" b="1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Monetary value</a:t>
            </a:r>
          </a:p>
        </p:txBody>
      </p:sp>
    </p:spTree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2109" y="1769363"/>
            <a:ext cx="4534300" cy="4551807"/>
            <a:chOff x="0" y="0"/>
            <a:chExt cx="1791328" cy="17982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91328" cy="1798245"/>
            </a:xfrm>
            <a:custGeom>
              <a:avLst/>
              <a:gdLst/>
              <a:ahLst/>
              <a:cxnLst/>
              <a:rect l="l" t="t" r="r" b="b"/>
              <a:pathLst>
                <a:path w="1791328" h="1798245">
                  <a:moveTo>
                    <a:pt x="56914" y="0"/>
                  </a:moveTo>
                  <a:lnTo>
                    <a:pt x="1734415" y="0"/>
                  </a:lnTo>
                  <a:cubicBezTo>
                    <a:pt x="1765847" y="0"/>
                    <a:pt x="1791328" y="25481"/>
                    <a:pt x="1791328" y="56914"/>
                  </a:cubicBezTo>
                  <a:lnTo>
                    <a:pt x="1791328" y="1741331"/>
                  </a:lnTo>
                  <a:cubicBezTo>
                    <a:pt x="1791328" y="1756425"/>
                    <a:pt x="1785332" y="1770901"/>
                    <a:pt x="1774659" y="1781575"/>
                  </a:cubicBezTo>
                  <a:cubicBezTo>
                    <a:pt x="1763985" y="1792248"/>
                    <a:pt x="1749509" y="1798245"/>
                    <a:pt x="1734415" y="1798245"/>
                  </a:cubicBezTo>
                  <a:lnTo>
                    <a:pt x="56914" y="1798245"/>
                  </a:lnTo>
                  <a:cubicBezTo>
                    <a:pt x="25481" y="1798245"/>
                    <a:pt x="0" y="1772763"/>
                    <a:pt x="0" y="1741331"/>
                  </a:cubicBezTo>
                  <a:lnTo>
                    <a:pt x="0" y="56914"/>
                  </a:lnTo>
                  <a:cubicBezTo>
                    <a:pt x="0" y="25481"/>
                    <a:pt x="25481" y="0"/>
                    <a:pt x="56914" y="0"/>
                  </a:cubicBezTo>
                  <a:close/>
                </a:path>
              </a:pathLst>
            </a:custGeom>
            <a:solidFill>
              <a:srgbClr val="FEFEFE">
                <a:alpha val="74902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91328" cy="183634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5116409" y="180975"/>
            <a:ext cx="6315764" cy="6496050"/>
          </a:xfrm>
          <a:custGeom>
            <a:avLst/>
            <a:gdLst/>
            <a:ahLst/>
            <a:cxnLst/>
            <a:rect l="l" t="t" r="r" b="b"/>
            <a:pathLst>
              <a:path w="7943275" h="8311619">
                <a:moveTo>
                  <a:pt x="0" y="0"/>
                </a:moveTo>
                <a:lnTo>
                  <a:pt x="7943275" y="0"/>
                </a:lnTo>
                <a:lnTo>
                  <a:pt x="7943275" y="8311620"/>
                </a:lnTo>
                <a:lnTo>
                  <a:pt x="0" y="8311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51531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TextBox 6"/>
          <p:cNvSpPr txBox="1"/>
          <p:nvPr/>
        </p:nvSpPr>
        <p:spPr>
          <a:xfrm>
            <a:off x="1295598" y="607708"/>
            <a:ext cx="3107323" cy="76142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34"/>
              </a:lnSpc>
            </a:pPr>
            <a:r>
              <a:rPr lang="en-US" sz="4000" b="1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Canva Sans Bold"/>
              </a:rPr>
              <a:t>Overview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1178" y="2275737"/>
            <a:ext cx="4534299" cy="2949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endParaRPr lang="en-US" sz="20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59891" lvl="1" indent="-179946">
              <a:lnSpc>
                <a:spcPts val="2333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NPS: </a:t>
            </a: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34.84 (low) </a:t>
            </a:r>
          </a:p>
          <a:p>
            <a:pPr>
              <a:lnSpc>
                <a:spcPts val="2333"/>
              </a:lnSpc>
            </a:pPr>
            <a:endParaRPr lang="en-US" sz="2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359891" lvl="1" indent="-179946">
              <a:lnSpc>
                <a:spcPts val="2333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Review Score: </a:t>
            </a: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4.09</a:t>
            </a: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>
              <a:lnSpc>
                <a:spcPts val="2333"/>
              </a:lnSpc>
            </a:pPr>
            <a:endParaRPr lang="en-US" sz="20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59891" lvl="1" indent="-179946">
              <a:lnSpc>
                <a:spcPts val="2333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Promoters % </a:t>
            </a: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57.7%</a:t>
            </a:r>
          </a:p>
          <a:p>
            <a:pPr>
              <a:lnSpc>
                <a:spcPts val="2333"/>
              </a:lnSpc>
            </a:pPr>
            <a:endParaRPr lang="en-US" sz="2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359891" lvl="1" indent="-179946">
              <a:lnSpc>
                <a:spcPts val="2333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Passive %</a:t>
            </a: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= 19.2%</a:t>
            </a:r>
          </a:p>
          <a:p>
            <a:pPr>
              <a:lnSpc>
                <a:spcPts val="2333"/>
              </a:lnSpc>
            </a:pPr>
            <a:endParaRPr lang="en-US" sz="20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359891" lvl="1" indent="-179946">
              <a:lnSpc>
                <a:spcPts val="2333"/>
              </a:lnSpc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Detractor</a:t>
            </a: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% = 22.2%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E4AA157-8C7B-178B-4E04-67519F9799B8}"/>
              </a:ext>
            </a:extLst>
          </p:cNvPr>
          <p:cNvSpPr txBox="1"/>
          <p:nvPr/>
        </p:nvSpPr>
        <p:spPr>
          <a:xfrm>
            <a:off x="1031178" y="1994272"/>
            <a:ext cx="3107323" cy="294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NPS: Net Promoter Score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7782" y="1111605"/>
            <a:ext cx="5799327" cy="5435407"/>
          </a:xfrm>
          <a:custGeom>
            <a:avLst/>
            <a:gdLst/>
            <a:ahLst/>
            <a:cxnLst/>
            <a:rect l="l" t="t" r="r" b="b"/>
            <a:pathLst>
              <a:path w="8698991" h="8153110">
                <a:moveTo>
                  <a:pt x="0" y="0"/>
                </a:moveTo>
                <a:lnTo>
                  <a:pt x="8698992" y="0"/>
                </a:lnTo>
                <a:lnTo>
                  <a:pt x="8698992" y="8153110"/>
                </a:lnTo>
                <a:lnTo>
                  <a:pt x="0" y="8153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039" t="-25011" r="-70538" b="-5977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TextBox 3"/>
          <p:cNvSpPr txBox="1"/>
          <p:nvPr/>
        </p:nvSpPr>
        <p:spPr>
          <a:xfrm>
            <a:off x="197782" y="117552"/>
            <a:ext cx="7748021" cy="70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4"/>
              </a:lnSpc>
            </a:pPr>
            <a:r>
              <a:rPr lang="en-US" sz="426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Delivery Delays - Detractors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335213" y="1111605"/>
            <a:ext cx="5566236" cy="5435407"/>
            <a:chOff x="0" y="0"/>
            <a:chExt cx="2199007" cy="21473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99007" cy="2147321"/>
            </a:xfrm>
            <a:custGeom>
              <a:avLst/>
              <a:gdLst/>
              <a:ahLst/>
              <a:cxnLst/>
              <a:rect l="l" t="t" r="r" b="b"/>
              <a:pathLst>
                <a:path w="2199007" h="2147321">
                  <a:moveTo>
                    <a:pt x="46362" y="0"/>
                  </a:moveTo>
                  <a:lnTo>
                    <a:pt x="2152644" y="0"/>
                  </a:lnTo>
                  <a:cubicBezTo>
                    <a:pt x="2178250" y="0"/>
                    <a:pt x="2199007" y="20757"/>
                    <a:pt x="2199007" y="46362"/>
                  </a:cubicBezTo>
                  <a:lnTo>
                    <a:pt x="2199007" y="2100959"/>
                  </a:lnTo>
                  <a:cubicBezTo>
                    <a:pt x="2199007" y="2126564"/>
                    <a:pt x="2178250" y="2147321"/>
                    <a:pt x="2152644" y="2147321"/>
                  </a:cubicBezTo>
                  <a:lnTo>
                    <a:pt x="46362" y="2147321"/>
                  </a:lnTo>
                  <a:cubicBezTo>
                    <a:pt x="20757" y="2147321"/>
                    <a:pt x="0" y="2126564"/>
                    <a:pt x="0" y="2100959"/>
                  </a:cubicBezTo>
                  <a:lnTo>
                    <a:pt x="0" y="46362"/>
                  </a:lnTo>
                  <a:cubicBezTo>
                    <a:pt x="0" y="20757"/>
                    <a:pt x="20757" y="0"/>
                    <a:pt x="46362" y="0"/>
                  </a:cubicBezTo>
                  <a:close/>
                </a:path>
              </a:pathLst>
            </a:custGeom>
            <a:solidFill>
              <a:srgbClr val="FEFEFE">
                <a:alpha val="74902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199007" cy="218542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" name="Freeform 7"/>
          <p:cNvSpPr/>
          <p:nvPr/>
        </p:nvSpPr>
        <p:spPr>
          <a:xfrm>
            <a:off x="6837632" y="1337692"/>
            <a:ext cx="4497707" cy="1788454"/>
          </a:xfrm>
          <a:custGeom>
            <a:avLst/>
            <a:gdLst/>
            <a:ahLst/>
            <a:cxnLst/>
            <a:rect l="l" t="t" r="r" b="b"/>
            <a:pathLst>
              <a:path w="6746561" h="2682681">
                <a:moveTo>
                  <a:pt x="0" y="0"/>
                </a:moveTo>
                <a:lnTo>
                  <a:pt x="6746561" y="0"/>
                </a:lnTo>
                <a:lnTo>
                  <a:pt x="6746561" y="2682681"/>
                </a:lnTo>
                <a:lnTo>
                  <a:pt x="0" y="2682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701" t="-46197" r="-253239" b="-292563"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8" name="Group 8"/>
          <p:cNvGrpSpPr/>
          <p:nvPr/>
        </p:nvGrpSpPr>
        <p:grpSpPr>
          <a:xfrm>
            <a:off x="3297930" y="3000687"/>
            <a:ext cx="393653" cy="39365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342898" y="2803861"/>
            <a:ext cx="393653" cy="39365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560439" y="3397251"/>
            <a:ext cx="5115785" cy="2334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</a:pPr>
            <a:r>
              <a:rPr lang="en-US" sz="166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Delays overtime affect satisfaction:</a:t>
            </a:r>
          </a:p>
          <a:p>
            <a:pPr algn="ctr">
              <a:lnSpc>
                <a:spcPts val="2333"/>
              </a:lnSpc>
              <a:spcBef>
                <a:spcPct val="0"/>
              </a:spcBef>
            </a:pPr>
            <a:r>
              <a:rPr lang="en-US" sz="166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Spike: Oct 2 - Nov 4, 2017</a:t>
            </a:r>
          </a:p>
          <a:p>
            <a:pPr algn="ctr">
              <a:lnSpc>
                <a:spcPts val="2333"/>
              </a:lnSpc>
              <a:spcBef>
                <a:spcPct val="0"/>
              </a:spcBef>
            </a:pPr>
            <a:r>
              <a:rPr lang="en-US" sz="166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Brazil's Black Friday and Christmas shopping </a:t>
            </a:r>
          </a:p>
          <a:p>
            <a:pPr algn="ctr">
              <a:lnSpc>
                <a:spcPts val="2333"/>
              </a:lnSpc>
              <a:spcBef>
                <a:spcPct val="0"/>
              </a:spcBef>
            </a:pPr>
            <a:r>
              <a:rPr lang="en-US" sz="166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Spike: Jan 1 - Mar 1, 2018</a:t>
            </a:r>
          </a:p>
          <a:p>
            <a:pPr algn="ctr">
              <a:lnSpc>
                <a:spcPts val="2333"/>
              </a:lnSpc>
              <a:spcBef>
                <a:spcPct val="0"/>
              </a:spcBef>
            </a:pPr>
            <a:r>
              <a:rPr lang="en-US" sz="166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Brazil’s Carnival Holidays</a:t>
            </a:r>
          </a:p>
          <a:p>
            <a:pPr algn="ctr">
              <a:lnSpc>
                <a:spcPts val="2333"/>
              </a:lnSpc>
              <a:spcBef>
                <a:spcPct val="0"/>
              </a:spcBef>
            </a:pPr>
            <a:endParaRPr lang="en-US" sz="166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2333"/>
              </a:lnSpc>
              <a:spcBef>
                <a:spcPct val="0"/>
              </a:spcBef>
            </a:pPr>
            <a:r>
              <a:rPr lang="en-US" sz="166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Customers locations affect the delivery duration and delays which impact the customer satisfaction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7782" y="117552"/>
            <a:ext cx="7748021" cy="70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4"/>
              </a:lnSpc>
            </a:pPr>
            <a:r>
              <a:rPr lang="en-US" sz="426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Delivery Delays - Promoters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335213" y="1111605"/>
            <a:ext cx="5566236" cy="4241445"/>
            <a:chOff x="0" y="0"/>
            <a:chExt cx="2199007" cy="21473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9007" cy="2147321"/>
            </a:xfrm>
            <a:custGeom>
              <a:avLst/>
              <a:gdLst/>
              <a:ahLst/>
              <a:cxnLst/>
              <a:rect l="l" t="t" r="r" b="b"/>
              <a:pathLst>
                <a:path w="2199007" h="2147321">
                  <a:moveTo>
                    <a:pt x="46362" y="0"/>
                  </a:moveTo>
                  <a:lnTo>
                    <a:pt x="2152644" y="0"/>
                  </a:lnTo>
                  <a:cubicBezTo>
                    <a:pt x="2178250" y="0"/>
                    <a:pt x="2199007" y="20757"/>
                    <a:pt x="2199007" y="46362"/>
                  </a:cubicBezTo>
                  <a:lnTo>
                    <a:pt x="2199007" y="2100959"/>
                  </a:lnTo>
                  <a:cubicBezTo>
                    <a:pt x="2199007" y="2126564"/>
                    <a:pt x="2178250" y="2147321"/>
                    <a:pt x="2152644" y="2147321"/>
                  </a:cubicBezTo>
                  <a:lnTo>
                    <a:pt x="46362" y="2147321"/>
                  </a:lnTo>
                  <a:cubicBezTo>
                    <a:pt x="20757" y="2147321"/>
                    <a:pt x="0" y="2126564"/>
                    <a:pt x="0" y="2100959"/>
                  </a:cubicBezTo>
                  <a:lnTo>
                    <a:pt x="0" y="46362"/>
                  </a:lnTo>
                  <a:cubicBezTo>
                    <a:pt x="0" y="20757"/>
                    <a:pt x="20757" y="0"/>
                    <a:pt x="46362" y="0"/>
                  </a:cubicBezTo>
                  <a:close/>
                </a:path>
              </a:pathLst>
            </a:custGeom>
            <a:solidFill>
              <a:srgbClr val="FEFEFE">
                <a:alpha val="74902"/>
              </a:srgb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199007" cy="218542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" name="Freeform 6"/>
          <p:cNvSpPr/>
          <p:nvPr/>
        </p:nvSpPr>
        <p:spPr>
          <a:xfrm>
            <a:off x="6898111" y="1436326"/>
            <a:ext cx="4455505" cy="1751461"/>
          </a:xfrm>
          <a:custGeom>
            <a:avLst/>
            <a:gdLst/>
            <a:ahLst/>
            <a:cxnLst/>
            <a:rect l="l" t="t" r="r" b="b"/>
            <a:pathLst>
              <a:path w="6683257" h="2627192">
                <a:moveTo>
                  <a:pt x="0" y="0"/>
                </a:moveTo>
                <a:lnTo>
                  <a:pt x="6683257" y="0"/>
                </a:lnTo>
                <a:lnTo>
                  <a:pt x="6683257" y="2627192"/>
                </a:lnTo>
                <a:lnTo>
                  <a:pt x="0" y="2627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385" t="-46413" r="-247234" b="-286316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Freeform 7"/>
          <p:cNvSpPr/>
          <p:nvPr/>
        </p:nvSpPr>
        <p:spPr>
          <a:xfrm>
            <a:off x="197781" y="1111605"/>
            <a:ext cx="5898219" cy="5435407"/>
          </a:xfrm>
          <a:custGeom>
            <a:avLst/>
            <a:gdLst/>
            <a:ahLst/>
            <a:cxnLst/>
            <a:rect l="l" t="t" r="r" b="b"/>
            <a:pathLst>
              <a:path w="8847328" h="8153110">
                <a:moveTo>
                  <a:pt x="0" y="0"/>
                </a:moveTo>
                <a:lnTo>
                  <a:pt x="8847328" y="0"/>
                </a:lnTo>
                <a:lnTo>
                  <a:pt x="8847328" y="8153110"/>
                </a:lnTo>
                <a:lnTo>
                  <a:pt x="0" y="8153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4708" t="-22332" r="-65414" b="-6096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8" name="TextBox 8"/>
          <p:cNvSpPr txBox="1"/>
          <p:nvPr/>
        </p:nvSpPr>
        <p:spPr>
          <a:xfrm>
            <a:off x="6567971" y="3746587"/>
            <a:ext cx="5115785" cy="144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3"/>
              </a:lnSpc>
            </a:pPr>
            <a:r>
              <a:rPr lang="en-US" sz="166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Reasons of high scores ratings:</a:t>
            </a:r>
          </a:p>
          <a:p>
            <a:pPr>
              <a:lnSpc>
                <a:spcPts val="2333"/>
              </a:lnSpc>
            </a:pPr>
            <a:endParaRPr lang="en-US" sz="166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359849" lvl="1" indent="-179924">
              <a:lnSpc>
                <a:spcPts val="2333"/>
              </a:lnSpc>
              <a:buFont typeface="Arial"/>
              <a:buChar char="•"/>
            </a:pPr>
            <a:r>
              <a:rPr lang="en-US" sz="166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Customers are located near the sellers</a:t>
            </a:r>
          </a:p>
          <a:p>
            <a:pPr marL="359849" lvl="1" indent="-179924">
              <a:lnSpc>
                <a:spcPts val="2333"/>
              </a:lnSpc>
              <a:buFont typeface="Arial"/>
              <a:buChar char="•"/>
            </a:pPr>
            <a:r>
              <a:rPr lang="en-US" sz="166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takes less time to be delivered </a:t>
            </a:r>
          </a:p>
          <a:p>
            <a:pPr marL="359849" lvl="1" indent="-179924">
              <a:lnSpc>
                <a:spcPts val="2333"/>
              </a:lnSpc>
              <a:buFont typeface="Arial"/>
              <a:buChar char="•"/>
            </a:pPr>
            <a:r>
              <a:rPr lang="en-US" sz="166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Resulting in fast deliveries and high satisfaction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7900276" y="1305060"/>
            <a:ext cx="3804308" cy="5166706"/>
          </a:xfrm>
          <a:custGeom>
            <a:avLst/>
            <a:gdLst/>
            <a:ahLst/>
            <a:cxnLst/>
            <a:rect l="l" t="t" r="r" b="b"/>
            <a:pathLst>
              <a:path w="5706462" h="8932213">
                <a:moveTo>
                  <a:pt x="0" y="0"/>
                </a:moveTo>
                <a:lnTo>
                  <a:pt x="5706462" y="0"/>
                </a:lnTo>
                <a:lnTo>
                  <a:pt x="5706462" y="8932213"/>
                </a:lnTo>
                <a:lnTo>
                  <a:pt x="0" y="8932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14"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5" name="Group 5"/>
          <p:cNvGrpSpPr/>
          <p:nvPr/>
        </p:nvGrpSpPr>
        <p:grpSpPr>
          <a:xfrm>
            <a:off x="2383345" y="5161461"/>
            <a:ext cx="2672897" cy="491112"/>
            <a:chOff x="0" y="0"/>
            <a:chExt cx="1055960" cy="4261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55959" cy="426132"/>
            </a:xfrm>
            <a:custGeom>
              <a:avLst/>
              <a:gdLst/>
              <a:ahLst/>
              <a:cxnLst/>
              <a:rect l="l" t="t" r="r" b="b"/>
              <a:pathLst>
                <a:path w="1055959" h="426132">
                  <a:moveTo>
                    <a:pt x="0" y="0"/>
                  </a:moveTo>
                  <a:lnTo>
                    <a:pt x="1055959" y="0"/>
                  </a:lnTo>
                  <a:lnTo>
                    <a:pt x="1055959" y="426132"/>
                  </a:lnTo>
                  <a:lnTo>
                    <a:pt x="0" y="4261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055960" cy="50233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360"/>
                </a:lnSpc>
              </a:pPr>
              <a:r>
                <a:rPr lang="en-US" sz="2399" spc="-47" dirty="0">
                  <a:solidFill>
                    <a:srgbClr val="000000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8%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80742" y="4426096"/>
            <a:ext cx="7241537" cy="42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104" dirty="0">
                <a:solidFill>
                  <a:srgbClr val="AF0F44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The percentage of  late delivered orders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25B72FCB-7956-8DA0-7016-3AAC05233248}"/>
              </a:ext>
            </a:extLst>
          </p:cNvPr>
          <p:cNvGrpSpPr/>
          <p:nvPr/>
        </p:nvGrpSpPr>
        <p:grpSpPr>
          <a:xfrm>
            <a:off x="2565064" y="3422679"/>
            <a:ext cx="2672897" cy="1078647"/>
            <a:chOff x="0" y="0"/>
            <a:chExt cx="1055960" cy="42613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8BF181D-DA04-8238-58F1-F05D615D0F77}"/>
                </a:ext>
              </a:extLst>
            </p:cNvPr>
            <p:cNvSpPr/>
            <p:nvPr/>
          </p:nvSpPr>
          <p:spPr>
            <a:xfrm>
              <a:off x="0" y="0"/>
              <a:ext cx="1055959" cy="426132"/>
            </a:xfrm>
            <a:custGeom>
              <a:avLst/>
              <a:gdLst/>
              <a:ahLst/>
              <a:cxnLst/>
              <a:rect l="l" t="t" r="r" b="b"/>
              <a:pathLst>
                <a:path w="1055959" h="426132">
                  <a:moveTo>
                    <a:pt x="0" y="0"/>
                  </a:moveTo>
                  <a:lnTo>
                    <a:pt x="1055959" y="0"/>
                  </a:lnTo>
                  <a:lnTo>
                    <a:pt x="1055959" y="426132"/>
                  </a:lnTo>
                  <a:lnTo>
                    <a:pt x="0" y="4261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824DEBDE-1CDB-E95F-C40A-03611B7939EA}"/>
                </a:ext>
              </a:extLst>
            </p:cNvPr>
            <p:cNvSpPr txBox="1"/>
            <p:nvPr/>
          </p:nvSpPr>
          <p:spPr>
            <a:xfrm>
              <a:off x="0" y="-38100"/>
              <a:ext cx="1055960" cy="46423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39"/>
                </a:lnSpc>
              </a:pPr>
              <a:endParaRPr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532E94-5C0D-E79E-B72B-1F23ADC67DE0}"/>
              </a:ext>
            </a:extLst>
          </p:cNvPr>
          <p:cNvGrpSpPr/>
          <p:nvPr/>
        </p:nvGrpSpPr>
        <p:grpSpPr>
          <a:xfrm>
            <a:off x="1347495" y="2932576"/>
            <a:ext cx="4744598" cy="955837"/>
            <a:chOff x="1351402" y="3079216"/>
            <a:chExt cx="4744598" cy="955837"/>
          </a:xfrm>
        </p:grpSpPr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CEA026D3-D805-7E21-82C1-81794D628798}"/>
                </a:ext>
              </a:extLst>
            </p:cNvPr>
            <p:cNvSpPr txBox="1"/>
            <p:nvPr/>
          </p:nvSpPr>
          <p:spPr>
            <a:xfrm>
              <a:off x="1351402" y="3079216"/>
              <a:ext cx="4744598" cy="342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93"/>
                </a:lnSpc>
              </a:pPr>
              <a:r>
                <a:rPr lang="en-US" sz="2067" b="1" spc="-83" dirty="0">
                  <a:solidFill>
                    <a:srgbClr val="36211B"/>
                  </a:solidFill>
                  <a:latin typeface="IBM Plex Serif Bold"/>
                  <a:ea typeface="IBM Plex Serif Bold"/>
                  <a:cs typeface="IBM Plex Serif Bold"/>
                  <a:sym typeface="IBM Plex Serif Bold"/>
                </a:rPr>
                <a:t>The average delivery days</a:t>
              </a: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5D6D4D9B-24F7-8144-D12E-DBC53874060C}"/>
                </a:ext>
              </a:extLst>
            </p:cNvPr>
            <p:cNvSpPr txBox="1"/>
            <p:nvPr/>
          </p:nvSpPr>
          <p:spPr>
            <a:xfrm>
              <a:off x="2786630" y="3634494"/>
              <a:ext cx="1885088" cy="4005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r>
                <a:rPr lang="en-US" sz="2400" spc="-96" dirty="0">
                  <a:solidFill>
                    <a:srgbClr val="000000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12  Days</a:t>
              </a:r>
            </a:p>
          </p:txBody>
        </p:sp>
      </p:grpSp>
      <p:sp>
        <p:nvSpPr>
          <p:cNvPr id="15" name="TextBox 10">
            <a:extLst>
              <a:ext uri="{FF2B5EF4-FFF2-40B4-BE49-F238E27FC236}">
                <a16:creationId xmlns:a16="http://schemas.microsoft.com/office/drawing/2014/main" id="{B08D9545-E4E0-2E21-9625-B9FDB5520370}"/>
              </a:ext>
            </a:extLst>
          </p:cNvPr>
          <p:cNvSpPr txBox="1"/>
          <p:nvPr/>
        </p:nvSpPr>
        <p:spPr>
          <a:xfrm>
            <a:off x="0" y="2069857"/>
            <a:ext cx="7900276" cy="437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4"/>
              </a:lnSpc>
            </a:pPr>
            <a:r>
              <a:rPr lang="en-US" sz="2666" b="1" spc="-106" dirty="0">
                <a:solidFill>
                  <a:srgbClr val="AF0F44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How usually it takes the order to be delivered ?</a:t>
            </a:r>
          </a:p>
        </p:txBody>
      </p:sp>
      <p:sp>
        <p:nvSpPr>
          <p:cNvPr id="17" name="Google Shape;332;p29">
            <a:extLst>
              <a:ext uri="{FF2B5EF4-FFF2-40B4-BE49-F238E27FC236}">
                <a16:creationId xmlns:a16="http://schemas.microsoft.com/office/drawing/2014/main" id="{14DA495B-4CD6-4806-C19E-5691816C6185}"/>
              </a:ext>
            </a:extLst>
          </p:cNvPr>
          <p:cNvSpPr txBox="1">
            <a:spLocks/>
          </p:cNvSpPr>
          <p:nvPr/>
        </p:nvSpPr>
        <p:spPr>
          <a:xfrm>
            <a:off x="237021" y="275954"/>
            <a:ext cx="11710144" cy="76360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360"/>
              </a:lnSpc>
            </a:pPr>
            <a:r>
              <a:rPr lang="en" sz="4000" b="1" spc="-96" dirty="0">
                <a:solidFill>
                  <a:srgbClr val="E64E3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Shipping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49349" y="1767475"/>
            <a:ext cx="7235523" cy="4349011"/>
          </a:xfrm>
          <a:custGeom>
            <a:avLst/>
            <a:gdLst/>
            <a:ahLst/>
            <a:cxnLst/>
            <a:rect l="l" t="t" r="r" b="b"/>
            <a:pathLst>
              <a:path w="10853284" h="6523517">
                <a:moveTo>
                  <a:pt x="0" y="0"/>
                </a:moveTo>
                <a:lnTo>
                  <a:pt x="10853284" y="0"/>
                </a:lnTo>
                <a:lnTo>
                  <a:pt x="10853284" y="6523517"/>
                </a:lnTo>
                <a:lnTo>
                  <a:pt x="0" y="6523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TextBox 5"/>
          <p:cNvSpPr txBox="1"/>
          <p:nvPr/>
        </p:nvSpPr>
        <p:spPr>
          <a:xfrm>
            <a:off x="804890" y="939910"/>
            <a:ext cx="10582219" cy="42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-104" dirty="0">
                <a:solidFill>
                  <a:srgbClr val="AF0F44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What is the relationship between order volume and delivery speed?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84872" y="3217135"/>
            <a:ext cx="4564254" cy="1449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59873" lvl="1" indent="-179937" algn="just">
              <a:lnSpc>
                <a:spcPts val="2333"/>
              </a:lnSpc>
              <a:buFont typeface="Arial"/>
              <a:buChar char="•"/>
            </a:pPr>
            <a:r>
              <a:rPr lang="en-US" sz="1667" b="1" spc="-6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 Time ⟶  Delivery exactly on schedule </a:t>
            </a:r>
          </a:p>
          <a:p>
            <a:pPr marL="359873" lvl="1" indent="-179937" algn="just">
              <a:lnSpc>
                <a:spcPts val="2333"/>
              </a:lnSpc>
              <a:buFont typeface="Arial"/>
              <a:buChar char="•"/>
            </a:pPr>
            <a:r>
              <a:rPr lang="en-US" sz="1667" b="1" spc="-6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Fast ⟶ Delivered early, less than 7 days </a:t>
            </a:r>
          </a:p>
          <a:p>
            <a:pPr marL="359873" lvl="1" indent="-179937" algn="just">
              <a:lnSpc>
                <a:spcPts val="2333"/>
              </a:lnSpc>
              <a:buFont typeface="Arial"/>
              <a:buChar char="•"/>
            </a:pPr>
            <a:r>
              <a:rPr lang="en-US" sz="1667" b="1" spc="-6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Super Fast ⟶ Delivered more than 7 days early </a:t>
            </a:r>
          </a:p>
          <a:p>
            <a:pPr marL="359873" lvl="1" indent="-179937" algn="just">
              <a:lnSpc>
                <a:spcPts val="2333"/>
              </a:lnSpc>
              <a:buFont typeface="Arial"/>
              <a:buChar char="•"/>
            </a:pPr>
            <a:r>
              <a:rPr lang="en-US" sz="1667" b="1" spc="-6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Delayed ⟶ Delivered late, up to 6 days </a:t>
            </a:r>
          </a:p>
          <a:p>
            <a:pPr marL="359873" lvl="1" indent="-179937" algn="just">
              <a:lnSpc>
                <a:spcPts val="2333"/>
              </a:lnSpc>
              <a:buFont typeface="Arial"/>
              <a:buChar char="•"/>
            </a:pPr>
            <a:r>
              <a:rPr lang="en-US" sz="1667" b="1" spc="-6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Super Delayed ⟶ Delivered more than 6 days late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516</Words>
  <Application>Microsoft Office PowerPoint</Application>
  <PresentationFormat>Widescreen</PresentationFormat>
  <Paragraphs>99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ADLaM Display</vt:lpstr>
      <vt:lpstr>Aptos</vt:lpstr>
      <vt:lpstr>Aptos Display</vt:lpstr>
      <vt:lpstr>Aptos Narrow</vt:lpstr>
      <vt:lpstr>Arial</vt:lpstr>
      <vt:lpstr>Candara</vt:lpstr>
      <vt:lpstr>Canva Sans</vt:lpstr>
      <vt:lpstr>Canva Sans Bold</vt:lpstr>
      <vt:lpstr>DM Sans Bold</vt:lpstr>
      <vt:lpstr>IBM Plex Serif</vt:lpstr>
      <vt:lpstr>IBM Plex Serif Bold</vt:lpstr>
      <vt:lpstr>Montserrat</vt:lpstr>
      <vt:lpstr>Montserrat Bold</vt:lpstr>
      <vt:lpstr>Nunito Light</vt:lpstr>
      <vt:lpstr>Open Sans Bold</vt:lpstr>
      <vt:lpstr>Times New Roman</vt:lpstr>
      <vt:lpstr>Office Theme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Insights</dc:title>
  <dc:creator>Aya Zohdy</dc:creator>
  <cp:lastModifiedBy>Aya Zohdy</cp:lastModifiedBy>
  <cp:revision>6</cp:revision>
  <dcterms:created xsi:type="dcterms:W3CDTF">2025-09-18T06:36:22Z</dcterms:created>
  <dcterms:modified xsi:type="dcterms:W3CDTF">2025-09-18T16:11:45Z</dcterms:modified>
</cp:coreProperties>
</file>