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Garet Bold" charset="1" panose="00000000000000000000"/>
      <p:regular r:id="rId20"/>
    </p:embeddedFont>
    <p:embeddedFont>
      <p:font typeface="Etna Sans Serif" charset="1" panose="02000600000000000000"/>
      <p:regular r:id="rId21"/>
    </p:embeddedFont>
    <p:embeddedFont>
      <p:font typeface="Montserrat Bold" charset="1" panose="00000800000000000000"/>
      <p:regular r:id="rId22"/>
    </p:embeddedFont>
    <p:embeddedFont>
      <p:font typeface="Montserrat" charset="1" panose="00000500000000000000"/>
      <p:regular r:id="rId23"/>
    </p:embeddedFont>
    <p:embeddedFont>
      <p:font typeface="Open Sans Bold" charset="1" panose="020B0806030504020204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7160" y="9222053"/>
            <a:ext cx="20378210" cy="1718989"/>
            <a:chOff x="0" y="0"/>
            <a:chExt cx="5367101" cy="452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67101" cy="452738"/>
            </a:xfrm>
            <a:custGeom>
              <a:avLst/>
              <a:gdLst/>
              <a:ahLst/>
              <a:cxnLst/>
              <a:rect r="r" b="b" t="t" l="l"/>
              <a:pathLst>
                <a:path h="452738" w="5367101">
                  <a:moveTo>
                    <a:pt x="0" y="0"/>
                  </a:moveTo>
                  <a:lnTo>
                    <a:pt x="5367101" y="0"/>
                  </a:lnTo>
                  <a:lnTo>
                    <a:pt x="5367101" y="452738"/>
                  </a:lnTo>
                  <a:lnTo>
                    <a:pt x="0" y="452738"/>
                  </a:ln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67101" cy="500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9222053"/>
            <a:ext cx="1428137" cy="1101195"/>
            <a:chOff x="0" y="0"/>
            <a:chExt cx="376135" cy="2900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6135" cy="290027"/>
            </a:xfrm>
            <a:custGeom>
              <a:avLst/>
              <a:gdLst/>
              <a:ahLst/>
              <a:cxnLst/>
              <a:rect r="r" b="b" t="t" l="l"/>
              <a:pathLst>
                <a:path h="290027" w="376135">
                  <a:moveTo>
                    <a:pt x="0" y="0"/>
                  </a:moveTo>
                  <a:lnTo>
                    <a:pt x="376135" y="0"/>
                  </a:lnTo>
                  <a:lnTo>
                    <a:pt x="376135" y="290027"/>
                  </a:lnTo>
                  <a:lnTo>
                    <a:pt x="0" y="290027"/>
                  </a:lnTo>
                  <a:close/>
                </a:path>
              </a:pathLst>
            </a:custGeom>
            <a:solidFill>
              <a:srgbClr val="DF56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76135" cy="337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036532" y="6716974"/>
            <a:ext cx="2978743" cy="2541326"/>
            <a:chOff x="0" y="0"/>
            <a:chExt cx="95270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11105" y="784019"/>
            <a:ext cx="1654583" cy="5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8"/>
              </a:lnSpc>
            </a:pPr>
            <a:r>
              <a:rPr lang="en-US" b="true" sz="2394" spc="-14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SALFORD</a:t>
            </a:r>
          </a:p>
          <a:p>
            <a:pPr algn="l">
              <a:lnSpc>
                <a:spcPts val="2178"/>
              </a:lnSpc>
            </a:pPr>
            <a:r>
              <a:rPr lang="en-US" sz="2394" spc="-141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Express.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265374" y="417620"/>
            <a:ext cx="9809624" cy="734848"/>
            <a:chOff x="0" y="0"/>
            <a:chExt cx="2847664" cy="21332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7363" y="0"/>
                  </a:moveTo>
                  <a:lnTo>
                    <a:pt x="2830301" y="0"/>
                  </a:lnTo>
                  <a:cubicBezTo>
                    <a:pt x="2839890" y="0"/>
                    <a:pt x="2847664" y="7774"/>
                    <a:pt x="2847664" y="17363"/>
                  </a:cubicBezTo>
                  <a:lnTo>
                    <a:pt x="2847664" y="195958"/>
                  </a:lnTo>
                  <a:cubicBezTo>
                    <a:pt x="2847664" y="200563"/>
                    <a:pt x="2845835" y="204979"/>
                    <a:pt x="2842579" y="208236"/>
                  </a:cubicBezTo>
                  <a:cubicBezTo>
                    <a:pt x="2839322" y="211492"/>
                    <a:pt x="2834906" y="213321"/>
                    <a:pt x="2830301" y="213321"/>
                  </a:cubicBezTo>
                  <a:lnTo>
                    <a:pt x="17363" y="213321"/>
                  </a:lnTo>
                  <a:cubicBezTo>
                    <a:pt x="12758" y="213321"/>
                    <a:pt x="8342" y="211492"/>
                    <a:pt x="5085" y="208236"/>
                  </a:cubicBezTo>
                  <a:cubicBezTo>
                    <a:pt x="1829" y="204979"/>
                    <a:pt x="0" y="200563"/>
                    <a:pt x="0" y="195958"/>
                  </a:cubicBezTo>
                  <a:lnTo>
                    <a:pt x="0" y="17363"/>
                  </a:lnTo>
                  <a:cubicBezTo>
                    <a:pt x="0" y="12758"/>
                    <a:pt x="1829" y="8342"/>
                    <a:pt x="5085" y="5085"/>
                  </a:cubicBezTo>
                  <a:cubicBezTo>
                    <a:pt x="8342" y="1829"/>
                    <a:pt x="12758" y="0"/>
                    <a:pt x="17363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2568003" y="3642618"/>
            <a:ext cx="3926552" cy="2531184"/>
            <a:chOff x="0" y="0"/>
            <a:chExt cx="812800" cy="5239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6583" y="57893"/>
              <a:ext cx="699633" cy="465123"/>
            </a:xfrm>
            <a:custGeom>
              <a:avLst/>
              <a:gdLst/>
              <a:ahLst/>
              <a:cxnLst/>
              <a:rect r="r" b="b" t="t" l="l"/>
              <a:pathLst>
                <a:path h="465123" w="699633">
                  <a:moveTo>
                    <a:pt x="422403" y="35522"/>
                  </a:moveTo>
                  <a:lnTo>
                    <a:pt x="683631" y="371708"/>
                  </a:lnTo>
                  <a:cubicBezTo>
                    <a:pt x="697195" y="389165"/>
                    <a:pt x="699634" y="412821"/>
                    <a:pt x="689916" y="432678"/>
                  </a:cubicBezTo>
                  <a:cubicBezTo>
                    <a:pt x="680199" y="452534"/>
                    <a:pt x="660022" y="465123"/>
                    <a:pt x="637916" y="465123"/>
                  </a:cubicBezTo>
                  <a:lnTo>
                    <a:pt x="61718" y="465123"/>
                  </a:lnTo>
                  <a:cubicBezTo>
                    <a:pt x="39612" y="465123"/>
                    <a:pt x="19435" y="452534"/>
                    <a:pt x="9718" y="432678"/>
                  </a:cubicBezTo>
                  <a:cubicBezTo>
                    <a:pt x="0" y="412821"/>
                    <a:pt x="2439" y="389165"/>
                    <a:pt x="16003" y="371708"/>
                  </a:cubicBezTo>
                  <a:lnTo>
                    <a:pt x="277231" y="35522"/>
                  </a:lnTo>
                  <a:cubicBezTo>
                    <a:pt x="294645" y="13111"/>
                    <a:pt x="321435" y="0"/>
                    <a:pt x="349817" y="0"/>
                  </a:cubicBezTo>
                  <a:cubicBezTo>
                    <a:pt x="378199" y="0"/>
                    <a:pt x="404989" y="13111"/>
                    <a:pt x="422403" y="35522"/>
                  </a:cubicBezTo>
                  <a:close/>
                </a:path>
              </a:pathLst>
            </a:custGeom>
            <a:solidFill>
              <a:srgbClr val="1A58B7">
                <a:alpha val="57647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72090" y="173493"/>
              <a:ext cx="468619" cy="349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2960603" y="3642618"/>
            <a:ext cx="3926552" cy="2531184"/>
            <a:chOff x="0" y="0"/>
            <a:chExt cx="812800" cy="52396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6583" y="57893"/>
              <a:ext cx="699633" cy="465123"/>
            </a:xfrm>
            <a:custGeom>
              <a:avLst/>
              <a:gdLst/>
              <a:ahLst/>
              <a:cxnLst/>
              <a:rect r="r" b="b" t="t" l="l"/>
              <a:pathLst>
                <a:path h="465123" w="699633">
                  <a:moveTo>
                    <a:pt x="422403" y="35522"/>
                  </a:moveTo>
                  <a:lnTo>
                    <a:pt x="683631" y="371708"/>
                  </a:lnTo>
                  <a:cubicBezTo>
                    <a:pt x="697195" y="389165"/>
                    <a:pt x="699634" y="412821"/>
                    <a:pt x="689916" y="432678"/>
                  </a:cubicBezTo>
                  <a:cubicBezTo>
                    <a:pt x="680199" y="452534"/>
                    <a:pt x="660022" y="465123"/>
                    <a:pt x="637916" y="465123"/>
                  </a:cubicBezTo>
                  <a:lnTo>
                    <a:pt x="61718" y="465123"/>
                  </a:lnTo>
                  <a:cubicBezTo>
                    <a:pt x="39612" y="465123"/>
                    <a:pt x="19435" y="452534"/>
                    <a:pt x="9718" y="432678"/>
                  </a:cubicBezTo>
                  <a:cubicBezTo>
                    <a:pt x="0" y="412821"/>
                    <a:pt x="2439" y="389165"/>
                    <a:pt x="16003" y="371708"/>
                  </a:cubicBezTo>
                  <a:lnTo>
                    <a:pt x="277231" y="35522"/>
                  </a:lnTo>
                  <a:cubicBezTo>
                    <a:pt x="294645" y="13111"/>
                    <a:pt x="321435" y="0"/>
                    <a:pt x="349817" y="0"/>
                  </a:cubicBezTo>
                  <a:cubicBezTo>
                    <a:pt x="378199" y="0"/>
                    <a:pt x="404989" y="13111"/>
                    <a:pt x="422403" y="35522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72090" y="173493"/>
              <a:ext cx="468619" cy="349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339540" y="3258633"/>
            <a:ext cx="8052098" cy="3403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69"/>
              </a:lnSpc>
            </a:pPr>
            <a:r>
              <a:rPr lang="en-US" sz="8289" spc="613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SELLERS</a:t>
            </a:r>
          </a:p>
          <a:p>
            <a:pPr algn="l">
              <a:lnSpc>
                <a:spcPts val="8869"/>
              </a:lnSpc>
            </a:pPr>
            <a:r>
              <a:rPr lang="en-US" sz="8289" spc="613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PERFORMANCE</a:t>
            </a:r>
          </a:p>
          <a:p>
            <a:pPr algn="l">
              <a:lnSpc>
                <a:spcPts val="8869"/>
              </a:lnSpc>
            </a:pPr>
            <a:r>
              <a:rPr lang="en-US" sz="8289" spc="613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144000" y="570861"/>
            <a:ext cx="1508384" cy="3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13"/>
              </a:lnSpc>
              <a:spcBef>
                <a:spcPct val="0"/>
              </a:spcBef>
            </a:pPr>
            <a:r>
              <a:rPr lang="en-US" b="true" sz="222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98174" y="572869"/>
            <a:ext cx="1730242" cy="3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13"/>
              </a:lnSpc>
              <a:spcBef>
                <a:spcPct val="0"/>
              </a:spcBef>
            </a:pPr>
            <a:r>
              <a:rPr lang="en-US" sz="222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654723" y="572869"/>
            <a:ext cx="1441827" cy="3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13"/>
              </a:lnSpc>
              <a:spcBef>
                <a:spcPct val="0"/>
              </a:spcBef>
            </a:pPr>
            <a:r>
              <a:rPr lang="en-US" sz="222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409010" y="570861"/>
            <a:ext cx="2018657" cy="380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113"/>
              </a:lnSpc>
              <a:spcBef>
                <a:spcPct val="0"/>
              </a:spcBef>
            </a:pPr>
            <a:r>
              <a:rPr lang="en-US" sz="222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34627" y="1955795"/>
            <a:ext cx="13765929" cy="7605676"/>
          </a:xfrm>
          <a:custGeom>
            <a:avLst/>
            <a:gdLst/>
            <a:ahLst/>
            <a:cxnLst/>
            <a:rect r="r" b="b" t="t" l="l"/>
            <a:pathLst>
              <a:path h="7605676" w="13765929">
                <a:moveTo>
                  <a:pt x="0" y="0"/>
                </a:moveTo>
                <a:lnTo>
                  <a:pt x="13765930" y="0"/>
                </a:lnTo>
                <a:lnTo>
                  <a:pt x="13765930" y="7605676"/>
                </a:lnTo>
                <a:lnTo>
                  <a:pt x="0" y="760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70607" y="1975374"/>
            <a:ext cx="13766609" cy="7606051"/>
          </a:xfrm>
          <a:custGeom>
            <a:avLst/>
            <a:gdLst/>
            <a:ahLst/>
            <a:cxnLst/>
            <a:rect r="r" b="b" t="t" l="l"/>
            <a:pathLst>
              <a:path h="7606051" w="13766609">
                <a:moveTo>
                  <a:pt x="0" y="0"/>
                </a:moveTo>
                <a:lnTo>
                  <a:pt x="13766609" y="0"/>
                </a:lnTo>
                <a:lnTo>
                  <a:pt x="13766609" y="7606051"/>
                </a:lnTo>
                <a:lnTo>
                  <a:pt x="0" y="76060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581606" y="1953632"/>
            <a:ext cx="14093531" cy="7628124"/>
          </a:xfrm>
          <a:custGeom>
            <a:avLst/>
            <a:gdLst/>
            <a:ahLst/>
            <a:cxnLst/>
            <a:rect r="r" b="b" t="t" l="l"/>
            <a:pathLst>
              <a:path h="7628124" w="14093531">
                <a:moveTo>
                  <a:pt x="0" y="0"/>
                </a:moveTo>
                <a:lnTo>
                  <a:pt x="14093531" y="0"/>
                </a:lnTo>
                <a:lnTo>
                  <a:pt x="14093531" y="7628124"/>
                </a:lnTo>
                <a:lnTo>
                  <a:pt x="0" y="7628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7694117" y="-1676232"/>
            <a:ext cx="2899767" cy="2473946"/>
            <a:chOff x="0" y="0"/>
            <a:chExt cx="95270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0499" y="30118"/>
              <a:ext cx="851703" cy="752564"/>
            </a:xfrm>
            <a:custGeom>
              <a:avLst/>
              <a:gdLst/>
              <a:ahLst/>
              <a:cxnLst/>
              <a:rect r="r" b="b" t="t" l="l"/>
              <a:pathLst>
                <a:path h="752564" w="851703">
                  <a:moveTo>
                    <a:pt x="509126" y="40928"/>
                  </a:moveTo>
                  <a:lnTo>
                    <a:pt x="818927" y="305236"/>
                  </a:lnTo>
                  <a:cubicBezTo>
                    <a:pt x="839724" y="322979"/>
                    <a:pt x="851703" y="348944"/>
                    <a:pt x="851703" y="376282"/>
                  </a:cubicBezTo>
                  <a:cubicBezTo>
                    <a:pt x="851703" y="403620"/>
                    <a:pt x="839724" y="429585"/>
                    <a:pt x="818927" y="447328"/>
                  </a:cubicBezTo>
                  <a:lnTo>
                    <a:pt x="509126" y="711636"/>
                  </a:lnTo>
                  <a:cubicBezTo>
                    <a:pt x="461153" y="752564"/>
                    <a:pt x="390550" y="752564"/>
                    <a:pt x="342576" y="711636"/>
                  </a:cubicBezTo>
                  <a:lnTo>
                    <a:pt x="32776" y="447328"/>
                  </a:lnTo>
                  <a:cubicBezTo>
                    <a:pt x="11978" y="429585"/>
                    <a:pt x="0" y="403620"/>
                    <a:pt x="0" y="376282"/>
                  </a:cubicBezTo>
                  <a:cubicBezTo>
                    <a:pt x="0" y="348944"/>
                    <a:pt x="11978" y="322979"/>
                    <a:pt x="32776" y="305236"/>
                  </a:cubicBezTo>
                  <a:lnTo>
                    <a:pt x="342576" y="40928"/>
                  </a:lnTo>
                  <a:cubicBezTo>
                    <a:pt x="390550" y="0"/>
                    <a:pt x="461153" y="0"/>
                    <a:pt x="509126" y="40928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613158" y="326937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800" y="0"/>
                </a:lnTo>
                <a:lnTo>
                  <a:pt x="1945800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04970" y="1401312"/>
            <a:ext cx="7078061" cy="662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7"/>
              </a:lnSpc>
            </a:pPr>
            <a:r>
              <a:rPr lang="en-US" b="true" sz="5316" spc="-313">
                <a:solidFill>
                  <a:srgbClr val="DF5656"/>
                </a:solidFill>
                <a:latin typeface="Garet Bold"/>
                <a:ea typeface="Garet Bold"/>
                <a:cs typeface="Garet Bold"/>
                <a:sym typeface="Garet Bold"/>
              </a:rPr>
              <a:t>RECCOMENDATIONS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1970" y="2728720"/>
            <a:ext cx="14581188" cy="63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1622" indent="-405811" lvl="1">
              <a:lnSpc>
                <a:spcPts val="5262"/>
              </a:lnSpc>
              <a:buFont typeface="Arial"/>
              <a:buChar char="•"/>
            </a:pPr>
            <a:r>
              <a:rPr lang="en-US" b="true" sz="37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the Top sellers to become our brand ambassador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358697"/>
            <a:ext cx="16543075" cy="63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1622" indent="-405811" lvl="1">
              <a:lnSpc>
                <a:spcPts val="5262"/>
              </a:lnSpc>
              <a:buFont typeface="Arial"/>
              <a:buChar char="•"/>
            </a:pPr>
            <a:r>
              <a:rPr lang="en-US" b="true" sz="37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Increase the number of sellers in the least </a:t>
            </a:r>
            <a:r>
              <a:rPr lang="en-US" b="true" sz="375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seller/population</a:t>
            </a:r>
            <a:r>
              <a:rPr lang="en-US" b="true" sz="37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states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1970" y="3650264"/>
            <a:ext cx="16731422" cy="63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1622" indent="-405811" lvl="1">
              <a:lnSpc>
                <a:spcPts val="5262"/>
              </a:lnSpc>
              <a:buFont typeface="Arial"/>
              <a:buChar char="•"/>
            </a:pPr>
            <a:r>
              <a:rPr lang="en-US" b="true" sz="37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 the highest demand products for new/low-seller states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570144"/>
            <a:ext cx="12786582" cy="130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1622" indent="-405811" lvl="1">
              <a:lnSpc>
                <a:spcPts val="5262"/>
              </a:lnSpc>
              <a:buFont typeface="Arial"/>
              <a:buChar char="•"/>
            </a:pPr>
            <a:r>
              <a:rPr lang="en-US" b="true" sz="375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Expand the sales team to drive faster deal closure</a:t>
            </a:r>
          </a:p>
          <a:p>
            <a:pPr algn="ctr">
              <a:lnSpc>
                <a:spcPts val="5262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42177" y="9747312"/>
            <a:ext cx="20378210" cy="1718989"/>
            <a:chOff x="0" y="0"/>
            <a:chExt cx="5367101" cy="452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67101" cy="452738"/>
            </a:xfrm>
            <a:custGeom>
              <a:avLst/>
              <a:gdLst/>
              <a:ahLst/>
              <a:cxnLst/>
              <a:rect r="r" b="b" t="t" l="l"/>
              <a:pathLst>
                <a:path h="452738" w="5367101">
                  <a:moveTo>
                    <a:pt x="0" y="0"/>
                  </a:moveTo>
                  <a:lnTo>
                    <a:pt x="5367101" y="0"/>
                  </a:lnTo>
                  <a:lnTo>
                    <a:pt x="5367101" y="452738"/>
                  </a:lnTo>
                  <a:lnTo>
                    <a:pt x="0" y="452738"/>
                  </a:ln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367101" cy="500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64283" y="9747312"/>
            <a:ext cx="1428137" cy="1101195"/>
            <a:chOff x="0" y="0"/>
            <a:chExt cx="376135" cy="2900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6135" cy="290027"/>
            </a:xfrm>
            <a:custGeom>
              <a:avLst/>
              <a:gdLst/>
              <a:ahLst/>
              <a:cxnLst/>
              <a:rect r="r" b="b" t="t" l="l"/>
              <a:pathLst>
                <a:path h="290027" w="376135">
                  <a:moveTo>
                    <a:pt x="0" y="0"/>
                  </a:moveTo>
                  <a:lnTo>
                    <a:pt x="376135" y="0"/>
                  </a:lnTo>
                  <a:lnTo>
                    <a:pt x="376135" y="290027"/>
                  </a:lnTo>
                  <a:lnTo>
                    <a:pt x="0" y="290027"/>
                  </a:lnTo>
                  <a:close/>
                </a:path>
              </a:pathLst>
            </a:custGeom>
            <a:solidFill>
              <a:srgbClr val="DF56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76135" cy="337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195543" y="-1295970"/>
            <a:ext cx="4906733" cy="4186197"/>
            <a:chOff x="0" y="0"/>
            <a:chExt cx="95270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9844" y="17799"/>
              <a:ext cx="893013" cy="777202"/>
            </a:xfrm>
            <a:custGeom>
              <a:avLst/>
              <a:gdLst/>
              <a:ahLst/>
              <a:cxnLst/>
              <a:rect r="r" b="b" t="t" l="l"/>
              <a:pathLst>
                <a:path h="777202" w="893013">
                  <a:moveTo>
                    <a:pt x="495720" y="24188"/>
                  </a:moveTo>
                  <a:lnTo>
                    <a:pt x="873643" y="346614"/>
                  </a:lnTo>
                  <a:cubicBezTo>
                    <a:pt x="885934" y="357100"/>
                    <a:pt x="893013" y="372445"/>
                    <a:pt x="893013" y="388601"/>
                  </a:cubicBezTo>
                  <a:cubicBezTo>
                    <a:pt x="893013" y="404757"/>
                    <a:pt x="885934" y="420102"/>
                    <a:pt x="873643" y="430588"/>
                  </a:cubicBezTo>
                  <a:lnTo>
                    <a:pt x="495720" y="753014"/>
                  </a:lnTo>
                  <a:cubicBezTo>
                    <a:pt x="467369" y="777202"/>
                    <a:pt x="425644" y="777202"/>
                    <a:pt x="397293" y="753014"/>
                  </a:cubicBezTo>
                  <a:lnTo>
                    <a:pt x="19370" y="430588"/>
                  </a:lnTo>
                  <a:cubicBezTo>
                    <a:pt x="7079" y="420102"/>
                    <a:pt x="0" y="404757"/>
                    <a:pt x="0" y="388601"/>
                  </a:cubicBezTo>
                  <a:cubicBezTo>
                    <a:pt x="0" y="372445"/>
                    <a:pt x="7079" y="357100"/>
                    <a:pt x="19370" y="346614"/>
                  </a:cubicBezTo>
                  <a:lnTo>
                    <a:pt x="397293" y="24188"/>
                  </a:lnTo>
                  <a:cubicBezTo>
                    <a:pt x="425644" y="0"/>
                    <a:pt x="467369" y="0"/>
                    <a:pt x="495720" y="24188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3696744" y="-1295970"/>
            <a:ext cx="4906733" cy="4186197"/>
            <a:chOff x="0" y="0"/>
            <a:chExt cx="95270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9844" y="17799"/>
              <a:ext cx="893013" cy="777202"/>
            </a:xfrm>
            <a:custGeom>
              <a:avLst/>
              <a:gdLst/>
              <a:ahLst/>
              <a:cxnLst/>
              <a:rect r="r" b="b" t="t" l="l"/>
              <a:pathLst>
                <a:path h="777202" w="893013">
                  <a:moveTo>
                    <a:pt x="495720" y="24188"/>
                  </a:moveTo>
                  <a:lnTo>
                    <a:pt x="873643" y="346614"/>
                  </a:lnTo>
                  <a:cubicBezTo>
                    <a:pt x="885934" y="357100"/>
                    <a:pt x="893013" y="372445"/>
                    <a:pt x="893013" y="388601"/>
                  </a:cubicBezTo>
                  <a:cubicBezTo>
                    <a:pt x="893013" y="404757"/>
                    <a:pt x="885934" y="420102"/>
                    <a:pt x="873643" y="430588"/>
                  </a:cubicBezTo>
                  <a:lnTo>
                    <a:pt x="495720" y="753014"/>
                  </a:lnTo>
                  <a:cubicBezTo>
                    <a:pt x="467369" y="777202"/>
                    <a:pt x="425644" y="777202"/>
                    <a:pt x="397293" y="753014"/>
                  </a:cubicBezTo>
                  <a:lnTo>
                    <a:pt x="19370" y="430588"/>
                  </a:lnTo>
                  <a:cubicBezTo>
                    <a:pt x="7079" y="420102"/>
                    <a:pt x="0" y="404757"/>
                    <a:pt x="0" y="388601"/>
                  </a:cubicBezTo>
                  <a:cubicBezTo>
                    <a:pt x="0" y="372445"/>
                    <a:pt x="7079" y="357100"/>
                    <a:pt x="19370" y="346614"/>
                  </a:cubicBezTo>
                  <a:lnTo>
                    <a:pt x="397293" y="24188"/>
                  </a:lnTo>
                  <a:cubicBezTo>
                    <a:pt x="425644" y="0"/>
                    <a:pt x="467369" y="0"/>
                    <a:pt x="495720" y="24188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798628" y="7205986"/>
            <a:ext cx="2978743" cy="2541326"/>
            <a:chOff x="0" y="0"/>
            <a:chExt cx="952701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259300" y="7205986"/>
            <a:ext cx="2978743" cy="2541326"/>
            <a:chOff x="0" y="0"/>
            <a:chExt cx="952701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687515" y="3695060"/>
            <a:ext cx="8912971" cy="340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6"/>
              </a:lnSpc>
            </a:pPr>
            <a:r>
              <a:rPr lang="en-US" b="true" sz="7881" spc="-86">
                <a:solidFill>
                  <a:srgbClr val="E64E36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  <a:r>
              <a:rPr lang="en-US" b="true" sz="7881" spc="-86">
                <a:solidFill>
                  <a:srgbClr val="0027CB"/>
                </a:solidFill>
                <a:latin typeface="Garet Bold"/>
                <a:ea typeface="Garet Bold"/>
                <a:cs typeface="Garet Bold"/>
                <a:sym typeface="Garet Bold"/>
              </a:rPr>
              <a:t> AND READY FOR YOUR </a:t>
            </a:r>
            <a:r>
              <a:rPr lang="en-US" b="true" sz="7881" spc="-86">
                <a:solidFill>
                  <a:srgbClr val="E64E36"/>
                </a:solidFill>
                <a:latin typeface="Garet Bold"/>
                <a:ea typeface="Garet Bold"/>
                <a:cs typeface="Garet Bold"/>
                <a:sym typeface="Garet Bold"/>
              </a:rPr>
              <a:t>FEEDBACK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7368265" y="544644"/>
            <a:ext cx="2977553" cy="1425424"/>
          </a:xfrm>
          <a:custGeom>
            <a:avLst/>
            <a:gdLst/>
            <a:ahLst/>
            <a:cxnLst/>
            <a:rect r="r" b="b" t="t" l="l"/>
            <a:pathLst>
              <a:path h="1425424" w="2977553">
                <a:moveTo>
                  <a:pt x="0" y="0"/>
                </a:moveTo>
                <a:lnTo>
                  <a:pt x="2977553" y="0"/>
                </a:lnTo>
                <a:lnTo>
                  <a:pt x="2977553" y="1425425"/>
                </a:lnTo>
                <a:lnTo>
                  <a:pt x="0" y="142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62774" y="623017"/>
            <a:ext cx="10812224" cy="809953"/>
            <a:chOff x="0" y="0"/>
            <a:chExt cx="2847664" cy="2133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5753" y="0"/>
                  </a:moveTo>
                  <a:lnTo>
                    <a:pt x="2831911" y="0"/>
                  </a:lnTo>
                  <a:cubicBezTo>
                    <a:pt x="2840611" y="0"/>
                    <a:pt x="2847664" y="7053"/>
                    <a:pt x="2847664" y="15753"/>
                  </a:cubicBezTo>
                  <a:lnTo>
                    <a:pt x="2847664" y="197568"/>
                  </a:lnTo>
                  <a:cubicBezTo>
                    <a:pt x="2847664" y="201746"/>
                    <a:pt x="2846004" y="205753"/>
                    <a:pt x="2843050" y="208707"/>
                  </a:cubicBezTo>
                  <a:cubicBezTo>
                    <a:pt x="2840096" y="211661"/>
                    <a:pt x="2836089" y="213321"/>
                    <a:pt x="2831911" y="213321"/>
                  </a:cubicBezTo>
                  <a:lnTo>
                    <a:pt x="15753" y="213321"/>
                  </a:lnTo>
                  <a:cubicBezTo>
                    <a:pt x="11575" y="213321"/>
                    <a:pt x="7568" y="211661"/>
                    <a:pt x="4614" y="208707"/>
                  </a:cubicBezTo>
                  <a:cubicBezTo>
                    <a:pt x="1660" y="205753"/>
                    <a:pt x="0" y="201746"/>
                    <a:pt x="0" y="197568"/>
                  </a:cubicBezTo>
                  <a:lnTo>
                    <a:pt x="0" y="15753"/>
                  </a:lnTo>
                  <a:cubicBezTo>
                    <a:pt x="0" y="11575"/>
                    <a:pt x="1660" y="7568"/>
                    <a:pt x="4614" y="4614"/>
                  </a:cubicBezTo>
                  <a:cubicBezTo>
                    <a:pt x="7568" y="1660"/>
                    <a:pt x="11575" y="0"/>
                    <a:pt x="15753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47160" y="9222053"/>
            <a:ext cx="20378210" cy="1718989"/>
            <a:chOff x="0" y="0"/>
            <a:chExt cx="5367101" cy="4527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67101" cy="452738"/>
            </a:xfrm>
            <a:custGeom>
              <a:avLst/>
              <a:gdLst/>
              <a:ahLst/>
              <a:cxnLst/>
              <a:rect r="r" b="b" t="t" l="l"/>
              <a:pathLst>
                <a:path h="452738" w="5367101">
                  <a:moveTo>
                    <a:pt x="0" y="0"/>
                  </a:moveTo>
                  <a:lnTo>
                    <a:pt x="5367101" y="0"/>
                  </a:lnTo>
                  <a:lnTo>
                    <a:pt x="5367101" y="452738"/>
                  </a:lnTo>
                  <a:lnTo>
                    <a:pt x="0" y="452738"/>
                  </a:ln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367101" cy="500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22053"/>
            <a:ext cx="1428137" cy="1101195"/>
            <a:chOff x="0" y="0"/>
            <a:chExt cx="376135" cy="29002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6135" cy="290027"/>
            </a:xfrm>
            <a:custGeom>
              <a:avLst/>
              <a:gdLst/>
              <a:ahLst/>
              <a:cxnLst/>
              <a:rect r="r" b="b" t="t" l="l"/>
              <a:pathLst>
                <a:path h="290027" w="376135">
                  <a:moveTo>
                    <a:pt x="0" y="0"/>
                  </a:moveTo>
                  <a:lnTo>
                    <a:pt x="376135" y="0"/>
                  </a:lnTo>
                  <a:lnTo>
                    <a:pt x="376135" y="290027"/>
                  </a:lnTo>
                  <a:lnTo>
                    <a:pt x="0" y="290027"/>
                  </a:lnTo>
                  <a:close/>
                </a:path>
              </a:pathLst>
            </a:custGeom>
            <a:solidFill>
              <a:srgbClr val="DF565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76135" cy="337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83500" y="1799497"/>
            <a:ext cx="2978743" cy="2541326"/>
            <a:chOff x="0" y="0"/>
            <a:chExt cx="952701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1845443" y="5540430"/>
            <a:ext cx="2978743" cy="2541326"/>
            <a:chOff x="0" y="0"/>
            <a:chExt cx="952701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128995" y="796788"/>
            <a:ext cx="166255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93118" y="799001"/>
            <a:ext cx="1907082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b="true" sz="245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About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00740" y="799001"/>
            <a:ext cx="1589190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034325" y="796788"/>
            <a:ext cx="2224975" cy="413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431"/>
              </a:lnSpc>
              <a:spcBef>
                <a:spcPct val="0"/>
              </a:spcBef>
            </a:pPr>
            <a:r>
              <a:rPr lang="en-US" sz="24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97888" y="2051234"/>
            <a:ext cx="2892224" cy="664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0"/>
              </a:lnSpc>
            </a:pPr>
            <a:r>
              <a:rPr lang="en-US" b="true" sz="5296" spc="-312">
                <a:solidFill>
                  <a:srgbClr val="0027CB"/>
                </a:solidFill>
                <a:latin typeface="Garet Bold"/>
                <a:ea typeface="Garet Bold"/>
                <a:cs typeface="Garet Bold"/>
                <a:sym typeface="Garet Bold"/>
              </a:rPr>
              <a:t>OUR JOB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485764" y="2923401"/>
            <a:ext cx="15316472" cy="490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569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The brand reputation is the foundation of trust for both customers and high-quality sellers.</a:t>
            </a:r>
          </a:p>
          <a:p>
            <a:pPr algn="l">
              <a:lnSpc>
                <a:spcPts val="3569"/>
              </a:lnSpc>
            </a:pPr>
          </a:p>
          <a:p>
            <a:pPr algn="l" marL="647700" indent="-323850" lvl="1">
              <a:lnSpc>
                <a:spcPts val="3569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The actions of individual sellers directly impact the perceived quality of the platform. Negative experiences lead to brand dilution and customer churn.</a:t>
            </a:r>
          </a:p>
          <a:p>
            <a:pPr algn="l">
              <a:lnSpc>
                <a:spcPts val="3569"/>
              </a:lnSpc>
            </a:pPr>
          </a:p>
          <a:p>
            <a:pPr algn="l" marL="647700" indent="-323850" lvl="1">
              <a:lnSpc>
                <a:spcPts val="3569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 We have to understand sellers' behaviour to transition from a reactive to a proactive seller management model and implement a strategic framework to eliminate bad actors and empower good ones.</a:t>
            </a:r>
          </a:p>
          <a:p>
            <a:pPr algn="l">
              <a:lnSpc>
                <a:spcPts val="321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66744" y="1173569"/>
            <a:ext cx="13769390" cy="8829621"/>
          </a:xfrm>
          <a:custGeom>
            <a:avLst/>
            <a:gdLst/>
            <a:ahLst/>
            <a:cxnLst/>
            <a:rect r="r" b="b" t="t" l="l"/>
            <a:pathLst>
              <a:path h="8829621" w="13769390">
                <a:moveTo>
                  <a:pt x="0" y="0"/>
                </a:moveTo>
                <a:lnTo>
                  <a:pt x="13769390" y="0"/>
                </a:lnTo>
                <a:lnTo>
                  <a:pt x="13769390" y="8829621"/>
                </a:lnTo>
                <a:lnTo>
                  <a:pt x="0" y="882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90550" y="5909661"/>
            <a:ext cx="3818756" cy="2616692"/>
            <a:chOff x="0" y="0"/>
            <a:chExt cx="1061178" cy="7271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1178" cy="727142"/>
            </a:xfrm>
            <a:custGeom>
              <a:avLst/>
              <a:gdLst/>
              <a:ahLst/>
              <a:cxnLst/>
              <a:rect r="r" b="b" t="t" l="l"/>
              <a:pathLst>
                <a:path h="727142" w="1061178">
                  <a:moveTo>
                    <a:pt x="103394" y="0"/>
                  </a:moveTo>
                  <a:lnTo>
                    <a:pt x="957784" y="0"/>
                  </a:lnTo>
                  <a:cubicBezTo>
                    <a:pt x="985206" y="0"/>
                    <a:pt x="1011505" y="10893"/>
                    <a:pt x="1030895" y="30284"/>
                  </a:cubicBezTo>
                  <a:cubicBezTo>
                    <a:pt x="1050285" y="49674"/>
                    <a:pt x="1061178" y="75972"/>
                    <a:pt x="1061178" y="103394"/>
                  </a:cubicBezTo>
                  <a:lnTo>
                    <a:pt x="1061178" y="623747"/>
                  </a:lnTo>
                  <a:cubicBezTo>
                    <a:pt x="1061178" y="680851"/>
                    <a:pt x="1014887" y="727142"/>
                    <a:pt x="957784" y="727142"/>
                  </a:cubicBezTo>
                  <a:lnTo>
                    <a:pt x="103394" y="727142"/>
                  </a:lnTo>
                  <a:cubicBezTo>
                    <a:pt x="75972" y="727142"/>
                    <a:pt x="49674" y="716248"/>
                    <a:pt x="30284" y="696858"/>
                  </a:cubicBezTo>
                  <a:cubicBezTo>
                    <a:pt x="10893" y="677468"/>
                    <a:pt x="0" y="651169"/>
                    <a:pt x="0" y="623747"/>
                  </a:cubicBezTo>
                  <a:lnTo>
                    <a:pt x="0" y="103394"/>
                  </a:lnTo>
                  <a:cubicBezTo>
                    <a:pt x="0" y="75972"/>
                    <a:pt x="10893" y="49674"/>
                    <a:pt x="30284" y="30284"/>
                  </a:cubicBezTo>
                  <a:cubicBezTo>
                    <a:pt x="49674" y="10893"/>
                    <a:pt x="75972" y="0"/>
                    <a:pt x="103394" y="0"/>
                  </a:cubicBezTo>
                  <a:close/>
                </a:path>
              </a:pathLst>
            </a:custGeom>
            <a:solidFill>
              <a:srgbClr val="80A8BB">
                <a:alpha val="3568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61178" cy="774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16732" y="3767395"/>
            <a:ext cx="2166392" cy="5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b="true" sz="2941">
                <a:solidFill>
                  <a:srgbClr val="0027C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Total Deals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19783" y="4269122"/>
            <a:ext cx="853019" cy="502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b="true" sz="2941">
                <a:solidFill>
                  <a:srgbClr val="DF565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8000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26880" y="4735454"/>
            <a:ext cx="2346096" cy="5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b="true" sz="2941">
                <a:solidFill>
                  <a:srgbClr val="0027C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Closed Deals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79985" y="5258366"/>
            <a:ext cx="639886" cy="50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8"/>
              </a:lnSpc>
            </a:pPr>
            <a:r>
              <a:rPr lang="en-US" b="true" sz="2941">
                <a:solidFill>
                  <a:srgbClr val="DF565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843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6989" y="6068983"/>
            <a:ext cx="2185879" cy="142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97"/>
              </a:lnSpc>
            </a:pPr>
            <a:r>
              <a:rPr lang="en-US" b="true" sz="8426">
                <a:solidFill>
                  <a:srgbClr val="E1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13%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53647" y="7471469"/>
            <a:ext cx="3692563" cy="34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2"/>
              </a:lnSpc>
            </a:pPr>
            <a:r>
              <a:rPr lang="en-US" b="true" sz="1958">
                <a:solidFill>
                  <a:srgbClr val="0027C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of the total deals was closed 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11720" y="2850059"/>
            <a:ext cx="1349797" cy="696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1"/>
              </a:lnSpc>
              <a:spcBef>
                <a:spcPct val="0"/>
              </a:spcBef>
            </a:pPr>
            <a:r>
              <a:rPr lang="en-US" b="true" sz="4094">
                <a:solidFill>
                  <a:srgbClr val="DF565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2018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566544" y="1173569"/>
            <a:ext cx="12196829" cy="8812826"/>
          </a:xfrm>
          <a:custGeom>
            <a:avLst/>
            <a:gdLst/>
            <a:ahLst/>
            <a:cxnLst/>
            <a:rect r="r" b="b" t="t" l="l"/>
            <a:pathLst>
              <a:path h="8812826" w="12196829">
                <a:moveTo>
                  <a:pt x="0" y="0"/>
                </a:moveTo>
                <a:lnTo>
                  <a:pt x="12196829" y="0"/>
                </a:lnTo>
                <a:lnTo>
                  <a:pt x="12196829" y="8812826"/>
                </a:lnTo>
                <a:lnTo>
                  <a:pt x="0" y="88128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77" t="-1687" r="-3976" b="-180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4031" y="1173569"/>
            <a:ext cx="14615067" cy="8586037"/>
          </a:xfrm>
          <a:custGeom>
            <a:avLst/>
            <a:gdLst/>
            <a:ahLst/>
            <a:cxnLst/>
            <a:rect r="r" b="b" t="t" l="l"/>
            <a:pathLst>
              <a:path h="8586037" w="14615067">
                <a:moveTo>
                  <a:pt x="0" y="0"/>
                </a:moveTo>
                <a:lnTo>
                  <a:pt x="14615067" y="0"/>
                </a:lnTo>
                <a:lnTo>
                  <a:pt x="14615067" y="8586037"/>
                </a:lnTo>
                <a:lnTo>
                  <a:pt x="0" y="858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1" t="-1959" r="-2302" b="-391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571492" y="1068794"/>
            <a:ext cx="12191881" cy="9113431"/>
          </a:xfrm>
          <a:custGeom>
            <a:avLst/>
            <a:gdLst/>
            <a:ahLst/>
            <a:cxnLst/>
            <a:rect r="r" b="b" t="t" l="l"/>
            <a:pathLst>
              <a:path h="9113431" w="12191881">
                <a:moveTo>
                  <a:pt x="0" y="0"/>
                </a:moveTo>
                <a:lnTo>
                  <a:pt x="12191881" y="0"/>
                </a:lnTo>
                <a:lnTo>
                  <a:pt x="12191881" y="9113431"/>
                </a:lnTo>
                <a:lnTo>
                  <a:pt x="0" y="9113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522859" y="1059269"/>
            <a:ext cx="12903973" cy="9113431"/>
          </a:xfrm>
          <a:custGeom>
            <a:avLst/>
            <a:gdLst/>
            <a:ahLst/>
            <a:cxnLst/>
            <a:rect r="r" b="b" t="t" l="l"/>
            <a:pathLst>
              <a:path h="9113431" w="12903973">
                <a:moveTo>
                  <a:pt x="0" y="0"/>
                </a:moveTo>
                <a:lnTo>
                  <a:pt x="12903973" y="0"/>
                </a:lnTo>
                <a:lnTo>
                  <a:pt x="12903973" y="9113431"/>
                </a:lnTo>
                <a:lnTo>
                  <a:pt x="0" y="9113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412649" y="1294189"/>
            <a:ext cx="12585346" cy="8678358"/>
          </a:xfrm>
          <a:custGeom>
            <a:avLst/>
            <a:gdLst/>
            <a:ahLst/>
            <a:cxnLst/>
            <a:rect r="r" b="b" t="t" l="l"/>
            <a:pathLst>
              <a:path h="8678358" w="12585346">
                <a:moveTo>
                  <a:pt x="0" y="0"/>
                </a:moveTo>
                <a:lnTo>
                  <a:pt x="12585347" y="0"/>
                </a:lnTo>
                <a:lnTo>
                  <a:pt x="12585347" y="8678358"/>
                </a:lnTo>
                <a:lnTo>
                  <a:pt x="0" y="8678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10" t="-2279" r="-1539" b="-2533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07819"/>
            <a:ext cx="1945799" cy="931500"/>
          </a:xfrm>
          <a:custGeom>
            <a:avLst/>
            <a:gdLst/>
            <a:ahLst/>
            <a:cxnLst/>
            <a:rect r="r" b="b" t="t" l="l"/>
            <a:pathLst>
              <a:path h="931500" w="1945799">
                <a:moveTo>
                  <a:pt x="0" y="0"/>
                </a:moveTo>
                <a:lnTo>
                  <a:pt x="1945799" y="0"/>
                </a:lnTo>
                <a:lnTo>
                  <a:pt x="1945799" y="931500"/>
                </a:lnTo>
                <a:lnTo>
                  <a:pt x="0" y="93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13596" y="275147"/>
            <a:ext cx="8861403" cy="663816"/>
            <a:chOff x="0" y="0"/>
            <a:chExt cx="2847664" cy="2133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7664" cy="213321"/>
            </a:xfrm>
            <a:custGeom>
              <a:avLst/>
              <a:gdLst/>
              <a:ahLst/>
              <a:cxnLst/>
              <a:rect r="r" b="b" t="t" l="l"/>
              <a:pathLst>
                <a:path h="213321" w="2847664">
                  <a:moveTo>
                    <a:pt x="19221" y="0"/>
                  </a:moveTo>
                  <a:lnTo>
                    <a:pt x="2828443" y="0"/>
                  </a:lnTo>
                  <a:cubicBezTo>
                    <a:pt x="2839058" y="0"/>
                    <a:pt x="2847664" y="8605"/>
                    <a:pt x="2847664" y="19221"/>
                  </a:cubicBezTo>
                  <a:lnTo>
                    <a:pt x="2847664" y="194100"/>
                  </a:lnTo>
                  <a:cubicBezTo>
                    <a:pt x="2847664" y="204716"/>
                    <a:pt x="2839058" y="213321"/>
                    <a:pt x="2828443" y="213321"/>
                  </a:cubicBezTo>
                  <a:lnTo>
                    <a:pt x="19221" y="213321"/>
                  </a:lnTo>
                  <a:cubicBezTo>
                    <a:pt x="14123" y="213321"/>
                    <a:pt x="9234" y="211296"/>
                    <a:pt x="5630" y="207691"/>
                  </a:cubicBezTo>
                  <a:cubicBezTo>
                    <a:pt x="2025" y="204087"/>
                    <a:pt x="0" y="199198"/>
                    <a:pt x="0" y="194100"/>
                  </a:cubicBezTo>
                  <a:lnTo>
                    <a:pt x="0" y="19221"/>
                  </a:lnTo>
                  <a:cubicBezTo>
                    <a:pt x="0" y="8605"/>
                    <a:pt x="8605" y="0"/>
                    <a:pt x="19221" y="0"/>
                  </a:cubicBezTo>
                  <a:close/>
                </a:path>
              </a:pathLst>
            </a:custGeom>
            <a:solidFill>
              <a:srgbClr val="1A58B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47664" cy="260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388193" y="1367712"/>
            <a:ext cx="2978743" cy="2541326"/>
            <a:chOff x="0" y="0"/>
            <a:chExt cx="95270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DF5656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844634" y="8612360"/>
            <a:ext cx="2978743" cy="2541326"/>
            <a:chOff x="0" y="0"/>
            <a:chExt cx="952701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160" y="29319"/>
              <a:ext cx="854381" cy="754162"/>
            </a:xfrm>
            <a:custGeom>
              <a:avLst/>
              <a:gdLst/>
              <a:ahLst/>
              <a:cxnLst/>
              <a:rect r="r" b="b" t="t" l="l"/>
              <a:pathLst>
                <a:path h="754162" w="854381">
                  <a:moveTo>
                    <a:pt x="508257" y="39844"/>
                  </a:moveTo>
                  <a:lnTo>
                    <a:pt x="822474" y="307918"/>
                  </a:lnTo>
                  <a:cubicBezTo>
                    <a:pt x="842720" y="325191"/>
                    <a:pt x="854381" y="350468"/>
                    <a:pt x="854381" y="377081"/>
                  </a:cubicBezTo>
                  <a:cubicBezTo>
                    <a:pt x="854381" y="403694"/>
                    <a:pt x="842720" y="428971"/>
                    <a:pt x="822474" y="446244"/>
                  </a:cubicBezTo>
                  <a:lnTo>
                    <a:pt x="508257" y="714318"/>
                  </a:lnTo>
                  <a:cubicBezTo>
                    <a:pt x="461556" y="754162"/>
                    <a:pt x="392825" y="754162"/>
                    <a:pt x="346123" y="714318"/>
                  </a:cubicBezTo>
                  <a:lnTo>
                    <a:pt x="31907" y="446244"/>
                  </a:lnTo>
                  <a:cubicBezTo>
                    <a:pt x="11661" y="428971"/>
                    <a:pt x="0" y="403694"/>
                    <a:pt x="0" y="377081"/>
                  </a:cubicBezTo>
                  <a:cubicBezTo>
                    <a:pt x="0" y="350468"/>
                    <a:pt x="11661" y="325191"/>
                    <a:pt x="31907" y="307918"/>
                  </a:cubicBezTo>
                  <a:lnTo>
                    <a:pt x="346123" y="39844"/>
                  </a:lnTo>
                  <a:cubicBezTo>
                    <a:pt x="392825" y="0"/>
                    <a:pt x="461556" y="0"/>
                    <a:pt x="508257" y="39844"/>
                  </a:cubicBezTo>
                  <a:close/>
                </a:path>
              </a:pathLst>
            </a:custGeom>
            <a:solidFill>
              <a:srgbClr val="1A58B7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63745" y="92075"/>
              <a:ext cx="625210" cy="581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3594832" y="1028700"/>
            <a:ext cx="10768006" cy="9069975"/>
          </a:xfrm>
          <a:custGeom>
            <a:avLst/>
            <a:gdLst/>
            <a:ahLst/>
            <a:cxnLst/>
            <a:rect r="r" b="b" t="t" l="l"/>
            <a:pathLst>
              <a:path h="9069975" w="10768006">
                <a:moveTo>
                  <a:pt x="0" y="0"/>
                </a:moveTo>
                <a:lnTo>
                  <a:pt x="10768006" y="0"/>
                </a:lnTo>
                <a:lnTo>
                  <a:pt x="10768006" y="9069975"/>
                </a:lnTo>
                <a:lnTo>
                  <a:pt x="0" y="9069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25" t="-2213" r="-4092" b="-168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03954" y="418497"/>
            <a:ext cx="1362580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9567" y="420311"/>
            <a:ext cx="1562993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8660" y="420311"/>
            <a:ext cx="1302457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b="true" sz="200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63373" y="418497"/>
            <a:ext cx="1823529" cy="3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Others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DAGzBiSu0X8</dc:identifier>
  <dcterms:modified xsi:type="dcterms:W3CDTF">2011-08-01T06:04:30Z</dcterms:modified>
  <cp:revision>1</cp:revision>
  <dc:title>Olist Sellers Analysis</dc:title>
</cp:coreProperties>
</file>