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9" r:id="rId5"/>
    <p:sldId id="261" r:id="rId6"/>
    <p:sldId id="268" r:id="rId7"/>
    <p:sldId id="271" r:id="rId8"/>
    <p:sldId id="287" r:id="rId9"/>
    <p:sldId id="263" r:id="rId10"/>
    <p:sldId id="278" r:id="rId11"/>
    <p:sldId id="286" r:id="rId12"/>
    <p:sldId id="260" r:id="rId13"/>
    <p:sldId id="285" r:id="rId14"/>
    <p:sldId id="265" r:id="rId15"/>
    <p:sldId id="288"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12/20/2021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15863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13</a:t>
            </a:fld>
            <a:endParaRPr lang="en-US" noProof="0" dirty="0"/>
          </a:p>
        </p:txBody>
      </p:sp>
    </p:spTree>
    <p:extLst>
      <p:ext uri="{BB962C8B-B14F-4D97-AF65-F5344CB8AC3E}">
        <p14:creationId xmlns:p14="http://schemas.microsoft.com/office/powerpoint/2010/main" val="1746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2</a:t>
            </a:fld>
            <a:endParaRPr lang="en-US" noProof="0" dirty="0"/>
          </a:p>
        </p:txBody>
      </p:sp>
    </p:spTree>
    <p:extLst>
      <p:ext uri="{BB962C8B-B14F-4D97-AF65-F5344CB8AC3E}">
        <p14:creationId xmlns:p14="http://schemas.microsoft.com/office/powerpoint/2010/main" val="230161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3</a:t>
            </a:fld>
            <a:endParaRPr lang="en-US" noProof="0" dirty="0"/>
          </a:p>
        </p:txBody>
      </p:sp>
    </p:spTree>
    <p:extLst>
      <p:ext uri="{BB962C8B-B14F-4D97-AF65-F5344CB8AC3E}">
        <p14:creationId xmlns:p14="http://schemas.microsoft.com/office/powerpoint/2010/main" val="135044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4</a:t>
            </a:fld>
            <a:endParaRPr lang="en-US" noProof="0" dirty="0"/>
          </a:p>
        </p:txBody>
      </p:sp>
    </p:spTree>
    <p:extLst>
      <p:ext uri="{BB962C8B-B14F-4D97-AF65-F5344CB8AC3E}">
        <p14:creationId xmlns:p14="http://schemas.microsoft.com/office/powerpoint/2010/main" val="40893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US" noProof="0" smtClean="0"/>
              <a:t>5</a:t>
            </a:fld>
            <a:endParaRPr lang="en-US" noProof="0" dirty="0"/>
          </a:p>
        </p:txBody>
      </p:sp>
    </p:spTree>
    <p:extLst>
      <p:ext uri="{BB962C8B-B14F-4D97-AF65-F5344CB8AC3E}">
        <p14:creationId xmlns:p14="http://schemas.microsoft.com/office/powerpoint/2010/main" val="369654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6</a:t>
            </a:fld>
            <a:endParaRPr lang="en-US" noProof="0" dirty="0"/>
          </a:p>
        </p:txBody>
      </p:sp>
    </p:spTree>
    <p:extLst>
      <p:ext uri="{BB962C8B-B14F-4D97-AF65-F5344CB8AC3E}">
        <p14:creationId xmlns:p14="http://schemas.microsoft.com/office/powerpoint/2010/main" val="356625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7</a:t>
            </a:fld>
            <a:endParaRPr lang="en-US" noProof="0" dirty="0"/>
          </a:p>
        </p:txBody>
      </p:sp>
    </p:spTree>
    <p:extLst>
      <p:ext uri="{BB962C8B-B14F-4D97-AF65-F5344CB8AC3E}">
        <p14:creationId xmlns:p14="http://schemas.microsoft.com/office/powerpoint/2010/main" val="63770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49DAF-093F-4482-AA38-346E9A2DEE94}" type="slidenum">
              <a:rPr lang="en-US" smtClean="0"/>
              <a:t>9</a:t>
            </a:fld>
            <a:endParaRPr lang="en-US"/>
          </a:p>
        </p:txBody>
      </p:sp>
    </p:spTree>
    <p:extLst>
      <p:ext uri="{BB962C8B-B14F-4D97-AF65-F5344CB8AC3E}">
        <p14:creationId xmlns:p14="http://schemas.microsoft.com/office/powerpoint/2010/main" val="194780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3095670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6DFB56AF-75D4-4B38-B5A6-12AC8AD163EA}"/>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571A0042-84F7-4FAD-9DB9-A5B53E5F0AA3}"/>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6662760C-CBD5-4072-A5AC-2AC3DFF4187B}"/>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1E0F6676-ECF9-4320-A187-9C308A86D973}"/>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US" noProof="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noProof="0"/>
              <a:t>2</a:t>
            </a:r>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US" noProof="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Description</a:t>
            </a:r>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Description</a:t>
            </a:r>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cxnSp>
        <p:nvCxnSpPr>
          <p:cNvPr id="28" name="Straight Connector 27" descr="First divder line on slide">
            <a:extLst>
              <a:ext uri="{FF2B5EF4-FFF2-40B4-BE49-F238E27FC236}">
                <a16:creationId xmlns:a16="http://schemas.microsoft.com/office/drawing/2014/main" id="{CA251B6D-7A6C-4D1C-9EA2-6FB7576DB884}"/>
              </a:ext>
              <a:ext uri="{C183D7F6-B498-43B3-948B-1728B52AA6E4}">
                <adec:decorative xmlns:adec="http://schemas.microsoft.com/office/drawing/2017/decorative" val="1"/>
              </a:ext>
            </a:extLst>
          </p:cNvPr>
          <p:cNvCxnSpPr>
            <a:cxnSpLocks/>
          </p:cNvCxnSpPr>
          <p:nvPr userDrawn="1"/>
        </p:nvCxnSpPr>
        <p:spPr>
          <a:xfrm>
            <a:off x="2285956"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Second divder line on slide">
            <a:extLst>
              <a:ext uri="{FF2B5EF4-FFF2-40B4-BE49-F238E27FC236}">
                <a16:creationId xmlns:a16="http://schemas.microsoft.com/office/drawing/2014/main" id="{85886762-068D-483A-B5DB-17701376B6C9}"/>
              </a:ext>
              <a:ext uri="{C183D7F6-B498-43B3-948B-1728B52AA6E4}">
                <adec:decorative xmlns:adec="http://schemas.microsoft.com/office/drawing/2017/decorative" val="1"/>
              </a:ext>
            </a:extLst>
          </p:cNvPr>
          <p:cNvCxnSpPr>
            <a:cxnSpLocks/>
          </p:cNvCxnSpPr>
          <p:nvPr userDrawn="1"/>
        </p:nvCxnSpPr>
        <p:spPr>
          <a:xfrm>
            <a:off x="4194268"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descr="Third divder line on slide">
            <a:extLst>
              <a:ext uri="{FF2B5EF4-FFF2-40B4-BE49-F238E27FC236}">
                <a16:creationId xmlns:a16="http://schemas.microsoft.com/office/drawing/2014/main" id="{42D88698-9E20-42D0-B1E7-638ABA8AA9D4}"/>
              </a:ext>
              <a:ext uri="{C183D7F6-B498-43B3-948B-1728B52AA6E4}">
                <adec:decorative xmlns:adec="http://schemas.microsoft.com/office/drawing/2017/decorative" val="1"/>
              </a:ext>
            </a:extLst>
          </p:cNvPr>
          <p:cNvCxnSpPr>
            <a:cxnSpLocks/>
          </p:cNvCxnSpPr>
          <p:nvPr userDrawn="1"/>
        </p:nvCxnSpPr>
        <p:spPr>
          <a:xfrm>
            <a:off x="6102580"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descr="Fourth divder line on slide">
            <a:extLst>
              <a:ext uri="{FF2B5EF4-FFF2-40B4-BE49-F238E27FC236}">
                <a16:creationId xmlns:a16="http://schemas.microsoft.com/office/drawing/2014/main" id="{11540BBA-4645-443F-A379-4C6A8F0969CF}"/>
              </a:ext>
              <a:ext uri="{C183D7F6-B498-43B3-948B-1728B52AA6E4}">
                <adec:decorative xmlns:adec="http://schemas.microsoft.com/office/drawing/2017/decorative" val="1"/>
              </a:ext>
            </a:extLst>
          </p:cNvPr>
          <p:cNvCxnSpPr>
            <a:cxnSpLocks/>
          </p:cNvCxnSpPr>
          <p:nvPr userDrawn="1"/>
        </p:nvCxnSpPr>
        <p:spPr>
          <a:xfrm>
            <a:off x="8010892"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descr="Fifth divder line on slide">
            <a:extLst>
              <a:ext uri="{FF2B5EF4-FFF2-40B4-BE49-F238E27FC236}">
                <a16:creationId xmlns:a16="http://schemas.microsoft.com/office/drawing/2014/main" id="{91920D82-94FF-45BE-B8F9-9DAB9487403D}"/>
              </a:ext>
              <a:ext uri="{C183D7F6-B498-43B3-948B-1728B52AA6E4}">
                <adec:decorative xmlns:adec="http://schemas.microsoft.com/office/drawing/2017/decorative" val="1"/>
              </a:ext>
            </a:extLst>
          </p:cNvPr>
          <p:cNvCxnSpPr>
            <a:cxnSpLocks/>
          </p:cNvCxnSpPr>
          <p:nvPr userDrawn="1"/>
        </p:nvCxnSpPr>
        <p:spPr>
          <a:xfrm>
            <a:off x="9919204" y="2166417"/>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49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a:extLst>
              <a:ext uri="{FF2B5EF4-FFF2-40B4-BE49-F238E27FC236}">
                <a16:creationId xmlns:a16="http://schemas.microsoft.com/office/drawing/2014/main" id="{EC221C1A-E955-4A4A-B47B-0028C57F6940}"/>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9F2F69-8DE5-40C8-9500-23B5BF43202A}"/>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56195C-F685-42C9-980B-24974E65EA89}"/>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5A3995-4F01-4D2E-A636-9AC8AF29B733}"/>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5A2F210-E29E-4509-86FF-5A92281F691D}"/>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CF080BFA-0CFA-4DFF-8658-916C22E7C2DE}"/>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19.tmp"/></Relationships>
</file>

<file path=ppt/slides/_rels/slide12.xml.rels><?xml version="1.0" encoding="UTF-8" standalone="yes"?>
<Relationships xmlns="http://schemas.openxmlformats.org/package/2006/relationships"><Relationship Id="rId3" Type="http://schemas.openxmlformats.org/officeDocument/2006/relationships/hyperlink" Target="https://psychology.com/"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23.svg"/><Relationship Id="rId11" Type="http://schemas.openxmlformats.org/officeDocument/2006/relationships/image" Target="../media/image3.JP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7" Type="http://schemas.openxmlformats.org/officeDocument/2006/relationships/image" Target="../media/image5.JPG"/><Relationship Id="rId2" Type="http://schemas.openxmlformats.org/officeDocument/2006/relationships/image" Target="../media/image12.tmp"/><Relationship Id="rId1" Type="http://schemas.openxmlformats.org/officeDocument/2006/relationships/slideLayout" Target="../slideLayouts/slideLayout18.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Placeholder 43" descr="cartoon drawing of flowers&#10;">
            <a:extLst>
              <a:ext uri="{FF2B5EF4-FFF2-40B4-BE49-F238E27FC236}">
                <a16:creationId xmlns:a16="http://schemas.microsoft.com/office/drawing/2014/main" id="{1583F255-AF13-4756-96C9-236AB3183BB1}"/>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l="12" r="12"/>
          <a:stretch>
            <a:fillRect/>
          </a:stretch>
        </p:blipFill>
        <p:spPr>
          <a:xfrm>
            <a:off x="0" y="13252"/>
            <a:ext cx="12192000" cy="6860502"/>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r>
              <a:rPr lang="mn-MN" b="1" dirty="0">
                <a:solidFill>
                  <a:schemeClr val="accent1"/>
                </a:solidFill>
                <a:latin typeface="Times New Roman" panose="02020603050405020304" pitchFamily="18" charset="0"/>
                <a:cs typeface="Times New Roman" panose="02020603050405020304" pitchFamily="18" charset="0"/>
              </a:rPr>
              <a:t>Сэрэл ба хүртэхүй </a:t>
            </a:r>
            <a:endParaRPr lang="en-US" b="1" dirty="0">
              <a:solidFill>
                <a:schemeClr val="accent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E99227BA-E7FE-418C-A9C9-21C49E9DFD38}"/>
              </a:ext>
              <a:ext uri="{C183D7F6-B498-43B3-948B-1728B52AA6E4}">
                <adec:decorative xmlns:adec="http://schemas.microsoft.com/office/drawing/2017/decorative" val="1"/>
              </a:ext>
            </a:extLst>
          </p:cNvPr>
          <p:cNvCxnSpPr>
            <a:cxnSpLocks/>
          </p:cNvCxnSpPr>
          <p:nvPr/>
        </p:nvCxnSpPr>
        <p:spPr>
          <a:xfrm>
            <a:off x="7777113" y="2407072"/>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Placeholder 7" descr="Company logo placeholder">
            <a:extLst>
              <a:ext uri="{FF2B5EF4-FFF2-40B4-BE49-F238E27FC236}">
                <a16:creationId xmlns:a16="http://schemas.microsoft.com/office/drawing/2014/main" id="{B01E2EF0-EFFC-4938-87C9-FEE301C9BD30}"/>
              </a:ext>
            </a:extLst>
          </p:cNvPr>
          <p:cNvPicPr>
            <a:picLocks noGrp="1" noChangeAspect="1"/>
          </p:cNvPicPr>
          <p:nvPr>
            <p:ph type="pic" sz="quarter" idx="13"/>
          </p:nvPr>
        </p:nvPicPr>
        <p:blipFill>
          <a:blip r:embed="rId4"/>
          <a:srcRect l="366" r="366"/>
          <a:stretch>
            <a:fillRect/>
          </a:stretch>
        </p:blipFill>
        <p:spPr>
          <a:prstGeom prst="rect">
            <a:avLst/>
          </a:prstGeom>
        </p:spPr>
      </p:pic>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2494607" y="3684673"/>
            <a:ext cx="5282503" cy="569276"/>
          </a:xfrm>
        </p:spPr>
        <p:txBody>
          <a:bodyPr/>
          <a:lstStyle/>
          <a:p>
            <a:r>
              <a:rPr lang="mn-MN" b="1" dirty="0">
                <a:solidFill>
                  <a:schemeClr val="accent1"/>
                </a:solidFill>
              </a:rPr>
              <a:t>Сэтгэл судлалын үндэс</a:t>
            </a:r>
            <a:endParaRPr lang="en-US" b="1" dirty="0">
              <a:solidFill>
                <a:schemeClr val="accent1"/>
              </a:solidFill>
              <a:latin typeface="Times MTT" panose="02027200000000000000" pitchFamily="18" charset="0"/>
            </a:endParaRPr>
          </a:p>
        </p:txBody>
      </p:sp>
      <p:grpSp>
        <p:nvGrpSpPr>
          <p:cNvPr id="34" name="Group 33">
            <a:extLst>
              <a:ext uri="{FF2B5EF4-FFF2-40B4-BE49-F238E27FC236}">
                <a16:creationId xmlns:a16="http://schemas.microsoft.com/office/drawing/2014/main" id="{F83DDF3D-91CE-40FB-BC3D-FFB1B5D89E47}"/>
              </a:ext>
              <a:ext uri="{C183D7F6-B498-43B3-948B-1728B52AA6E4}">
                <adec:decorative xmlns:adec="http://schemas.microsoft.com/office/drawing/2017/decorative" val="1"/>
              </a:ext>
            </a:extLst>
          </p:cNvPr>
          <p:cNvGrpSpPr/>
          <p:nvPr/>
        </p:nvGrpSpPr>
        <p:grpSpPr>
          <a:xfrm rot="14400000">
            <a:off x="2652367" y="2055974"/>
            <a:ext cx="1166491" cy="1379850"/>
            <a:chOff x="2451164" y="891257"/>
            <a:chExt cx="2066510" cy="2444489"/>
          </a:xfrm>
        </p:grpSpPr>
        <p:sp>
          <p:nvSpPr>
            <p:cNvPr id="47" name="Freeform: Shape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821E9851-11A5-4DB9-BCCB-A766807097F0}"/>
              </a:ext>
            </a:extLst>
          </p:cNvPr>
          <p:cNvPicPr>
            <a:picLocks noChangeAspect="1"/>
          </p:cNvPicPr>
          <p:nvPr/>
        </p:nvPicPr>
        <p:blipFill>
          <a:blip r:embed="rId5"/>
          <a:stretch>
            <a:fillRect/>
          </a:stretch>
        </p:blipFill>
        <p:spPr>
          <a:xfrm>
            <a:off x="8092554" y="2353120"/>
            <a:ext cx="1316622" cy="1100191"/>
          </a:xfrm>
          <a:prstGeom prst="rect">
            <a:avLst/>
          </a:prstGeom>
        </p:spPr>
      </p:pic>
      <p:sp>
        <p:nvSpPr>
          <p:cNvPr id="2" name="TextBox 1">
            <a:extLst>
              <a:ext uri="{FF2B5EF4-FFF2-40B4-BE49-F238E27FC236}">
                <a16:creationId xmlns:a16="http://schemas.microsoft.com/office/drawing/2014/main" id="{D4A79AA0-2D8A-4716-86A9-72C0AE4055A3}"/>
              </a:ext>
            </a:extLst>
          </p:cNvPr>
          <p:cNvSpPr txBox="1"/>
          <p:nvPr/>
        </p:nvSpPr>
        <p:spPr>
          <a:xfrm>
            <a:off x="11569148" y="320499"/>
            <a:ext cx="1245704" cy="821635"/>
          </a:xfrm>
          <a:prstGeom prst="rect">
            <a:avLst/>
          </a:prstGeom>
          <a:noFill/>
        </p:spPr>
        <p:txBody>
          <a:bodyPr wrap="square" lIns="0" tIns="0" rIns="0" bIns="0" rtlCol="0">
            <a:noAutofit/>
          </a:bodyPr>
          <a:lstStyle/>
          <a:p>
            <a:pPr algn="l"/>
            <a:endParaRPr lang="en-US" sz="2400" dirty="0">
              <a:solidFill>
                <a:schemeClr val="tx1">
                  <a:lumMod val="75000"/>
                  <a:lumOff val="25000"/>
                </a:schemeClr>
              </a:solidFill>
              <a:latin typeface="+mn-lt"/>
            </a:endParaRP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BB3DBA-46BB-4CCF-9907-E9453868E8D5}"/>
              </a:ext>
            </a:extLst>
          </p:cNvPr>
          <p:cNvSpPr>
            <a:spLocks noGrp="1"/>
          </p:cNvSpPr>
          <p:nvPr>
            <p:ph idx="1"/>
          </p:nvPr>
        </p:nvSpPr>
        <p:spPr>
          <a:xfrm>
            <a:off x="432000" y="1173489"/>
            <a:ext cx="11340000" cy="5859529"/>
          </a:xfrm>
        </p:spPr>
        <p:txBody>
          <a:bodyPr/>
          <a:lstStyle/>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Хүний мэдрэмжийн эрхтэнд шууд үйлдэл үзүүлж буй юмс үзэгдлийн тодорхой нэг шинж чанарыг бус түүнийг бүхэлд нь ухамсарт тусгах үйл явц. </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Хүртэхүйн шинж чанар нь дотороо: Бүхэллэг шинж чанар  </a:t>
            </a:r>
          </a:p>
          <a:p>
            <a:pPr marL="0" indent="0">
              <a:lnSpc>
                <a:spcPct val="80000"/>
              </a:lnSpc>
              <a:buNone/>
            </a:pPr>
            <a:r>
              <a:rPr lang="mn-M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mn-MN" sz="2000" dirty="0">
                <a:solidFill>
                  <a:schemeClr val="tx1"/>
                </a:solidFill>
                <a:latin typeface="Times New Roman" panose="02020603050405020304" pitchFamily="18" charset="0"/>
                <a:cs typeface="Times New Roman" panose="02020603050405020304" pitchFamily="18" charset="0"/>
              </a:rPr>
              <a:t>  Тогтвортой шинж чанар </a:t>
            </a:r>
          </a:p>
          <a:p>
            <a:pPr marL="0" indent="0">
              <a:lnSpc>
                <a:spcPct val="80000"/>
              </a:lnSpc>
              <a:buNone/>
            </a:pPr>
            <a:r>
              <a:rPr lang="mn-MN" sz="2000" dirty="0">
                <a:solidFill>
                  <a:schemeClr val="tx1"/>
                </a:solidFill>
                <a:latin typeface="Times New Roman" panose="02020603050405020304" pitchFamily="18" charset="0"/>
                <a:cs typeface="Times New Roman" panose="02020603050405020304" pitchFamily="18" charset="0"/>
              </a:rPr>
              <a:t>                                                                  Шилэн сонгох шинж чанар </a:t>
            </a:r>
          </a:p>
          <a:p>
            <a:pPr marL="0" indent="0">
              <a:lnSpc>
                <a:spcPct val="80000"/>
              </a:lnSpc>
              <a:buNone/>
            </a:pPr>
            <a:r>
              <a:rPr lang="mn-MN" sz="2000" dirty="0">
                <a:solidFill>
                  <a:schemeClr val="tx1"/>
                </a:solidFill>
                <a:latin typeface="Times New Roman" panose="02020603050405020304" pitchFamily="18" charset="0"/>
                <a:cs typeface="Times New Roman" panose="02020603050405020304" pitchFamily="18" charset="0"/>
              </a:rPr>
              <a:t>                                                                  Бүтэцлэг шинж чанар </a:t>
            </a:r>
          </a:p>
          <a:p>
            <a:pPr marL="0" indent="0">
              <a:lnSpc>
                <a:spcPct val="80000"/>
              </a:lnSpc>
              <a:buNone/>
            </a:pPr>
            <a:r>
              <a:rPr lang="en-US" sz="2000" dirty="0">
                <a:solidFill>
                  <a:schemeClr val="tx1"/>
                </a:solidFill>
                <a:latin typeface="Times New Roman" panose="02020603050405020304" pitchFamily="18" charset="0"/>
                <a:cs typeface="Times New Roman" panose="02020603050405020304" pitchFamily="18" charset="0"/>
              </a:rPr>
              <a:t> </a:t>
            </a:r>
            <a:r>
              <a:rPr lang="mn-MN" sz="2000" dirty="0">
                <a:solidFill>
                  <a:schemeClr val="tx1"/>
                </a:solidFill>
                <a:latin typeface="Times New Roman" panose="02020603050405020304" pitchFamily="18" charset="0"/>
                <a:cs typeface="Times New Roman" panose="02020603050405020304" pitchFamily="18" charset="0"/>
              </a:rPr>
              <a:t>                                                                 Утга төгөлдөр шинж чанар </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Тогтвортой шинж чанар буюу энэхүү шинж чанарын тусламжтайгаар бид үзэгдлийн өнгө, дүрс, хэлбэр хэмжээг тогтоож байдаг. Энэ шинж нь хүнд төрөлхийн байдаггүй бөгөөд өсөж хөгжих явцад бий болдог. </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Хүртэж буй юмс үзэгдлийн байршлаас хамаарч 3 хуваадаг.</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 Орон зайн: Харааны тусламжтайгаар юмсын байрлал хэлбэр хэмжээ хоорондын зайг танин мэднэ.</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 Цаг хугацааны: Бодит үзэгдлийн объектив хурд хэмжээ дарааллыг тусгасан тусгалын процессыг хэлнэ.</a:t>
            </a:r>
          </a:p>
          <a:p>
            <a:pPr>
              <a:lnSpc>
                <a:spcPct val="80000"/>
              </a:lnSpc>
            </a:pPr>
            <a:r>
              <a:rPr lang="mn-MN" sz="2000" dirty="0">
                <a:solidFill>
                  <a:schemeClr val="tx1"/>
                </a:solidFill>
                <a:latin typeface="Times New Roman" panose="02020603050405020304" pitchFamily="18" charset="0"/>
                <a:cs typeface="Times New Roman" panose="02020603050405020304" pitchFamily="18" charset="0"/>
              </a:rPr>
              <a:t>- Хөдөлгөөний: Тодорхой цаг хугацаанд орон зайд оршин байгаа хөдөлгөөнийг тусгасан тусгалыг хэлнэ. </a:t>
            </a:r>
          </a:p>
          <a:p>
            <a:endParaRPr lang="en-US" sz="2000" dirty="0"/>
          </a:p>
        </p:txBody>
      </p:sp>
      <p:sp>
        <p:nvSpPr>
          <p:cNvPr id="3" name="Title 2">
            <a:extLst>
              <a:ext uri="{FF2B5EF4-FFF2-40B4-BE49-F238E27FC236}">
                <a16:creationId xmlns:a16="http://schemas.microsoft.com/office/drawing/2014/main" id="{6D908617-A193-4C14-8134-10FC8C97B851}"/>
              </a:ext>
            </a:extLst>
          </p:cNvPr>
          <p:cNvSpPr>
            <a:spLocks noGrp="1"/>
          </p:cNvSpPr>
          <p:nvPr>
            <p:ph type="title"/>
          </p:nvPr>
        </p:nvSpPr>
        <p:spPr>
          <a:xfrm>
            <a:off x="432000" y="489801"/>
            <a:ext cx="11340000" cy="432000"/>
          </a:xfrm>
        </p:spPr>
        <p:txBody>
          <a:bodyPr/>
          <a:lstStyle/>
          <a:p>
            <a:r>
              <a:rPr lang="mn-MN" b="1" dirty="0">
                <a:solidFill>
                  <a:schemeClr val="accent3">
                    <a:lumMod val="75000"/>
                  </a:schemeClr>
                </a:solidFill>
                <a:latin typeface="Times New Roman" panose="02020603050405020304" pitchFamily="18" charset="0"/>
                <a:cs typeface="Times New Roman" panose="02020603050405020304" pitchFamily="18" charset="0"/>
              </a:rPr>
              <a:t>Тодорхойлолт</a:t>
            </a:r>
            <a:r>
              <a:rPr lang="en-US" b="1" dirty="0">
                <a:solidFill>
                  <a:schemeClr val="accent3">
                    <a:lumMod val="75000"/>
                  </a:schemeClr>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908687F-3B7B-46FA-AC60-58DFA9FC8CC8}"/>
              </a:ext>
            </a:extLst>
          </p:cNvPr>
          <p:cNvSpPr>
            <a:spLocks noGrp="1"/>
          </p:cNvSpPr>
          <p:nvPr>
            <p:ph type="sldNum" sz="quarter" idx="11"/>
          </p:nvPr>
        </p:nvSpPr>
        <p:spPr/>
        <p:txBody>
          <a:bodyPr/>
          <a:lstStyle/>
          <a:p>
            <a:fld id="{19B51A1E-902D-48AF-9020-955120F399B6}" type="slidenum">
              <a:rPr lang="en-US" noProof="0" smtClean="0"/>
              <a:pPr/>
              <a:t>10</a:t>
            </a:fld>
            <a:endParaRPr lang="en-US" noProof="0" dirty="0"/>
          </a:p>
        </p:txBody>
      </p:sp>
      <p:pic>
        <p:nvPicPr>
          <p:cNvPr id="5" name="Picture 4">
            <a:extLst>
              <a:ext uri="{FF2B5EF4-FFF2-40B4-BE49-F238E27FC236}">
                <a16:creationId xmlns:a16="http://schemas.microsoft.com/office/drawing/2014/main" id="{124DA9EA-0F97-4AFC-9998-865C496223E0}"/>
              </a:ext>
            </a:extLst>
          </p:cNvPr>
          <p:cNvPicPr>
            <a:picLocks noChangeAspect="1"/>
          </p:cNvPicPr>
          <p:nvPr/>
        </p:nvPicPr>
        <p:blipFill>
          <a:blip r:embed="rId2"/>
          <a:stretch>
            <a:fillRect/>
          </a:stretch>
        </p:blipFill>
        <p:spPr>
          <a:xfrm>
            <a:off x="8806350" y="6233899"/>
            <a:ext cx="2533650" cy="268599"/>
          </a:xfrm>
          <a:prstGeom prst="rect">
            <a:avLst/>
          </a:prstGeom>
        </p:spPr>
      </p:pic>
    </p:spTree>
    <p:extLst>
      <p:ext uri="{BB962C8B-B14F-4D97-AF65-F5344CB8AC3E}">
        <p14:creationId xmlns:p14="http://schemas.microsoft.com/office/powerpoint/2010/main" val="184835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5FE5-0290-47F2-B7E6-3CC40E48D781}"/>
              </a:ext>
            </a:extLst>
          </p:cNvPr>
          <p:cNvSpPr>
            <a:spLocks noGrp="1"/>
          </p:cNvSpPr>
          <p:nvPr>
            <p:ph type="title"/>
          </p:nvPr>
        </p:nvSpPr>
        <p:spPr>
          <a:xfrm>
            <a:off x="530086" y="533146"/>
            <a:ext cx="10966282" cy="432000"/>
          </a:xfrm>
        </p:spPr>
        <p:txBody>
          <a:bodyPr/>
          <a:lstStyle/>
          <a:p>
            <a:r>
              <a:rPr lang="mn-MN" dirty="0"/>
              <a:t>Хүртэхүйн алдаа</a:t>
            </a:r>
            <a:endParaRPr lang="en-US" dirty="0"/>
          </a:p>
        </p:txBody>
      </p:sp>
      <p:sp>
        <p:nvSpPr>
          <p:cNvPr id="8" name="Content Placeholder 7">
            <a:extLst>
              <a:ext uri="{FF2B5EF4-FFF2-40B4-BE49-F238E27FC236}">
                <a16:creationId xmlns:a16="http://schemas.microsoft.com/office/drawing/2014/main" id="{841DD5B3-8651-4B9B-A7E5-6560B2FD9D31}"/>
              </a:ext>
            </a:extLst>
          </p:cNvPr>
          <p:cNvSpPr>
            <a:spLocks noGrp="1"/>
          </p:cNvSpPr>
          <p:nvPr>
            <p:ph idx="1"/>
          </p:nvPr>
        </p:nvSpPr>
        <p:spPr>
          <a:xfrm>
            <a:off x="530087" y="1062318"/>
            <a:ext cx="2951603" cy="1879194"/>
          </a:xfrm>
        </p:spPr>
        <p:txBody>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mn-MN" sz="1800" b="1" dirty="0">
                <a:latin typeface="Times New Roman" panose="02020603050405020304" pitchFamily="18" charset="0"/>
                <a:cs typeface="Times New Roman" panose="02020603050405020304" pitchFamily="18" charset="0"/>
              </a:rPr>
              <a:t>Хүртэж байгаа зүйлээ буруу тайлбарлах юмсыг буруу хүртэн тусгаж авахыг хүртэхүйд үүсэх алдаа гэнэ</a:t>
            </a:r>
            <a:r>
              <a:rPr lang="en-US" sz="1800" dirty="0">
                <a:latin typeface="Times New Roman" panose="02020603050405020304" pitchFamily="18" charset="0"/>
                <a:cs typeface="Times New Roman" panose="02020603050405020304" pitchFamily="18" charset="0"/>
              </a:rPr>
              <a:t>.</a:t>
            </a:r>
            <a:endParaRPr lang="mn-MN" sz="1800" dirty="0">
              <a:latin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E1B34DAC-653D-4287-8375-0858E3DB01F9}"/>
              </a:ext>
            </a:extLst>
          </p:cNvPr>
          <p:cNvSpPr>
            <a:spLocks noGrp="1"/>
          </p:cNvSpPr>
          <p:nvPr>
            <p:ph type="body" sz="quarter" idx="13"/>
          </p:nvPr>
        </p:nvSpPr>
        <p:spPr>
          <a:xfrm>
            <a:off x="530527" y="2810519"/>
            <a:ext cx="2951163" cy="3159975"/>
          </a:xfrm>
        </p:spPr>
        <p:txBody>
          <a:bodyPr/>
          <a:lstStyle/>
          <a:p>
            <a:pPr marL="0" indent="0">
              <a:buNone/>
            </a:pPr>
            <a:r>
              <a:rPr lang="mn-MN" i="1" dirty="0">
                <a:latin typeface="Times New Roman" panose="02020603050405020304" pitchFamily="18" charset="0"/>
                <a:cs typeface="Times New Roman" panose="02020603050405020304" pitchFamily="18" charset="0"/>
              </a:rPr>
              <a:t>Хүртэхүйн алдаа яагаад бий болдог бэ? </a:t>
            </a:r>
          </a:p>
          <a:p>
            <a:pPr marL="0" indent="0">
              <a:buNone/>
            </a:pPr>
            <a:r>
              <a:rPr lang="en-US" i="1" dirty="0">
                <a:latin typeface="Times New Roman" panose="02020603050405020304" pitchFamily="18" charset="0"/>
                <a:cs typeface="Times New Roman" panose="02020603050405020304" pitchFamily="18" charset="0"/>
              </a:rPr>
              <a:t>-</a:t>
            </a:r>
            <a:r>
              <a:rPr lang="mn-MN" i="1" dirty="0">
                <a:latin typeface="Times New Roman" panose="02020603050405020304" pitchFamily="18" charset="0"/>
                <a:cs typeface="Times New Roman" panose="02020603050405020304" pitchFamily="18" charset="0"/>
              </a:rPr>
              <a:t>Өнгөнөөс хамаарч хэмжээ өөрчлөгдөх </a:t>
            </a:r>
          </a:p>
          <a:p>
            <a:pPr marL="0" indent="0">
              <a:buNone/>
            </a:pPr>
            <a:r>
              <a:rPr lang="en-US" i="1" dirty="0">
                <a:latin typeface="Times New Roman" panose="02020603050405020304" pitchFamily="18" charset="0"/>
                <a:cs typeface="Times New Roman" panose="02020603050405020304" pitchFamily="18" charset="0"/>
              </a:rPr>
              <a:t>-</a:t>
            </a:r>
            <a:r>
              <a:rPr lang="mn-MN" i="1" dirty="0">
                <a:latin typeface="Times New Roman" panose="02020603050405020304" pitchFamily="18" charset="0"/>
                <a:cs typeface="Times New Roman" panose="02020603050405020304" pitchFamily="18" charset="0"/>
              </a:rPr>
              <a:t>Гэрэлтүүлгийн эрчмээс хол ойрын зай өөр өөр байдлаар хүртэгдэх </a:t>
            </a:r>
          </a:p>
          <a:p>
            <a:pPr marL="0" indent="0">
              <a:buNone/>
            </a:pPr>
            <a:r>
              <a:rPr lang="en-US" i="1" dirty="0">
                <a:latin typeface="Times New Roman" panose="02020603050405020304" pitchFamily="18" charset="0"/>
                <a:cs typeface="Times New Roman" panose="02020603050405020304" pitchFamily="18" charset="0"/>
              </a:rPr>
              <a:t>-</a:t>
            </a:r>
            <a:r>
              <a:rPr lang="mn-MN" i="1" dirty="0">
                <a:latin typeface="Times New Roman" panose="02020603050405020304" pitchFamily="18" charset="0"/>
                <a:cs typeface="Times New Roman" panose="02020603050405020304" pitchFamily="18" charset="0"/>
              </a:rPr>
              <a:t>Байрлал харааны өнцгөөс хамааран юмсын харагдах өнгө ялгаатай байх </a:t>
            </a:r>
          </a:p>
          <a:p>
            <a:pPr marL="0" indent="0">
              <a:buNone/>
            </a:pPr>
            <a:endParaRPr lang="en-US" dirty="0"/>
          </a:p>
        </p:txBody>
      </p:sp>
      <p:pic>
        <p:nvPicPr>
          <p:cNvPr id="24" name="Picture Placeholder 23" descr="cartoon drawing of flowers&#10;">
            <a:extLst>
              <a:ext uri="{FF2B5EF4-FFF2-40B4-BE49-F238E27FC236}">
                <a16:creationId xmlns:a16="http://schemas.microsoft.com/office/drawing/2014/main" id="{0ED97842-6676-4F84-821B-4640F5BEECCE}"/>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079543" y="1319953"/>
            <a:ext cx="6333545" cy="4379625"/>
          </a:xfrm>
        </p:spPr>
      </p:pic>
      <p:sp>
        <p:nvSpPr>
          <p:cNvPr id="4" name="Slide Number Placeholder 3">
            <a:extLst>
              <a:ext uri="{FF2B5EF4-FFF2-40B4-BE49-F238E27FC236}">
                <a16:creationId xmlns:a16="http://schemas.microsoft.com/office/drawing/2014/main" id="{48AB8A96-4ECB-445D-90F1-4C7E558D2A8A}"/>
              </a:ext>
            </a:extLst>
          </p:cNvPr>
          <p:cNvSpPr>
            <a:spLocks noGrp="1"/>
          </p:cNvSpPr>
          <p:nvPr>
            <p:ph type="sldNum" sz="quarter" idx="11"/>
          </p:nvPr>
        </p:nvSpPr>
        <p:spPr/>
        <p:txBody>
          <a:bodyPr/>
          <a:lstStyle/>
          <a:p>
            <a:fld id="{19B51A1E-902D-48AF-9020-955120F399B6}" type="slidenum">
              <a:rPr lang="en-US" smtClean="0"/>
              <a:pPr/>
              <a:t>11</a:t>
            </a:fld>
            <a:endParaRPr lang="en-US" dirty="0"/>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543" y="1291817"/>
            <a:ext cx="6516997" cy="4489176"/>
          </a:xfrm>
          <a:prstGeom prst="rect">
            <a:avLst/>
          </a:prstGeom>
        </p:spPr>
      </p:pic>
      <p:pic>
        <p:nvPicPr>
          <p:cNvPr id="5" name="Picture 4">
            <a:extLst>
              <a:ext uri="{FF2B5EF4-FFF2-40B4-BE49-F238E27FC236}">
                <a16:creationId xmlns:a16="http://schemas.microsoft.com/office/drawing/2014/main" id="{0A4EB0ED-7637-45D1-B058-05EB67DB79A3}"/>
              </a:ext>
            </a:extLst>
          </p:cNvPr>
          <p:cNvPicPr>
            <a:picLocks noChangeAspect="1"/>
          </p:cNvPicPr>
          <p:nvPr/>
        </p:nvPicPr>
        <p:blipFill>
          <a:blip r:embed="rId5"/>
          <a:stretch>
            <a:fillRect/>
          </a:stretch>
        </p:blipFill>
        <p:spPr>
          <a:xfrm>
            <a:off x="8782051" y="6236890"/>
            <a:ext cx="2533650" cy="268599"/>
          </a:xfrm>
          <a:prstGeom prst="rect">
            <a:avLst/>
          </a:prstGeom>
        </p:spPr>
      </p:pic>
    </p:spTree>
    <p:extLst>
      <p:ext uri="{BB962C8B-B14F-4D97-AF65-F5344CB8AC3E}">
        <p14:creationId xmlns:p14="http://schemas.microsoft.com/office/powerpoint/2010/main" val="379737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2873B7-C80D-4C61-A71A-BABC07927098}"/>
              </a:ext>
            </a:extLst>
          </p:cNvPr>
          <p:cNvSpPr>
            <a:spLocks noGrp="1"/>
          </p:cNvSpPr>
          <p:nvPr>
            <p:ph idx="1"/>
          </p:nvPr>
        </p:nvSpPr>
        <p:spPr/>
        <p:txBody>
          <a:bodyPr/>
          <a:lstStyle/>
          <a:p>
            <a:r>
              <a:rPr lang="en-US" dirty="0">
                <a:hlinkClick r:id="rId2"/>
              </a:rPr>
              <a:t>https://www.wikipedia.org/</a:t>
            </a:r>
            <a:endParaRPr lang="en-US" dirty="0"/>
          </a:p>
          <a:p>
            <a:r>
              <a:rPr lang="en-US" dirty="0"/>
              <a:t> </a:t>
            </a:r>
            <a:r>
              <a:rPr lang="en-US" dirty="0">
                <a:hlinkClick r:id="rId3"/>
              </a:rPr>
              <a:t>https://psychology.com/</a:t>
            </a:r>
            <a:r>
              <a:rPr lang="en-US" dirty="0"/>
              <a:t> </a:t>
            </a:r>
          </a:p>
          <a:p>
            <a:r>
              <a:rPr lang="mn-MN" i="1" dirty="0"/>
              <a:t>Сэтгэл судлалын үндэс </a:t>
            </a:r>
            <a:r>
              <a:rPr lang="mn-MN" dirty="0"/>
              <a:t>Б. Батсайхан УБ 2013</a:t>
            </a:r>
          </a:p>
          <a:p>
            <a:endParaRPr lang="mn-MN" dirty="0"/>
          </a:p>
          <a:p>
            <a:endParaRPr lang="en-US" dirty="0"/>
          </a:p>
        </p:txBody>
      </p:sp>
      <p:sp>
        <p:nvSpPr>
          <p:cNvPr id="3" name="Title 2">
            <a:extLst>
              <a:ext uri="{FF2B5EF4-FFF2-40B4-BE49-F238E27FC236}">
                <a16:creationId xmlns:a16="http://schemas.microsoft.com/office/drawing/2014/main" id="{43E465A3-E720-402D-BF0A-B1CA0650E3A6}"/>
              </a:ext>
            </a:extLst>
          </p:cNvPr>
          <p:cNvSpPr>
            <a:spLocks noGrp="1"/>
          </p:cNvSpPr>
          <p:nvPr>
            <p:ph type="title"/>
          </p:nvPr>
        </p:nvSpPr>
        <p:spPr>
          <a:xfrm>
            <a:off x="432000" y="432000"/>
            <a:ext cx="11340000" cy="432000"/>
          </a:xfrm>
        </p:spPr>
        <p:txBody>
          <a:bodyPr/>
          <a:lstStyle/>
          <a:p>
            <a:r>
              <a:rPr lang="mn-MN" dirty="0"/>
              <a:t>Эх сурвалж:</a:t>
            </a:r>
            <a:endParaRPr lang="en-US" dirty="0"/>
          </a:p>
        </p:txBody>
      </p:sp>
      <p:sp>
        <p:nvSpPr>
          <p:cNvPr id="4" name="Slide Number Placeholder 3">
            <a:extLst>
              <a:ext uri="{FF2B5EF4-FFF2-40B4-BE49-F238E27FC236}">
                <a16:creationId xmlns:a16="http://schemas.microsoft.com/office/drawing/2014/main" id="{83C6D27A-64E9-4FC7-A7DA-8258AF1FB623}"/>
              </a:ext>
            </a:extLst>
          </p:cNvPr>
          <p:cNvSpPr>
            <a:spLocks noGrp="1"/>
          </p:cNvSpPr>
          <p:nvPr>
            <p:ph type="sldNum" sz="quarter" idx="11"/>
          </p:nvPr>
        </p:nvSpPr>
        <p:spPr/>
        <p:txBody>
          <a:bodyPr/>
          <a:lstStyle/>
          <a:p>
            <a:fld id="{19B51A1E-902D-48AF-9020-955120F399B6}" type="slidenum">
              <a:rPr lang="en-US" noProof="0" smtClean="0"/>
              <a:pPr/>
              <a:t>12</a:t>
            </a:fld>
            <a:endParaRPr lang="en-US" noProof="0" dirty="0"/>
          </a:p>
        </p:txBody>
      </p:sp>
      <p:sp>
        <p:nvSpPr>
          <p:cNvPr id="5" name="TextBox 4">
            <a:extLst>
              <a:ext uri="{FF2B5EF4-FFF2-40B4-BE49-F238E27FC236}">
                <a16:creationId xmlns:a16="http://schemas.microsoft.com/office/drawing/2014/main" id="{4C4A3B5C-5C4A-4CA3-9C0C-4CF9263C4A63}"/>
              </a:ext>
            </a:extLst>
          </p:cNvPr>
          <p:cNvSpPr txBox="1"/>
          <p:nvPr/>
        </p:nvSpPr>
        <p:spPr>
          <a:xfrm>
            <a:off x="8356209" y="5711483"/>
            <a:ext cx="914400" cy="91440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pic>
        <p:nvPicPr>
          <p:cNvPr id="6" name="Picture 5">
            <a:extLst>
              <a:ext uri="{FF2B5EF4-FFF2-40B4-BE49-F238E27FC236}">
                <a16:creationId xmlns:a16="http://schemas.microsoft.com/office/drawing/2014/main" id="{23D41AE0-0E9C-48AC-BF7D-4C0C6A70448A}"/>
              </a:ext>
            </a:extLst>
          </p:cNvPr>
          <p:cNvPicPr>
            <a:picLocks noChangeAspect="1"/>
          </p:cNvPicPr>
          <p:nvPr/>
        </p:nvPicPr>
        <p:blipFill>
          <a:blip r:embed="rId4"/>
          <a:stretch>
            <a:fillRect/>
          </a:stretch>
        </p:blipFill>
        <p:spPr>
          <a:xfrm>
            <a:off x="8962719" y="6236890"/>
            <a:ext cx="2533650" cy="268599"/>
          </a:xfrm>
          <a:prstGeom prst="rect">
            <a:avLst/>
          </a:prstGeom>
        </p:spPr>
      </p:pic>
    </p:spTree>
    <p:extLst>
      <p:ext uri="{BB962C8B-B14F-4D97-AF65-F5344CB8AC3E}">
        <p14:creationId xmlns:p14="http://schemas.microsoft.com/office/powerpoint/2010/main" val="188568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Environmental leaves">
            <a:extLst>
              <a:ext uri="{FF2B5EF4-FFF2-40B4-BE49-F238E27FC236}">
                <a16:creationId xmlns:a16="http://schemas.microsoft.com/office/drawing/2014/main" id="{C6EF0DE7-33B5-D141-BBF6-CAB5BBE6411B}"/>
              </a:ext>
            </a:extLst>
          </p:cNvPr>
          <p:cNvPicPr>
            <a:picLocks noGrp="1" noChangeAspect="1"/>
          </p:cNvPicPr>
          <p:nvPr>
            <p:ph type="pic" sz="quarter" idx="12"/>
          </p:nvPr>
        </p:nvPicPr>
        <p:blipFill>
          <a:blip r:embed="rId3"/>
          <a:srcRect l="11" r="11"/>
          <a:stretch>
            <a:fillRect/>
          </a:stretch>
        </p:blipFill>
        <p:spPr>
          <a:xfrm>
            <a:off x="86714" y="81700"/>
            <a:ext cx="12018572" cy="6684572"/>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a:xfrm>
            <a:off x="2004274" y="2030754"/>
            <a:ext cx="7690395" cy="1904930"/>
          </a:xfrm>
        </p:spPr>
        <p:txBody>
          <a:bodyPr/>
          <a:lstStyle/>
          <a:p>
            <a:r>
              <a:rPr lang="mn-MN" sz="4000" dirty="0"/>
              <a:t>Анхаарал хандуулсанд</a:t>
            </a:r>
            <a:br>
              <a:rPr lang="en-US" sz="4000" dirty="0"/>
            </a:br>
            <a:r>
              <a:rPr lang="mn-MN" sz="4000" dirty="0"/>
              <a:t>баярлалаа</a:t>
            </a:r>
            <a:endParaRPr lang="en-US" sz="4000" dirty="0"/>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Placeholder 28" descr="Company logo placeholder">
            <a:extLst>
              <a:ext uri="{FF2B5EF4-FFF2-40B4-BE49-F238E27FC236}">
                <a16:creationId xmlns:a16="http://schemas.microsoft.com/office/drawing/2014/main" id="{F7A1C9A3-D9CA-3245-A622-A160A2C4AC84}"/>
              </a:ext>
            </a:extLst>
          </p:cNvPr>
          <p:cNvPicPr>
            <a:picLocks noGrp="1" noChangeAspect="1"/>
          </p:cNvPicPr>
          <p:nvPr>
            <p:ph type="pic" sz="quarter" idx="15"/>
          </p:nvPr>
        </p:nvPicPr>
        <p:blipFill>
          <a:blip r:embed="rId4"/>
          <a:srcRect l="946" r="946"/>
          <a:stretch>
            <a:fillRect/>
          </a:stretch>
        </p:blipFill>
        <p:spPr/>
      </p:pic>
      <p:pic>
        <p:nvPicPr>
          <p:cNvPr id="13" name="Graphic 12" descr="User" title="Icon - Presenter Name">
            <a:extLst>
              <a:ext uri="{FF2B5EF4-FFF2-40B4-BE49-F238E27FC236}">
                <a16:creationId xmlns:a16="http://schemas.microsoft.com/office/drawing/2014/main" id="{708AF784-88DE-4E89-A28B-BECD54FC11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952621" y="3771221"/>
            <a:ext cx="164463" cy="164463"/>
          </a:xfrm>
          <a:prstGeom prst="rect">
            <a:avLst/>
          </a:prstGeom>
        </p:spPr>
      </p:pic>
      <p:pic>
        <p:nvPicPr>
          <p:cNvPr id="14" name="Graphic 13" descr="Envelope" title="Icon Presenter Email">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816016" y="3497237"/>
            <a:ext cx="164463" cy="164463"/>
          </a:xfrm>
          <a:prstGeom prst="rect">
            <a:avLst/>
          </a:prstGeom>
        </p:spPr>
      </p:pic>
      <p:pic>
        <p:nvPicPr>
          <p:cNvPr id="30" name="Graphic 29" descr="World">
            <a:extLst>
              <a:ext uri="{FF2B5EF4-FFF2-40B4-BE49-F238E27FC236}">
                <a16:creationId xmlns:a16="http://schemas.microsoft.com/office/drawing/2014/main" id="{07973E30-0C12-8442-90B5-47D1C45545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40507" y="3338942"/>
            <a:ext cx="170088" cy="170088"/>
          </a:xfrm>
          <a:prstGeom prst="rect">
            <a:avLst/>
          </a:prstGeom>
        </p:spPr>
      </p:pic>
      <p:pic>
        <p:nvPicPr>
          <p:cNvPr id="16" name="Picture 15">
            <a:extLst>
              <a:ext uri="{FF2B5EF4-FFF2-40B4-BE49-F238E27FC236}">
                <a16:creationId xmlns:a16="http://schemas.microsoft.com/office/drawing/2014/main" id="{C5EF3252-3105-4EBB-A2F3-AE1C2E8CB467}"/>
              </a:ext>
            </a:extLst>
          </p:cNvPr>
          <p:cNvPicPr>
            <a:picLocks noChangeAspect="1"/>
          </p:cNvPicPr>
          <p:nvPr/>
        </p:nvPicPr>
        <p:blipFill>
          <a:blip r:embed="rId11"/>
          <a:stretch>
            <a:fillRect/>
          </a:stretch>
        </p:blipFill>
        <p:spPr>
          <a:xfrm>
            <a:off x="7975144" y="2347526"/>
            <a:ext cx="1521494" cy="1271385"/>
          </a:xfrm>
          <a:prstGeom prst="rect">
            <a:avLst/>
          </a:prstGeom>
        </p:spPr>
      </p:pic>
    </p:spTree>
    <p:extLst>
      <p:ext uri="{BB962C8B-B14F-4D97-AF65-F5344CB8AC3E}">
        <p14:creationId xmlns:p14="http://schemas.microsoft.com/office/powerpoint/2010/main" val="24901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artoon drawing of birds eating berries off the ground in a wintery wood area">
            <a:extLst>
              <a:ext uri="{FF2B5EF4-FFF2-40B4-BE49-F238E27FC236}">
                <a16:creationId xmlns:a16="http://schemas.microsoft.com/office/drawing/2014/main" id="{EE75983F-2708-4C39-B331-8F594511A3FA}"/>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4000" y="86714"/>
            <a:ext cx="6009285" cy="3977285"/>
          </a:xfrm>
        </p:spPr>
      </p:pic>
      <p:sp>
        <p:nvSpPr>
          <p:cNvPr id="2" name="Title 1">
            <a:extLst>
              <a:ext uri="{FF2B5EF4-FFF2-40B4-BE49-F238E27FC236}">
                <a16:creationId xmlns:a16="http://schemas.microsoft.com/office/drawing/2014/main" id="{9CB1D87D-E475-451A-B36C-E4A4F63609C1}"/>
              </a:ext>
            </a:extLst>
          </p:cNvPr>
          <p:cNvSpPr>
            <a:spLocks noGrp="1"/>
          </p:cNvSpPr>
          <p:nvPr>
            <p:ph type="ctrTitle"/>
          </p:nvPr>
        </p:nvSpPr>
        <p:spPr>
          <a:xfrm>
            <a:off x="84000" y="4063999"/>
            <a:ext cx="6012000" cy="863601"/>
          </a:xfrm>
        </p:spPr>
        <p:txBody>
          <a:bodyPr/>
          <a:lstStyle/>
          <a:p>
            <a:r>
              <a:rPr lang="mn-MN" dirty="0"/>
              <a:t>Ерөнхий ойлголт</a:t>
            </a:r>
            <a:endParaRPr lang="en-US" dirty="0"/>
          </a:p>
        </p:txBody>
      </p:sp>
      <p:sp>
        <p:nvSpPr>
          <p:cNvPr id="3" name="Subtitle 2">
            <a:extLst>
              <a:ext uri="{FF2B5EF4-FFF2-40B4-BE49-F238E27FC236}">
                <a16:creationId xmlns:a16="http://schemas.microsoft.com/office/drawing/2014/main" id="{D56BE522-961D-4737-9715-127DB8A86EB2}"/>
              </a:ext>
            </a:extLst>
          </p:cNvPr>
          <p:cNvSpPr>
            <a:spLocks noGrp="1"/>
          </p:cNvSpPr>
          <p:nvPr>
            <p:ph type="subTitle" idx="1"/>
          </p:nvPr>
        </p:nvSpPr>
        <p:spPr/>
        <p:txBody>
          <a:bodyPr/>
          <a:lstStyle/>
          <a:p>
            <a:r>
              <a:rPr lang="mn-MN" dirty="0"/>
              <a:t>Сэрэл хүртэхүй гэдэг нь...</a:t>
            </a:r>
            <a:endParaRPr lang="en-US" dirty="0"/>
          </a:p>
        </p:txBody>
      </p:sp>
      <p:sp>
        <p:nvSpPr>
          <p:cNvPr id="6" name="Content Placeholder 5">
            <a:extLst>
              <a:ext uri="{FF2B5EF4-FFF2-40B4-BE49-F238E27FC236}">
                <a16:creationId xmlns:a16="http://schemas.microsoft.com/office/drawing/2014/main" id="{2645A1B7-8B88-4D90-983D-BAA2E9AAFFD3}"/>
              </a:ext>
            </a:extLst>
          </p:cNvPr>
          <p:cNvSpPr>
            <a:spLocks noGrp="1"/>
          </p:cNvSpPr>
          <p:nvPr>
            <p:ph idx="15"/>
          </p:nvPr>
        </p:nvSpPr>
        <p:spPr>
          <a:xfrm>
            <a:off x="6306075" y="554654"/>
            <a:ext cx="5009250" cy="4157315"/>
          </a:xfrm>
        </p:spPr>
        <p:txBody>
          <a:bodyPr/>
          <a:lstStyle/>
          <a:p>
            <a:pPr marL="0" indent="0">
              <a:buNone/>
            </a:pPr>
            <a:endParaRPr lang="mn-MN" dirty="0"/>
          </a:p>
          <a:p>
            <a:pPr marL="0" indent="0">
              <a:buNone/>
            </a:pPr>
            <a:r>
              <a:rPr lang="mn-MN" b="0" i="0" dirty="0">
                <a:effectLst/>
                <a:latin typeface="Times New Roman" panose="02020603050405020304" pitchFamily="18" charset="0"/>
                <a:cs typeface="Times New Roman" panose="02020603050405020304" pitchFamily="18" charset="0"/>
              </a:rPr>
              <a:t>Сэрэл, хүртэхүй нь танин мэдэхүйн сэтгэл судлалд багтдаг. Танин мэдэхүй бол мэдлэгийг эзэмших, хадгалах, сэргээх, ашиглах процесс юм. Тэрхүү процессийн нэг хэсэг нь сэрэл ба хүртэхүй . Энэ нь бодит орчны нөлөөллийг тусгах, эхлэл, явц, төгсгөлтэй үйл явцтай.</a:t>
            </a:r>
            <a:endParaRPr lang="en-US" dirty="0">
              <a:latin typeface="Times New Roman" panose="02020603050405020304" pitchFamily="18" charset="0"/>
              <a:cs typeface="Times New Roman" panose="02020603050405020304" pitchFamily="18" charset="0"/>
            </a:endParaRPr>
          </a:p>
        </p:txBody>
      </p:sp>
      <p:grpSp>
        <p:nvGrpSpPr>
          <p:cNvPr id="46" name="Group 45">
            <a:extLst>
              <a:ext uri="{FF2B5EF4-FFF2-40B4-BE49-F238E27FC236}">
                <a16:creationId xmlns:a16="http://schemas.microsoft.com/office/drawing/2014/main" id="{62DF6AE8-6133-4C1E-91DD-755705ACF0F1}"/>
              </a:ext>
              <a:ext uri="{C183D7F6-B498-43B3-948B-1728B52AA6E4}">
                <adec:decorative xmlns:adec="http://schemas.microsoft.com/office/drawing/2017/decorative" val="1"/>
              </a:ext>
            </a:extLst>
          </p:cNvPr>
          <p:cNvGrpSpPr/>
          <p:nvPr/>
        </p:nvGrpSpPr>
        <p:grpSpPr>
          <a:xfrm>
            <a:off x="9862160" y="831132"/>
            <a:ext cx="1850209" cy="1915995"/>
            <a:chOff x="9862160" y="831132"/>
            <a:chExt cx="1850209" cy="1915995"/>
          </a:xfrm>
        </p:grpSpPr>
        <p:sp>
          <p:nvSpPr>
            <p:cNvPr id="16" name="Freeform: Shape 15" title="triangles">
              <a:extLst>
                <a:ext uri="{FF2B5EF4-FFF2-40B4-BE49-F238E27FC236}">
                  <a16:creationId xmlns:a16="http://schemas.microsoft.com/office/drawing/2014/main" id="{156942E6-31A5-42F5-A00C-A90D409A08B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title="triangles">
              <a:extLst>
                <a:ext uri="{FF2B5EF4-FFF2-40B4-BE49-F238E27FC236}">
                  <a16:creationId xmlns:a16="http://schemas.microsoft.com/office/drawing/2014/main" id="{055D27E0-4C92-4640-A2B8-86540741DCE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title="triangles">
              <a:extLst>
                <a:ext uri="{FF2B5EF4-FFF2-40B4-BE49-F238E27FC236}">
                  <a16:creationId xmlns:a16="http://schemas.microsoft.com/office/drawing/2014/main" id="{E760DC62-191E-4D60-AAAC-37DDF411BF9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B21F5D55-03CC-4A29-B8D0-2B1C7DE7C79D}"/>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6A692EA0-8FB5-4D6A-B1B1-20463392DED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46FB2BA9-5E08-4A8F-BC47-8EFA61E4E6C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5B0A2587-D640-4AEE-9456-860CD02427C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373F2649-8DA3-441F-9BDD-77A942FA3DB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95933F98-3B9B-4270-9281-570AD41C3F19}"/>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DAB5C84-F2AD-47FD-ABEC-6D6626D2B7F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A4E2ACF8-4066-4DB9-B5D5-E8AA3B15271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74FCCA2A-37FF-4031-AF2F-A894DBE6EE0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5C7D7734-820D-40CE-BBBA-6E6D9452D30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5BCE508A-E107-4075-9976-73D3ED8272C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DAF16E1-87DB-4920-A90B-23E1C72DDC7F}"/>
              </a:ext>
            </a:extLst>
          </p:cNvPr>
          <p:cNvSpPr>
            <a:spLocks noGrp="1"/>
          </p:cNvSpPr>
          <p:nvPr>
            <p:ph type="sldNum" sz="quarter" idx="14"/>
          </p:nvPr>
        </p:nvSpPr>
        <p:spPr/>
        <p:txBody>
          <a:bodyPr/>
          <a:lstStyle/>
          <a:p>
            <a:fld id="{19B51A1E-902D-48AF-9020-955120F399B6}" type="slidenum">
              <a:rPr lang="en-US" smtClean="0"/>
              <a:pPr/>
              <a:t>2</a:t>
            </a:fld>
            <a:endParaRPr lang="en-US" dirty="0"/>
          </a:p>
        </p:txBody>
      </p:sp>
      <p:pic>
        <p:nvPicPr>
          <p:cNvPr id="30" name="Picture 29">
            <a:extLst>
              <a:ext uri="{FF2B5EF4-FFF2-40B4-BE49-F238E27FC236}">
                <a16:creationId xmlns:a16="http://schemas.microsoft.com/office/drawing/2014/main" id="{30C5D1BB-9158-40F4-ABBB-C3AF4823DD20}"/>
              </a:ext>
            </a:extLst>
          </p:cNvPr>
          <p:cNvPicPr>
            <a:picLocks noChangeAspect="1"/>
          </p:cNvPicPr>
          <p:nvPr/>
        </p:nvPicPr>
        <p:blipFill>
          <a:blip r:embed="rId4"/>
          <a:stretch>
            <a:fillRect/>
          </a:stretch>
        </p:blipFill>
        <p:spPr>
          <a:xfrm>
            <a:off x="8781675" y="6249316"/>
            <a:ext cx="2533650" cy="268599"/>
          </a:xfrm>
          <a:prstGeom prst="rect">
            <a:avLst/>
          </a:prstGeom>
        </p:spPr>
      </p:pic>
    </p:spTree>
    <p:extLst>
      <p:ext uri="{BB962C8B-B14F-4D97-AF65-F5344CB8AC3E}">
        <p14:creationId xmlns:p14="http://schemas.microsoft.com/office/powerpoint/2010/main" val="7957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F0BE1F-DA5B-41F6-9625-CD1501B4B68E}"/>
              </a:ext>
            </a:extLst>
          </p:cNvPr>
          <p:cNvSpPr>
            <a:spLocks noGrp="1"/>
          </p:cNvSpPr>
          <p:nvPr>
            <p:ph type="title"/>
          </p:nvPr>
        </p:nvSpPr>
        <p:spPr>
          <a:xfrm>
            <a:off x="852000" y="672688"/>
            <a:ext cx="11340000" cy="432000"/>
          </a:xfrm>
        </p:spPr>
        <p:txBody>
          <a:bodyPr/>
          <a:lstStyle/>
          <a:p>
            <a:r>
              <a:rPr lang="mn-MN" dirty="0"/>
              <a:t>Ангилал:</a:t>
            </a:r>
            <a:endParaRPr lang="en-US" dirty="0"/>
          </a:p>
        </p:txBody>
      </p:sp>
      <p:sp>
        <p:nvSpPr>
          <p:cNvPr id="2" name="Text Placeholder 1">
            <a:extLst>
              <a:ext uri="{FF2B5EF4-FFF2-40B4-BE49-F238E27FC236}">
                <a16:creationId xmlns:a16="http://schemas.microsoft.com/office/drawing/2014/main" id="{909EDE69-A499-499E-A406-452AE63D3EE8}"/>
              </a:ext>
            </a:extLst>
          </p:cNvPr>
          <p:cNvSpPr>
            <a:spLocks noGrp="1"/>
          </p:cNvSpPr>
          <p:nvPr>
            <p:ph type="body" sz="quarter" idx="27"/>
          </p:nvPr>
        </p:nvSpPr>
        <p:spPr/>
        <p:txBody>
          <a:bodyPr/>
          <a:lstStyle/>
          <a:p>
            <a:r>
              <a:rPr lang="mn-MN" sz="4000" b="1" dirty="0"/>
              <a:t>Сэтгэл судлал</a:t>
            </a:r>
            <a:endParaRPr lang="en-US" sz="4000" b="1" dirty="0"/>
          </a:p>
        </p:txBody>
      </p:sp>
      <p:sp>
        <p:nvSpPr>
          <p:cNvPr id="3" name="Text Placeholder 2">
            <a:extLst>
              <a:ext uri="{FF2B5EF4-FFF2-40B4-BE49-F238E27FC236}">
                <a16:creationId xmlns:a16="http://schemas.microsoft.com/office/drawing/2014/main" id="{2971CC00-8E3A-4EC3-89C9-991C12AFF369}"/>
              </a:ext>
            </a:extLst>
          </p:cNvPr>
          <p:cNvSpPr>
            <a:spLocks noGrp="1"/>
          </p:cNvSpPr>
          <p:nvPr>
            <p:ph type="body" sz="quarter" idx="28"/>
          </p:nvPr>
        </p:nvSpPr>
        <p:spPr/>
        <p:txBody>
          <a:bodyPr/>
          <a:lstStyle/>
          <a:p>
            <a:r>
              <a:rPr lang="mn-MN" sz="4000" b="1" dirty="0"/>
              <a:t>Сэрэл</a:t>
            </a:r>
            <a:endParaRPr lang="en-US" sz="4000" b="1" dirty="0"/>
          </a:p>
        </p:txBody>
      </p:sp>
      <p:sp>
        <p:nvSpPr>
          <p:cNvPr id="4" name="Text Placeholder 3">
            <a:extLst>
              <a:ext uri="{FF2B5EF4-FFF2-40B4-BE49-F238E27FC236}">
                <a16:creationId xmlns:a16="http://schemas.microsoft.com/office/drawing/2014/main" id="{578DF6A3-2263-4753-AD41-F21E817404AF}"/>
              </a:ext>
            </a:extLst>
          </p:cNvPr>
          <p:cNvSpPr>
            <a:spLocks noGrp="1"/>
          </p:cNvSpPr>
          <p:nvPr>
            <p:ph type="body" sz="quarter" idx="29"/>
          </p:nvPr>
        </p:nvSpPr>
        <p:spPr/>
        <p:txBody>
          <a:bodyPr/>
          <a:lstStyle/>
          <a:p>
            <a:r>
              <a:rPr lang="mn-MN" sz="4000" b="1" dirty="0"/>
              <a:t>  Хүртэхүй</a:t>
            </a:r>
            <a:endParaRPr lang="en-US" sz="4000" b="1" dirty="0"/>
          </a:p>
        </p:txBody>
      </p:sp>
      <p:sp>
        <p:nvSpPr>
          <p:cNvPr id="6" name="Slide Number Placeholder 5">
            <a:extLst>
              <a:ext uri="{FF2B5EF4-FFF2-40B4-BE49-F238E27FC236}">
                <a16:creationId xmlns:a16="http://schemas.microsoft.com/office/drawing/2014/main" id="{AACCF06E-4528-4A0F-A6B9-9DD69DF5D86D}"/>
              </a:ext>
            </a:extLst>
          </p:cNvPr>
          <p:cNvSpPr>
            <a:spLocks noGrp="1"/>
          </p:cNvSpPr>
          <p:nvPr>
            <p:ph type="sldNum" sz="quarter" idx="11"/>
          </p:nvPr>
        </p:nvSpPr>
        <p:spPr/>
        <p:txBody>
          <a:bodyPr/>
          <a:lstStyle/>
          <a:p>
            <a:fld id="{19B51A1E-902D-48AF-9020-955120F399B6}" type="slidenum">
              <a:rPr lang="en-US" smtClean="0"/>
              <a:pPr/>
              <a:t>3</a:t>
            </a:fld>
            <a:endParaRPr lang="en-US" dirty="0"/>
          </a:p>
        </p:txBody>
      </p:sp>
      <p:pic>
        <p:nvPicPr>
          <p:cNvPr id="25" name="Picture 24">
            <a:extLst>
              <a:ext uri="{FF2B5EF4-FFF2-40B4-BE49-F238E27FC236}">
                <a16:creationId xmlns:a16="http://schemas.microsoft.com/office/drawing/2014/main" id="{D91D8870-77FE-4DC2-A7BE-34B338E91AF0}"/>
              </a:ext>
            </a:extLst>
          </p:cNvPr>
          <p:cNvPicPr>
            <a:picLocks noChangeAspect="1"/>
          </p:cNvPicPr>
          <p:nvPr/>
        </p:nvPicPr>
        <p:blipFill>
          <a:blip r:embed="rId3"/>
          <a:stretch>
            <a:fillRect/>
          </a:stretch>
        </p:blipFill>
        <p:spPr>
          <a:xfrm>
            <a:off x="8737921" y="6283112"/>
            <a:ext cx="2533650" cy="268599"/>
          </a:xfrm>
          <a:prstGeom prst="rect">
            <a:avLst/>
          </a:prstGeom>
        </p:spPr>
      </p:pic>
    </p:spTree>
    <p:extLst>
      <p:ext uri="{BB962C8B-B14F-4D97-AF65-F5344CB8AC3E}">
        <p14:creationId xmlns:p14="http://schemas.microsoft.com/office/powerpoint/2010/main" val="164268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a:xfrm>
            <a:off x="542652" y="409980"/>
            <a:ext cx="11228661" cy="432000"/>
          </a:xfrm>
        </p:spPr>
        <p:txBody>
          <a:bodyPr/>
          <a:lstStyle/>
          <a:p>
            <a:r>
              <a:rPr lang="mn-MN" b="1" dirty="0">
                <a:latin typeface="Times New Roman" panose="02020603050405020304" pitchFamily="18" charset="0"/>
                <a:cs typeface="Times New Roman" panose="02020603050405020304" pitchFamily="18" charset="0"/>
              </a:rPr>
              <a:t>Сэрэл ба Хүртэхүй ялгааг судлах арга зүй:</a:t>
            </a:r>
            <a:endParaRPr lang="en-US"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a:xfrm>
            <a:off x="542652" y="1044831"/>
            <a:ext cx="10953717" cy="1300129"/>
          </a:xfrm>
        </p:spPr>
        <p:txBody>
          <a:bodyPr/>
          <a:lstStyle/>
          <a:p>
            <a:r>
              <a:rPr lang="mn-MN" dirty="0">
                <a:latin typeface="Times New Roman" panose="02020603050405020304" pitchFamily="18" charset="0"/>
                <a:cs typeface="Times New Roman" panose="02020603050405020304" pitchFamily="18" charset="0"/>
              </a:rPr>
              <a:t>Судалгааны зорилго: Танин мэдэх үйл ажиллагааны явцад илрэх сэрэл, хүртэхүйн ижил төстэй ба ялгаатай талуудыг тодорхойлох.</a:t>
            </a:r>
          </a:p>
          <a:p>
            <a:r>
              <a:rPr lang="mn-MN" dirty="0">
                <a:latin typeface="Times New Roman" panose="02020603050405020304" pitchFamily="18" charset="0"/>
                <a:cs typeface="Times New Roman" panose="02020603050405020304" pitchFamily="18" charset="0"/>
              </a:rPr>
              <a:t>Судалгааны хэрэглэгдэхүүн: Баллуур, шохой, хөвөн, бөгж зэрэг жижиг зүйлсийн цуглуулгыг бэлтгэсэн байна.</a:t>
            </a:r>
            <a:r>
              <a:rPr lang="en-US" dirty="0">
                <a:latin typeface="Times New Roman" panose="02020603050405020304" pitchFamily="18" charset="0"/>
                <a:cs typeface="Times New Roman" panose="02020603050405020304" pitchFamily="18" charset="0"/>
              </a:rPr>
              <a:t>(</a:t>
            </a:r>
            <a:r>
              <a:rPr lang="mn-MN" dirty="0">
                <a:latin typeface="Times New Roman" panose="02020603050405020304" pitchFamily="18" charset="0"/>
                <a:cs typeface="Times New Roman" panose="02020603050405020304" pitchFamily="18" charset="0"/>
              </a:rPr>
              <a:t>Туршилт эхлэхийн өмнө дараах бэлтгэлийг хангасан байна. Туршигдагч зүүн гараа унжуулж, баруун гараа хагас нугалан алгаа доош харуулан тэнийлгэж нүдээ аньж самбарын өмнө зогсоно.</a:t>
            </a:r>
            <a:r>
              <a:rPr lang="en-US" dirty="0">
                <a:latin typeface="Times New Roman" panose="02020603050405020304" pitchFamily="18" charset="0"/>
                <a:cs typeface="Times New Roman" panose="02020603050405020304" pitchFamily="18" charset="0"/>
              </a:rPr>
              <a:t>)</a:t>
            </a:r>
            <a:endParaRPr lang="mn-MN"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869ACF9-B7F9-4774-B207-2EF789711513}"/>
              </a:ext>
            </a:extLst>
          </p:cNvPr>
          <p:cNvSpPr>
            <a:spLocks noGrp="1"/>
          </p:cNvSpPr>
          <p:nvPr>
            <p:ph type="body" sz="quarter" idx="27"/>
          </p:nvPr>
        </p:nvSpPr>
        <p:spPr>
          <a:xfrm>
            <a:off x="543338" y="2623263"/>
            <a:ext cx="2975578" cy="648000"/>
          </a:xfrm>
        </p:spPr>
        <p:txBody>
          <a:bodyPr/>
          <a:lstStyle/>
          <a:p>
            <a:r>
              <a:rPr lang="mn-MN" sz="2400" dirty="0">
                <a:latin typeface="Times New Roman" panose="02020603050405020304" pitchFamily="18" charset="0"/>
                <a:cs typeface="Times New Roman" panose="02020603050405020304" pitchFamily="18" charset="0"/>
              </a:rPr>
              <a:t>Туршилт </a:t>
            </a:r>
            <a:r>
              <a:rPr lang="mn-MN" sz="2400" b="1"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50F641-F6F8-461C-9C2D-07E416875818}"/>
              </a:ext>
            </a:extLst>
          </p:cNvPr>
          <p:cNvSpPr>
            <a:spLocks noGrp="1"/>
          </p:cNvSpPr>
          <p:nvPr>
            <p:ph idx="1"/>
          </p:nvPr>
        </p:nvSpPr>
        <p:spPr>
          <a:xfrm>
            <a:off x="543338" y="3391783"/>
            <a:ext cx="3726003" cy="3314545"/>
          </a:xfrm>
        </p:spPr>
        <p:txBody>
          <a:bodyPr/>
          <a:lstStyle/>
          <a:p>
            <a:r>
              <a:rPr lang="mn-MN" dirty="0">
                <a:latin typeface="Times New Roman" panose="02020603050405020304" pitchFamily="18" charset="0"/>
                <a:cs typeface="Times New Roman" panose="02020603050405020304" pitchFamily="18" charset="0"/>
              </a:rPr>
              <a:t>Туршигч, дээр өгөгдсөн юмсыг туршигдагчийн гарын алганы ар тал дээр ээлжлэн тавьж юу мэдрэгдэж байгааг асууж, хариултын протокол хөтлөгч хүснэгтэнд бичиж тэмдэглэнэ. </a:t>
            </a:r>
            <a:endParaRPr lang="en-US" dirty="0">
              <a:latin typeface="Times New Roman" panose="02020603050405020304" pitchFamily="18" charset="0"/>
              <a:cs typeface="Times New Roman" panose="02020603050405020304" pitchFamily="18" charset="0"/>
            </a:endParaRPr>
          </a:p>
          <a:p>
            <a:endParaRPr lang="en-US" dirty="0"/>
          </a:p>
        </p:txBody>
      </p:sp>
      <p:sp>
        <p:nvSpPr>
          <p:cNvPr id="9" name="Text Placeholder 8">
            <a:extLst>
              <a:ext uri="{FF2B5EF4-FFF2-40B4-BE49-F238E27FC236}">
                <a16:creationId xmlns:a16="http://schemas.microsoft.com/office/drawing/2014/main" id="{3A2613D7-9904-47E7-A848-78E09B4F4A05}"/>
              </a:ext>
            </a:extLst>
          </p:cNvPr>
          <p:cNvSpPr>
            <a:spLocks noGrp="1"/>
          </p:cNvSpPr>
          <p:nvPr>
            <p:ph type="body" sz="quarter" idx="28"/>
          </p:nvPr>
        </p:nvSpPr>
        <p:spPr>
          <a:xfrm>
            <a:off x="4613767" y="2615314"/>
            <a:ext cx="2975578" cy="648000"/>
          </a:xfrm>
        </p:spPr>
        <p:txBody>
          <a:bodyPr/>
          <a:lstStyle/>
          <a:p>
            <a:r>
              <a:rPr lang="mn-MN" sz="2400" dirty="0"/>
              <a:t>Туршилт 2</a:t>
            </a:r>
            <a:endParaRPr lang="en-US" sz="2400" dirty="0">
              <a:latin typeface="+mn-lt"/>
            </a:endParaRPr>
          </a:p>
        </p:txBody>
      </p:sp>
      <p:sp>
        <p:nvSpPr>
          <p:cNvPr id="5" name="Text Placeholder 4">
            <a:extLst>
              <a:ext uri="{FF2B5EF4-FFF2-40B4-BE49-F238E27FC236}">
                <a16:creationId xmlns:a16="http://schemas.microsoft.com/office/drawing/2014/main" id="{1B9D7DA5-9DA5-4EDA-AAC1-B5A593D730C3}"/>
              </a:ext>
            </a:extLst>
          </p:cNvPr>
          <p:cNvSpPr>
            <a:spLocks noGrp="1"/>
          </p:cNvSpPr>
          <p:nvPr>
            <p:ph type="body" sz="quarter" idx="12"/>
          </p:nvPr>
        </p:nvSpPr>
        <p:spPr>
          <a:xfrm>
            <a:off x="4513428" y="3391783"/>
            <a:ext cx="3726469" cy="3314200"/>
          </a:xfrm>
        </p:spPr>
        <p:txBody>
          <a:bodyPr/>
          <a:lstStyle/>
          <a:p>
            <a:r>
              <a:rPr lang="mn-MN" dirty="0"/>
              <a:t>Туршигч өгөгдсөн зүйлсийг туршигдагчийн гарын алган дээр ээлжлэн тавьж юу мэдрэгдэж байгааг асууж, хариултыг бичиж тэмдэглэнэ. Энэ үед гараахөдөлгөж юмсыг барьж болохгүйг анхааруулна.</a:t>
            </a:r>
            <a:endParaRPr lang="en-US" dirty="0"/>
          </a:p>
        </p:txBody>
      </p:sp>
      <p:sp>
        <p:nvSpPr>
          <p:cNvPr id="10" name="Text Placeholder 9">
            <a:extLst>
              <a:ext uri="{FF2B5EF4-FFF2-40B4-BE49-F238E27FC236}">
                <a16:creationId xmlns:a16="http://schemas.microsoft.com/office/drawing/2014/main" id="{FCAA0F0E-6B7F-4145-A8E2-90DC4D675786}"/>
              </a:ext>
            </a:extLst>
          </p:cNvPr>
          <p:cNvSpPr>
            <a:spLocks noGrp="1"/>
          </p:cNvSpPr>
          <p:nvPr>
            <p:ph type="body" sz="quarter" idx="29"/>
          </p:nvPr>
        </p:nvSpPr>
        <p:spPr>
          <a:xfrm>
            <a:off x="8472025" y="2615314"/>
            <a:ext cx="2975578" cy="648000"/>
          </a:xfrm>
        </p:spPr>
        <p:txBody>
          <a:bodyPr/>
          <a:lstStyle/>
          <a:p>
            <a:r>
              <a:rPr lang="mn-MN" sz="2400" dirty="0"/>
              <a:t>Туршилт 3</a:t>
            </a:r>
            <a:endParaRPr lang="en-US" dirty="0">
              <a:latin typeface="+mn-lt"/>
            </a:endParaRPr>
          </a:p>
        </p:txBody>
      </p:sp>
      <p:sp>
        <p:nvSpPr>
          <p:cNvPr id="6" name="Text Placeholder 5">
            <a:extLst>
              <a:ext uri="{FF2B5EF4-FFF2-40B4-BE49-F238E27FC236}">
                <a16:creationId xmlns:a16="http://schemas.microsoft.com/office/drawing/2014/main" id="{4B29415E-FF87-4959-B427-0EA155C16B64}"/>
              </a:ext>
            </a:extLst>
          </p:cNvPr>
          <p:cNvSpPr>
            <a:spLocks noGrp="1"/>
          </p:cNvSpPr>
          <p:nvPr>
            <p:ph type="body" sz="quarter" idx="13"/>
          </p:nvPr>
        </p:nvSpPr>
        <p:spPr>
          <a:xfrm>
            <a:off x="8483984" y="3391783"/>
            <a:ext cx="2963619" cy="3314200"/>
          </a:xfrm>
        </p:spPr>
        <p:txBody>
          <a:bodyPr/>
          <a:lstStyle/>
          <a:p>
            <a:r>
              <a:rPr lang="mn-MN" dirty="0"/>
              <a:t> Туршигч өгөгдсөн зүйлсийг туршигдагчийн гарын алган дээр дахин тавьж, тэдгээрийг барьж тэмтрэхийг зөвшөөрч, чухам ямар зүйлс болохыг асууж, хариултын тэмдэглэнэ.</a:t>
            </a:r>
          </a:p>
          <a:p>
            <a:endParaRPr lang="en-US" dirty="0"/>
          </a:p>
          <a:p>
            <a:endParaRPr lang="en-US" dirty="0"/>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4</a:t>
            </a:fld>
            <a:endParaRPr lang="en-US" dirty="0"/>
          </a:p>
        </p:txBody>
      </p:sp>
      <p:pic>
        <p:nvPicPr>
          <p:cNvPr id="11" name="Picture 10">
            <a:extLst>
              <a:ext uri="{FF2B5EF4-FFF2-40B4-BE49-F238E27FC236}">
                <a16:creationId xmlns:a16="http://schemas.microsoft.com/office/drawing/2014/main" id="{3C32A34F-853F-464E-BFBA-667BECCA49D9}"/>
              </a:ext>
            </a:extLst>
          </p:cNvPr>
          <p:cNvPicPr>
            <a:picLocks noChangeAspect="1"/>
          </p:cNvPicPr>
          <p:nvPr/>
        </p:nvPicPr>
        <p:blipFill>
          <a:blip r:embed="rId3"/>
          <a:stretch>
            <a:fillRect/>
          </a:stretch>
        </p:blipFill>
        <p:spPr>
          <a:xfrm>
            <a:off x="8782051" y="6309472"/>
            <a:ext cx="2533650" cy="268599"/>
          </a:xfrm>
          <a:prstGeom prst="rect">
            <a:avLst/>
          </a:prstGeom>
        </p:spPr>
      </p:pic>
    </p:spTree>
    <p:extLst>
      <p:ext uri="{BB962C8B-B14F-4D97-AF65-F5344CB8AC3E}">
        <p14:creationId xmlns:p14="http://schemas.microsoft.com/office/powerpoint/2010/main" val="363593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1" cy="6763870"/>
          </a:xfrm>
        </p:spPr>
        <p:txBody>
          <a:bodyPr/>
          <a:lstStyle/>
          <a:p>
            <a:pPr algn="l"/>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Судалгааны үр дүнг боловсруулах:</a:t>
            </a:r>
            <a:br>
              <a:rPr lang="mn-M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-Туршигдагчийн өгсөн хариултыг судалгааны үе шат бүрээр харьцуулан задлан шинжлэх</a:t>
            </a:r>
            <a:br>
              <a:rPr lang="mn-MN"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-Сэрэл хүртэхүйн ижил төстэй ба ялгаатай талуудыг судалгааны үр дүнд тулгуурлан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тодорхойлж </a:t>
            </a:r>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дүгнэлт хийх</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4"/>
          </p:nvPr>
        </p:nvSpPr>
        <p:spPr/>
        <p:txBody>
          <a:bodyPr/>
          <a:lstStyle/>
          <a:p>
            <a:fld id="{19B51A1E-902D-48AF-9020-955120F399B6}" type="slidenum">
              <a:rPr lang="en-US" noProof="0" smtClean="0"/>
              <a:pPr/>
              <a:t>5</a:t>
            </a:fld>
            <a:endParaRPr lang="en-US" noProof="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509" y="573919"/>
            <a:ext cx="8448982" cy="2678620"/>
          </a:xfrm>
          <a:prstGeom prst="rect">
            <a:avLst/>
          </a:prstGeom>
        </p:spPr>
      </p:pic>
      <p:pic>
        <p:nvPicPr>
          <p:cNvPr id="6" name="Picture 5">
            <a:extLst>
              <a:ext uri="{FF2B5EF4-FFF2-40B4-BE49-F238E27FC236}">
                <a16:creationId xmlns:a16="http://schemas.microsoft.com/office/drawing/2014/main" id="{AB6E7912-2946-4DDC-9B3B-D4D1656135C1}"/>
              </a:ext>
            </a:extLst>
          </p:cNvPr>
          <p:cNvPicPr>
            <a:picLocks noChangeAspect="1"/>
          </p:cNvPicPr>
          <p:nvPr/>
        </p:nvPicPr>
        <p:blipFill>
          <a:blip r:embed="rId4"/>
          <a:stretch>
            <a:fillRect/>
          </a:stretch>
        </p:blipFill>
        <p:spPr>
          <a:xfrm>
            <a:off x="8782051" y="6219413"/>
            <a:ext cx="2533650" cy="268599"/>
          </a:xfrm>
          <a:prstGeom prst="rect">
            <a:avLst/>
          </a:prstGeom>
        </p:spPr>
      </p:pic>
    </p:spTree>
    <p:extLst>
      <p:ext uri="{BB962C8B-B14F-4D97-AF65-F5344CB8AC3E}">
        <p14:creationId xmlns:p14="http://schemas.microsoft.com/office/powerpoint/2010/main" val="187553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215A-7D9D-4B71-81A1-3220FCFE316C}"/>
              </a:ext>
            </a:extLst>
          </p:cNvPr>
          <p:cNvSpPr>
            <a:spLocks noGrp="1"/>
          </p:cNvSpPr>
          <p:nvPr>
            <p:ph type="title"/>
          </p:nvPr>
        </p:nvSpPr>
        <p:spPr>
          <a:xfrm>
            <a:off x="456717" y="711999"/>
            <a:ext cx="11340000" cy="432000"/>
          </a:xfrm>
        </p:spPr>
        <p:txBody>
          <a:bodyPr/>
          <a:lstStyle/>
          <a:p>
            <a:r>
              <a:rPr lang="en-US" dirty="0"/>
              <a:t> </a:t>
            </a:r>
            <a:r>
              <a:rPr lang="mn-MN" dirty="0"/>
              <a:t>Эрдэмтэд</a:t>
            </a:r>
            <a:endParaRPr lang="en-US" dirty="0"/>
          </a:p>
        </p:txBody>
      </p:sp>
      <p:sp>
        <p:nvSpPr>
          <p:cNvPr id="9" name="Text Placeholder 8">
            <a:extLst>
              <a:ext uri="{FF2B5EF4-FFF2-40B4-BE49-F238E27FC236}">
                <a16:creationId xmlns:a16="http://schemas.microsoft.com/office/drawing/2014/main" id="{A6E9F776-E542-4D93-851A-A3A10F6D2A7D}"/>
              </a:ext>
            </a:extLst>
          </p:cNvPr>
          <p:cNvSpPr>
            <a:spLocks noGrp="1"/>
          </p:cNvSpPr>
          <p:nvPr>
            <p:ph type="body" sz="quarter" idx="17"/>
          </p:nvPr>
        </p:nvSpPr>
        <p:spPr>
          <a:xfrm>
            <a:off x="729130" y="3833682"/>
            <a:ext cx="2423645" cy="504000"/>
          </a:xfrm>
        </p:spPr>
        <p:txBody>
          <a:bodyPr/>
          <a:lstStyle/>
          <a:p>
            <a:pPr algn="l"/>
            <a:r>
              <a:rPr lang="en-US" sz="2800" i="0" dirty="0">
                <a:effectLst/>
                <a:latin typeface="Eames Book"/>
              </a:rPr>
              <a:t>Dr. Anderson</a:t>
            </a:r>
          </a:p>
        </p:txBody>
      </p:sp>
      <p:sp>
        <p:nvSpPr>
          <p:cNvPr id="4" name="Text Placeholder 3">
            <a:extLst>
              <a:ext uri="{FF2B5EF4-FFF2-40B4-BE49-F238E27FC236}">
                <a16:creationId xmlns:a16="http://schemas.microsoft.com/office/drawing/2014/main" id="{79CEA89E-0B03-4727-AB47-73EA4E2DF948}"/>
              </a:ext>
            </a:extLst>
          </p:cNvPr>
          <p:cNvSpPr>
            <a:spLocks noGrp="1"/>
          </p:cNvSpPr>
          <p:nvPr>
            <p:ph type="body" sz="quarter" idx="12"/>
          </p:nvPr>
        </p:nvSpPr>
        <p:spPr>
          <a:xfrm>
            <a:off x="729130" y="4359178"/>
            <a:ext cx="3480920" cy="1089121"/>
          </a:xfrm>
        </p:spPr>
        <p:txBody>
          <a:bodyPr/>
          <a:lstStyle/>
          <a:p>
            <a:pPr algn="l"/>
            <a:r>
              <a:rPr lang="mn-MN" dirty="0"/>
              <a:t>Танин мэдэхүйн сэтгэл судлалын хүрээнд сэрэл, хүртэхүй, анхаарал, ой тогтоолт, хэл яриа, сэтгэхүй, ойлголтын бүтэц, асуудлыг шийдвэрлэх, хийсвэр оюун ухаан зэрэг багтдаг.</a:t>
            </a:r>
            <a:endParaRPr lang="en-US" dirty="0"/>
          </a:p>
        </p:txBody>
      </p:sp>
      <p:sp>
        <p:nvSpPr>
          <p:cNvPr id="10" name="Text Placeholder 9">
            <a:extLst>
              <a:ext uri="{FF2B5EF4-FFF2-40B4-BE49-F238E27FC236}">
                <a16:creationId xmlns:a16="http://schemas.microsoft.com/office/drawing/2014/main" id="{CE222CAE-9234-4B0E-90FC-584C469313C6}"/>
              </a:ext>
            </a:extLst>
          </p:cNvPr>
          <p:cNvSpPr>
            <a:spLocks noGrp="1"/>
          </p:cNvSpPr>
          <p:nvPr>
            <p:ph type="body" sz="quarter" idx="18"/>
          </p:nvPr>
        </p:nvSpPr>
        <p:spPr>
          <a:xfrm>
            <a:off x="5015705" y="3855179"/>
            <a:ext cx="3251166" cy="504000"/>
          </a:xfrm>
        </p:spPr>
        <p:txBody>
          <a:bodyPr/>
          <a:lstStyle/>
          <a:p>
            <a:pPr algn="l"/>
            <a:r>
              <a:rPr lang="en-US" sz="2800" i="0" dirty="0">
                <a:effectLst/>
                <a:latin typeface="Neutraface Text"/>
              </a:rPr>
              <a:t>Margaret Matlin</a:t>
            </a:r>
          </a:p>
        </p:txBody>
      </p:sp>
      <p:sp>
        <p:nvSpPr>
          <p:cNvPr id="5" name="Text Placeholder 4">
            <a:extLst>
              <a:ext uri="{FF2B5EF4-FFF2-40B4-BE49-F238E27FC236}">
                <a16:creationId xmlns:a16="http://schemas.microsoft.com/office/drawing/2014/main" id="{C4F969E5-6F82-4658-A735-72D16DDDD1D8}"/>
              </a:ext>
            </a:extLst>
          </p:cNvPr>
          <p:cNvSpPr>
            <a:spLocks noGrp="1"/>
          </p:cNvSpPr>
          <p:nvPr>
            <p:ph type="body" sz="quarter" idx="13"/>
          </p:nvPr>
        </p:nvSpPr>
        <p:spPr>
          <a:xfrm>
            <a:off x="5015706" y="4359179"/>
            <a:ext cx="2160588" cy="900000"/>
          </a:xfrm>
        </p:spPr>
        <p:txBody>
          <a:bodyPr/>
          <a:lstStyle/>
          <a:p>
            <a:pPr algn="l"/>
            <a:r>
              <a:rPr lang="mn-MN" dirty="0"/>
              <a:t>Танин мэдэхүй бол мэдлэгийг эзэмших, хадгалах, сэргээх, ашиглах процесс юм.</a:t>
            </a:r>
            <a:endParaRPr lang="en-US" dirty="0"/>
          </a:p>
        </p:txBody>
      </p:sp>
      <p:pic>
        <p:nvPicPr>
          <p:cNvPr id="179" name="Picture Placeholder 178" descr="Placeholder Picture">
            <a:extLst>
              <a:ext uri="{FF2B5EF4-FFF2-40B4-BE49-F238E27FC236}">
                <a16:creationId xmlns:a16="http://schemas.microsoft.com/office/drawing/2014/main" id="{9BB8F54F-F5BC-471B-9740-0BA6847A4574}"/>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t="50" b="50"/>
          <a:stretch/>
        </p:blipFill>
        <p:spPr>
          <a:xfrm>
            <a:off x="7622710" y="86714"/>
            <a:ext cx="4472635" cy="6478538"/>
          </a:xfrm>
        </p:spPr>
      </p:pic>
      <p:sp>
        <p:nvSpPr>
          <p:cNvPr id="3" name="Slide Number Placeholder 2">
            <a:extLst>
              <a:ext uri="{FF2B5EF4-FFF2-40B4-BE49-F238E27FC236}">
                <a16:creationId xmlns:a16="http://schemas.microsoft.com/office/drawing/2014/main" id="{B2A7A116-BC28-4E39-B586-25212F9948F2}"/>
              </a:ext>
              <a:ext uri="{C183D7F6-B498-43B3-948B-1728B52AA6E4}">
                <adec:decorative xmlns:adec="http://schemas.microsoft.com/office/drawing/2017/decorative" val="0"/>
              </a:ext>
            </a:extLst>
          </p:cNvPr>
          <p:cNvSpPr>
            <a:spLocks noGrp="1"/>
          </p:cNvSpPr>
          <p:nvPr>
            <p:ph type="sldNum" sz="quarter" idx="26"/>
          </p:nvPr>
        </p:nvSpPr>
        <p:spPr/>
        <p:txBody>
          <a:bodyPr/>
          <a:lstStyle/>
          <a:p>
            <a:fld id="{19B51A1E-902D-48AF-9020-955120F399B6}" type="slidenum">
              <a:rPr lang="en-US" smtClean="0"/>
              <a:pPr/>
              <a:t>6</a:t>
            </a:fld>
            <a:endParaRPr lang="en-US" dirty="0"/>
          </a:p>
        </p:txBody>
      </p:sp>
      <p:pic>
        <p:nvPicPr>
          <p:cNvPr id="14" name="Picture 13">
            <a:extLst>
              <a:ext uri="{FF2B5EF4-FFF2-40B4-BE49-F238E27FC236}">
                <a16:creationId xmlns:a16="http://schemas.microsoft.com/office/drawing/2014/main" id="{4FE012E2-1835-4A24-8976-FF661B51BACA}"/>
              </a:ext>
            </a:extLst>
          </p:cNvPr>
          <p:cNvPicPr>
            <a:picLocks noChangeAspect="1"/>
          </p:cNvPicPr>
          <p:nvPr/>
        </p:nvPicPr>
        <p:blipFill>
          <a:blip r:embed="rId4"/>
          <a:stretch>
            <a:fillRect/>
          </a:stretch>
        </p:blipFill>
        <p:spPr>
          <a:xfrm>
            <a:off x="8785803" y="6296653"/>
            <a:ext cx="2533650" cy="268599"/>
          </a:xfrm>
          <a:prstGeom prst="rect">
            <a:avLst/>
          </a:prstGeom>
        </p:spPr>
      </p:pic>
      <p:pic>
        <p:nvPicPr>
          <p:cNvPr id="7" name="Picture 6">
            <a:extLst>
              <a:ext uri="{FF2B5EF4-FFF2-40B4-BE49-F238E27FC236}">
                <a16:creationId xmlns:a16="http://schemas.microsoft.com/office/drawing/2014/main" id="{CF71C103-A5F7-44A3-B96B-77EC1F710EA7}"/>
              </a:ext>
            </a:extLst>
          </p:cNvPr>
          <p:cNvPicPr>
            <a:picLocks noChangeAspect="1"/>
          </p:cNvPicPr>
          <p:nvPr/>
        </p:nvPicPr>
        <p:blipFill>
          <a:blip r:embed="rId5"/>
          <a:stretch>
            <a:fillRect/>
          </a:stretch>
        </p:blipFill>
        <p:spPr>
          <a:xfrm>
            <a:off x="5201288" y="1429952"/>
            <a:ext cx="1789424" cy="2236780"/>
          </a:xfrm>
          <a:prstGeom prst="rect">
            <a:avLst/>
          </a:prstGeom>
        </p:spPr>
      </p:pic>
      <p:pic>
        <p:nvPicPr>
          <p:cNvPr id="12" name="Picture 11">
            <a:extLst>
              <a:ext uri="{FF2B5EF4-FFF2-40B4-BE49-F238E27FC236}">
                <a16:creationId xmlns:a16="http://schemas.microsoft.com/office/drawing/2014/main" id="{62030847-3AE1-44A9-A8F3-C1CDD9D62B0E}"/>
              </a:ext>
            </a:extLst>
          </p:cNvPr>
          <p:cNvPicPr>
            <a:picLocks noChangeAspect="1"/>
          </p:cNvPicPr>
          <p:nvPr/>
        </p:nvPicPr>
        <p:blipFill>
          <a:blip r:embed="rId6"/>
          <a:stretch>
            <a:fillRect/>
          </a:stretch>
        </p:blipFill>
        <p:spPr>
          <a:xfrm>
            <a:off x="729130" y="1311046"/>
            <a:ext cx="1789424" cy="2355686"/>
          </a:xfrm>
          <a:prstGeom prst="rect">
            <a:avLst/>
          </a:prstGeom>
        </p:spPr>
      </p:pic>
      <p:pic>
        <p:nvPicPr>
          <p:cNvPr id="24" name="Picture 23">
            <a:extLst>
              <a:ext uri="{FF2B5EF4-FFF2-40B4-BE49-F238E27FC236}">
                <a16:creationId xmlns:a16="http://schemas.microsoft.com/office/drawing/2014/main" id="{93E2069E-D975-4464-BDBA-CC07CA9E068D}"/>
              </a:ext>
            </a:extLst>
          </p:cNvPr>
          <p:cNvPicPr>
            <a:picLocks noChangeAspect="1"/>
          </p:cNvPicPr>
          <p:nvPr/>
        </p:nvPicPr>
        <p:blipFill>
          <a:blip r:embed="rId7"/>
          <a:stretch>
            <a:fillRect/>
          </a:stretch>
        </p:blipFill>
        <p:spPr>
          <a:xfrm>
            <a:off x="1147153" y="1068827"/>
            <a:ext cx="5370941" cy="3797016"/>
          </a:xfrm>
          <a:prstGeom prst="rect">
            <a:avLst/>
          </a:prstGeom>
        </p:spPr>
      </p:pic>
    </p:spTree>
    <p:extLst>
      <p:ext uri="{BB962C8B-B14F-4D97-AF65-F5344CB8AC3E}">
        <p14:creationId xmlns:p14="http://schemas.microsoft.com/office/powerpoint/2010/main" val="330106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ummary slide image, top left">
            <a:extLst>
              <a:ext uri="{FF2B5EF4-FFF2-40B4-BE49-F238E27FC236}">
                <a16:creationId xmlns:a16="http://schemas.microsoft.com/office/drawing/2014/main" id="{AD40D937-B3C8-43EA-A0D3-6CE4BF447EC0}"/>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a:stretch/>
        </p:blipFill>
        <p:spPr>
          <a:xfrm>
            <a:off x="84000" y="86714"/>
            <a:ext cx="6009285" cy="3890571"/>
          </a:xfrm>
        </p:spPr>
      </p:pic>
      <p:sp>
        <p:nvSpPr>
          <p:cNvPr id="2" name="Title 1">
            <a:extLst>
              <a:ext uri="{FF2B5EF4-FFF2-40B4-BE49-F238E27FC236}">
                <a16:creationId xmlns:a16="http://schemas.microsoft.com/office/drawing/2014/main" id="{98433CBA-6B58-475A-BAF2-04998BA4A545}"/>
              </a:ext>
            </a:extLst>
          </p:cNvPr>
          <p:cNvSpPr>
            <a:spLocks noGrp="1"/>
          </p:cNvSpPr>
          <p:nvPr>
            <p:ph type="ctrTitle"/>
          </p:nvPr>
        </p:nvSpPr>
        <p:spPr>
          <a:solidFill>
            <a:schemeClr val="tx1"/>
          </a:solidFill>
        </p:spPr>
        <p:txBody>
          <a:bodyPr/>
          <a:lstStyle/>
          <a:p>
            <a:r>
              <a:rPr lang="mn-MN" dirty="0"/>
              <a:t>Сэрэл</a:t>
            </a:r>
            <a:endParaRPr lang="en-US" dirty="0"/>
          </a:p>
        </p:txBody>
      </p:sp>
      <p:sp>
        <p:nvSpPr>
          <p:cNvPr id="3" name="Subtitle 2">
            <a:extLst>
              <a:ext uri="{FF2B5EF4-FFF2-40B4-BE49-F238E27FC236}">
                <a16:creationId xmlns:a16="http://schemas.microsoft.com/office/drawing/2014/main" id="{46542706-50AC-4B17-A704-143D94A799CD}"/>
              </a:ext>
            </a:extLst>
          </p:cNvPr>
          <p:cNvSpPr>
            <a:spLocks noGrp="1"/>
          </p:cNvSpPr>
          <p:nvPr>
            <p:ph type="subTitle" idx="1"/>
          </p:nvPr>
        </p:nvSpPr>
        <p:spPr/>
        <p:txBody>
          <a:bodyPr/>
          <a:lstStyle/>
          <a:p>
            <a:r>
              <a:rPr lang="mn-MN" sz="2000" dirty="0"/>
              <a:t>Хүний тархинд үйлдэл үзүүлсэн гадаад </a:t>
            </a:r>
            <a:r>
              <a:rPr lang="en-US" sz="2000" dirty="0"/>
              <a:t>        </a:t>
            </a:r>
            <a:r>
              <a:rPr lang="mn-MN" sz="2000" dirty="0"/>
              <a:t>ертөнцийн юмс үзэгдэлийн салангид нэг шинжийг тусгасан тусгал.</a:t>
            </a:r>
            <a:endParaRPr lang="en-US" sz="2000" dirty="0"/>
          </a:p>
        </p:txBody>
      </p:sp>
      <p:sp>
        <p:nvSpPr>
          <p:cNvPr id="6" name="Content Placeholder 5">
            <a:extLst>
              <a:ext uri="{FF2B5EF4-FFF2-40B4-BE49-F238E27FC236}">
                <a16:creationId xmlns:a16="http://schemas.microsoft.com/office/drawing/2014/main" id="{BC163A50-2819-40D9-A42F-D84F47928C94}"/>
              </a:ext>
            </a:extLst>
          </p:cNvPr>
          <p:cNvSpPr>
            <a:spLocks noGrp="1"/>
          </p:cNvSpPr>
          <p:nvPr>
            <p:ph idx="15"/>
          </p:nvPr>
        </p:nvSpPr>
        <p:spPr>
          <a:xfrm>
            <a:off x="6451394" y="223658"/>
            <a:ext cx="5307700" cy="6168496"/>
          </a:xfrm>
        </p:spPr>
        <p:txBody>
          <a:bodyPr/>
          <a:lstStyle/>
          <a:p>
            <a:pPr marL="0" indent="0">
              <a:buNone/>
            </a:pPr>
            <a:r>
              <a:rPr lang="mn-MN" sz="1300" dirty="0"/>
              <a:t>Хүрээлэн байгаа юмс үзэгдлийн өнгө зүс, дуу чимээ, үнэр, амт, халуун хүйтэн, хатуу зөөлөн, гөлгөр</a:t>
            </a:r>
            <a:r>
              <a:rPr lang="en-US" sz="1300" dirty="0"/>
              <a:t> </a:t>
            </a:r>
            <a:r>
              <a:rPr lang="mn-MN" sz="1300" dirty="0"/>
              <a:t>барзгар болон бусад олон олон шинж чанарыг бид сэтгэхүйн онцгой нэгэн процесс болох сэрлээр</a:t>
            </a:r>
            <a:r>
              <a:rPr lang="en-US" sz="1300" dirty="0"/>
              <a:t> </a:t>
            </a:r>
            <a:r>
              <a:rPr lang="mn-MN" sz="1300" dirty="0"/>
              <a:t>танин мэддэг. Сэрэл гэж мэдрэхүйн эрхтэнд тухайн цаг мечид шууд нөлөөлж байгаа үзэгдэл,</a:t>
            </a:r>
            <a:r>
              <a:rPr lang="en-US" sz="1300" dirty="0"/>
              <a:t> </a:t>
            </a:r>
            <a:r>
              <a:rPr lang="mn-MN" sz="1300" dirty="0"/>
              <a:t>юмсын тодорхой шинж чанарын тусгалыг хэлнэ. Эртний Грек өрнө, дорнод хүний сэрэхүйг 5</a:t>
            </a:r>
            <a:r>
              <a:rPr lang="en-US" sz="1300" dirty="0"/>
              <a:t> </a:t>
            </a:r>
            <a:r>
              <a:rPr lang="mn-MN" sz="1300" dirty="0"/>
              <a:t>мэдрэхүйтэй холбон тайлбарласан байдаг гамт, үнэр, сонсох, харах, тэмтрэх. Одоо 20 гаруй</a:t>
            </a:r>
          </a:p>
          <a:p>
            <a:pPr marL="0" indent="0">
              <a:buNone/>
            </a:pPr>
            <a:r>
              <a:rPr lang="mn-MN" sz="1300" dirty="0"/>
              <a:t>ангиллыг хэрэглэдэг.Анализаторын рецептор буюу хүлээн авагчид үйлдэл үзүүлж байгаа цочроогчдын шинж чанар болон үүсэж байгаа сэрлийн шинж чанараас шалтгаалж сэрлийг олон янзын хэлбэрт хуваадаг. Сэрэл үүсэхэд оролцож байгаа рецепторуудын байдлаар сэрлийг экстерорецептив сэрэл буюу гадаад сэрэл , интерорецептив сэрэл буюу дотоод сэрэл, проприорецептив сэрэл буюу булчин хөдөлгөөний сэрэл гэж ангилна.</a:t>
            </a:r>
            <a:r>
              <a:rPr lang="en-US" sz="1300" dirty="0"/>
              <a:t> </a:t>
            </a:r>
          </a:p>
          <a:p>
            <a:pPr marL="0" indent="0">
              <a:buNone/>
            </a:pPr>
            <a:r>
              <a:rPr lang="mn-MN" sz="1300" dirty="0"/>
              <a:t>Гаднын аливаа нэгэн нөлөөлөлгүйгээр сэрэл үүсэхгүй Цочроол байвч түүнийг хүлээн авах мэдрэхүйн эрхтэн байхгүй бол бид юмыг сэрж мэдэрч чадахгүй. Төрөлхийн хараагүй хүн улаан, ногоон өнгө гэж ийм байдаг гэж мэдрэхгүй. Мэдрэхүйн эрхтэн байвч уг мэдээллийг хүлээн авдаг тархины мэдрэхүйн төв гэмтчихвэл бид юмыг сэрж мэдэрч чадахгүй.</a:t>
            </a:r>
            <a:endParaRPr lang="en-US" sz="1300" dirty="0"/>
          </a:p>
          <a:p>
            <a:pPr marL="0" indent="0">
              <a:buNone/>
            </a:pPr>
            <a:r>
              <a:rPr lang="mn-MN" sz="1300" dirty="0"/>
              <a:t>Хүн гадаад орчны болон дотоодоос ирэх бүх мэдээллийг сэрж мэдрэх боломжгүй</a:t>
            </a:r>
            <a:r>
              <a:rPr lang="en-US" sz="1300" dirty="0"/>
              <a:t> </a:t>
            </a:r>
            <a:r>
              <a:rPr lang="mn-MN" sz="1300" dirty="0"/>
              <a:t>байдаг.Тухайн цочроогчийн тодорхой зааг буюу хэмжээнд тухайн төрлийн сэрэл явагдана.Сэрэл</a:t>
            </a:r>
            <a:r>
              <a:rPr lang="en-US" sz="1300" dirty="0"/>
              <a:t> </a:t>
            </a:r>
            <a:r>
              <a:rPr lang="mn-MN" sz="1300" dirty="0"/>
              <a:t>илрэх, явагдах, болих</a:t>
            </a:r>
            <a:r>
              <a:rPr lang="en-US" sz="1300" dirty="0"/>
              <a:t> </a:t>
            </a:r>
            <a:r>
              <a:rPr lang="mn-MN" sz="1300" dirty="0"/>
              <a:t>цочроогчийн хүчтэй холбоотойгоор сэрэл нь доод, дээд, ялгах заагаар</a:t>
            </a:r>
            <a:r>
              <a:rPr lang="en-US" sz="1300" dirty="0"/>
              <a:t> </a:t>
            </a:r>
            <a:r>
              <a:rPr lang="mn-MN" sz="1300" dirty="0"/>
              <a:t>тодорхойлогдоно.Сэрлийн доод зааг нь тухайн төрлийн сэрэл үүсэх цочроогчийн хамгийн бага хүч</a:t>
            </a:r>
            <a:r>
              <a:rPr lang="en-US" sz="1300" dirty="0"/>
              <a:t> </a:t>
            </a:r>
            <a:r>
              <a:rPr lang="mn-MN" sz="1300" dirty="0"/>
              <a:t>бол тухайн төрлийн сэрлийг үүсгэж байгаа цочроогчийн дээд хэмжээ нь сэрлийн дээд заагаар</a:t>
            </a:r>
            <a:r>
              <a:rPr lang="en-US" sz="1300" dirty="0"/>
              <a:t> </a:t>
            </a:r>
            <a:r>
              <a:rPr lang="mn-MN" sz="1300" dirty="0"/>
              <a:t>тодорхойлогдоно.Нэгэн терлийн цочроогчийн өөрчлөлтийг сэрж</a:t>
            </a:r>
            <a:r>
              <a:rPr lang="en-US" sz="1300" dirty="0"/>
              <a:t> </a:t>
            </a:r>
            <a:r>
              <a:rPr lang="mn-MN" sz="1300" dirty="0"/>
              <a:t>мэдрэх нь ялгах заагаар</a:t>
            </a:r>
            <a:r>
              <a:rPr lang="en-US" sz="1300" dirty="0"/>
              <a:t> </a:t>
            </a:r>
            <a:r>
              <a:rPr lang="mn-MN" sz="1300" dirty="0"/>
              <a:t>тодорхойлогдоно.</a:t>
            </a:r>
            <a:endParaRPr lang="en-US" sz="1300" dirty="0"/>
          </a:p>
          <a:p>
            <a:pPr marL="0" indent="0">
              <a:buNone/>
            </a:pPr>
            <a:r>
              <a:rPr lang="mn-MN" sz="1300" dirty="0"/>
              <a:t>Сэрэл тодорхой мэдрэхүйн эрхтэнд үүсэж явагддаг. Жишээлбэл: харааны</a:t>
            </a:r>
            <a:r>
              <a:rPr lang="en-US" sz="1300" dirty="0"/>
              <a:t> </a:t>
            </a:r>
            <a:r>
              <a:rPr lang="mn-MN" sz="1300" dirty="0"/>
              <a:t>сэрэл, сонорын сэрэл гэх мэт.</a:t>
            </a:r>
          </a:p>
          <a:p>
            <a:pPr marL="0" indent="0">
              <a:buNone/>
            </a:pPr>
            <a:endParaRPr lang="en-US" sz="1300" dirty="0"/>
          </a:p>
        </p:txBody>
      </p:sp>
      <p:sp>
        <p:nvSpPr>
          <p:cNvPr id="4" name="Slide Number Placeholder 3">
            <a:extLst>
              <a:ext uri="{FF2B5EF4-FFF2-40B4-BE49-F238E27FC236}">
                <a16:creationId xmlns:a16="http://schemas.microsoft.com/office/drawing/2014/main" id="{DFD249B8-A654-41FD-9724-45A3A5EE13F9}"/>
              </a:ext>
            </a:extLst>
          </p:cNvPr>
          <p:cNvSpPr>
            <a:spLocks noGrp="1"/>
          </p:cNvSpPr>
          <p:nvPr>
            <p:ph type="sldNum" sz="quarter" idx="14"/>
          </p:nvPr>
        </p:nvSpPr>
        <p:spPr/>
        <p:txBody>
          <a:bodyPr/>
          <a:lstStyle/>
          <a:p>
            <a:fld id="{19B51A1E-902D-48AF-9020-955120F399B6}" type="slidenum">
              <a:rPr lang="en-US" smtClean="0"/>
              <a:pPr/>
              <a:t>7</a:t>
            </a:fld>
            <a:endParaRPr lang="en-US" dirty="0"/>
          </a:p>
        </p:txBody>
      </p:sp>
      <p:pic>
        <p:nvPicPr>
          <p:cNvPr id="7" name="Picture 6">
            <a:extLst>
              <a:ext uri="{FF2B5EF4-FFF2-40B4-BE49-F238E27FC236}">
                <a16:creationId xmlns:a16="http://schemas.microsoft.com/office/drawing/2014/main" id="{565B88A4-8FD4-4BB6-918D-F1E8316011F2}"/>
              </a:ext>
            </a:extLst>
          </p:cNvPr>
          <p:cNvPicPr>
            <a:picLocks noChangeAspect="1"/>
          </p:cNvPicPr>
          <p:nvPr/>
        </p:nvPicPr>
        <p:blipFill>
          <a:blip r:embed="rId4"/>
          <a:stretch>
            <a:fillRect/>
          </a:stretch>
        </p:blipFill>
        <p:spPr>
          <a:xfrm>
            <a:off x="8793444" y="6249208"/>
            <a:ext cx="2533650" cy="268599"/>
          </a:xfrm>
          <a:prstGeom prst="rect">
            <a:avLst/>
          </a:prstGeom>
        </p:spPr>
      </p:pic>
    </p:spTree>
    <p:extLst>
      <p:ext uri="{BB962C8B-B14F-4D97-AF65-F5344CB8AC3E}">
        <p14:creationId xmlns:p14="http://schemas.microsoft.com/office/powerpoint/2010/main" val="8671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272F-EE53-4855-B7DB-CD9D2C5B0271}"/>
              </a:ext>
            </a:extLst>
          </p:cNvPr>
          <p:cNvSpPr>
            <a:spLocks noGrp="1"/>
          </p:cNvSpPr>
          <p:nvPr>
            <p:ph type="title"/>
          </p:nvPr>
        </p:nvSpPr>
        <p:spPr>
          <a:xfrm>
            <a:off x="434081" y="813000"/>
            <a:ext cx="11340000" cy="432000"/>
          </a:xfrm>
        </p:spPr>
        <p:txBody>
          <a:bodyPr/>
          <a:lstStyle/>
          <a:p>
            <a:r>
              <a:rPr lang="mn-MN" dirty="0"/>
              <a:t> Сэрэлийн хэлбэрүүд:</a:t>
            </a:r>
            <a:endParaRPr lang="en-US" dirty="0"/>
          </a:p>
        </p:txBody>
      </p:sp>
      <p:sp>
        <p:nvSpPr>
          <p:cNvPr id="3" name="Slide Number Placeholder 2">
            <a:extLst>
              <a:ext uri="{FF2B5EF4-FFF2-40B4-BE49-F238E27FC236}">
                <a16:creationId xmlns:a16="http://schemas.microsoft.com/office/drawing/2014/main" id="{FF77936F-994F-40B3-8095-CF9F3F4ACDD4}"/>
              </a:ext>
            </a:extLst>
          </p:cNvPr>
          <p:cNvSpPr>
            <a:spLocks noGrp="1"/>
          </p:cNvSpPr>
          <p:nvPr>
            <p:ph type="sldNum" sz="quarter" idx="11"/>
          </p:nvPr>
        </p:nvSpPr>
        <p:spPr/>
        <p:txBody>
          <a:bodyPr/>
          <a:lstStyle/>
          <a:p>
            <a:fld id="{19B51A1E-902D-48AF-9020-955120F399B6}" type="slidenum">
              <a:rPr lang="en-US" noProof="0" smtClean="0"/>
              <a:pPr/>
              <a:t>8</a:t>
            </a:fld>
            <a:endParaRPr lang="en-US" noProof="0" dirty="0"/>
          </a:p>
        </p:txBody>
      </p:sp>
      <p:sp>
        <p:nvSpPr>
          <p:cNvPr id="4" name="Text Placeholder 3">
            <a:extLst>
              <a:ext uri="{FF2B5EF4-FFF2-40B4-BE49-F238E27FC236}">
                <a16:creationId xmlns:a16="http://schemas.microsoft.com/office/drawing/2014/main" id="{DD58C73D-286E-400F-9D87-CAF1CAACD040}"/>
              </a:ext>
            </a:extLst>
          </p:cNvPr>
          <p:cNvSpPr>
            <a:spLocks noGrp="1"/>
          </p:cNvSpPr>
          <p:nvPr>
            <p:ph type="body" sz="quarter" idx="12"/>
          </p:nvPr>
        </p:nvSpPr>
        <p:spPr>
          <a:xfrm>
            <a:off x="3267940" y="3750634"/>
            <a:ext cx="1800000" cy="2173630"/>
          </a:xfrm>
        </p:spPr>
        <p:txBody>
          <a:bodyPr/>
          <a:lstStyle/>
          <a:p>
            <a:pPr algn="l"/>
            <a:r>
              <a:rPr lang="mn-MN" dirty="0"/>
              <a:t>гэрэл хугарал ба мэдрэх гэсэн  2 үндсэн аппаратаас бүрдэнэ. Нүдний гэрэл хугарах аппарат нь болор ба нүдний алимын дотоод тал нь шилэн хэлбэрт шингэнээс тогтсон байна.</a:t>
            </a:r>
            <a:endParaRPr lang="en-US" dirty="0"/>
          </a:p>
        </p:txBody>
      </p:sp>
      <p:sp>
        <p:nvSpPr>
          <p:cNvPr id="5" name="Text Placeholder 4">
            <a:extLst>
              <a:ext uri="{FF2B5EF4-FFF2-40B4-BE49-F238E27FC236}">
                <a16:creationId xmlns:a16="http://schemas.microsoft.com/office/drawing/2014/main" id="{9DD445D0-71DA-420A-8A55-45AE40A6C2C0}"/>
              </a:ext>
            </a:extLst>
          </p:cNvPr>
          <p:cNvSpPr>
            <a:spLocks noGrp="1"/>
          </p:cNvSpPr>
          <p:nvPr>
            <p:ph type="body" sz="quarter" idx="13"/>
          </p:nvPr>
        </p:nvSpPr>
        <p:spPr>
          <a:xfrm>
            <a:off x="5218291" y="3778220"/>
            <a:ext cx="1800000" cy="900000"/>
          </a:xfrm>
        </p:spPr>
        <p:txBody>
          <a:bodyPr/>
          <a:lstStyle/>
          <a:p>
            <a:pPr algn="l"/>
            <a:r>
              <a:rPr lang="mn-MN" b="0" i="0" u="none" strike="noStrike" dirty="0">
                <a:effectLst/>
                <a:latin typeface="Calibri Light" panose="020F0302020204030204" pitchFamily="34" charset="0"/>
              </a:rPr>
              <a:t>Амтлах сэрлийн хүлээн авагч нь амны хөндий хэлний үзүүр харин амтлах сэрлийг удирдан зохицуулах төв нь тархины хэсэгт байрласан байдаг ба одоо болтол нарийн тогтоогдоогүй . </a:t>
            </a:r>
            <a:endParaRPr lang="en-US" dirty="0"/>
          </a:p>
        </p:txBody>
      </p:sp>
      <p:sp>
        <p:nvSpPr>
          <p:cNvPr id="6" name="Text Placeholder 5">
            <a:extLst>
              <a:ext uri="{FF2B5EF4-FFF2-40B4-BE49-F238E27FC236}">
                <a16:creationId xmlns:a16="http://schemas.microsoft.com/office/drawing/2014/main" id="{FC1E4094-E357-4CB2-AA6C-6AE7736D2FC6}"/>
              </a:ext>
            </a:extLst>
          </p:cNvPr>
          <p:cNvSpPr>
            <a:spLocks noGrp="1"/>
          </p:cNvSpPr>
          <p:nvPr>
            <p:ph type="body" sz="quarter" idx="14"/>
          </p:nvPr>
        </p:nvSpPr>
        <p:spPr>
          <a:xfrm>
            <a:off x="7214263" y="3817990"/>
            <a:ext cx="1736524" cy="859245"/>
          </a:xfrm>
        </p:spPr>
        <p:txBody>
          <a:bodyPr/>
          <a:lstStyle/>
          <a:p>
            <a:pPr algn="l"/>
            <a:r>
              <a:rPr lang="mn-MN" dirty="0"/>
              <a:t>Үнэрлэх сэрлийн хүлээн авагч хамрын хөндийн салст бүрхэвчний дээд хэсэгт байрласан эсүүд юм. Үнэрлэх сэрлийн төв нь тархины гадрын шанааны тус газар байрласан байна.​</a:t>
            </a:r>
            <a:endParaRPr lang="en-US" dirty="0"/>
          </a:p>
        </p:txBody>
      </p:sp>
      <p:sp>
        <p:nvSpPr>
          <p:cNvPr id="7" name="Text Placeholder 6">
            <a:extLst>
              <a:ext uri="{FF2B5EF4-FFF2-40B4-BE49-F238E27FC236}">
                <a16:creationId xmlns:a16="http://schemas.microsoft.com/office/drawing/2014/main" id="{AE57790F-8984-4D37-8B17-27C2FFAA0E6A}"/>
              </a:ext>
            </a:extLst>
          </p:cNvPr>
          <p:cNvSpPr>
            <a:spLocks noGrp="1"/>
          </p:cNvSpPr>
          <p:nvPr>
            <p:ph type="body" sz="quarter" idx="15"/>
          </p:nvPr>
        </p:nvSpPr>
        <p:spPr>
          <a:xfrm>
            <a:off x="9164614" y="3817991"/>
            <a:ext cx="1800000" cy="900000"/>
          </a:xfrm>
        </p:spPr>
        <p:txBody>
          <a:bodyPr/>
          <a:lstStyle/>
          <a:p>
            <a:pPr algn="l"/>
            <a:r>
              <a:rPr lang="mn-MN" dirty="0"/>
              <a:t>Үнэрлэх сэрлийн хүлээн авагч хамрын хөндийн салст бүрхэвчний дээд хэсэгт байрласан эсүүд юм. Үнэрлэх сэрлийн төв нь тархины гадрын шанааны тус газар байрласан байна.​</a:t>
            </a:r>
            <a:endParaRPr lang="en-US" dirty="0"/>
          </a:p>
        </p:txBody>
      </p:sp>
      <p:sp>
        <p:nvSpPr>
          <p:cNvPr id="8" name="Text Placeholder 7">
            <a:extLst>
              <a:ext uri="{FF2B5EF4-FFF2-40B4-BE49-F238E27FC236}">
                <a16:creationId xmlns:a16="http://schemas.microsoft.com/office/drawing/2014/main" id="{98BD1656-2BDC-4CE3-87A4-DE74B7B28E1C}"/>
              </a:ext>
            </a:extLst>
          </p:cNvPr>
          <p:cNvSpPr>
            <a:spLocks noGrp="1"/>
          </p:cNvSpPr>
          <p:nvPr>
            <p:ph type="body" sz="quarter" idx="16"/>
          </p:nvPr>
        </p:nvSpPr>
        <p:spPr>
          <a:xfrm>
            <a:off x="1399871" y="3273236"/>
            <a:ext cx="1800000" cy="504000"/>
          </a:xfrm>
        </p:spPr>
        <p:txBody>
          <a:bodyPr/>
          <a:lstStyle/>
          <a:p>
            <a:r>
              <a:rPr lang="mn-MN" dirty="0"/>
              <a:t>Харах</a:t>
            </a:r>
            <a:endParaRPr lang="en-US" dirty="0"/>
          </a:p>
        </p:txBody>
      </p:sp>
      <p:sp>
        <p:nvSpPr>
          <p:cNvPr id="9" name="Text Placeholder 8">
            <a:extLst>
              <a:ext uri="{FF2B5EF4-FFF2-40B4-BE49-F238E27FC236}">
                <a16:creationId xmlns:a16="http://schemas.microsoft.com/office/drawing/2014/main" id="{9AFCE4FB-3BC3-4F37-BFEF-952E0B84F196}"/>
              </a:ext>
            </a:extLst>
          </p:cNvPr>
          <p:cNvSpPr>
            <a:spLocks noGrp="1"/>
          </p:cNvSpPr>
          <p:nvPr>
            <p:ph type="body" sz="quarter" idx="17"/>
          </p:nvPr>
        </p:nvSpPr>
        <p:spPr>
          <a:xfrm>
            <a:off x="3267941" y="3246634"/>
            <a:ext cx="1800000" cy="504000"/>
          </a:xfrm>
        </p:spPr>
        <p:txBody>
          <a:bodyPr/>
          <a:lstStyle/>
          <a:p>
            <a:r>
              <a:rPr lang="mn-MN" dirty="0"/>
              <a:t>Сонсох</a:t>
            </a:r>
            <a:endParaRPr lang="en-US" dirty="0"/>
          </a:p>
        </p:txBody>
      </p:sp>
      <p:sp>
        <p:nvSpPr>
          <p:cNvPr id="10" name="Text Placeholder 9">
            <a:extLst>
              <a:ext uri="{FF2B5EF4-FFF2-40B4-BE49-F238E27FC236}">
                <a16:creationId xmlns:a16="http://schemas.microsoft.com/office/drawing/2014/main" id="{B66E6812-07E9-460C-BB44-F58344E6D857}"/>
              </a:ext>
            </a:extLst>
          </p:cNvPr>
          <p:cNvSpPr>
            <a:spLocks noGrp="1"/>
          </p:cNvSpPr>
          <p:nvPr>
            <p:ph type="body" sz="quarter" idx="18"/>
          </p:nvPr>
        </p:nvSpPr>
        <p:spPr>
          <a:xfrm>
            <a:off x="5163584" y="3273236"/>
            <a:ext cx="1800000" cy="504000"/>
          </a:xfrm>
        </p:spPr>
        <p:txBody>
          <a:bodyPr/>
          <a:lstStyle/>
          <a:p>
            <a:r>
              <a:rPr lang="mn-MN" dirty="0"/>
              <a:t>Амтлах </a:t>
            </a:r>
            <a:endParaRPr lang="en-US" dirty="0"/>
          </a:p>
        </p:txBody>
      </p:sp>
      <p:sp>
        <p:nvSpPr>
          <p:cNvPr id="11" name="Text Placeholder 10">
            <a:extLst>
              <a:ext uri="{FF2B5EF4-FFF2-40B4-BE49-F238E27FC236}">
                <a16:creationId xmlns:a16="http://schemas.microsoft.com/office/drawing/2014/main" id="{97225CA4-8B68-4DEB-B17C-35B1C8917643}"/>
              </a:ext>
            </a:extLst>
          </p:cNvPr>
          <p:cNvSpPr>
            <a:spLocks noGrp="1"/>
          </p:cNvSpPr>
          <p:nvPr>
            <p:ph type="body" sz="quarter" idx="19"/>
          </p:nvPr>
        </p:nvSpPr>
        <p:spPr>
          <a:xfrm>
            <a:off x="7124061" y="3263046"/>
            <a:ext cx="1800000" cy="504000"/>
          </a:xfrm>
        </p:spPr>
        <p:txBody>
          <a:bodyPr/>
          <a:lstStyle/>
          <a:p>
            <a:r>
              <a:rPr lang="mn-MN" dirty="0"/>
              <a:t>Үнэрлэх</a:t>
            </a:r>
            <a:endParaRPr lang="en-US" dirty="0"/>
          </a:p>
        </p:txBody>
      </p:sp>
      <p:sp>
        <p:nvSpPr>
          <p:cNvPr id="12" name="Text Placeholder 11">
            <a:extLst>
              <a:ext uri="{FF2B5EF4-FFF2-40B4-BE49-F238E27FC236}">
                <a16:creationId xmlns:a16="http://schemas.microsoft.com/office/drawing/2014/main" id="{3EADCF38-5305-49ED-BAB7-F32F772D2220}"/>
              </a:ext>
            </a:extLst>
          </p:cNvPr>
          <p:cNvSpPr>
            <a:spLocks noGrp="1"/>
          </p:cNvSpPr>
          <p:nvPr>
            <p:ph type="body" sz="quarter" idx="20"/>
          </p:nvPr>
        </p:nvSpPr>
        <p:spPr>
          <a:xfrm>
            <a:off x="8992129" y="3232481"/>
            <a:ext cx="1800000" cy="504000"/>
          </a:xfrm>
        </p:spPr>
        <p:txBody>
          <a:bodyPr/>
          <a:lstStyle/>
          <a:p>
            <a:r>
              <a:rPr lang="mn-MN" dirty="0"/>
              <a:t>Өвчин</a:t>
            </a:r>
            <a:endParaRPr lang="en-US" dirty="0"/>
          </a:p>
        </p:txBody>
      </p:sp>
      <p:sp>
        <p:nvSpPr>
          <p:cNvPr id="13" name="Text Placeholder 12">
            <a:extLst>
              <a:ext uri="{FF2B5EF4-FFF2-40B4-BE49-F238E27FC236}">
                <a16:creationId xmlns:a16="http://schemas.microsoft.com/office/drawing/2014/main" id="{3B12B17C-9AB4-4F1A-B02D-8B8CFB7612A4}"/>
              </a:ext>
            </a:extLst>
          </p:cNvPr>
          <p:cNvSpPr>
            <a:spLocks noGrp="1"/>
          </p:cNvSpPr>
          <p:nvPr>
            <p:ph type="body" sz="quarter" idx="21"/>
          </p:nvPr>
        </p:nvSpPr>
        <p:spPr>
          <a:xfrm>
            <a:off x="1362169" y="3777236"/>
            <a:ext cx="1800001" cy="2173630"/>
          </a:xfrm>
        </p:spPr>
        <p:txBody>
          <a:bodyPr/>
          <a:lstStyle/>
          <a:p>
            <a:pPr algn="l"/>
            <a:r>
              <a:rPr lang="mn-MN" dirty="0"/>
              <a:t>гэрэл хугарал ба мэдрэх гэсэн  2 үндсэн аппаратаас бүрдэнэ. Нүдний гэрэл хугарах аппарат нь болор ба нүдний алимын дотоод тал нь шилэн хэлбэрт шингэнээс тогтсон байна.</a:t>
            </a:r>
            <a:endParaRPr lang="en-US" dirty="0"/>
          </a:p>
        </p:txBody>
      </p:sp>
      <p:pic>
        <p:nvPicPr>
          <p:cNvPr id="22" name="Picture Placeholder 21" descr="Screen Clipping"/>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l="1837" r="1837"/>
          <a:stretch>
            <a:fillRect/>
          </a:stretch>
        </p:blipFill>
        <p:spPr>
          <a:xfrm>
            <a:off x="1617087" y="1775330"/>
            <a:ext cx="1229425" cy="1229425"/>
          </a:xfrm>
        </p:spPr>
      </p:pic>
      <p:pic>
        <p:nvPicPr>
          <p:cNvPr id="23" name="Picture Placeholder 22" descr="Screen Clipping"/>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477" b="477"/>
          <a:stretch>
            <a:fillRect/>
          </a:stretch>
        </p:blipFill>
        <p:spPr>
          <a:xfrm>
            <a:off x="3549187" y="1798760"/>
            <a:ext cx="1229425" cy="1229425"/>
          </a:xfrm>
        </p:spPr>
      </p:pic>
      <p:pic>
        <p:nvPicPr>
          <p:cNvPr id="27" name="Picture Placeholder 26" descr="Screen Clipping"/>
          <p:cNvPicPr>
            <a:picLocks noGrp="1" noChangeAspect="1"/>
          </p:cNvPicPr>
          <p:nvPr>
            <p:ph type="pic" sz="quarter" idx="25"/>
          </p:nvPr>
        </p:nvPicPr>
        <p:blipFill>
          <a:blip r:embed="rId4">
            <a:extLst>
              <a:ext uri="{28A0092B-C50C-407E-A947-70E740481C1C}">
                <a14:useLocalDpi xmlns:a14="http://schemas.microsoft.com/office/drawing/2010/main" val="0"/>
              </a:ext>
            </a:extLst>
          </a:blip>
          <a:srcRect t="2895" b="2895"/>
          <a:stretch>
            <a:fillRect/>
          </a:stretch>
        </p:blipFill>
        <p:spPr>
          <a:xfrm>
            <a:off x="7348607" y="1803832"/>
            <a:ext cx="1229425" cy="1229425"/>
          </a:xfrm>
        </p:spPr>
      </p:pic>
      <p:pic>
        <p:nvPicPr>
          <p:cNvPr id="28" name="Picture Placeholder 27" descr="Screen Clipping"/>
          <p:cNvPicPr>
            <a:picLocks noGrp="1" noChangeAspect="1"/>
          </p:cNvPicPr>
          <p:nvPr>
            <p:ph type="pic" sz="quarter" idx="26"/>
          </p:nvPr>
        </p:nvPicPr>
        <p:blipFill>
          <a:blip r:embed="rId5">
            <a:extLst>
              <a:ext uri="{28A0092B-C50C-407E-A947-70E740481C1C}">
                <a14:useLocalDpi xmlns:a14="http://schemas.microsoft.com/office/drawing/2010/main" val="0"/>
              </a:ext>
            </a:extLst>
          </a:blip>
          <a:srcRect l="514" r="514"/>
          <a:stretch>
            <a:fillRect/>
          </a:stretch>
        </p:blipFill>
        <p:spPr>
          <a:xfrm>
            <a:off x="9164614" y="1775329"/>
            <a:ext cx="1229425" cy="1229425"/>
          </a:xfrm>
        </p:spPr>
      </p:pic>
      <p:pic>
        <p:nvPicPr>
          <p:cNvPr id="26" name="Picture Placeholder 25" descr="Screen Clipping"/>
          <p:cNvPicPr>
            <a:picLocks noGrp="1" noChangeAspect="1"/>
          </p:cNvPicPr>
          <p:nvPr>
            <p:ph type="pic" sz="quarter" idx="24"/>
          </p:nvPr>
        </p:nvPicPr>
        <p:blipFill>
          <a:blip r:embed="rId6">
            <a:extLst>
              <a:ext uri="{28A0092B-C50C-407E-A947-70E740481C1C}">
                <a14:useLocalDpi xmlns:a14="http://schemas.microsoft.com/office/drawing/2010/main" val="0"/>
              </a:ext>
            </a:extLst>
          </a:blip>
          <a:srcRect t="16775" b="16775"/>
          <a:stretch>
            <a:fillRect/>
          </a:stretch>
        </p:blipFill>
        <p:spPr>
          <a:xfrm>
            <a:off x="5450919" y="1798759"/>
            <a:ext cx="1229425" cy="1229425"/>
          </a:xfrm>
        </p:spPr>
      </p:pic>
      <p:pic>
        <p:nvPicPr>
          <p:cNvPr id="19" name="Picture 18">
            <a:extLst>
              <a:ext uri="{FF2B5EF4-FFF2-40B4-BE49-F238E27FC236}">
                <a16:creationId xmlns:a16="http://schemas.microsoft.com/office/drawing/2014/main" id="{8DBC3B49-195A-442E-9D44-0752001021B3}"/>
              </a:ext>
            </a:extLst>
          </p:cNvPr>
          <p:cNvPicPr>
            <a:picLocks noChangeAspect="1"/>
          </p:cNvPicPr>
          <p:nvPr/>
        </p:nvPicPr>
        <p:blipFill>
          <a:blip r:embed="rId7"/>
          <a:stretch>
            <a:fillRect/>
          </a:stretch>
        </p:blipFill>
        <p:spPr>
          <a:xfrm>
            <a:off x="8797789" y="6236890"/>
            <a:ext cx="2533650" cy="268599"/>
          </a:xfrm>
          <a:prstGeom prst="rect">
            <a:avLst/>
          </a:prstGeom>
        </p:spPr>
      </p:pic>
    </p:spTree>
    <p:extLst>
      <p:ext uri="{BB962C8B-B14F-4D97-AF65-F5344CB8AC3E}">
        <p14:creationId xmlns:p14="http://schemas.microsoft.com/office/powerpoint/2010/main" val="223002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Placeholder 25" descr="Placeholder Picture">
            <a:extLst>
              <a:ext uri="{FF2B5EF4-FFF2-40B4-BE49-F238E27FC236}">
                <a16:creationId xmlns:a16="http://schemas.microsoft.com/office/drawing/2014/main" id="{925A3C19-2816-4D4F-B6A9-C4A6DA022E3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86714" y="86714"/>
            <a:ext cx="6009285" cy="6684572"/>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pPr algn="ctr"/>
            <a:r>
              <a:rPr lang="mn-MN" b="1" dirty="0">
                <a:solidFill>
                  <a:schemeClr val="accent3">
                    <a:lumMod val="40000"/>
                    <a:lumOff val="60000"/>
                  </a:schemeClr>
                </a:solidFill>
              </a:rPr>
              <a:t>Хүртэхүй</a:t>
            </a:r>
            <a:endParaRPr lang="en-US" b="1" dirty="0">
              <a:solidFill>
                <a:schemeClr val="accent3">
                  <a:lumMod val="40000"/>
                  <a:lumOff val="60000"/>
                </a:schemeClr>
              </a:solidFill>
            </a:endParaRP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a:lstStyle/>
          <a:p>
            <a:pPr algn="l"/>
            <a:r>
              <a:rPr lang="mn-MN" sz="2400" b="1" dirty="0">
                <a:solidFill>
                  <a:schemeClr val="accent3">
                    <a:lumMod val="50000"/>
                  </a:schemeClr>
                </a:solidFill>
              </a:rPr>
              <a:t>Аливаа юмс үзэгдэл мэдрэхүйн эрхтнүүдэд шууд үйлчлэн нөлөөлөх үед тэдгээрийн янз бүрийн шинж чанар ба хэсгүүдийг хамтад нь тухайн байдлаар нь бодитойгоор тусгаж буй сэтгэцийн процесс юм</a:t>
            </a:r>
            <a:r>
              <a:rPr lang="mn-MN" sz="2400" dirty="0">
                <a:solidFill>
                  <a:schemeClr val="accent3">
                    <a:lumMod val="50000"/>
                  </a:schemeClr>
                </a:solidFill>
              </a:rPr>
              <a:t>.</a:t>
            </a:r>
          </a:p>
          <a:p>
            <a:pPr algn="l"/>
            <a:endParaRPr lang="en-US" dirty="0"/>
          </a:p>
        </p:txBody>
      </p:sp>
      <p:grpSp>
        <p:nvGrpSpPr>
          <p:cNvPr id="60" name="Group 59">
            <a:extLst>
              <a:ext uri="{FF2B5EF4-FFF2-40B4-BE49-F238E27FC236}">
                <a16:creationId xmlns:a16="http://schemas.microsoft.com/office/drawing/2014/main" id="{502D7333-D43E-4F9D-B14F-59FA693F743A}"/>
              </a:ext>
              <a:ext uri="{C183D7F6-B498-43B3-948B-1728B52AA6E4}">
                <adec:decorative xmlns:adec="http://schemas.microsoft.com/office/drawing/2017/decorative" val="1"/>
              </a:ext>
            </a:extLst>
          </p:cNvPr>
          <p:cNvGrpSpPr/>
          <p:nvPr/>
        </p:nvGrpSpPr>
        <p:grpSpPr>
          <a:xfrm>
            <a:off x="8203224" y="-109"/>
            <a:ext cx="3081180" cy="3011457"/>
            <a:chOff x="8203224" y="-109"/>
            <a:chExt cx="3081180" cy="3011457"/>
          </a:xfrm>
        </p:grpSpPr>
        <p:sp>
          <p:nvSpPr>
            <p:cNvPr id="50" name="Freeform: Shape 13">
              <a:extLst>
                <a:ext uri="{FF2B5EF4-FFF2-40B4-BE49-F238E27FC236}">
                  <a16:creationId xmlns:a16="http://schemas.microsoft.com/office/drawing/2014/main" id="{59FDA323-CBDE-41E6-924C-03E74A614CC9}"/>
                </a:ext>
              </a:extLst>
            </p:cNvPr>
            <p:cNvSpPr/>
            <p:nvPr/>
          </p:nvSpPr>
          <p:spPr>
            <a:xfrm rot="4308689">
              <a:off x="8775952" y="408682"/>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9CE92FB3-8AD8-47EB-97CA-0ECDC09120D0}"/>
                </a:ext>
              </a:extLst>
            </p:cNvPr>
            <p:cNvSpPr/>
            <p:nvPr/>
          </p:nvSpPr>
          <p:spPr>
            <a:xfrm rot="13830869">
              <a:off x="9042191" y="2734930"/>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17">
              <a:extLst>
                <a:ext uri="{FF2B5EF4-FFF2-40B4-BE49-F238E27FC236}">
                  <a16:creationId xmlns:a16="http://schemas.microsoft.com/office/drawing/2014/main" id="{4F13AF84-D580-486F-B6A7-DD766242180B}"/>
                </a:ext>
              </a:extLst>
            </p:cNvPr>
            <p:cNvSpPr/>
            <p:nvPr/>
          </p:nvSpPr>
          <p:spPr>
            <a:xfrm rot="12431080">
              <a:off x="9113375" y="2470891"/>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19">
              <a:extLst>
                <a:ext uri="{FF2B5EF4-FFF2-40B4-BE49-F238E27FC236}">
                  <a16:creationId xmlns:a16="http://schemas.microsoft.com/office/drawing/2014/main" id="{D9B80E43-DA23-4DAF-9988-45904EB5005D}"/>
                </a:ext>
              </a:extLst>
            </p:cNvPr>
            <p:cNvSpPr/>
            <p:nvPr/>
          </p:nvSpPr>
          <p:spPr>
            <a:xfrm rot="4308689">
              <a:off x="8370204" y="-16708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23">
              <a:extLst>
                <a:ext uri="{FF2B5EF4-FFF2-40B4-BE49-F238E27FC236}">
                  <a16:creationId xmlns:a16="http://schemas.microsoft.com/office/drawing/2014/main" id="{F9FBA27B-A072-4DE9-A04B-B238E9C6C89C}"/>
                </a:ext>
              </a:extLst>
            </p:cNvPr>
            <p:cNvSpPr/>
            <p:nvPr/>
          </p:nvSpPr>
          <p:spPr>
            <a:xfrm rot="17193105">
              <a:off x="10959548" y="1603457"/>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67CB484-653D-4AC0-97B9-380A17B2A23B}"/>
                </a:ext>
              </a:extLst>
            </p:cNvPr>
            <p:cNvSpPr/>
            <p:nvPr/>
          </p:nvSpPr>
          <p:spPr>
            <a:xfrm rot="17193105">
              <a:off x="10463812" y="1384386"/>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DFB2076-ED27-384F-AA60-C162A455D1CB}"/>
              </a:ext>
            </a:extLst>
          </p:cNvPr>
          <p:cNvSpPr>
            <a:spLocks noGrp="1"/>
          </p:cNvSpPr>
          <p:nvPr>
            <p:ph type="sldNum" sz="quarter" idx="14"/>
          </p:nvPr>
        </p:nvSpPr>
        <p:spPr/>
        <p:txBody>
          <a:bodyPr/>
          <a:lstStyle/>
          <a:p>
            <a:fld id="{19B51A1E-902D-48AF-9020-955120F399B6}" type="slidenum">
              <a:rPr lang="en-US" smtClean="0"/>
              <a:pPr/>
              <a:t>9</a:t>
            </a:fld>
            <a:endParaRPr lang="en-US" dirty="0"/>
          </a:p>
        </p:txBody>
      </p:sp>
      <p:pic>
        <p:nvPicPr>
          <p:cNvPr id="13" name="Picture 12">
            <a:extLst>
              <a:ext uri="{FF2B5EF4-FFF2-40B4-BE49-F238E27FC236}">
                <a16:creationId xmlns:a16="http://schemas.microsoft.com/office/drawing/2014/main" id="{B7EFF15D-F590-4313-8F85-9AF97F305607}"/>
              </a:ext>
            </a:extLst>
          </p:cNvPr>
          <p:cNvPicPr>
            <a:picLocks noChangeAspect="1"/>
          </p:cNvPicPr>
          <p:nvPr/>
        </p:nvPicPr>
        <p:blipFill>
          <a:blip r:embed="rId4"/>
          <a:stretch>
            <a:fillRect/>
          </a:stretch>
        </p:blipFill>
        <p:spPr>
          <a:xfrm>
            <a:off x="8776968" y="6175155"/>
            <a:ext cx="2533650" cy="268599"/>
          </a:xfrm>
          <a:prstGeom prst="rect">
            <a:avLst/>
          </a:prstGeom>
        </p:spPr>
      </p:pic>
    </p:spTree>
    <p:extLst>
      <p:ext uri="{BB962C8B-B14F-4D97-AF65-F5344CB8AC3E}">
        <p14:creationId xmlns:p14="http://schemas.microsoft.com/office/powerpoint/2010/main" val="2037263798"/>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4_Pitch deck_AAS_v5" id="{A82770BA-62BC-4528-9468-1207E61BFB64}" vid="{B7E69C18-93BB-4DCC-8C49-BE1813F33B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32F27D-DD05-4984-A261-62350E39A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C5C908-4F22-4D49-B2AD-A48F9AB51175}">
  <ds:schemaRefs>
    <ds:schemaRef ds:uri="http://www.w3.org/XML/1998/namespace"/>
    <ds:schemaRef ds:uri="http://purl.org/dc/dcmitype/"/>
    <ds:schemaRef ds:uri="16c05727-aa75-4e4a-9b5f-8a80a1165891"/>
    <ds:schemaRef ds:uri="http://purl.org/dc/elements/1.1/"/>
    <ds:schemaRef ds:uri="http://schemas.microsoft.com/office/2006/documentManagement/types"/>
    <ds:schemaRef ds:uri="http://purl.org/dc/terms/"/>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6DB9DAA-588F-4E7A-A8D1-E2EBF048F1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Botanical pitch deck</Template>
  <TotalTime>0</TotalTime>
  <Words>1030</Words>
  <Application>Microsoft Office PowerPoint</Application>
  <PresentationFormat>Widescreen</PresentationFormat>
  <Paragraphs>93</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Eames Book</vt:lpstr>
      <vt:lpstr>Neutraface Text</vt:lpstr>
      <vt:lpstr>Rockwell</vt:lpstr>
      <vt:lpstr>Times MTT</vt:lpstr>
      <vt:lpstr>Times New Roman</vt:lpstr>
      <vt:lpstr>Office Theme</vt:lpstr>
      <vt:lpstr>Сэрэл ба хүртэхүй </vt:lpstr>
      <vt:lpstr>Ерөнхий ойлголт</vt:lpstr>
      <vt:lpstr>Ангилал:</vt:lpstr>
      <vt:lpstr>Сэрэл ба Хүртэхүй ялгааг судлах арга зүй:</vt:lpstr>
      <vt:lpstr>          Судалгааны үр дүнг боловсруулах:         -Туршигдагчийн өгсөн хариултыг судалгааны үе шат бүрээр харьцуулан задлан шинжлэх         -Сэрэл хүртэхүйн ижил төстэй ба ялгаатай талуудыг судалгааны үр дүнд тулгуурлан            тодорхойлж  дүгнэлт хийх     </vt:lpstr>
      <vt:lpstr> Эрдэмтэд</vt:lpstr>
      <vt:lpstr>Сэрэл</vt:lpstr>
      <vt:lpstr> Сэрэлийн хэлбэрүүд:</vt:lpstr>
      <vt:lpstr>Хүртэхүй</vt:lpstr>
      <vt:lpstr>Тодорхойлолт:</vt:lpstr>
      <vt:lpstr>Хүртэхүйн алдаа</vt:lpstr>
      <vt:lpstr>Эх сурвалж:</vt:lpstr>
      <vt:lpstr>Анхаарал хандуулсанд баярлалаа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2021-12-08T06:11:27Z</dcterms:created>
  <dcterms:modified xsi:type="dcterms:W3CDTF">2021-12-24T07:51:12Z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