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21"/>
  </p:notesMasterIdLst>
  <p:handoutMasterIdLst>
    <p:handoutMasterId r:id="rId22"/>
  </p:handoutMasterIdLst>
  <p:sldIdLst>
    <p:sldId id="259" r:id="rId3"/>
    <p:sldId id="261" r:id="rId4"/>
    <p:sldId id="262" r:id="rId5"/>
    <p:sldId id="282" r:id="rId6"/>
    <p:sldId id="274" r:id="rId7"/>
    <p:sldId id="291" r:id="rId8"/>
    <p:sldId id="273" r:id="rId9"/>
    <p:sldId id="272" r:id="rId10"/>
    <p:sldId id="300" r:id="rId11"/>
    <p:sldId id="297" r:id="rId12"/>
    <p:sldId id="267" r:id="rId13"/>
    <p:sldId id="298" r:id="rId14"/>
    <p:sldId id="301" r:id="rId15"/>
    <p:sldId id="302" r:id="rId16"/>
    <p:sldId id="303" r:id="rId17"/>
    <p:sldId id="292" r:id="rId18"/>
    <p:sldId id="290" r:id="rId19"/>
    <p:sldId id="294" r:id="rId20"/>
  </p:sldIdLst>
  <p:sldSz cx="12192000" cy="6858000"/>
  <p:notesSz cx="7104063" cy="10234613"/>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12" autoAdjust="0"/>
    <p:restoredTop sz="95730" autoAdjust="0"/>
  </p:normalViewPr>
  <p:slideViewPr>
    <p:cSldViewPr snapToGrid="0">
      <p:cViewPr varScale="1">
        <p:scale>
          <a:sx n="77" d="100"/>
          <a:sy n="77" d="100"/>
        </p:scale>
        <p:origin x="690"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53" d="100"/>
          <a:sy n="53" d="100"/>
        </p:scale>
        <p:origin x="288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C5CD7BED-BAEA-409A-A4C5-E0126458683F}"/>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9FB330C8-EF63-4444-BC92-3628E003C38F}"/>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46EE1558-F84E-4C8A-AE92-BC7FC2DEF56D}" type="datetimeFigureOut">
              <a:rPr lang="zh-TW" altLang="en-US" smtClean="0"/>
              <a:t>2020/12/23</a:t>
            </a:fld>
            <a:endParaRPr lang="zh-TW" altLang="en-US"/>
          </a:p>
        </p:txBody>
      </p:sp>
      <p:sp>
        <p:nvSpPr>
          <p:cNvPr id="4" name="頁尾版面配置區 3">
            <a:extLst>
              <a:ext uri="{FF2B5EF4-FFF2-40B4-BE49-F238E27FC236}">
                <a16:creationId xmlns:a16="http://schemas.microsoft.com/office/drawing/2014/main" id="{962AD7FF-86DD-49D7-A0E6-FF7E8A88416C}"/>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814226E0-159D-4DDF-9105-92DD03F408F8}"/>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B8620995-2879-4FD9-A599-3481D28154D1}" type="slidenum">
              <a:rPr lang="zh-TW" altLang="en-US" smtClean="0"/>
              <a:t>‹#›</a:t>
            </a:fld>
            <a:endParaRPr lang="zh-TW" altLang="en-US"/>
          </a:p>
        </p:txBody>
      </p:sp>
    </p:spTree>
    <p:extLst>
      <p:ext uri="{BB962C8B-B14F-4D97-AF65-F5344CB8AC3E}">
        <p14:creationId xmlns:p14="http://schemas.microsoft.com/office/powerpoint/2010/main" val="1498227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7872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6.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64427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059250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23163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193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481013"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6BCFBEA-1704-4C6E-BD83-8F2EB51244BE}" type="slidenum">
              <a:rPr lang="zh-CN" altLang="en-US" smtClean="0">
                <a:latin typeface="Calibri" panose="020F0502020204030204" pitchFamily="34" charset="0"/>
              </a:rPr>
              <a:pPr/>
              <a:t>17</a:t>
            </a:fld>
            <a:endParaRPr lang="zh-CN" altLang="en-US">
              <a:latin typeface="Calibri" panose="020F0502020204030204" pitchFamily="34" charset="0"/>
            </a:endParaRPr>
          </a:p>
        </p:txBody>
      </p:sp>
    </p:spTree>
    <p:extLst>
      <p:ext uri="{BB962C8B-B14F-4D97-AF65-F5344CB8AC3E}">
        <p14:creationId xmlns:p14="http://schemas.microsoft.com/office/powerpoint/2010/main" val="3661182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19882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483727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9111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4752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191943-51BD-4131-B271-DC25003004B7}" type="slidenum">
              <a:rPr lang="zh-CN" altLang="en-US" smtClean="0"/>
              <a:pPr/>
              <a:t>5</a:t>
            </a:fld>
            <a:endParaRPr lang="zh-CN" altLang="en-US"/>
          </a:p>
        </p:txBody>
      </p:sp>
    </p:spTree>
    <p:extLst>
      <p:ext uri="{BB962C8B-B14F-4D97-AF65-F5344CB8AC3E}">
        <p14:creationId xmlns:p14="http://schemas.microsoft.com/office/powerpoint/2010/main" val="44733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931434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5512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008039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06312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2020/12/23</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2020/12/23</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2020/12/23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61881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0350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15997455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35574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4830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 name="图片 29" descr="资源 2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23190" y="-48895"/>
            <a:ext cx="12419965" cy="69557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 name="图片 29" descr="资源 211"/>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23190" y="-48895"/>
            <a:ext cx="12419965" cy="6955790"/>
          </a:xfrm>
          <a:prstGeom prst="rect">
            <a:avLst/>
          </a:prstGeom>
        </p:spPr>
      </p:pic>
      <p:pic>
        <p:nvPicPr>
          <p:cNvPr id="27" name="图片 26" descr="资源 2111"/>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315595" y="231775"/>
            <a:ext cx="800735" cy="822960"/>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notesSlide" Target="../notesSlides/notesSlide11.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9.xml"/><Relationship Id="rId7" Type="http://schemas.openxmlformats.org/officeDocument/2006/relationships/image" Target="../media/image1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25.png"/><Relationship Id="rId5" Type="http://schemas.openxmlformats.org/officeDocument/2006/relationships/tags" Target="../tags/tag54.xml"/><Relationship Id="rId10" Type="http://schemas.openxmlformats.org/officeDocument/2006/relationships/image" Target="../media/image24.png"/><Relationship Id="rId4" Type="http://schemas.openxmlformats.org/officeDocument/2006/relationships/tags" Target="../tags/tag53.xml"/><Relationship Id="rId9"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hemeOverride" Target="../theme/themeOverride3.xml"/><Relationship Id="rId6" Type="http://schemas.openxmlformats.org/officeDocument/2006/relationships/notesSlide" Target="../notesSlides/notesSlide3.xml"/><Relationship Id="rId5" Type="http://schemas.openxmlformats.org/officeDocument/2006/relationships/slideLayout" Target="../slideLayouts/slideLayout1.xml"/><Relationship Id="rId10" Type="http://schemas.openxmlformats.org/officeDocument/2006/relationships/image" Target="../media/image14.png"/><Relationship Id="rId4" Type="http://schemas.openxmlformats.org/officeDocument/2006/relationships/tags" Target="../tags/tag4.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7.xml"/><Relationship Id="rId7"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3.xml"/><Relationship Id="rId7"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6.xml"/><Relationship Id="rId4" Type="http://schemas.openxmlformats.org/officeDocument/2006/relationships/slideLayout" Target="../slideLayouts/slideLayout1.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notesSlide" Target="../notesSlides/notesSlide8.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slideLayout" Target="../slideLayouts/slideLayout2.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image" Target="../media/image10.png"/><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0919" y="-27258"/>
            <a:ext cx="12419965" cy="6955790"/>
          </a:xfrm>
          <a:prstGeom prst="rect">
            <a:avLst/>
          </a:prstGeom>
        </p:spPr>
      </p:pic>
      <p:pic>
        <p:nvPicPr>
          <p:cNvPr id="20" name="图片 19" descr="资源 33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9595" y="454025"/>
            <a:ext cx="3613150" cy="3442970"/>
          </a:xfrm>
          <a:prstGeom prst="rect">
            <a:avLst/>
          </a:prstGeom>
        </p:spPr>
      </p:pic>
      <p:pic>
        <p:nvPicPr>
          <p:cNvPr id="10" name="图片 9" descr="资源 26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8785" y="4121785"/>
            <a:ext cx="2038350" cy="1758950"/>
          </a:xfrm>
          <a:prstGeom prst="rect">
            <a:avLst/>
          </a:prstGeom>
        </p:spPr>
      </p:pic>
      <p:pic>
        <p:nvPicPr>
          <p:cNvPr id="34" name="图片 33" descr="资源 13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54935" y="3896995"/>
            <a:ext cx="1527810" cy="1630045"/>
          </a:xfrm>
          <a:prstGeom prst="rect">
            <a:avLst/>
          </a:prstGeom>
        </p:spPr>
      </p:pic>
      <p:pic>
        <p:nvPicPr>
          <p:cNvPr id="17" name="图片 16" descr="资源 3011"/>
          <p:cNvPicPr>
            <a:picLocks noChangeAspect="1"/>
          </p:cNvPicPr>
          <p:nvPr/>
        </p:nvPicPr>
        <p:blipFill>
          <a:blip r:embed="rId8" cstate="screen">
            <a:extLst>
              <a:ext uri="{28A0092B-C50C-407E-A947-70E740481C1C}">
                <a14:useLocalDpi xmlns:a14="http://schemas.microsoft.com/office/drawing/2010/main"/>
              </a:ext>
            </a:extLst>
          </a:blip>
          <a:srcRect t="51908" r="-3575"/>
          <a:stretch>
            <a:fillRect/>
          </a:stretch>
        </p:blipFill>
        <p:spPr>
          <a:xfrm>
            <a:off x="4773295" y="-26035"/>
            <a:ext cx="2999105" cy="1464310"/>
          </a:xfrm>
          <a:prstGeom prst="rect">
            <a:avLst/>
          </a:prstGeom>
        </p:spPr>
      </p:pic>
      <p:pic>
        <p:nvPicPr>
          <p:cNvPr id="19" name="图片 18" descr="资源 32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462145" y="1438275"/>
            <a:ext cx="1089025" cy="850900"/>
          </a:xfrm>
          <a:prstGeom prst="rect">
            <a:avLst/>
          </a:prstGeom>
        </p:spPr>
      </p:pic>
      <p:pic>
        <p:nvPicPr>
          <p:cNvPr id="3" name="图片 2" descr="资源 35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098280" y="-48895"/>
            <a:ext cx="3079750" cy="3067050"/>
          </a:xfrm>
          <a:prstGeom prst="rect">
            <a:avLst/>
          </a:prstGeom>
        </p:spPr>
      </p:pic>
      <p:sp>
        <p:nvSpPr>
          <p:cNvPr id="13" name="文本框 12"/>
          <p:cNvSpPr txBox="1"/>
          <p:nvPr/>
        </p:nvSpPr>
        <p:spPr>
          <a:xfrm>
            <a:off x="5001260" y="3299305"/>
            <a:ext cx="6477000" cy="830997"/>
          </a:xfrm>
          <a:prstGeom prst="rect">
            <a:avLst/>
          </a:prstGeom>
          <a:noFill/>
        </p:spPr>
        <p:txBody>
          <a:bodyPr wrap="square" rtlCol="0">
            <a:spAutoFit/>
          </a:bodyPr>
          <a:lstStyle/>
          <a:p>
            <a:pPr algn="ctr"/>
            <a:r>
              <a:rPr lang="zh-CN" altLang="en-US" sz="4800" b="1" dirty="0">
                <a:solidFill>
                  <a:schemeClr val="tx1"/>
                </a:solidFill>
                <a:effectLst>
                  <a:outerShdw blurRad="38100" dist="38100" dir="2700000" algn="tl">
                    <a:srgbClr val="000000">
                      <a:alpha val="43137"/>
                    </a:srgbClr>
                  </a:outerShdw>
                </a:effectLst>
                <a:latin typeface="方正尚酷简体" panose="02000000000000000000" pitchFamily="2" charset="-122"/>
                <a:ea typeface="方正尚酷简体" panose="02000000000000000000" pitchFamily="2" charset="-122"/>
                <a:cs typeface="+mn-ea"/>
                <a:sym typeface="+mn-lt"/>
              </a:rPr>
              <a:t>照片清理系統</a:t>
            </a:r>
          </a:p>
        </p:txBody>
      </p:sp>
      <p:sp>
        <p:nvSpPr>
          <p:cNvPr id="7" name="TextBox 25"/>
          <p:cNvSpPr txBox="1"/>
          <p:nvPr/>
        </p:nvSpPr>
        <p:spPr>
          <a:xfrm>
            <a:off x="6598316" y="4227227"/>
            <a:ext cx="2150208" cy="338554"/>
          </a:xfrm>
          <a:prstGeom prst="rect">
            <a:avLst/>
          </a:prstGeom>
          <a:noFill/>
        </p:spPr>
        <p:txBody>
          <a:bodyPr wrap="square" rtlCol="0">
            <a:spAutoFit/>
          </a:bodyPr>
          <a:lstStyle/>
          <a:p>
            <a:pPr marL="285750" indent="-285750" defTabSz="685165" fontAlgn="base">
              <a:spcBef>
                <a:spcPct val="0"/>
              </a:spcBef>
              <a:spcAft>
                <a:spcPct val="0"/>
              </a:spcAft>
              <a:buFont typeface="Wingdings" panose="05000000000000000000" charset="0"/>
              <a:buChar char=""/>
              <a:defRPr/>
            </a:pPr>
            <a:r>
              <a:rPr lang="zh-CN" altLang="en-US" sz="1600" dirty="0">
                <a:cs typeface="+mn-ea"/>
                <a:sym typeface="+mn-lt"/>
              </a:rPr>
              <a:t>指導老師</a:t>
            </a:r>
            <a:r>
              <a:rPr lang="zh-CN" altLang="en-US" sz="1600" dirty="0">
                <a:solidFill>
                  <a:schemeClr val="tx1"/>
                </a:solidFill>
                <a:cs typeface="+mn-ea"/>
                <a:sym typeface="+mn-lt"/>
              </a:rPr>
              <a:t>：羅峻旗</a:t>
            </a:r>
            <a:endParaRPr lang="en-US" altLang="zh-CN" sz="1600" dirty="0">
              <a:solidFill>
                <a:schemeClr val="tx1"/>
              </a:solidFill>
              <a:cs typeface="+mn-ea"/>
              <a:sym typeface="+mn-lt"/>
            </a:endParaRPr>
          </a:p>
        </p:txBody>
      </p:sp>
      <p:sp>
        <p:nvSpPr>
          <p:cNvPr id="8" name="TextBox 26"/>
          <p:cNvSpPr txBox="1"/>
          <p:nvPr/>
        </p:nvSpPr>
        <p:spPr>
          <a:xfrm>
            <a:off x="6598316" y="4662706"/>
            <a:ext cx="4374484" cy="338554"/>
          </a:xfrm>
          <a:prstGeom prst="rect">
            <a:avLst/>
          </a:prstGeom>
          <a:noFill/>
          <a:ln w="9525">
            <a:noFill/>
          </a:ln>
        </p:spPr>
        <p:txBody>
          <a:bodyPr wrap="square">
            <a:spAutoFit/>
          </a:bodyPr>
          <a:lstStyle/>
          <a:p>
            <a:pPr marL="285750" indent="-285750" defTabSz="685165" fontAlgn="base">
              <a:spcBef>
                <a:spcPct val="0"/>
              </a:spcBef>
              <a:spcAft>
                <a:spcPct val="0"/>
              </a:spcAft>
              <a:buFont typeface="Wingdings" panose="05000000000000000000" charset="0"/>
              <a:buChar char=""/>
            </a:pPr>
            <a:r>
              <a:rPr lang="zh-CN" altLang="en-US" sz="1600" dirty="0">
                <a:solidFill>
                  <a:schemeClr val="tx1"/>
                </a:solidFill>
                <a:cs typeface="+mn-ea"/>
                <a:sym typeface="+mn-lt"/>
              </a:rPr>
              <a:t>組員：</a:t>
            </a:r>
            <a:r>
              <a:rPr lang="zh-CN" altLang="en-US" sz="1600" dirty="0">
                <a:cs typeface="+mn-ea"/>
                <a:sym typeface="+mn-lt"/>
              </a:rPr>
              <a:t>資工四</a:t>
            </a:r>
            <a:r>
              <a:rPr lang="en-US" altLang="zh-CN" sz="1600" dirty="0">
                <a:cs typeface="+mn-ea"/>
                <a:sym typeface="+mn-lt"/>
              </a:rPr>
              <a:t>A</a:t>
            </a:r>
            <a:r>
              <a:rPr lang="zh-TW" altLang="en-US" sz="1600" dirty="0">
                <a:cs typeface="+mn-ea"/>
                <a:sym typeface="+mn-lt"/>
              </a:rPr>
              <a:t>  </a:t>
            </a:r>
            <a:r>
              <a:rPr lang="zh-CN" altLang="en-US" sz="1600" dirty="0">
                <a:cs typeface="+mn-ea"/>
                <a:sym typeface="+mn-lt"/>
              </a:rPr>
              <a:t>程佳蓓</a:t>
            </a:r>
            <a:r>
              <a:rPr lang="zh-TW" altLang="en-US" sz="1600" dirty="0">
                <a:cs typeface="+mn-ea"/>
                <a:sym typeface="+mn-lt"/>
              </a:rPr>
              <a:t> </a:t>
            </a:r>
            <a:r>
              <a:rPr lang="zh-CN" altLang="en-US" sz="1600" dirty="0">
                <a:cs typeface="+mn-ea"/>
                <a:sym typeface="+mn-lt"/>
              </a:rPr>
              <a:t>林欣慧</a:t>
            </a:r>
            <a:r>
              <a:rPr lang="zh-TW" altLang="en-US" sz="1600" dirty="0">
                <a:cs typeface="+mn-ea"/>
                <a:sym typeface="+mn-lt"/>
              </a:rPr>
              <a:t> </a:t>
            </a:r>
            <a:r>
              <a:rPr lang="zh-CN" altLang="en-US" sz="1600" dirty="0">
                <a:cs typeface="+mn-ea"/>
                <a:sym typeface="+mn-lt"/>
              </a:rPr>
              <a:t>張晉綾</a:t>
            </a:r>
            <a:endParaRPr lang="en-US" altLang="zh-CN" sz="1600" dirty="0">
              <a:solidFill>
                <a:schemeClr val="tx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接點: 肘形 47">
            <a:extLst>
              <a:ext uri="{FF2B5EF4-FFF2-40B4-BE49-F238E27FC236}">
                <a16:creationId xmlns:a16="http://schemas.microsoft.com/office/drawing/2014/main" id="{9EDE9FB0-0768-4DD0-BB4A-37BE6E87A139}"/>
              </a:ext>
            </a:extLst>
          </p:cNvPr>
          <p:cNvCxnSpPr>
            <a:cxnSpLocks/>
          </p:cNvCxnSpPr>
          <p:nvPr/>
        </p:nvCxnSpPr>
        <p:spPr>
          <a:xfrm flipV="1">
            <a:off x="1809165" y="3992499"/>
            <a:ext cx="8925975" cy="78383"/>
          </a:xfrm>
          <a:prstGeom prst="bentConnector3">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4" name="矩形: 剪去單一角落 3">
            <a:extLst>
              <a:ext uri="{FF2B5EF4-FFF2-40B4-BE49-F238E27FC236}">
                <a16:creationId xmlns:a16="http://schemas.microsoft.com/office/drawing/2014/main" id="{D7BDCBE3-6C5A-47B7-A924-64CB06578CA7}"/>
              </a:ext>
            </a:extLst>
          </p:cNvPr>
          <p:cNvSpPr/>
          <p:nvPr/>
        </p:nvSpPr>
        <p:spPr>
          <a:xfrm>
            <a:off x="4623888" y="427560"/>
            <a:ext cx="6553503" cy="1118895"/>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200" dirty="0"/>
          </a:p>
        </p:txBody>
      </p:sp>
      <p:sp>
        <p:nvSpPr>
          <p:cNvPr id="17" name="Subtitle 2"/>
          <p:cNvSpPr txBox="1">
            <a:spLocks/>
          </p:cNvSpPr>
          <p:nvPr/>
        </p:nvSpPr>
        <p:spPr bwMode="auto">
          <a:xfrm>
            <a:off x="1120920" y="3247277"/>
            <a:ext cx="3127375" cy="58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spcBef>
                <a:spcPct val="20000"/>
              </a:spcBef>
              <a:defRPr/>
            </a:pPr>
            <a:r>
              <a:rPr lang="en-US" altLang="zh-CN" sz="1600" dirty="0">
                <a:solidFill>
                  <a:schemeClr val="tx1">
                    <a:lumMod val="65000"/>
                    <a:lumOff val="35000"/>
                  </a:schemeClr>
                </a:solidFill>
                <a:latin typeface="+mn-lt"/>
                <a:ea typeface="+mn-ea"/>
                <a:cs typeface="+mn-ea"/>
              </a:rPr>
              <a:t>Canny</a:t>
            </a:r>
            <a:r>
              <a:rPr lang="zh-CN" altLang="en-US" sz="1600" dirty="0">
                <a:solidFill>
                  <a:schemeClr val="tx1">
                    <a:lumMod val="65000"/>
                    <a:lumOff val="35000"/>
                  </a:schemeClr>
                </a:solidFill>
                <a:latin typeface="+mn-lt"/>
                <a:ea typeface="+mn-ea"/>
                <a:cs typeface="+mn-ea"/>
                <a:sym typeface="+mn-lt"/>
              </a:rPr>
              <a:t>邊緣檢測</a:t>
            </a:r>
          </a:p>
          <a:p>
            <a:pPr defTabSz="1216848">
              <a:spcBef>
                <a:spcPct val="20000"/>
              </a:spcBef>
              <a:defRPr/>
            </a:pPr>
            <a:endParaRPr lang="en-US" altLang="zh-CN" sz="1333" dirty="0">
              <a:solidFill>
                <a:schemeClr val="tx1">
                  <a:lumMod val="65000"/>
                  <a:lumOff val="35000"/>
                </a:schemeClr>
              </a:solidFill>
              <a:latin typeface="+mn-lt"/>
              <a:ea typeface="+mn-ea"/>
              <a:cs typeface="+mn-ea"/>
              <a:sym typeface="+mn-lt"/>
            </a:endParaRPr>
          </a:p>
        </p:txBody>
      </p:sp>
      <p:sp>
        <p:nvSpPr>
          <p:cNvPr id="18" name="TextBox 46"/>
          <p:cNvSpPr txBox="1">
            <a:spLocks noChangeArrowheads="1"/>
          </p:cNvSpPr>
          <p:nvPr/>
        </p:nvSpPr>
        <p:spPr bwMode="auto">
          <a:xfrm>
            <a:off x="3034053" y="4717944"/>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defPPr>
              <a:defRPr lang="zh-CN"/>
            </a:defPPr>
            <a:lvl1pPr>
              <a:defRPr sz="1600" b="1">
                <a:solidFill>
                  <a:schemeClr val="tx1">
                    <a:lumMod val="65000"/>
                    <a:lumOff val="35000"/>
                  </a:schemeClr>
                </a:solidFill>
                <a:cs typeface="+mn-ea"/>
              </a:defRPr>
            </a:lvl1pPr>
            <a:lvl2pPr marL="742950" indent="-285750">
              <a:defRPr>
                <a:latin typeface="Lato Light"/>
                <a:ea typeface="MS PGothic" panose="020B0600070205080204" pitchFamily="34" charset="-128"/>
              </a:defRPr>
            </a:lvl2pPr>
            <a:lvl3pPr marL="1143000" indent="-228600">
              <a:defRPr>
                <a:latin typeface="Lato Light"/>
                <a:ea typeface="MS PGothic" panose="020B0600070205080204" pitchFamily="34" charset="-128"/>
              </a:defRPr>
            </a:lvl3pPr>
            <a:lvl4pPr marL="1600200" indent="-228600">
              <a:defRPr>
                <a:latin typeface="Lato Light"/>
                <a:ea typeface="MS PGothic" panose="020B0600070205080204" pitchFamily="34" charset="-128"/>
              </a:defRPr>
            </a:lvl4pPr>
            <a:lvl5pPr marL="2057400" indent="-228600">
              <a:defRPr>
                <a:latin typeface="Lato Light"/>
                <a:ea typeface="MS PGothic" panose="020B0600070205080204" pitchFamily="34" charset="-128"/>
              </a:defRPr>
            </a:lvl5pPr>
            <a:lvl6pPr marL="2514600" indent="-228600" defTabSz="912813" eaLnBrk="0" fontAlgn="base" hangingPunct="0">
              <a:spcBef>
                <a:spcPct val="0"/>
              </a:spcBef>
              <a:spcAft>
                <a:spcPct val="0"/>
              </a:spcAft>
              <a:defRPr>
                <a:latin typeface="Lato Light"/>
                <a:ea typeface="MS PGothic" panose="020B0600070205080204" pitchFamily="34" charset="-128"/>
              </a:defRPr>
            </a:lvl6pPr>
            <a:lvl7pPr marL="2971800" indent="-228600" defTabSz="912813" eaLnBrk="0" fontAlgn="base" hangingPunct="0">
              <a:spcBef>
                <a:spcPct val="0"/>
              </a:spcBef>
              <a:spcAft>
                <a:spcPct val="0"/>
              </a:spcAft>
              <a:defRPr>
                <a:latin typeface="Lato Light"/>
                <a:ea typeface="MS PGothic" panose="020B0600070205080204" pitchFamily="34" charset="-128"/>
              </a:defRPr>
            </a:lvl7pPr>
            <a:lvl8pPr marL="3429000" indent="-228600" defTabSz="912813" eaLnBrk="0" fontAlgn="base" hangingPunct="0">
              <a:spcBef>
                <a:spcPct val="0"/>
              </a:spcBef>
              <a:spcAft>
                <a:spcPct val="0"/>
              </a:spcAft>
              <a:defRPr>
                <a:latin typeface="Lato Light"/>
                <a:ea typeface="MS PGothic" panose="020B0600070205080204" pitchFamily="34" charset="-128"/>
              </a:defRPr>
            </a:lvl8pPr>
            <a:lvl9pPr marL="3886200" indent="-228600" defTabSz="912813" eaLnBrk="0" fontAlgn="base" hangingPunct="0">
              <a:spcBef>
                <a:spcPct val="0"/>
              </a:spcBef>
              <a:spcAft>
                <a:spcPct val="0"/>
              </a:spcAft>
              <a:defRPr>
                <a:latin typeface="Lato Light"/>
                <a:ea typeface="MS PGothic" panose="020B0600070205080204" pitchFamily="34" charset="-128"/>
              </a:defRPr>
            </a:lvl9pPr>
          </a:lstStyle>
          <a:p>
            <a:r>
              <a:rPr lang="zh-TW" altLang="en-US" sz="1800" dirty="0">
                <a:solidFill>
                  <a:schemeClr val="tx1"/>
                </a:solidFill>
                <a:latin typeface="Lato Light"/>
                <a:ea typeface="MS PGothic" panose="020B0600070205080204" pitchFamily="34" charset="-128"/>
                <a:cs typeface="+mn-cs"/>
                <a:sym typeface="+mn-lt"/>
              </a:rPr>
              <a:t>多邊逼近</a:t>
            </a:r>
            <a:r>
              <a:rPr lang="en-US" altLang="zh-TW" sz="1800" dirty="0">
                <a:solidFill>
                  <a:schemeClr val="tx1"/>
                </a:solidFill>
                <a:latin typeface="Lato Light"/>
                <a:ea typeface="MS PGothic" panose="020B0600070205080204" pitchFamily="34" charset="-128"/>
                <a:cs typeface="+mn-cs"/>
                <a:sym typeface="+mn-lt"/>
              </a:rPr>
              <a:t>(</a:t>
            </a:r>
            <a:r>
              <a:rPr lang="zh-TW" altLang="en-US" sz="1800" dirty="0">
                <a:solidFill>
                  <a:schemeClr val="tx1"/>
                </a:solidFill>
                <a:latin typeface="Lato Light"/>
                <a:ea typeface="MS PGothic" panose="020B0600070205080204" pitchFamily="34" charset="-128"/>
                <a:cs typeface="+mn-cs"/>
                <a:sym typeface="+mn-lt"/>
              </a:rPr>
              <a:t>去雜邊</a:t>
            </a:r>
            <a:r>
              <a:rPr lang="en-US" altLang="zh-TW" sz="1800" dirty="0">
                <a:solidFill>
                  <a:schemeClr val="tx1"/>
                </a:solidFill>
                <a:latin typeface="Lato Light"/>
                <a:ea typeface="MS PGothic" panose="020B0600070205080204" pitchFamily="34" charset="-128"/>
                <a:cs typeface="+mn-cs"/>
                <a:sym typeface="+mn-lt"/>
              </a:rPr>
              <a:t>)</a:t>
            </a:r>
            <a:endParaRPr lang="zh-CN" altLang="en-US" sz="1800" dirty="0">
              <a:solidFill>
                <a:schemeClr val="tx1"/>
              </a:solidFill>
              <a:latin typeface="Lato Light"/>
              <a:ea typeface="MS PGothic" panose="020B0600070205080204" pitchFamily="34" charset="-128"/>
              <a:cs typeface="+mn-cs"/>
              <a:sym typeface="+mn-lt"/>
            </a:endParaRPr>
          </a:p>
        </p:txBody>
      </p:sp>
      <p:sp>
        <p:nvSpPr>
          <p:cNvPr id="20" name="TextBox 46"/>
          <p:cNvSpPr txBox="1">
            <a:spLocks noChangeArrowheads="1"/>
          </p:cNvSpPr>
          <p:nvPr/>
        </p:nvSpPr>
        <p:spPr bwMode="auto">
          <a:xfrm>
            <a:off x="5023492" y="3028888"/>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lvl="0"/>
            <a:r>
              <a:rPr lang="zh-TW" altLang="en-US" b="1" dirty="0"/>
              <a:t>在原圖上加強這些線</a:t>
            </a:r>
            <a:endParaRPr lang="zh-CN" altLang="zh-CN" b="1" dirty="0"/>
          </a:p>
        </p:txBody>
      </p:sp>
      <p:sp>
        <p:nvSpPr>
          <p:cNvPr id="22" name="TextBox 46"/>
          <p:cNvSpPr txBox="1">
            <a:spLocks noChangeArrowheads="1"/>
          </p:cNvSpPr>
          <p:nvPr/>
        </p:nvSpPr>
        <p:spPr bwMode="auto">
          <a:xfrm>
            <a:off x="7725519" y="4766697"/>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TW" altLang="en-US" b="1" dirty="0"/>
              <a:t>色彩值方圖</a:t>
            </a:r>
            <a:endParaRPr lang="zh-CN" altLang="zh-CN" b="1" dirty="0"/>
          </a:p>
        </p:txBody>
      </p:sp>
      <p:sp>
        <p:nvSpPr>
          <p:cNvPr id="24" name="TextBox 46"/>
          <p:cNvSpPr txBox="1">
            <a:spLocks noChangeArrowheads="1"/>
          </p:cNvSpPr>
          <p:nvPr/>
        </p:nvSpPr>
        <p:spPr bwMode="auto">
          <a:xfrm>
            <a:off x="643938" y="2771446"/>
            <a:ext cx="2330452" cy="41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TW" altLang="en-US" sz="1867" b="1" dirty="0">
                <a:sym typeface="+mn-lt"/>
              </a:rPr>
              <a:t>提取輪廓</a:t>
            </a:r>
            <a:endParaRPr lang="zh-CN" altLang="en-US" sz="1867" b="1" dirty="0">
              <a:sym typeface="+mn-lt"/>
            </a:endParaRPr>
          </a:p>
        </p:txBody>
      </p:sp>
      <p:sp>
        <p:nvSpPr>
          <p:cNvPr id="28" name="TextBox 46"/>
          <p:cNvSpPr txBox="1">
            <a:spLocks noChangeArrowheads="1"/>
          </p:cNvSpPr>
          <p:nvPr/>
        </p:nvSpPr>
        <p:spPr bwMode="auto">
          <a:xfrm>
            <a:off x="9870314" y="3033333"/>
            <a:ext cx="1512206" cy="400112"/>
          </a:xfrm>
          <a:prstGeom prst="rect">
            <a:avLst/>
          </a:prstGeom>
        </p:spPr>
        <p:txBody>
          <a:bodyPr wrap="square"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lvl="0"/>
            <a:r>
              <a:rPr lang="zh-TW" altLang="en-US" b="1" dirty="0"/>
              <a:t>數值歸一化</a:t>
            </a:r>
            <a:endParaRPr lang="zh-CN" altLang="zh-CN" b="1" dirty="0"/>
          </a:p>
        </p:txBody>
      </p:sp>
      <p:sp>
        <p:nvSpPr>
          <p:cNvPr id="2" name="文本框 1">
            <a:extLst>
              <a:ext uri="{FF2B5EF4-FFF2-40B4-BE49-F238E27FC236}">
                <a16:creationId xmlns:a16="http://schemas.microsoft.com/office/drawing/2014/main" id="{6A4D2B4E-65E6-0642-AB98-6F030ECE4172}"/>
              </a:ext>
            </a:extLst>
          </p:cNvPr>
          <p:cNvSpPr txBox="1"/>
          <p:nvPr/>
        </p:nvSpPr>
        <p:spPr>
          <a:xfrm>
            <a:off x="6577289" y="588403"/>
            <a:ext cx="2082878" cy="687368"/>
          </a:xfrm>
          <a:prstGeom prst="rect">
            <a:avLst/>
          </a:prstGeom>
          <a:noFill/>
        </p:spPr>
        <p:txBody>
          <a:bodyPr wrap="none" rtlCol="0">
            <a:spAutoFit/>
          </a:bodyPr>
          <a:lstStyle/>
          <a:p>
            <a:pPr>
              <a:lnSpc>
                <a:spcPts val="4854"/>
              </a:lnSpc>
              <a:spcBef>
                <a:spcPct val="0"/>
              </a:spcBef>
            </a:pPr>
            <a:r>
              <a:rPr lang="zh-TW" altLang="en-US" sz="3734" spc="-37" dirty="0">
                <a:solidFill>
                  <a:srgbClr val="5130D6"/>
                </a:solidFill>
                <a:latin typeface="Muli Bold"/>
              </a:rPr>
              <a:t>提取特徵</a:t>
            </a:r>
            <a:endParaRPr lang="zh-CN" altLang="en-US" sz="3734" spc="-37" dirty="0">
              <a:solidFill>
                <a:srgbClr val="5130D6"/>
              </a:solidFill>
              <a:latin typeface="Muli Bold"/>
            </a:endParaRPr>
          </a:p>
        </p:txBody>
      </p:sp>
      <p:sp>
        <p:nvSpPr>
          <p:cNvPr id="43" name="流程圖: 決策 42">
            <a:extLst>
              <a:ext uri="{FF2B5EF4-FFF2-40B4-BE49-F238E27FC236}">
                <a16:creationId xmlns:a16="http://schemas.microsoft.com/office/drawing/2014/main" id="{154254DE-0875-4AF9-9053-AA7145D7355F}"/>
              </a:ext>
            </a:extLst>
          </p:cNvPr>
          <p:cNvSpPr/>
          <p:nvPr/>
        </p:nvSpPr>
        <p:spPr>
          <a:xfrm>
            <a:off x="3494697" y="3810777"/>
            <a:ext cx="515407" cy="543723"/>
          </a:xfrm>
          <a:prstGeom prst="flowChartDecision">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sz="1200"/>
          </a:p>
        </p:txBody>
      </p:sp>
      <p:sp>
        <p:nvSpPr>
          <p:cNvPr id="44" name="流程圖: 決策 43">
            <a:extLst>
              <a:ext uri="{FF2B5EF4-FFF2-40B4-BE49-F238E27FC236}">
                <a16:creationId xmlns:a16="http://schemas.microsoft.com/office/drawing/2014/main" id="{45F97B95-5793-40D3-B184-448D02D0ED76}"/>
              </a:ext>
            </a:extLst>
          </p:cNvPr>
          <p:cNvSpPr/>
          <p:nvPr/>
        </p:nvSpPr>
        <p:spPr>
          <a:xfrm>
            <a:off x="5699137" y="3799020"/>
            <a:ext cx="515407" cy="543723"/>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sz="1200"/>
          </a:p>
        </p:txBody>
      </p:sp>
      <p:sp>
        <p:nvSpPr>
          <p:cNvPr id="45" name="流程圖: 決策 44">
            <a:extLst>
              <a:ext uri="{FF2B5EF4-FFF2-40B4-BE49-F238E27FC236}">
                <a16:creationId xmlns:a16="http://schemas.microsoft.com/office/drawing/2014/main" id="{42CA612B-3264-4A7F-9BF3-F00BF9CECF46}"/>
              </a:ext>
            </a:extLst>
          </p:cNvPr>
          <p:cNvSpPr/>
          <p:nvPr/>
        </p:nvSpPr>
        <p:spPr>
          <a:xfrm>
            <a:off x="8144760" y="3719912"/>
            <a:ext cx="515407" cy="543723"/>
          </a:xfrm>
          <a:prstGeom prst="flowChartDecisi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TW" altLang="en-US" sz="1200"/>
          </a:p>
        </p:txBody>
      </p:sp>
      <p:sp>
        <p:nvSpPr>
          <p:cNvPr id="46" name="流程圖: 決策 45">
            <a:extLst>
              <a:ext uri="{FF2B5EF4-FFF2-40B4-BE49-F238E27FC236}">
                <a16:creationId xmlns:a16="http://schemas.microsoft.com/office/drawing/2014/main" id="{AA8ED8BC-3B45-42B2-BDDF-93F25CB4AED6}"/>
              </a:ext>
            </a:extLst>
          </p:cNvPr>
          <p:cNvSpPr/>
          <p:nvPr/>
        </p:nvSpPr>
        <p:spPr>
          <a:xfrm>
            <a:off x="10368713" y="3720638"/>
            <a:ext cx="515407" cy="54372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sz="1200"/>
          </a:p>
        </p:txBody>
      </p:sp>
      <p:sp>
        <p:nvSpPr>
          <p:cNvPr id="19" name="流程圖: 決策 18">
            <a:extLst>
              <a:ext uri="{FF2B5EF4-FFF2-40B4-BE49-F238E27FC236}">
                <a16:creationId xmlns:a16="http://schemas.microsoft.com/office/drawing/2014/main" id="{9A218B2D-7820-4E9A-BC83-87F91C16E85C}"/>
              </a:ext>
            </a:extLst>
          </p:cNvPr>
          <p:cNvSpPr/>
          <p:nvPr/>
        </p:nvSpPr>
        <p:spPr>
          <a:xfrm>
            <a:off x="1482133" y="3810777"/>
            <a:ext cx="515407" cy="543723"/>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p>
        </p:txBody>
      </p:sp>
      <p:pic>
        <p:nvPicPr>
          <p:cNvPr id="10" name="圖片 9" descr="一張含有 室內, 布 的圖片&#10;&#10;自動產生的描述">
            <a:extLst>
              <a:ext uri="{FF2B5EF4-FFF2-40B4-BE49-F238E27FC236}">
                <a16:creationId xmlns:a16="http://schemas.microsoft.com/office/drawing/2014/main" id="{4321B9E1-0675-4C1D-A01E-E1D27FE48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600137" y="375805"/>
            <a:ext cx="2754248" cy="2065686"/>
          </a:xfrm>
          <a:prstGeom prst="rect">
            <a:avLst/>
          </a:prstGeom>
        </p:spPr>
      </p:pic>
      <p:pic>
        <p:nvPicPr>
          <p:cNvPr id="12" name="圖片 11">
            <a:extLst>
              <a:ext uri="{FF2B5EF4-FFF2-40B4-BE49-F238E27FC236}">
                <a16:creationId xmlns:a16="http://schemas.microsoft.com/office/drawing/2014/main" id="{D4B86F2F-4574-4492-8ADD-D3117086E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4479" y="4354500"/>
            <a:ext cx="1957296" cy="2581828"/>
          </a:xfrm>
          <a:prstGeom prst="rect">
            <a:avLst/>
          </a:prstGeom>
        </p:spPr>
      </p:pic>
      <p:pic>
        <p:nvPicPr>
          <p:cNvPr id="14" name="圖片 13">
            <a:extLst>
              <a:ext uri="{FF2B5EF4-FFF2-40B4-BE49-F238E27FC236}">
                <a16:creationId xmlns:a16="http://schemas.microsoft.com/office/drawing/2014/main" id="{2A73D4CD-B9A1-486E-80F0-FFA80BB7EF35}"/>
              </a:ext>
            </a:extLst>
          </p:cNvPr>
          <p:cNvPicPr>
            <a:picLocks noChangeAspect="1"/>
          </p:cNvPicPr>
          <p:nvPr/>
        </p:nvPicPr>
        <p:blipFill rotWithShape="1">
          <a:blip r:embed="rId5"/>
          <a:srcRect l="11347" t="30774" r="67419" b="17579"/>
          <a:stretch/>
        </p:blipFill>
        <p:spPr>
          <a:xfrm>
            <a:off x="643938" y="4493819"/>
            <a:ext cx="1841831" cy="2518715"/>
          </a:xfrm>
          <a:prstGeom prst="rect">
            <a:avLst/>
          </a:prstGeom>
          <a:ln>
            <a:solidFill>
              <a:schemeClr val="tx1"/>
            </a:solidFill>
          </a:ln>
        </p:spPr>
      </p:pic>
    </p:spTree>
    <p:extLst>
      <p:ext uri="{BB962C8B-B14F-4D97-AF65-F5344CB8AC3E}">
        <p14:creationId xmlns:p14="http://schemas.microsoft.com/office/powerpoint/2010/main" val="1400645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2" grpId="0"/>
      <p:bldP spid="24"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MH_Other_1"/>
          <p:cNvCxnSpPr/>
          <p:nvPr>
            <p:custDataLst>
              <p:tags r:id="rId2"/>
            </p:custDataLst>
          </p:nvPr>
        </p:nvCxnSpPr>
        <p:spPr>
          <a:xfrm>
            <a:off x="2242771" y="3390816"/>
            <a:ext cx="770645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MH_Other_2"/>
          <p:cNvSpPr/>
          <p:nvPr>
            <p:custDataLst>
              <p:tags r:id="rId3"/>
            </p:custDataLst>
          </p:nvPr>
        </p:nvSpPr>
        <p:spPr>
          <a:xfrm rot="2871886">
            <a:off x="2804408"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01</a:t>
            </a:r>
            <a:endParaRPr lang="zh-CN" altLang="en-US" sz="2400" dirty="0">
              <a:solidFill>
                <a:srgbClr val="FEFFFF"/>
              </a:solidFill>
              <a:cs typeface="+mn-ea"/>
              <a:sym typeface="+mn-lt"/>
            </a:endParaRPr>
          </a:p>
        </p:txBody>
      </p:sp>
      <p:sp>
        <p:nvSpPr>
          <p:cNvPr id="59" name="MH_Other_3"/>
          <p:cNvSpPr/>
          <p:nvPr>
            <p:custDataLst>
              <p:tags r:id="rId4"/>
            </p:custDataLst>
          </p:nvPr>
        </p:nvSpPr>
        <p:spPr>
          <a:xfrm>
            <a:off x="2512177" y="3452363"/>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MH_SubTitle_1"/>
          <p:cNvSpPr txBox="1"/>
          <p:nvPr>
            <p:custDataLst>
              <p:tags r:id="rId5"/>
            </p:custDataLst>
          </p:nvPr>
        </p:nvSpPr>
        <p:spPr>
          <a:xfrm>
            <a:off x="2568718" y="3452363"/>
            <a:ext cx="1264375" cy="1048125"/>
          </a:xfrm>
          <a:prstGeom prst="rect">
            <a:avLst/>
          </a:prstGeom>
          <a:noFill/>
        </p:spPr>
        <p:txBody>
          <a:bodyPr wrap="square" rtlCol="0" anchor="ctr">
            <a:normAutofit/>
          </a:bodyPr>
          <a:lstStyle/>
          <a:p>
            <a:pPr>
              <a:lnSpc>
                <a:spcPct val="150000"/>
              </a:lnSpc>
            </a:pPr>
            <a:r>
              <a:rPr lang="zh-CN" altLang="en-US" sz="1600" dirty="0">
                <a:cs typeface="+mn-ea"/>
                <a:sym typeface="+mn-lt"/>
              </a:rPr>
              <a:t>照片預處理</a:t>
            </a:r>
          </a:p>
        </p:txBody>
      </p:sp>
      <p:sp>
        <p:nvSpPr>
          <p:cNvPr id="22" name="MH_Other_4"/>
          <p:cNvSpPr/>
          <p:nvPr>
            <p:custDataLst>
              <p:tags r:id="rId6"/>
            </p:custDataLst>
          </p:nvPr>
        </p:nvSpPr>
        <p:spPr>
          <a:xfrm rot="2871886">
            <a:off x="4354053"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02</a:t>
            </a:r>
            <a:endParaRPr lang="zh-CN" altLang="en-US" sz="2400" dirty="0">
              <a:solidFill>
                <a:srgbClr val="FEFFFF"/>
              </a:solidFill>
              <a:cs typeface="+mn-ea"/>
              <a:sym typeface="+mn-lt"/>
            </a:endParaRPr>
          </a:p>
        </p:txBody>
      </p:sp>
      <p:sp>
        <p:nvSpPr>
          <p:cNvPr id="23" name="MH_Other_5"/>
          <p:cNvSpPr/>
          <p:nvPr>
            <p:custDataLst>
              <p:tags r:id="rId7"/>
            </p:custDataLst>
          </p:nvPr>
        </p:nvSpPr>
        <p:spPr>
          <a:xfrm>
            <a:off x="4061823" y="3452363"/>
            <a:ext cx="36000" cy="19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MH_SubTitle_2"/>
          <p:cNvSpPr txBox="1"/>
          <p:nvPr>
            <p:custDataLst>
              <p:tags r:id="rId8"/>
            </p:custDataLst>
          </p:nvPr>
        </p:nvSpPr>
        <p:spPr>
          <a:xfrm>
            <a:off x="4118363" y="3215303"/>
            <a:ext cx="1264375" cy="1944000"/>
          </a:xfrm>
          <a:prstGeom prst="rect">
            <a:avLst/>
          </a:prstGeom>
          <a:noFill/>
        </p:spPr>
        <p:txBody>
          <a:bodyPr wrap="square" rtlCol="0" anchor="ctr">
            <a:normAutofit/>
          </a:bodyPr>
          <a:lstStyle/>
          <a:p>
            <a:pPr>
              <a:lnSpc>
                <a:spcPct val="150000"/>
              </a:lnSpc>
            </a:pPr>
            <a:r>
              <a:rPr lang="zh-CN" altLang="en-US" sz="1600" dirty="0">
                <a:cs typeface="+mn-ea"/>
                <a:sym typeface="+mn-lt"/>
              </a:rPr>
              <a:t>照片多特徵提取</a:t>
            </a:r>
          </a:p>
        </p:txBody>
      </p:sp>
      <p:sp>
        <p:nvSpPr>
          <p:cNvPr id="26" name="MH_Other_6"/>
          <p:cNvSpPr/>
          <p:nvPr>
            <p:custDataLst>
              <p:tags r:id="rId9"/>
            </p:custDataLst>
          </p:nvPr>
        </p:nvSpPr>
        <p:spPr>
          <a:xfrm rot="2871886">
            <a:off x="5903699"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03</a:t>
            </a:r>
            <a:endParaRPr lang="zh-CN" altLang="en-US" sz="2400" dirty="0">
              <a:solidFill>
                <a:srgbClr val="FEFFFF"/>
              </a:solidFill>
              <a:cs typeface="+mn-ea"/>
              <a:sym typeface="+mn-lt"/>
            </a:endParaRPr>
          </a:p>
        </p:txBody>
      </p:sp>
      <p:sp>
        <p:nvSpPr>
          <p:cNvPr id="27" name="MH_Other_7"/>
          <p:cNvSpPr/>
          <p:nvPr>
            <p:custDataLst>
              <p:tags r:id="rId10"/>
            </p:custDataLst>
          </p:nvPr>
        </p:nvSpPr>
        <p:spPr>
          <a:xfrm>
            <a:off x="5611467" y="3452363"/>
            <a:ext cx="36000" cy="19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MH_SubTitle_3"/>
          <p:cNvSpPr txBox="1"/>
          <p:nvPr>
            <p:custDataLst>
              <p:tags r:id="rId11"/>
            </p:custDataLst>
          </p:nvPr>
        </p:nvSpPr>
        <p:spPr>
          <a:xfrm>
            <a:off x="5655233" y="3215303"/>
            <a:ext cx="1264375" cy="1944000"/>
          </a:xfrm>
          <a:prstGeom prst="rect">
            <a:avLst/>
          </a:prstGeom>
          <a:noFill/>
        </p:spPr>
        <p:txBody>
          <a:bodyPr wrap="square" rtlCol="0" anchor="ctr">
            <a:normAutofit/>
          </a:bodyPr>
          <a:lstStyle/>
          <a:p>
            <a:r>
              <a:rPr lang="en-US" altLang="zh-CN" sz="1600" dirty="0" err="1"/>
              <a:t>LightGBM</a:t>
            </a:r>
            <a:endParaRPr lang="zh-CN" altLang="zh-CN" sz="1600" dirty="0"/>
          </a:p>
          <a:p>
            <a:r>
              <a:rPr lang="zh-CN" altLang="zh-CN" sz="1600" dirty="0"/>
              <a:t>模型</a:t>
            </a:r>
          </a:p>
        </p:txBody>
      </p:sp>
      <p:sp>
        <p:nvSpPr>
          <p:cNvPr id="30" name="MH_Other_8"/>
          <p:cNvSpPr/>
          <p:nvPr>
            <p:custDataLst>
              <p:tags r:id="rId12"/>
            </p:custDataLst>
          </p:nvPr>
        </p:nvSpPr>
        <p:spPr>
          <a:xfrm rot="2871886">
            <a:off x="7453343"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04</a:t>
            </a:r>
            <a:endParaRPr lang="zh-CN" altLang="en-US" sz="2400" dirty="0">
              <a:solidFill>
                <a:srgbClr val="FEFFFF"/>
              </a:solidFill>
              <a:cs typeface="+mn-ea"/>
              <a:sym typeface="+mn-lt"/>
            </a:endParaRPr>
          </a:p>
        </p:txBody>
      </p:sp>
      <p:sp>
        <p:nvSpPr>
          <p:cNvPr id="31" name="MH_Other_9"/>
          <p:cNvSpPr/>
          <p:nvPr>
            <p:custDataLst>
              <p:tags r:id="rId13"/>
            </p:custDataLst>
          </p:nvPr>
        </p:nvSpPr>
        <p:spPr>
          <a:xfrm>
            <a:off x="7161112" y="3452363"/>
            <a:ext cx="36000" cy="19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MH_SubTitle_4"/>
          <p:cNvSpPr txBox="1"/>
          <p:nvPr>
            <p:custDataLst>
              <p:tags r:id="rId14"/>
            </p:custDataLst>
          </p:nvPr>
        </p:nvSpPr>
        <p:spPr>
          <a:xfrm>
            <a:off x="7217653" y="3215303"/>
            <a:ext cx="1264375" cy="1944000"/>
          </a:xfrm>
          <a:prstGeom prst="rect">
            <a:avLst/>
          </a:prstGeom>
          <a:noFill/>
        </p:spPr>
        <p:txBody>
          <a:bodyPr wrap="square" rtlCol="0" anchor="ctr">
            <a:normAutofit/>
          </a:bodyPr>
          <a:lstStyle/>
          <a:p>
            <a:r>
              <a:rPr lang="zh-CN" altLang="zh-CN" dirty="0"/>
              <a:t>照片模糊度評價</a:t>
            </a:r>
          </a:p>
        </p:txBody>
      </p:sp>
      <p:sp>
        <p:nvSpPr>
          <p:cNvPr id="38" name="MH_Other_10"/>
          <p:cNvSpPr/>
          <p:nvPr>
            <p:custDataLst>
              <p:tags r:id="rId15"/>
            </p:custDataLst>
          </p:nvPr>
        </p:nvSpPr>
        <p:spPr>
          <a:xfrm rot="2871886">
            <a:off x="9002988" y="2697195"/>
            <a:ext cx="558944" cy="1036216"/>
          </a:xfrm>
          <a:custGeom>
            <a:avLst/>
            <a:gdLst>
              <a:gd name="connsiteX0" fmla="*/ 0 w 729762"/>
              <a:gd name="connsiteY0" fmla="*/ 0 h 1352892"/>
              <a:gd name="connsiteX1" fmla="*/ 729762 w 729762"/>
              <a:gd name="connsiteY1" fmla="*/ 0 h 1352892"/>
              <a:gd name="connsiteX2" fmla="*/ 729762 w 729762"/>
              <a:gd name="connsiteY2" fmla="*/ 546246 h 1352892"/>
              <a:gd name="connsiteX3" fmla="*/ 0 w 729762"/>
              <a:gd name="connsiteY3" fmla="*/ 1352892 h 1352892"/>
            </a:gdLst>
            <a:ahLst/>
            <a:cxnLst>
              <a:cxn ang="0">
                <a:pos x="connsiteX0" y="connsiteY0"/>
              </a:cxn>
              <a:cxn ang="0">
                <a:pos x="connsiteX1" y="connsiteY1"/>
              </a:cxn>
              <a:cxn ang="0">
                <a:pos x="connsiteX2" y="connsiteY2"/>
              </a:cxn>
              <a:cxn ang="0">
                <a:pos x="connsiteX3" y="connsiteY3"/>
              </a:cxn>
            </a:cxnLst>
            <a:rect l="l" t="t" r="r" b="b"/>
            <a:pathLst>
              <a:path w="729762" h="1352892">
                <a:moveTo>
                  <a:pt x="0" y="0"/>
                </a:moveTo>
                <a:lnTo>
                  <a:pt x="729762" y="0"/>
                </a:lnTo>
                <a:lnTo>
                  <a:pt x="729762" y="546246"/>
                </a:lnTo>
                <a:lnTo>
                  <a:pt x="0" y="135289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400" dirty="0">
                <a:solidFill>
                  <a:srgbClr val="FEFFFF"/>
                </a:solidFill>
                <a:cs typeface="+mn-ea"/>
                <a:sym typeface="+mn-lt"/>
              </a:rPr>
              <a:t>05</a:t>
            </a:r>
            <a:endParaRPr lang="zh-CN" altLang="en-US" sz="2400" dirty="0">
              <a:solidFill>
                <a:srgbClr val="FEFFFF"/>
              </a:solidFill>
              <a:cs typeface="+mn-ea"/>
              <a:sym typeface="+mn-lt"/>
            </a:endParaRPr>
          </a:p>
        </p:txBody>
      </p:sp>
      <p:sp>
        <p:nvSpPr>
          <p:cNvPr id="39" name="MH_Other_11"/>
          <p:cNvSpPr/>
          <p:nvPr>
            <p:custDataLst>
              <p:tags r:id="rId16"/>
            </p:custDataLst>
          </p:nvPr>
        </p:nvSpPr>
        <p:spPr>
          <a:xfrm>
            <a:off x="8710757" y="3452363"/>
            <a:ext cx="36000" cy="19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MH_SubTitle_5"/>
          <p:cNvSpPr txBox="1"/>
          <p:nvPr>
            <p:custDataLst>
              <p:tags r:id="rId17"/>
            </p:custDataLst>
          </p:nvPr>
        </p:nvSpPr>
        <p:spPr>
          <a:xfrm>
            <a:off x="8728620" y="3215303"/>
            <a:ext cx="1264375" cy="1944000"/>
          </a:xfrm>
          <a:prstGeom prst="rect">
            <a:avLst/>
          </a:prstGeom>
          <a:noFill/>
        </p:spPr>
        <p:txBody>
          <a:bodyPr wrap="square" rtlCol="0" anchor="ctr">
            <a:normAutofit/>
          </a:bodyPr>
          <a:lstStyle/>
          <a:p>
            <a:r>
              <a:rPr lang="zh-CN" altLang="zh-CN" dirty="0"/>
              <a:t>模糊照片識別</a:t>
            </a:r>
          </a:p>
        </p:txBody>
      </p:sp>
      <p:sp>
        <p:nvSpPr>
          <p:cNvPr id="2" name="文本框 1">
            <a:extLst>
              <a:ext uri="{FF2B5EF4-FFF2-40B4-BE49-F238E27FC236}">
                <a16:creationId xmlns:a16="http://schemas.microsoft.com/office/drawing/2014/main" id="{4701DE07-D35A-9842-BC59-B0B40CB74670}"/>
              </a:ext>
            </a:extLst>
          </p:cNvPr>
          <p:cNvSpPr txBox="1"/>
          <p:nvPr/>
        </p:nvSpPr>
        <p:spPr>
          <a:xfrm>
            <a:off x="5382737" y="772633"/>
            <a:ext cx="3057247" cy="523220"/>
          </a:xfrm>
          <a:prstGeom prst="rect">
            <a:avLst/>
          </a:prstGeom>
          <a:noFill/>
        </p:spPr>
        <p:txBody>
          <a:bodyPr wrap="none" rtlCol="0">
            <a:spAutoFit/>
          </a:bodyPr>
          <a:lstStyle/>
          <a:p>
            <a:r>
              <a:rPr kumimoji="1" lang="zh-CN" altLang="en-US" sz="2800" dirty="0"/>
              <a:t>模糊照片處理步驟</a:t>
            </a:r>
          </a:p>
        </p:txBody>
      </p:sp>
    </p:spTree>
    <p:custDataLst>
      <p:tags r:id="rId1"/>
    </p:custDataLst>
    <p:extLst>
      <p:ext uri="{BB962C8B-B14F-4D97-AF65-F5344CB8AC3E}">
        <p14:creationId xmlns:p14="http://schemas.microsoft.com/office/powerpoint/2010/main" val="39858664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p:cTn id="17" dur="500" fill="hold"/>
                                        <p:tgtEl>
                                          <p:spTgt spid="59"/>
                                        </p:tgtEl>
                                        <p:attrNameLst>
                                          <p:attrName>ppt_w</p:attrName>
                                        </p:attrNameLst>
                                      </p:cBhvr>
                                      <p:tavLst>
                                        <p:tav tm="0">
                                          <p:val>
                                            <p:fltVal val="0"/>
                                          </p:val>
                                        </p:tav>
                                        <p:tav tm="100000">
                                          <p:val>
                                            <p:strVal val="#ppt_w"/>
                                          </p:val>
                                        </p:tav>
                                      </p:tavLst>
                                    </p:anim>
                                    <p:anim calcmode="lin" valueType="num">
                                      <p:cBhvr>
                                        <p:cTn id="18" dur="500" fill="hold"/>
                                        <p:tgtEl>
                                          <p:spTgt spid="59"/>
                                        </p:tgtEl>
                                        <p:attrNameLst>
                                          <p:attrName>ppt_h</p:attrName>
                                        </p:attrNameLst>
                                      </p:cBhvr>
                                      <p:tavLst>
                                        <p:tav tm="0">
                                          <p:val>
                                            <p:fltVal val="0"/>
                                          </p:val>
                                        </p:tav>
                                        <p:tav tm="100000">
                                          <p:val>
                                            <p:strVal val="#ppt_h"/>
                                          </p:val>
                                        </p:tav>
                                      </p:tavLst>
                                    </p:anim>
                                    <p:animEffect transition="in" filter="fade">
                                      <p:cBhvr>
                                        <p:cTn id="19" dur="500"/>
                                        <p:tgtEl>
                                          <p:spTgt spid="5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p:cTn id="22" dur="500" fill="hold"/>
                                        <p:tgtEl>
                                          <p:spTgt spid="60"/>
                                        </p:tgtEl>
                                        <p:attrNameLst>
                                          <p:attrName>ppt_w</p:attrName>
                                        </p:attrNameLst>
                                      </p:cBhvr>
                                      <p:tavLst>
                                        <p:tav tm="0">
                                          <p:val>
                                            <p:fltVal val="0"/>
                                          </p:val>
                                        </p:tav>
                                        <p:tav tm="100000">
                                          <p:val>
                                            <p:strVal val="#ppt_w"/>
                                          </p:val>
                                        </p:tav>
                                      </p:tavLst>
                                    </p:anim>
                                    <p:anim calcmode="lin" valueType="num">
                                      <p:cBhvr>
                                        <p:cTn id="23" dur="500" fill="hold"/>
                                        <p:tgtEl>
                                          <p:spTgt spid="60"/>
                                        </p:tgtEl>
                                        <p:attrNameLst>
                                          <p:attrName>ppt_h</p:attrName>
                                        </p:attrNameLst>
                                      </p:cBhvr>
                                      <p:tavLst>
                                        <p:tav tm="0">
                                          <p:val>
                                            <p:fltVal val="0"/>
                                          </p:val>
                                        </p:tav>
                                        <p:tav tm="100000">
                                          <p:val>
                                            <p:strVal val="#ppt_h"/>
                                          </p:val>
                                        </p:tav>
                                      </p:tavLst>
                                    </p:anim>
                                    <p:animEffect transition="in" filter="fade">
                                      <p:cBhvr>
                                        <p:cTn id="24" dur="500"/>
                                        <p:tgtEl>
                                          <p:spTgt spid="6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500" fill="hold"/>
                                        <p:tgtEl>
                                          <p:spTgt spid="28"/>
                                        </p:tgtEl>
                                        <p:attrNameLst>
                                          <p:attrName>ppt_w</p:attrName>
                                        </p:attrNameLst>
                                      </p:cBhvr>
                                      <p:tavLst>
                                        <p:tav tm="0">
                                          <p:val>
                                            <p:fltVal val="0"/>
                                          </p:val>
                                        </p:tav>
                                        <p:tav tm="100000">
                                          <p:val>
                                            <p:strVal val="#ppt_w"/>
                                          </p:val>
                                        </p:tav>
                                      </p:tavLst>
                                    </p:anim>
                                    <p:anim calcmode="lin" valueType="num">
                                      <p:cBhvr>
                                        <p:cTn id="53" dur="500" fill="hold"/>
                                        <p:tgtEl>
                                          <p:spTgt spid="28"/>
                                        </p:tgtEl>
                                        <p:attrNameLst>
                                          <p:attrName>ppt_h</p:attrName>
                                        </p:attrNameLst>
                                      </p:cBhvr>
                                      <p:tavLst>
                                        <p:tav tm="0">
                                          <p:val>
                                            <p:fltVal val="0"/>
                                          </p:val>
                                        </p:tav>
                                        <p:tav tm="100000">
                                          <p:val>
                                            <p:strVal val="#ppt_h"/>
                                          </p:val>
                                        </p:tav>
                                      </p:tavLst>
                                    </p:anim>
                                    <p:animEffect transition="in" filter="fade">
                                      <p:cBhvr>
                                        <p:cTn id="54" dur="500"/>
                                        <p:tgtEl>
                                          <p:spTgt spid="2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Effect transition="in" filter="fade">
                                      <p:cBhvr>
                                        <p:cTn id="79" dur="500"/>
                                        <p:tgtEl>
                                          <p:spTgt spid="3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animBg="1"/>
      <p:bldP spid="60" grpId="0"/>
      <p:bldP spid="22" grpId="0" animBg="1"/>
      <p:bldP spid="23" grpId="0" animBg="1"/>
      <p:bldP spid="24" grpId="0"/>
      <p:bldP spid="26" grpId="0" animBg="1"/>
      <p:bldP spid="27" grpId="0" animBg="1"/>
      <p:bldP spid="28" grpId="0"/>
      <p:bldP spid="30" grpId="0" animBg="1"/>
      <p:bldP spid="31" grpId="0" animBg="1"/>
      <p:bldP spid="32" grpId="0"/>
      <p:bldP spid="38" grpId="0" animBg="1"/>
      <p:bldP spid="39"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9FDCC-79FA-42AD-8C1D-D1D53439A822}"/>
              </a:ext>
            </a:extLst>
          </p:cNvPr>
          <p:cNvSpPr/>
          <p:nvPr/>
        </p:nvSpPr>
        <p:spPr>
          <a:xfrm>
            <a:off x="254000" y="279400"/>
            <a:ext cx="11734800" cy="1524340"/>
          </a:xfrm>
          <a:prstGeom prst="rect">
            <a:avLst/>
          </a:prstGeom>
          <a:solidFill>
            <a:srgbClr val="5F18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3" name="文本框 2">
            <a:extLst>
              <a:ext uri="{FF2B5EF4-FFF2-40B4-BE49-F238E27FC236}">
                <a16:creationId xmlns:a16="http://schemas.microsoft.com/office/drawing/2014/main" id="{CF0FE2C6-D45D-7541-90C9-10B51C3172C2}"/>
              </a:ext>
            </a:extLst>
          </p:cNvPr>
          <p:cNvSpPr txBox="1"/>
          <p:nvPr/>
        </p:nvSpPr>
        <p:spPr>
          <a:xfrm>
            <a:off x="508000" y="533400"/>
            <a:ext cx="11226800" cy="988347"/>
          </a:xfrm>
          <a:prstGeom prst="rect">
            <a:avLst/>
          </a:prstGeom>
          <a:noFill/>
          <a:ln>
            <a:noFill/>
          </a:ln>
        </p:spPr>
        <p:txBody>
          <a:bodyPr wrap="square" rtlCol="0">
            <a:spAutoFit/>
          </a:bodyPr>
          <a:lstStyle/>
          <a:p>
            <a:pPr>
              <a:lnSpc>
                <a:spcPct val="150000"/>
              </a:lnSpc>
            </a:pPr>
            <a:r>
              <a:rPr kumimoji="1" lang="zh-CN" altLang="en-US" sz="4400" b="1" spc="67" dirty="0">
                <a:solidFill>
                  <a:schemeClr val="bg1"/>
                </a:solidFill>
                <a:latin typeface="Microsoft YaHei" panose="020B0503020204020204" pitchFamily="34" charset="-122"/>
                <a:ea typeface="Microsoft YaHei" panose="020B0503020204020204" pitchFamily="34" charset="-122"/>
              </a:rPr>
              <a:t>照片特徵提取</a:t>
            </a:r>
            <a:endParaRPr kumimoji="1" lang="en-US" altLang="zh-CN" sz="4400" b="1" spc="67"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0851C98-B373-B84A-AA5F-513AECFE57F7}"/>
              </a:ext>
            </a:extLst>
          </p:cNvPr>
          <p:cNvSpPr/>
          <p:nvPr/>
        </p:nvSpPr>
        <p:spPr>
          <a:xfrm>
            <a:off x="2235201" y="1244600"/>
            <a:ext cx="4174541" cy="525913"/>
          </a:xfrm>
          <a:prstGeom prst="rect">
            <a:avLst/>
          </a:prstGeom>
        </p:spPr>
        <p:txBody>
          <a:bodyPr wrap="none">
            <a:spAutoFit/>
          </a:bodyPr>
          <a:lstStyle/>
          <a:p>
            <a:pPr>
              <a:lnSpc>
                <a:spcPct val="150000"/>
              </a:lnSpc>
            </a:pPr>
            <a:r>
              <a:rPr lang="zh-CN" altLang="en-US" sz="2133" dirty="0">
                <a:solidFill>
                  <a:srgbClr val="FFC000"/>
                </a:solidFill>
                <a:latin typeface="Century Gothic" panose="020B0502020202020204" pitchFamily="34" charset="0"/>
                <a:ea typeface="微软雅黑"/>
              </a:rPr>
              <a:t>採用照片清晰度常用</a:t>
            </a:r>
            <a:r>
              <a:rPr lang="en-US" altLang="zh-TW" sz="2133" dirty="0">
                <a:solidFill>
                  <a:srgbClr val="FFC000"/>
                </a:solidFill>
                <a:latin typeface="Century Gothic" panose="020B0502020202020204" pitchFamily="34" charset="0"/>
                <a:ea typeface="微软雅黑"/>
              </a:rPr>
              <a:t>8</a:t>
            </a:r>
            <a:r>
              <a:rPr lang="zh-CN" altLang="en-US" sz="2133" dirty="0">
                <a:solidFill>
                  <a:srgbClr val="FFC000"/>
                </a:solidFill>
                <a:latin typeface="Century Gothic" panose="020B0502020202020204" pitchFamily="34" charset="0"/>
                <a:ea typeface="微软雅黑"/>
              </a:rPr>
              <a:t>個評價指標</a:t>
            </a:r>
            <a:endParaRPr lang="en-US" altLang="zh-CN" sz="2133" dirty="0">
              <a:solidFill>
                <a:srgbClr val="FFC000"/>
              </a:solidFill>
              <a:latin typeface="Century Gothic" panose="020B0502020202020204" pitchFamily="34" charset="0"/>
              <a:ea typeface="微软雅黑"/>
            </a:endParaRPr>
          </a:p>
        </p:txBody>
      </p:sp>
      <p:grpSp>
        <p:nvGrpSpPr>
          <p:cNvPr id="46" name="组合 45">
            <a:extLst>
              <a:ext uri="{FF2B5EF4-FFF2-40B4-BE49-F238E27FC236}">
                <a16:creationId xmlns:a16="http://schemas.microsoft.com/office/drawing/2014/main" id="{148F6FA6-E7F8-5146-A36B-0690A330E421}"/>
              </a:ext>
            </a:extLst>
          </p:cNvPr>
          <p:cNvGrpSpPr/>
          <p:nvPr/>
        </p:nvGrpSpPr>
        <p:grpSpPr>
          <a:xfrm>
            <a:off x="506248" y="2300705"/>
            <a:ext cx="4577126" cy="820953"/>
            <a:chOff x="2181285" y="1705495"/>
            <a:chExt cx="7450067" cy="944781"/>
          </a:xfrm>
        </p:grpSpPr>
        <p:sp>
          <p:nvSpPr>
            <p:cNvPr id="47" name="Shape 2539">
              <a:extLst>
                <a:ext uri="{FF2B5EF4-FFF2-40B4-BE49-F238E27FC236}">
                  <a16:creationId xmlns:a16="http://schemas.microsoft.com/office/drawing/2014/main" id="{BEC68716-58FE-AC4B-A898-2C175640CA2A}"/>
                </a:ext>
              </a:extLst>
            </p:cNvPr>
            <p:cNvSpPr/>
            <p:nvPr/>
          </p:nvSpPr>
          <p:spPr>
            <a:xfrm>
              <a:off x="2181285" y="1761818"/>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48" name="组合 47">
              <a:extLst>
                <a:ext uri="{FF2B5EF4-FFF2-40B4-BE49-F238E27FC236}">
                  <a16:creationId xmlns:a16="http://schemas.microsoft.com/office/drawing/2014/main" id="{AC547A45-562E-5E44-AD5D-C126E4610A1D}"/>
                </a:ext>
              </a:extLst>
            </p:cNvPr>
            <p:cNvGrpSpPr/>
            <p:nvPr/>
          </p:nvGrpSpPr>
          <p:grpSpPr>
            <a:xfrm>
              <a:off x="2534258" y="1705495"/>
              <a:ext cx="7097094" cy="944781"/>
              <a:chOff x="874712" y="1114425"/>
              <a:chExt cx="7097094" cy="944781"/>
            </a:xfrm>
          </p:grpSpPr>
          <p:sp>
            <p:nvSpPr>
              <p:cNvPr id="49" name="矩形 48">
                <a:extLst>
                  <a:ext uri="{FF2B5EF4-FFF2-40B4-BE49-F238E27FC236}">
                    <a16:creationId xmlns:a16="http://schemas.microsoft.com/office/drawing/2014/main" id="{EAC69ECA-450B-2B45-A992-E9953CA10C2F}"/>
                  </a:ext>
                </a:extLst>
              </p:cNvPr>
              <p:cNvSpPr/>
              <p:nvPr/>
            </p:nvSpPr>
            <p:spPr>
              <a:xfrm>
                <a:off x="874712" y="1464889"/>
                <a:ext cx="7097094" cy="594317"/>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最简单的梯度评价函数，它只是简单的计算相邻两个像素灰度差的平方</a:t>
                </a:r>
              </a:p>
            </p:txBody>
          </p:sp>
          <p:sp>
            <p:nvSpPr>
              <p:cNvPr id="50" name="矩形 49">
                <a:extLst>
                  <a:ext uri="{FF2B5EF4-FFF2-40B4-BE49-F238E27FC236}">
                    <a16:creationId xmlns:a16="http://schemas.microsoft.com/office/drawing/2014/main" id="{19DA68B8-7CDA-4C40-BFCA-85C0B60D0B23}"/>
                  </a:ext>
                </a:extLst>
              </p:cNvPr>
              <p:cNvSpPr/>
              <p:nvPr/>
            </p:nvSpPr>
            <p:spPr>
              <a:xfrm>
                <a:off x="874714" y="1114425"/>
                <a:ext cx="5018436" cy="468872"/>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err="1">
                    <a:solidFill>
                      <a:srgbClr val="000000"/>
                    </a:solidFill>
                    <a:latin typeface="Arial"/>
                    <a:ea typeface="微软雅黑"/>
                  </a:rPr>
                  <a:t>brenner</a:t>
                </a:r>
                <a:r>
                  <a:rPr lang="zh-CN" altLang="zh-CN" sz="1867" b="1" kern="0" dirty="0">
                    <a:solidFill>
                      <a:srgbClr val="000000"/>
                    </a:solidFill>
                    <a:latin typeface="Arial"/>
                    <a:ea typeface="微软雅黑"/>
                  </a:rPr>
                  <a:t>梯度函数计算 </a:t>
                </a:r>
                <a:endParaRPr lang="zh-CN" altLang="en-US" sz="1867" b="1" kern="0" dirty="0">
                  <a:solidFill>
                    <a:srgbClr val="000000"/>
                  </a:solidFill>
                  <a:latin typeface="Arial"/>
                  <a:ea typeface="微软雅黑"/>
                </a:endParaRPr>
              </a:p>
            </p:txBody>
          </p:sp>
        </p:grpSp>
      </p:grpSp>
      <p:grpSp>
        <p:nvGrpSpPr>
          <p:cNvPr id="51" name="组合 50">
            <a:extLst>
              <a:ext uri="{FF2B5EF4-FFF2-40B4-BE49-F238E27FC236}">
                <a16:creationId xmlns:a16="http://schemas.microsoft.com/office/drawing/2014/main" id="{EAE0EAD7-3268-9A44-A016-2439F96FE5A4}"/>
              </a:ext>
            </a:extLst>
          </p:cNvPr>
          <p:cNvGrpSpPr/>
          <p:nvPr/>
        </p:nvGrpSpPr>
        <p:grpSpPr>
          <a:xfrm>
            <a:off x="506248" y="4388881"/>
            <a:ext cx="4296138" cy="653760"/>
            <a:chOff x="2047217" y="3346364"/>
            <a:chExt cx="7800478" cy="980640"/>
          </a:xfrm>
        </p:grpSpPr>
        <p:sp>
          <p:nvSpPr>
            <p:cNvPr id="52" name="Shape 2539">
              <a:extLst>
                <a:ext uri="{FF2B5EF4-FFF2-40B4-BE49-F238E27FC236}">
                  <a16:creationId xmlns:a16="http://schemas.microsoft.com/office/drawing/2014/main" id="{B16D4DCB-9DA4-0643-8F6E-999BFA383070}"/>
                </a:ext>
              </a:extLst>
            </p:cNvPr>
            <p:cNvSpPr/>
            <p:nvPr/>
          </p:nvSpPr>
          <p:spPr>
            <a:xfrm>
              <a:off x="2047217" y="3417153"/>
              <a:ext cx="450824" cy="347920"/>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3" name="组合 52">
              <a:extLst>
                <a:ext uri="{FF2B5EF4-FFF2-40B4-BE49-F238E27FC236}">
                  <a16:creationId xmlns:a16="http://schemas.microsoft.com/office/drawing/2014/main" id="{46E4B139-62FD-8F42-81A9-C98144336DE9}"/>
                </a:ext>
              </a:extLst>
            </p:cNvPr>
            <p:cNvGrpSpPr/>
            <p:nvPr/>
          </p:nvGrpSpPr>
          <p:grpSpPr>
            <a:xfrm>
              <a:off x="2514054" y="3346364"/>
              <a:ext cx="7333641" cy="980640"/>
              <a:chOff x="854508" y="1114425"/>
              <a:chExt cx="7333641" cy="980640"/>
            </a:xfrm>
          </p:grpSpPr>
          <p:sp>
            <p:nvSpPr>
              <p:cNvPr id="54" name="矩形 53">
                <a:extLst>
                  <a:ext uri="{FF2B5EF4-FFF2-40B4-BE49-F238E27FC236}">
                    <a16:creationId xmlns:a16="http://schemas.microsoft.com/office/drawing/2014/main" id="{A6445D51-A574-0B4E-AEA1-79B3785250AD}"/>
                  </a:ext>
                </a:extLst>
              </p:cNvPr>
              <p:cNvSpPr/>
              <p:nvPr/>
            </p:nvSpPr>
            <p:spPr>
              <a:xfrm>
                <a:off x="854508" y="1652829"/>
                <a:ext cx="7333641" cy="442236"/>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分别提取水平和垂直方向的梯度值</a:t>
                </a:r>
              </a:p>
            </p:txBody>
          </p:sp>
          <p:sp>
            <p:nvSpPr>
              <p:cNvPr id="55" name="矩形 54">
                <a:extLst>
                  <a:ext uri="{FF2B5EF4-FFF2-40B4-BE49-F238E27FC236}">
                    <a16:creationId xmlns:a16="http://schemas.microsoft.com/office/drawing/2014/main" id="{9A0BAEEA-5B4F-7542-AB5E-8D610F0AF90B}"/>
                  </a:ext>
                </a:extLst>
              </p:cNvPr>
              <p:cNvSpPr/>
              <p:nvPr/>
            </p:nvSpPr>
            <p:spPr>
              <a:xfrm>
                <a:off x="874713" y="1114425"/>
                <a:ext cx="6687978" cy="611129"/>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zh-CN" sz="1867" b="1" kern="0" dirty="0">
                    <a:solidFill>
                      <a:srgbClr val="000000"/>
                    </a:solidFill>
                    <a:latin typeface="Arial"/>
                    <a:ea typeface="微软雅黑"/>
                  </a:rPr>
                  <a:t>拉普拉斯算子计算图片边缘</a:t>
                </a:r>
                <a:endParaRPr lang="zh-CN" altLang="en-US" sz="1867" b="1" kern="0" dirty="0">
                  <a:solidFill>
                    <a:srgbClr val="000000"/>
                  </a:solidFill>
                  <a:latin typeface="Arial"/>
                  <a:ea typeface="微软雅黑"/>
                </a:endParaRPr>
              </a:p>
            </p:txBody>
          </p:sp>
        </p:grpSp>
      </p:grpSp>
      <p:grpSp>
        <p:nvGrpSpPr>
          <p:cNvPr id="56" name="组合 55">
            <a:extLst>
              <a:ext uri="{FF2B5EF4-FFF2-40B4-BE49-F238E27FC236}">
                <a16:creationId xmlns:a16="http://schemas.microsoft.com/office/drawing/2014/main" id="{E168CB87-A3DB-0E47-AADB-5A990B9753B2}"/>
              </a:ext>
            </a:extLst>
          </p:cNvPr>
          <p:cNvGrpSpPr/>
          <p:nvPr/>
        </p:nvGrpSpPr>
        <p:grpSpPr>
          <a:xfrm>
            <a:off x="506248" y="5210860"/>
            <a:ext cx="5083769" cy="861284"/>
            <a:chOff x="2242246" y="4820406"/>
            <a:chExt cx="7625653" cy="1291927"/>
          </a:xfrm>
        </p:grpSpPr>
        <p:sp>
          <p:nvSpPr>
            <p:cNvPr id="57" name="Shape 2539">
              <a:extLst>
                <a:ext uri="{FF2B5EF4-FFF2-40B4-BE49-F238E27FC236}">
                  <a16:creationId xmlns:a16="http://schemas.microsoft.com/office/drawing/2014/main" id="{56DF4391-A1C7-BC46-A22A-1C1FF1875390}"/>
                </a:ext>
              </a:extLst>
            </p:cNvPr>
            <p:cNvSpPr/>
            <p:nvPr/>
          </p:nvSpPr>
          <p:spPr>
            <a:xfrm>
              <a:off x="2242246" y="4955303"/>
              <a:ext cx="372380" cy="39168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8" name="组合 57">
              <a:extLst>
                <a:ext uri="{FF2B5EF4-FFF2-40B4-BE49-F238E27FC236}">
                  <a16:creationId xmlns:a16="http://schemas.microsoft.com/office/drawing/2014/main" id="{D45E422B-F65A-2D47-928E-38F4598FA279}"/>
                </a:ext>
              </a:extLst>
            </p:cNvPr>
            <p:cNvGrpSpPr/>
            <p:nvPr/>
          </p:nvGrpSpPr>
          <p:grpSpPr>
            <a:xfrm>
              <a:off x="2534258" y="4820406"/>
              <a:ext cx="7333641" cy="1291927"/>
              <a:chOff x="874712" y="947597"/>
              <a:chExt cx="7333641" cy="1291927"/>
            </a:xfrm>
          </p:grpSpPr>
          <p:sp>
            <p:nvSpPr>
              <p:cNvPr id="59" name="矩形 58">
                <a:extLst>
                  <a:ext uri="{FF2B5EF4-FFF2-40B4-BE49-F238E27FC236}">
                    <a16:creationId xmlns:a16="http://schemas.microsoft.com/office/drawing/2014/main" id="{2CF5A06C-DC2D-7949-A33A-A5B6E46B29E2}"/>
                  </a:ext>
                </a:extLst>
              </p:cNvPr>
              <p:cNvSpPr/>
              <p:nvPr/>
            </p:nvSpPr>
            <p:spPr>
              <a:xfrm>
                <a:off x="874712" y="1464889"/>
                <a:ext cx="7333641" cy="774635"/>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当完全聚焦时，图像最清晰，图像中的高频分量也最多，故可将灰度变化作为聚焦评价的依据，灰度方差法的公式如下：</a:t>
                </a:r>
              </a:p>
            </p:txBody>
          </p:sp>
          <p:sp>
            <p:nvSpPr>
              <p:cNvPr id="60" name="矩形 59">
                <a:extLst>
                  <a:ext uri="{FF2B5EF4-FFF2-40B4-BE49-F238E27FC236}">
                    <a16:creationId xmlns:a16="http://schemas.microsoft.com/office/drawing/2014/main" id="{046A999F-5B66-4B47-8882-60D105E219A1}"/>
                  </a:ext>
                </a:extLst>
              </p:cNvPr>
              <p:cNvSpPr/>
              <p:nvPr/>
            </p:nvSpPr>
            <p:spPr>
              <a:xfrm>
                <a:off x="894120" y="947597"/>
                <a:ext cx="4845519" cy="611129"/>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a:solidFill>
                      <a:srgbClr val="000000"/>
                    </a:solidFill>
                    <a:latin typeface="Arial"/>
                    <a:ea typeface="微软雅黑"/>
                  </a:rPr>
                  <a:t>SMD</a:t>
                </a:r>
                <a:r>
                  <a:rPr lang="zh-CN" altLang="zh-CN" sz="1867" b="1" kern="0" dirty="0">
                    <a:solidFill>
                      <a:srgbClr val="000000"/>
                    </a:solidFill>
                    <a:latin typeface="Arial"/>
                    <a:ea typeface="微软雅黑"/>
                  </a:rPr>
                  <a:t>梯度函数计算 </a:t>
                </a:r>
                <a:endParaRPr lang="zh-CN" altLang="en-US" sz="1867" b="1" kern="0" dirty="0">
                  <a:solidFill>
                    <a:srgbClr val="000000"/>
                  </a:solidFill>
                  <a:latin typeface="Arial"/>
                  <a:ea typeface="微软雅黑"/>
                </a:endParaRPr>
              </a:p>
            </p:txBody>
          </p:sp>
        </p:grpSp>
      </p:grpSp>
      <p:grpSp>
        <p:nvGrpSpPr>
          <p:cNvPr id="61" name="组合 60">
            <a:extLst>
              <a:ext uri="{FF2B5EF4-FFF2-40B4-BE49-F238E27FC236}">
                <a16:creationId xmlns:a16="http://schemas.microsoft.com/office/drawing/2014/main" id="{ECDC5142-9634-E844-9AD5-80666B064D50}"/>
              </a:ext>
            </a:extLst>
          </p:cNvPr>
          <p:cNvGrpSpPr/>
          <p:nvPr/>
        </p:nvGrpSpPr>
        <p:grpSpPr>
          <a:xfrm>
            <a:off x="506248" y="3223383"/>
            <a:ext cx="5107022" cy="1102533"/>
            <a:chOff x="2207367" y="1705495"/>
            <a:chExt cx="7660533" cy="1629129"/>
          </a:xfrm>
        </p:grpSpPr>
        <p:sp>
          <p:nvSpPr>
            <p:cNvPr id="62" name="Shape 2539">
              <a:extLst>
                <a:ext uri="{FF2B5EF4-FFF2-40B4-BE49-F238E27FC236}">
                  <a16:creationId xmlns:a16="http://schemas.microsoft.com/office/drawing/2014/main" id="{74DD4BE8-39EA-8B4F-8BAC-2F8EA4DC54C6}"/>
                </a:ext>
              </a:extLst>
            </p:cNvPr>
            <p:cNvSpPr/>
            <p:nvPr/>
          </p:nvSpPr>
          <p:spPr>
            <a:xfrm>
              <a:off x="2207367" y="1848576"/>
              <a:ext cx="377633" cy="368697"/>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3" name="组合 62">
              <a:extLst>
                <a:ext uri="{FF2B5EF4-FFF2-40B4-BE49-F238E27FC236}">
                  <a16:creationId xmlns:a16="http://schemas.microsoft.com/office/drawing/2014/main" id="{37656270-349C-7448-84C6-41E026566BB7}"/>
                </a:ext>
              </a:extLst>
            </p:cNvPr>
            <p:cNvGrpSpPr/>
            <p:nvPr/>
          </p:nvGrpSpPr>
          <p:grpSpPr>
            <a:xfrm>
              <a:off x="2534259" y="1705495"/>
              <a:ext cx="7333641" cy="1629129"/>
              <a:chOff x="874713" y="1114425"/>
              <a:chExt cx="7333641" cy="1629129"/>
            </a:xfrm>
          </p:grpSpPr>
          <p:sp>
            <p:nvSpPr>
              <p:cNvPr id="64" name="矩形 63">
                <a:extLst>
                  <a:ext uri="{FF2B5EF4-FFF2-40B4-BE49-F238E27FC236}">
                    <a16:creationId xmlns:a16="http://schemas.microsoft.com/office/drawing/2014/main" id="{05B72521-64AE-8B4E-9FDA-A3D4EA59AE98}"/>
                  </a:ext>
                </a:extLst>
              </p:cNvPr>
              <p:cNvSpPr/>
              <p:nvPr/>
            </p:nvSpPr>
            <p:spPr>
              <a:xfrm>
                <a:off x="874713" y="1653034"/>
                <a:ext cx="7333641" cy="1090520"/>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因为清晰聚焦的图像有着比模糊图像更大的灰度差异，可以将方差函数作为评价函数</a:t>
                </a:r>
                <a:r>
                  <a:rPr lang="zh-TW" altLang="en-US" sz="1200" kern="0" dirty="0">
                    <a:solidFill>
                      <a:srgbClr val="000000">
                        <a:lumMod val="50000"/>
                        <a:lumOff val="50000"/>
                      </a:srgbClr>
                    </a:solidFill>
                    <a:latin typeface="Arial"/>
                    <a:ea typeface="微软雅黑"/>
                  </a:rPr>
                  <a:t>，</a:t>
                </a:r>
                <a:r>
                  <a:rPr lang="en-US" altLang="zh-TW" sz="1200" kern="0" dirty="0" err="1">
                    <a:solidFill>
                      <a:srgbClr val="000000">
                        <a:lumMod val="50000"/>
                        <a:lumOff val="50000"/>
                      </a:srgbClr>
                    </a:solidFill>
                    <a:latin typeface="Arial"/>
                    <a:ea typeface="微软雅黑"/>
                  </a:rPr>
                  <a:t>miu</a:t>
                </a:r>
                <a:r>
                  <a:rPr lang="zh-CN" altLang="en-US" sz="1200" kern="0" dirty="0">
                    <a:solidFill>
                      <a:srgbClr val="000000">
                        <a:lumMod val="50000"/>
                        <a:lumOff val="50000"/>
                      </a:srgbClr>
                    </a:solidFill>
                    <a:latin typeface="Arial"/>
                    <a:ea typeface="微软雅黑"/>
                  </a:rPr>
                  <a:t>为整幅图像的平均灰度值，该函数对噪声比较敏感，图像画面越纯净，函数值越小。 ：</a:t>
                </a:r>
              </a:p>
            </p:txBody>
          </p:sp>
          <p:sp>
            <p:nvSpPr>
              <p:cNvPr id="65" name="矩形 64">
                <a:extLst>
                  <a:ext uri="{FF2B5EF4-FFF2-40B4-BE49-F238E27FC236}">
                    <a16:creationId xmlns:a16="http://schemas.microsoft.com/office/drawing/2014/main" id="{25BC6C53-4964-2D4E-9ED9-6BF06151F9F7}"/>
                  </a:ext>
                </a:extLst>
              </p:cNvPr>
              <p:cNvSpPr/>
              <p:nvPr/>
            </p:nvSpPr>
            <p:spPr>
              <a:xfrm>
                <a:off x="874713" y="1114425"/>
                <a:ext cx="3176703" cy="602012"/>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zh-CN" sz="1867" b="1" kern="0" dirty="0">
                    <a:solidFill>
                      <a:srgbClr val="000000"/>
                    </a:solidFill>
                    <a:latin typeface="Arial"/>
                    <a:ea typeface="微软雅黑"/>
                  </a:rPr>
                  <a:t>方差函数计算 </a:t>
                </a:r>
                <a:endParaRPr lang="zh-CN" altLang="en-US" sz="1867" b="1" kern="0" dirty="0">
                  <a:solidFill>
                    <a:srgbClr val="000000"/>
                  </a:solidFill>
                  <a:latin typeface="Arial"/>
                  <a:ea typeface="微软雅黑"/>
                </a:endParaRPr>
              </a:p>
            </p:txBody>
          </p:sp>
        </p:grpSp>
      </p:grpSp>
      <p:grpSp>
        <p:nvGrpSpPr>
          <p:cNvPr id="66" name="组合 65">
            <a:extLst>
              <a:ext uri="{FF2B5EF4-FFF2-40B4-BE49-F238E27FC236}">
                <a16:creationId xmlns:a16="http://schemas.microsoft.com/office/drawing/2014/main" id="{A32B5C0B-DA03-844C-949D-DCFD10252B9C}"/>
              </a:ext>
            </a:extLst>
          </p:cNvPr>
          <p:cNvGrpSpPr/>
          <p:nvPr/>
        </p:nvGrpSpPr>
        <p:grpSpPr>
          <a:xfrm>
            <a:off x="5892800" y="4575788"/>
            <a:ext cx="5219873" cy="622762"/>
            <a:chOff x="2038089" y="3346364"/>
            <a:chExt cx="7829810" cy="934143"/>
          </a:xfrm>
        </p:grpSpPr>
        <p:sp>
          <p:nvSpPr>
            <p:cNvPr id="67" name="Shape 2539">
              <a:extLst>
                <a:ext uri="{FF2B5EF4-FFF2-40B4-BE49-F238E27FC236}">
                  <a16:creationId xmlns:a16="http://schemas.microsoft.com/office/drawing/2014/main" id="{41293B02-20A4-6645-9568-9832EC6D367C}"/>
                </a:ext>
              </a:extLst>
            </p:cNvPr>
            <p:cNvSpPr/>
            <p:nvPr/>
          </p:nvSpPr>
          <p:spPr>
            <a:xfrm>
              <a:off x="2038089" y="3454981"/>
              <a:ext cx="373992" cy="467708"/>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8" name="组合 67">
              <a:extLst>
                <a:ext uri="{FF2B5EF4-FFF2-40B4-BE49-F238E27FC236}">
                  <a16:creationId xmlns:a16="http://schemas.microsoft.com/office/drawing/2014/main" id="{BDAEE173-C95C-DA45-9B4B-93D356DC9033}"/>
                </a:ext>
              </a:extLst>
            </p:cNvPr>
            <p:cNvGrpSpPr/>
            <p:nvPr/>
          </p:nvGrpSpPr>
          <p:grpSpPr>
            <a:xfrm>
              <a:off x="2534258" y="3346364"/>
              <a:ext cx="7333641" cy="934143"/>
              <a:chOff x="874712" y="1114425"/>
              <a:chExt cx="7333641" cy="934143"/>
            </a:xfrm>
          </p:grpSpPr>
          <p:sp>
            <p:nvSpPr>
              <p:cNvPr id="69" name="矩形 68">
                <a:extLst>
                  <a:ext uri="{FF2B5EF4-FFF2-40B4-BE49-F238E27FC236}">
                    <a16:creationId xmlns:a16="http://schemas.microsoft.com/office/drawing/2014/main" id="{B284F5D9-EED8-064F-9051-D0B2CA6CE64F}"/>
                  </a:ext>
                </a:extLst>
              </p:cNvPr>
              <p:cNvSpPr/>
              <p:nvPr/>
            </p:nvSpPr>
            <p:spPr>
              <a:xfrm>
                <a:off x="874712" y="1606332"/>
                <a:ext cx="7333641" cy="442236"/>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能量梯度函数更适合实时评价图像清晰度</a:t>
                </a:r>
              </a:p>
            </p:txBody>
          </p:sp>
          <p:sp>
            <p:nvSpPr>
              <p:cNvPr id="70" name="矩形 69">
                <a:extLst>
                  <a:ext uri="{FF2B5EF4-FFF2-40B4-BE49-F238E27FC236}">
                    <a16:creationId xmlns:a16="http://schemas.microsoft.com/office/drawing/2014/main" id="{22EC85FF-1F0D-024F-8200-D52EA837D689}"/>
                  </a:ext>
                </a:extLst>
              </p:cNvPr>
              <p:cNvSpPr/>
              <p:nvPr/>
            </p:nvSpPr>
            <p:spPr>
              <a:xfrm>
                <a:off x="874713" y="1114425"/>
                <a:ext cx="4304430" cy="611129"/>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a:solidFill>
                      <a:srgbClr val="000000"/>
                    </a:solidFill>
                    <a:latin typeface="Arial"/>
                    <a:ea typeface="微软雅黑"/>
                  </a:rPr>
                  <a:t>energy</a:t>
                </a:r>
                <a:r>
                  <a:rPr lang="zh-CN" altLang="zh-CN" sz="1867" b="1" kern="0" dirty="0">
                    <a:solidFill>
                      <a:srgbClr val="000000"/>
                    </a:solidFill>
                    <a:latin typeface="Arial"/>
                    <a:ea typeface="微软雅黑"/>
                  </a:rPr>
                  <a:t>函数计算 </a:t>
                </a:r>
                <a:endParaRPr lang="zh-CN" altLang="en-US" sz="1867" b="1" kern="0" dirty="0">
                  <a:solidFill>
                    <a:srgbClr val="000000"/>
                  </a:solidFill>
                  <a:latin typeface="Arial"/>
                  <a:ea typeface="微软雅黑"/>
                </a:endParaRPr>
              </a:p>
            </p:txBody>
          </p:sp>
        </p:grpSp>
      </p:grpSp>
      <p:grpSp>
        <p:nvGrpSpPr>
          <p:cNvPr id="71" name="组合 70">
            <a:extLst>
              <a:ext uri="{FF2B5EF4-FFF2-40B4-BE49-F238E27FC236}">
                <a16:creationId xmlns:a16="http://schemas.microsoft.com/office/drawing/2014/main" id="{99F97D6B-487F-E14A-93A5-084988827B9F}"/>
              </a:ext>
            </a:extLst>
          </p:cNvPr>
          <p:cNvGrpSpPr/>
          <p:nvPr/>
        </p:nvGrpSpPr>
        <p:grpSpPr>
          <a:xfrm>
            <a:off x="5906813" y="5364069"/>
            <a:ext cx="5205860" cy="650422"/>
            <a:chOff x="2059109" y="4952109"/>
            <a:chExt cx="7808790" cy="975633"/>
          </a:xfrm>
        </p:grpSpPr>
        <p:sp>
          <p:nvSpPr>
            <p:cNvPr id="72" name="Shape 2539">
              <a:extLst>
                <a:ext uri="{FF2B5EF4-FFF2-40B4-BE49-F238E27FC236}">
                  <a16:creationId xmlns:a16="http://schemas.microsoft.com/office/drawing/2014/main" id="{B3EFD1C4-84ED-4A48-8F2C-1766395EBE6E}"/>
                </a:ext>
              </a:extLst>
            </p:cNvPr>
            <p:cNvSpPr/>
            <p:nvPr/>
          </p:nvSpPr>
          <p:spPr>
            <a:xfrm>
              <a:off x="2059109" y="4952109"/>
              <a:ext cx="352972" cy="466054"/>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73" name="组合 72">
              <a:extLst>
                <a:ext uri="{FF2B5EF4-FFF2-40B4-BE49-F238E27FC236}">
                  <a16:creationId xmlns:a16="http://schemas.microsoft.com/office/drawing/2014/main" id="{51B9BFC4-67B9-C04C-B525-A52CE04A0781}"/>
                </a:ext>
              </a:extLst>
            </p:cNvPr>
            <p:cNvGrpSpPr/>
            <p:nvPr/>
          </p:nvGrpSpPr>
          <p:grpSpPr>
            <a:xfrm>
              <a:off x="2534258" y="4987234"/>
              <a:ext cx="7333641" cy="940508"/>
              <a:chOff x="874712" y="1114425"/>
              <a:chExt cx="7333641" cy="940508"/>
            </a:xfrm>
          </p:grpSpPr>
          <p:sp>
            <p:nvSpPr>
              <p:cNvPr id="74" name="矩形 73">
                <a:extLst>
                  <a:ext uri="{FF2B5EF4-FFF2-40B4-BE49-F238E27FC236}">
                    <a16:creationId xmlns:a16="http://schemas.microsoft.com/office/drawing/2014/main" id="{F3227A74-5A5A-BA4C-AC2D-47D271B3548E}"/>
                  </a:ext>
                </a:extLst>
              </p:cNvPr>
              <p:cNvSpPr/>
              <p:nvPr/>
            </p:nvSpPr>
            <p:spPr>
              <a:xfrm>
                <a:off x="874712" y="1612697"/>
                <a:ext cx="7333641" cy="442236"/>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200" kern="0" dirty="0" err="1">
                    <a:solidFill>
                      <a:srgbClr val="000000">
                        <a:lumMod val="50000"/>
                        <a:lumOff val="50000"/>
                      </a:srgbClr>
                    </a:solidFill>
                    <a:latin typeface="Arial"/>
                    <a:ea typeface="微软雅黑"/>
                  </a:rPr>
                  <a:t>miu</a:t>
                </a:r>
                <a:r>
                  <a:rPr lang="zh-CN" altLang="en-US" sz="1200" kern="0" dirty="0">
                    <a:solidFill>
                      <a:srgbClr val="000000">
                        <a:lumMod val="50000"/>
                        <a:lumOff val="50000"/>
                      </a:srgbClr>
                    </a:solidFill>
                    <a:latin typeface="Arial"/>
                    <a:ea typeface="微软雅黑"/>
                  </a:rPr>
                  <a:t>为整幅图像的平均灰度值，</a:t>
                </a:r>
                <a:r>
                  <a:rPr lang="en" altLang="zh-CN" sz="1200" kern="0" dirty="0">
                    <a:solidFill>
                      <a:srgbClr val="000000">
                        <a:lumMod val="50000"/>
                        <a:lumOff val="50000"/>
                      </a:srgbClr>
                    </a:solidFill>
                    <a:latin typeface="Arial"/>
                    <a:ea typeface="微软雅黑"/>
                  </a:rPr>
                  <a:t>M</a:t>
                </a:r>
                <a:r>
                  <a:rPr lang="zh-CN" altLang="en-US" sz="1200" kern="0" dirty="0">
                    <a:solidFill>
                      <a:srgbClr val="000000">
                        <a:lumMod val="50000"/>
                        <a:lumOff val="50000"/>
                      </a:srgbClr>
                    </a:solidFill>
                    <a:latin typeface="Arial"/>
                    <a:ea typeface="微软雅黑"/>
                  </a:rPr>
                  <a:t>和</a:t>
                </a:r>
                <a:r>
                  <a:rPr lang="en" altLang="zh-CN" sz="1200" kern="0" dirty="0">
                    <a:solidFill>
                      <a:srgbClr val="000000">
                        <a:lumMod val="50000"/>
                        <a:lumOff val="50000"/>
                      </a:srgbClr>
                    </a:solidFill>
                    <a:latin typeface="Arial"/>
                    <a:ea typeface="微软雅黑"/>
                  </a:rPr>
                  <a:t>N</a:t>
                </a:r>
                <a:r>
                  <a:rPr lang="zh-CN" altLang="en-US" sz="1200" kern="0" dirty="0">
                    <a:solidFill>
                      <a:srgbClr val="000000">
                        <a:lumMod val="50000"/>
                        <a:lumOff val="50000"/>
                      </a:srgbClr>
                    </a:solidFill>
                    <a:latin typeface="Arial"/>
                    <a:ea typeface="微软雅黑"/>
                  </a:rPr>
                  <a:t>分别为图像宽和高。</a:t>
                </a:r>
              </a:p>
            </p:txBody>
          </p:sp>
          <p:sp>
            <p:nvSpPr>
              <p:cNvPr id="75" name="矩形 74">
                <a:extLst>
                  <a:ext uri="{FF2B5EF4-FFF2-40B4-BE49-F238E27FC236}">
                    <a16:creationId xmlns:a16="http://schemas.microsoft.com/office/drawing/2014/main" id="{31C1DC56-7A58-A64A-9D1E-00E5D9088279}"/>
                  </a:ext>
                </a:extLst>
              </p:cNvPr>
              <p:cNvSpPr/>
              <p:nvPr/>
            </p:nvSpPr>
            <p:spPr>
              <a:xfrm>
                <a:off x="874714" y="1114425"/>
                <a:ext cx="3660767" cy="611129"/>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err="1">
                    <a:solidFill>
                      <a:srgbClr val="000000"/>
                    </a:solidFill>
                    <a:latin typeface="Arial"/>
                    <a:ea typeface="微软雅黑"/>
                  </a:rPr>
                  <a:t>Vollath</a:t>
                </a:r>
                <a:r>
                  <a:rPr lang="zh-CN" altLang="zh-CN" sz="1867" b="1" kern="0" dirty="0">
                    <a:solidFill>
                      <a:srgbClr val="000000"/>
                    </a:solidFill>
                    <a:latin typeface="Arial"/>
                    <a:ea typeface="微软雅黑"/>
                  </a:rPr>
                  <a:t>函数计算 </a:t>
                </a:r>
                <a:endParaRPr lang="zh-CN" altLang="en-US" sz="1867" b="1" kern="0" dirty="0">
                  <a:solidFill>
                    <a:srgbClr val="000000"/>
                  </a:solidFill>
                  <a:latin typeface="Arial"/>
                  <a:ea typeface="微软雅黑"/>
                </a:endParaRPr>
              </a:p>
            </p:txBody>
          </p:sp>
        </p:grpSp>
      </p:grpSp>
      <p:grpSp>
        <p:nvGrpSpPr>
          <p:cNvPr id="76" name="组合 75">
            <a:extLst>
              <a:ext uri="{FF2B5EF4-FFF2-40B4-BE49-F238E27FC236}">
                <a16:creationId xmlns:a16="http://schemas.microsoft.com/office/drawing/2014/main" id="{E5D40AAD-724F-3646-90CA-AEE2CD8AADC2}"/>
              </a:ext>
            </a:extLst>
          </p:cNvPr>
          <p:cNvGrpSpPr/>
          <p:nvPr/>
        </p:nvGrpSpPr>
        <p:grpSpPr>
          <a:xfrm>
            <a:off x="5892800" y="3522457"/>
            <a:ext cx="5211115" cy="869124"/>
            <a:chOff x="2038088" y="4987234"/>
            <a:chExt cx="7816673" cy="1303685"/>
          </a:xfrm>
        </p:grpSpPr>
        <p:sp>
          <p:nvSpPr>
            <p:cNvPr id="77" name="Shape 2539">
              <a:extLst>
                <a:ext uri="{FF2B5EF4-FFF2-40B4-BE49-F238E27FC236}">
                  <a16:creationId xmlns:a16="http://schemas.microsoft.com/office/drawing/2014/main" id="{6D2792DB-09C4-E342-8A92-00AB63DF40FA}"/>
                </a:ext>
              </a:extLst>
            </p:cNvPr>
            <p:cNvSpPr/>
            <p:nvPr/>
          </p:nvSpPr>
          <p:spPr>
            <a:xfrm>
              <a:off x="2038088" y="5147138"/>
              <a:ext cx="408983" cy="41641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78" name="组合 77">
              <a:extLst>
                <a:ext uri="{FF2B5EF4-FFF2-40B4-BE49-F238E27FC236}">
                  <a16:creationId xmlns:a16="http://schemas.microsoft.com/office/drawing/2014/main" id="{2ED35E1D-85D3-9E4F-AB36-39F75A9B2B43}"/>
                </a:ext>
              </a:extLst>
            </p:cNvPr>
            <p:cNvGrpSpPr/>
            <p:nvPr/>
          </p:nvGrpSpPr>
          <p:grpSpPr>
            <a:xfrm>
              <a:off x="2521120" y="4987234"/>
              <a:ext cx="7333641" cy="1303685"/>
              <a:chOff x="861574" y="1114425"/>
              <a:chExt cx="7333641" cy="1303685"/>
            </a:xfrm>
          </p:grpSpPr>
          <p:sp>
            <p:nvSpPr>
              <p:cNvPr id="79" name="矩形 78">
                <a:extLst>
                  <a:ext uri="{FF2B5EF4-FFF2-40B4-BE49-F238E27FC236}">
                    <a16:creationId xmlns:a16="http://schemas.microsoft.com/office/drawing/2014/main" id="{089B29C8-B2C9-CF42-A43E-EF7F864AC99F}"/>
                  </a:ext>
                </a:extLst>
              </p:cNvPr>
              <p:cNvSpPr/>
              <p:nvPr/>
            </p:nvSpPr>
            <p:spPr>
              <a:xfrm>
                <a:off x="861574" y="1643476"/>
                <a:ext cx="7333641" cy="774634"/>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  基于统计特征的熵函数是衡量图像信息丰富程度的一个重要指标，有信息论可知，一幅图像 </a:t>
                </a:r>
                <a:r>
                  <a:rPr lang="en" altLang="zh-CN" sz="1200" kern="0" dirty="0">
                    <a:solidFill>
                      <a:srgbClr val="000000">
                        <a:lumMod val="50000"/>
                        <a:lumOff val="50000"/>
                      </a:srgbClr>
                    </a:solidFill>
                    <a:latin typeface="Arial"/>
                    <a:ea typeface="微软雅黑"/>
                  </a:rPr>
                  <a:t>f </a:t>
                </a:r>
                <a:r>
                  <a:rPr lang="zh-CN" altLang="en-US" sz="1200" kern="0" dirty="0">
                    <a:solidFill>
                      <a:srgbClr val="000000">
                        <a:lumMod val="50000"/>
                        <a:lumOff val="50000"/>
                      </a:srgbClr>
                    </a:solidFill>
                    <a:latin typeface="Arial"/>
                    <a:ea typeface="微软雅黑"/>
                  </a:rPr>
                  <a:t>的信息量是由该图像的信息熵 </a:t>
                </a:r>
                <a:r>
                  <a:rPr lang="en" altLang="zh-CN" sz="1200" kern="0" dirty="0">
                    <a:solidFill>
                      <a:srgbClr val="000000">
                        <a:lumMod val="50000"/>
                        <a:lumOff val="50000"/>
                      </a:srgbClr>
                    </a:solidFill>
                    <a:latin typeface="Arial"/>
                    <a:ea typeface="微软雅黑"/>
                  </a:rPr>
                  <a:t>D(f) </a:t>
                </a:r>
                <a:r>
                  <a:rPr lang="zh-CN" altLang="en-US" sz="1200" kern="0" dirty="0">
                    <a:solidFill>
                      <a:srgbClr val="000000">
                        <a:lumMod val="50000"/>
                        <a:lumOff val="50000"/>
                      </a:srgbClr>
                    </a:solidFill>
                    <a:latin typeface="Arial"/>
                    <a:ea typeface="微软雅黑"/>
                  </a:rPr>
                  <a:t>来度量：</a:t>
                </a:r>
              </a:p>
            </p:txBody>
          </p:sp>
          <p:sp>
            <p:nvSpPr>
              <p:cNvPr id="80" name="矩形 79">
                <a:extLst>
                  <a:ext uri="{FF2B5EF4-FFF2-40B4-BE49-F238E27FC236}">
                    <a16:creationId xmlns:a16="http://schemas.microsoft.com/office/drawing/2014/main" id="{A1BEDD1B-8EC5-5A42-B111-8FDE7FE18A65}"/>
                  </a:ext>
                </a:extLst>
              </p:cNvPr>
              <p:cNvSpPr/>
              <p:nvPr/>
            </p:nvSpPr>
            <p:spPr>
              <a:xfrm>
                <a:off x="874713" y="1114425"/>
                <a:ext cx="3660767" cy="611128"/>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a:solidFill>
                      <a:srgbClr val="000000"/>
                    </a:solidFill>
                    <a:latin typeface="Arial"/>
                    <a:ea typeface="微软雅黑"/>
                  </a:rPr>
                  <a:t>entropy</a:t>
                </a:r>
                <a:r>
                  <a:rPr lang="zh-CN" altLang="zh-CN" sz="1867" b="1" kern="0" dirty="0">
                    <a:solidFill>
                      <a:srgbClr val="000000"/>
                    </a:solidFill>
                    <a:latin typeface="Arial"/>
                    <a:ea typeface="微软雅黑"/>
                  </a:rPr>
                  <a:t>函数计算 </a:t>
                </a:r>
                <a:endParaRPr lang="zh-CN" altLang="en-US" sz="1867" b="1" kern="0" dirty="0">
                  <a:solidFill>
                    <a:srgbClr val="000000"/>
                  </a:solidFill>
                  <a:latin typeface="Arial"/>
                  <a:ea typeface="微软雅黑"/>
                </a:endParaRPr>
              </a:p>
            </p:txBody>
          </p:sp>
        </p:grpSp>
      </p:grpSp>
      <p:grpSp>
        <p:nvGrpSpPr>
          <p:cNvPr id="81" name="组合 80">
            <a:extLst>
              <a:ext uri="{FF2B5EF4-FFF2-40B4-BE49-F238E27FC236}">
                <a16:creationId xmlns:a16="http://schemas.microsoft.com/office/drawing/2014/main" id="{16C6CC26-CF0A-7246-96D3-B7AA25334670}"/>
              </a:ext>
            </a:extLst>
          </p:cNvPr>
          <p:cNvGrpSpPr/>
          <p:nvPr/>
        </p:nvGrpSpPr>
        <p:grpSpPr>
          <a:xfrm>
            <a:off x="5892800" y="2300707"/>
            <a:ext cx="5219874" cy="1130084"/>
            <a:chOff x="2038088" y="4987234"/>
            <a:chExt cx="7829811" cy="1695127"/>
          </a:xfrm>
        </p:grpSpPr>
        <p:sp>
          <p:nvSpPr>
            <p:cNvPr id="82" name="Shape 2539">
              <a:extLst>
                <a:ext uri="{FF2B5EF4-FFF2-40B4-BE49-F238E27FC236}">
                  <a16:creationId xmlns:a16="http://schemas.microsoft.com/office/drawing/2014/main" id="{8845C85E-8274-FE4C-BE5D-7E05AE8E9FFE}"/>
                </a:ext>
              </a:extLst>
            </p:cNvPr>
            <p:cNvSpPr/>
            <p:nvPr/>
          </p:nvSpPr>
          <p:spPr>
            <a:xfrm>
              <a:off x="2038088" y="5155564"/>
              <a:ext cx="373993" cy="407993"/>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093759"/>
            </a:solidFill>
            <a:ln w="12700">
              <a:miter lim="400000"/>
            </a:ln>
          </p:spPr>
          <p:txBody>
            <a:bodyPr lIns="25393" tIns="25393" rIns="25393" bIns="25393" anchor="ctr"/>
            <a:lstStyle/>
            <a:p>
              <a:pPr defTabSz="30472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67"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83" name="组合 82">
              <a:extLst>
                <a:ext uri="{FF2B5EF4-FFF2-40B4-BE49-F238E27FC236}">
                  <a16:creationId xmlns:a16="http://schemas.microsoft.com/office/drawing/2014/main" id="{A769E335-2468-AB4A-8C3D-D9C30946D55C}"/>
                </a:ext>
              </a:extLst>
            </p:cNvPr>
            <p:cNvGrpSpPr/>
            <p:nvPr/>
          </p:nvGrpSpPr>
          <p:grpSpPr>
            <a:xfrm>
              <a:off x="2534258" y="4987234"/>
              <a:ext cx="7333641" cy="1695127"/>
              <a:chOff x="874712" y="1114425"/>
              <a:chExt cx="7333641" cy="1695127"/>
            </a:xfrm>
          </p:grpSpPr>
          <p:sp>
            <p:nvSpPr>
              <p:cNvPr id="84" name="矩形 83">
                <a:extLst>
                  <a:ext uri="{FF2B5EF4-FFF2-40B4-BE49-F238E27FC236}">
                    <a16:creationId xmlns:a16="http://schemas.microsoft.com/office/drawing/2014/main" id="{E2FFD481-BBBD-F040-90A3-9D1EBB76C83E}"/>
                  </a:ext>
                </a:extLst>
              </p:cNvPr>
              <p:cNvSpPr/>
              <p:nvPr/>
            </p:nvSpPr>
            <p:spPr>
              <a:xfrm>
                <a:off x="874712" y="1702517"/>
                <a:ext cx="7333641" cy="1107035"/>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zh-CN" altLang="en-US" sz="1200" kern="0" dirty="0">
                    <a:solidFill>
                      <a:srgbClr val="000000">
                        <a:lumMod val="50000"/>
                        <a:lumOff val="50000"/>
                      </a:srgbClr>
                    </a:solidFill>
                    <a:latin typeface="Arial"/>
                    <a:ea typeface="微软雅黑"/>
                  </a:rPr>
                  <a:t>灰度方差缺点也很明显，即在焦点附近灵敏度不高，即该函数在极值点附近过于平坦，从而导致聚焦精度难以提高对每一个像素领域两个灰度差相乘后再逐个像素累加</a:t>
                </a:r>
              </a:p>
            </p:txBody>
          </p:sp>
          <p:sp>
            <p:nvSpPr>
              <p:cNvPr id="85" name="矩形 84">
                <a:extLst>
                  <a:ext uri="{FF2B5EF4-FFF2-40B4-BE49-F238E27FC236}">
                    <a16:creationId xmlns:a16="http://schemas.microsoft.com/office/drawing/2014/main" id="{9807ECBE-6652-F040-A66D-2AFFFA2569F3}"/>
                  </a:ext>
                </a:extLst>
              </p:cNvPr>
              <p:cNvSpPr/>
              <p:nvPr/>
            </p:nvSpPr>
            <p:spPr>
              <a:xfrm>
                <a:off x="874714" y="1114425"/>
                <a:ext cx="3847230" cy="611129"/>
              </a:xfrm>
              <a:prstGeom prst="rect">
                <a:avLst/>
              </a:prstGeom>
            </p:spPr>
            <p:txBody>
              <a:bodyPr wrap="square">
                <a:spAutoFit/>
                <a:scene3d>
                  <a:camera prst="orthographicFront"/>
                  <a:lightRig rig="threePt" dir="t"/>
                </a:scene3d>
                <a:sp3d contourW="12700"/>
              </a:bodyPr>
              <a:lstStyle/>
              <a:p>
                <a:pPr algn="just" defTabSz="304815">
                  <a:lnSpc>
                    <a:spcPct val="120000"/>
                  </a:lnSpc>
                  <a:defRPr/>
                </a:pPr>
                <a:r>
                  <a:rPr lang="en-US" altLang="zh-CN" sz="1867" b="1" kern="0" dirty="0">
                    <a:solidFill>
                      <a:srgbClr val="000000"/>
                    </a:solidFill>
                    <a:latin typeface="Arial"/>
                    <a:ea typeface="微软雅黑"/>
                  </a:rPr>
                  <a:t>SMD2</a:t>
                </a:r>
                <a:r>
                  <a:rPr lang="zh-CN" altLang="zh-CN" sz="1867" b="1" kern="0" dirty="0">
                    <a:solidFill>
                      <a:srgbClr val="000000"/>
                    </a:solidFill>
                    <a:latin typeface="Arial"/>
                    <a:ea typeface="微软雅黑"/>
                  </a:rPr>
                  <a:t>梯度函数计算</a:t>
                </a:r>
                <a:endParaRPr lang="zh-CN" altLang="en-US" sz="1867" b="1" kern="0" dirty="0">
                  <a:solidFill>
                    <a:srgbClr val="000000"/>
                  </a:solidFill>
                  <a:latin typeface="Arial"/>
                  <a:ea typeface="微软雅黑"/>
                </a:endParaRPr>
              </a:p>
            </p:txBody>
          </p:sp>
        </p:grpSp>
      </p:grpSp>
    </p:spTree>
    <p:extLst>
      <p:ext uri="{BB962C8B-B14F-4D97-AF65-F5344CB8AC3E}">
        <p14:creationId xmlns:p14="http://schemas.microsoft.com/office/powerpoint/2010/main" val="91843956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ppt_x</p:attrName>
                                        </p:attrNameLst>
                                      </p:cBhvr>
                                      <p:tavLst>
                                        <p:tav tm="0">
                                          <p:val>
                                            <p:strVal val="#ppt_x-#ppt_w*1.125000"/>
                                          </p:val>
                                        </p:tav>
                                        <p:tav tm="100000">
                                          <p:val>
                                            <p:strVal val="#ppt_x"/>
                                          </p:val>
                                        </p:tav>
                                      </p:tavLst>
                                    </p:anim>
                                    <p:animEffect transition="in" filter="wipe(right)">
                                      <p:cBhvr>
                                        <p:cTn id="13" dur="500"/>
                                        <p:tgtEl>
                                          <p:spTgt spid="51"/>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ppt_x</p:attrName>
                                        </p:attrNameLst>
                                      </p:cBhvr>
                                      <p:tavLst>
                                        <p:tav tm="0">
                                          <p:val>
                                            <p:strVal val="#ppt_x-#ppt_w*1.125000"/>
                                          </p:val>
                                        </p:tav>
                                        <p:tav tm="100000">
                                          <p:val>
                                            <p:strVal val="#ppt_x"/>
                                          </p:val>
                                        </p:tav>
                                      </p:tavLst>
                                    </p:anim>
                                    <p:animEffect transition="in" filter="wipe(right)">
                                      <p:cBhvr>
                                        <p:cTn id="18" dur="500"/>
                                        <p:tgtEl>
                                          <p:spTgt spid="56"/>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p:tgtEl>
                                          <p:spTgt spid="61"/>
                                        </p:tgtEl>
                                        <p:attrNameLst>
                                          <p:attrName>ppt_x</p:attrName>
                                        </p:attrNameLst>
                                      </p:cBhvr>
                                      <p:tavLst>
                                        <p:tav tm="0">
                                          <p:val>
                                            <p:strVal val="#ppt_x-#ppt_w*1.125000"/>
                                          </p:val>
                                        </p:tav>
                                        <p:tav tm="100000">
                                          <p:val>
                                            <p:strVal val="#ppt_x"/>
                                          </p:val>
                                        </p:tav>
                                      </p:tavLst>
                                    </p:anim>
                                    <p:animEffect transition="in" filter="wipe(right)">
                                      <p:cBhvr>
                                        <p:cTn id="23" dur="500"/>
                                        <p:tgtEl>
                                          <p:spTgt spid="61"/>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p:tgtEl>
                                          <p:spTgt spid="66"/>
                                        </p:tgtEl>
                                        <p:attrNameLst>
                                          <p:attrName>ppt_x</p:attrName>
                                        </p:attrNameLst>
                                      </p:cBhvr>
                                      <p:tavLst>
                                        <p:tav tm="0">
                                          <p:val>
                                            <p:strVal val="#ppt_x-#ppt_w*1.125000"/>
                                          </p:val>
                                        </p:tav>
                                        <p:tav tm="100000">
                                          <p:val>
                                            <p:strVal val="#ppt_x"/>
                                          </p:val>
                                        </p:tav>
                                      </p:tavLst>
                                    </p:anim>
                                    <p:animEffect transition="in" filter="wipe(right)">
                                      <p:cBhvr>
                                        <p:cTn id="28" dur="500"/>
                                        <p:tgtEl>
                                          <p:spTgt spid="66"/>
                                        </p:tgtEl>
                                      </p:cBhvr>
                                    </p:animEffect>
                                  </p:childTnLst>
                                </p:cTn>
                              </p:par>
                            </p:childTnLst>
                          </p:cTn>
                        </p:par>
                        <p:par>
                          <p:cTn id="29" fill="hold">
                            <p:stCondLst>
                              <p:cond delay="2500"/>
                            </p:stCondLst>
                            <p:childTnLst>
                              <p:par>
                                <p:cTn id="30" presetID="12" presetClass="entr" presetSubtype="8" fill="hold" nodeType="after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additive="base">
                                        <p:cTn id="32" dur="500"/>
                                        <p:tgtEl>
                                          <p:spTgt spid="71"/>
                                        </p:tgtEl>
                                        <p:attrNameLst>
                                          <p:attrName>ppt_x</p:attrName>
                                        </p:attrNameLst>
                                      </p:cBhvr>
                                      <p:tavLst>
                                        <p:tav tm="0">
                                          <p:val>
                                            <p:strVal val="#ppt_x-#ppt_w*1.125000"/>
                                          </p:val>
                                        </p:tav>
                                        <p:tav tm="100000">
                                          <p:val>
                                            <p:strVal val="#ppt_x"/>
                                          </p:val>
                                        </p:tav>
                                      </p:tavLst>
                                    </p:anim>
                                    <p:animEffect transition="in" filter="wipe(right)">
                                      <p:cBhvr>
                                        <p:cTn id="33" dur="500"/>
                                        <p:tgtEl>
                                          <p:spTgt spid="71"/>
                                        </p:tgtEl>
                                      </p:cBhvr>
                                    </p:animEffect>
                                  </p:childTnLst>
                                </p:cTn>
                              </p:par>
                            </p:childTnLst>
                          </p:cTn>
                        </p:par>
                        <p:par>
                          <p:cTn id="34" fill="hold">
                            <p:stCondLst>
                              <p:cond delay="3000"/>
                            </p:stCondLst>
                            <p:childTnLst>
                              <p:par>
                                <p:cTn id="35" presetID="12" presetClass="entr" presetSubtype="8"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500"/>
                                        <p:tgtEl>
                                          <p:spTgt spid="76"/>
                                        </p:tgtEl>
                                        <p:attrNameLst>
                                          <p:attrName>ppt_x</p:attrName>
                                        </p:attrNameLst>
                                      </p:cBhvr>
                                      <p:tavLst>
                                        <p:tav tm="0">
                                          <p:val>
                                            <p:strVal val="#ppt_x-#ppt_w*1.125000"/>
                                          </p:val>
                                        </p:tav>
                                        <p:tav tm="100000">
                                          <p:val>
                                            <p:strVal val="#ppt_x"/>
                                          </p:val>
                                        </p:tav>
                                      </p:tavLst>
                                    </p:anim>
                                    <p:animEffect transition="in" filter="wipe(right)">
                                      <p:cBhvr>
                                        <p:cTn id="38" dur="500"/>
                                        <p:tgtEl>
                                          <p:spTgt spid="76"/>
                                        </p:tgtEl>
                                      </p:cBhvr>
                                    </p:animEffect>
                                  </p:childTnLst>
                                </p:cTn>
                              </p:par>
                            </p:childTnLst>
                          </p:cTn>
                        </p:par>
                        <p:par>
                          <p:cTn id="39" fill="hold">
                            <p:stCondLst>
                              <p:cond delay="3500"/>
                            </p:stCondLst>
                            <p:childTnLst>
                              <p:par>
                                <p:cTn id="40" presetID="12"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p:tgtEl>
                                          <p:spTgt spid="81"/>
                                        </p:tgtEl>
                                        <p:attrNameLst>
                                          <p:attrName>ppt_x</p:attrName>
                                        </p:attrNameLst>
                                      </p:cBhvr>
                                      <p:tavLst>
                                        <p:tav tm="0">
                                          <p:val>
                                            <p:strVal val="#ppt_x-#ppt_w*1.125000"/>
                                          </p:val>
                                        </p:tav>
                                        <p:tav tm="100000">
                                          <p:val>
                                            <p:strVal val="#ppt_x"/>
                                          </p:val>
                                        </p:tav>
                                      </p:tavLst>
                                    </p:anim>
                                    <p:animEffect transition="in" filter="wipe(right)">
                                      <p:cBhvr>
                                        <p:cTn id="4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79FDCC-79FA-42AD-8C1D-D1D53439A822}"/>
              </a:ext>
            </a:extLst>
          </p:cNvPr>
          <p:cNvSpPr/>
          <p:nvPr/>
        </p:nvSpPr>
        <p:spPr>
          <a:xfrm>
            <a:off x="254000" y="279400"/>
            <a:ext cx="11734800" cy="1524340"/>
          </a:xfrm>
          <a:prstGeom prst="rect">
            <a:avLst/>
          </a:prstGeom>
          <a:solidFill>
            <a:srgbClr val="5F18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3" name="文本框 2">
            <a:extLst>
              <a:ext uri="{FF2B5EF4-FFF2-40B4-BE49-F238E27FC236}">
                <a16:creationId xmlns:a16="http://schemas.microsoft.com/office/drawing/2014/main" id="{CF0FE2C6-D45D-7541-90C9-10B51C3172C2}"/>
              </a:ext>
            </a:extLst>
          </p:cNvPr>
          <p:cNvSpPr txBox="1"/>
          <p:nvPr/>
        </p:nvSpPr>
        <p:spPr>
          <a:xfrm>
            <a:off x="508000" y="533400"/>
            <a:ext cx="11226800" cy="988347"/>
          </a:xfrm>
          <a:prstGeom prst="rect">
            <a:avLst/>
          </a:prstGeom>
          <a:noFill/>
          <a:ln>
            <a:noFill/>
          </a:ln>
        </p:spPr>
        <p:txBody>
          <a:bodyPr wrap="square" rtlCol="0">
            <a:spAutoFit/>
          </a:bodyPr>
          <a:lstStyle/>
          <a:p>
            <a:pPr>
              <a:lnSpc>
                <a:spcPct val="150000"/>
              </a:lnSpc>
            </a:pPr>
            <a:r>
              <a:rPr kumimoji="1" lang="zh-CN" altLang="en-US" sz="4400" b="1" spc="67" dirty="0">
                <a:solidFill>
                  <a:schemeClr val="bg1"/>
                </a:solidFill>
                <a:latin typeface="Microsoft YaHei" panose="020B0503020204020204" pitchFamily="34" charset="-122"/>
                <a:ea typeface="Microsoft YaHei" panose="020B0503020204020204" pitchFamily="34" charset="-122"/>
              </a:rPr>
              <a:t>照片特徵提取</a:t>
            </a:r>
            <a:endParaRPr kumimoji="1" lang="en-US" altLang="zh-CN" sz="4400" b="1" spc="67"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90851C98-B373-B84A-AA5F-513AECFE57F7}"/>
              </a:ext>
            </a:extLst>
          </p:cNvPr>
          <p:cNvSpPr/>
          <p:nvPr/>
        </p:nvSpPr>
        <p:spPr>
          <a:xfrm>
            <a:off x="2235201" y="1244600"/>
            <a:ext cx="4174541" cy="525913"/>
          </a:xfrm>
          <a:prstGeom prst="rect">
            <a:avLst/>
          </a:prstGeom>
        </p:spPr>
        <p:txBody>
          <a:bodyPr wrap="none">
            <a:spAutoFit/>
          </a:bodyPr>
          <a:lstStyle/>
          <a:p>
            <a:pPr>
              <a:lnSpc>
                <a:spcPct val="150000"/>
              </a:lnSpc>
            </a:pPr>
            <a:r>
              <a:rPr lang="zh-CN" altLang="en-US" sz="2133" dirty="0">
                <a:solidFill>
                  <a:srgbClr val="FFC000"/>
                </a:solidFill>
                <a:latin typeface="Century Gothic" panose="020B0502020202020204" pitchFamily="34" charset="0"/>
                <a:ea typeface="微软雅黑"/>
              </a:rPr>
              <a:t>採用照片清晰度常用</a:t>
            </a:r>
            <a:r>
              <a:rPr lang="en-US" altLang="zh-TW" sz="2133" dirty="0">
                <a:solidFill>
                  <a:srgbClr val="FFC000"/>
                </a:solidFill>
                <a:latin typeface="Century Gothic" panose="020B0502020202020204" pitchFamily="34" charset="0"/>
                <a:ea typeface="微软雅黑"/>
              </a:rPr>
              <a:t>8</a:t>
            </a:r>
            <a:r>
              <a:rPr lang="zh-CN" altLang="en-US" sz="2133" dirty="0">
                <a:solidFill>
                  <a:srgbClr val="FFC000"/>
                </a:solidFill>
                <a:latin typeface="Century Gothic" panose="020B0502020202020204" pitchFamily="34" charset="0"/>
                <a:ea typeface="微软雅黑"/>
              </a:rPr>
              <a:t>個評價指標</a:t>
            </a:r>
            <a:endParaRPr lang="en-US" altLang="zh-CN" sz="2133" dirty="0">
              <a:solidFill>
                <a:srgbClr val="FFC000"/>
              </a:solidFill>
              <a:latin typeface="Century Gothic" panose="020B0502020202020204" pitchFamily="34" charset="0"/>
              <a:ea typeface="微软雅黑"/>
            </a:endParaRPr>
          </a:p>
        </p:txBody>
      </p:sp>
      <p:pic>
        <p:nvPicPr>
          <p:cNvPr id="6" name="图片 5">
            <a:extLst>
              <a:ext uri="{FF2B5EF4-FFF2-40B4-BE49-F238E27FC236}">
                <a16:creationId xmlns:a16="http://schemas.microsoft.com/office/drawing/2014/main" id="{5D964392-94FC-5749-BCAF-B53268121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3530600"/>
            <a:ext cx="10279073" cy="3157230"/>
          </a:xfrm>
          <a:prstGeom prst="rect">
            <a:avLst/>
          </a:prstGeom>
        </p:spPr>
      </p:pic>
      <p:pic>
        <p:nvPicPr>
          <p:cNvPr id="86" name="图片 85">
            <a:extLst>
              <a:ext uri="{FF2B5EF4-FFF2-40B4-BE49-F238E27FC236}">
                <a16:creationId xmlns:a16="http://schemas.microsoft.com/office/drawing/2014/main" id="{C4E1FC10-69A0-DE4D-BEC1-504E56055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790" y="533400"/>
            <a:ext cx="5239391" cy="2734393"/>
          </a:xfrm>
          <a:prstGeom prst="rect">
            <a:avLst/>
          </a:prstGeom>
        </p:spPr>
      </p:pic>
    </p:spTree>
    <p:extLst>
      <p:ext uri="{BB962C8B-B14F-4D97-AF65-F5344CB8AC3E}">
        <p14:creationId xmlns:p14="http://schemas.microsoft.com/office/powerpoint/2010/main" val="13059040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EFF28B4-8C29-449B-B91D-6EAC359D65BF}"/>
              </a:ext>
            </a:extLst>
          </p:cNvPr>
          <p:cNvSpPr/>
          <p:nvPr/>
        </p:nvSpPr>
        <p:spPr>
          <a:xfrm>
            <a:off x="254000" y="279400"/>
            <a:ext cx="11734800" cy="1524340"/>
          </a:xfrm>
          <a:prstGeom prst="rect">
            <a:avLst/>
          </a:prstGeom>
          <a:solidFill>
            <a:srgbClr val="5F18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3" name="文本框 2">
            <a:extLst>
              <a:ext uri="{FF2B5EF4-FFF2-40B4-BE49-F238E27FC236}">
                <a16:creationId xmlns:a16="http://schemas.microsoft.com/office/drawing/2014/main" id="{CF0FE2C6-D45D-7541-90C9-10B51C3172C2}"/>
              </a:ext>
            </a:extLst>
          </p:cNvPr>
          <p:cNvSpPr txBox="1"/>
          <p:nvPr/>
        </p:nvSpPr>
        <p:spPr>
          <a:xfrm>
            <a:off x="726770" y="637956"/>
            <a:ext cx="11226800" cy="769441"/>
          </a:xfrm>
          <a:prstGeom prst="rect">
            <a:avLst/>
          </a:prstGeom>
          <a:noFill/>
        </p:spPr>
        <p:txBody>
          <a:bodyPr wrap="square" rtlCol="0">
            <a:spAutoFit/>
          </a:bodyPr>
          <a:lstStyle/>
          <a:p>
            <a:r>
              <a:rPr kumimoji="1" lang="en-US" altLang="zh-CN" sz="4400" b="1" spc="67" dirty="0" err="1">
                <a:solidFill>
                  <a:schemeClr val="bg1"/>
                </a:solidFill>
                <a:latin typeface="Microsoft YaHei" panose="020B0503020204020204" pitchFamily="34" charset="-122"/>
                <a:ea typeface="Microsoft YaHei" panose="020B0503020204020204" pitchFamily="34" charset="-122"/>
              </a:rPr>
              <a:t>LightGBM</a:t>
            </a:r>
            <a:r>
              <a:rPr kumimoji="1" lang="zh-CN" altLang="zh-CN" sz="4400" b="1" spc="67" dirty="0">
                <a:solidFill>
                  <a:schemeClr val="bg1"/>
                </a:solidFill>
                <a:latin typeface="Microsoft YaHei" panose="020B0503020204020204" pitchFamily="34" charset="-122"/>
                <a:ea typeface="Microsoft YaHei" panose="020B0503020204020204" pitchFamily="34" charset="-122"/>
              </a:rPr>
              <a:t>模型</a:t>
            </a:r>
            <a:endParaRPr kumimoji="1" lang="zh-CN" altLang="en-US" sz="4400" b="1" spc="67" dirty="0">
              <a:solidFill>
                <a:schemeClr val="bg1"/>
              </a:solidFill>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581893FC-A28C-3D4A-8A9C-CD9631ADA4DC}"/>
              </a:ext>
            </a:extLst>
          </p:cNvPr>
          <p:cNvSpPr txBox="1"/>
          <p:nvPr/>
        </p:nvSpPr>
        <p:spPr>
          <a:xfrm>
            <a:off x="714507" y="2006600"/>
            <a:ext cx="9039093" cy="1472775"/>
          </a:xfrm>
          <a:prstGeom prst="rect">
            <a:avLst/>
          </a:prstGeom>
          <a:noFill/>
          <a:ln>
            <a:gradFill>
              <a:gsLst>
                <a:gs pos="8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p:spPr>
        <p:txBody>
          <a:bodyPr wrap="square" rtlCol="0">
            <a:spAutoFit/>
          </a:bodyPr>
          <a:lstStyle/>
          <a:p>
            <a:pPr algn="just">
              <a:lnSpc>
                <a:spcPct val="150000"/>
              </a:lnSpc>
            </a:pPr>
            <a:r>
              <a:rPr lang="en-US" altLang="zh-CN" sz="2133" b="1" kern="100" dirty="0">
                <a:latin typeface="Calibri" panose="020F0502020204030204" pitchFamily="34" charset="0"/>
                <a:ea typeface="宋体" panose="02010600030101010101" pitchFamily="2" charset="-122"/>
                <a:cs typeface="Times New Roman" panose="02020603050405020304" pitchFamily="18" charset="0"/>
              </a:rPr>
              <a:t>GBDT (Gradient Boosting Decision Tree) </a:t>
            </a:r>
          </a:p>
          <a:p>
            <a:pPr algn="just">
              <a:lnSpc>
                <a:spcPct val="150000"/>
              </a:lnSpc>
            </a:pP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是機器學習中一個長盛不衰的模型，其主要思想是</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利用弱分類器（決策樹）迭代訓練以得到最優模型，</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該模型具有訓練效果好、不易過擬合等優點。</a:t>
            </a:r>
            <a:r>
              <a:rPr lang="en-US" altLang="zh-CN" sz="1333" kern="100" dirty="0">
                <a:latin typeface="Calibri" panose="020F0502020204030204" pitchFamily="34" charset="0"/>
                <a:ea typeface="宋体" panose="02010600030101010101" pitchFamily="2" charset="-122"/>
                <a:cs typeface="Times New Roman" panose="02020603050405020304" pitchFamily="18" charset="0"/>
              </a:rPr>
              <a:t>GBDT</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不僅在工業界應用廣泛，通常被用於多分類、點擊率預測、搜索排序等任務；在各種數據挖掘競賽中也是致命武器，據統計</a:t>
            </a:r>
            <a:r>
              <a:rPr lang="en-US" altLang="zh-CN" sz="1333" kern="100" dirty="0">
                <a:latin typeface="Calibri" panose="020F0502020204030204" pitchFamily="34" charset="0"/>
                <a:ea typeface="宋体" panose="02010600030101010101" pitchFamily="2" charset="-122"/>
                <a:cs typeface="Times New Roman" panose="02020603050405020304" pitchFamily="18" charset="0"/>
              </a:rPr>
              <a:t>Kaggle</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上的比賽有一半以上的冠軍方案都是基於</a:t>
            </a:r>
            <a:r>
              <a:rPr lang="en-US" altLang="zh-CN" sz="1333" kern="100" dirty="0">
                <a:latin typeface="Calibri" panose="020F0502020204030204" pitchFamily="34" charset="0"/>
                <a:ea typeface="宋体" panose="02010600030101010101" pitchFamily="2" charset="-122"/>
                <a:cs typeface="Times New Roman" panose="02020603050405020304" pitchFamily="18" charset="0"/>
              </a:rPr>
              <a:t>GBDT</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TW" sz="1333"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1" name="矩形 50">
            <a:extLst>
              <a:ext uri="{FF2B5EF4-FFF2-40B4-BE49-F238E27FC236}">
                <a16:creationId xmlns:a16="http://schemas.microsoft.com/office/drawing/2014/main" id="{CAB4D9D9-27A2-344A-9353-28A1059B278E}"/>
              </a:ext>
            </a:extLst>
          </p:cNvPr>
          <p:cNvSpPr/>
          <p:nvPr/>
        </p:nvSpPr>
        <p:spPr>
          <a:xfrm>
            <a:off x="726770" y="3733800"/>
            <a:ext cx="9026830" cy="1780487"/>
          </a:xfrm>
          <a:prstGeom prst="rect">
            <a:avLst/>
          </a:prstGeom>
          <a:ln>
            <a:gradFill>
              <a:gsLst>
                <a:gs pos="8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just">
              <a:lnSpc>
                <a:spcPct val="150000"/>
              </a:lnSpc>
            </a:pPr>
            <a:r>
              <a:rPr lang="en-US" altLang="zh-CN" sz="2133" b="1" kern="100" dirty="0" err="1">
                <a:latin typeface="Calibri" panose="020F0502020204030204" pitchFamily="34" charset="0"/>
                <a:ea typeface="宋体" panose="02010600030101010101" pitchFamily="2" charset="-122"/>
                <a:cs typeface="Times New Roman" panose="02020603050405020304" pitchFamily="18" charset="0"/>
              </a:rPr>
              <a:t>LightGBM</a:t>
            </a:r>
            <a:r>
              <a:rPr lang="zh-TW" altLang="zh-CN" sz="2133" b="1"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133" b="1" kern="100" dirty="0">
                <a:latin typeface="Calibri" panose="020F0502020204030204" pitchFamily="34" charset="0"/>
                <a:ea typeface="宋体" panose="02010600030101010101" pitchFamily="2" charset="-122"/>
                <a:cs typeface="Times New Roman" panose="02020603050405020304" pitchFamily="18" charset="0"/>
              </a:rPr>
              <a:t>Light Gradient Boosting Machine</a:t>
            </a:r>
            <a:r>
              <a:rPr lang="zh-TW" altLang="zh-CN" sz="2133" b="1"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TW" sz="2133" b="1"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是一個實現</a:t>
            </a:r>
            <a:r>
              <a:rPr lang="en-US" altLang="zh-CN" sz="1333" kern="100" dirty="0">
                <a:latin typeface="Calibri" panose="020F0502020204030204" pitchFamily="34" charset="0"/>
                <a:ea typeface="宋体" panose="02010600030101010101" pitchFamily="2" charset="-122"/>
                <a:cs typeface="Times New Roman" panose="02020603050405020304" pitchFamily="18" charset="0"/>
              </a:rPr>
              <a:t>GBDT</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算法的框架支持高效率的並行訓練，並且具有</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更快的訓練速度</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更低的內存消耗</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更好的準確率</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、支持分布式可以快速處理</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海量數據</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等優點。此外，</a:t>
            </a:r>
            <a:r>
              <a:rPr lang="en-US" altLang="zh-CN" sz="1333" kern="100" dirty="0" err="1">
                <a:latin typeface="Calibri" panose="020F0502020204030204" pitchFamily="34" charset="0"/>
                <a:ea typeface="宋体" panose="02010600030101010101" pitchFamily="2" charset="-122"/>
                <a:cs typeface="Times New Roman" panose="02020603050405020304" pitchFamily="18" charset="0"/>
              </a:rPr>
              <a:t>lightGBM</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模型作爲深度集成學習模型，不僅具有高性能，而且模型的超參數和模型的</a:t>
            </a:r>
            <a:r>
              <a:rPr lang="zh-TW" altLang="zh-CN" sz="1333" kern="100" dirty="0">
                <a:solidFill>
                  <a:schemeClr val="accent3"/>
                </a:solidFill>
                <a:latin typeface="Calibri" panose="020F0502020204030204" pitchFamily="34" charset="0"/>
                <a:ea typeface="宋体" panose="02010600030101010101" pitchFamily="2" charset="-122"/>
                <a:cs typeface="Times New Roman" panose="02020603050405020304" pitchFamily="18" charset="0"/>
              </a:rPr>
              <a:t>學習參數</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比基於深度神經網絡模型要少很多，因而，訓練</a:t>
            </a:r>
            <a:r>
              <a:rPr lang="en-US" altLang="zh-CN" sz="1333" kern="100" dirty="0" err="1">
                <a:latin typeface="Calibri" panose="020F0502020204030204" pitchFamily="34" charset="0"/>
                <a:ea typeface="宋体" panose="02010600030101010101" pitchFamily="2" charset="-122"/>
                <a:cs typeface="Times New Roman" panose="02020603050405020304" pitchFamily="18" charset="0"/>
              </a:rPr>
              <a:t>lightGBM</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模型所需的訓練數據規模小，且訓練效率大幅提升。</a:t>
            </a:r>
            <a:endParaRPr lang="zh-CN" altLang="zh-CN" sz="1067"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2" name="矩形 51">
            <a:extLst>
              <a:ext uri="{FF2B5EF4-FFF2-40B4-BE49-F238E27FC236}">
                <a16:creationId xmlns:a16="http://schemas.microsoft.com/office/drawing/2014/main" id="{80E13FAE-C2A8-FE44-8E8F-1FAA57D4C729}"/>
              </a:ext>
            </a:extLst>
          </p:cNvPr>
          <p:cNvSpPr/>
          <p:nvPr/>
        </p:nvSpPr>
        <p:spPr>
          <a:xfrm>
            <a:off x="726770" y="5768776"/>
            <a:ext cx="9026830" cy="672685"/>
          </a:xfrm>
          <a:prstGeom prst="rect">
            <a:avLst/>
          </a:prstGeom>
          <a:ln>
            <a:gradFill>
              <a:gsLst>
                <a:gs pos="8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just">
              <a:lnSpc>
                <a:spcPct val="150000"/>
              </a:lnSpc>
            </a:pP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綜合模糊照片識別任務的特性和</a:t>
            </a:r>
            <a:r>
              <a:rPr lang="en-US" altLang="zh-CN" sz="1333" kern="100" dirty="0" err="1">
                <a:latin typeface="Calibri" panose="020F0502020204030204" pitchFamily="34" charset="0"/>
                <a:ea typeface="宋体" panose="02010600030101010101" pitchFamily="2" charset="-122"/>
                <a:cs typeface="Times New Roman" panose="02020603050405020304" pitchFamily="18" charset="0"/>
              </a:rPr>
              <a:t>LightGBMLightGBM</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的應用特點，我們將多種邊緣特徵作爲</a:t>
            </a:r>
            <a:r>
              <a:rPr lang="en-US" altLang="zh-CN" sz="1333" kern="100" dirty="0" err="1">
                <a:latin typeface="Calibri" panose="020F0502020204030204" pitchFamily="34" charset="0"/>
                <a:ea typeface="宋体" panose="02010600030101010101" pitchFamily="2" charset="-122"/>
                <a:cs typeface="Times New Roman" panose="02020603050405020304" pitchFamily="18" charset="0"/>
              </a:rPr>
              <a:t>LightGBM</a:t>
            </a:r>
            <a:r>
              <a:rPr lang="zh-TW" altLang="zh-CN" sz="1333" kern="100" dirty="0">
                <a:latin typeface="Calibri" panose="020F0502020204030204" pitchFamily="34" charset="0"/>
                <a:ea typeface="宋体" panose="02010600030101010101" pitchFamily="2" charset="-122"/>
                <a:cs typeface="Times New Roman" panose="02020603050405020304" pitchFamily="18" charset="0"/>
              </a:rPr>
              <a:t>模型的輸入，利用該模型多特徵融合能力強的集成學習模型特性，實現模糊照片的高精度識別。</a:t>
            </a:r>
            <a:endParaRPr lang="zh-CN" altLang="zh-CN" sz="1067"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68350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EFF28B4-8C29-449B-B91D-6EAC359D65BF}"/>
              </a:ext>
            </a:extLst>
          </p:cNvPr>
          <p:cNvSpPr/>
          <p:nvPr/>
        </p:nvSpPr>
        <p:spPr>
          <a:xfrm>
            <a:off x="254000" y="279400"/>
            <a:ext cx="11734800" cy="1524340"/>
          </a:xfrm>
          <a:prstGeom prst="rect">
            <a:avLst/>
          </a:prstGeom>
          <a:solidFill>
            <a:srgbClr val="5F18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a:p>
        </p:txBody>
      </p:sp>
      <p:sp>
        <p:nvSpPr>
          <p:cNvPr id="3" name="文本框 2">
            <a:extLst>
              <a:ext uri="{FF2B5EF4-FFF2-40B4-BE49-F238E27FC236}">
                <a16:creationId xmlns:a16="http://schemas.microsoft.com/office/drawing/2014/main" id="{CF0FE2C6-D45D-7541-90C9-10B51C3172C2}"/>
              </a:ext>
            </a:extLst>
          </p:cNvPr>
          <p:cNvSpPr txBox="1"/>
          <p:nvPr/>
        </p:nvSpPr>
        <p:spPr>
          <a:xfrm>
            <a:off x="726770" y="637956"/>
            <a:ext cx="11226800" cy="769441"/>
          </a:xfrm>
          <a:prstGeom prst="rect">
            <a:avLst/>
          </a:prstGeom>
          <a:noFill/>
        </p:spPr>
        <p:txBody>
          <a:bodyPr wrap="square" rtlCol="0">
            <a:spAutoFit/>
          </a:bodyPr>
          <a:lstStyle/>
          <a:p>
            <a:r>
              <a:rPr kumimoji="1" lang="en-US" altLang="zh-CN" sz="4400" b="1" spc="67" dirty="0" err="1">
                <a:solidFill>
                  <a:schemeClr val="bg1"/>
                </a:solidFill>
                <a:latin typeface="Microsoft YaHei" panose="020B0503020204020204" pitchFamily="34" charset="-122"/>
                <a:ea typeface="Microsoft YaHei" panose="020B0503020204020204" pitchFamily="34" charset="-122"/>
              </a:rPr>
              <a:t>LightGBM</a:t>
            </a:r>
            <a:r>
              <a:rPr kumimoji="1" lang="zh-CN" altLang="zh-CN" sz="4400" b="1" spc="67" dirty="0">
                <a:solidFill>
                  <a:schemeClr val="bg1"/>
                </a:solidFill>
                <a:latin typeface="Microsoft YaHei" panose="020B0503020204020204" pitchFamily="34" charset="-122"/>
                <a:ea typeface="Microsoft YaHei" panose="020B0503020204020204" pitchFamily="34" charset="-122"/>
              </a:rPr>
              <a:t>模型</a:t>
            </a:r>
            <a:endParaRPr kumimoji="1" lang="zh-CN" altLang="en-US" sz="4400" b="1" spc="67" dirty="0">
              <a:solidFill>
                <a:schemeClr val="bg1"/>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B8BBC426-A1A0-4743-813E-EEC70CA3B092}"/>
              </a:ext>
            </a:extLst>
          </p:cNvPr>
          <p:cNvPicPr>
            <a:picLocks noChangeAspect="1"/>
          </p:cNvPicPr>
          <p:nvPr/>
        </p:nvPicPr>
        <p:blipFill>
          <a:blip r:embed="rId2"/>
          <a:stretch>
            <a:fillRect/>
          </a:stretch>
        </p:blipFill>
        <p:spPr>
          <a:xfrm>
            <a:off x="0" y="0"/>
            <a:ext cx="12192000" cy="6858000"/>
          </a:xfrm>
          <a:prstGeom prst="rect">
            <a:avLst/>
          </a:prstGeom>
        </p:spPr>
      </p:pic>
      <p:pic>
        <p:nvPicPr>
          <p:cNvPr id="11" name="图片 10">
            <a:extLst>
              <a:ext uri="{FF2B5EF4-FFF2-40B4-BE49-F238E27FC236}">
                <a16:creationId xmlns:a16="http://schemas.microsoft.com/office/drawing/2014/main" id="{BC15EA40-7E62-C74A-9897-4E1FA49BD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816783"/>
            <a:ext cx="8331200" cy="4902551"/>
          </a:xfrm>
          <a:prstGeom prst="rect">
            <a:avLst/>
          </a:prstGeom>
        </p:spPr>
      </p:pic>
    </p:spTree>
    <p:extLst>
      <p:ext uri="{BB962C8B-B14F-4D97-AF65-F5344CB8AC3E}">
        <p14:creationId xmlns:p14="http://schemas.microsoft.com/office/powerpoint/2010/main" val="225184149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73095" y="1620520"/>
            <a:ext cx="1771650" cy="869950"/>
          </a:xfrm>
          <a:prstGeom prst="rect">
            <a:avLst/>
          </a:prstGeom>
        </p:spPr>
      </p:pic>
      <p:sp>
        <p:nvSpPr>
          <p:cNvPr id="7" name="矩形 6"/>
          <p:cNvSpPr/>
          <p:nvPr/>
        </p:nvSpPr>
        <p:spPr>
          <a:xfrm>
            <a:off x="5782945" y="3714750"/>
            <a:ext cx="4997450" cy="769441"/>
          </a:xfrm>
          <a:prstGeom prst="rect">
            <a:avLst/>
          </a:prstGeom>
        </p:spPr>
        <p:txBody>
          <a:bodyPr wrap="square">
            <a:spAutoFit/>
          </a:bodyPr>
          <a:lstStyle/>
          <a:p>
            <a:pPr algn="ctr"/>
            <a:r>
              <a:rPr lang="zh-TW" altLang="zh-CN" sz="4400" b="1" dirty="0">
                <a:cs typeface="+mn-ea"/>
              </a:rPr>
              <a:t>未來構想</a:t>
            </a:r>
            <a:endParaRPr lang="zh-CN" altLang="en-US" sz="4400" b="1" dirty="0">
              <a:solidFill>
                <a:schemeClr val="tx1"/>
              </a:solidFill>
              <a:cs typeface="+mn-ea"/>
              <a:sym typeface="+mn-lt"/>
            </a:endParaRP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03</a:t>
            </a:r>
          </a:p>
        </p:txBody>
      </p:sp>
      <p:sp>
        <p:nvSpPr>
          <p:cNvPr id="4" name="矩形 3"/>
          <p:cNvSpPr/>
          <p:nvPr/>
        </p:nvSpPr>
        <p:spPr>
          <a:xfrm>
            <a:off x="6262370" y="4624070"/>
            <a:ext cx="4369435" cy="461665"/>
          </a:xfrm>
          <a:prstGeom prst="rect">
            <a:avLst/>
          </a:prstGeom>
        </p:spPr>
        <p:txBody>
          <a:bodyPr wrap="square">
            <a:spAutoFit/>
          </a:bodyPr>
          <a:lstStyle/>
          <a:p>
            <a:pPr algn="ctr"/>
            <a:r>
              <a:rPr lang="en-US" altLang="zh-CN" sz="2400" dirty="0">
                <a:latin typeface="Gurmukhi MN" panose="02020600050405020304" pitchFamily="18" charset="0"/>
                <a:cs typeface="Gurmukhi MN" panose="02020600050405020304" pitchFamily="18" charset="0"/>
                <a:sym typeface="+mn-lt"/>
              </a:rPr>
              <a:t>Future vision</a:t>
            </a:r>
            <a:endParaRPr lang="en-US" altLang="zh-CN" sz="2400" b="1" dirty="0">
              <a:solidFill>
                <a:schemeClr val="tx1"/>
              </a:solidFill>
              <a:latin typeface="Gurmukhi MN" panose="02020600050405020304" pitchFamily="18" charset="0"/>
              <a:cs typeface="Gurmukhi MN" panose="02020600050405020304" pitchFamily="18" charset="0"/>
              <a:sym typeface="+mn-lt"/>
            </a:endParaRPr>
          </a:p>
        </p:txBody>
      </p:sp>
      <p:cxnSp>
        <p:nvCxnSpPr>
          <p:cNvPr id="5" name="PA_直接连接符 14"/>
          <p:cNvCxnSpPr/>
          <p:nvPr>
            <p:custDataLst>
              <p:tags r:id="rId1"/>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2"/>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3"/>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extLst>
      <p:ext uri="{BB962C8B-B14F-4D97-AF65-F5344CB8AC3E}">
        <p14:creationId xmlns:p14="http://schemas.microsoft.com/office/powerpoint/2010/main" val="88741998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MH_SubTitle_2"/>
          <p:cNvSpPr txBox="1"/>
          <p:nvPr>
            <p:custDataLst>
              <p:tags r:id="rId2"/>
            </p:custDataLst>
          </p:nvPr>
        </p:nvSpPr>
        <p:spPr>
          <a:xfrm>
            <a:off x="6582858" y="4713436"/>
            <a:ext cx="2490806" cy="1357647"/>
          </a:xfrm>
          <a:prstGeom prst="rect">
            <a:avLst/>
          </a:prstGeom>
          <a:noFill/>
        </p:spPr>
        <p:txBody>
          <a:bodyPr anchor="ctr">
            <a:normAutofit/>
          </a:bodyPr>
          <a:lstStyle/>
          <a:p>
            <a:pPr>
              <a:lnSpc>
                <a:spcPct val="130000"/>
              </a:lnSpc>
              <a:defRPr/>
            </a:pPr>
            <a:r>
              <a:rPr lang="zh-CN" altLang="en-US" sz="1400" dirty="0">
                <a:solidFill>
                  <a:schemeClr val="tx1">
                    <a:lumMod val="65000"/>
                    <a:lumOff val="35000"/>
                  </a:schemeClr>
                </a:solidFill>
                <a:cs typeface="+mn-ea"/>
                <a:sym typeface="+mn-lt"/>
              </a:rPr>
              <a:t>作為人像識別</a:t>
            </a:r>
            <a:r>
              <a:rPr lang="zh-TW" altLang="en-US"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物件識別照片處理的前置步驟</a:t>
            </a:r>
            <a:r>
              <a:rPr lang="zh-TW" altLang="en-US"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減少需要處理照片數量</a:t>
            </a:r>
          </a:p>
        </p:txBody>
      </p:sp>
      <p:sp>
        <p:nvSpPr>
          <p:cNvPr id="2" name="MH_Other_1"/>
          <p:cNvSpPr/>
          <p:nvPr>
            <p:custDataLst>
              <p:tags r:id="rId3"/>
            </p:custDataLst>
          </p:nvPr>
        </p:nvSpPr>
        <p:spPr>
          <a:xfrm rot="16200000">
            <a:off x="4180168" y="2590255"/>
            <a:ext cx="1258887" cy="1308100"/>
          </a:xfrm>
          <a:prstGeom prst="notchedRightArrow">
            <a:avLst>
              <a:gd name="adj1" fmla="val 60007"/>
              <a:gd name="adj2" fmla="val 36498"/>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5" name="MH_Other_2"/>
          <p:cNvSpPr/>
          <p:nvPr>
            <p:custDataLst>
              <p:tags r:id="rId4"/>
            </p:custDataLst>
          </p:nvPr>
        </p:nvSpPr>
        <p:spPr>
          <a:xfrm rot="1198197">
            <a:off x="5138713" y="4015680"/>
            <a:ext cx="1258887" cy="1306513"/>
          </a:xfrm>
          <a:prstGeom prst="notchedRightArrow">
            <a:avLst>
              <a:gd name="adj1" fmla="val 60007"/>
              <a:gd name="adj2" fmla="val 3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6" name="MH_Other_3"/>
          <p:cNvSpPr/>
          <p:nvPr>
            <p:custDataLst>
              <p:tags r:id="rId5"/>
            </p:custDataLst>
          </p:nvPr>
        </p:nvSpPr>
        <p:spPr>
          <a:xfrm rot="20054392" flipH="1">
            <a:off x="3222457" y="4060180"/>
            <a:ext cx="1257300" cy="1306513"/>
          </a:xfrm>
          <a:prstGeom prst="notchedRightArrow">
            <a:avLst>
              <a:gd name="adj1" fmla="val 60007"/>
              <a:gd name="adj2" fmla="val 3649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1" dirty="0">
              <a:cs typeface="+mn-ea"/>
              <a:sym typeface="+mn-lt"/>
            </a:endParaRPr>
          </a:p>
        </p:txBody>
      </p:sp>
      <p:sp>
        <p:nvSpPr>
          <p:cNvPr id="9" name="MH_SubTitle_4"/>
          <p:cNvSpPr txBox="1"/>
          <p:nvPr>
            <p:custDataLst>
              <p:tags r:id="rId6"/>
            </p:custDataLst>
          </p:nvPr>
        </p:nvSpPr>
        <p:spPr>
          <a:xfrm>
            <a:off x="890134" y="4713436"/>
            <a:ext cx="2031325" cy="1469430"/>
          </a:xfrm>
          <a:prstGeom prst="rect">
            <a:avLst/>
          </a:prstGeom>
          <a:noFill/>
        </p:spPr>
        <p:txBody>
          <a:bodyPr anchor="ctr">
            <a:normAutofit/>
          </a:bodyPr>
          <a:lstStyle/>
          <a:p>
            <a:pPr>
              <a:lnSpc>
                <a:spcPct val="130000"/>
              </a:lnSpc>
              <a:defRPr/>
            </a:pPr>
            <a:r>
              <a:rPr lang="zh-CN" altLang="en-US" sz="1400" dirty="0">
                <a:solidFill>
                  <a:schemeClr val="tx1">
                    <a:lumMod val="65000"/>
                    <a:lumOff val="35000"/>
                  </a:schemeClr>
                </a:solidFill>
                <a:cs typeface="+mn-ea"/>
                <a:sym typeface="+mn-lt"/>
              </a:rPr>
              <a:t>提前剔除無法認清的嫌疑照片</a:t>
            </a:r>
            <a:r>
              <a:rPr lang="zh-TW" altLang="en-US"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減少警察查找照片個數</a:t>
            </a:r>
            <a:r>
              <a:rPr lang="zh-TW" altLang="en-US"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增加破案效率</a:t>
            </a:r>
          </a:p>
        </p:txBody>
      </p:sp>
      <p:sp>
        <p:nvSpPr>
          <p:cNvPr id="20" name="MH_SubTitle_1"/>
          <p:cNvSpPr txBox="1"/>
          <p:nvPr>
            <p:custDataLst>
              <p:tags r:id="rId7"/>
            </p:custDataLst>
          </p:nvPr>
        </p:nvSpPr>
        <p:spPr>
          <a:xfrm>
            <a:off x="3674547" y="1538200"/>
            <a:ext cx="2270125" cy="1030725"/>
          </a:xfrm>
          <a:prstGeom prst="rect">
            <a:avLst/>
          </a:prstGeom>
          <a:noFill/>
        </p:spPr>
        <p:txBody>
          <a:bodyPr anchor="b">
            <a:normAutofit/>
          </a:bodyPr>
          <a:lstStyle/>
          <a:p>
            <a:pPr algn="ctr">
              <a:lnSpc>
                <a:spcPct val="130000"/>
              </a:lnSpc>
              <a:defRPr/>
            </a:pPr>
            <a:r>
              <a:rPr lang="zh-CN" altLang="en-US" sz="1400" dirty="0">
                <a:solidFill>
                  <a:schemeClr val="tx1">
                    <a:lumMod val="65000"/>
                    <a:lumOff val="35000"/>
                  </a:schemeClr>
                </a:solidFill>
                <a:cs typeface="+mn-ea"/>
                <a:sym typeface="+mn-lt"/>
              </a:rPr>
              <a:t>與手機系統</a:t>
            </a:r>
            <a:r>
              <a:rPr lang="zh-TW" altLang="en-US"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雲端公司合作開發模糊重複照片識別有關方案</a:t>
            </a:r>
          </a:p>
        </p:txBody>
      </p:sp>
      <p:pic>
        <p:nvPicPr>
          <p:cNvPr id="12" name="图片 11" descr="资源 13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483725" y="3408977"/>
            <a:ext cx="2708275" cy="2889250"/>
          </a:xfrm>
          <a:prstGeom prst="rect">
            <a:avLst/>
          </a:prstGeom>
        </p:spPr>
      </p:pic>
      <p:pic>
        <p:nvPicPr>
          <p:cNvPr id="13" name="图片 12" descr="资源 271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425407" y="136681"/>
            <a:ext cx="1187450" cy="1790700"/>
          </a:xfrm>
          <a:prstGeom prst="rect">
            <a:avLst/>
          </a:prstGeom>
        </p:spPr>
      </p:pic>
      <p:pic>
        <p:nvPicPr>
          <p:cNvPr id="15" name="图片 14" descr="资源 321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48096" y="1227031"/>
            <a:ext cx="1089025" cy="850900"/>
          </a:xfrm>
          <a:prstGeom prst="rect">
            <a:avLst/>
          </a:prstGeom>
        </p:spPr>
      </p:pic>
      <p:sp>
        <p:nvSpPr>
          <p:cNvPr id="3" name="文本框 2">
            <a:extLst>
              <a:ext uri="{FF2B5EF4-FFF2-40B4-BE49-F238E27FC236}">
                <a16:creationId xmlns:a16="http://schemas.microsoft.com/office/drawing/2014/main" id="{185C0E96-A545-DB43-B934-FC7E8DA1E2DB}"/>
              </a:ext>
            </a:extLst>
          </p:cNvPr>
          <p:cNvSpPr txBox="1"/>
          <p:nvPr/>
        </p:nvSpPr>
        <p:spPr>
          <a:xfrm>
            <a:off x="912098" y="4447576"/>
            <a:ext cx="2031325" cy="369332"/>
          </a:xfrm>
          <a:prstGeom prst="rect">
            <a:avLst/>
          </a:prstGeom>
          <a:noFill/>
        </p:spPr>
        <p:txBody>
          <a:bodyPr wrap="none" rtlCol="0">
            <a:spAutoFit/>
          </a:bodyPr>
          <a:lstStyle/>
          <a:p>
            <a:r>
              <a:rPr lang="zh-CN" altLang="en-US" dirty="0">
                <a:cs typeface="+mn-ea"/>
                <a:sym typeface="+mn-lt"/>
              </a:rPr>
              <a:t>增加警察系統功能</a:t>
            </a:r>
            <a:endParaRPr kumimoji="1" lang="zh-CN" altLang="en-US" dirty="0"/>
          </a:p>
        </p:txBody>
      </p:sp>
      <p:sp>
        <p:nvSpPr>
          <p:cNvPr id="4" name="文本框 3">
            <a:extLst>
              <a:ext uri="{FF2B5EF4-FFF2-40B4-BE49-F238E27FC236}">
                <a16:creationId xmlns:a16="http://schemas.microsoft.com/office/drawing/2014/main" id="{1F1F8864-CFC0-B744-B1EF-6C631427CBC5}"/>
              </a:ext>
            </a:extLst>
          </p:cNvPr>
          <p:cNvSpPr txBox="1"/>
          <p:nvPr/>
        </p:nvSpPr>
        <p:spPr>
          <a:xfrm>
            <a:off x="3793948" y="1220397"/>
            <a:ext cx="2031325" cy="369332"/>
          </a:xfrm>
          <a:prstGeom prst="rect">
            <a:avLst/>
          </a:prstGeom>
          <a:noFill/>
        </p:spPr>
        <p:txBody>
          <a:bodyPr wrap="none" rtlCol="0">
            <a:spAutoFit/>
          </a:bodyPr>
          <a:lstStyle/>
          <a:p>
            <a:r>
              <a:rPr kumimoji="1" lang="zh-CN" altLang="en-US" dirty="0"/>
              <a:t>增加手機系統功能</a:t>
            </a:r>
          </a:p>
        </p:txBody>
      </p:sp>
      <p:sp>
        <p:nvSpPr>
          <p:cNvPr id="7" name="文本框 6">
            <a:extLst>
              <a:ext uri="{FF2B5EF4-FFF2-40B4-BE49-F238E27FC236}">
                <a16:creationId xmlns:a16="http://schemas.microsoft.com/office/drawing/2014/main" id="{A0CD468F-3868-F54F-ADE0-B9782EB0DBF8}"/>
              </a:ext>
            </a:extLst>
          </p:cNvPr>
          <p:cNvSpPr txBox="1"/>
          <p:nvPr/>
        </p:nvSpPr>
        <p:spPr>
          <a:xfrm>
            <a:off x="6593311" y="4484270"/>
            <a:ext cx="2262158" cy="369332"/>
          </a:xfrm>
          <a:prstGeom prst="rect">
            <a:avLst/>
          </a:prstGeom>
          <a:noFill/>
        </p:spPr>
        <p:txBody>
          <a:bodyPr wrap="none" rtlCol="0">
            <a:spAutoFit/>
          </a:bodyPr>
          <a:lstStyle/>
          <a:p>
            <a:r>
              <a:rPr kumimoji="1" lang="zh-CN" altLang="en-US" dirty="0"/>
              <a:t>作為照片預處理步驟</a:t>
            </a:r>
          </a:p>
        </p:txBody>
      </p:sp>
    </p:spTree>
    <p:custDataLst>
      <p:tags r:id="rId1"/>
    </p:custDataLst>
    <p:extLst>
      <p:ext uri="{BB962C8B-B14F-4D97-AF65-F5344CB8AC3E}">
        <p14:creationId xmlns:p14="http://schemas.microsoft.com/office/powerpoint/2010/main" val="188032699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2000"/>
                                        <p:tgtEl>
                                          <p:spTgt spid="2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5" grpId="0" animBg="1"/>
      <p:bldP spid="6" grpId="0" animBg="1"/>
      <p:bldP spid="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7965" y="-26035"/>
            <a:ext cx="12419965" cy="6955790"/>
          </a:xfrm>
          <a:prstGeom prst="rect">
            <a:avLst/>
          </a:prstGeom>
        </p:spPr>
      </p:pic>
      <p:pic>
        <p:nvPicPr>
          <p:cNvPr id="20" name="图片 19" descr="资源 33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9595" y="454025"/>
            <a:ext cx="3613150" cy="3442970"/>
          </a:xfrm>
          <a:prstGeom prst="rect">
            <a:avLst/>
          </a:prstGeom>
        </p:spPr>
      </p:pic>
      <p:pic>
        <p:nvPicPr>
          <p:cNvPr id="10" name="图片 9" descr="资源 26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8785" y="4121785"/>
            <a:ext cx="2038350" cy="1758950"/>
          </a:xfrm>
          <a:prstGeom prst="rect">
            <a:avLst/>
          </a:prstGeom>
        </p:spPr>
      </p:pic>
      <p:pic>
        <p:nvPicPr>
          <p:cNvPr id="34" name="图片 33" descr="资源 13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654935" y="3896995"/>
            <a:ext cx="1527810" cy="1630045"/>
          </a:xfrm>
          <a:prstGeom prst="rect">
            <a:avLst/>
          </a:prstGeom>
        </p:spPr>
      </p:pic>
      <p:pic>
        <p:nvPicPr>
          <p:cNvPr id="17" name="图片 16" descr="资源 3011"/>
          <p:cNvPicPr>
            <a:picLocks noChangeAspect="1"/>
          </p:cNvPicPr>
          <p:nvPr/>
        </p:nvPicPr>
        <p:blipFill>
          <a:blip r:embed="rId7" cstate="screen">
            <a:extLst>
              <a:ext uri="{28A0092B-C50C-407E-A947-70E740481C1C}">
                <a14:useLocalDpi xmlns:a14="http://schemas.microsoft.com/office/drawing/2010/main"/>
              </a:ext>
            </a:extLst>
          </a:blip>
          <a:srcRect t="51908" r="-3575"/>
          <a:stretch>
            <a:fillRect/>
          </a:stretch>
        </p:blipFill>
        <p:spPr>
          <a:xfrm>
            <a:off x="4773295" y="-26035"/>
            <a:ext cx="2999105" cy="1464310"/>
          </a:xfrm>
          <a:prstGeom prst="rect">
            <a:avLst/>
          </a:prstGeom>
        </p:spPr>
      </p:pic>
      <p:pic>
        <p:nvPicPr>
          <p:cNvPr id="19" name="图片 18" descr="资源 32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462145" y="1438275"/>
            <a:ext cx="1089025" cy="850900"/>
          </a:xfrm>
          <a:prstGeom prst="rect">
            <a:avLst/>
          </a:prstGeom>
        </p:spPr>
      </p:pic>
      <p:pic>
        <p:nvPicPr>
          <p:cNvPr id="3" name="图片 2" descr="资源 35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098280" y="-48895"/>
            <a:ext cx="3079750" cy="3067050"/>
          </a:xfrm>
          <a:prstGeom prst="rect">
            <a:avLst/>
          </a:prstGeom>
        </p:spPr>
      </p:pic>
      <p:sp>
        <p:nvSpPr>
          <p:cNvPr id="13" name="文本框 12"/>
          <p:cNvSpPr txBox="1"/>
          <p:nvPr/>
        </p:nvSpPr>
        <p:spPr>
          <a:xfrm>
            <a:off x="4921568" y="3896995"/>
            <a:ext cx="6477000" cy="829945"/>
          </a:xfrm>
          <a:prstGeom prst="rect">
            <a:avLst/>
          </a:prstGeom>
          <a:noFill/>
        </p:spPr>
        <p:txBody>
          <a:bodyPr wrap="square" rtlCol="0">
            <a:spAutoFit/>
          </a:bodyPr>
          <a:lstStyle/>
          <a:p>
            <a:r>
              <a:rPr lang="zh-CN" altLang="en-US" sz="4800" b="1" dirty="0">
                <a:effectLst>
                  <a:outerShdw blurRad="38100" dist="38100" dir="2700000" algn="tl">
                    <a:srgbClr val="000000">
                      <a:alpha val="43137"/>
                    </a:srgbClr>
                  </a:outerShdw>
                </a:effectLst>
                <a:cs typeface="+mn-ea"/>
                <a:sym typeface="+mn-lt"/>
              </a:rPr>
              <a:t>感謝您的聆聽！</a:t>
            </a:r>
            <a:endParaRPr lang="zh-CN" altLang="en-US" sz="4800" b="1" dirty="0">
              <a:solidFill>
                <a:schemeClr val="tx1"/>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080636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1899" y="-24621"/>
            <a:ext cx="12419965" cy="6955790"/>
          </a:xfrm>
          <a:prstGeom prst="rect">
            <a:avLst/>
          </a:prstGeom>
        </p:spPr>
      </p:pic>
      <p:pic>
        <p:nvPicPr>
          <p:cNvPr id="10" name="图片 9" descr="资源 26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96900" y="744220"/>
            <a:ext cx="2809875" cy="2425065"/>
          </a:xfrm>
          <a:prstGeom prst="rect">
            <a:avLst/>
          </a:prstGeom>
        </p:spPr>
      </p:pic>
      <p:pic>
        <p:nvPicPr>
          <p:cNvPr id="9" name="图片 8" descr="资源 25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57325" y="2241550"/>
            <a:ext cx="2460625" cy="3203575"/>
          </a:xfrm>
          <a:prstGeom prst="rect">
            <a:avLst/>
          </a:prstGeom>
        </p:spPr>
      </p:pic>
      <p:pic>
        <p:nvPicPr>
          <p:cNvPr id="2" name="图片 1" descr="资源 32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457325" y="4346575"/>
            <a:ext cx="1089025" cy="850900"/>
          </a:xfrm>
          <a:prstGeom prst="rect">
            <a:avLst/>
          </a:prstGeom>
        </p:spPr>
      </p:pic>
      <p:pic>
        <p:nvPicPr>
          <p:cNvPr id="8" name="图片 7" descr="资源 24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553575" y="4788535"/>
            <a:ext cx="2457450" cy="1891665"/>
          </a:xfrm>
          <a:prstGeom prst="rect">
            <a:avLst/>
          </a:prstGeom>
        </p:spPr>
      </p:pic>
      <p:grpSp>
        <p:nvGrpSpPr>
          <p:cNvPr id="13" name="组合 12"/>
          <p:cNvGrpSpPr/>
          <p:nvPr/>
        </p:nvGrpSpPr>
        <p:grpSpPr>
          <a:xfrm>
            <a:off x="5798352" y="2622277"/>
            <a:ext cx="2754153" cy="830997"/>
            <a:chOff x="4735218" y="1517134"/>
            <a:chExt cx="2754153" cy="830997"/>
          </a:xfrm>
        </p:grpSpPr>
        <p:sp>
          <p:nvSpPr>
            <p:cNvPr id="14" name="矩形 13"/>
            <p:cNvSpPr/>
            <p:nvPr/>
          </p:nvSpPr>
          <p:spPr>
            <a:xfrm>
              <a:off x="4735218" y="1517134"/>
              <a:ext cx="1843774" cy="830997"/>
            </a:xfrm>
            <a:prstGeom prst="rect">
              <a:avLst/>
            </a:prstGeom>
          </p:spPr>
          <p:txBody>
            <a:bodyPr wrap="none">
              <a:spAutoFit/>
            </a:bodyPr>
            <a:lstStyle/>
            <a:p>
              <a:r>
                <a:rPr lang="en-US" altLang="zh-CN" sz="2400" dirty="0">
                  <a:solidFill>
                    <a:schemeClr val="tx1"/>
                  </a:solidFill>
                  <a:cs typeface="+mn-ea"/>
                  <a:sym typeface="+mn-lt"/>
                </a:rPr>
                <a:t>01</a:t>
              </a:r>
              <a:r>
                <a:rPr lang="zh-TW" altLang="en-US" sz="2400" dirty="0">
                  <a:solidFill>
                    <a:schemeClr val="tx1"/>
                  </a:solidFill>
                  <a:cs typeface="+mn-ea"/>
                  <a:sym typeface="+mn-lt"/>
                </a:rPr>
                <a:t> </a:t>
              </a:r>
              <a:r>
                <a:rPr lang="zh-TW" altLang="zh-CN" sz="2400" dirty="0">
                  <a:cs typeface="+mn-ea"/>
                </a:rPr>
                <a:t>靈感來源</a:t>
              </a:r>
              <a:endParaRPr lang="zh-CN" altLang="zh-CN" sz="2400" dirty="0">
                <a:cs typeface="+mn-ea"/>
              </a:endParaRPr>
            </a:p>
            <a:p>
              <a:endParaRPr lang="zh-CN" altLang="en-US" sz="2400" dirty="0">
                <a:solidFill>
                  <a:schemeClr val="tx1"/>
                </a:solidFill>
                <a:cs typeface="+mn-ea"/>
                <a:sym typeface="+mn-lt"/>
              </a:endParaRPr>
            </a:p>
          </p:txBody>
        </p:sp>
        <p:cxnSp>
          <p:nvCxnSpPr>
            <p:cNvPr id="15" name="直接连接符 14"/>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78572" y="3405239"/>
            <a:ext cx="2754153" cy="830997"/>
            <a:chOff x="4735218" y="1517134"/>
            <a:chExt cx="2754153" cy="830997"/>
          </a:xfrm>
        </p:grpSpPr>
        <p:sp>
          <p:nvSpPr>
            <p:cNvPr id="4" name="矩形 3"/>
            <p:cNvSpPr/>
            <p:nvPr/>
          </p:nvSpPr>
          <p:spPr>
            <a:xfrm>
              <a:off x="4735218" y="1517134"/>
              <a:ext cx="1843774" cy="830997"/>
            </a:xfrm>
            <a:prstGeom prst="rect">
              <a:avLst/>
            </a:prstGeom>
          </p:spPr>
          <p:txBody>
            <a:bodyPr wrap="none">
              <a:spAutoFit/>
            </a:bodyPr>
            <a:lstStyle/>
            <a:p>
              <a:r>
                <a:rPr lang="en-US" altLang="zh-CN" sz="2400" dirty="0">
                  <a:solidFill>
                    <a:schemeClr val="tx1"/>
                  </a:solidFill>
                  <a:cs typeface="+mn-ea"/>
                  <a:sym typeface="+mn-lt"/>
                </a:rPr>
                <a:t>02</a:t>
              </a:r>
              <a:r>
                <a:rPr lang="zh-TW" altLang="en-US" sz="2400" dirty="0">
                  <a:solidFill>
                    <a:schemeClr val="tx1"/>
                  </a:solidFill>
                  <a:cs typeface="+mn-ea"/>
                  <a:sym typeface="+mn-lt"/>
                </a:rPr>
                <a:t> </a:t>
              </a:r>
              <a:r>
                <a:rPr lang="zh-TW" altLang="zh-CN" sz="2400" dirty="0">
                  <a:cs typeface="+mn-ea"/>
                </a:rPr>
                <a:t>實現途徑</a:t>
              </a:r>
              <a:endParaRPr lang="zh-CN" altLang="zh-CN" sz="2400" dirty="0">
                <a:cs typeface="+mn-ea"/>
              </a:endParaRPr>
            </a:p>
            <a:p>
              <a:endParaRPr lang="zh-CN" altLang="en-US" sz="2400" dirty="0">
                <a:solidFill>
                  <a:schemeClr val="tx1"/>
                </a:solidFill>
                <a:cs typeface="+mn-ea"/>
                <a:sym typeface="+mn-lt"/>
              </a:endParaRPr>
            </a:p>
          </p:txBody>
        </p:sp>
        <p:cxnSp>
          <p:nvCxnSpPr>
            <p:cNvPr id="18" name="直接连接符 17"/>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5792241" y="4172351"/>
            <a:ext cx="2754153" cy="830997"/>
            <a:chOff x="4735218" y="1517134"/>
            <a:chExt cx="2754153" cy="830997"/>
          </a:xfrm>
        </p:grpSpPr>
        <p:sp>
          <p:nvSpPr>
            <p:cNvPr id="6" name="矩形 5"/>
            <p:cNvSpPr/>
            <p:nvPr/>
          </p:nvSpPr>
          <p:spPr>
            <a:xfrm>
              <a:off x="4735218" y="1517134"/>
              <a:ext cx="1843774" cy="830997"/>
            </a:xfrm>
            <a:prstGeom prst="rect">
              <a:avLst/>
            </a:prstGeom>
          </p:spPr>
          <p:txBody>
            <a:bodyPr wrap="none">
              <a:spAutoFit/>
            </a:bodyPr>
            <a:lstStyle/>
            <a:p>
              <a:r>
                <a:rPr lang="en-US" altLang="zh-CN" sz="2400" dirty="0">
                  <a:cs typeface="+mn-ea"/>
                  <a:sym typeface="+mn-lt"/>
                </a:rPr>
                <a:t>03</a:t>
              </a:r>
              <a:r>
                <a:rPr lang="zh-TW" altLang="en-US" sz="2400" dirty="0">
                  <a:cs typeface="+mn-ea"/>
                  <a:sym typeface="+mn-lt"/>
                </a:rPr>
                <a:t> </a:t>
              </a:r>
              <a:r>
                <a:rPr lang="zh-TW" altLang="zh-CN" sz="2400" dirty="0">
                  <a:cs typeface="+mn-ea"/>
                </a:rPr>
                <a:t>未來構想</a:t>
              </a:r>
              <a:endParaRPr lang="zh-CN" altLang="zh-CN" sz="2400" dirty="0">
                <a:cs typeface="+mn-ea"/>
              </a:endParaRPr>
            </a:p>
            <a:p>
              <a:endParaRPr lang="zh-CN" altLang="en-US" sz="2400" dirty="0">
                <a:solidFill>
                  <a:schemeClr val="tx1"/>
                </a:solidFill>
                <a:cs typeface="+mn-ea"/>
                <a:sym typeface="+mn-lt"/>
              </a:endParaRPr>
            </a:p>
          </p:txBody>
        </p:sp>
        <p:cxnSp>
          <p:nvCxnSpPr>
            <p:cNvPr id="21" name="直接连接符 20"/>
            <p:cNvCxnSpPr/>
            <p:nvPr/>
          </p:nvCxnSpPr>
          <p:spPr>
            <a:xfrm>
              <a:off x="4789714" y="2064019"/>
              <a:ext cx="2699657" cy="0"/>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571079" y="788620"/>
            <a:ext cx="2795270" cy="1241425"/>
          </a:xfrm>
          <a:prstGeom prst="rect">
            <a:avLst/>
          </a:prstGeom>
          <a:noFill/>
          <a:ln>
            <a:solidFill>
              <a:schemeClr val="bg2"/>
            </a:solidFill>
          </a:ln>
        </p:spPr>
        <p:txBody>
          <a:bodyPr wrap="none" rtlCol="0">
            <a:spAutoFit/>
          </a:bodyPr>
          <a:lstStyle/>
          <a:p>
            <a:pPr algn="ctr"/>
            <a:r>
              <a:rPr lang="zh-CN" altLang="en-US" sz="3735" b="1" dirty="0">
                <a:solidFill>
                  <a:schemeClr val="tx1"/>
                </a:solidFill>
                <a:cs typeface="+mn-ea"/>
                <a:sym typeface="+mn-lt"/>
              </a:rPr>
              <a:t>目录</a:t>
            </a:r>
          </a:p>
          <a:p>
            <a:pPr algn="ctr"/>
            <a:r>
              <a:rPr lang="en-US" altLang="zh-CN" sz="3735" b="1" dirty="0">
                <a:solidFill>
                  <a:schemeClr val="tx1"/>
                </a:solidFill>
                <a:cs typeface="+mn-ea"/>
                <a:sym typeface="+mn-lt"/>
              </a:rPr>
              <a:t>CONTENTS</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173095" y="1620520"/>
            <a:ext cx="1771650" cy="869950"/>
          </a:xfrm>
          <a:prstGeom prst="rect">
            <a:avLst/>
          </a:prstGeom>
        </p:spPr>
      </p:pic>
      <p:sp>
        <p:nvSpPr>
          <p:cNvPr id="7" name="矩形 6"/>
          <p:cNvSpPr/>
          <p:nvPr/>
        </p:nvSpPr>
        <p:spPr>
          <a:xfrm>
            <a:off x="5782945" y="3714750"/>
            <a:ext cx="4997450" cy="768350"/>
          </a:xfrm>
          <a:prstGeom prst="rect">
            <a:avLst/>
          </a:prstGeom>
        </p:spPr>
        <p:txBody>
          <a:bodyPr wrap="square">
            <a:spAutoFit/>
          </a:bodyPr>
          <a:lstStyle/>
          <a:p>
            <a:pPr algn="ctr"/>
            <a:r>
              <a:rPr lang="zh-TW" altLang="zh-CN" sz="4400" b="1" dirty="0">
                <a:cs typeface="+mn-ea"/>
              </a:rPr>
              <a:t>靈感來源</a:t>
            </a:r>
            <a:endParaRPr lang="zh-CN" altLang="en-US" sz="4400" b="1" dirty="0">
              <a:cs typeface="+mn-ea"/>
              <a:sym typeface="+mn-lt"/>
            </a:endParaRP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01</a:t>
            </a:r>
          </a:p>
        </p:txBody>
      </p:sp>
      <p:sp>
        <p:nvSpPr>
          <p:cNvPr id="4" name="矩形 3"/>
          <p:cNvSpPr/>
          <p:nvPr/>
        </p:nvSpPr>
        <p:spPr>
          <a:xfrm>
            <a:off x="6262370" y="4624070"/>
            <a:ext cx="4369435" cy="523220"/>
          </a:xfrm>
          <a:prstGeom prst="rect">
            <a:avLst/>
          </a:prstGeom>
        </p:spPr>
        <p:txBody>
          <a:bodyPr wrap="square">
            <a:spAutoFit/>
          </a:bodyPr>
          <a:lstStyle/>
          <a:p>
            <a:pPr algn="ctr"/>
            <a:r>
              <a:rPr lang="en-US" altLang="zh-CN" sz="2800" dirty="0">
                <a:latin typeface="Gurmukhi MN" panose="02020600050405020304" pitchFamily="18" charset="0"/>
                <a:ea typeface="HGMaruGothicMPRO" panose="020F0600000000000000" pitchFamily="34" charset="-128"/>
                <a:cs typeface="Gurmukhi MN" panose="02020600050405020304" pitchFamily="18" charset="0"/>
                <a:sym typeface="+mn-lt"/>
              </a:rPr>
              <a:t>inspiration</a:t>
            </a:r>
            <a:endParaRPr lang="en-US" altLang="zh-CN" sz="2800" b="1" dirty="0">
              <a:solidFill>
                <a:schemeClr val="tx1"/>
              </a:solidFill>
              <a:latin typeface="Gurmukhi MN" panose="02020600050405020304" pitchFamily="18" charset="0"/>
              <a:ea typeface="HGMaruGothicMPRO" panose="020F0600000000000000" pitchFamily="34" charset="-128"/>
              <a:cs typeface="Gurmukhi MN" panose="02020600050405020304" pitchFamily="18" charset="0"/>
              <a:sym typeface="+mn-lt"/>
            </a:endParaRPr>
          </a:p>
        </p:txBody>
      </p:sp>
      <p:cxnSp>
        <p:nvCxnSpPr>
          <p:cNvPr id="5" name="PA_直接连接符 14"/>
          <p:cNvCxnSpPr/>
          <p:nvPr>
            <p:custDataLst>
              <p:tags r:id="rId2"/>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3"/>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4"/>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845767" y="1232184"/>
            <a:ext cx="10138929" cy="1200329"/>
          </a:xfrm>
          <a:prstGeom prst="rect">
            <a:avLst/>
          </a:prstGeom>
        </p:spPr>
        <p:txBody>
          <a:bodyPr wrap="square" lIns="91440" tIns="45720" rIns="91440" bIns="45720">
            <a:spAutoFit/>
          </a:bodyPr>
          <a:lstStyle/>
          <a:p>
            <a:r>
              <a:rPr lang="zh-CN" altLang="en-US" sz="2000" dirty="0">
                <a:solidFill>
                  <a:schemeClr val="tx1">
                    <a:lumMod val="50000"/>
                    <a:lumOff val="50000"/>
                  </a:schemeClr>
                </a:solidFill>
                <a:cs typeface="+mn-ea"/>
                <a:sym typeface="+mn-lt"/>
              </a:rPr>
              <a:t>手機的使用變得越來越普遍</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許多人喜歡拍下照片紀錄生活</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也因此手機相簿成了</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垃圾廠</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不僅照片數量巨大</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而且魚龍混雜</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也進一步導致了人們不想也沒有時間及時清理照片</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這看似簡單的問題</a:t>
            </a:r>
            <a:r>
              <a:rPr lang="zh-TW" altLang="en-US" sz="2000" dirty="0">
                <a:solidFill>
                  <a:schemeClr val="tx1">
                    <a:lumMod val="50000"/>
                    <a:lumOff val="50000"/>
                  </a:schemeClr>
                </a:solidFill>
                <a:cs typeface="+mn-ea"/>
                <a:sym typeface="+mn-lt"/>
              </a:rPr>
              <a:t>，</a:t>
            </a:r>
            <a:r>
              <a:rPr lang="zh-CN" altLang="en-US" sz="2000" dirty="0">
                <a:solidFill>
                  <a:schemeClr val="tx1">
                    <a:lumMod val="50000"/>
                    <a:lumOff val="50000"/>
                  </a:schemeClr>
                </a:solidFill>
                <a:cs typeface="+mn-ea"/>
                <a:sym typeface="+mn-lt"/>
              </a:rPr>
              <a:t>解決起來卻沒有那麼簡單</a:t>
            </a:r>
          </a:p>
          <a:p>
            <a:pPr lvl="0"/>
            <a:endParaRPr lang="zh-CN" altLang="en-US" sz="1200" dirty="0">
              <a:solidFill>
                <a:schemeClr val="tx1">
                  <a:lumMod val="50000"/>
                  <a:lumOff val="50000"/>
                </a:schemeClr>
              </a:solidFill>
              <a:cs typeface="+mn-ea"/>
              <a:sym typeface="+mn-lt"/>
            </a:endParaRPr>
          </a:p>
        </p:txBody>
      </p:sp>
      <p:sp>
        <p:nvSpPr>
          <p:cNvPr id="2" name="MH_Text_5"/>
          <p:cNvSpPr/>
          <p:nvPr>
            <p:custDataLst>
              <p:tags r:id="rId1"/>
            </p:custDataLst>
          </p:nvPr>
        </p:nvSpPr>
        <p:spPr>
          <a:xfrm>
            <a:off x="8796900" y="4587422"/>
            <a:ext cx="2187797" cy="498625"/>
          </a:xfrm>
          <a:custGeom>
            <a:avLst/>
            <a:gdLst>
              <a:gd name="connsiteX0" fmla="*/ 0 w 1488119"/>
              <a:gd name="connsiteY0" fmla="*/ 0 h 504000"/>
              <a:gd name="connsiteX1" fmla="*/ 1236119 w 1488119"/>
              <a:gd name="connsiteY1" fmla="*/ 0 h 504000"/>
              <a:gd name="connsiteX2" fmla="*/ 1488119 w 1488119"/>
              <a:gd name="connsiteY2" fmla="*/ 252000 h 504000"/>
              <a:gd name="connsiteX3" fmla="*/ 1236119 w 1488119"/>
              <a:gd name="connsiteY3" fmla="*/ 504000 h 504000"/>
              <a:gd name="connsiteX4" fmla="*/ 0 w 1488119"/>
              <a:gd name="connsiteY4" fmla="*/ 504000 h 504000"/>
              <a:gd name="connsiteX5" fmla="*/ 252000 w 1488119"/>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119" h="504000">
                <a:moveTo>
                  <a:pt x="0" y="0"/>
                </a:moveTo>
                <a:lnTo>
                  <a:pt x="1236119" y="0"/>
                </a:lnTo>
                <a:lnTo>
                  <a:pt x="1488119" y="252000"/>
                </a:lnTo>
                <a:lnTo>
                  <a:pt x="1236119" y="504000"/>
                </a:lnTo>
                <a:lnTo>
                  <a:pt x="0" y="504000"/>
                </a:lnTo>
                <a:lnTo>
                  <a:pt x="252000" y="252000"/>
                </a:lnTo>
                <a:close/>
              </a:path>
            </a:pathLst>
          </a:custGeom>
          <a:solidFill>
            <a:schemeClr val="accent3"/>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20</a:t>
            </a:r>
            <a:r>
              <a:rPr lang="en-US" altLang="zh-CN" sz="2133" kern="0" dirty="0">
                <a:solidFill>
                  <a:srgbClr val="FFFFFF"/>
                </a:solidFill>
                <a:cs typeface="+mn-ea"/>
                <a:sym typeface="+mn-lt"/>
              </a:rPr>
              <a:t>%</a:t>
            </a:r>
            <a:r>
              <a:rPr lang="zh-CN" altLang="en-US" sz="2133" kern="0" dirty="0">
                <a:solidFill>
                  <a:srgbClr val="FFFFFF"/>
                </a:solidFill>
                <a:cs typeface="+mn-ea"/>
                <a:sym typeface="+mn-lt"/>
              </a:rPr>
              <a:t>垃圾照片</a:t>
            </a:r>
            <a:endParaRPr lang="zh-CN" altLang="en-US" sz="2667" kern="0" dirty="0">
              <a:solidFill>
                <a:srgbClr val="FFFFFF"/>
              </a:solidFill>
              <a:cs typeface="+mn-ea"/>
              <a:sym typeface="+mn-lt"/>
            </a:endParaRPr>
          </a:p>
        </p:txBody>
      </p:sp>
      <p:sp>
        <p:nvSpPr>
          <p:cNvPr id="3" name="MH_Text_3"/>
          <p:cNvSpPr/>
          <p:nvPr>
            <p:custDataLst>
              <p:tags r:id="rId2"/>
            </p:custDataLst>
          </p:nvPr>
        </p:nvSpPr>
        <p:spPr>
          <a:xfrm>
            <a:off x="5426572" y="4587422"/>
            <a:ext cx="3741179" cy="498625"/>
          </a:xfrm>
          <a:custGeom>
            <a:avLst/>
            <a:gdLst>
              <a:gd name="connsiteX0" fmla="*/ 0 w 2546477"/>
              <a:gd name="connsiteY0" fmla="*/ 0 h 504000"/>
              <a:gd name="connsiteX1" fmla="*/ 2294477 w 2546477"/>
              <a:gd name="connsiteY1" fmla="*/ 0 h 504000"/>
              <a:gd name="connsiteX2" fmla="*/ 2546477 w 2546477"/>
              <a:gd name="connsiteY2" fmla="*/ 252000 h 504000"/>
              <a:gd name="connsiteX3" fmla="*/ 2294477 w 2546477"/>
              <a:gd name="connsiteY3" fmla="*/ 504000 h 504000"/>
              <a:gd name="connsiteX4" fmla="*/ 0 w 2546477"/>
              <a:gd name="connsiteY4" fmla="*/ 504000 h 504000"/>
              <a:gd name="connsiteX5" fmla="*/ 252000 w 2546477"/>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6477" h="504000">
                <a:moveTo>
                  <a:pt x="0" y="0"/>
                </a:moveTo>
                <a:lnTo>
                  <a:pt x="2294477" y="0"/>
                </a:lnTo>
                <a:lnTo>
                  <a:pt x="2546477" y="252000"/>
                </a:lnTo>
                <a:lnTo>
                  <a:pt x="2294477" y="504000"/>
                </a:lnTo>
                <a:lnTo>
                  <a:pt x="0" y="504000"/>
                </a:lnTo>
                <a:lnTo>
                  <a:pt x="252000" y="252000"/>
                </a:lnTo>
                <a:close/>
              </a:path>
            </a:pathLst>
          </a:custGeom>
          <a:solidFill>
            <a:schemeClr val="accent2"/>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32</a:t>
            </a:r>
            <a:r>
              <a:rPr lang="en-US" altLang="zh-CN" sz="2133" kern="0" dirty="0">
                <a:solidFill>
                  <a:srgbClr val="FFFFFF"/>
                </a:solidFill>
                <a:cs typeface="+mn-ea"/>
                <a:sym typeface="+mn-lt"/>
              </a:rPr>
              <a:t>%</a:t>
            </a:r>
            <a:r>
              <a:rPr lang="zh-CN" altLang="en-US" sz="2133" kern="0" dirty="0">
                <a:solidFill>
                  <a:srgbClr val="FFFFFF"/>
                </a:solidFill>
                <a:cs typeface="+mn-ea"/>
                <a:sym typeface="+mn-lt"/>
              </a:rPr>
              <a:t>常看的照片</a:t>
            </a:r>
          </a:p>
        </p:txBody>
      </p:sp>
      <p:sp>
        <p:nvSpPr>
          <p:cNvPr id="4" name="MH_Text_1"/>
          <p:cNvSpPr/>
          <p:nvPr>
            <p:custDataLst>
              <p:tags r:id="rId3"/>
            </p:custDataLst>
          </p:nvPr>
        </p:nvSpPr>
        <p:spPr>
          <a:xfrm>
            <a:off x="1298215" y="4587422"/>
            <a:ext cx="4499212" cy="498625"/>
          </a:xfrm>
          <a:prstGeom prst="homePlate">
            <a:avLst/>
          </a:prstGeom>
          <a:solidFill>
            <a:schemeClr val="accent1"/>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48</a:t>
            </a:r>
            <a:r>
              <a:rPr lang="en-US" altLang="zh-CN" sz="2133" kern="0" dirty="0">
                <a:solidFill>
                  <a:srgbClr val="FFFFFF"/>
                </a:solidFill>
                <a:cs typeface="+mn-ea"/>
                <a:sym typeface="+mn-lt"/>
              </a:rPr>
              <a:t>%</a:t>
            </a:r>
            <a:r>
              <a:rPr lang="zh-CN" altLang="en-US" sz="2133" kern="0" dirty="0">
                <a:solidFill>
                  <a:srgbClr val="FFFFFF"/>
                </a:solidFill>
                <a:cs typeface="+mn-ea"/>
                <a:sym typeface="+mn-lt"/>
              </a:rPr>
              <a:t>有用的照片</a:t>
            </a:r>
          </a:p>
        </p:txBody>
      </p:sp>
      <p:sp>
        <p:nvSpPr>
          <p:cNvPr id="5" name="MH_Text_6"/>
          <p:cNvSpPr/>
          <p:nvPr>
            <p:custDataLst>
              <p:tags r:id="rId4"/>
            </p:custDataLst>
          </p:nvPr>
        </p:nvSpPr>
        <p:spPr>
          <a:xfrm>
            <a:off x="6186936" y="5478297"/>
            <a:ext cx="4797760" cy="497056"/>
          </a:xfrm>
          <a:custGeom>
            <a:avLst/>
            <a:gdLst>
              <a:gd name="connsiteX0" fmla="*/ 0 w 3265011"/>
              <a:gd name="connsiteY0" fmla="*/ 0 h 504000"/>
              <a:gd name="connsiteX1" fmla="*/ 3013011 w 3265011"/>
              <a:gd name="connsiteY1" fmla="*/ 0 h 504000"/>
              <a:gd name="connsiteX2" fmla="*/ 3265011 w 3265011"/>
              <a:gd name="connsiteY2" fmla="*/ 252000 h 504000"/>
              <a:gd name="connsiteX3" fmla="*/ 3013011 w 3265011"/>
              <a:gd name="connsiteY3" fmla="*/ 504000 h 504000"/>
              <a:gd name="connsiteX4" fmla="*/ 0 w 3265011"/>
              <a:gd name="connsiteY4" fmla="*/ 504000 h 504000"/>
              <a:gd name="connsiteX5" fmla="*/ 252000 w 3265011"/>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011" h="504000">
                <a:moveTo>
                  <a:pt x="0" y="0"/>
                </a:moveTo>
                <a:lnTo>
                  <a:pt x="3013011" y="0"/>
                </a:lnTo>
                <a:lnTo>
                  <a:pt x="3265011" y="252000"/>
                </a:lnTo>
                <a:lnTo>
                  <a:pt x="3013011" y="504000"/>
                </a:lnTo>
                <a:lnTo>
                  <a:pt x="0" y="504000"/>
                </a:lnTo>
                <a:lnTo>
                  <a:pt x="252000" y="252000"/>
                </a:lnTo>
                <a:close/>
              </a:path>
            </a:pathLst>
          </a:custGeom>
          <a:solidFill>
            <a:schemeClr val="accent3"/>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50</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6" name="MH_Text_4"/>
          <p:cNvSpPr/>
          <p:nvPr>
            <p:custDataLst>
              <p:tags r:id="rId5"/>
            </p:custDataLst>
          </p:nvPr>
        </p:nvSpPr>
        <p:spPr>
          <a:xfrm>
            <a:off x="3805553" y="5478297"/>
            <a:ext cx="2752239" cy="497056"/>
          </a:xfrm>
          <a:custGeom>
            <a:avLst/>
            <a:gdLst>
              <a:gd name="connsiteX0" fmla="*/ 0 w 1873766"/>
              <a:gd name="connsiteY0" fmla="*/ 0 h 504000"/>
              <a:gd name="connsiteX1" fmla="*/ 1621766 w 1873766"/>
              <a:gd name="connsiteY1" fmla="*/ 0 h 504000"/>
              <a:gd name="connsiteX2" fmla="*/ 1873766 w 1873766"/>
              <a:gd name="connsiteY2" fmla="*/ 252000 h 504000"/>
              <a:gd name="connsiteX3" fmla="*/ 1621766 w 1873766"/>
              <a:gd name="connsiteY3" fmla="*/ 504000 h 504000"/>
              <a:gd name="connsiteX4" fmla="*/ 0 w 1873766"/>
              <a:gd name="connsiteY4" fmla="*/ 504000 h 504000"/>
              <a:gd name="connsiteX5" fmla="*/ 252000 w 1873766"/>
              <a:gd name="connsiteY5" fmla="*/ 25200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766" h="504000">
                <a:moveTo>
                  <a:pt x="0" y="0"/>
                </a:moveTo>
                <a:lnTo>
                  <a:pt x="1621766" y="0"/>
                </a:lnTo>
                <a:lnTo>
                  <a:pt x="1873766" y="252000"/>
                </a:lnTo>
                <a:lnTo>
                  <a:pt x="1621766" y="504000"/>
                </a:lnTo>
                <a:lnTo>
                  <a:pt x="0" y="504000"/>
                </a:lnTo>
                <a:lnTo>
                  <a:pt x="252000" y="252000"/>
                </a:lnTo>
                <a:close/>
              </a:path>
            </a:pathLst>
          </a:custGeom>
          <a:solidFill>
            <a:schemeClr val="accent2"/>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25</a:t>
            </a:r>
            <a:r>
              <a:rPr lang="en-US" altLang="zh-CN" sz="2133" kern="0" dirty="0">
                <a:solidFill>
                  <a:srgbClr val="FFFFFF"/>
                </a:solidFill>
                <a:cs typeface="+mn-ea"/>
                <a:sym typeface="+mn-lt"/>
              </a:rPr>
              <a:t>%</a:t>
            </a:r>
            <a:endParaRPr lang="zh-CN" altLang="en-US" sz="2133" kern="0" dirty="0">
              <a:solidFill>
                <a:srgbClr val="FFFFFF"/>
              </a:solidFill>
              <a:cs typeface="+mn-ea"/>
              <a:sym typeface="+mn-lt"/>
            </a:endParaRPr>
          </a:p>
        </p:txBody>
      </p:sp>
      <p:sp>
        <p:nvSpPr>
          <p:cNvPr id="7" name="MH_Text_2"/>
          <p:cNvSpPr/>
          <p:nvPr>
            <p:custDataLst>
              <p:tags r:id="rId6"/>
            </p:custDataLst>
          </p:nvPr>
        </p:nvSpPr>
        <p:spPr>
          <a:xfrm>
            <a:off x="1298212" y="5478297"/>
            <a:ext cx="2875859" cy="497056"/>
          </a:xfrm>
          <a:prstGeom prst="homePlate">
            <a:avLst/>
          </a:prstGeom>
          <a:solidFill>
            <a:schemeClr val="accent1"/>
          </a:solidFill>
          <a:ln w="12700" cap="flat" cmpd="sng" algn="ctr">
            <a:noFill/>
            <a:prstDash val="solid"/>
            <a:miter lim="800000"/>
          </a:ln>
          <a:effectLst/>
        </p:spPr>
        <p:txBody>
          <a:bodyPr lIns="91440" tIns="45720" rIns="91440" bIns="45720" anchor="ctr"/>
          <a:lstStyle/>
          <a:p>
            <a:pPr algn="ctr">
              <a:defRPr/>
            </a:pPr>
            <a:r>
              <a:rPr lang="en-US" altLang="zh-CN" sz="2667" kern="0" dirty="0">
                <a:solidFill>
                  <a:srgbClr val="FFFFFF"/>
                </a:solidFill>
                <a:cs typeface="+mn-ea"/>
                <a:sym typeface="+mn-lt"/>
              </a:rPr>
              <a:t>25</a:t>
            </a:r>
            <a:r>
              <a:rPr lang="en-US" altLang="zh-CN" sz="2133" kern="0" dirty="0">
                <a:solidFill>
                  <a:srgbClr val="FFFFFF"/>
                </a:solidFill>
                <a:cs typeface="+mn-ea"/>
                <a:sym typeface="+mn-lt"/>
              </a:rPr>
              <a:t>%</a:t>
            </a:r>
            <a:endParaRPr lang="zh-CN" altLang="en-US" sz="2667" kern="0" dirty="0">
              <a:solidFill>
                <a:srgbClr val="FFFFFF"/>
              </a:solidFill>
              <a:cs typeface="+mn-ea"/>
              <a:sym typeface="+mn-lt"/>
            </a:endParaRPr>
          </a:p>
        </p:txBody>
      </p:sp>
      <p:sp>
        <p:nvSpPr>
          <p:cNvPr id="17" name="矩形 16"/>
          <p:cNvSpPr/>
          <p:nvPr/>
        </p:nvSpPr>
        <p:spPr>
          <a:xfrm>
            <a:off x="1211940" y="4276328"/>
            <a:ext cx="1415772" cy="338554"/>
          </a:xfrm>
          <a:prstGeom prst="rect">
            <a:avLst/>
          </a:prstGeom>
        </p:spPr>
        <p:txBody>
          <a:bodyPr wrap="none" lIns="91440" tIns="45720" rIns="91440" bIns="45720">
            <a:spAutoFit/>
          </a:bodyPr>
          <a:lstStyle/>
          <a:p>
            <a:pPr algn="r"/>
            <a:r>
              <a:rPr lang="zh-CN" altLang="en-US" sz="1600" dirty="0">
                <a:solidFill>
                  <a:schemeClr val="tx1">
                    <a:lumMod val="75000"/>
                    <a:lumOff val="25000"/>
                  </a:schemeClr>
                </a:solidFill>
                <a:cs typeface="+mn-ea"/>
                <a:sym typeface="+mn-lt"/>
              </a:rPr>
              <a:t>手機照片組成</a:t>
            </a:r>
          </a:p>
        </p:txBody>
      </p:sp>
      <p:sp>
        <p:nvSpPr>
          <p:cNvPr id="18" name="矩形 17"/>
          <p:cNvSpPr/>
          <p:nvPr/>
        </p:nvSpPr>
        <p:spPr>
          <a:xfrm>
            <a:off x="1178163" y="5139743"/>
            <a:ext cx="1620957" cy="338554"/>
          </a:xfrm>
          <a:prstGeom prst="rect">
            <a:avLst/>
          </a:prstGeom>
        </p:spPr>
        <p:txBody>
          <a:bodyPr wrap="none" lIns="91440" tIns="45720" rIns="91440" bIns="45720">
            <a:spAutoFit/>
          </a:bodyPr>
          <a:lstStyle/>
          <a:p>
            <a:pPr algn="r"/>
            <a:r>
              <a:rPr lang="zh-CN" altLang="en-US" sz="1600" dirty="0">
                <a:solidFill>
                  <a:schemeClr val="tx1">
                    <a:lumMod val="75000"/>
                    <a:lumOff val="25000"/>
                  </a:schemeClr>
                </a:solidFill>
                <a:cs typeface="+mn-ea"/>
                <a:sym typeface="+mn-lt"/>
              </a:rPr>
              <a:t>有此類問題的人</a:t>
            </a:r>
          </a:p>
        </p:txBody>
      </p:sp>
      <p:grpSp>
        <p:nvGrpSpPr>
          <p:cNvPr id="8" name="组合 7"/>
          <p:cNvGrpSpPr/>
          <p:nvPr/>
        </p:nvGrpSpPr>
        <p:grpSpPr>
          <a:xfrm>
            <a:off x="1417357" y="2604395"/>
            <a:ext cx="2388196" cy="1201077"/>
            <a:chOff x="2212865" y="2435118"/>
            <a:chExt cx="2388194" cy="1201077"/>
          </a:xfrm>
        </p:grpSpPr>
        <p:sp>
          <p:nvSpPr>
            <p:cNvPr id="21" name="矩形 20"/>
            <p:cNvSpPr/>
            <p:nvPr/>
          </p:nvSpPr>
          <p:spPr>
            <a:xfrm>
              <a:off x="2739627" y="2435118"/>
              <a:ext cx="1005402" cy="338554"/>
            </a:xfrm>
            <a:prstGeom prst="rect">
              <a:avLst/>
            </a:prstGeom>
            <a:solidFill>
              <a:schemeClr val="accent1"/>
            </a:solidFill>
            <a:effectLst/>
          </p:spPr>
          <p:txBody>
            <a:bodyPr wrap="none">
              <a:spAutoFit/>
            </a:bodyPr>
            <a:lstStyle/>
            <a:p>
              <a:pPr algn="r"/>
              <a:r>
                <a:rPr lang="zh-CN" altLang="en-US" sz="1600" dirty="0">
                  <a:solidFill>
                    <a:schemeClr val="bg1"/>
                  </a:solidFill>
                  <a:cs typeface="+mn-ea"/>
                  <a:sym typeface="+mn-lt"/>
                </a:rPr>
                <a:t>存放雲端</a:t>
              </a:r>
            </a:p>
          </p:txBody>
        </p:sp>
        <p:sp>
          <p:nvSpPr>
            <p:cNvPr id="22" name="矩形 21"/>
            <p:cNvSpPr/>
            <p:nvPr/>
          </p:nvSpPr>
          <p:spPr>
            <a:xfrm>
              <a:off x="2212865" y="2989864"/>
              <a:ext cx="2388194" cy="646331"/>
            </a:xfrm>
            <a:prstGeom prst="rect">
              <a:avLst/>
            </a:prstGeom>
            <a:ln>
              <a:solidFill>
                <a:schemeClr val="accent1"/>
              </a:solidFill>
            </a:ln>
          </p:spPr>
          <p:txBody>
            <a:bodyPr wrap="square">
              <a:spAutoFit/>
            </a:bodyPr>
            <a:lstStyle/>
            <a:p>
              <a:pPr lvl="0" algn="ctr"/>
              <a:r>
                <a:rPr lang="zh-CN" altLang="en-US" dirty="0">
                  <a:solidFill>
                    <a:schemeClr val="tx1">
                      <a:lumMod val="50000"/>
                      <a:lumOff val="50000"/>
                    </a:schemeClr>
                  </a:solidFill>
                  <a:cs typeface="+mn-ea"/>
                  <a:sym typeface="+mn-lt"/>
                </a:rPr>
                <a:t>依舊無法得到清理</a:t>
              </a:r>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並大量佔用雲端位置</a:t>
              </a:r>
              <a:r>
                <a:rPr lang="zh-TW" altLang="en-US" dirty="0">
                  <a:solidFill>
                    <a:schemeClr val="tx1">
                      <a:lumMod val="50000"/>
                      <a:lumOff val="50000"/>
                    </a:schemeClr>
                  </a:solidFill>
                  <a:cs typeface="+mn-ea"/>
                  <a:sym typeface="+mn-lt"/>
                </a:rPr>
                <a:t>。</a:t>
              </a:r>
              <a:endParaRPr lang="zh-CN" altLang="en-US" dirty="0">
                <a:solidFill>
                  <a:schemeClr val="tx1">
                    <a:lumMod val="50000"/>
                    <a:lumOff val="50000"/>
                  </a:schemeClr>
                </a:solidFill>
                <a:cs typeface="+mn-ea"/>
                <a:sym typeface="+mn-lt"/>
              </a:endParaRPr>
            </a:p>
          </p:txBody>
        </p:sp>
      </p:grpSp>
      <p:grpSp>
        <p:nvGrpSpPr>
          <p:cNvPr id="9" name="组合 8"/>
          <p:cNvGrpSpPr/>
          <p:nvPr/>
        </p:nvGrpSpPr>
        <p:grpSpPr>
          <a:xfrm>
            <a:off x="4577199" y="2598765"/>
            <a:ext cx="2299305" cy="1528962"/>
            <a:chOff x="5149230" y="2398383"/>
            <a:chExt cx="2299305" cy="1528962"/>
          </a:xfrm>
        </p:grpSpPr>
        <p:sp>
          <p:nvSpPr>
            <p:cNvPr id="31" name="矩形 30"/>
            <p:cNvSpPr/>
            <p:nvPr/>
          </p:nvSpPr>
          <p:spPr>
            <a:xfrm>
              <a:off x="5149230" y="2398383"/>
              <a:ext cx="2236510" cy="338554"/>
            </a:xfrm>
            <a:prstGeom prst="rect">
              <a:avLst/>
            </a:prstGeom>
            <a:solidFill>
              <a:schemeClr val="accent2"/>
            </a:solidFill>
            <a:effectLst/>
          </p:spPr>
          <p:txBody>
            <a:bodyPr wrap="none">
              <a:spAutoFit/>
            </a:bodyPr>
            <a:lstStyle/>
            <a:p>
              <a:pPr algn="r"/>
              <a:r>
                <a:rPr lang="zh-CN" altLang="en-US" sz="1600" dirty="0">
                  <a:solidFill>
                    <a:schemeClr val="bg1"/>
                  </a:solidFill>
                  <a:cs typeface="+mn-ea"/>
                  <a:sym typeface="+mn-lt"/>
                </a:rPr>
                <a:t>使用手機自帶分類系統</a:t>
              </a:r>
            </a:p>
          </p:txBody>
        </p:sp>
        <p:sp>
          <p:nvSpPr>
            <p:cNvPr id="32" name="矩形 31"/>
            <p:cNvSpPr/>
            <p:nvPr/>
          </p:nvSpPr>
          <p:spPr>
            <a:xfrm>
              <a:off x="5149230" y="3004015"/>
              <a:ext cx="2299305" cy="923330"/>
            </a:xfrm>
            <a:prstGeom prst="rect">
              <a:avLst/>
            </a:prstGeom>
            <a:ln>
              <a:solidFill>
                <a:schemeClr val="accent2"/>
              </a:solidFill>
            </a:ln>
          </p:spPr>
          <p:txBody>
            <a:bodyPr wrap="square">
              <a:spAutoFit/>
            </a:bodyPr>
            <a:lstStyle/>
            <a:p>
              <a:pPr lvl="0" algn="ctr"/>
              <a:r>
                <a:rPr lang="zh-CN" altLang="en-US" dirty="0">
                  <a:solidFill>
                    <a:schemeClr val="tx1">
                      <a:lumMod val="50000"/>
                      <a:lumOff val="50000"/>
                    </a:schemeClr>
                  </a:solidFill>
                  <a:cs typeface="+mn-ea"/>
                  <a:sym typeface="+mn-lt"/>
                </a:rPr>
                <a:t>可以分類</a:t>
              </a:r>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但是沒有辦法識別出模糊重複等照片</a:t>
              </a:r>
            </a:p>
          </p:txBody>
        </p:sp>
      </p:grpSp>
      <p:grpSp>
        <p:nvGrpSpPr>
          <p:cNvPr id="10" name="组合 9"/>
          <p:cNvGrpSpPr/>
          <p:nvPr/>
        </p:nvGrpSpPr>
        <p:grpSpPr>
          <a:xfrm>
            <a:off x="7927907" y="2598765"/>
            <a:ext cx="2064230" cy="1237812"/>
            <a:chOff x="8304237" y="2398383"/>
            <a:chExt cx="2064228" cy="1237812"/>
          </a:xfrm>
        </p:grpSpPr>
        <p:sp>
          <p:nvSpPr>
            <p:cNvPr id="34" name="矩形 33"/>
            <p:cNvSpPr/>
            <p:nvPr/>
          </p:nvSpPr>
          <p:spPr>
            <a:xfrm>
              <a:off x="8381776" y="2398383"/>
              <a:ext cx="1757210" cy="338554"/>
            </a:xfrm>
            <a:prstGeom prst="rect">
              <a:avLst/>
            </a:prstGeom>
            <a:solidFill>
              <a:schemeClr val="accent4"/>
            </a:solidFill>
            <a:effectLst/>
          </p:spPr>
          <p:txBody>
            <a:bodyPr wrap="none">
              <a:spAutoFit/>
            </a:bodyPr>
            <a:lstStyle/>
            <a:p>
              <a:pPr algn="r"/>
              <a:r>
                <a:rPr lang="zh-CN" altLang="en-US" sz="1600" dirty="0">
                  <a:solidFill>
                    <a:schemeClr val="bg1"/>
                  </a:solidFill>
                  <a:cs typeface="+mn-ea"/>
                  <a:sym typeface="+mn-lt"/>
                </a:rPr>
                <a:t>使用一些現有</a:t>
              </a:r>
              <a:r>
                <a:rPr lang="en-US" altLang="zh-CN" sz="1600" dirty="0">
                  <a:solidFill>
                    <a:schemeClr val="bg1"/>
                  </a:solidFill>
                  <a:cs typeface="+mn-ea"/>
                  <a:sym typeface="+mn-lt"/>
                </a:rPr>
                <a:t>app</a:t>
              </a:r>
              <a:endParaRPr lang="zh-CN" altLang="en-US" sz="1600" dirty="0">
                <a:solidFill>
                  <a:schemeClr val="bg1"/>
                </a:solidFill>
                <a:cs typeface="+mn-ea"/>
                <a:sym typeface="+mn-lt"/>
              </a:endParaRPr>
            </a:p>
          </p:txBody>
        </p:sp>
        <p:sp>
          <p:nvSpPr>
            <p:cNvPr id="35" name="矩形 34"/>
            <p:cNvSpPr/>
            <p:nvPr/>
          </p:nvSpPr>
          <p:spPr>
            <a:xfrm>
              <a:off x="8304237" y="2989864"/>
              <a:ext cx="2064228" cy="646331"/>
            </a:xfrm>
            <a:prstGeom prst="rect">
              <a:avLst/>
            </a:prstGeom>
            <a:ln>
              <a:solidFill>
                <a:schemeClr val="accent4"/>
              </a:solidFill>
            </a:ln>
          </p:spPr>
          <p:txBody>
            <a:bodyPr wrap="square">
              <a:spAutoFit/>
            </a:bodyPr>
            <a:lstStyle/>
            <a:p>
              <a:pPr lvl="0" algn="ctr"/>
              <a:r>
                <a:rPr lang="zh-CN" altLang="en-US" dirty="0">
                  <a:solidFill>
                    <a:schemeClr val="tx1">
                      <a:lumMod val="50000"/>
                      <a:lumOff val="50000"/>
                    </a:schemeClr>
                  </a:solidFill>
                  <a:cs typeface="+mn-ea"/>
                  <a:sym typeface="+mn-lt"/>
                </a:rPr>
                <a:t>準確率低</a:t>
              </a:r>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操作複雜</a:t>
              </a:r>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高價</a:t>
              </a:r>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緩慢</a:t>
              </a:r>
            </a:p>
          </p:txBody>
        </p:sp>
      </p:grpSp>
    </p:spTree>
    <p:extLst>
      <p:ext uri="{BB962C8B-B14F-4D97-AF65-F5344CB8AC3E}">
        <p14:creationId xmlns:p14="http://schemas.microsoft.com/office/powerpoint/2010/main" val="301925247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20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par>
                                <p:cTn id="8" presetID="12" presetClass="entr" presetSubtype="2" fill="hold" nodeType="withEffect">
                                  <p:stCondLst>
                                    <p:cond delay="260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p:tgtEl>
                                          <p:spTgt spid="8"/>
                                        </p:tgtEl>
                                        <p:attrNameLst>
                                          <p:attrName>ppt_x</p:attrName>
                                        </p:attrNameLst>
                                      </p:cBhvr>
                                      <p:tavLst>
                                        <p:tav tm="0">
                                          <p:val>
                                            <p:strVal val="#ppt_x+#ppt_w*1.125000"/>
                                          </p:val>
                                        </p:tav>
                                        <p:tav tm="100000">
                                          <p:val>
                                            <p:strVal val="#ppt_x"/>
                                          </p:val>
                                        </p:tav>
                                      </p:tavLst>
                                    </p:anim>
                                    <p:animEffect transition="in" filter="wipe(left)">
                                      <p:cBhvr>
                                        <p:cTn id="11" dur="500"/>
                                        <p:tgtEl>
                                          <p:spTgt spid="8"/>
                                        </p:tgtEl>
                                      </p:cBhvr>
                                    </p:animEffect>
                                  </p:childTnLst>
                                </p:cTn>
                              </p:par>
                              <p:par>
                                <p:cTn id="12" presetID="12" presetClass="entr" presetSubtype="1" fill="hold" nodeType="withEffect">
                                  <p:stCondLst>
                                    <p:cond delay="26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p:tgtEl>
                                          <p:spTgt spid="9"/>
                                        </p:tgtEl>
                                        <p:attrNameLst>
                                          <p:attrName>ppt_y</p:attrName>
                                        </p:attrNameLst>
                                      </p:cBhvr>
                                      <p:tavLst>
                                        <p:tav tm="0">
                                          <p:val>
                                            <p:strVal val="#ppt_y-#ppt_h*1.125000"/>
                                          </p:val>
                                        </p:tav>
                                        <p:tav tm="100000">
                                          <p:val>
                                            <p:strVal val="#ppt_y"/>
                                          </p:val>
                                        </p:tav>
                                      </p:tavLst>
                                    </p:anim>
                                    <p:animEffect transition="in" filter="wipe(down)">
                                      <p:cBhvr>
                                        <p:cTn id="15" dur="500"/>
                                        <p:tgtEl>
                                          <p:spTgt spid="9"/>
                                        </p:tgtEl>
                                      </p:cBhvr>
                                    </p:animEffect>
                                  </p:childTnLst>
                                </p:cTn>
                              </p:par>
                              <p:par>
                                <p:cTn id="16" presetID="12" presetClass="entr" presetSubtype="8" fill="hold" nodeType="withEffect">
                                  <p:stCondLst>
                                    <p:cond delay="26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8" fill="hold" grpId="0" nodeType="withEffect">
                                  <p:stCondLst>
                                    <p:cond delay="340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360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par>
                                <p:cTn id="29" presetID="22" presetClass="entr" presetSubtype="8" fill="hold" grpId="0" nodeType="withEffect">
                                  <p:stCondLst>
                                    <p:cond delay="38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1" fill="hold" grpId="0" nodeType="withEffect">
                                  <p:stCondLst>
                                    <p:cond delay="420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par>
                                <p:cTn id="35" presetID="22" presetClass="entr" presetSubtype="8" fill="hold" grpId="0" nodeType="withEffect">
                                  <p:stCondLst>
                                    <p:cond delay="4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470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par>
                                <p:cTn id="41" presetID="22" presetClass="entr" presetSubtype="8" fill="hold" grpId="0" nodeType="withEffect">
                                  <p:stCondLst>
                                    <p:cond delay="49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3" grpId="0" animBg="1"/>
      <p:bldP spid="4" grpId="0" animBg="1"/>
      <p:bldP spid="5" grpId="0" animBg="1"/>
      <p:bldP spid="6" grpId="0" animBg="1"/>
      <p:bldP spid="7" grpId="0" animBg="1"/>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49"/>
          <p:cNvSpPr/>
          <p:nvPr/>
        </p:nvSpPr>
        <p:spPr>
          <a:xfrm>
            <a:off x="944530" y="1554381"/>
            <a:ext cx="4429917" cy="691837"/>
          </a:xfrm>
          <a:prstGeom prst="rect">
            <a:avLst/>
          </a:prstGeom>
        </p:spPr>
        <p:txBody>
          <a:bodyPr wrap="square" lIns="45143" tIns="22533" rIns="45143" bIns="22533">
            <a:spAutoFit/>
          </a:bodyPr>
          <a:lstStyle/>
          <a:p>
            <a:pPr algn="ctr" defTabSz="1187949"/>
            <a:r>
              <a:rPr lang="zh-CN" altLang="en-US" sz="2400" dirty="0">
                <a:solidFill>
                  <a:schemeClr val="tx1">
                    <a:lumMod val="75000"/>
                    <a:lumOff val="25000"/>
                  </a:schemeClr>
                </a:solidFill>
                <a:cs typeface="+mn-ea"/>
                <a:sym typeface="+mn-lt"/>
              </a:rPr>
              <a:t>所以你需要我們的系統</a:t>
            </a:r>
            <a:endParaRPr lang="en-US" altLang="zh-CN" sz="2400" dirty="0">
              <a:solidFill>
                <a:schemeClr val="tx1">
                  <a:lumMod val="75000"/>
                  <a:lumOff val="25000"/>
                </a:schemeClr>
              </a:solidFill>
              <a:cs typeface="+mn-ea"/>
              <a:sym typeface="+mn-lt"/>
            </a:endParaRPr>
          </a:p>
          <a:p>
            <a:pPr algn="ctr" defTabSz="1187949"/>
            <a:r>
              <a:rPr lang="zh-TW" altLang="en-US" dirty="0">
                <a:solidFill>
                  <a:schemeClr val="tx1">
                    <a:lumMod val="50000"/>
                    <a:lumOff val="50000"/>
                  </a:schemeClr>
                </a:solidFill>
                <a:cs typeface="+mn-ea"/>
                <a:sym typeface="+mn-lt"/>
              </a:rPr>
              <a:t>！</a:t>
            </a:r>
            <a:r>
              <a:rPr lang="zh-CN" altLang="en-US" dirty="0">
                <a:solidFill>
                  <a:schemeClr val="tx1">
                    <a:lumMod val="50000"/>
                    <a:lumOff val="50000"/>
                  </a:schemeClr>
                </a:solidFill>
                <a:cs typeface="+mn-ea"/>
                <a:sym typeface="+mn-lt"/>
              </a:rPr>
              <a:t>專為懶惰者設計</a:t>
            </a:r>
            <a:r>
              <a:rPr lang="zh-TW" altLang="en-US" dirty="0">
                <a:solidFill>
                  <a:schemeClr val="tx1">
                    <a:lumMod val="50000"/>
                    <a:lumOff val="50000"/>
                  </a:schemeClr>
                </a:solidFill>
                <a:cs typeface="+mn-ea"/>
                <a:sym typeface="+mn-lt"/>
              </a:rPr>
              <a:t>！</a:t>
            </a:r>
            <a:endParaRPr lang="en-US" altLang="zh-CN" dirty="0">
              <a:solidFill>
                <a:schemeClr val="tx1">
                  <a:lumMod val="50000"/>
                  <a:lumOff val="50000"/>
                </a:schemeClr>
              </a:solidFill>
              <a:cs typeface="+mn-ea"/>
              <a:sym typeface="+mn-lt"/>
            </a:endParaRPr>
          </a:p>
        </p:txBody>
      </p:sp>
      <p:sp>
        <p:nvSpPr>
          <p:cNvPr id="41" name="11 Rectángulo redondeado"/>
          <p:cNvSpPr>
            <a:spLocks noChangeAspect="1"/>
          </p:cNvSpPr>
          <p:nvPr/>
        </p:nvSpPr>
        <p:spPr>
          <a:xfrm rot="16200000">
            <a:off x="1846196" y="2835948"/>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2"/>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2" name="Textbox 1"/>
          <p:cNvSpPr/>
          <p:nvPr/>
        </p:nvSpPr>
        <p:spPr>
          <a:xfrm>
            <a:off x="1823992" y="2719880"/>
            <a:ext cx="3310342" cy="428167"/>
          </a:xfrm>
          <a:prstGeom prst="rect">
            <a:avLst/>
          </a:prstGeom>
        </p:spPr>
        <p:txBody>
          <a:bodyPr wrap="square" lIns="119265" tIns="59613" rIns="119265" bIns="59613">
            <a:spAutoFit/>
          </a:bodyPr>
          <a:lstStyle/>
          <a:p>
            <a:pPr algn="ctr" defTabSz="1187949"/>
            <a:r>
              <a:rPr lang="zh-CN" altLang="en-US" sz="2000" dirty="0">
                <a:solidFill>
                  <a:schemeClr val="tx1">
                    <a:lumMod val="75000"/>
                    <a:lumOff val="25000"/>
                  </a:schemeClr>
                </a:solidFill>
                <a:cs typeface="+mn-ea"/>
                <a:sym typeface="+mn-lt"/>
              </a:rPr>
              <a:t>介面簡單易操作</a:t>
            </a:r>
            <a:endParaRPr lang="en-US" altLang="zh-CN" sz="2000" dirty="0">
              <a:solidFill>
                <a:schemeClr val="tx1">
                  <a:lumMod val="75000"/>
                  <a:lumOff val="25000"/>
                </a:schemeClr>
              </a:solidFill>
              <a:cs typeface="+mn-ea"/>
              <a:sym typeface="+mn-lt"/>
            </a:endParaRPr>
          </a:p>
        </p:txBody>
      </p:sp>
      <p:sp>
        <p:nvSpPr>
          <p:cNvPr id="44" name="11 Rectángulo redondeado"/>
          <p:cNvSpPr>
            <a:spLocks noChangeAspect="1"/>
          </p:cNvSpPr>
          <p:nvPr/>
        </p:nvSpPr>
        <p:spPr>
          <a:xfrm rot="16200000">
            <a:off x="1841498" y="3532647"/>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4"/>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46" name="Textbox 1"/>
          <p:cNvSpPr/>
          <p:nvPr/>
        </p:nvSpPr>
        <p:spPr>
          <a:xfrm>
            <a:off x="2053483" y="3441002"/>
            <a:ext cx="2652332" cy="428167"/>
          </a:xfrm>
          <a:prstGeom prst="rect">
            <a:avLst/>
          </a:prstGeom>
        </p:spPr>
        <p:txBody>
          <a:bodyPr wrap="square" lIns="119265" tIns="59613" rIns="119265" bIns="59613">
            <a:spAutoFit/>
          </a:bodyPr>
          <a:lstStyle/>
          <a:p>
            <a:pPr algn="ctr" defTabSz="1187949"/>
            <a:r>
              <a:rPr lang="zh-CN" altLang="en-US" sz="2000" dirty="0">
                <a:solidFill>
                  <a:schemeClr val="tx1">
                    <a:lumMod val="75000"/>
                    <a:lumOff val="25000"/>
                  </a:schemeClr>
                </a:solidFill>
                <a:cs typeface="+mn-ea"/>
                <a:sym typeface="+mn-lt"/>
              </a:rPr>
              <a:t>識別準確度高</a:t>
            </a:r>
            <a:endParaRPr lang="en-US" altLang="zh-CN" sz="2000" dirty="0">
              <a:solidFill>
                <a:schemeClr val="tx1">
                  <a:lumMod val="75000"/>
                  <a:lumOff val="25000"/>
                </a:schemeClr>
              </a:solidFill>
              <a:cs typeface="+mn-ea"/>
              <a:sym typeface="+mn-lt"/>
            </a:endParaRPr>
          </a:p>
        </p:txBody>
      </p:sp>
      <p:sp>
        <p:nvSpPr>
          <p:cNvPr id="47" name="11 Rectángulo redondeado"/>
          <p:cNvSpPr>
            <a:spLocks noChangeAspect="1"/>
          </p:cNvSpPr>
          <p:nvPr/>
        </p:nvSpPr>
        <p:spPr>
          <a:xfrm rot="16200000">
            <a:off x="8190962" y="5215529"/>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1"/>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pic>
        <p:nvPicPr>
          <p:cNvPr id="49" name="图片 48" descr="资源 38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34509" y="1569160"/>
            <a:ext cx="2460625" cy="3203575"/>
          </a:xfrm>
          <a:prstGeom prst="rect">
            <a:avLst/>
          </a:prstGeom>
        </p:spPr>
      </p:pic>
      <p:pic>
        <p:nvPicPr>
          <p:cNvPr id="50" name="图片 49" descr="资源 17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95134" y="3472573"/>
            <a:ext cx="1400175" cy="2600325"/>
          </a:xfrm>
          <a:prstGeom prst="rect">
            <a:avLst/>
          </a:prstGeom>
        </p:spPr>
      </p:pic>
      <p:sp>
        <p:nvSpPr>
          <p:cNvPr id="15" name="11 Rectángulo redondeado">
            <a:extLst>
              <a:ext uri="{FF2B5EF4-FFF2-40B4-BE49-F238E27FC236}">
                <a16:creationId xmlns:a16="http://schemas.microsoft.com/office/drawing/2014/main" id="{67D7A0B6-F40F-574F-9790-C4974D03EC13}"/>
              </a:ext>
            </a:extLst>
          </p:cNvPr>
          <p:cNvSpPr>
            <a:spLocks noChangeAspect="1"/>
          </p:cNvSpPr>
          <p:nvPr/>
        </p:nvSpPr>
        <p:spPr>
          <a:xfrm rot="16200000">
            <a:off x="1841498" y="4203725"/>
            <a:ext cx="218541" cy="196033"/>
          </a:xfrm>
          <a:custGeom>
            <a:avLst/>
            <a:gdLst/>
            <a:ahLst/>
            <a:cxnLst/>
            <a:rect l="l" t="t" r="r" b="b"/>
            <a:pathLst>
              <a:path w="3195945" h="2847600">
                <a:moveTo>
                  <a:pt x="931858" y="0"/>
                </a:moveTo>
                <a:lnTo>
                  <a:pt x="2264149" y="0"/>
                </a:lnTo>
                <a:cubicBezTo>
                  <a:pt x="2332834" y="0"/>
                  <a:pt x="2395775" y="24591"/>
                  <a:pt x="2443824" y="66436"/>
                </a:cubicBezTo>
                <a:cubicBezTo>
                  <a:pt x="2448429" y="69277"/>
                  <a:pt x="2452695" y="72595"/>
                  <a:pt x="2456305" y="76734"/>
                </a:cubicBezTo>
                <a:cubicBezTo>
                  <a:pt x="2460022" y="79237"/>
                  <a:pt x="2463176" y="82339"/>
                  <a:pt x="2465987" y="85776"/>
                </a:cubicBezTo>
                <a:cubicBezTo>
                  <a:pt x="2493618" y="108249"/>
                  <a:pt x="2516894" y="136545"/>
                  <a:pt x="2535511" y="169166"/>
                </a:cubicBezTo>
                <a:lnTo>
                  <a:pt x="3152605" y="1250458"/>
                </a:lnTo>
                <a:cubicBezTo>
                  <a:pt x="3179394" y="1297399"/>
                  <a:pt x="3193566" y="1348093"/>
                  <a:pt x="3194780" y="1398693"/>
                </a:cubicBezTo>
                <a:cubicBezTo>
                  <a:pt x="3195949" y="1406441"/>
                  <a:pt x="3196388" y="1414265"/>
                  <a:pt x="3195280" y="1422135"/>
                </a:cubicBezTo>
                <a:cubicBezTo>
                  <a:pt x="3196431" y="1430332"/>
                  <a:pt x="3195980" y="1438483"/>
                  <a:pt x="3194760" y="1446554"/>
                </a:cubicBezTo>
                <a:cubicBezTo>
                  <a:pt x="3193510" y="1497084"/>
                  <a:pt x="3179340" y="1547701"/>
                  <a:pt x="3152589" y="1594576"/>
                </a:cubicBezTo>
                <a:lnTo>
                  <a:pt x="2535495" y="2675868"/>
                </a:lnTo>
                <a:cubicBezTo>
                  <a:pt x="2519103" y="2704590"/>
                  <a:pt x="2499098" y="2729960"/>
                  <a:pt x="2475270" y="2750574"/>
                </a:cubicBezTo>
                <a:cubicBezTo>
                  <a:pt x="2424537" y="2810341"/>
                  <a:pt x="2348694" y="2847600"/>
                  <a:pt x="2264149" y="2847600"/>
                </a:cubicBezTo>
                <a:lnTo>
                  <a:pt x="931858" y="2847600"/>
                </a:lnTo>
                <a:cubicBezTo>
                  <a:pt x="840908" y="2847600"/>
                  <a:pt x="760028" y="2804481"/>
                  <a:pt x="709441" y="2736882"/>
                </a:cubicBezTo>
                <a:cubicBezTo>
                  <a:pt x="690443" y="2718412"/>
                  <a:pt x="674204" y="2696733"/>
                  <a:pt x="660493" y="2672708"/>
                </a:cubicBezTo>
                <a:lnTo>
                  <a:pt x="43399" y="1591416"/>
                </a:lnTo>
                <a:cubicBezTo>
                  <a:pt x="17922" y="1546775"/>
                  <a:pt x="3857" y="1498740"/>
                  <a:pt x="1381" y="1450601"/>
                </a:cubicBezTo>
                <a:cubicBezTo>
                  <a:pt x="-58" y="1441196"/>
                  <a:pt x="-553" y="1431688"/>
                  <a:pt x="774" y="1422141"/>
                </a:cubicBezTo>
                <a:cubicBezTo>
                  <a:pt x="-512" y="1412916"/>
                  <a:pt x="-26" y="1403731"/>
                  <a:pt x="1361" y="1394643"/>
                </a:cubicBezTo>
                <a:cubicBezTo>
                  <a:pt x="3800" y="1346433"/>
                  <a:pt x="17869" y="1298323"/>
                  <a:pt x="43383" y="1253618"/>
                </a:cubicBezTo>
                <a:lnTo>
                  <a:pt x="660477" y="172326"/>
                </a:lnTo>
                <a:cubicBezTo>
                  <a:pt x="676397" y="144430"/>
                  <a:pt x="695725" y="119697"/>
                  <a:pt x="718724" y="99467"/>
                </a:cubicBezTo>
                <a:cubicBezTo>
                  <a:pt x="769423" y="38273"/>
                  <a:pt x="846171" y="0"/>
                  <a:pt x="931858" y="0"/>
                </a:cubicBezTo>
                <a:close/>
              </a:path>
            </a:pathLst>
          </a:custGeom>
          <a:solidFill>
            <a:schemeClr val="accent4"/>
          </a:solidFill>
          <a:ln>
            <a:noFill/>
          </a:ln>
          <a:scene3d>
            <a:camera prst="orthographicFront"/>
            <a:lightRig rig="soft" dir="t"/>
          </a:scene3d>
          <a:sp3d extrusionH="508000" prstMaterial="flat"/>
        </p:spPr>
        <p:txBody>
          <a:bodyPr lIns="0" tIns="0" rIns="0" bIns="0" rtlCol="0" anchor="ctr"/>
          <a:lstStyle/>
          <a:p>
            <a:pPr algn="ctr" defTabSz="1192334"/>
            <a:endParaRPr lang="en-US" sz="2400" dirty="0">
              <a:solidFill>
                <a:srgbClr val="000000"/>
              </a:solidFill>
              <a:cs typeface="+mn-ea"/>
              <a:sym typeface="+mn-lt"/>
            </a:endParaRPr>
          </a:p>
        </p:txBody>
      </p:sp>
      <p:sp>
        <p:nvSpPr>
          <p:cNvPr id="16" name="Textbox 1">
            <a:extLst>
              <a:ext uri="{FF2B5EF4-FFF2-40B4-BE49-F238E27FC236}">
                <a16:creationId xmlns:a16="http://schemas.microsoft.com/office/drawing/2014/main" id="{6CC9AB89-7DE9-9341-BA20-B2FABD9FD5AC}"/>
              </a:ext>
            </a:extLst>
          </p:cNvPr>
          <p:cNvSpPr/>
          <p:nvPr/>
        </p:nvSpPr>
        <p:spPr>
          <a:xfrm>
            <a:off x="2048785" y="4087657"/>
            <a:ext cx="4048248" cy="428167"/>
          </a:xfrm>
          <a:prstGeom prst="rect">
            <a:avLst/>
          </a:prstGeom>
        </p:spPr>
        <p:txBody>
          <a:bodyPr wrap="square" lIns="119265" tIns="59613" rIns="119265" bIns="59613">
            <a:spAutoFit/>
          </a:bodyPr>
          <a:lstStyle/>
          <a:p>
            <a:pPr algn="ctr" defTabSz="1187949"/>
            <a:r>
              <a:rPr lang="zh-CN" altLang="en-US" sz="2000" dirty="0">
                <a:solidFill>
                  <a:schemeClr val="tx1">
                    <a:lumMod val="75000"/>
                    <a:lumOff val="25000"/>
                  </a:schemeClr>
                </a:solidFill>
                <a:cs typeface="+mn-ea"/>
                <a:sym typeface="+mn-lt"/>
              </a:rPr>
              <a:t>即使偶爾犯錯依舊在接受範圍</a:t>
            </a:r>
            <a:endParaRPr lang="en-US" altLang="zh-CN"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2910204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35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35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3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1" grpId="0" animBg="1"/>
      <p:bldP spid="42" grpId="0"/>
      <p:bldP spid="44" grpId="0" animBg="1"/>
      <p:bldP spid="46" grpId="0"/>
      <p:bldP spid="47"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资源 2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3190" y="-48895"/>
            <a:ext cx="12419965" cy="6955790"/>
          </a:xfrm>
          <a:prstGeom prst="rect">
            <a:avLst/>
          </a:prstGeom>
        </p:spPr>
      </p:pic>
      <p:pic>
        <p:nvPicPr>
          <p:cNvPr id="38" name="图片 37" descr="资源 37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337945" y="2336800"/>
            <a:ext cx="2962275" cy="2686050"/>
          </a:xfrm>
          <a:prstGeom prst="rect">
            <a:avLst/>
          </a:prstGeom>
        </p:spPr>
      </p:pic>
      <p:pic>
        <p:nvPicPr>
          <p:cNvPr id="12" name="图片 11" descr="资源 8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465320" y="3714750"/>
            <a:ext cx="320675" cy="1308100"/>
          </a:xfrm>
          <a:prstGeom prst="rect">
            <a:avLst/>
          </a:prstGeom>
        </p:spPr>
      </p:pic>
      <p:pic>
        <p:nvPicPr>
          <p:cNvPr id="23" name="图片 22" descr="资源 16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73095" y="1620520"/>
            <a:ext cx="1771650" cy="869950"/>
          </a:xfrm>
          <a:prstGeom prst="rect">
            <a:avLst/>
          </a:prstGeom>
        </p:spPr>
      </p:pic>
      <p:sp>
        <p:nvSpPr>
          <p:cNvPr id="7" name="矩形 6"/>
          <p:cNvSpPr/>
          <p:nvPr/>
        </p:nvSpPr>
        <p:spPr>
          <a:xfrm>
            <a:off x="5782945" y="3714750"/>
            <a:ext cx="4997450" cy="769441"/>
          </a:xfrm>
          <a:prstGeom prst="rect">
            <a:avLst/>
          </a:prstGeom>
        </p:spPr>
        <p:txBody>
          <a:bodyPr wrap="square">
            <a:spAutoFit/>
          </a:bodyPr>
          <a:lstStyle/>
          <a:p>
            <a:pPr algn="ctr"/>
            <a:r>
              <a:rPr lang="zh-TW" altLang="zh-CN" sz="4400" b="1" dirty="0">
                <a:cs typeface="+mn-ea"/>
              </a:rPr>
              <a:t>實現途徑</a:t>
            </a:r>
            <a:endParaRPr lang="zh-CN" altLang="en-US" sz="4400" b="1" dirty="0">
              <a:solidFill>
                <a:schemeClr val="tx1"/>
              </a:solidFill>
              <a:cs typeface="+mn-ea"/>
              <a:sym typeface="+mn-lt"/>
            </a:endParaRPr>
          </a:p>
        </p:txBody>
      </p:sp>
      <p:sp>
        <p:nvSpPr>
          <p:cNvPr id="3" name="矩形 2"/>
          <p:cNvSpPr/>
          <p:nvPr/>
        </p:nvSpPr>
        <p:spPr>
          <a:xfrm>
            <a:off x="6568942" y="1776641"/>
            <a:ext cx="3425939" cy="1862048"/>
          </a:xfrm>
          <a:prstGeom prst="rect">
            <a:avLst/>
          </a:prstGeom>
        </p:spPr>
        <p:txBody>
          <a:bodyPr wrap="none">
            <a:spAutoFit/>
          </a:bodyPr>
          <a:lstStyle/>
          <a:p>
            <a:pPr algn="ctr"/>
            <a:r>
              <a:rPr lang="en-US" altLang="zh-CN" sz="6600" b="1" dirty="0">
                <a:solidFill>
                  <a:schemeClr val="tx1"/>
                </a:solidFill>
                <a:cs typeface="+mn-ea"/>
                <a:sym typeface="+mn-lt"/>
              </a:rPr>
              <a:t>part</a:t>
            </a:r>
            <a:r>
              <a:rPr lang="en-US" altLang="zh-CN" sz="11500" b="1" dirty="0">
                <a:solidFill>
                  <a:schemeClr val="tx1"/>
                </a:solidFill>
                <a:cs typeface="+mn-ea"/>
                <a:sym typeface="+mn-lt"/>
              </a:rPr>
              <a:t>02</a:t>
            </a:r>
          </a:p>
        </p:txBody>
      </p:sp>
      <p:sp>
        <p:nvSpPr>
          <p:cNvPr id="4" name="矩形 3"/>
          <p:cNvSpPr/>
          <p:nvPr/>
        </p:nvSpPr>
        <p:spPr>
          <a:xfrm>
            <a:off x="6262370" y="4624070"/>
            <a:ext cx="4369435" cy="461665"/>
          </a:xfrm>
          <a:prstGeom prst="rect">
            <a:avLst/>
          </a:prstGeom>
        </p:spPr>
        <p:txBody>
          <a:bodyPr wrap="square">
            <a:spAutoFit/>
          </a:bodyPr>
          <a:lstStyle/>
          <a:p>
            <a:pPr algn="ctr"/>
            <a:r>
              <a:rPr lang="en" altLang="zh-CN" sz="2400" dirty="0">
                <a:latin typeface="Gurmukhi MN" panose="02020600050405020304" pitchFamily="18" charset="0"/>
                <a:cs typeface="Gurmukhi MN" panose="02020600050405020304" pitchFamily="18" charset="0"/>
              </a:rPr>
              <a:t>implementation</a:t>
            </a:r>
            <a:endParaRPr lang="en-US" altLang="zh-CN" sz="2800" b="1" dirty="0">
              <a:solidFill>
                <a:schemeClr val="tx1"/>
              </a:solidFill>
              <a:latin typeface="Gurmukhi MN" panose="02020600050405020304" pitchFamily="18" charset="0"/>
              <a:cs typeface="Gurmukhi MN" panose="02020600050405020304" pitchFamily="18" charset="0"/>
              <a:sym typeface="+mn-lt"/>
            </a:endParaRPr>
          </a:p>
        </p:txBody>
      </p:sp>
      <p:cxnSp>
        <p:nvCxnSpPr>
          <p:cNvPr id="5" name="PA_直接连接符 14"/>
          <p:cNvCxnSpPr/>
          <p:nvPr>
            <p:custDataLst>
              <p:tags r:id="rId1"/>
            </p:custDataLst>
          </p:nvPr>
        </p:nvCxnSpPr>
        <p:spPr>
          <a:xfrm>
            <a:off x="7006227" y="3672595"/>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PA_直接连接符 14"/>
          <p:cNvCxnSpPr/>
          <p:nvPr>
            <p:custDataLst>
              <p:tags r:id="rId2"/>
            </p:custDataLst>
          </p:nvPr>
        </p:nvCxnSpPr>
        <p:spPr>
          <a:xfrm>
            <a:off x="8433230" y="3676559"/>
            <a:ext cx="11340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PA_椭圆 16"/>
          <p:cNvSpPr/>
          <p:nvPr>
            <p:custDataLst>
              <p:tags r:id="rId3"/>
            </p:custDataLst>
          </p:nvPr>
        </p:nvSpPr>
        <p:spPr>
          <a:xfrm>
            <a:off x="8240709" y="363786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cs typeface="+mn-ea"/>
              <a:sym typeface="+mn-lt"/>
            </a:endParaRPr>
          </a:p>
        </p:txBody>
      </p:sp>
    </p:spTree>
    <p:extLst>
      <p:ext uri="{BB962C8B-B14F-4D97-AF65-F5344CB8AC3E}">
        <p14:creationId xmlns:p14="http://schemas.microsoft.com/office/powerpoint/2010/main" val="259705065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set>
                                      <p:cBhvr>
                                        <p:cTn id="7" dur="227" fill="hold">
                                          <p:stCondLst>
                                            <p:cond delay="0"/>
                                          </p:stCondLst>
                                        </p:cTn>
                                        <p:tgtEl>
                                          <p:spTgt spid="3"/>
                                        </p:tgtEl>
                                        <p:attrNameLst>
                                          <p:attrName>style.rotation</p:attrName>
                                        </p:attrNameLst>
                                      </p:cBhvr>
                                      <p:to>
                                        <p:strVal val="-45.0"/>
                                      </p:to>
                                    </p:set>
                                    <p:anim calcmode="lin" valueType="num">
                                      <p:cBhvr>
                                        <p:cTn id="8" dur="227" fill="hold">
                                          <p:stCondLst>
                                            <p:cond delay="227"/>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75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53"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275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anim calcmode="lin" valueType="num">
                                      <p:cBhvr>
                                        <p:cTn id="31" dur="750" fill="hold"/>
                                        <p:tgtEl>
                                          <p:spTgt spid="7"/>
                                        </p:tgtEl>
                                        <p:attrNameLst>
                                          <p:attrName>ppt_x</p:attrName>
                                        </p:attrNameLst>
                                      </p:cBhvr>
                                      <p:tavLst>
                                        <p:tav tm="0">
                                          <p:val>
                                            <p:strVal val="#ppt_x"/>
                                          </p:val>
                                        </p:tav>
                                        <p:tav tm="100000">
                                          <p:val>
                                            <p:strVal val="#ppt_x"/>
                                          </p:val>
                                        </p:tav>
                                      </p:tavLst>
                                    </p:anim>
                                    <p:anim calcmode="lin" valueType="num">
                                      <p:cBhvr>
                                        <p:cTn id="32" dur="750" fill="hold"/>
                                        <p:tgtEl>
                                          <p:spTgt spid="7"/>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750"/>
                                        <p:tgtEl>
                                          <p:spTgt spid="4"/>
                                        </p:tgtEl>
                                      </p:cBhvr>
                                    </p:animEffect>
                                    <p:anim calcmode="lin" valueType="num">
                                      <p:cBhvr>
                                        <p:cTn id="36" dur="750" fill="hold"/>
                                        <p:tgtEl>
                                          <p:spTgt spid="4"/>
                                        </p:tgtEl>
                                        <p:attrNameLst>
                                          <p:attrName>ppt_x</p:attrName>
                                        </p:attrNameLst>
                                      </p:cBhvr>
                                      <p:tavLst>
                                        <p:tav tm="0">
                                          <p:val>
                                            <p:strVal val="#ppt_x"/>
                                          </p:val>
                                        </p:tav>
                                        <p:tav tm="100000">
                                          <p:val>
                                            <p:strVal val="#ppt_x"/>
                                          </p:val>
                                        </p:tav>
                                      </p:tavLst>
                                    </p:anim>
                                    <p:anim calcmode="lin" valueType="num">
                                      <p:cBhvr>
                                        <p:cTn id="37"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4344"/>
          <p:cNvSpPr/>
          <p:nvPr/>
        </p:nvSpPr>
        <p:spPr>
          <a:xfrm flipH="1">
            <a:off x="6926961" y="2235334"/>
            <a:ext cx="1358012"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sp>
        <p:nvSpPr>
          <p:cNvPr id="6" name="Shape 14345"/>
          <p:cNvSpPr/>
          <p:nvPr/>
        </p:nvSpPr>
        <p:spPr>
          <a:xfrm>
            <a:off x="8393402" y="2050669"/>
            <a:ext cx="2187687" cy="369330"/>
          </a:xfrm>
          <a:prstGeom prst="rect">
            <a:avLst/>
          </a:prstGeom>
          <a:noFill/>
          <a:ln w="12700" cap="flat">
            <a:noFill/>
            <a:miter lim="400000"/>
          </a:ln>
          <a:effectLst/>
        </p:spPr>
        <p:txBody>
          <a:bodyPr wrap="square" lIns="60959" tIns="60959" rIns="60959" bIns="6095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r>
              <a:rPr lang="zh-CN" altLang="en-US" sz="1600" dirty="0">
                <a:solidFill>
                  <a:schemeClr val="tx1">
                    <a:lumMod val="75000"/>
                    <a:lumOff val="25000"/>
                  </a:schemeClr>
                </a:solidFill>
                <a:latin typeface="+mn-lt"/>
                <a:ea typeface="+mn-ea"/>
                <a:cs typeface="+mn-ea"/>
                <a:sym typeface="+mn-lt"/>
              </a:rPr>
              <a:t>重複照片識別</a:t>
            </a:r>
            <a:endParaRPr lang="en-US" altLang="zh-CN" sz="1600" dirty="0">
              <a:solidFill>
                <a:schemeClr val="tx1">
                  <a:lumMod val="75000"/>
                  <a:lumOff val="25000"/>
                </a:schemeClr>
              </a:solidFill>
              <a:latin typeface="+mn-lt"/>
              <a:ea typeface="+mn-ea"/>
              <a:cs typeface="+mn-ea"/>
              <a:sym typeface="+mn-lt"/>
            </a:endParaRPr>
          </a:p>
        </p:txBody>
      </p:sp>
      <p:sp>
        <p:nvSpPr>
          <p:cNvPr id="8" name="Shape 14348"/>
          <p:cNvSpPr/>
          <p:nvPr/>
        </p:nvSpPr>
        <p:spPr>
          <a:xfrm>
            <a:off x="8981004" y="3736497"/>
            <a:ext cx="1906384" cy="369330"/>
          </a:xfrm>
          <a:prstGeom prst="rect">
            <a:avLst/>
          </a:prstGeom>
          <a:noFill/>
          <a:ln w="12700" cap="flat">
            <a:noFill/>
            <a:miter lim="400000"/>
          </a:ln>
          <a:effectLst/>
        </p:spPr>
        <p:txBody>
          <a:bodyPr wrap="square" lIns="60959" tIns="60959" rIns="60959" bIns="60959" numCol="1" anchor="t">
            <a:spAutoFit/>
          </a:bodyPr>
          <a:lstStyle>
            <a:lvl1pP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r>
              <a:rPr lang="zh-CN" altLang="en-US" sz="1600" dirty="0">
                <a:solidFill>
                  <a:schemeClr val="tx1">
                    <a:lumMod val="75000"/>
                    <a:lumOff val="25000"/>
                  </a:schemeClr>
                </a:solidFill>
                <a:latin typeface="+mn-lt"/>
                <a:ea typeface="+mn-ea"/>
                <a:cs typeface="+mn-ea"/>
                <a:sym typeface="+mn-lt"/>
              </a:rPr>
              <a:t>模糊照片識別</a:t>
            </a:r>
            <a:endParaRPr lang="en-US" altLang="zh-CN" sz="1600" dirty="0">
              <a:solidFill>
                <a:schemeClr val="tx1">
                  <a:lumMod val="75000"/>
                  <a:lumOff val="25000"/>
                </a:schemeClr>
              </a:solidFill>
              <a:latin typeface="+mn-lt"/>
              <a:ea typeface="+mn-ea"/>
              <a:cs typeface="+mn-ea"/>
              <a:sym typeface="+mn-lt"/>
            </a:endParaRPr>
          </a:p>
        </p:txBody>
      </p:sp>
      <p:sp>
        <p:nvSpPr>
          <p:cNvPr id="10" name="Shape 14351"/>
          <p:cNvSpPr/>
          <p:nvPr/>
        </p:nvSpPr>
        <p:spPr>
          <a:xfrm flipH="1">
            <a:off x="8182122" y="3910810"/>
            <a:ext cx="645949"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sp>
        <p:nvSpPr>
          <p:cNvPr id="11" name="Shape 14352"/>
          <p:cNvSpPr/>
          <p:nvPr/>
        </p:nvSpPr>
        <p:spPr>
          <a:xfrm>
            <a:off x="2670168" y="3898351"/>
            <a:ext cx="1906383" cy="369330"/>
          </a:xfrm>
          <a:prstGeom prst="rect">
            <a:avLst/>
          </a:prstGeom>
          <a:noFill/>
          <a:ln w="12700" cap="flat">
            <a:noFill/>
            <a:miter lim="400000"/>
          </a:ln>
          <a:effectLst/>
        </p:spPr>
        <p:txBody>
          <a:bodyPr wrap="square" lIns="60959" tIns="60959" rIns="60959" bIns="60959" numCol="1" anchor="t">
            <a:spAutoFit/>
          </a:bodyPr>
          <a:lstStyle>
            <a:lvl1pPr algn="r">
              <a:spcBef>
                <a:spcPts val="200"/>
              </a:spcBef>
              <a:defRPr sz="1200">
                <a:solidFill>
                  <a:srgbClr val="3A5063"/>
                </a:solidFill>
                <a:uFill>
                  <a:solidFill>
                    <a:srgbClr val="3A5063"/>
                  </a:solidFill>
                </a:uFill>
                <a:latin typeface="Roboto condensed"/>
                <a:ea typeface="Roboto condensed"/>
                <a:cs typeface="Roboto condensed"/>
                <a:sym typeface="Roboto condensed"/>
              </a:defRPr>
            </a:lvl1pPr>
          </a:lstStyle>
          <a:p>
            <a:pPr algn="l"/>
            <a:r>
              <a:rPr lang="zh-CN" altLang="en-US" sz="1600" dirty="0">
                <a:solidFill>
                  <a:schemeClr val="tx1">
                    <a:lumMod val="75000"/>
                    <a:lumOff val="25000"/>
                  </a:schemeClr>
                </a:solidFill>
                <a:latin typeface="+mn-lt"/>
                <a:ea typeface="+mn-ea"/>
                <a:cs typeface="+mn-ea"/>
                <a:sym typeface="+mn-lt"/>
              </a:rPr>
              <a:t>導入照片</a:t>
            </a:r>
            <a:endParaRPr lang="en-US" altLang="zh-CN" sz="1600" dirty="0">
              <a:solidFill>
                <a:schemeClr val="tx1">
                  <a:lumMod val="75000"/>
                  <a:lumOff val="25000"/>
                </a:schemeClr>
              </a:solidFill>
              <a:latin typeface="+mn-lt"/>
              <a:ea typeface="+mn-ea"/>
              <a:cs typeface="+mn-ea"/>
              <a:sym typeface="+mn-lt"/>
            </a:endParaRPr>
          </a:p>
        </p:txBody>
      </p:sp>
      <p:sp>
        <p:nvSpPr>
          <p:cNvPr id="13" name="Shape 14355"/>
          <p:cNvSpPr/>
          <p:nvPr/>
        </p:nvSpPr>
        <p:spPr>
          <a:xfrm>
            <a:off x="3772312" y="4083016"/>
            <a:ext cx="645949" cy="1"/>
          </a:xfrm>
          <a:prstGeom prst="line">
            <a:avLst/>
          </a:prstGeom>
          <a:ln w="6350">
            <a:solidFill>
              <a:sysClr val="windowText" lastClr="000000">
                <a:lumMod val="75000"/>
                <a:lumOff val="25000"/>
              </a:sysClr>
            </a:solidFill>
            <a:prstDash val="dash"/>
            <a:round/>
            <a:headEnd type="oval"/>
          </a:ln>
        </p:spPr>
        <p:txBody>
          <a:bodyPr lIns="0" tIns="0" rIns="0" bIns="0"/>
          <a:lstStyle/>
          <a:p>
            <a:pPr defTabSz="1219170">
              <a:defRPr sz="1200">
                <a:uFillTx/>
                <a:latin typeface="+mj-lt"/>
                <a:ea typeface="+mj-ea"/>
                <a:cs typeface="+mj-cs"/>
                <a:sym typeface="Helvetica"/>
              </a:defRPr>
            </a:pPr>
            <a:endParaRPr sz="1600" kern="0">
              <a:solidFill>
                <a:prstClr val="black">
                  <a:lumMod val="75000"/>
                  <a:lumOff val="25000"/>
                </a:prstClr>
              </a:solidFill>
              <a:cs typeface="+mn-ea"/>
              <a:sym typeface="+mn-lt"/>
            </a:endParaRPr>
          </a:p>
        </p:txBody>
      </p:sp>
      <p:grpSp>
        <p:nvGrpSpPr>
          <p:cNvPr id="25" name="组合 24"/>
          <p:cNvGrpSpPr/>
          <p:nvPr/>
        </p:nvGrpSpPr>
        <p:grpSpPr>
          <a:xfrm>
            <a:off x="4116713" y="2609476"/>
            <a:ext cx="1662915" cy="1662915"/>
            <a:chOff x="3087535" y="2200113"/>
            <a:chExt cx="1247186" cy="1247186"/>
          </a:xfrm>
          <a:solidFill>
            <a:schemeClr val="accent1"/>
          </a:solidFill>
        </p:grpSpPr>
        <p:sp>
          <p:nvSpPr>
            <p:cNvPr id="26" name="Shape 14341"/>
            <p:cNvSpPr/>
            <p:nvPr/>
          </p:nvSpPr>
          <p:spPr>
            <a:xfrm rot="18900000">
              <a:off x="3087535" y="220011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13590"/>
                  </a:moveTo>
                  <a:cubicBezTo>
                    <a:pt x="21600" y="14730"/>
                    <a:pt x="20700" y="15660"/>
                    <a:pt x="19560" y="15660"/>
                  </a:cubicBezTo>
                  <a:cubicBezTo>
                    <a:pt x="19560" y="15660"/>
                    <a:pt x="19560" y="15660"/>
                    <a:pt x="19560" y="15660"/>
                  </a:cubicBezTo>
                  <a:cubicBezTo>
                    <a:pt x="19500" y="15660"/>
                    <a:pt x="19350" y="15660"/>
                    <a:pt x="19170" y="15600"/>
                  </a:cubicBezTo>
                  <a:cubicBezTo>
                    <a:pt x="18990" y="15540"/>
                    <a:pt x="18750" y="15420"/>
                    <a:pt x="18510" y="15210"/>
                  </a:cubicBezTo>
                  <a:cubicBezTo>
                    <a:pt x="18450" y="15150"/>
                    <a:pt x="18360" y="15090"/>
                    <a:pt x="18300" y="15030"/>
                  </a:cubicBezTo>
                  <a:cubicBezTo>
                    <a:pt x="18000" y="14760"/>
                    <a:pt x="17700" y="14460"/>
                    <a:pt x="17340" y="14460"/>
                  </a:cubicBezTo>
                  <a:cubicBezTo>
                    <a:pt x="16710" y="14460"/>
                    <a:pt x="16470" y="15270"/>
                    <a:pt x="16290" y="15960"/>
                  </a:cubicBezTo>
                  <a:cubicBezTo>
                    <a:pt x="16260" y="16080"/>
                    <a:pt x="16260" y="16170"/>
                    <a:pt x="16260" y="16290"/>
                  </a:cubicBezTo>
                  <a:cubicBezTo>
                    <a:pt x="16260" y="21600"/>
                    <a:pt x="16260" y="21600"/>
                    <a:pt x="16260" y="21600"/>
                  </a:cubicBezTo>
                  <a:cubicBezTo>
                    <a:pt x="16260" y="21600"/>
                    <a:pt x="16260" y="21600"/>
                    <a:pt x="16260" y="21600"/>
                  </a:cubicBezTo>
                  <a:cubicBezTo>
                    <a:pt x="16260" y="21600"/>
                    <a:pt x="16260" y="21600"/>
                    <a:pt x="16260" y="21600"/>
                  </a:cubicBezTo>
                  <a:cubicBezTo>
                    <a:pt x="10950" y="21600"/>
                    <a:pt x="10950" y="21600"/>
                    <a:pt x="10950" y="21600"/>
                  </a:cubicBezTo>
                  <a:cubicBezTo>
                    <a:pt x="10860" y="21600"/>
                    <a:pt x="10800" y="21600"/>
                    <a:pt x="10740" y="21570"/>
                  </a:cubicBezTo>
                  <a:cubicBezTo>
                    <a:pt x="9780" y="21360"/>
                    <a:pt x="9660" y="21120"/>
                    <a:pt x="9630" y="21060"/>
                  </a:cubicBezTo>
                  <a:cubicBezTo>
                    <a:pt x="9570" y="20910"/>
                    <a:pt x="9840" y="20610"/>
                    <a:pt x="10050" y="20400"/>
                  </a:cubicBezTo>
                  <a:cubicBezTo>
                    <a:pt x="10110" y="20340"/>
                    <a:pt x="10200" y="20250"/>
                    <a:pt x="10260" y="20190"/>
                  </a:cubicBezTo>
                  <a:cubicBezTo>
                    <a:pt x="10800" y="19560"/>
                    <a:pt x="10800" y="18900"/>
                    <a:pt x="10800" y="18810"/>
                  </a:cubicBezTo>
                  <a:cubicBezTo>
                    <a:pt x="10800" y="17400"/>
                    <a:pt x="9660" y="16260"/>
                    <a:pt x="8250" y="16260"/>
                  </a:cubicBezTo>
                  <a:cubicBezTo>
                    <a:pt x="6840" y="16260"/>
                    <a:pt x="5700" y="17400"/>
                    <a:pt x="5700" y="18810"/>
                  </a:cubicBezTo>
                  <a:cubicBezTo>
                    <a:pt x="5700" y="18900"/>
                    <a:pt x="5700" y="19560"/>
                    <a:pt x="6240" y="20190"/>
                  </a:cubicBezTo>
                  <a:cubicBezTo>
                    <a:pt x="6300" y="20250"/>
                    <a:pt x="6390" y="20340"/>
                    <a:pt x="6450" y="20400"/>
                  </a:cubicBezTo>
                  <a:cubicBezTo>
                    <a:pt x="6660" y="20610"/>
                    <a:pt x="6930" y="20910"/>
                    <a:pt x="6870" y="21060"/>
                  </a:cubicBezTo>
                  <a:cubicBezTo>
                    <a:pt x="6870" y="21120"/>
                    <a:pt x="6720" y="21360"/>
                    <a:pt x="5760" y="21570"/>
                  </a:cubicBezTo>
                  <a:cubicBezTo>
                    <a:pt x="5700" y="21600"/>
                    <a:pt x="5640" y="21600"/>
                    <a:pt x="5550" y="21600"/>
                  </a:cubicBezTo>
                  <a:cubicBezTo>
                    <a:pt x="0" y="21600"/>
                    <a:pt x="0" y="21600"/>
                    <a:pt x="0" y="21600"/>
                  </a:cubicBezTo>
                  <a:cubicBezTo>
                    <a:pt x="0" y="16290"/>
                    <a:pt x="0" y="16290"/>
                    <a:pt x="0" y="16290"/>
                  </a:cubicBezTo>
                  <a:cubicBezTo>
                    <a:pt x="0" y="16200"/>
                    <a:pt x="0" y="16110"/>
                    <a:pt x="30" y="16020"/>
                  </a:cubicBezTo>
                  <a:cubicBezTo>
                    <a:pt x="270" y="15030"/>
                    <a:pt x="540" y="14730"/>
                    <a:pt x="840" y="14730"/>
                  </a:cubicBezTo>
                  <a:cubicBezTo>
                    <a:pt x="1170" y="14730"/>
                    <a:pt x="1530" y="15150"/>
                    <a:pt x="1830" y="15420"/>
                  </a:cubicBezTo>
                  <a:cubicBezTo>
                    <a:pt x="2370" y="15870"/>
                    <a:pt x="2910" y="15900"/>
                    <a:pt x="3030" y="15900"/>
                  </a:cubicBezTo>
                  <a:cubicBezTo>
                    <a:pt x="3030" y="15900"/>
                    <a:pt x="3060" y="15900"/>
                    <a:pt x="3060" y="15900"/>
                  </a:cubicBezTo>
                  <a:cubicBezTo>
                    <a:pt x="4320" y="15900"/>
                    <a:pt x="5340" y="14880"/>
                    <a:pt x="5340" y="13590"/>
                  </a:cubicBezTo>
                  <a:cubicBezTo>
                    <a:pt x="5340" y="12330"/>
                    <a:pt x="4320" y="11310"/>
                    <a:pt x="3060" y="11310"/>
                  </a:cubicBezTo>
                  <a:cubicBezTo>
                    <a:pt x="3060" y="11310"/>
                    <a:pt x="3030" y="11310"/>
                    <a:pt x="3030" y="11310"/>
                  </a:cubicBezTo>
                  <a:cubicBezTo>
                    <a:pt x="2910" y="11310"/>
                    <a:pt x="2370" y="11340"/>
                    <a:pt x="1830" y="11790"/>
                  </a:cubicBezTo>
                  <a:cubicBezTo>
                    <a:pt x="1530" y="12060"/>
                    <a:pt x="1170" y="12480"/>
                    <a:pt x="840" y="12480"/>
                  </a:cubicBezTo>
                  <a:cubicBezTo>
                    <a:pt x="540" y="12480"/>
                    <a:pt x="270" y="12180"/>
                    <a:pt x="30" y="11190"/>
                  </a:cubicBezTo>
                  <a:cubicBezTo>
                    <a:pt x="0" y="11100"/>
                    <a:pt x="0" y="11010"/>
                    <a:pt x="0" y="10920"/>
                  </a:cubicBezTo>
                  <a:cubicBezTo>
                    <a:pt x="0" y="5340"/>
                    <a:pt x="0" y="5340"/>
                    <a:pt x="0" y="5340"/>
                  </a:cubicBezTo>
                  <a:cubicBezTo>
                    <a:pt x="5550" y="5340"/>
                    <a:pt x="5550" y="5340"/>
                    <a:pt x="5550" y="5340"/>
                  </a:cubicBezTo>
                  <a:cubicBezTo>
                    <a:pt x="5640" y="5340"/>
                    <a:pt x="5730" y="5340"/>
                    <a:pt x="5820" y="5310"/>
                  </a:cubicBezTo>
                  <a:cubicBezTo>
                    <a:pt x="7980" y="4830"/>
                    <a:pt x="6960" y="4110"/>
                    <a:pt x="6450" y="3510"/>
                  </a:cubicBezTo>
                  <a:cubicBezTo>
                    <a:pt x="5910" y="2910"/>
                    <a:pt x="5940" y="2310"/>
                    <a:pt x="5940" y="2310"/>
                  </a:cubicBezTo>
                  <a:cubicBezTo>
                    <a:pt x="5940" y="1020"/>
                    <a:pt x="6990" y="0"/>
                    <a:pt x="8250" y="0"/>
                  </a:cubicBezTo>
                  <a:cubicBezTo>
                    <a:pt x="9510" y="0"/>
                    <a:pt x="10560" y="1020"/>
                    <a:pt x="10560" y="2310"/>
                  </a:cubicBezTo>
                  <a:cubicBezTo>
                    <a:pt x="10560" y="2310"/>
                    <a:pt x="10590" y="2910"/>
                    <a:pt x="10050" y="3510"/>
                  </a:cubicBezTo>
                  <a:cubicBezTo>
                    <a:pt x="9540" y="4110"/>
                    <a:pt x="8550" y="4830"/>
                    <a:pt x="10680" y="5310"/>
                  </a:cubicBezTo>
                  <a:cubicBezTo>
                    <a:pt x="10770" y="5340"/>
                    <a:pt x="10860" y="5340"/>
                    <a:pt x="10950" y="5340"/>
                  </a:cubicBezTo>
                  <a:cubicBezTo>
                    <a:pt x="16260" y="5340"/>
                    <a:pt x="16260" y="5340"/>
                    <a:pt x="16260" y="5340"/>
                  </a:cubicBezTo>
                  <a:cubicBezTo>
                    <a:pt x="16260" y="10920"/>
                    <a:pt x="16260" y="10920"/>
                    <a:pt x="16260" y="10920"/>
                  </a:cubicBezTo>
                  <a:cubicBezTo>
                    <a:pt x="16260" y="11010"/>
                    <a:pt x="16260" y="11130"/>
                    <a:pt x="16290" y="11220"/>
                  </a:cubicBezTo>
                  <a:cubicBezTo>
                    <a:pt x="16470" y="11940"/>
                    <a:pt x="16710" y="12720"/>
                    <a:pt x="17340" y="12720"/>
                  </a:cubicBezTo>
                  <a:cubicBezTo>
                    <a:pt x="17700" y="12720"/>
                    <a:pt x="18000" y="12450"/>
                    <a:pt x="18300" y="12180"/>
                  </a:cubicBezTo>
                  <a:cubicBezTo>
                    <a:pt x="18360" y="12090"/>
                    <a:pt x="18450" y="12030"/>
                    <a:pt x="18510" y="11970"/>
                  </a:cubicBezTo>
                  <a:cubicBezTo>
                    <a:pt x="18990" y="11580"/>
                    <a:pt x="19440" y="11550"/>
                    <a:pt x="19530" y="11550"/>
                  </a:cubicBezTo>
                  <a:cubicBezTo>
                    <a:pt x="19560" y="11550"/>
                    <a:pt x="19560" y="11550"/>
                    <a:pt x="19560" y="11550"/>
                  </a:cubicBezTo>
                  <a:cubicBezTo>
                    <a:pt x="20700" y="11550"/>
                    <a:pt x="21600" y="12480"/>
                    <a:pt x="21600" y="13590"/>
                  </a:cubicBezTo>
                  <a:close/>
                </a:path>
              </a:pathLst>
            </a:custGeom>
            <a:grp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27" name="文本框 24"/>
            <p:cNvSpPr txBox="1"/>
            <p:nvPr/>
          </p:nvSpPr>
          <p:spPr>
            <a:xfrm rot="908242">
              <a:off x="3495009" y="2577449"/>
              <a:ext cx="412613" cy="561741"/>
            </a:xfrm>
            <a:prstGeom prst="rect">
              <a:avLst/>
            </a:prstGeom>
            <a:no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A</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grpSp>
        <p:nvGrpSpPr>
          <p:cNvPr id="28" name="组合 27"/>
          <p:cNvGrpSpPr/>
          <p:nvPr/>
        </p:nvGrpSpPr>
        <p:grpSpPr>
          <a:xfrm>
            <a:off x="5750077" y="1653367"/>
            <a:ext cx="1662915" cy="1662915"/>
            <a:chOff x="4294103" y="1465653"/>
            <a:chExt cx="1247186" cy="1247186"/>
          </a:xfrm>
          <a:solidFill>
            <a:schemeClr val="accent2"/>
          </a:solidFill>
        </p:grpSpPr>
        <p:sp>
          <p:nvSpPr>
            <p:cNvPr id="29" name="Shape 14331"/>
            <p:cNvSpPr/>
            <p:nvPr/>
          </p:nvSpPr>
          <p:spPr>
            <a:xfrm rot="18900000">
              <a:off x="4294103" y="1465653"/>
              <a:ext cx="1247186" cy="1247186"/>
            </a:xfrm>
            <a:custGeom>
              <a:avLst/>
              <a:gdLst/>
              <a:ahLst/>
              <a:cxnLst>
                <a:cxn ang="0">
                  <a:pos x="wd2" y="hd2"/>
                </a:cxn>
                <a:cxn ang="5400000">
                  <a:pos x="wd2" y="hd2"/>
                </a:cxn>
                <a:cxn ang="10800000">
                  <a:pos x="wd2" y="hd2"/>
                </a:cxn>
                <a:cxn ang="16200000">
                  <a:pos x="wd2" y="hd2"/>
                </a:cxn>
              </a:cxnLst>
              <a:rect l="0" t="0" r="r" b="b"/>
              <a:pathLst>
                <a:path w="21600" h="21600" extrusionOk="0">
                  <a:moveTo>
                    <a:pt x="21600" y="8250"/>
                  </a:moveTo>
                  <a:cubicBezTo>
                    <a:pt x="21600" y="9540"/>
                    <a:pt x="20580" y="10560"/>
                    <a:pt x="19290" y="10560"/>
                  </a:cubicBezTo>
                  <a:cubicBezTo>
                    <a:pt x="19290" y="10560"/>
                    <a:pt x="19290" y="10560"/>
                    <a:pt x="19290" y="10560"/>
                  </a:cubicBezTo>
                  <a:cubicBezTo>
                    <a:pt x="19170" y="10560"/>
                    <a:pt x="18630" y="10530"/>
                    <a:pt x="18090" y="10080"/>
                  </a:cubicBezTo>
                  <a:cubicBezTo>
                    <a:pt x="17760" y="9810"/>
                    <a:pt x="17400" y="9390"/>
                    <a:pt x="17070" y="9390"/>
                  </a:cubicBezTo>
                  <a:cubicBezTo>
                    <a:pt x="16770" y="9390"/>
                    <a:pt x="16500" y="9690"/>
                    <a:pt x="16290" y="10680"/>
                  </a:cubicBezTo>
                  <a:cubicBezTo>
                    <a:pt x="16260" y="10770"/>
                    <a:pt x="16260" y="10860"/>
                    <a:pt x="16260" y="10950"/>
                  </a:cubicBezTo>
                  <a:cubicBezTo>
                    <a:pt x="16260" y="16260"/>
                    <a:pt x="16260" y="16260"/>
                    <a:pt x="16260" y="16260"/>
                  </a:cubicBezTo>
                  <a:cubicBezTo>
                    <a:pt x="16260" y="16260"/>
                    <a:pt x="16260" y="16260"/>
                    <a:pt x="16260" y="16260"/>
                  </a:cubicBezTo>
                  <a:cubicBezTo>
                    <a:pt x="10680" y="16260"/>
                    <a:pt x="10680" y="16260"/>
                    <a:pt x="10680" y="16260"/>
                  </a:cubicBezTo>
                  <a:cubicBezTo>
                    <a:pt x="10560" y="16260"/>
                    <a:pt x="10470" y="16290"/>
                    <a:pt x="10350" y="16290"/>
                  </a:cubicBezTo>
                  <a:cubicBezTo>
                    <a:pt x="9450" y="16500"/>
                    <a:pt x="9000" y="16770"/>
                    <a:pt x="8880" y="17160"/>
                  </a:cubicBezTo>
                  <a:cubicBezTo>
                    <a:pt x="8760" y="17580"/>
                    <a:pt x="9120" y="17970"/>
                    <a:pt x="9420" y="18300"/>
                  </a:cubicBezTo>
                  <a:cubicBezTo>
                    <a:pt x="9480" y="18390"/>
                    <a:pt x="9540" y="18450"/>
                    <a:pt x="9600" y="18510"/>
                  </a:cubicBezTo>
                  <a:cubicBezTo>
                    <a:pt x="10050" y="19020"/>
                    <a:pt x="10050" y="19530"/>
                    <a:pt x="10050" y="19560"/>
                  </a:cubicBezTo>
                  <a:cubicBezTo>
                    <a:pt x="10050" y="20700"/>
                    <a:pt x="9120" y="21600"/>
                    <a:pt x="7980" y="21600"/>
                  </a:cubicBezTo>
                  <a:cubicBezTo>
                    <a:pt x="6870" y="21600"/>
                    <a:pt x="5940" y="20700"/>
                    <a:pt x="5940" y="19560"/>
                  </a:cubicBezTo>
                  <a:cubicBezTo>
                    <a:pt x="5940" y="19560"/>
                    <a:pt x="5940" y="19560"/>
                    <a:pt x="5940" y="19560"/>
                  </a:cubicBezTo>
                  <a:cubicBezTo>
                    <a:pt x="5940" y="19530"/>
                    <a:pt x="5910" y="19020"/>
                    <a:pt x="6360" y="18510"/>
                  </a:cubicBezTo>
                  <a:cubicBezTo>
                    <a:pt x="6420" y="18450"/>
                    <a:pt x="6480" y="18390"/>
                    <a:pt x="6570" y="18300"/>
                  </a:cubicBezTo>
                  <a:cubicBezTo>
                    <a:pt x="6870" y="17970"/>
                    <a:pt x="7230" y="17580"/>
                    <a:pt x="7110" y="17160"/>
                  </a:cubicBezTo>
                  <a:cubicBezTo>
                    <a:pt x="6990" y="16770"/>
                    <a:pt x="6510" y="16500"/>
                    <a:pt x="5610" y="16290"/>
                  </a:cubicBezTo>
                  <a:cubicBezTo>
                    <a:pt x="5520" y="16290"/>
                    <a:pt x="5400" y="16260"/>
                    <a:pt x="5310" y="16260"/>
                  </a:cubicBezTo>
                  <a:cubicBezTo>
                    <a:pt x="0" y="16260"/>
                    <a:pt x="0" y="16260"/>
                    <a:pt x="0" y="16260"/>
                  </a:cubicBezTo>
                  <a:cubicBezTo>
                    <a:pt x="0" y="10950"/>
                    <a:pt x="0" y="10950"/>
                    <a:pt x="0" y="10950"/>
                  </a:cubicBezTo>
                  <a:cubicBezTo>
                    <a:pt x="0" y="10890"/>
                    <a:pt x="0" y="10800"/>
                    <a:pt x="30" y="10740"/>
                  </a:cubicBezTo>
                  <a:cubicBezTo>
                    <a:pt x="240" y="9720"/>
                    <a:pt x="510" y="9630"/>
                    <a:pt x="570" y="9630"/>
                  </a:cubicBezTo>
                  <a:cubicBezTo>
                    <a:pt x="720" y="9630"/>
                    <a:pt x="990" y="9870"/>
                    <a:pt x="1200" y="10050"/>
                  </a:cubicBezTo>
                  <a:cubicBezTo>
                    <a:pt x="1260" y="10140"/>
                    <a:pt x="1350" y="10200"/>
                    <a:pt x="1410" y="10260"/>
                  </a:cubicBezTo>
                  <a:cubicBezTo>
                    <a:pt x="2010" y="10770"/>
                    <a:pt x="2610" y="10800"/>
                    <a:pt x="2760" y="10800"/>
                  </a:cubicBezTo>
                  <a:cubicBezTo>
                    <a:pt x="2790" y="10800"/>
                    <a:pt x="2790" y="10800"/>
                    <a:pt x="2790" y="10800"/>
                  </a:cubicBezTo>
                  <a:cubicBezTo>
                    <a:pt x="4200" y="10800"/>
                    <a:pt x="5340" y="9660"/>
                    <a:pt x="5340" y="8250"/>
                  </a:cubicBezTo>
                  <a:cubicBezTo>
                    <a:pt x="5340" y="6870"/>
                    <a:pt x="4200" y="5700"/>
                    <a:pt x="2790" y="5700"/>
                  </a:cubicBezTo>
                  <a:cubicBezTo>
                    <a:pt x="2760" y="5700"/>
                    <a:pt x="2760" y="5700"/>
                    <a:pt x="2760" y="5700"/>
                  </a:cubicBezTo>
                  <a:cubicBezTo>
                    <a:pt x="2610" y="5700"/>
                    <a:pt x="2010" y="5760"/>
                    <a:pt x="1410" y="6270"/>
                  </a:cubicBezTo>
                  <a:cubicBezTo>
                    <a:pt x="1350" y="6330"/>
                    <a:pt x="1260" y="6390"/>
                    <a:pt x="1200" y="6450"/>
                  </a:cubicBezTo>
                  <a:cubicBezTo>
                    <a:pt x="990" y="6660"/>
                    <a:pt x="720" y="6900"/>
                    <a:pt x="570" y="6900"/>
                  </a:cubicBezTo>
                  <a:cubicBezTo>
                    <a:pt x="510" y="6900"/>
                    <a:pt x="240" y="6810"/>
                    <a:pt x="30" y="5790"/>
                  </a:cubicBezTo>
                  <a:cubicBezTo>
                    <a:pt x="0" y="5700"/>
                    <a:pt x="0" y="5640"/>
                    <a:pt x="0" y="5580"/>
                  </a:cubicBezTo>
                  <a:cubicBezTo>
                    <a:pt x="0" y="0"/>
                    <a:pt x="0" y="0"/>
                    <a:pt x="0" y="0"/>
                  </a:cubicBezTo>
                  <a:cubicBezTo>
                    <a:pt x="5310" y="0"/>
                    <a:pt x="5310" y="0"/>
                    <a:pt x="5310" y="0"/>
                  </a:cubicBezTo>
                  <a:cubicBezTo>
                    <a:pt x="5400" y="0"/>
                    <a:pt x="5490" y="30"/>
                    <a:pt x="5580" y="30"/>
                  </a:cubicBezTo>
                  <a:cubicBezTo>
                    <a:pt x="7710" y="540"/>
                    <a:pt x="6690" y="1260"/>
                    <a:pt x="6180" y="1830"/>
                  </a:cubicBezTo>
                  <a:cubicBezTo>
                    <a:pt x="5670" y="2460"/>
                    <a:pt x="5700" y="3060"/>
                    <a:pt x="5700" y="3060"/>
                  </a:cubicBezTo>
                  <a:cubicBezTo>
                    <a:pt x="5700" y="4320"/>
                    <a:pt x="6720" y="5370"/>
                    <a:pt x="7980" y="5370"/>
                  </a:cubicBezTo>
                  <a:cubicBezTo>
                    <a:pt x="9270" y="5370"/>
                    <a:pt x="10290" y="4320"/>
                    <a:pt x="10290" y="3060"/>
                  </a:cubicBezTo>
                  <a:cubicBezTo>
                    <a:pt x="10290" y="3060"/>
                    <a:pt x="10320" y="2460"/>
                    <a:pt x="9810" y="1830"/>
                  </a:cubicBezTo>
                  <a:cubicBezTo>
                    <a:pt x="9300" y="1260"/>
                    <a:pt x="8280" y="540"/>
                    <a:pt x="10410" y="30"/>
                  </a:cubicBezTo>
                  <a:cubicBezTo>
                    <a:pt x="10500" y="30"/>
                    <a:pt x="10590" y="0"/>
                    <a:pt x="10680" y="0"/>
                  </a:cubicBezTo>
                  <a:cubicBezTo>
                    <a:pt x="16260" y="0"/>
                    <a:pt x="16260" y="0"/>
                    <a:pt x="16260" y="0"/>
                  </a:cubicBezTo>
                  <a:cubicBezTo>
                    <a:pt x="16260" y="5580"/>
                    <a:pt x="16260" y="5580"/>
                    <a:pt x="16260" y="5580"/>
                  </a:cubicBezTo>
                  <a:cubicBezTo>
                    <a:pt x="16260" y="5670"/>
                    <a:pt x="16260" y="5760"/>
                    <a:pt x="16290" y="5820"/>
                  </a:cubicBezTo>
                  <a:cubicBezTo>
                    <a:pt x="16500" y="6840"/>
                    <a:pt x="16770" y="7140"/>
                    <a:pt x="17070" y="7140"/>
                  </a:cubicBezTo>
                  <a:cubicBezTo>
                    <a:pt x="17400" y="7140"/>
                    <a:pt x="17760" y="6720"/>
                    <a:pt x="18090" y="6450"/>
                  </a:cubicBezTo>
                  <a:cubicBezTo>
                    <a:pt x="18600" y="6000"/>
                    <a:pt x="19140" y="5970"/>
                    <a:pt x="19260" y="5970"/>
                  </a:cubicBezTo>
                  <a:cubicBezTo>
                    <a:pt x="19290" y="5970"/>
                    <a:pt x="19290" y="5970"/>
                    <a:pt x="19290" y="5970"/>
                  </a:cubicBezTo>
                  <a:cubicBezTo>
                    <a:pt x="20580" y="5970"/>
                    <a:pt x="21600" y="6990"/>
                    <a:pt x="21600" y="8250"/>
                  </a:cubicBezTo>
                  <a:close/>
                </a:path>
              </a:pathLst>
            </a:custGeom>
            <a:grp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30" name="文本框 24"/>
            <p:cNvSpPr txBox="1"/>
            <p:nvPr/>
          </p:nvSpPr>
          <p:spPr>
            <a:xfrm rot="908242">
              <a:off x="4635099" y="1749435"/>
              <a:ext cx="412613" cy="561741"/>
            </a:xfrm>
            <a:prstGeom prst="rect">
              <a:avLst/>
            </a:prstGeom>
            <a:grp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B</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grpSp>
        <p:nvGrpSpPr>
          <p:cNvPr id="31" name="组合 30"/>
          <p:cNvGrpSpPr/>
          <p:nvPr/>
        </p:nvGrpSpPr>
        <p:grpSpPr>
          <a:xfrm>
            <a:off x="6765901" y="3257673"/>
            <a:ext cx="1665879" cy="1662915"/>
            <a:chOff x="5074422" y="2686262"/>
            <a:chExt cx="1249409" cy="1247186"/>
          </a:xfrm>
        </p:grpSpPr>
        <p:sp>
          <p:nvSpPr>
            <p:cNvPr id="32" name="Shape 14336"/>
            <p:cNvSpPr/>
            <p:nvPr/>
          </p:nvSpPr>
          <p:spPr>
            <a:xfrm rot="18900000">
              <a:off x="5074422" y="2686262"/>
              <a:ext cx="1249409" cy="1247186"/>
            </a:xfrm>
            <a:custGeom>
              <a:avLst/>
              <a:gdLst/>
              <a:ahLst/>
              <a:cxnLst>
                <a:cxn ang="0">
                  <a:pos x="wd2" y="hd2"/>
                </a:cxn>
                <a:cxn ang="5400000">
                  <a:pos x="wd2" y="hd2"/>
                </a:cxn>
                <a:cxn ang="10800000">
                  <a:pos x="wd2" y="hd2"/>
                </a:cxn>
                <a:cxn ang="16200000">
                  <a:pos x="wd2" y="hd2"/>
                </a:cxn>
              </a:cxnLst>
              <a:rect l="0" t="0" r="r" b="b"/>
              <a:pathLst>
                <a:path w="21600" h="21600" extrusionOk="0">
                  <a:moveTo>
                    <a:pt x="21570" y="10680"/>
                  </a:moveTo>
                  <a:cubicBezTo>
                    <a:pt x="21600" y="16260"/>
                    <a:pt x="21600" y="16260"/>
                    <a:pt x="21600" y="16260"/>
                  </a:cubicBezTo>
                  <a:cubicBezTo>
                    <a:pt x="16028" y="16260"/>
                    <a:pt x="16028" y="16260"/>
                    <a:pt x="16028" y="16260"/>
                  </a:cubicBezTo>
                  <a:cubicBezTo>
                    <a:pt x="15938" y="16260"/>
                    <a:pt x="15848" y="16260"/>
                    <a:pt x="15758" y="16290"/>
                  </a:cubicBezTo>
                  <a:cubicBezTo>
                    <a:pt x="13631" y="16770"/>
                    <a:pt x="14650" y="17490"/>
                    <a:pt x="15159" y="18090"/>
                  </a:cubicBezTo>
                  <a:cubicBezTo>
                    <a:pt x="15668" y="18690"/>
                    <a:pt x="15638" y="19290"/>
                    <a:pt x="15638" y="19290"/>
                  </a:cubicBezTo>
                  <a:cubicBezTo>
                    <a:pt x="15638" y="20580"/>
                    <a:pt x="14620" y="21600"/>
                    <a:pt x="13331" y="21600"/>
                  </a:cubicBezTo>
                  <a:cubicBezTo>
                    <a:pt x="12073" y="21600"/>
                    <a:pt x="11055" y="20580"/>
                    <a:pt x="11055" y="19290"/>
                  </a:cubicBezTo>
                  <a:cubicBezTo>
                    <a:pt x="11055" y="19290"/>
                    <a:pt x="11025" y="18690"/>
                    <a:pt x="11534" y="18090"/>
                  </a:cubicBezTo>
                  <a:cubicBezTo>
                    <a:pt x="12043" y="17490"/>
                    <a:pt x="13062" y="16770"/>
                    <a:pt x="10935" y="16290"/>
                  </a:cubicBezTo>
                  <a:cubicBezTo>
                    <a:pt x="10845" y="16260"/>
                    <a:pt x="10755" y="16260"/>
                    <a:pt x="10665" y="16260"/>
                  </a:cubicBezTo>
                  <a:cubicBezTo>
                    <a:pt x="5363" y="16260"/>
                    <a:pt x="5363" y="16260"/>
                    <a:pt x="5363" y="16260"/>
                  </a:cubicBezTo>
                  <a:cubicBezTo>
                    <a:pt x="5363" y="10680"/>
                    <a:pt x="5363" y="10680"/>
                    <a:pt x="5363" y="10680"/>
                  </a:cubicBezTo>
                  <a:cubicBezTo>
                    <a:pt x="5363" y="10590"/>
                    <a:pt x="5333" y="10470"/>
                    <a:pt x="5303" y="10380"/>
                  </a:cubicBezTo>
                  <a:cubicBezTo>
                    <a:pt x="5153" y="9660"/>
                    <a:pt x="4883" y="8880"/>
                    <a:pt x="4284" y="8880"/>
                  </a:cubicBezTo>
                  <a:cubicBezTo>
                    <a:pt x="3925" y="8880"/>
                    <a:pt x="3595" y="9150"/>
                    <a:pt x="3295" y="9420"/>
                  </a:cubicBezTo>
                  <a:cubicBezTo>
                    <a:pt x="3236" y="9510"/>
                    <a:pt x="3176" y="9570"/>
                    <a:pt x="3116" y="9630"/>
                  </a:cubicBezTo>
                  <a:cubicBezTo>
                    <a:pt x="2636" y="10020"/>
                    <a:pt x="2157" y="10050"/>
                    <a:pt x="2067" y="10050"/>
                  </a:cubicBezTo>
                  <a:cubicBezTo>
                    <a:pt x="2037" y="10050"/>
                    <a:pt x="2037" y="10050"/>
                    <a:pt x="2037" y="10050"/>
                  </a:cubicBezTo>
                  <a:cubicBezTo>
                    <a:pt x="929" y="10050"/>
                    <a:pt x="0" y="9120"/>
                    <a:pt x="0" y="8010"/>
                  </a:cubicBezTo>
                  <a:cubicBezTo>
                    <a:pt x="0" y="6870"/>
                    <a:pt x="929" y="5940"/>
                    <a:pt x="2037" y="5940"/>
                  </a:cubicBezTo>
                  <a:cubicBezTo>
                    <a:pt x="2067" y="5940"/>
                    <a:pt x="2067" y="5940"/>
                    <a:pt x="2067" y="5940"/>
                  </a:cubicBezTo>
                  <a:cubicBezTo>
                    <a:pt x="2127" y="5940"/>
                    <a:pt x="2247" y="5970"/>
                    <a:pt x="2457" y="6000"/>
                  </a:cubicBezTo>
                  <a:cubicBezTo>
                    <a:pt x="2636" y="6060"/>
                    <a:pt x="2876" y="6180"/>
                    <a:pt x="3116" y="6390"/>
                  </a:cubicBezTo>
                  <a:cubicBezTo>
                    <a:pt x="3176" y="6450"/>
                    <a:pt x="3236" y="6510"/>
                    <a:pt x="3295" y="6570"/>
                  </a:cubicBezTo>
                  <a:cubicBezTo>
                    <a:pt x="3595" y="6840"/>
                    <a:pt x="3925" y="7140"/>
                    <a:pt x="4284" y="7140"/>
                  </a:cubicBezTo>
                  <a:cubicBezTo>
                    <a:pt x="4883" y="7140"/>
                    <a:pt x="5153" y="6330"/>
                    <a:pt x="5303" y="5640"/>
                  </a:cubicBezTo>
                  <a:cubicBezTo>
                    <a:pt x="5333" y="5520"/>
                    <a:pt x="5363" y="5430"/>
                    <a:pt x="5363" y="5310"/>
                  </a:cubicBezTo>
                  <a:cubicBezTo>
                    <a:pt x="5363" y="0"/>
                    <a:pt x="5363" y="0"/>
                    <a:pt x="5363" y="0"/>
                  </a:cubicBezTo>
                  <a:cubicBezTo>
                    <a:pt x="5363" y="0"/>
                    <a:pt x="5363" y="0"/>
                    <a:pt x="5363" y="0"/>
                  </a:cubicBezTo>
                  <a:cubicBezTo>
                    <a:pt x="5363" y="0"/>
                    <a:pt x="5363" y="0"/>
                    <a:pt x="5363" y="0"/>
                  </a:cubicBezTo>
                  <a:cubicBezTo>
                    <a:pt x="10665" y="0"/>
                    <a:pt x="10665" y="0"/>
                    <a:pt x="10665" y="0"/>
                  </a:cubicBezTo>
                  <a:cubicBezTo>
                    <a:pt x="10725" y="0"/>
                    <a:pt x="10785" y="0"/>
                    <a:pt x="10875" y="30"/>
                  </a:cubicBezTo>
                  <a:cubicBezTo>
                    <a:pt x="11804" y="240"/>
                    <a:pt x="11953" y="480"/>
                    <a:pt x="11983" y="540"/>
                  </a:cubicBezTo>
                  <a:cubicBezTo>
                    <a:pt x="12013" y="690"/>
                    <a:pt x="11744" y="990"/>
                    <a:pt x="11564" y="1200"/>
                  </a:cubicBezTo>
                  <a:cubicBezTo>
                    <a:pt x="11474" y="1260"/>
                    <a:pt x="11414" y="1350"/>
                    <a:pt x="11354" y="1410"/>
                  </a:cubicBezTo>
                  <a:cubicBezTo>
                    <a:pt x="10785" y="2070"/>
                    <a:pt x="10785" y="2700"/>
                    <a:pt x="10785" y="2790"/>
                  </a:cubicBezTo>
                  <a:cubicBezTo>
                    <a:pt x="10785" y="4200"/>
                    <a:pt x="11953" y="5340"/>
                    <a:pt x="13331" y="5340"/>
                  </a:cubicBezTo>
                  <a:cubicBezTo>
                    <a:pt x="14740" y="5340"/>
                    <a:pt x="15878" y="4200"/>
                    <a:pt x="15878" y="2790"/>
                  </a:cubicBezTo>
                  <a:cubicBezTo>
                    <a:pt x="15878" y="2700"/>
                    <a:pt x="15908" y="2040"/>
                    <a:pt x="15339" y="1410"/>
                  </a:cubicBezTo>
                  <a:cubicBezTo>
                    <a:pt x="15279" y="1350"/>
                    <a:pt x="15219" y="1260"/>
                    <a:pt x="15129" y="1200"/>
                  </a:cubicBezTo>
                  <a:cubicBezTo>
                    <a:pt x="14949" y="990"/>
                    <a:pt x="14680" y="690"/>
                    <a:pt x="14710" y="540"/>
                  </a:cubicBezTo>
                  <a:cubicBezTo>
                    <a:pt x="14740" y="480"/>
                    <a:pt x="14889" y="240"/>
                    <a:pt x="15818" y="30"/>
                  </a:cubicBezTo>
                  <a:cubicBezTo>
                    <a:pt x="15878" y="0"/>
                    <a:pt x="15968" y="0"/>
                    <a:pt x="16028" y="0"/>
                  </a:cubicBezTo>
                  <a:cubicBezTo>
                    <a:pt x="21600" y="0"/>
                    <a:pt x="21600" y="0"/>
                    <a:pt x="21600" y="0"/>
                  </a:cubicBezTo>
                  <a:cubicBezTo>
                    <a:pt x="21570" y="5310"/>
                    <a:pt x="21570" y="5310"/>
                    <a:pt x="21570" y="5310"/>
                  </a:cubicBezTo>
                  <a:cubicBezTo>
                    <a:pt x="21570" y="5400"/>
                    <a:pt x="21570" y="5490"/>
                    <a:pt x="21540" y="5580"/>
                  </a:cubicBezTo>
                  <a:cubicBezTo>
                    <a:pt x="21330" y="6570"/>
                    <a:pt x="21061" y="6870"/>
                    <a:pt x="20761" y="6870"/>
                  </a:cubicBezTo>
                  <a:cubicBezTo>
                    <a:pt x="20432" y="6870"/>
                    <a:pt x="20072" y="6450"/>
                    <a:pt x="19743" y="6180"/>
                  </a:cubicBezTo>
                  <a:cubicBezTo>
                    <a:pt x="19233" y="5730"/>
                    <a:pt x="18694" y="5700"/>
                    <a:pt x="18574" y="5700"/>
                  </a:cubicBezTo>
                  <a:cubicBezTo>
                    <a:pt x="18544" y="5700"/>
                    <a:pt x="18544" y="5700"/>
                    <a:pt x="18544" y="5700"/>
                  </a:cubicBezTo>
                  <a:cubicBezTo>
                    <a:pt x="17256" y="5700"/>
                    <a:pt x="16237" y="6720"/>
                    <a:pt x="16237" y="8010"/>
                  </a:cubicBezTo>
                  <a:cubicBezTo>
                    <a:pt x="16237" y="9270"/>
                    <a:pt x="17256" y="10290"/>
                    <a:pt x="18544" y="10290"/>
                  </a:cubicBezTo>
                  <a:cubicBezTo>
                    <a:pt x="18544" y="10290"/>
                    <a:pt x="18544" y="10290"/>
                    <a:pt x="18574" y="10290"/>
                  </a:cubicBezTo>
                  <a:cubicBezTo>
                    <a:pt x="18664" y="10290"/>
                    <a:pt x="19203" y="10260"/>
                    <a:pt x="19743" y="9810"/>
                  </a:cubicBezTo>
                  <a:cubicBezTo>
                    <a:pt x="20072" y="9540"/>
                    <a:pt x="20432" y="9120"/>
                    <a:pt x="20761" y="9120"/>
                  </a:cubicBezTo>
                  <a:cubicBezTo>
                    <a:pt x="21061" y="9120"/>
                    <a:pt x="21330" y="9420"/>
                    <a:pt x="21540" y="10440"/>
                  </a:cubicBezTo>
                  <a:cubicBezTo>
                    <a:pt x="21570" y="10500"/>
                    <a:pt x="21570" y="10590"/>
                    <a:pt x="21570" y="10680"/>
                  </a:cubicBezTo>
                  <a:close/>
                </a:path>
              </a:pathLst>
            </a:custGeom>
            <a:solidFill>
              <a:schemeClr val="accent3"/>
            </a:solidFill>
            <a:ln w="12700" cap="flat">
              <a:noFill/>
              <a:miter lim="400000"/>
            </a:ln>
            <a:effectLst/>
          </p:spPr>
          <p:txBody>
            <a:bodyPr wrap="square" lIns="0" tIns="0" rIns="0" bIns="0" numCol="1" anchor="t">
              <a:noAutofit/>
            </a:bodyPr>
            <a:lstStyle/>
            <a:p>
              <a:pPr defTabSz="1219170">
                <a:defRPr>
                  <a:latin typeface="Roboto condensed"/>
                  <a:ea typeface="Roboto condensed"/>
                  <a:cs typeface="Roboto condensed"/>
                  <a:sym typeface="Roboto condensed"/>
                </a:defRPr>
              </a:pPr>
              <a:endParaRPr sz="1867" kern="0">
                <a:solidFill>
                  <a:prstClr val="black">
                    <a:lumMod val="75000"/>
                    <a:lumOff val="25000"/>
                  </a:prstClr>
                </a:solidFill>
                <a:cs typeface="+mn-ea"/>
                <a:sym typeface="+mn-lt"/>
              </a:endParaRPr>
            </a:p>
          </p:txBody>
        </p:sp>
        <p:sp>
          <p:nvSpPr>
            <p:cNvPr id="33" name="文本框 24"/>
            <p:cNvSpPr txBox="1"/>
            <p:nvPr/>
          </p:nvSpPr>
          <p:spPr>
            <a:xfrm rot="908242">
              <a:off x="5481398" y="2953511"/>
              <a:ext cx="435456" cy="561741"/>
            </a:xfrm>
            <a:prstGeom prst="rect">
              <a:avLst/>
            </a:prstGeom>
            <a:noFill/>
          </p:spPr>
          <p:txBody>
            <a:bodyPr wrap="none" rtlCol="0">
              <a:spAutoFit/>
            </a:bodyPr>
            <a:lstStyle/>
            <a:p>
              <a:pPr defTabSz="1219170">
                <a:defRPr/>
              </a:pPr>
              <a:r>
                <a:rPr lang="en-US" altLang="zh-CN" sz="4267" kern="0" dirty="0">
                  <a:solidFill>
                    <a:prstClr val="white"/>
                  </a:solidFill>
                  <a:effectLst>
                    <a:outerShdw blurRad="38100" dist="38100" dir="2700000" algn="tl">
                      <a:srgbClr val="000000">
                        <a:alpha val="43137"/>
                      </a:srgbClr>
                    </a:outerShdw>
                  </a:effectLst>
                  <a:cs typeface="+mn-ea"/>
                  <a:sym typeface="+mn-lt"/>
                </a:rPr>
                <a:t>C</a:t>
              </a:r>
              <a:endParaRPr lang="zh-CN" altLang="en-US" sz="4267" kern="0" dirty="0">
                <a:solidFill>
                  <a:prstClr val="white"/>
                </a:solidFill>
                <a:effectLst>
                  <a:outerShdw blurRad="38100" dist="38100" dir="2700000" algn="tl">
                    <a:srgbClr val="000000">
                      <a:alpha val="43137"/>
                    </a:srgbClr>
                  </a:outerShdw>
                </a:effectLst>
                <a:cs typeface="+mn-ea"/>
                <a:sym typeface="+mn-lt"/>
              </a:endParaRPr>
            </a:p>
          </p:txBody>
        </p:sp>
      </p:grpSp>
      <p:pic>
        <p:nvPicPr>
          <p:cNvPr id="34" name="图片 33" descr="资源 17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98633" y="2861379"/>
            <a:ext cx="1400175" cy="2600325"/>
          </a:xfrm>
          <a:prstGeom prst="rect">
            <a:avLst/>
          </a:prstGeom>
        </p:spPr>
      </p:pic>
      <p:sp>
        <p:nvSpPr>
          <p:cNvPr id="2" name="文本框 1">
            <a:extLst>
              <a:ext uri="{FF2B5EF4-FFF2-40B4-BE49-F238E27FC236}">
                <a16:creationId xmlns:a16="http://schemas.microsoft.com/office/drawing/2014/main" id="{43E97F44-E17F-BD45-9CE9-5E12541E4CC2}"/>
              </a:ext>
            </a:extLst>
          </p:cNvPr>
          <p:cNvSpPr txBox="1"/>
          <p:nvPr/>
        </p:nvSpPr>
        <p:spPr>
          <a:xfrm>
            <a:off x="5626664" y="306515"/>
            <a:ext cx="2236510" cy="707886"/>
          </a:xfrm>
          <a:prstGeom prst="rect">
            <a:avLst/>
          </a:prstGeom>
          <a:noFill/>
        </p:spPr>
        <p:txBody>
          <a:bodyPr wrap="none" rtlCol="0">
            <a:spAutoFit/>
          </a:bodyPr>
          <a:lstStyle/>
          <a:p>
            <a:r>
              <a:rPr kumimoji="1" lang="zh-CN" altLang="en-US" sz="4000" dirty="0"/>
              <a:t>基本功能</a:t>
            </a:r>
          </a:p>
        </p:txBody>
      </p:sp>
    </p:spTree>
    <p:extLst>
      <p:ext uri="{BB962C8B-B14F-4D97-AF65-F5344CB8AC3E}">
        <p14:creationId xmlns:p14="http://schemas.microsoft.com/office/powerpoint/2010/main" val="66527611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anim calcmode="lin" valueType="num">
                                      <p:cBhvr>
                                        <p:cTn id="8" dur="2000" fill="hold"/>
                                        <p:tgtEl>
                                          <p:spTgt spid="25"/>
                                        </p:tgtEl>
                                        <p:attrNameLst>
                                          <p:attrName>ppt_w</p:attrName>
                                        </p:attrNameLst>
                                      </p:cBhvr>
                                      <p:tavLst>
                                        <p:tav tm="0" fmla="#ppt_w*sin(2.5*pi*$)">
                                          <p:val>
                                            <p:fltVal val="0"/>
                                          </p:val>
                                        </p:tav>
                                        <p:tav tm="100000">
                                          <p:val>
                                            <p:fltVal val="1"/>
                                          </p:val>
                                        </p:tav>
                                      </p:tavLst>
                                    </p:anim>
                                    <p:anim calcmode="lin" valueType="num">
                                      <p:cBhvr>
                                        <p:cTn id="9" dur="2000" fill="hold"/>
                                        <p:tgtEl>
                                          <p:spTgt spid="2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2000"/>
                                        <p:tgtEl>
                                          <p:spTgt spid="28"/>
                                        </p:tgtEl>
                                      </p:cBhvr>
                                    </p:animEffect>
                                    <p:anim calcmode="lin" valueType="num">
                                      <p:cBhvr>
                                        <p:cTn id="13" dur="2000" fill="hold"/>
                                        <p:tgtEl>
                                          <p:spTgt spid="28"/>
                                        </p:tgtEl>
                                        <p:attrNameLst>
                                          <p:attrName>ppt_w</p:attrName>
                                        </p:attrNameLst>
                                      </p:cBhvr>
                                      <p:tavLst>
                                        <p:tav tm="0" fmla="#ppt_w*sin(2.5*pi*$)">
                                          <p:val>
                                            <p:fltVal val="0"/>
                                          </p:val>
                                        </p:tav>
                                        <p:tav tm="100000">
                                          <p:val>
                                            <p:fltVal val="1"/>
                                          </p:val>
                                        </p:tav>
                                      </p:tavLst>
                                    </p:anim>
                                    <p:anim calcmode="lin" valueType="num">
                                      <p:cBhvr>
                                        <p:cTn id="14" dur="2000" fill="hold"/>
                                        <p:tgtEl>
                                          <p:spTgt spid="28"/>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anim calcmode="lin" valueType="num">
                                      <p:cBhvr>
                                        <p:cTn id="18" dur="2000" fill="hold"/>
                                        <p:tgtEl>
                                          <p:spTgt spid="31"/>
                                        </p:tgtEl>
                                        <p:attrNameLst>
                                          <p:attrName>ppt_w</p:attrName>
                                        </p:attrNameLst>
                                      </p:cBhvr>
                                      <p:tavLst>
                                        <p:tav tm="0" fmla="#ppt_w*sin(2.5*pi*$)">
                                          <p:val>
                                            <p:fltVal val="0"/>
                                          </p:val>
                                        </p:tav>
                                        <p:tav tm="100000">
                                          <p:val>
                                            <p:fltVal val="1"/>
                                          </p:val>
                                        </p:tav>
                                      </p:tavLst>
                                    </p:anim>
                                    <p:anim calcmode="lin" valueType="num">
                                      <p:cBhvr>
                                        <p:cTn id="19" dur="2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animBg="1"/>
      <p:bldP spid="11"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MH_Other_1"/>
          <p:cNvCxnSpPr/>
          <p:nvPr>
            <p:custDataLst>
              <p:tags r:id="rId2"/>
            </p:custDataLst>
          </p:nvPr>
        </p:nvCxnSpPr>
        <p:spPr>
          <a:xfrm flipH="1">
            <a:off x="4397376" y="25511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052" name="MH_SubTitle_1"/>
          <p:cNvSpPr txBox="1">
            <a:spLocks noChangeArrowheads="1"/>
          </p:cNvSpPr>
          <p:nvPr>
            <p:custDataLst>
              <p:tags r:id="rId3"/>
            </p:custDataLst>
          </p:nvPr>
        </p:nvSpPr>
        <p:spPr bwMode="auto">
          <a:xfrm>
            <a:off x="4264025" y="1984375"/>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處理器</a:t>
            </a:r>
          </a:p>
        </p:txBody>
      </p:sp>
      <p:sp>
        <p:nvSpPr>
          <p:cNvPr id="36" name="MH_Other_2"/>
          <p:cNvSpPr/>
          <p:nvPr>
            <p:custDataLst>
              <p:tags r:id="rId4"/>
            </p:custDataLst>
          </p:nvPr>
        </p:nvSpPr>
        <p:spPr>
          <a:xfrm>
            <a:off x="4741863" y="1509714"/>
            <a:ext cx="544512" cy="430212"/>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scene3d>
              <a:camera prst="orthographicFront"/>
              <a:lightRig rig="threePt" dir="t"/>
            </a:scene3d>
            <a:sp3d contourW="12700">
              <a:contourClr>
                <a:srgbClr val="FFFFFF"/>
              </a:contourClr>
            </a:sp3d>
          </a:bodyPr>
          <a:lstStyle/>
          <a:p>
            <a:pPr algn="ctr">
              <a:defRPr/>
            </a:pPr>
            <a:endParaRPr lang="zh-CN" altLang="en-US" dirty="0">
              <a:solidFill>
                <a:srgbClr val="17C2CF"/>
              </a:solidFill>
              <a:cs typeface="+mn-ea"/>
              <a:sym typeface="+mn-lt"/>
            </a:endParaRPr>
          </a:p>
        </p:txBody>
      </p:sp>
      <p:sp>
        <p:nvSpPr>
          <p:cNvPr id="2054" name="MH_SubTitle_2"/>
          <p:cNvSpPr txBox="1">
            <a:spLocks noChangeArrowheads="1"/>
          </p:cNvSpPr>
          <p:nvPr>
            <p:custDataLst>
              <p:tags r:id="rId5"/>
            </p:custDataLst>
          </p:nvPr>
        </p:nvSpPr>
        <p:spPr bwMode="auto">
          <a:xfrm>
            <a:off x="4264025" y="3325814"/>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使用語言</a:t>
            </a:r>
          </a:p>
        </p:txBody>
      </p:sp>
      <p:sp>
        <p:nvSpPr>
          <p:cNvPr id="37" name="MH_Other_3"/>
          <p:cNvSpPr/>
          <p:nvPr>
            <p:custDataLst>
              <p:tags r:id="rId6"/>
            </p:custDataLst>
          </p:nvPr>
        </p:nvSpPr>
        <p:spPr>
          <a:xfrm flipH="1">
            <a:off x="4741863" y="2778125"/>
            <a:ext cx="544512" cy="496888"/>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sp>
        <p:nvSpPr>
          <p:cNvPr id="2056" name="MH_SubTitle_3"/>
          <p:cNvSpPr txBox="1">
            <a:spLocks noChangeArrowheads="1"/>
          </p:cNvSpPr>
          <p:nvPr>
            <p:custDataLst>
              <p:tags r:id="rId7"/>
            </p:custDataLst>
          </p:nvPr>
        </p:nvSpPr>
        <p:spPr bwMode="auto">
          <a:xfrm>
            <a:off x="4264025" y="4622800"/>
            <a:ext cx="1487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600" dirty="0">
                <a:solidFill>
                  <a:schemeClr val="accent1"/>
                </a:solidFill>
                <a:cs typeface="+mn-ea"/>
                <a:sym typeface="+mn-lt"/>
              </a:rPr>
              <a:t>圖像處理套件</a:t>
            </a:r>
          </a:p>
        </p:txBody>
      </p:sp>
      <p:sp>
        <p:nvSpPr>
          <p:cNvPr id="38" name="MH_Other_4"/>
          <p:cNvSpPr>
            <a:spLocks/>
          </p:cNvSpPr>
          <p:nvPr>
            <p:custDataLst>
              <p:tags r:id="rId8"/>
            </p:custDataLst>
          </p:nvPr>
        </p:nvSpPr>
        <p:spPr bwMode="auto">
          <a:xfrm>
            <a:off x="4800601" y="4081463"/>
            <a:ext cx="544513" cy="474663"/>
          </a:xfrm>
          <a:custGeom>
            <a:avLst/>
            <a:gdLst>
              <a:gd name="T0" fmla="*/ 979217 w 2433638"/>
              <a:gd name="T1" fmla="*/ 1098870 h 2124076"/>
              <a:gd name="T2" fmla="*/ 173881 w 2433638"/>
              <a:gd name="T3" fmla="*/ 432901 h 2124076"/>
              <a:gd name="T4" fmla="*/ 155458 w 2433638"/>
              <a:gd name="T5" fmla="*/ 437460 h 2124076"/>
              <a:gd name="T6" fmla="*/ 139312 w 2433638"/>
              <a:gd name="T7" fmla="*/ 446991 h 2124076"/>
              <a:gd name="T8" fmla="*/ 126684 w 2433638"/>
              <a:gd name="T9" fmla="*/ 460667 h 2124076"/>
              <a:gd name="T10" fmla="*/ 118611 w 2433638"/>
              <a:gd name="T11" fmla="*/ 477036 h 2124076"/>
              <a:gd name="T12" fmla="*/ 115713 w 2433638"/>
              <a:gd name="T13" fmla="*/ 496099 h 2124076"/>
              <a:gd name="T14" fmla="*/ 117576 w 2433638"/>
              <a:gd name="T15" fmla="*/ 1502909 h 2124076"/>
              <a:gd name="T16" fmla="*/ 125029 w 2433638"/>
              <a:gd name="T17" fmla="*/ 1520107 h 2124076"/>
              <a:gd name="T18" fmla="*/ 137035 w 2433638"/>
              <a:gd name="T19" fmla="*/ 1534197 h 2124076"/>
              <a:gd name="T20" fmla="*/ 152560 w 2433638"/>
              <a:gd name="T21" fmla="*/ 1544350 h 2124076"/>
              <a:gd name="T22" fmla="*/ 170776 w 2433638"/>
              <a:gd name="T23" fmla="*/ 1549944 h 2124076"/>
              <a:gd name="T24" fmla="*/ 1002920 w 2433638"/>
              <a:gd name="T25" fmla="*/ 1550566 h 2124076"/>
              <a:gd name="T26" fmla="*/ 1021550 w 2433638"/>
              <a:gd name="T27" fmla="*/ 1545800 h 2124076"/>
              <a:gd name="T28" fmla="*/ 1037696 w 2433638"/>
              <a:gd name="T29" fmla="*/ 1536269 h 2124076"/>
              <a:gd name="T30" fmla="*/ 1050116 w 2433638"/>
              <a:gd name="T31" fmla="*/ 1522800 h 2124076"/>
              <a:gd name="T32" fmla="*/ 1058396 w 2433638"/>
              <a:gd name="T33" fmla="*/ 1506017 h 2124076"/>
              <a:gd name="T34" fmla="*/ 1061294 w 2433638"/>
              <a:gd name="T35" fmla="*/ 1487161 h 2124076"/>
              <a:gd name="T36" fmla="*/ 1061087 w 2433638"/>
              <a:gd name="T37" fmla="*/ 492784 h 2124076"/>
              <a:gd name="T38" fmla="*/ 1057361 w 2433638"/>
              <a:gd name="T39" fmla="*/ 474342 h 2124076"/>
              <a:gd name="T40" fmla="*/ 1048253 w 2433638"/>
              <a:gd name="T41" fmla="*/ 457973 h 2124076"/>
              <a:gd name="T42" fmla="*/ 1035212 w 2433638"/>
              <a:gd name="T43" fmla="*/ 445126 h 2124076"/>
              <a:gd name="T44" fmla="*/ 1018859 w 2433638"/>
              <a:gd name="T45" fmla="*/ 436424 h 2124076"/>
              <a:gd name="T46" fmla="*/ 999608 w 2433638"/>
              <a:gd name="T47" fmla="*/ 432694 h 2124076"/>
              <a:gd name="T48" fmla="*/ 1176801 w 2433638"/>
              <a:gd name="T49" fmla="*/ 1487161 h 2124076"/>
              <a:gd name="T50" fmla="*/ 1168728 w 2433638"/>
              <a:gd name="T51" fmla="*/ 1539792 h 2124076"/>
              <a:gd name="T52" fmla="*/ 1145957 w 2433638"/>
              <a:gd name="T53" fmla="*/ 1585998 h 2124076"/>
              <a:gd name="T54" fmla="*/ 1111182 w 2433638"/>
              <a:gd name="T55" fmla="*/ 1623502 h 2124076"/>
              <a:gd name="T56" fmla="*/ 1066469 w 2433638"/>
              <a:gd name="T57" fmla="*/ 1649818 h 2124076"/>
              <a:gd name="T58" fmla="*/ 1014719 w 2433638"/>
              <a:gd name="T59" fmla="*/ 1662871 h 2124076"/>
              <a:gd name="T60" fmla="*/ 153180 w 2433638"/>
              <a:gd name="T61" fmla="*/ 1661628 h 2124076"/>
              <a:gd name="T62" fmla="*/ 102466 w 2433638"/>
              <a:gd name="T63" fmla="*/ 1646295 h 2124076"/>
              <a:gd name="T64" fmla="*/ 59409 w 2433638"/>
              <a:gd name="T65" fmla="*/ 1617908 h 2124076"/>
              <a:gd name="T66" fmla="*/ 26289 w 2433638"/>
              <a:gd name="T67" fmla="*/ 1578746 h 2124076"/>
              <a:gd name="T68" fmla="*/ 6003 w 2433638"/>
              <a:gd name="T69" fmla="*/ 1531296 h 2124076"/>
              <a:gd name="T70" fmla="*/ 0 w 2433638"/>
              <a:gd name="T71" fmla="*/ 496099 h 2124076"/>
              <a:gd name="T72" fmla="*/ 8280 w 2433638"/>
              <a:gd name="T73" fmla="*/ 443676 h 2124076"/>
              <a:gd name="T74" fmla="*/ 31050 w 2433638"/>
              <a:gd name="T75" fmla="*/ 397469 h 2124076"/>
              <a:gd name="T76" fmla="*/ 66033 w 2433638"/>
              <a:gd name="T77" fmla="*/ 359965 h 2124076"/>
              <a:gd name="T78" fmla="*/ 110331 w 2433638"/>
              <a:gd name="T79" fmla="*/ 333442 h 2124076"/>
              <a:gd name="T80" fmla="*/ 162081 w 2433638"/>
              <a:gd name="T81" fmla="*/ 320596 h 2124076"/>
              <a:gd name="T82" fmla="*/ 1023827 w 2433638"/>
              <a:gd name="T83" fmla="*/ 321425 h 2124076"/>
              <a:gd name="T84" fmla="*/ 1074749 w 2433638"/>
              <a:gd name="T85" fmla="*/ 336966 h 2124076"/>
              <a:gd name="T86" fmla="*/ 1117806 w 2433638"/>
              <a:gd name="T87" fmla="*/ 365352 h 2124076"/>
              <a:gd name="T88" fmla="*/ 1150512 w 2433638"/>
              <a:gd name="T89" fmla="*/ 404514 h 2124076"/>
              <a:gd name="T90" fmla="*/ 1171005 w 2433638"/>
              <a:gd name="T91" fmla="*/ 451964 h 2124076"/>
              <a:gd name="T92" fmla="*/ 1176801 w 2433638"/>
              <a:gd name="T93" fmla="*/ 497443 h 2124076"/>
              <a:gd name="T94" fmla="*/ 1779124 w 2433638"/>
              <a:gd name="T95" fmla="*/ 2694 h 2124076"/>
              <a:gd name="T96" fmla="*/ 1821773 w 2433638"/>
              <a:gd name="T97" fmla="*/ 17411 h 2124076"/>
              <a:gd name="T98" fmla="*/ 1859246 w 2433638"/>
              <a:gd name="T99" fmla="*/ 44565 h 2124076"/>
              <a:gd name="T100" fmla="*/ 1887196 w 2433638"/>
              <a:gd name="T101" fmla="*/ 81253 h 2124076"/>
              <a:gd name="T102" fmla="*/ 1902101 w 2433638"/>
              <a:gd name="T103" fmla="*/ 122915 h 2124076"/>
              <a:gd name="T104" fmla="*/ 1904172 w 2433638"/>
              <a:gd name="T105" fmla="*/ 166444 h 2124076"/>
              <a:gd name="T106" fmla="*/ 1893406 w 2433638"/>
              <a:gd name="T107" fmla="*/ 209142 h 2124076"/>
              <a:gd name="T108" fmla="*/ 1870011 w 2433638"/>
              <a:gd name="T109" fmla="*/ 247696 h 2124076"/>
              <a:gd name="T110" fmla="*/ 1645796 w 2433638"/>
              <a:gd name="T111" fmla="*/ 39175 h 2124076"/>
              <a:gd name="T112" fmla="*/ 1684511 w 2433638"/>
              <a:gd name="T113" fmla="*/ 14302 h 2124076"/>
              <a:gd name="T114" fmla="*/ 1727160 w 2433638"/>
              <a:gd name="T115" fmla="*/ 1658 h 21240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33638" h="2124076">
                <a:moveTo>
                  <a:pt x="713371" y="1577975"/>
                </a:moveTo>
                <a:lnTo>
                  <a:pt x="804863" y="1667192"/>
                </a:lnTo>
                <a:lnTo>
                  <a:pt x="574675" y="1801813"/>
                </a:lnTo>
                <a:lnTo>
                  <a:pt x="713371" y="1577975"/>
                </a:lnTo>
                <a:close/>
                <a:moveTo>
                  <a:pt x="994071" y="1152525"/>
                </a:moveTo>
                <a:lnTo>
                  <a:pt x="1250950" y="1402947"/>
                </a:lnTo>
                <a:lnTo>
                  <a:pt x="852445" y="1631950"/>
                </a:lnTo>
                <a:lnTo>
                  <a:pt x="757237" y="1538868"/>
                </a:lnTo>
                <a:lnTo>
                  <a:pt x="994071" y="1152525"/>
                </a:lnTo>
                <a:close/>
                <a:moveTo>
                  <a:pt x="230859" y="552164"/>
                </a:moveTo>
                <a:lnTo>
                  <a:pt x="226364" y="552428"/>
                </a:lnTo>
                <a:lnTo>
                  <a:pt x="222133" y="552693"/>
                </a:lnTo>
                <a:lnTo>
                  <a:pt x="218166" y="553222"/>
                </a:lnTo>
                <a:lnTo>
                  <a:pt x="213935" y="553751"/>
                </a:lnTo>
                <a:lnTo>
                  <a:pt x="209968" y="554809"/>
                </a:lnTo>
                <a:lnTo>
                  <a:pt x="206266" y="555867"/>
                </a:lnTo>
                <a:lnTo>
                  <a:pt x="202299" y="557190"/>
                </a:lnTo>
                <a:lnTo>
                  <a:pt x="198597" y="558513"/>
                </a:lnTo>
                <a:lnTo>
                  <a:pt x="194895" y="560100"/>
                </a:lnTo>
                <a:lnTo>
                  <a:pt x="191457" y="561952"/>
                </a:lnTo>
                <a:lnTo>
                  <a:pt x="187755" y="564068"/>
                </a:lnTo>
                <a:lnTo>
                  <a:pt x="184582" y="565920"/>
                </a:lnTo>
                <a:lnTo>
                  <a:pt x="181144" y="568301"/>
                </a:lnTo>
                <a:lnTo>
                  <a:pt x="177971" y="570682"/>
                </a:lnTo>
                <a:lnTo>
                  <a:pt x="175062" y="573063"/>
                </a:lnTo>
                <a:lnTo>
                  <a:pt x="171888" y="575708"/>
                </a:lnTo>
                <a:lnTo>
                  <a:pt x="169244" y="578883"/>
                </a:lnTo>
                <a:lnTo>
                  <a:pt x="166599" y="581793"/>
                </a:lnTo>
                <a:lnTo>
                  <a:pt x="164219" y="584703"/>
                </a:lnTo>
                <a:lnTo>
                  <a:pt x="161839" y="588142"/>
                </a:lnTo>
                <a:lnTo>
                  <a:pt x="159724" y="591316"/>
                </a:lnTo>
                <a:lnTo>
                  <a:pt x="157608" y="594491"/>
                </a:lnTo>
                <a:lnTo>
                  <a:pt x="156022" y="598194"/>
                </a:lnTo>
                <a:lnTo>
                  <a:pt x="154435" y="601633"/>
                </a:lnTo>
                <a:lnTo>
                  <a:pt x="152848" y="605601"/>
                </a:lnTo>
                <a:lnTo>
                  <a:pt x="151526" y="609041"/>
                </a:lnTo>
                <a:lnTo>
                  <a:pt x="150204" y="613009"/>
                </a:lnTo>
                <a:lnTo>
                  <a:pt x="149411" y="616977"/>
                </a:lnTo>
                <a:lnTo>
                  <a:pt x="148882" y="620945"/>
                </a:lnTo>
                <a:lnTo>
                  <a:pt x="148088" y="624913"/>
                </a:lnTo>
                <a:lnTo>
                  <a:pt x="147824" y="629146"/>
                </a:lnTo>
                <a:lnTo>
                  <a:pt x="147824" y="633378"/>
                </a:lnTo>
                <a:lnTo>
                  <a:pt x="147824" y="1898686"/>
                </a:lnTo>
                <a:lnTo>
                  <a:pt x="147824" y="1902918"/>
                </a:lnTo>
                <a:lnTo>
                  <a:pt x="148088" y="1906887"/>
                </a:lnTo>
                <a:lnTo>
                  <a:pt x="148882" y="1911119"/>
                </a:lnTo>
                <a:lnTo>
                  <a:pt x="149411" y="1915087"/>
                </a:lnTo>
                <a:lnTo>
                  <a:pt x="150204" y="1918791"/>
                </a:lnTo>
                <a:lnTo>
                  <a:pt x="151526" y="1922759"/>
                </a:lnTo>
                <a:lnTo>
                  <a:pt x="152848" y="1926463"/>
                </a:lnTo>
                <a:lnTo>
                  <a:pt x="154435" y="1930166"/>
                </a:lnTo>
                <a:lnTo>
                  <a:pt x="156022" y="1933605"/>
                </a:lnTo>
                <a:lnTo>
                  <a:pt x="157608" y="1937309"/>
                </a:lnTo>
                <a:lnTo>
                  <a:pt x="159724" y="1940748"/>
                </a:lnTo>
                <a:lnTo>
                  <a:pt x="161839" y="1944187"/>
                </a:lnTo>
                <a:lnTo>
                  <a:pt x="164219" y="1947097"/>
                </a:lnTo>
                <a:lnTo>
                  <a:pt x="166599" y="1950272"/>
                </a:lnTo>
                <a:lnTo>
                  <a:pt x="169244" y="1953446"/>
                </a:lnTo>
                <a:lnTo>
                  <a:pt x="171888" y="1956091"/>
                </a:lnTo>
                <a:lnTo>
                  <a:pt x="175062" y="1958737"/>
                </a:lnTo>
                <a:lnTo>
                  <a:pt x="177971" y="1961382"/>
                </a:lnTo>
                <a:lnTo>
                  <a:pt x="181144" y="1963763"/>
                </a:lnTo>
                <a:lnTo>
                  <a:pt x="184582" y="1965880"/>
                </a:lnTo>
                <a:lnTo>
                  <a:pt x="187755" y="1967996"/>
                </a:lnTo>
                <a:lnTo>
                  <a:pt x="191457" y="1970112"/>
                </a:lnTo>
                <a:lnTo>
                  <a:pt x="194895" y="1971700"/>
                </a:lnTo>
                <a:lnTo>
                  <a:pt x="198597" y="1973551"/>
                </a:lnTo>
                <a:lnTo>
                  <a:pt x="202299" y="1974874"/>
                </a:lnTo>
                <a:lnTo>
                  <a:pt x="206266" y="1976197"/>
                </a:lnTo>
                <a:lnTo>
                  <a:pt x="209968" y="1977255"/>
                </a:lnTo>
                <a:lnTo>
                  <a:pt x="213935" y="1978049"/>
                </a:lnTo>
                <a:lnTo>
                  <a:pt x="218166" y="1978842"/>
                </a:lnTo>
                <a:lnTo>
                  <a:pt x="222133" y="1979636"/>
                </a:lnTo>
                <a:lnTo>
                  <a:pt x="226364" y="1979900"/>
                </a:lnTo>
                <a:lnTo>
                  <a:pt x="230859" y="1979900"/>
                </a:lnTo>
                <a:lnTo>
                  <a:pt x="1273033" y="1979900"/>
                </a:lnTo>
                <a:lnTo>
                  <a:pt x="1276999" y="1979900"/>
                </a:lnTo>
                <a:lnTo>
                  <a:pt x="1281230" y="1979636"/>
                </a:lnTo>
                <a:lnTo>
                  <a:pt x="1285461" y="1978842"/>
                </a:lnTo>
                <a:lnTo>
                  <a:pt x="1289693" y="1978049"/>
                </a:lnTo>
                <a:lnTo>
                  <a:pt x="1293395" y="1977255"/>
                </a:lnTo>
                <a:lnTo>
                  <a:pt x="1297626" y="1976197"/>
                </a:lnTo>
                <a:lnTo>
                  <a:pt x="1301593" y="1974874"/>
                </a:lnTo>
                <a:lnTo>
                  <a:pt x="1305030" y="1973551"/>
                </a:lnTo>
                <a:lnTo>
                  <a:pt x="1308997" y="1971700"/>
                </a:lnTo>
                <a:lnTo>
                  <a:pt x="1312435" y="1970112"/>
                </a:lnTo>
                <a:lnTo>
                  <a:pt x="1315873" y="1967996"/>
                </a:lnTo>
                <a:lnTo>
                  <a:pt x="1319310" y="1965880"/>
                </a:lnTo>
                <a:lnTo>
                  <a:pt x="1322484" y="1963763"/>
                </a:lnTo>
                <a:lnTo>
                  <a:pt x="1325657" y="1961382"/>
                </a:lnTo>
                <a:lnTo>
                  <a:pt x="1328566" y="1958737"/>
                </a:lnTo>
                <a:lnTo>
                  <a:pt x="1331475" y="1956091"/>
                </a:lnTo>
                <a:lnTo>
                  <a:pt x="1334119" y="1953446"/>
                </a:lnTo>
                <a:lnTo>
                  <a:pt x="1336764" y="1950272"/>
                </a:lnTo>
                <a:lnTo>
                  <a:pt x="1339144" y="1947097"/>
                </a:lnTo>
                <a:lnTo>
                  <a:pt x="1341524" y="1944187"/>
                </a:lnTo>
                <a:lnTo>
                  <a:pt x="1343639" y="1940748"/>
                </a:lnTo>
                <a:lnTo>
                  <a:pt x="1345755" y="1937309"/>
                </a:lnTo>
                <a:lnTo>
                  <a:pt x="1347606" y="1933605"/>
                </a:lnTo>
                <a:lnTo>
                  <a:pt x="1349457" y="1930166"/>
                </a:lnTo>
                <a:lnTo>
                  <a:pt x="1350779" y="1926463"/>
                </a:lnTo>
                <a:lnTo>
                  <a:pt x="1352101" y="1922759"/>
                </a:lnTo>
                <a:lnTo>
                  <a:pt x="1353159" y="1918791"/>
                </a:lnTo>
                <a:lnTo>
                  <a:pt x="1354217" y="1915087"/>
                </a:lnTo>
                <a:lnTo>
                  <a:pt x="1354746" y="1911119"/>
                </a:lnTo>
                <a:lnTo>
                  <a:pt x="1355275" y="1906887"/>
                </a:lnTo>
                <a:lnTo>
                  <a:pt x="1355539" y="1902918"/>
                </a:lnTo>
                <a:lnTo>
                  <a:pt x="1355804" y="1898686"/>
                </a:lnTo>
                <a:lnTo>
                  <a:pt x="1355804" y="1327749"/>
                </a:lnTo>
                <a:lnTo>
                  <a:pt x="1312492" y="1370013"/>
                </a:lnTo>
                <a:lnTo>
                  <a:pt x="1031875" y="1095852"/>
                </a:lnTo>
                <a:lnTo>
                  <a:pt x="1355804" y="779295"/>
                </a:lnTo>
                <a:lnTo>
                  <a:pt x="1355804" y="633378"/>
                </a:lnTo>
                <a:lnTo>
                  <a:pt x="1355539" y="629146"/>
                </a:lnTo>
                <a:lnTo>
                  <a:pt x="1355275" y="624913"/>
                </a:lnTo>
                <a:lnTo>
                  <a:pt x="1354746" y="620945"/>
                </a:lnTo>
                <a:lnTo>
                  <a:pt x="1354217" y="616977"/>
                </a:lnTo>
                <a:lnTo>
                  <a:pt x="1353159" y="613009"/>
                </a:lnTo>
                <a:lnTo>
                  <a:pt x="1352101" y="609041"/>
                </a:lnTo>
                <a:lnTo>
                  <a:pt x="1350779" y="605601"/>
                </a:lnTo>
                <a:lnTo>
                  <a:pt x="1349457" y="601633"/>
                </a:lnTo>
                <a:lnTo>
                  <a:pt x="1347606" y="598194"/>
                </a:lnTo>
                <a:lnTo>
                  <a:pt x="1345755" y="594491"/>
                </a:lnTo>
                <a:lnTo>
                  <a:pt x="1343639" y="591316"/>
                </a:lnTo>
                <a:lnTo>
                  <a:pt x="1341524" y="588142"/>
                </a:lnTo>
                <a:lnTo>
                  <a:pt x="1339144" y="584703"/>
                </a:lnTo>
                <a:lnTo>
                  <a:pt x="1336764" y="581793"/>
                </a:lnTo>
                <a:lnTo>
                  <a:pt x="1334119" y="578883"/>
                </a:lnTo>
                <a:lnTo>
                  <a:pt x="1331475" y="575708"/>
                </a:lnTo>
                <a:lnTo>
                  <a:pt x="1328566" y="573063"/>
                </a:lnTo>
                <a:lnTo>
                  <a:pt x="1325657" y="570682"/>
                </a:lnTo>
                <a:lnTo>
                  <a:pt x="1322484" y="568301"/>
                </a:lnTo>
                <a:lnTo>
                  <a:pt x="1319310" y="565920"/>
                </a:lnTo>
                <a:lnTo>
                  <a:pt x="1315873" y="564068"/>
                </a:lnTo>
                <a:lnTo>
                  <a:pt x="1312435" y="561952"/>
                </a:lnTo>
                <a:lnTo>
                  <a:pt x="1308997" y="560100"/>
                </a:lnTo>
                <a:lnTo>
                  <a:pt x="1305030" y="558513"/>
                </a:lnTo>
                <a:lnTo>
                  <a:pt x="1301593" y="557190"/>
                </a:lnTo>
                <a:lnTo>
                  <a:pt x="1297626" y="555867"/>
                </a:lnTo>
                <a:lnTo>
                  <a:pt x="1293395" y="554809"/>
                </a:lnTo>
                <a:lnTo>
                  <a:pt x="1289693" y="553751"/>
                </a:lnTo>
                <a:lnTo>
                  <a:pt x="1285461" y="553222"/>
                </a:lnTo>
                <a:lnTo>
                  <a:pt x="1281230" y="552693"/>
                </a:lnTo>
                <a:lnTo>
                  <a:pt x="1276999" y="552428"/>
                </a:lnTo>
                <a:lnTo>
                  <a:pt x="1273033" y="552164"/>
                </a:lnTo>
                <a:lnTo>
                  <a:pt x="230859" y="552164"/>
                </a:lnTo>
                <a:close/>
                <a:moveTo>
                  <a:pt x="1950691" y="197947"/>
                </a:moveTo>
                <a:lnTo>
                  <a:pt x="2231837" y="472902"/>
                </a:lnTo>
                <a:lnTo>
                  <a:pt x="1503363" y="1183758"/>
                </a:lnTo>
                <a:lnTo>
                  <a:pt x="1503363" y="1898686"/>
                </a:lnTo>
                <a:lnTo>
                  <a:pt x="1503099" y="1910326"/>
                </a:lnTo>
                <a:lnTo>
                  <a:pt x="1502305" y="1921701"/>
                </a:lnTo>
                <a:lnTo>
                  <a:pt x="1500719" y="1933076"/>
                </a:lnTo>
                <a:lnTo>
                  <a:pt x="1498603" y="1944187"/>
                </a:lnTo>
                <a:lnTo>
                  <a:pt x="1495959" y="1955033"/>
                </a:lnTo>
                <a:lnTo>
                  <a:pt x="1493050" y="1965880"/>
                </a:lnTo>
                <a:lnTo>
                  <a:pt x="1489348" y="1976197"/>
                </a:lnTo>
                <a:lnTo>
                  <a:pt x="1485381" y="1986249"/>
                </a:lnTo>
                <a:lnTo>
                  <a:pt x="1480621" y="1996567"/>
                </a:lnTo>
                <a:lnTo>
                  <a:pt x="1475332" y="2006090"/>
                </a:lnTo>
                <a:lnTo>
                  <a:pt x="1469779" y="2015614"/>
                </a:lnTo>
                <a:lnTo>
                  <a:pt x="1463961" y="2024873"/>
                </a:lnTo>
                <a:lnTo>
                  <a:pt x="1457614" y="2033338"/>
                </a:lnTo>
                <a:lnTo>
                  <a:pt x="1450739" y="2042068"/>
                </a:lnTo>
                <a:lnTo>
                  <a:pt x="1443334" y="2050004"/>
                </a:lnTo>
                <a:lnTo>
                  <a:pt x="1435930" y="2057940"/>
                </a:lnTo>
                <a:lnTo>
                  <a:pt x="1427997" y="2065612"/>
                </a:lnTo>
                <a:lnTo>
                  <a:pt x="1419535" y="2072755"/>
                </a:lnTo>
                <a:lnTo>
                  <a:pt x="1410543" y="2079104"/>
                </a:lnTo>
                <a:lnTo>
                  <a:pt x="1401817" y="2085453"/>
                </a:lnTo>
                <a:lnTo>
                  <a:pt x="1392561" y="2091273"/>
                </a:lnTo>
                <a:lnTo>
                  <a:pt x="1382777" y="2096828"/>
                </a:lnTo>
                <a:lnTo>
                  <a:pt x="1372992" y="2101855"/>
                </a:lnTo>
                <a:lnTo>
                  <a:pt x="1362415" y="2106352"/>
                </a:lnTo>
                <a:lnTo>
                  <a:pt x="1352101" y="2110320"/>
                </a:lnTo>
                <a:lnTo>
                  <a:pt x="1341259" y="2114024"/>
                </a:lnTo>
                <a:lnTo>
                  <a:pt x="1330417" y="2116934"/>
                </a:lnTo>
                <a:lnTo>
                  <a:pt x="1319310" y="2119314"/>
                </a:lnTo>
                <a:lnTo>
                  <a:pt x="1307939" y="2121431"/>
                </a:lnTo>
                <a:lnTo>
                  <a:pt x="1296304" y="2123018"/>
                </a:lnTo>
                <a:lnTo>
                  <a:pt x="1284933" y="2123812"/>
                </a:lnTo>
                <a:lnTo>
                  <a:pt x="1273033" y="2124076"/>
                </a:lnTo>
                <a:lnTo>
                  <a:pt x="230859" y="2124076"/>
                </a:lnTo>
                <a:lnTo>
                  <a:pt x="218959" y="2123812"/>
                </a:lnTo>
                <a:lnTo>
                  <a:pt x="207059" y="2123018"/>
                </a:lnTo>
                <a:lnTo>
                  <a:pt x="195688" y="2121431"/>
                </a:lnTo>
                <a:lnTo>
                  <a:pt x="184582" y="2119314"/>
                </a:lnTo>
                <a:lnTo>
                  <a:pt x="173211" y="2116934"/>
                </a:lnTo>
                <a:lnTo>
                  <a:pt x="162104" y="2114024"/>
                </a:lnTo>
                <a:lnTo>
                  <a:pt x="151526" y="2110320"/>
                </a:lnTo>
                <a:lnTo>
                  <a:pt x="140948" y="2106352"/>
                </a:lnTo>
                <a:lnTo>
                  <a:pt x="130900" y="2101855"/>
                </a:lnTo>
                <a:lnTo>
                  <a:pt x="120851" y="2096828"/>
                </a:lnTo>
                <a:lnTo>
                  <a:pt x="111331" y="2091273"/>
                </a:lnTo>
                <a:lnTo>
                  <a:pt x="101811" y="2085453"/>
                </a:lnTo>
                <a:lnTo>
                  <a:pt x="92820" y="2079104"/>
                </a:lnTo>
                <a:lnTo>
                  <a:pt x="84357" y="2072755"/>
                </a:lnTo>
                <a:lnTo>
                  <a:pt x="75895" y="2065612"/>
                </a:lnTo>
                <a:lnTo>
                  <a:pt x="67962" y="2057940"/>
                </a:lnTo>
                <a:lnTo>
                  <a:pt x="60293" y="2050004"/>
                </a:lnTo>
                <a:lnTo>
                  <a:pt x="53153" y="2042068"/>
                </a:lnTo>
                <a:lnTo>
                  <a:pt x="46278" y="2033338"/>
                </a:lnTo>
                <a:lnTo>
                  <a:pt x="39666" y="2024873"/>
                </a:lnTo>
                <a:lnTo>
                  <a:pt x="33584" y="2015614"/>
                </a:lnTo>
                <a:lnTo>
                  <a:pt x="28031" y="2006090"/>
                </a:lnTo>
                <a:lnTo>
                  <a:pt x="23006" y="1996567"/>
                </a:lnTo>
                <a:lnTo>
                  <a:pt x="18511" y="1986249"/>
                </a:lnTo>
                <a:lnTo>
                  <a:pt x="14280" y="1976197"/>
                </a:lnTo>
                <a:lnTo>
                  <a:pt x="10578" y="1965880"/>
                </a:lnTo>
                <a:lnTo>
                  <a:pt x="7669" y="1955033"/>
                </a:lnTo>
                <a:lnTo>
                  <a:pt x="4760" y="1944187"/>
                </a:lnTo>
                <a:lnTo>
                  <a:pt x="2909" y="1933076"/>
                </a:lnTo>
                <a:lnTo>
                  <a:pt x="1322" y="1921701"/>
                </a:lnTo>
                <a:lnTo>
                  <a:pt x="529" y="1910326"/>
                </a:lnTo>
                <a:lnTo>
                  <a:pt x="0" y="1898686"/>
                </a:lnTo>
                <a:lnTo>
                  <a:pt x="0" y="633378"/>
                </a:lnTo>
                <a:lnTo>
                  <a:pt x="529" y="621739"/>
                </a:lnTo>
                <a:lnTo>
                  <a:pt x="1322" y="610363"/>
                </a:lnTo>
                <a:lnTo>
                  <a:pt x="2909" y="598988"/>
                </a:lnTo>
                <a:lnTo>
                  <a:pt x="4760" y="587613"/>
                </a:lnTo>
                <a:lnTo>
                  <a:pt x="7669" y="577031"/>
                </a:lnTo>
                <a:lnTo>
                  <a:pt x="10578" y="566449"/>
                </a:lnTo>
                <a:lnTo>
                  <a:pt x="14280" y="555867"/>
                </a:lnTo>
                <a:lnTo>
                  <a:pt x="18511" y="545550"/>
                </a:lnTo>
                <a:lnTo>
                  <a:pt x="23006" y="535762"/>
                </a:lnTo>
                <a:lnTo>
                  <a:pt x="28031" y="525974"/>
                </a:lnTo>
                <a:lnTo>
                  <a:pt x="33584" y="516451"/>
                </a:lnTo>
                <a:lnTo>
                  <a:pt x="39666" y="507456"/>
                </a:lnTo>
                <a:lnTo>
                  <a:pt x="46278" y="498462"/>
                </a:lnTo>
                <a:lnTo>
                  <a:pt x="53153" y="489996"/>
                </a:lnTo>
                <a:lnTo>
                  <a:pt x="60293" y="481795"/>
                </a:lnTo>
                <a:lnTo>
                  <a:pt x="67962" y="474124"/>
                </a:lnTo>
                <a:lnTo>
                  <a:pt x="75895" y="466717"/>
                </a:lnTo>
                <a:lnTo>
                  <a:pt x="84357" y="459574"/>
                </a:lnTo>
                <a:lnTo>
                  <a:pt x="92820" y="452696"/>
                </a:lnTo>
                <a:lnTo>
                  <a:pt x="101811" y="446347"/>
                </a:lnTo>
                <a:lnTo>
                  <a:pt x="111331" y="440527"/>
                </a:lnTo>
                <a:lnTo>
                  <a:pt x="120851" y="435236"/>
                </a:lnTo>
                <a:lnTo>
                  <a:pt x="130900" y="430474"/>
                </a:lnTo>
                <a:lnTo>
                  <a:pt x="140948" y="425712"/>
                </a:lnTo>
                <a:lnTo>
                  <a:pt x="151526" y="421744"/>
                </a:lnTo>
                <a:lnTo>
                  <a:pt x="162104" y="418305"/>
                </a:lnTo>
                <a:lnTo>
                  <a:pt x="173211" y="415131"/>
                </a:lnTo>
                <a:lnTo>
                  <a:pt x="184582" y="412485"/>
                </a:lnTo>
                <a:lnTo>
                  <a:pt x="195688" y="410634"/>
                </a:lnTo>
                <a:lnTo>
                  <a:pt x="207059" y="409311"/>
                </a:lnTo>
                <a:lnTo>
                  <a:pt x="218959" y="408253"/>
                </a:lnTo>
                <a:lnTo>
                  <a:pt x="230859" y="407988"/>
                </a:lnTo>
                <a:lnTo>
                  <a:pt x="1273033" y="407988"/>
                </a:lnTo>
                <a:lnTo>
                  <a:pt x="1284933" y="408253"/>
                </a:lnTo>
                <a:lnTo>
                  <a:pt x="1296304" y="409311"/>
                </a:lnTo>
                <a:lnTo>
                  <a:pt x="1307939" y="410369"/>
                </a:lnTo>
                <a:lnTo>
                  <a:pt x="1319310" y="412485"/>
                </a:lnTo>
                <a:lnTo>
                  <a:pt x="1330417" y="415131"/>
                </a:lnTo>
                <a:lnTo>
                  <a:pt x="1341259" y="418305"/>
                </a:lnTo>
                <a:lnTo>
                  <a:pt x="1352101" y="421744"/>
                </a:lnTo>
                <a:lnTo>
                  <a:pt x="1362415" y="425712"/>
                </a:lnTo>
                <a:lnTo>
                  <a:pt x="1372992" y="430210"/>
                </a:lnTo>
                <a:lnTo>
                  <a:pt x="1382777" y="435236"/>
                </a:lnTo>
                <a:lnTo>
                  <a:pt x="1392561" y="440527"/>
                </a:lnTo>
                <a:lnTo>
                  <a:pt x="1401817" y="446347"/>
                </a:lnTo>
                <a:lnTo>
                  <a:pt x="1410543" y="452696"/>
                </a:lnTo>
                <a:lnTo>
                  <a:pt x="1419535" y="459574"/>
                </a:lnTo>
                <a:lnTo>
                  <a:pt x="1427997" y="466452"/>
                </a:lnTo>
                <a:lnTo>
                  <a:pt x="1435930" y="473859"/>
                </a:lnTo>
                <a:lnTo>
                  <a:pt x="1443334" y="481795"/>
                </a:lnTo>
                <a:lnTo>
                  <a:pt x="1450739" y="489996"/>
                </a:lnTo>
                <a:lnTo>
                  <a:pt x="1457614" y="498462"/>
                </a:lnTo>
                <a:lnTo>
                  <a:pt x="1463961" y="507456"/>
                </a:lnTo>
                <a:lnTo>
                  <a:pt x="1469779" y="516451"/>
                </a:lnTo>
                <a:lnTo>
                  <a:pt x="1475332" y="525974"/>
                </a:lnTo>
                <a:lnTo>
                  <a:pt x="1480621" y="535762"/>
                </a:lnTo>
                <a:lnTo>
                  <a:pt x="1485381" y="545550"/>
                </a:lnTo>
                <a:lnTo>
                  <a:pt x="1489348" y="555867"/>
                </a:lnTo>
                <a:lnTo>
                  <a:pt x="1493050" y="566449"/>
                </a:lnTo>
                <a:lnTo>
                  <a:pt x="1495959" y="577031"/>
                </a:lnTo>
                <a:lnTo>
                  <a:pt x="1498603" y="587613"/>
                </a:lnTo>
                <a:lnTo>
                  <a:pt x="1500719" y="598988"/>
                </a:lnTo>
                <a:lnTo>
                  <a:pt x="1502305" y="610363"/>
                </a:lnTo>
                <a:lnTo>
                  <a:pt x="1503099" y="621739"/>
                </a:lnTo>
                <a:lnTo>
                  <a:pt x="1503363" y="633378"/>
                </a:lnTo>
                <a:lnTo>
                  <a:pt x="1503363" y="635094"/>
                </a:lnTo>
                <a:lnTo>
                  <a:pt x="1950691" y="197947"/>
                </a:lnTo>
                <a:close/>
                <a:moveTo>
                  <a:pt x="2235011" y="0"/>
                </a:moveTo>
                <a:lnTo>
                  <a:pt x="2244532" y="265"/>
                </a:lnTo>
                <a:lnTo>
                  <a:pt x="2254054" y="794"/>
                </a:lnTo>
                <a:lnTo>
                  <a:pt x="2263575" y="2117"/>
                </a:lnTo>
                <a:lnTo>
                  <a:pt x="2272832" y="3440"/>
                </a:lnTo>
                <a:lnTo>
                  <a:pt x="2282354" y="5557"/>
                </a:lnTo>
                <a:lnTo>
                  <a:pt x="2291611" y="7939"/>
                </a:lnTo>
                <a:lnTo>
                  <a:pt x="2300867" y="11115"/>
                </a:lnTo>
                <a:lnTo>
                  <a:pt x="2309860" y="14290"/>
                </a:lnTo>
                <a:lnTo>
                  <a:pt x="2318588" y="18260"/>
                </a:lnTo>
                <a:lnTo>
                  <a:pt x="2327316" y="22229"/>
                </a:lnTo>
                <a:lnTo>
                  <a:pt x="2336044" y="26728"/>
                </a:lnTo>
                <a:lnTo>
                  <a:pt x="2344243" y="32021"/>
                </a:lnTo>
                <a:lnTo>
                  <a:pt x="2352442" y="37578"/>
                </a:lnTo>
                <a:lnTo>
                  <a:pt x="2360376" y="43400"/>
                </a:lnTo>
                <a:lnTo>
                  <a:pt x="2368046" y="50016"/>
                </a:lnTo>
                <a:lnTo>
                  <a:pt x="2375187" y="56897"/>
                </a:lnTo>
                <a:lnTo>
                  <a:pt x="2382328" y="64042"/>
                </a:lnTo>
                <a:lnTo>
                  <a:pt x="2388940" y="71451"/>
                </a:lnTo>
                <a:lnTo>
                  <a:pt x="2395024" y="79126"/>
                </a:lnTo>
                <a:lnTo>
                  <a:pt x="2400842" y="87065"/>
                </a:lnTo>
                <a:lnTo>
                  <a:pt x="2406132" y="95533"/>
                </a:lnTo>
                <a:lnTo>
                  <a:pt x="2410893" y="103737"/>
                </a:lnTo>
                <a:lnTo>
                  <a:pt x="2415124" y="112205"/>
                </a:lnTo>
                <a:lnTo>
                  <a:pt x="2418827" y="120938"/>
                </a:lnTo>
                <a:lnTo>
                  <a:pt x="2422265" y="129671"/>
                </a:lnTo>
                <a:lnTo>
                  <a:pt x="2425175" y="138669"/>
                </a:lnTo>
                <a:lnTo>
                  <a:pt x="2427820" y="147666"/>
                </a:lnTo>
                <a:lnTo>
                  <a:pt x="2429935" y="156928"/>
                </a:lnTo>
                <a:lnTo>
                  <a:pt x="2431522" y="165926"/>
                </a:lnTo>
                <a:lnTo>
                  <a:pt x="2432580" y="175188"/>
                </a:lnTo>
                <a:lnTo>
                  <a:pt x="2433109" y="184450"/>
                </a:lnTo>
                <a:lnTo>
                  <a:pt x="2433638" y="193713"/>
                </a:lnTo>
                <a:lnTo>
                  <a:pt x="2433109" y="203239"/>
                </a:lnTo>
                <a:lnTo>
                  <a:pt x="2432580" y="212502"/>
                </a:lnTo>
                <a:lnTo>
                  <a:pt x="2431522" y="221764"/>
                </a:lnTo>
                <a:lnTo>
                  <a:pt x="2429935" y="231026"/>
                </a:lnTo>
                <a:lnTo>
                  <a:pt x="2427820" y="240024"/>
                </a:lnTo>
                <a:lnTo>
                  <a:pt x="2425175" y="249021"/>
                </a:lnTo>
                <a:lnTo>
                  <a:pt x="2422265" y="258019"/>
                </a:lnTo>
                <a:lnTo>
                  <a:pt x="2418827" y="267016"/>
                </a:lnTo>
                <a:lnTo>
                  <a:pt x="2415124" y="275485"/>
                </a:lnTo>
                <a:lnTo>
                  <a:pt x="2410893" y="283953"/>
                </a:lnTo>
                <a:lnTo>
                  <a:pt x="2406132" y="292157"/>
                </a:lnTo>
                <a:lnTo>
                  <a:pt x="2400842" y="300625"/>
                </a:lnTo>
                <a:lnTo>
                  <a:pt x="2395024" y="308564"/>
                </a:lnTo>
                <a:lnTo>
                  <a:pt x="2388940" y="316238"/>
                </a:lnTo>
                <a:lnTo>
                  <a:pt x="2382328" y="323648"/>
                </a:lnTo>
                <a:lnTo>
                  <a:pt x="2375187" y="330793"/>
                </a:lnTo>
                <a:lnTo>
                  <a:pt x="2295842" y="408596"/>
                </a:lnTo>
                <a:lnTo>
                  <a:pt x="2015490" y="134434"/>
                </a:lnTo>
                <a:lnTo>
                  <a:pt x="2095099" y="56897"/>
                </a:lnTo>
                <a:lnTo>
                  <a:pt x="2102505" y="50016"/>
                </a:lnTo>
                <a:lnTo>
                  <a:pt x="2110175" y="43400"/>
                </a:lnTo>
                <a:lnTo>
                  <a:pt x="2117845" y="37578"/>
                </a:lnTo>
                <a:lnTo>
                  <a:pt x="2126044" y="32021"/>
                </a:lnTo>
                <a:lnTo>
                  <a:pt x="2134507" y="26728"/>
                </a:lnTo>
                <a:lnTo>
                  <a:pt x="2142971" y="22229"/>
                </a:lnTo>
                <a:lnTo>
                  <a:pt x="2151963" y="18260"/>
                </a:lnTo>
                <a:lnTo>
                  <a:pt x="2160427" y="14290"/>
                </a:lnTo>
                <a:lnTo>
                  <a:pt x="2169684" y="11115"/>
                </a:lnTo>
                <a:lnTo>
                  <a:pt x="2178676" y="7939"/>
                </a:lnTo>
                <a:lnTo>
                  <a:pt x="2187933" y="5557"/>
                </a:lnTo>
                <a:lnTo>
                  <a:pt x="2197454" y="3440"/>
                </a:lnTo>
                <a:lnTo>
                  <a:pt x="2206447" y="2117"/>
                </a:lnTo>
                <a:lnTo>
                  <a:pt x="2215968" y="794"/>
                </a:lnTo>
                <a:lnTo>
                  <a:pt x="2225490" y="265"/>
                </a:lnTo>
                <a:lnTo>
                  <a:pt x="2235011"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sp>
        <p:nvSpPr>
          <p:cNvPr id="2058" name="MH_SubTitle_4"/>
          <p:cNvSpPr txBox="1">
            <a:spLocks noChangeArrowheads="1"/>
          </p:cNvSpPr>
          <p:nvPr>
            <p:custDataLst>
              <p:tags r:id="rId9"/>
            </p:custDataLst>
          </p:nvPr>
        </p:nvSpPr>
        <p:spPr bwMode="auto">
          <a:xfrm>
            <a:off x="4264025" y="5827714"/>
            <a:ext cx="1487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1600" dirty="0">
                <a:solidFill>
                  <a:schemeClr val="accent1"/>
                </a:solidFill>
                <a:latin typeface="+mn-lt"/>
                <a:ea typeface="+mn-ea"/>
                <a:cs typeface="+mn-ea"/>
                <a:sym typeface="+mn-lt"/>
              </a:rPr>
              <a:t>请输入标题内容</a:t>
            </a:r>
          </a:p>
        </p:txBody>
      </p:sp>
      <p:sp>
        <p:nvSpPr>
          <p:cNvPr id="39" name="MH_Other_5"/>
          <p:cNvSpPr>
            <a:spLocks/>
          </p:cNvSpPr>
          <p:nvPr>
            <p:custDataLst>
              <p:tags r:id="rId10"/>
            </p:custDataLst>
          </p:nvPr>
        </p:nvSpPr>
        <p:spPr bwMode="auto">
          <a:xfrm>
            <a:off x="4756152" y="5345114"/>
            <a:ext cx="544513" cy="463551"/>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7C2CF"/>
              </a:solidFill>
              <a:cs typeface="+mn-ea"/>
              <a:sym typeface="+mn-lt"/>
            </a:endParaRPr>
          </a:p>
        </p:txBody>
      </p:sp>
      <p:cxnSp>
        <p:nvCxnSpPr>
          <p:cNvPr id="27" name="MH_Other_6"/>
          <p:cNvCxnSpPr/>
          <p:nvPr>
            <p:custDataLst>
              <p:tags r:id="rId11"/>
            </p:custDataLst>
          </p:nvPr>
        </p:nvCxnSpPr>
        <p:spPr>
          <a:xfrm flipH="1">
            <a:off x="4397376" y="38973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8" name="MH_Other_7"/>
          <p:cNvCxnSpPr/>
          <p:nvPr>
            <p:custDataLst>
              <p:tags r:id="rId12"/>
            </p:custDataLst>
          </p:nvPr>
        </p:nvCxnSpPr>
        <p:spPr>
          <a:xfrm flipH="1">
            <a:off x="4397376" y="5192713"/>
            <a:ext cx="5135563"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19" name="MH_Text_1"/>
          <p:cNvSpPr txBox="1">
            <a:spLocks noChangeArrowheads="1"/>
          </p:cNvSpPr>
          <p:nvPr>
            <p:custDataLst>
              <p:tags r:id="rId13"/>
            </p:custDataLst>
          </p:nvPr>
        </p:nvSpPr>
        <p:spPr bwMode="auto">
          <a:xfrm>
            <a:off x="6469062" y="1439863"/>
            <a:ext cx="29384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Intel(R)Core(TM) i5-4210U @1.70GHz 2.40GHz</a:t>
            </a:r>
            <a:endParaRPr lang="zh-CN" altLang="zh-CN" dirty="0"/>
          </a:p>
        </p:txBody>
      </p:sp>
      <p:sp>
        <p:nvSpPr>
          <p:cNvPr id="20" name="MH_Text_2"/>
          <p:cNvSpPr txBox="1">
            <a:spLocks noChangeArrowheads="1"/>
          </p:cNvSpPr>
          <p:nvPr>
            <p:custDataLst>
              <p:tags r:id="rId14"/>
            </p:custDataLst>
          </p:nvPr>
        </p:nvSpPr>
        <p:spPr bwMode="auto">
          <a:xfrm>
            <a:off x="6469063" y="2711451"/>
            <a:ext cx="293846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err="1">
                <a:solidFill>
                  <a:schemeClr val="accent1">
                    <a:lumMod val="75000"/>
                  </a:schemeClr>
                </a:solidFill>
                <a:latin typeface="+mn-lt"/>
                <a:ea typeface="+mn-ea"/>
                <a:cs typeface="+mn-ea"/>
                <a:sym typeface="+mn-lt"/>
              </a:rPr>
              <a:t>Opencv</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da-DK" altLang="zh-CN" dirty="0" err="1">
                <a:solidFill>
                  <a:schemeClr val="accent1">
                    <a:lumMod val="75000"/>
                  </a:schemeClr>
                </a:solidFill>
                <a:latin typeface="+mn-lt"/>
                <a:ea typeface="+mn-ea"/>
                <a:cs typeface="+mn-ea"/>
                <a:sym typeface="+mn-lt"/>
              </a:rPr>
              <a:t>python</a:t>
            </a:r>
            <a:endParaRPr lang="zh-CN" altLang="en-US" dirty="0">
              <a:solidFill>
                <a:schemeClr val="accent1">
                  <a:lumMod val="75000"/>
                </a:schemeClr>
              </a:solidFill>
              <a:latin typeface="+mn-lt"/>
              <a:ea typeface="+mn-ea"/>
              <a:cs typeface="+mn-ea"/>
              <a:sym typeface="+mn-lt"/>
            </a:endParaRPr>
          </a:p>
        </p:txBody>
      </p:sp>
      <p:sp>
        <p:nvSpPr>
          <p:cNvPr id="21" name="MH_Text_3"/>
          <p:cNvSpPr txBox="1">
            <a:spLocks noChangeArrowheads="1"/>
          </p:cNvSpPr>
          <p:nvPr>
            <p:custDataLst>
              <p:tags r:id="rId15"/>
            </p:custDataLst>
          </p:nvPr>
        </p:nvSpPr>
        <p:spPr bwMode="auto">
          <a:xfrm>
            <a:off x="6469063" y="4011614"/>
            <a:ext cx="2938463"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p>
        </p:txBody>
      </p:sp>
      <p:sp>
        <p:nvSpPr>
          <p:cNvPr id="22" name="MH_Text_4"/>
          <p:cNvSpPr txBox="1">
            <a:spLocks noChangeArrowheads="1"/>
          </p:cNvSpPr>
          <p:nvPr>
            <p:custDataLst>
              <p:tags r:id="rId16"/>
            </p:custDataLst>
          </p:nvPr>
        </p:nvSpPr>
        <p:spPr bwMode="auto">
          <a:xfrm>
            <a:off x="6469063" y="5275263"/>
            <a:ext cx="293846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endParaRPr lang="da-DK" altLang="zh-CN" dirty="0">
              <a:solidFill>
                <a:schemeClr val="accent1">
                  <a:lumMod val="75000"/>
                </a:schemeClr>
              </a:solidFill>
              <a:latin typeface="+mn-lt"/>
              <a:ea typeface="+mn-ea"/>
              <a:cs typeface="+mn-ea"/>
              <a:sym typeface="+mn-lt"/>
            </a:endParaRPr>
          </a:p>
          <a:p>
            <a:pPr algn="just">
              <a:lnSpc>
                <a:spcPct val="130000"/>
              </a:lnSpc>
              <a:defRPr/>
            </a:pPr>
            <a:r>
              <a:rPr lang="da-DK" altLang="zh-CN" dirty="0">
                <a:solidFill>
                  <a:schemeClr val="accent1">
                    <a:lumMod val="75000"/>
                  </a:schemeClr>
                </a:solidFill>
                <a:latin typeface="+mn-lt"/>
                <a:ea typeface="+mn-ea"/>
                <a:cs typeface="+mn-ea"/>
                <a:sym typeface="+mn-lt"/>
              </a:rPr>
              <a:t> </a:t>
            </a:r>
            <a:r>
              <a:rPr lang="zh-CN" altLang="en-US" dirty="0">
                <a:solidFill>
                  <a:schemeClr val="accent1">
                    <a:lumMod val="75000"/>
                  </a:schemeClr>
                </a:solidFill>
                <a:latin typeface="+mn-lt"/>
                <a:ea typeface="+mn-ea"/>
                <a:cs typeface="+mn-ea"/>
                <a:sym typeface="+mn-lt"/>
              </a:rPr>
              <a:t>单击此处可编辑内容</a:t>
            </a:r>
          </a:p>
        </p:txBody>
      </p:sp>
      <p:pic>
        <p:nvPicPr>
          <p:cNvPr id="17" name="图片 16" descr="资源 3811"/>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085850" y="2659884"/>
            <a:ext cx="2460625" cy="3203575"/>
          </a:xfrm>
          <a:prstGeom prst="rect">
            <a:avLst/>
          </a:prstGeom>
        </p:spPr>
      </p:pic>
      <p:sp>
        <p:nvSpPr>
          <p:cNvPr id="2" name="文本框 1">
            <a:extLst>
              <a:ext uri="{FF2B5EF4-FFF2-40B4-BE49-F238E27FC236}">
                <a16:creationId xmlns:a16="http://schemas.microsoft.com/office/drawing/2014/main" id="{6316E5F6-9244-064A-BD0B-6EA700EE9914}"/>
              </a:ext>
            </a:extLst>
          </p:cNvPr>
          <p:cNvSpPr txBox="1"/>
          <p:nvPr/>
        </p:nvSpPr>
        <p:spPr>
          <a:xfrm>
            <a:off x="4974059" y="74287"/>
            <a:ext cx="2031325" cy="646331"/>
          </a:xfrm>
          <a:prstGeom prst="rect">
            <a:avLst/>
          </a:prstGeom>
          <a:noFill/>
        </p:spPr>
        <p:txBody>
          <a:bodyPr wrap="none" rtlCol="0">
            <a:spAutoFit/>
          </a:bodyPr>
          <a:lstStyle/>
          <a:p>
            <a:r>
              <a:rPr kumimoji="1" lang="zh-CN" altLang="en-US" sz="3600" dirty="0"/>
              <a:t>執行環境</a:t>
            </a:r>
          </a:p>
        </p:txBody>
      </p:sp>
    </p:spTree>
    <p:custDataLst>
      <p:tags r:id="rId1"/>
    </p:custDataLst>
    <p:extLst>
      <p:ext uri="{BB962C8B-B14F-4D97-AF65-F5344CB8AC3E}">
        <p14:creationId xmlns:p14="http://schemas.microsoft.com/office/powerpoint/2010/main" val="39152848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wipe(down)">
                                      <p:cBhvr>
                                        <p:cTn id="23" dur="580">
                                          <p:stCondLst>
                                            <p:cond delay="0"/>
                                          </p:stCondLst>
                                        </p:cTn>
                                        <p:tgtEl>
                                          <p:spTgt spid="2052"/>
                                        </p:tgtEl>
                                      </p:cBhvr>
                                    </p:animEffect>
                                    <p:anim calcmode="lin" valueType="num">
                                      <p:cBhvr>
                                        <p:cTn id="24"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29" dur="26">
                                          <p:stCondLst>
                                            <p:cond delay="650"/>
                                          </p:stCondLst>
                                        </p:cTn>
                                        <p:tgtEl>
                                          <p:spTgt spid="2052"/>
                                        </p:tgtEl>
                                      </p:cBhvr>
                                      <p:to x="100000" y="60000"/>
                                    </p:animScale>
                                    <p:animScale>
                                      <p:cBhvr>
                                        <p:cTn id="30" dur="166" decel="50000">
                                          <p:stCondLst>
                                            <p:cond delay="676"/>
                                          </p:stCondLst>
                                        </p:cTn>
                                        <p:tgtEl>
                                          <p:spTgt spid="2052"/>
                                        </p:tgtEl>
                                      </p:cBhvr>
                                      <p:to x="100000" y="100000"/>
                                    </p:animScale>
                                    <p:animScale>
                                      <p:cBhvr>
                                        <p:cTn id="31" dur="26">
                                          <p:stCondLst>
                                            <p:cond delay="1312"/>
                                          </p:stCondLst>
                                        </p:cTn>
                                        <p:tgtEl>
                                          <p:spTgt spid="2052"/>
                                        </p:tgtEl>
                                      </p:cBhvr>
                                      <p:to x="100000" y="80000"/>
                                    </p:animScale>
                                    <p:animScale>
                                      <p:cBhvr>
                                        <p:cTn id="32" dur="166" decel="50000">
                                          <p:stCondLst>
                                            <p:cond delay="1338"/>
                                          </p:stCondLst>
                                        </p:cTn>
                                        <p:tgtEl>
                                          <p:spTgt spid="2052"/>
                                        </p:tgtEl>
                                      </p:cBhvr>
                                      <p:to x="100000" y="100000"/>
                                    </p:animScale>
                                    <p:animScale>
                                      <p:cBhvr>
                                        <p:cTn id="33" dur="26">
                                          <p:stCondLst>
                                            <p:cond delay="1642"/>
                                          </p:stCondLst>
                                        </p:cTn>
                                        <p:tgtEl>
                                          <p:spTgt spid="2052"/>
                                        </p:tgtEl>
                                      </p:cBhvr>
                                      <p:to x="100000" y="90000"/>
                                    </p:animScale>
                                    <p:animScale>
                                      <p:cBhvr>
                                        <p:cTn id="34" dur="166" decel="50000">
                                          <p:stCondLst>
                                            <p:cond delay="1668"/>
                                          </p:stCondLst>
                                        </p:cTn>
                                        <p:tgtEl>
                                          <p:spTgt spid="2052"/>
                                        </p:tgtEl>
                                      </p:cBhvr>
                                      <p:to x="100000" y="100000"/>
                                    </p:animScale>
                                    <p:animScale>
                                      <p:cBhvr>
                                        <p:cTn id="35" dur="26">
                                          <p:stCondLst>
                                            <p:cond delay="1808"/>
                                          </p:stCondLst>
                                        </p:cTn>
                                        <p:tgtEl>
                                          <p:spTgt spid="2052"/>
                                        </p:tgtEl>
                                      </p:cBhvr>
                                      <p:to x="100000" y="95000"/>
                                    </p:animScale>
                                    <p:animScale>
                                      <p:cBhvr>
                                        <p:cTn id="36" dur="166" decel="50000">
                                          <p:stCondLst>
                                            <p:cond delay="1834"/>
                                          </p:stCondLst>
                                        </p:cTn>
                                        <p:tgtEl>
                                          <p:spTgt spid="205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80">
                                          <p:stCondLst>
                                            <p:cond delay="0"/>
                                          </p:stCondLst>
                                        </p:cTn>
                                        <p:tgtEl>
                                          <p:spTgt spid="36"/>
                                        </p:tgtEl>
                                      </p:cBhvr>
                                    </p:animEffect>
                                    <p:anim calcmode="lin" valueType="num">
                                      <p:cBhvr>
                                        <p:cTn id="40"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5" dur="26">
                                          <p:stCondLst>
                                            <p:cond delay="650"/>
                                          </p:stCondLst>
                                        </p:cTn>
                                        <p:tgtEl>
                                          <p:spTgt spid="36"/>
                                        </p:tgtEl>
                                      </p:cBhvr>
                                      <p:to x="100000" y="60000"/>
                                    </p:animScale>
                                    <p:animScale>
                                      <p:cBhvr>
                                        <p:cTn id="46" dur="166" decel="50000">
                                          <p:stCondLst>
                                            <p:cond delay="676"/>
                                          </p:stCondLst>
                                        </p:cTn>
                                        <p:tgtEl>
                                          <p:spTgt spid="36"/>
                                        </p:tgtEl>
                                      </p:cBhvr>
                                      <p:to x="100000" y="100000"/>
                                    </p:animScale>
                                    <p:animScale>
                                      <p:cBhvr>
                                        <p:cTn id="47" dur="26">
                                          <p:stCondLst>
                                            <p:cond delay="1312"/>
                                          </p:stCondLst>
                                        </p:cTn>
                                        <p:tgtEl>
                                          <p:spTgt spid="36"/>
                                        </p:tgtEl>
                                      </p:cBhvr>
                                      <p:to x="100000" y="80000"/>
                                    </p:animScale>
                                    <p:animScale>
                                      <p:cBhvr>
                                        <p:cTn id="48" dur="166" decel="50000">
                                          <p:stCondLst>
                                            <p:cond delay="1338"/>
                                          </p:stCondLst>
                                        </p:cTn>
                                        <p:tgtEl>
                                          <p:spTgt spid="36"/>
                                        </p:tgtEl>
                                      </p:cBhvr>
                                      <p:to x="100000" y="100000"/>
                                    </p:animScale>
                                    <p:animScale>
                                      <p:cBhvr>
                                        <p:cTn id="49" dur="26">
                                          <p:stCondLst>
                                            <p:cond delay="1642"/>
                                          </p:stCondLst>
                                        </p:cTn>
                                        <p:tgtEl>
                                          <p:spTgt spid="36"/>
                                        </p:tgtEl>
                                      </p:cBhvr>
                                      <p:to x="100000" y="90000"/>
                                    </p:animScale>
                                    <p:animScale>
                                      <p:cBhvr>
                                        <p:cTn id="50" dur="166" decel="50000">
                                          <p:stCondLst>
                                            <p:cond delay="1668"/>
                                          </p:stCondLst>
                                        </p:cTn>
                                        <p:tgtEl>
                                          <p:spTgt spid="36"/>
                                        </p:tgtEl>
                                      </p:cBhvr>
                                      <p:to x="100000" y="100000"/>
                                    </p:animScale>
                                    <p:animScale>
                                      <p:cBhvr>
                                        <p:cTn id="51" dur="26">
                                          <p:stCondLst>
                                            <p:cond delay="1808"/>
                                          </p:stCondLst>
                                        </p:cTn>
                                        <p:tgtEl>
                                          <p:spTgt spid="36"/>
                                        </p:tgtEl>
                                      </p:cBhvr>
                                      <p:to x="100000" y="95000"/>
                                    </p:animScale>
                                    <p:animScale>
                                      <p:cBhvr>
                                        <p:cTn id="52" dur="166" decel="50000">
                                          <p:stCondLst>
                                            <p:cond delay="1834"/>
                                          </p:stCondLst>
                                        </p:cTn>
                                        <p:tgtEl>
                                          <p:spTgt spid="3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054"/>
                                        </p:tgtEl>
                                        <p:attrNameLst>
                                          <p:attrName>style.visibility</p:attrName>
                                        </p:attrNameLst>
                                      </p:cBhvr>
                                      <p:to>
                                        <p:strVal val="visible"/>
                                      </p:to>
                                    </p:set>
                                    <p:animEffect transition="in" filter="wipe(down)">
                                      <p:cBhvr>
                                        <p:cTn id="55" dur="580">
                                          <p:stCondLst>
                                            <p:cond delay="0"/>
                                          </p:stCondLst>
                                        </p:cTn>
                                        <p:tgtEl>
                                          <p:spTgt spid="2054"/>
                                        </p:tgtEl>
                                      </p:cBhvr>
                                    </p:animEffect>
                                    <p:anim calcmode="lin" valueType="num">
                                      <p:cBhvr>
                                        <p:cTn id="5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4"/>
                                        </p:tgtEl>
                                      </p:cBhvr>
                                      <p:to x="100000" y="60000"/>
                                    </p:animScale>
                                    <p:animScale>
                                      <p:cBhvr>
                                        <p:cTn id="62" dur="166" decel="50000">
                                          <p:stCondLst>
                                            <p:cond delay="676"/>
                                          </p:stCondLst>
                                        </p:cTn>
                                        <p:tgtEl>
                                          <p:spTgt spid="2054"/>
                                        </p:tgtEl>
                                      </p:cBhvr>
                                      <p:to x="100000" y="100000"/>
                                    </p:animScale>
                                    <p:animScale>
                                      <p:cBhvr>
                                        <p:cTn id="63" dur="26">
                                          <p:stCondLst>
                                            <p:cond delay="1312"/>
                                          </p:stCondLst>
                                        </p:cTn>
                                        <p:tgtEl>
                                          <p:spTgt spid="2054"/>
                                        </p:tgtEl>
                                      </p:cBhvr>
                                      <p:to x="100000" y="80000"/>
                                    </p:animScale>
                                    <p:animScale>
                                      <p:cBhvr>
                                        <p:cTn id="64" dur="166" decel="50000">
                                          <p:stCondLst>
                                            <p:cond delay="1338"/>
                                          </p:stCondLst>
                                        </p:cTn>
                                        <p:tgtEl>
                                          <p:spTgt spid="2054"/>
                                        </p:tgtEl>
                                      </p:cBhvr>
                                      <p:to x="100000" y="100000"/>
                                    </p:animScale>
                                    <p:animScale>
                                      <p:cBhvr>
                                        <p:cTn id="65" dur="26">
                                          <p:stCondLst>
                                            <p:cond delay="1642"/>
                                          </p:stCondLst>
                                        </p:cTn>
                                        <p:tgtEl>
                                          <p:spTgt spid="2054"/>
                                        </p:tgtEl>
                                      </p:cBhvr>
                                      <p:to x="100000" y="90000"/>
                                    </p:animScale>
                                    <p:animScale>
                                      <p:cBhvr>
                                        <p:cTn id="66" dur="166" decel="50000">
                                          <p:stCondLst>
                                            <p:cond delay="1668"/>
                                          </p:stCondLst>
                                        </p:cTn>
                                        <p:tgtEl>
                                          <p:spTgt spid="2054"/>
                                        </p:tgtEl>
                                      </p:cBhvr>
                                      <p:to x="100000" y="100000"/>
                                    </p:animScale>
                                    <p:animScale>
                                      <p:cBhvr>
                                        <p:cTn id="67" dur="26">
                                          <p:stCondLst>
                                            <p:cond delay="1808"/>
                                          </p:stCondLst>
                                        </p:cTn>
                                        <p:tgtEl>
                                          <p:spTgt spid="2054"/>
                                        </p:tgtEl>
                                      </p:cBhvr>
                                      <p:to x="100000" y="95000"/>
                                    </p:animScale>
                                    <p:animScale>
                                      <p:cBhvr>
                                        <p:cTn id="68" dur="166" decel="50000">
                                          <p:stCondLst>
                                            <p:cond delay="1834"/>
                                          </p:stCondLst>
                                        </p:cTn>
                                        <p:tgtEl>
                                          <p:spTgt spid="2054"/>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80">
                                          <p:stCondLst>
                                            <p:cond delay="0"/>
                                          </p:stCondLst>
                                        </p:cTn>
                                        <p:tgtEl>
                                          <p:spTgt spid="37"/>
                                        </p:tgtEl>
                                      </p:cBhvr>
                                    </p:animEffect>
                                    <p:anim calcmode="lin" valueType="num">
                                      <p:cBhvr>
                                        <p:cTn id="7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77" dur="26">
                                          <p:stCondLst>
                                            <p:cond delay="650"/>
                                          </p:stCondLst>
                                        </p:cTn>
                                        <p:tgtEl>
                                          <p:spTgt spid="37"/>
                                        </p:tgtEl>
                                      </p:cBhvr>
                                      <p:to x="100000" y="60000"/>
                                    </p:animScale>
                                    <p:animScale>
                                      <p:cBhvr>
                                        <p:cTn id="78" dur="166" decel="50000">
                                          <p:stCondLst>
                                            <p:cond delay="676"/>
                                          </p:stCondLst>
                                        </p:cTn>
                                        <p:tgtEl>
                                          <p:spTgt spid="37"/>
                                        </p:tgtEl>
                                      </p:cBhvr>
                                      <p:to x="100000" y="100000"/>
                                    </p:animScale>
                                    <p:animScale>
                                      <p:cBhvr>
                                        <p:cTn id="79" dur="26">
                                          <p:stCondLst>
                                            <p:cond delay="1312"/>
                                          </p:stCondLst>
                                        </p:cTn>
                                        <p:tgtEl>
                                          <p:spTgt spid="37"/>
                                        </p:tgtEl>
                                      </p:cBhvr>
                                      <p:to x="100000" y="80000"/>
                                    </p:animScale>
                                    <p:animScale>
                                      <p:cBhvr>
                                        <p:cTn id="80" dur="166" decel="50000">
                                          <p:stCondLst>
                                            <p:cond delay="1338"/>
                                          </p:stCondLst>
                                        </p:cTn>
                                        <p:tgtEl>
                                          <p:spTgt spid="37"/>
                                        </p:tgtEl>
                                      </p:cBhvr>
                                      <p:to x="100000" y="100000"/>
                                    </p:animScale>
                                    <p:animScale>
                                      <p:cBhvr>
                                        <p:cTn id="81" dur="26">
                                          <p:stCondLst>
                                            <p:cond delay="1642"/>
                                          </p:stCondLst>
                                        </p:cTn>
                                        <p:tgtEl>
                                          <p:spTgt spid="37"/>
                                        </p:tgtEl>
                                      </p:cBhvr>
                                      <p:to x="100000" y="90000"/>
                                    </p:animScale>
                                    <p:animScale>
                                      <p:cBhvr>
                                        <p:cTn id="82" dur="166" decel="50000">
                                          <p:stCondLst>
                                            <p:cond delay="1668"/>
                                          </p:stCondLst>
                                        </p:cTn>
                                        <p:tgtEl>
                                          <p:spTgt spid="37"/>
                                        </p:tgtEl>
                                      </p:cBhvr>
                                      <p:to x="100000" y="100000"/>
                                    </p:animScale>
                                    <p:animScale>
                                      <p:cBhvr>
                                        <p:cTn id="83" dur="26">
                                          <p:stCondLst>
                                            <p:cond delay="1808"/>
                                          </p:stCondLst>
                                        </p:cTn>
                                        <p:tgtEl>
                                          <p:spTgt spid="37"/>
                                        </p:tgtEl>
                                      </p:cBhvr>
                                      <p:to x="100000" y="95000"/>
                                    </p:animScale>
                                    <p:animScale>
                                      <p:cBhvr>
                                        <p:cTn id="84" dur="166" decel="50000">
                                          <p:stCondLst>
                                            <p:cond delay="1834"/>
                                          </p:stCondLst>
                                        </p:cTn>
                                        <p:tgtEl>
                                          <p:spTgt spid="37"/>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056"/>
                                        </p:tgtEl>
                                        <p:attrNameLst>
                                          <p:attrName>style.visibility</p:attrName>
                                        </p:attrNameLst>
                                      </p:cBhvr>
                                      <p:to>
                                        <p:strVal val="visible"/>
                                      </p:to>
                                    </p:set>
                                    <p:animEffect transition="in" filter="wipe(down)">
                                      <p:cBhvr>
                                        <p:cTn id="87" dur="580">
                                          <p:stCondLst>
                                            <p:cond delay="0"/>
                                          </p:stCondLst>
                                        </p:cTn>
                                        <p:tgtEl>
                                          <p:spTgt spid="2056"/>
                                        </p:tgtEl>
                                      </p:cBhvr>
                                    </p:animEffect>
                                    <p:anim calcmode="lin" valueType="num">
                                      <p:cBhvr>
                                        <p:cTn id="88"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93" dur="26">
                                          <p:stCondLst>
                                            <p:cond delay="650"/>
                                          </p:stCondLst>
                                        </p:cTn>
                                        <p:tgtEl>
                                          <p:spTgt spid="2056"/>
                                        </p:tgtEl>
                                      </p:cBhvr>
                                      <p:to x="100000" y="60000"/>
                                    </p:animScale>
                                    <p:animScale>
                                      <p:cBhvr>
                                        <p:cTn id="94" dur="166" decel="50000">
                                          <p:stCondLst>
                                            <p:cond delay="676"/>
                                          </p:stCondLst>
                                        </p:cTn>
                                        <p:tgtEl>
                                          <p:spTgt spid="2056"/>
                                        </p:tgtEl>
                                      </p:cBhvr>
                                      <p:to x="100000" y="100000"/>
                                    </p:animScale>
                                    <p:animScale>
                                      <p:cBhvr>
                                        <p:cTn id="95" dur="26">
                                          <p:stCondLst>
                                            <p:cond delay="1312"/>
                                          </p:stCondLst>
                                        </p:cTn>
                                        <p:tgtEl>
                                          <p:spTgt spid="2056"/>
                                        </p:tgtEl>
                                      </p:cBhvr>
                                      <p:to x="100000" y="80000"/>
                                    </p:animScale>
                                    <p:animScale>
                                      <p:cBhvr>
                                        <p:cTn id="96" dur="166" decel="50000">
                                          <p:stCondLst>
                                            <p:cond delay="1338"/>
                                          </p:stCondLst>
                                        </p:cTn>
                                        <p:tgtEl>
                                          <p:spTgt spid="2056"/>
                                        </p:tgtEl>
                                      </p:cBhvr>
                                      <p:to x="100000" y="100000"/>
                                    </p:animScale>
                                    <p:animScale>
                                      <p:cBhvr>
                                        <p:cTn id="97" dur="26">
                                          <p:stCondLst>
                                            <p:cond delay="1642"/>
                                          </p:stCondLst>
                                        </p:cTn>
                                        <p:tgtEl>
                                          <p:spTgt spid="2056"/>
                                        </p:tgtEl>
                                      </p:cBhvr>
                                      <p:to x="100000" y="90000"/>
                                    </p:animScale>
                                    <p:animScale>
                                      <p:cBhvr>
                                        <p:cTn id="98" dur="166" decel="50000">
                                          <p:stCondLst>
                                            <p:cond delay="1668"/>
                                          </p:stCondLst>
                                        </p:cTn>
                                        <p:tgtEl>
                                          <p:spTgt spid="2056"/>
                                        </p:tgtEl>
                                      </p:cBhvr>
                                      <p:to x="100000" y="100000"/>
                                    </p:animScale>
                                    <p:animScale>
                                      <p:cBhvr>
                                        <p:cTn id="99" dur="26">
                                          <p:stCondLst>
                                            <p:cond delay="1808"/>
                                          </p:stCondLst>
                                        </p:cTn>
                                        <p:tgtEl>
                                          <p:spTgt spid="2056"/>
                                        </p:tgtEl>
                                      </p:cBhvr>
                                      <p:to x="100000" y="95000"/>
                                    </p:animScale>
                                    <p:animScale>
                                      <p:cBhvr>
                                        <p:cTn id="100" dur="166" decel="50000">
                                          <p:stCondLst>
                                            <p:cond delay="1834"/>
                                          </p:stCondLst>
                                        </p:cTn>
                                        <p:tgtEl>
                                          <p:spTgt spid="2056"/>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down)">
                                      <p:cBhvr>
                                        <p:cTn id="103" dur="580">
                                          <p:stCondLst>
                                            <p:cond delay="0"/>
                                          </p:stCondLst>
                                        </p:cTn>
                                        <p:tgtEl>
                                          <p:spTgt spid="38"/>
                                        </p:tgtEl>
                                      </p:cBhvr>
                                    </p:animEffect>
                                    <p:anim calcmode="lin" valueType="num">
                                      <p:cBhvr>
                                        <p:cTn id="104"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09" dur="26">
                                          <p:stCondLst>
                                            <p:cond delay="650"/>
                                          </p:stCondLst>
                                        </p:cTn>
                                        <p:tgtEl>
                                          <p:spTgt spid="38"/>
                                        </p:tgtEl>
                                      </p:cBhvr>
                                      <p:to x="100000" y="60000"/>
                                    </p:animScale>
                                    <p:animScale>
                                      <p:cBhvr>
                                        <p:cTn id="110" dur="166" decel="50000">
                                          <p:stCondLst>
                                            <p:cond delay="676"/>
                                          </p:stCondLst>
                                        </p:cTn>
                                        <p:tgtEl>
                                          <p:spTgt spid="38"/>
                                        </p:tgtEl>
                                      </p:cBhvr>
                                      <p:to x="100000" y="100000"/>
                                    </p:animScale>
                                    <p:animScale>
                                      <p:cBhvr>
                                        <p:cTn id="111" dur="26">
                                          <p:stCondLst>
                                            <p:cond delay="1312"/>
                                          </p:stCondLst>
                                        </p:cTn>
                                        <p:tgtEl>
                                          <p:spTgt spid="38"/>
                                        </p:tgtEl>
                                      </p:cBhvr>
                                      <p:to x="100000" y="80000"/>
                                    </p:animScale>
                                    <p:animScale>
                                      <p:cBhvr>
                                        <p:cTn id="112" dur="166" decel="50000">
                                          <p:stCondLst>
                                            <p:cond delay="1338"/>
                                          </p:stCondLst>
                                        </p:cTn>
                                        <p:tgtEl>
                                          <p:spTgt spid="38"/>
                                        </p:tgtEl>
                                      </p:cBhvr>
                                      <p:to x="100000" y="100000"/>
                                    </p:animScale>
                                    <p:animScale>
                                      <p:cBhvr>
                                        <p:cTn id="113" dur="26">
                                          <p:stCondLst>
                                            <p:cond delay="1642"/>
                                          </p:stCondLst>
                                        </p:cTn>
                                        <p:tgtEl>
                                          <p:spTgt spid="38"/>
                                        </p:tgtEl>
                                      </p:cBhvr>
                                      <p:to x="100000" y="90000"/>
                                    </p:animScale>
                                    <p:animScale>
                                      <p:cBhvr>
                                        <p:cTn id="114" dur="166" decel="50000">
                                          <p:stCondLst>
                                            <p:cond delay="1668"/>
                                          </p:stCondLst>
                                        </p:cTn>
                                        <p:tgtEl>
                                          <p:spTgt spid="38"/>
                                        </p:tgtEl>
                                      </p:cBhvr>
                                      <p:to x="100000" y="100000"/>
                                    </p:animScale>
                                    <p:animScale>
                                      <p:cBhvr>
                                        <p:cTn id="115" dur="26">
                                          <p:stCondLst>
                                            <p:cond delay="1808"/>
                                          </p:stCondLst>
                                        </p:cTn>
                                        <p:tgtEl>
                                          <p:spTgt spid="38"/>
                                        </p:tgtEl>
                                      </p:cBhvr>
                                      <p:to x="100000" y="95000"/>
                                    </p:animScale>
                                    <p:animScale>
                                      <p:cBhvr>
                                        <p:cTn id="116" dur="166" decel="50000">
                                          <p:stCondLst>
                                            <p:cond delay="1834"/>
                                          </p:stCondLst>
                                        </p:cTn>
                                        <p:tgtEl>
                                          <p:spTgt spid="3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058"/>
                                        </p:tgtEl>
                                        <p:attrNameLst>
                                          <p:attrName>style.visibility</p:attrName>
                                        </p:attrNameLst>
                                      </p:cBhvr>
                                      <p:to>
                                        <p:strVal val="visible"/>
                                      </p:to>
                                    </p:set>
                                    <p:animEffect transition="in" filter="wipe(down)">
                                      <p:cBhvr>
                                        <p:cTn id="119" dur="580">
                                          <p:stCondLst>
                                            <p:cond delay="0"/>
                                          </p:stCondLst>
                                        </p:cTn>
                                        <p:tgtEl>
                                          <p:spTgt spid="2058"/>
                                        </p:tgtEl>
                                      </p:cBhvr>
                                    </p:animEffect>
                                    <p:anim calcmode="lin" valueType="num">
                                      <p:cBhvr>
                                        <p:cTn id="120"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58"/>
                                        </p:tgtEl>
                                      </p:cBhvr>
                                      <p:to x="100000" y="60000"/>
                                    </p:animScale>
                                    <p:animScale>
                                      <p:cBhvr>
                                        <p:cTn id="126" dur="166" decel="50000">
                                          <p:stCondLst>
                                            <p:cond delay="676"/>
                                          </p:stCondLst>
                                        </p:cTn>
                                        <p:tgtEl>
                                          <p:spTgt spid="2058"/>
                                        </p:tgtEl>
                                      </p:cBhvr>
                                      <p:to x="100000" y="100000"/>
                                    </p:animScale>
                                    <p:animScale>
                                      <p:cBhvr>
                                        <p:cTn id="127" dur="26">
                                          <p:stCondLst>
                                            <p:cond delay="1312"/>
                                          </p:stCondLst>
                                        </p:cTn>
                                        <p:tgtEl>
                                          <p:spTgt spid="2058"/>
                                        </p:tgtEl>
                                      </p:cBhvr>
                                      <p:to x="100000" y="80000"/>
                                    </p:animScale>
                                    <p:animScale>
                                      <p:cBhvr>
                                        <p:cTn id="128" dur="166" decel="50000">
                                          <p:stCondLst>
                                            <p:cond delay="1338"/>
                                          </p:stCondLst>
                                        </p:cTn>
                                        <p:tgtEl>
                                          <p:spTgt spid="2058"/>
                                        </p:tgtEl>
                                      </p:cBhvr>
                                      <p:to x="100000" y="100000"/>
                                    </p:animScale>
                                    <p:animScale>
                                      <p:cBhvr>
                                        <p:cTn id="129" dur="26">
                                          <p:stCondLst>
                                            <p:cond delay="1642"/>
                                          </p:stCondLst>
                                        </p:cTn>
                                        <p:tgtEl>
                                          <p:spTgt spid="2058"/>
                                        </p:tgtEl>
                                      </p:cBhvr>
                                      <p:to x="100000" y="90000"/>
                                    </p:animScale>
                                    <p:animScale>
                                      <p:cBhvr>
                                        <p:cTn id="130" dur="166" decel="50000">
                                          <p:stCondLst>
                                            <p:cond delay="1668"/>
                                          </p:stCondLst>
                                        </p:cTn>
                                        <p:tgtEl>
                                          <p:spTgt spid="2058"/>
                                        </p:tgtEl>
                                      </p:cBhvr>
                                      <p:to x="100000" y="100000"/>
                                    </p:animScale>
                                    <p:animScale>
                                      <p:cBhvr>
                                        <p:cTn id="131" dur="26">
                                          <p:stCondLst>
                                            <p:cond delay="1808"/>
                                          </p:stCondLst>
                                        </p:cTn>
                                        <p:tgtEl>
                                          <p:spTgt spid="2058"/>
                                        </p:tgtEl>
                                      </p:cBhvr>
                                      <p:to x="100000" y="95000"/>
                                    </p:animScale>
                                    <p:animScale>
                                      <p:cBhvr>
                                        <p:cTn id="132" dur="166" decel="50000">
                                          <p:stCondLst>
                                            <p:cond delay="1834"/>
                                          </p:stCondLst>
                                        </p:cTn>
                                        <p:tgtEl>
                                          <p:spTgt spid="2058"/>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wipe(down)">
                                      <p:cBhvr>
                                        <p:cTn id="135" dur="580">
                                          <p:stCondLst>
                                            <p:cond delay="0"/>
                                          </p:stCondLst>
                                        </p:cTn>
                                        <p:tgtEl>
                                          <p:spTgt spid="39"/>
                                        </p:tgtEl>
                                      </p:cBhvr>
                                    </p:animEffect>
                                    <p:anim calcmode="lin" valueType="num">
                                      <p:cBhvr>
                                        <p:cTn id="136"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41" dur="26">
                                          <p:stCondLst>
                                            <p:cond delay="650"/>
                                          </p:stCondLst>
                                        </p:cTn>
                                        <p:tgtEl>
                                          <p:spTgt spid="39"/>
                                        </p:tgtEl>
                                      </p:cBhvr>
                                      <p:to x="100000" y="60000"/>
                                    </p:animScale>
                                    <p:animScale>
                                      <p:cBhvr>
                                        <p:cTn id="142" dur="166" decel="50000">
                                          <p:stCondLst>
                                            <p:cond delay="676"/>
                                          </p:stCondLst>
                                        </p:cTn>
                                        <p:tgtEl>
                                          <p:spTgt spid="39"/>
                                        </p:tgtEl>
                                      </p:cBhvr>
                                      <p:to x="100000" y="100000"/>
                                    </p:animScale>
                                    <p:animScale>
                                      <p:cBhvr>
                                        <p:cTn id="143" dur="26">
                                          <p:stCondLst>
                                            <p:cond delay="1312"/>
                                          </p:stCondLst>
                                        </p:cTn>
                                        <p:tgtEl>
                                          <p:spTgt spid="39"/>
                                        </p:tgtEl>
                                      </p:cBhvr>
                                      <p:to x="100000" y="80000"/>
                                    </p:animScale>
                                    <p:animScale>
                                      <p:cBhvr>
                                        <p:cTn id="144" dur="166" decel="50000">
                                          <p:stCondLst>
                                            <p:cond delay="1338"/>
                                          </p:stCondLst>
                                        </p:cTn>
                                        <p:tgtEl>
                                          <p:spTgt spid="39"/>
                                        </p:tgtEl>
                                      </p:cBhvr>
                                      <p:to x="100000" y="100000"/>
                                    </p:animScale>
                                    <p:animScale>
                                      <p:cBhvr>
                                        <p:cTn id="145" dur="26">
                                          <p:stCondLst>
                                            <p:cond delay="1642"/>
                                          </p:stCondLst>
                                        </p:cTn>
                                        <p:tgtEl>
                                          <p:spTgt spid="39"/>
                                        </p:tgtEl>
                                      </p:cBhvr>
                                      <p:to x="100000" y="90000"/>
                                    </p:animScale>
                                    <p:animScale>
                                      <p:cBhvr>
                                        <p:cTn id="146" dur="166" decel="50000">
                                          <p:stCondLst>
                                            <p:cond delay="1668"/>
                                          </p:stCondLst>
                                        </p:cTn>
                                        <p:tgtEl>
                                          <p:spTgt spid="39"/>
                                        </p:tgtEl>
                                      </p:cBhvr>
                                      <p:to x="100000" y="100000"/>
                                    </p:animScale>
                                    <p:animScale>
                                      <p:cBhvr>
                                        <p:cTn id="147" dur="26">
                                          <p:stCondLst>
                                            <p:cond delay="1808"/>
                                          </p:stCondLst>
                                        </p:cTn>
                                        <p:tgtEl>
                                          <p:spTgt spid="39"/>
                                        </p:tgtEl>
                                      </p:cBhvr>
                                      <p:to x="100000" y="95000"/>
                                    </p:animScale>
                                    <p:animScale>
                                      <p:cBhvr>
                                        <p:cTn id="148" dur="166" decel="50000">
                                          <p:stCondLst>
                                            <p:cond delay="1834"/>
                                          </p:stCondLst>
                                        </p:cTn>
                                        <p:tgtEl>
                                          <p:spTgt spid="39"/>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wipe(down)">
                                      <p:cBhvr>
                                        <p:cTn id="151" dur="580">
                                          <p:stCondLst>
                                            <p:cond delay="0"/>
                                          </p:stCondLst>
                                        </p:cTn>
                                        <p:tgtEl>
                                          <p:spTgt spid="27"/>
                                        </p:tgtEl>
                                      </p:cBhvr>
                                    </p:animEffect>
                                    <p:anim calcmode="lin" valueType="num">
                                      <p:cBhvr>
                                        <p:cTn id="152"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7"/>
                                        </p:tgtEl>
                                      </p:cBhvr>
                                      <p:to x="100000" y="60000"/>
                                    </p:animScale>
                                    <p:animScale>
                                      <p:cBhvr>
                                        <p:cTn id="158" dur="166" decel="50000">
                                          <p:stCondLst>
                                            <p:cond delay="676"/>
                                          </p:stCondLst>
                                        </p:cTn>
                                        <p:tgtEl>
                                          <p:spTgt spid="27"/>
                                        </p:tgtEl>
                                      </p:cBhvr>
                                      <p:to x="100000" y="100000"/>
                                    </p:animScale>
                                    <p:animScale>
                                      <p:cBhvr>
                                        <p:cTn id="159" dur="26">
                                          <p:stCondLst>
                                            <p:cond delay="1312"/>
                                          </p:stCondLst>
                                        </p:cTn>
                                        <p:tgtEl>
                                          <p:spTgt spid="27"/>
                                        </p:tgtEl>
                                      </p:cBhvr>
                                      <p:to x="100000" y="80000"/>
                                    </p:animScale>
                                    <p:animScale>
                                      <p:cBhvr>
                                        <p:cTn id="160" dur="166" decel="50000">
                                          <p:stCondLst>
                                            <p:cond delay="1338"/>
                                          </p:stCondLst>
                                        </p:cTn>
                                        <p:tgtEl>
                                          <p:spTgt spid="27"/>
                                        </p:tgtEl>
                                      </p:cBhvr>
                                      <p:to x="100000" y="100000"/>
                                    </p:animScale>
                                    <p:animScale>
                                      <p:cBhvr>
                                        <p:cTn id="161" dur="26">
                                          <p:stCondLst>
                                            <p:cond delay="1642"/>
                                          </p:stCondLst>
                                        </p:cTn>
                                        <p:tgtEl>
                                          <p:spTgt spid="27"/>
                                        </p:tgtEl>
                                      </p:cBhvr>
                                      <p:to x="100000" y="90000"/>
                                    </p:animScale>
                                    <p:animScale>
                                      <p:cBhvr>
                                        <p:cTn id="162" dur="166" decel="50000">
                                          <p:stCondLst>
                                            <p:cond delay="1668"/>
                                          </p:stCondLst>
                                        </p:cTn>
                                        <p:tgtEl>
                                          <p:spTgt spid="27"/>
                                        </p:tgtEl>
                                      </p:cBhvr>
                                      <p:to x="100000" y="100000"/>
                                    </p:animScale>
                                    <p:animScale>
                                      <p:cBhvr>
                                        <p:cTn id="163" dur="26">
                                          <p:stCondLst>
                                            <p:cond delay="1808"/>
                                          </p:stCondLst>
                                        </p:cTn>
                                        <p:tgtEl>
                                          <p:spTgt spid="27"/>
                                        </p:tgtEl>
                                      </p:cBhvr>
                                      <p:to x="100000" y="95000"/>
                                    </p:animScale>
                                    <p:animScale>
                                      <p:cBhvr>
                                        <p:cTn id="164" dur="166" decel="50000">
                                          <p:stCondLst>
                                            <p:cond delay="1834"/>
                                          </p:stCondLst>
                                        </p:cTn>
                                        <p:tgtEl>
                                          <p:spTgt spid="27"/>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wipe(down)">
                                      <p:cBhvr>
                                        <p:cTn id="167" dur="580">
                                          <p:stCondLst>
                                            <p:cond delay="0"/>
                                          </p:stCondLst>
                                        </p:cTn>
                                        <p:tgtEl>
                                          <p:spTgt spid="28"/>
                                        </p:tgtEl>
                                      </p:cBhvr>
                                    </p:animEffect>
                                    <p:anim calcmode="lin" valueType="num">
                                      <p:cBhvr>
                                        <p:cTn id="16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73" dur="26">
                                          <p:stCondLst>
                                            <p:cond delay="650"/>
                                          </p:stCondLst>
                                        </p:cTn>
                                        <p:tgtEl>
                                          <p:spTgt spid="28"/>
                                        </p:tgtEl>
                                      </p:cBhvr>
                                      <p:to x="100000" y="60000"/>
                                    </p:animScale>
                                    <p:animScale>
                                      <p:cBhvr>
                                        <p:cTn id="174" dur="166" decel="50000">
                                          <p:stCondLst>
                                            <p:cond delay="676"/>
                                          </p:stCondLst>
                                        </p:cTn>
                                        <p:tgtEl>
                                          <p:spTgt spid="28"/>
                                        </p:tgtEl>
                                      </p:cBhvr>
                                      <p:to x="100000" y="100000"/>
                                    </p:animScale>
                                    <p:animScale>
                                      <p:cBhvr>
                                        <p:cTn id="175" dur="26">
                                          <p:stCondLst>
                                            <p:cond delay="1312"/>
                                          </p:stCondLst>
                                        </p:cTn>
                                        <p:tgtEl>
                                          <p:spTgt spid="28"/>
                                        </p:tgtEl>
                                      </p:cBhvr>
                                      <p:to x="100000" y="80000"/>
                                    </p:animScale>
                                    <p:animScale>
                                      <p:cBhvr>
                                        <p:cTn id="176" dur="166" decel="50000">
                                          <p:stCondLst>
                                            <p:cond delay="1338"/>
                                          </p:stCondLst>
                                        </p:cTn>
                                        <p:tgtEl>
                                          <p:spTgt spid="28"/>
                                        </p:tgtEl>
                                      </p:cBhvr>
                                      <p:to x="100000" y="100000"/>
                                    </p:animScale>
                                    <p:animScale>
                                      <p:cBhvr>
                                        <p:cTn id="177" dur="26">
                                          <p:stCondLst>
                                            <p:cond delay="1642"/>
                                          </p:stCondLst>
                                        </p:cTn>
                                        <p:tgtEl>
                                          <p:spTgt spid="28"/>
                                        </p:tgtEl>
                                      </p:cBhvr>
                                      <p:to x="100000" y="90000"/>
                                    </p:animScale>
                                    <p:animScale>
                                      <p:cBhvr>
                                        <p:cTn id="178" dur="166" decel="50000">
                                          <p:stCondLst>
                                            <p:cond delay="1668"/>
                                          </p:stCondLst>
                                        </p:cTn>
                                        <p:tgtEl>
                                          <p:spTgt spid="28"/>
                                        </p:tgtEl>
                                      </p:cBhvr>
                                      <p:to x="100000" y="100000"/>
                                    </p:animScale>
                                    <p:animScale>
                                      <p:cBhvr>
                                        <p:cTn id="179" dur="26">
                                          <p:stCondLst>
                                            <p:cond delay="1808"/>
                                          </p:stCondLst>
                                        </p:cTn>
                                        <p:tgtEl>
                                          <p:spTgt spid="28"/>
                                        </p:tgtEl>
                                      </p:cBhvr>
                                      <p:to x="100000" y="95000"/>
                                    </p:animScale>
                                    <p:animScale>
                                      <p:cBhvr>
                                        <p:cTn id="180" dur="166" decel="50000">
                                          <p:stCondLst>
                                            <p:cond delay="1834"/>
                                          </p:stCondLst>
                                        </p:cTn>
                                        <p:tgtEl>
                                          <p:spTgt spid="28"/>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down)">
                                      <p:cBhvr>
                                        <p:cTn id="183" dur="580">
                                          <p:stCondLst>
                                            <p:cond delay="0"/>
                                          </p:stCondLst>
                                        </p:cTn>
                                        <p:tgtEl>
                                          <p:spTgt spid="19"/>
                                        </p:tgtEl>
                                      </p:cBhvr>
                                    </p:animEffect>
                                    <p:anim calcmode="lin" valueType="num">
                                      <p:cBhvr>
                                        <p:cTn id="18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89" dur="26">
                                          <p:stCondLst>
                                            <p:cond delay="650"/>
                                          </p:stCondLst>
                                        </p:cTn>
                                        <p:tgtEl>
                                          <p:spTgt spid="19"/>
                                        </p:tgtEl>
                                      </p:cBhvr>
                                      <p:to x="100000" y="60000"/>
                                    </p:animScale>
                                    <p:animScale>
                                      <p:cBhvr>
                                        <p:cTn id="190" dur="166" decel="50000">
                                          <p:stCondLst>
                                            <p:cond delay="676"/>
                                          </p:stCondLst>
                                        </p:cTn>
                                        <p:tgtEl>
                                          <p:spTgt spid="19"/>
                                        </p:tgtEl>
                                      </p:cBhvr>
                                      <p:to x="100000" y="100000"/>
                                    </p:animScale>
                                    <p:animScale>
                                      <p:cBhvr>
                                        <p:cTn id="191" dur="26">
                                          <p:stCondLst>
                                            <p:cond delay="1312"/>
                                          </p:stCondLst>
                                        </p:cTn>
                                        <p:tgtEl>
                                          <p:spTgt spid="19"/>
                                        </p:tgtEl>
                                      </p:cBhvr>
                                      <p:to x="100000" y="80000"/>
                                    </p:animScale>
                                    <p:animScale>
                                      <p:cBhvr>
                                        <p:cTn id="192" dur="166" decel="50000">
                                          <p:stCondLst>
                                            <p:cond delay="1338"/>
                                          </p:stCondLst>
                                        </p:cTn>
                                        <p:tgtEl>
                                          <p:spTgt spid="19"/>
                                        </p:tgtEl>
                                      </p:cBhvr>
                                      <p:to x="100000" y="100000"/>
                                    </p:animScale>
                                    <p:animScale>
                                      <p:cBhvr>
                                        <p:cTn id="193" dur="26">
                                          <p:stCondLst>
                                            <p:cond delay="1642"/>
                                          </p:stCondLst>
                                        </p:cTn>
                                        <p:tgtEl>
                                          <p:spTgt spid="19"/>
                                        </p:tgtEl>
                                      </p:cBhvr>
                                      <p:to x="100000" y="90000"/>
                                    </p:animScale>
                                    <p:animScale>
                                      <p:cBhvr>
                                        <p:cTn id="194" dur="166" decel="50000">
                                          <p:stCondLst>
                                            <p:cond delay="1668"/>
                                          </p:stCondLst>
                                        </p:cTn>
                                        <p:tgtEl>
                                          <p:spTgt spid="19"/>
                                        </p:tgtEl>
                                      </p:cBhvr>
                                      <p:to x="100000" y="100000"/>
                                    </p:animScale>
                                    <p:animScale>
                                      <p:cBhvr>
                                        <p:cTn id="195" dur="26">
                                          <p:stCondLst>
                                            <p:cond delay="1808"/>
                                          </p:stCondLst>
                                        </p:cTn>
                                        <p:tgtEl>
                                          <p:spTgt spid="19"/>
                                        </p:tgtEl>
                                      </p:cBhvr>
                                      <p:to x="100000" y="95000"/>
                                    </p:animScale>
                                    <p:animScale>
                                      <p:cBhvr>
                                        <p:cTn id="196" dur="166" decel="50000">
                                          <p:stCondLst>
                                            <p:cond delay="1834"/>
                                          </p:stCondLst>
                                        </p:cTn>
                                        <p:tgtEl>
                                          <p:spTgt spid="19"/>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20"/>
                                        </p:tgtEl>
                                        <p:attrNameLst>
                                          <p:attrName>style.visibility</p:attrName>
                                        </p:attrNameLst>
                                      </p:cBhvr>
                                      <p:to>
                                        <p:strVal val="visible"/>
                                      </p:to>
                                    </p:set>
                                    <p:animEffect transition="in" filter="wipe(down)">
                                      <p:cBhvr>
                                        <p:cTn id="199" dur="580">
                                          <p:stCondLst>
                                            <p:cond delay="0"/>
                                          </p:stCondLst>
                                        </p:cTn>
                                        <p:tgtEl>
                                          <p:spTgt spid="20"/>
                                        </p:tgtEl>
                                      </p:cBhvr>
                                    </p:animEffect>
                                    <p:anim calcmode="lin" valueType="num">
                                      <p:cBhvr>
                                        <p:cTn id="20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
                                        </p:tgtEl>
                                      </p:cBhvr>
                                      <p:to x="100000" y="60000"/>
                                    </p:animScale>
                                    <p:animScale>
                                      <p:cBhvr>
                                        <p:cTn id="206" dur="166" decel="50000">
                                          <p:stCondLst>
                                            <p:cond delay="676"/>
                                          </p:stCondLst>
                                        </p:cTn>
                                        <p:tgtEl>
                                          <p:spTgt spid="20"/>
                                        </p:tgtEl>
                                      </p:cBhvr>
                                      <p:to x="100000" y="100000"/>
                                    </p:animScale>
                                    <p:animScale>
                                      <p:cBhvr>
                                        <p:cTn id="207" dur="26">
                                          <p:stCondLst>
                                            <p:cond delay="1312"/>
                                          </p:stCondLst>
                                        </p:cTn>
                                        <p:tgtEl>
                                          <p:spTgt spid="20"/>
                                        </p:tgtEl>
                                      </p:cBhvr>
                                      <p:to x="100000" y="80000"/>
                                    </p:animScale>
                                    <p:animScale>
                                      <p:cBhvr>
                                        <p:cTn id="208" dur="166" decel="50000">
                                          <p:stCondLst>
                                            <p:cond delay="1338"/>
                                          </p:stCondLst>
                                        </p:cTn>
                                        <p:tgtEl>
                                          <p:spTgt spid="20"/>
                                        </p:tgtEl>
                                      </p:cBhvr>
                                      <p:to x="100000" y="100000"/>
                                    </p:animScale>
                                    <p:animScale>
                                      <p:cBhvr>
                                        <p:cTn id="209" dur="26">
                                          <p:stCondLst>
                                            <p:cond delay="1642"/>
                                          </p:stCondLst>
                                        </p:cTn>
                                        <p:tgtEl>
                                          <p:spTgt spid="20"/>
                                        </p:tgtEl>
                                      </p:cBhvr>
                                      <p:to x="100000" y="90000"/>
                                    </p:animScale>
                                    <p:animScale>
                                      <p:cBhvr>
                                        <p:cTn id="210" dur="166" decel="50000">
                                          <p:stCondLst>
                                            <p:cond delay="1668"/>
                                          </p:stCondLst>
                                        </p:cTn>
                                        <p:tgtEl>
                                          <p:spTgt spid="20"/>
                                        </p:tgtEl>
                                      </p:cBhvr>
                                      <p:to x="100000" y="100000"/>
                                    </p:animScale>
                                    <p:animScale>
                                      <p:cBhvr>
                                        <p:cTn id="211" dur="26">
                                          <p:stCondLst>
                                            <p:cond delay="1808"/>
                                          </p:stCondLst>
                                        </p:cTn>
                                        <p:tgtEl>
                                          <p:spTgt spid="20"/>
                                        </p:tgtEl>
                                      </p:cBhvr>
                                      <p:to x="100000" y="95000"/>
                                    </p:animScale>
                                    <p:animScale>
                                      <p:cBhvr>
                                        <p:cTn id="212" dur="166" decel="50000">
                                          <p:stCondLst>
                                            <p:cond delay="1834"/>
                                          </p:stCondLst>
                                        </p:cTn>
                                        <p:tgtEl>
                                          <p:spTgt spid="20"/>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21"/>
                                        </p:tgtEl>
                                        <p:attrNameLst>
                                          <p:attrName>style.visibility</p:attrName>
                                        </p:attrNameLst>
                                      </p:cBhvr>
                                      <p:to>
                                        <p:strVal val="visible"/>
                                      </p:to>
                                    </p:set>
                                    <p:animEffect transition="in" filter="wipe(down)">
                                      <p:cBhvr>
                                        <p:cTn id="215" dur="580">
                                          <p:stCondLst>
                                            <p:cond delay="0"/>
                                          </p:stCondLst>
                                        </p:cTn>
                                        <p:tgtEl>
                                          <p:spTgt spid="21"/>
                                        </p:tgtEl>
                                      </p:cBhvr>
                                    </p:animEffect>
                                    <p:anim calcmode="lin" valueType="num">
                                      <p:cBhvr>
                                        <p:cTn id="21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1" dur="26">
                                          <p:stCondLst>
                                            <p:cond delay="650"/>
                                          </p:stCondLst>
                                        </p:cTn>
                                        <p:tgtEl>
                                          <p:spTgt spid="21"/>
                                        </p:tgtEl>
                                      </p:cBhvr>
                                      <p:to x="100000" y="60000"/>
                                    </p:animScale>
                                    <p:animScale>
                                      <p:cBhvr>
                                        <p:cTn id="222" dur="166" decel="50000">
                                          <p:stCondLst>
                                            <p:cond delay="676"/>
                                          </p:stCondLst>
                                        </p:cTn>
                                        <p:tgtEl>
                                          <p:spTgt spid="21"/>
                                        </p:tgtEl>
                                      </p:cBhvr>
                                      <p:to x="100000" y="100000"/>
                                    </p:animScale>
                                    <p:animScale>
                                      <p:cBhvr>
                                        <p:cTn id="223" dur="26">
                                          <p:stCondLst>
                                            <p:cond delay="1312"/>
                                          </p:stCondLst>
                                        </p:cTn>
                                        <p:tgtEl>
                                          <p:spTgt spid="21"/>
                                        </p:tgtEl>
                                      </p:cBhvr>
                                      <p:to x="100000" y="80000"/>
                                    </p:animScale>
                                    <p:animScale>
                                      <p:cBhvr>
                                        <p:cTn id="224" dur="166" decel="50000">
                                          <p:stCondLst>
                                            <p:cond delay="1338"/>
                                          </p:stCondLst>
                                        </p:cTn>
                                        <p:tgtEl>
                                          <p:spTgt spid="21"/>
                                        </p:tgtEl>
                                      </p:cBhvr>
                                      <p:to x="100000" y="100000"/>
                                    </p:animScale>
                                    <p:animScale>
                                      <p:cBhvr>
                                        <p:cTn id="225" dur="26">
                                          <p:stCondLst>
                                            <p:cond delay="1642"/>
                                          </p:stCondLst>
                                        </p:cTn>
                                        <p:tgtEl>
                                          <p:spTgt spid="21"/>
                                        </p:tgtEl>
                                      </p:cBhvr>
                                      <p:to x="100000" y="90000"/>
                                    </p:animScale>
                                    <p:animScale>
                                      <p:cBhvr>
                                        <p:cTn id="226" dur="166" decel="50000">
                                          <p:stCondLst>
                                            <p:cond delay="1668"/>
                                          </p:stCondLst>
                                        </p:cTn>
                                        <p:tgtEl>
                                          <p:spTgt spid="21"/>
                                        </p:tgtEl>
                                      </p:cBhvr>
                                      <p:to x="100000" y="100000"/>
                                    </p:animScale>
                                    <p:animScale>
                                      <p:cBhvr>
                                        <p:cTn id="227" dur="26">
                                          <p:stCondLst>
                                            <p:cond delay="1808"/>
                                          </p:stCondLst>
                                        </p:cTn>
                                        <p:tgtEl>
                                          <p:spTgt spid="21"/>
                                        </p:tgtEl>
                                      </p:cBhvr>
                                      <p:to x="100000" y="95000"/>
                                    </p:animScale>
                                    <p:animScale>
                                      <p:cBhvr>
                                        <p:cTn id="228" dur="166" decel="50000">
                                          <p:stCondLst>
                                            <p:cond delay="1834"/>
                                          </p:stCondLst>
                                        </p:cTn>
                                        <p:tgtEl>
                                          <p:spTgt spid="21"/>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22"/>
                                        </p:tgtEl>
                                        <p:attrNameLst>
                                          <p:attrName>style.visibility</p:attrName>
                                        </p:attrNameLst>
                                      </p:cBhvr>
                                      <p:to>
                                        <p:strVal val="visible"/>
                                      </p:to>
                                    </p:set>
                                    <p:animEffect transition="in" filter="wipe(down)">
                                      <p:cBhvr>
                                        <p:cTn id="231" dur="580">
                                          <p:stCondLst>
                                            <p:cond delay="0"/>
                                          </p:stCondLst>
                                        </p:cTn>
                                        <p:tgtEl>
                                          <p:spTgt spid="22"/>
                                        </p:tgtEl>
                                      </p:cBhvr>
                                    </p:animEffect>
                                    <p:anim calcmode="lin" valueType="num">
                                      <p:cBhvr>
                                        <p:cTn id="232"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37" dur="26">
                                          <p:stCondLst>
                                            <p:cond delay="650"/>
                                          </p:stCondLst>
                                        </p:cTn>
                                        <p:tgtEl>
                                          <p:spTgt spid="22"/>
                                        </p:tgtEl>
                                      </p:cBhvr>
                                      <p:to x="100000" y="60000"/>
                                    </p:animScale>
                                    <p:animScale>
                                      <p:cBhvr>
                                        <p:cTn id="238" dur="166" decel="50000">
                                          <p:stCondLst>
                                            <p:cond delay="676"/>
                                          </p:stCondLst>
                                        </p:cTn>
                                        <p:tgtEl>
                                          <p:spTgt spid="22"/>
                                        </p:tgtEl>
                                      </p:cBhvr>
                                      <p:to x="100000" y="100000"/>
                                    </p:animScale>
                                    <p:animScale>
                                      <p:cBhvr>
                                        <p:cTn id="239" dur="26">
                                          <p:stCondLst>
                                            <p:cond delay="1312"/>
                                          </p:stCondLst>
                                        </p:cTn>
                                        <p:tgtEl>
                                          <p:spTgt spid="22"/>
                                        </p:tgtEl>
                                      </p:cBhvr>
                                      <p:to x="100000" y="80000"/>
                                    </p:animScale>
                                    <p:animScale>
                                      <p:cBhvr>
                                        <p:cTn id="240" dur="166" decel="50000">
                                          <p:stCondLst>
                                            <p:cond delay="1338"/>
                                          </p:stCondLst>
                                        </p:cTn>
                                        <p:tgtEl>
                                          <p:spTgt spid="22"/>
                                        </p:tgtEl>
                                      </p:cBhvr>
                                      <p:to x="100000" y="100000"/>
                                    </p:animScale>
                                    <p:animScale>
                                      <p:cBhvr>
                                        <p:cTn id="241" dur="26">
                                          <p:stCondLst>
                                            <p:cond delay="1642"/>
                                          </p:stCondLst>
                                        </p:cTn>
                                        <p:tgtEl>
                                          <p:spTgt spid="22"/>
                                        </p:tgtEl>
                                      </p:cBhvr>
                                      <p:to x="100000" y="90000"/>
                                    </p:animScale>
                                    <p:animScale>
                                      <p:cBhvr>
                                        <p:cTn id="242" dur="166" decel="50000">
                                          <p:stCondLst>
                                            <p:cond delay="1668"/>
                                          </p:stCondLst>
                                        </p:cTn>
                                        <p:tgtEl>
                                          <p:spTgt spid="22"/>
                                        </p:tgtEl>
                                      </p:cBhvr>
                                      <p:to x="100000" y="100000"/>
                                    </p:animScale>
                                    <p:animScale>
                                      <p:cBhvr>
                                        <p:cTn id="243" dur="26">
                                          <p:stCondLst>
                                            <p:cond delay="1808"/>
                                          </p:stCondLst>
                                        </p:cTn>
                                        <p:tgtEl>
                                          <p:spTgt spid="22"/>
                                        </p:tgtEl>
                                      </p:cBhvr>
                                      <p:to x="100000" y="95000"/>
                                    </p:animScale>
                                    <p:animScale>
                                      <p:cBhvr>
                                        <p:cTn id="244"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36" grpId="0" animBg="1"/>
      <p:bldP spid="2054" grpId="0"/>
      <p:bldP spid="37" grpId="0" animBg="1"/>
      <p:bldP spid="2056" grpId="0"/>
      <p:bldP spid="38" grpId="0" animBg="1"/>
      <p:bldP spid="2058" grpId="0"/>
      <p:bldP spid="39" grpId="0" animBg="1"/>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1"/>
          <p:cNvSpPr>
            <a:spLocks noChangeArrowheads="1"/>
          </p:cNvSpPr>
          <p:nvPr/>
        </p:nvSpPr>
        <p:spPr bwMode="auto">
          <a:xfrm>
            <a:off x="5893896" y="2361607"/>
            <a:ext cx="2095500" cy="20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r>
              <a:rPr kumimoji="1" lang="zh-CN" altLang="en-US" sz="1600" dirty="0"/>
              <a:t>重複照片處理步驟</a:t>
            </a:r>
          </a:p>
        </p:txBody>
      </p:sp>
      <p:sp>
        <p:nvSpPr>
          <p:cNvPr id="5" name="Shape 1302"/>
          <p:cNvSpPr>
            <a:spLocks/>
          </p:cNvSpPr>
          <p:nvPr/>
        </p:nvSpPr>
        <p:spPr bwMode="auto">
          <a:xfrm>
            <a:off x="7781083" y="1616835"/>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a:noFill/>
          </a:ln>
        </p:spPr>
        <p:txBody>
          <a:bodyPr lIns="0" tIns="0" rIns="0" bIns="0" anchor="ctr"/>
          <a:lstStyle/>
          <a:p>
            <a:pPr algn="ctr" defTabSz="584215"/>
            <a:r>
              <a:rPr lang="en-US" altLang="zh-CN" sz="2400" b="1" dirty="0">
                <a:solidFill>
                  <a:schemeClr val="bg1"/>
                </a:solidFill>
                <a:cs typeface="+mn-ea"/>
                <a:sym typeface="+mn-lt"/>
              </a:rPr>
              <a:t>0</a:t>
            </a:r>
            <a:r>
              <a:rPr lang="zh-CN" altLang="zh-CN" sz="2400" b="1" dirty="0">
                <a:solidFill>
                  <a:schemeClr val="bg1"/>
                </a:solidFill>
                <a:cs typeface="+mn-ea"/>
                <a:sym typeface="+mn-lt"/>
              </a:rPr>
              <a:t>2</a:t>
            </a:r>
          </a:p>
        </p:txBody>
      </p:sp>
      <p:sp>
        <p:nvSpPr>
          <p:cNvPr id="6" name="Shape 1305"/>
          <p:cNvSpPr/>
          <p:nvPr/>
        </p:nvSpPr>
        <p:spPr bwMode="auto">
          <a:xfrm>
            <a:off x="6349116" y="1939670"/>
            <a:ext cx="671512" cy="30157"/>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108">
              <a:lnSpc>
                <a:spcPct val="110000"/>
              </a:lnSpc>
              <a:spcBef>
                <a:spcPts val="1500"/>
              </a:spcBef>
              <a:defRPr sz="2000">
                <a:solidFill>
                  <a:srgbClr val="4C4C4C"/>
                </a:solidFill>
                <a:latin typeface="Helvetica Neue Light"/>
                <a:ea typeface="Helvetica Neue Light"/>
                <a:cs typeface="Helvetica Neue Light"/>
                <a:sym typeface="Helvetica Neue Light"/>
              </a:defRPr>
            </a:pPr>
            <a:endParaRPr sz="2667" dirty="0">
              <a:solidFill>
                <a:schemeClr val="tx2"/>
              </a:solidFill>
              <a:cs typeface="+mn-ea"/>
              <a:sym typeface="+mn-lt"/>
            </a:endParaRPr>
          </a:p>
        </p:txBody>
      </p:sp>
      <p:sp>
        <p:nvSpPr>
          <p:cNvPr id="7" name="Shape 1306"/>
          <p:cNvSpPr/>
          <p:nvPr/>
        </p:nvSpPr>
        <p:spPr bwMode="auto">
          <a:xfrm rot="10800000">
            <a:off x="6457607" y="4884809"/>
            <a:ext cx="671395"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108">
              <a:lnSpc>
                <a:spcPct val="110000"/>
              </a:lnSpc>
              <a:spcBef>
                <a:spcPts val="1500"/>
              </a:spcBef>
            </a:pPr>
            <a:endParaRPr sz="2400" dirty="0">
              <a:solidFill>
                <a:schemeClr val="tx2"/>
              </a:solidFill>
              <a:cs typeface="+mn-ea"/>
              <a:sym typeface="+mn-lt"/>
            </a:endParaRPr>
          </a:p>
        </p:txBody>
      </p:sp>
      <p:sp>
        <p:nvSpPr>
          <p:cNvPr id="8" name="Shape 1307"/>
          <p:cNvSpPr/>
          <p:nvPr/>
        </p:nvSpPr>
        <p:spPr bwMode="auto">
          <a:xfrm rot="5400000">
            <a:off x="8108978" y="3349477"/>
            <a:ext cx="671395" cy="30163"/>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108">
              <a:lnSpc>
                <a:spcPct val="110000"/>
              </a:lnSpc>
              <a:spcBef>
                <a:spcPts val="1500"/>
              </a:spcBef>
            </a:pPr>
            <a:endParaRPr sz="2400" dirty="0">
              <a:solidFill>
                <a:schemeClr val="tx2"/>
              </a:solidFill>
              <a:cs typeface="+mn-ea"/>
              <a:sym typeface="+mn-lt"/>
            </a:endParaRPr>
          </a:p>
        </p:txBody>
      </p:sp>
      <p:sp>
        <p:nvSpPr>
          <p:cNvPr id="10" name="Shape 1309"/>
          <p:cNvSpPr/>
          <p:nvPr/>
        </p:nvSpPr>
        <p:spPr bwMode="auto">
          <a:xfrm rot="16200000">
            <a:off x="4597147" y="3343593"/>
            <a:ext cx="672983" cy="2857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solidFill>
            <a:srgbClr val="9C9088"/>
          </a:solidFill>
          <a:ln w="38100" cap="flat">
            <a:solidFill>
              <a:srgbClr val="9C9088"/>
            </a:solidFill>
            <a:prstDash val="solid"/>
            <a:miter lim="400000"/>
            <a:tailEnd type="triangle" w="med" len="med"/>
          </a:ln>
          <a:effectLst/>
        </p:spPr>
        <p:txBody>
          <a:bodyPr lIns="0" tIns="0" rIns="0" bIns="0" anchor="ctr"/>
          <a:lstStyle/>
          <a:p>
            <a:pPr algn="ctr" defTabSz="292108">
              <a:lnSpc>
                <a:spcPct val="110000"/>
              </a:lnSpc>
              <a:spcBef>
                <a:spcPts val="1500"/>
              </a:spcBef>
            </a:pPr>
            <a:endParaRPr sz="2400" dirty="0">
              <a:solidFill>
                <a:schemeClr val="bg1"/>
              </a:solidFill>
              <a:cs typeface="+mn-ea"/>
              <a:sym typeface="+mn-lt"/>
            </a:endParaRPr>
          </a:p>
        </p:txBody>
      </p:sp>
      <p:sp>
        <p:nvSpPr>
          <p:cNvPr id="12" name="Shape 1312"/>
          <p:cNvSpPr>
            <a:spLocks/>
          </p:cNvSpPr>
          <p:nvPr/>
        </p:nvSpPr>
        <p:spPr bwMode="auto">
          <a:xfrm>
            <a:off x="7984179" y="4203307"/>
            <a:ext cx="952500" cy="950748"/>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a:noFill/>
          </a:ln>
        </p:spPr>
        <p:txBody>
          <a:bodyPr lIns="0" tIns="0" rIns="0" bIns="0" anchor="ctr"/>
          <a:lstStyle/>
          <a:p>
            <a:pPr algn="ctr" defTabSz="584215"/>
            <a:r>
              <a:rPr lang="en-US" altLang="zh-CN" sz="2400" b="1" dirty="0">
                <a:solidFill>
                  <a:schemeClr val="bg1"/>
                </a:solidFill>
                <a:cs typeface="+mn-ea"/>
                <a:sym typeface="+mn-lt"/>
              </a:rPr>
              <a:t>0</a:t>
            </a:r>
            <a:r>
              <a:rPr lang="zh-CN" altLang="zh-CN" sz="2400" b="1" dirty="0">
                <a:solidFill>
                  <a:schemeClr val="bg1"/>
                </a:solidFill>
                <a:cs typeface="+mn-ea"/>
                <a:sym typeface="+mn-lt"/>
              </a:rPr>
              <a:t>3</a:t>
            </a:r>
          </a:p>
        </p:txBody>
      </p:sp>
      <p:sp>
        <p:nvSpPr>
          <p:cNvPr id="14" name="Shape 1318"/>
          <p:cNvSpPr>
            <a:spLocks/>
          </p:cNvSpPr>
          <p:nvPr/>
        </p:nvSpPr>
        <p:spPr bwMode="auto">
          <a:xfrm>
            <a:off x="4732301" y="1670763"/>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a:noFill/>
          </a:ln>
        </p:spPr>
        <p:txBody>
          <a:bodyPr lIns="0" tIns="0" rIns="0" bIns="0" anchor="ctr"/>
          <a:lstStyle>
            <a:lvl1pPr defTabSz="584200">
              <a:defRPr>
                <a:solidFill>
                  <a:schemeClr val="tx1"/>
                </a:solidFill>
                <a:latin typeface="Lato Light"/>
                <a:ea typeface="MS PGothic" panose="020B0600070205080204" pitchFamily="34" charset="-128"/>
              </a:defRPr>
            </a:lvl1pPr>
            <a:lvl2pPr defTabSz="584200">
              <a:defRPr>
                <a:solidFill>
                  <a:schemeClr val="tx1"/>
                </a:solidFill>
                <a:latin typeface="Lato Light"/>
                <a:ea typeface="MS PGothic" panose="020B0600070205080204" pitchFamily="34" charset="-128"/>
              </a:defRPr>
            </a:lvl2pPr>
            <a:lvl3pPr defTabSz="584200">
              <a:defRPr>
                <a:solidFill>
                  <a:schemeClr val="tx1"/>
                </a:solidFill>
                <a:latin typeface="Lato Light"/>
                <a:ea typeface="MS PGothic" panose="020B0600070205080204" pitchFamily="34" charset="-128"/>
              </a:defRPr>
            </a:lvl3pPr>
            <a:lvl4pPr defTabSz="584200">
              <a:defRPr>
                <a:solidFill>
                  <a:schemeClr val="tx1"/>
                </a:solidFill>
                <a:latin typeface="Lato Light"/>
                <a:ea typeface="MS PGothic" panose="020B0600070205080204" pitchFamily="34" charset="-128"/>
              </a:defRPr>
            </a:lvl4pPr>
            <a:lvl5pPr defTabSz="584200">
              <a:defRPr>
                <a:solidFill>
                  <a:schemeClr val="tx1"/>
                </a:solidFill>
                <a:latin typeface="Lato Light"/>
                <a:ea typeface="MS PGothic" panose="020B0600070205080204" pitchFamily="34" charset="-128"/>
              </a:defRPr>
            </a:lvl5pPr>
            <a:lvl6pPr marL="22844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6pPr>
            <a:lvl7pPr marL="27416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7pPr>
            <a:lvl8pPr marL="31988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8pPr>
            <a:lvl9pPr marL="3656013" indent="-912813" defTabSz="584200"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ctr" eaLnBrk="1" hangingPunct="1"/>
            <a:r>
              <a:rPr lang="en-US" altLang="zh-CN" sz="2400" b="1" dirty="0">
                <a:solidFill>
                  <a:schemeClr val="bg1"/>
                </a:solidFill>
                <a:latin typeface="+mn-lt"/>
                <a:ea typeface="+mn-ea"/>
                <a:cs typeface="+mn-ea"/>
                <a:sym typeface="+mn-lt"/>
              </a:rPr>
              <a:t>01</a:t>
            </a:r>
            <a:endParaRPr lang="zh-CN" altLang="zh-CN" sz="2400" b="1" dirty="0">
              <a:solidFill>
                <a:schemeClr val="bg1"/>
              </a:solidFill>
              <a:latin typeface="+mn-lt"/>
              <a:ea typeface="+mn-ea"/>
              <a:cs typeface="+mn-ea"/>
              <a:sym typeface="+mn-lt"/>
            </a:endParaRPr>
          </a:p>
        </p:txBody>
      </p:sp>
      <p:sp>
        <p:nvSpPr>
          <p:cNvPr id="16" name="Shape 1324"/>
          <p:cNvSpPr>
            <a:spLocks/>
          </p:cNvSpPr>
          <p:nvPr/>
        </p:nvSpPr>
        <p:spPr bwMode="auto">
          <a:xfrm>
            <a:off x="4568633" y="4263206"/>
            <a:ext cx="952500" cy="95233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4"/>
          </a:solidFill>
          <a:ln>
            <a:noFill/>
          </a:ln>
        </p:spPr>
        <p:txBody>
          <a:bodyPr lIns="0" tIns="0" rIns="0" bIns="0" anchor="ctr"/>
          <a:lstStyle/>
          <a:p>
            <a:pPr algn="ctr" defTabSz="584215"/>
            <a:r>
              <a:rPr lang="en-US" altLang="zh-CN" sz="2400" b="1" dirty="0">
                <a:solidFill>
                  <a:schemeClr val="bg1"/>
                </a:solidFill>
                <a:cs typeface="+mn-ea"/>
                <a:sym typeface="+mn-lt"/>
              </a:rPr>
              <a:t>0</a:t>
            </a:r>
            <a:r>
              <a:rPr lang="zh-CN" altLang="zh-CN" sz="2400" b="1" dirty="0">
                <a:solidFill>
                  <a:schemeClr val="bg1"/>
                </a:solidFill>
                <a:cs typeface="+mn-ea"/>
                <a:sym typeface="+mn-lt"/>
              </a:rPr>
              <a:t>4</a:t>
            </a:r>
          </a:p>
        </p:txBody>
      </p:sp>
      <p:sp>
        <p:nvSpPr>
          <p:cNvPr id="18" name="TextBox 46"/>
          <p:cNvSpPr txBox="1">
            <a:spLocks noChangeArrowheads="1"/>
          </p:cNvSpPr>
          <p:nvPr/>
        </p:nvSpPr>
        <p:spPr bwMode="auto">
          <a:xfrm>
            <a:off x="8936679" y="1470707"/>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defPPr>
              <a:defRPr lang="zh-CN"/>
            </a:defPPr>
            <a:lvl1pPr>
              <a:defRPr sz="1600" b="1">
                <a:solidFill>
                  <a:schemeClr val="tx1">
                    <a:lumMod val="65000"/>
                    <a:lumOff val="35000"/>
                  </a:schemeClr>
                </a:solidFill>
                <a:cs typeface="+mn-ea"/>
              </a:defRPr>
            </a:lvl1pPr>
            <a:lvl2pPr marL="742950" indent="-285750">
              <a:defRPr>
                <a:latin typeface="Lato Light"/>
                <a:ea typeface="MS PGothic" panose="020B0600070205080204" pitchFamily="34" charset="-128"/>
              </a:defRPr>
            </a:lvl2pPr>
            <a:lvl3pPr marL="1143000" indent="-228600">
              <a:defRPr>
                <a:latin typeface="Lato Light"/>
                <a:ea typeface="MS PGothic" panose="020B0600070205080204" pitchFamily="34" charset="-128"/>
              </a:defRPr>
            </a:lvl3pPr>
            <a:lvl4pPr marL="1600200" indent="-228600">
              <a:defRPr>
                <a:latin typeface="Lato Light"/>
                <a:ea typeface="MS PGothic" panose="020B0600070205080204" pitchFamily="34" charset="-128"/>
              </a:defRPr>
            </a:lvl4pPr>
            <a:lvl5pPr marL="2057400" indent="-228600">
              <a:defRPr>
                <a:latin typeface="Lato Light"/>
                <a:ea typeface="MS PGothic" panose="020B0600070205080204" pitchFamily="34" charset="-128"/>
              </a:defRPr>
            </a:lvl5pPr>
            <a:lvl6pPr marL="2514600" indent="-228600" defTabSz="912813" eaLnBrk="0" fontAlgn="base" hangingPunct="0">
              <a:spcBef>
                <a:spcPct val="0"/>
              </a:spcBef>
              <a:spcAft>
                <a:spcPct val="0"/>
              </a:spcAft>
              <a:defRPr>
                <a:latin typeface="Lato Light"/>
                <a:ea typeface="MS PGothic" panose="020B0600070205080204" pitchFamily="34" charset="-128"/>
              </a:defRPr>
            </a:lvl6pPr>
            <a:lvl7pPr marL="2971800" indent="-228600" defTabSz="912813" eaLnBrk="0" fontAlgn="base" hangingPunct="0">
              <a:spcBef>
                <a:spcPct val="0"/>
              </a:spcBef>
              <a:spcAft>
                <a:spcPct val="0"/>
              </a:spcAft>
              <a:defRPr>
                <a:latin typeface="Lato Light"/>
                <a:ea typeface="MS PGothic" panose="020B0600070205080204" pitchFamily="34" charset="-128"/>
              </a:defRPr>
            </a:lvl7pPr>
            <a:lvl8pPr marL="3429000" indent="-228600" defTabSz="912813" eaLnBrk="0" fontAlgn="base" hangingPunct="0">
              <a:spcBef>
                <a:spcPct val="0"/>
              </a:spcBef>
              <a:spcAft>
                <a:spcPct val="0"/>
              </a:spcAft>
              <a:defRPr>
                <a:latin typeface="Lato Light"/>
                <a:ea typeface="MS PGothic" panose="020B0600070205080204" pitchFamily="34" charset="-128"/>
              </a:defRPr>
            </a:lvl8pPr>
            <a:lvl9pPr marL="3886200" indent="-228600" defTabSz="912813" eaLnBrk="0" fontAlgn="base" hangingPunct="0">
              <a:spcBef>
                <a:spcPct val="0"/>
              </a:spcBef>
              <a:spcAft>
                <a:spcPct val="0"/>
              </a:spcAft>
              <a:defRPr>
                <a:latin typeface="Lato Light"/>
                <a:ea typeface="MS PGothic" panose="020B0600070205080204" pitchFamily="34" charset="-128"/>
              </a:defRPr>
            </a:lvl9pPr>
          </a:lstStyle>
          <a:p>
            <a:r>
              <a:rPr lang="zh-CN" altLang="en-US" sz="1800" dirty="0">
                <a:solidFill>
                  <a:schemeClr val="tx1"/>
                </a:solidFill>
                <a:latin typeface="Lato Light"/>
                <a:ea typeface="MS PGothic" panose="020B0600070205080204" pitchFamily="34" charset="-128"/>
                <a:cs typeface="+mn-cs"/>
                <a:sym typeface="+mn-lt"/>
              </a:rPr>
              <a:t>提取</a:t>
            </a:r>
            <a:r>
              <a:rPr lang="zh-TW" altLang="en-US" sz="1800" dirty="0">
                <a:solidFill>
                  <a:schemeClr val="tx1"/>
                </a:solidFill>
                <a:latin typeface="Lato Light"/>
                <a:ea typeface="MS PGothic" panose="020B0600070205080204" pitchFamily="34" charset="-128"/>
                <a:cs typeface="+mn-cs"/>
                <a:sym typeface="+mn-lt"/>
              </a:rPr>
              <a:t>特徵</a:t>
            </a:r>
            <a:endParaRPr lang="zh-CN" altLang="en-US" sz="1800" dirty="0">
              <a:solidFill>
                <a:schemeClr val="tx1"/>
              </a:solidFill>
              <a:latin typeface="Lato Light"/>
              <a:ea typeface="MS PGothic" panose="020B0600070205080204" pitchFamily="34" charset="-128"/>
              <a:cs typeface="+mn-cs"/>
              <a:sym typeface="+mn-lt"/>
            </a:endParaRPr>
          </a:p>
        </p:txBody>
      </p:sp>
      <p:sp>
        <p:nvSpPr>
          <p:cNvPr id="20" name="TextBox 46"/>
          <p:cNvSpPr txBox="1">
            <a:spLocks noChangeArrowheads="1"/>
          </p:cNvSpPr>
          <p:nvPr/>
        </p:nvSpPr>
        <p:spPr bwMode="auto">
          <a:xfrm>
            <a:off x="9336919" y="4341707"/>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lvl="0"/>
            <a:r>
              <a:rPr lang="zh-TW" altLang="en-US" b="1" dirty="0"/>
              <a:t>歸一化後數值比對</a:t>
            </a:r>
            <a:endParaRPr lang="zh-CN" altLang="zh-CN" b="1" dirty="0"/>
          </a:p>
        </p:txBody>
      </p:sp>
      <p:sp>
        <p:nvSpPr>
          <p:cNvPr id="22" name="TextBox 46"/>
          <p:cNvSpPr txBox="1">
            <a:spLocks noChangeArrowheads="1"/>
          </p:cNvSpPr>
          <p:nvPr/>
        </p:nvSpPr>
        <p:spPr bwMode="auto">
          <a:xfrm>
            <a:off x="2274659" y="4341707"/>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TW" altLang="en-US" b="1" dirty="0"/>
              <a:t>重複圖像識別</a:t>
            </a:r>
            <a:endParaRPr lang="zh-CN" altLang="zh-CN" b="1" dirty="0"/>
          </a:p>
        </p:txBody>
      </p:sp>
      <p:sp>
        <p:nvSpPr>
          <p:cNvPr id="23" name="Subtitle 2"/>
          <p:cNvSpPr txBox="1">
            <a:spLocks/>
          </p:cNvSpPr>
          <p:nvPr/>
        </p:nvSpPr>
        <p:spPr bwMode="auto">
          <a:xfrm>
            <a:off x="2680146" y="2052653"/>
            <a:ext cx="2364737" cy="91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lvl="0"/>
            <a:r>
              <a:rPr lang="zh-TW" altLang="zh-CN" sz="1333" dirty="0">
                <a:solidFill>
                  <a:schemeClr val="tx1">
                    <a:lumMod val="65000"/>
                    <a:lumOff val="35000"/>
                  </a:schemeClr>
                </a:solidFill>
                <a:latin typeface="+mn-lt"/>
                <a:ea typeface="+mn-ea"/>
                <a:cs typeface="+mn-ea"/>
              </a:rPr>
              <a:t>轉為灰度圖</a:t>
            </a:r>
            <a:endParaRPr lang="zh-CN" altLang="zh-CN" sz="1333" dirty="0">
              <a:solidFill>
                <a:schemeClr val="tx1">
                  <a:lumMod val="65000"/>
                  <a:lumOff val="35000"/>
                </a:schemeClr>
              </a:solidFill>
              <a:latin typeface="+mn-lt"/>
              <a:ea typeface="+mn-ea"/>
              <a:cs typeface="+mn-ea"/>
            </a:endParaRPr>
          </a:p>
          <a:p>
            <a:pPr lvl="0"/>
            <a:r>
              <a:rPr lang="zh-TW" altLang="zh-CN" sz="1333" dirty="0">
                <a:solidFill>
                  <a:schemeClr val="tx1">
                    <a:lumMod val="65000"/>
                    <a:lumOff val="35000"/>
                  </a:schemeClr>
                </a:solidFill>
                <a:latin typeface="+mn-lt"/>
                <a:ea typeface="+mn-ea"/>
                <a:cs typeface="+mn-ea"/>
              </a:rPr>
              <a:t>中值綠波平滑</a:t>
            </a:r>
            <a:r>
              <a:rPr lang="en-US" altLang="zh-CN" sz="1333" dirty="0">
                <a:solidFill>
                  <a:schemeClr val="tx1">
                    <a:lumMod val="65000"/>
                    <a:lumOff val="35000"/>
                  </a:schemeClr>
                </a:solidFill>
                <a:latin typeface="+mn-lt"/>
                <a:ea typeface="+mn-ea"/>
                <a:cs typeface="+mn-ea"/>
              </a:rPr>
              <a:t>(</a:t>
            </a:r>
            <a:r>
              <a:rPr lang="zh-TW" altLang="zh-CN" sz="1333" dirty="0">
                <a:solidFill>
                  <a:schemeClr val="tx1">
                    <a:lumMod val="65000"/>
                    <a:lumOff val="35000"/>
                  </a:schemeClr>
                </a:solidFill>
                <a:latin typeface="+mn-lt"/>
                <a:ea typeface="+mn-ea"/>
                <a:cs typeface="+mn-ea"/>
              </a:rPr>
              <a:t>除噪</a:t>
            </a:r>
            <a:r>
              <a:rPr lang="en-US" altLang="zh-CN" sz="1333" dirty="0">
                <a:solidFill>
                  <a:schemeClr val="tx1">
                    <a:lumMod val="65000"/>
                    <a:lumOff val="35000"/>
                  </a:schemeClr>
                </a:solidFill>
                <a:latin typeface="+mn-lt"/>
                <a:ea typeface="+mn-ea"/>
                <a:cs typeface="+mn-ea"/>
              </a:rPr>
              <a:t>) </a:t>
            </a:r>
            <a:endParaRPr lang="zh-CN" altLang="zh-CN" sz="1333" dirty="0">
              <a:solidFill>
                <a:schemeClr val="tx1">
                  <a:lumMod val="65000"/>
                  <a:lumOff val="35000"/>
                </a:schemeClr>
              </a:solidFill>
              <a:latin typeface="+mn-lt"/>
              <a:ea typeface="+mn-ea"/>
              <a:cs typeface="+mn-ea"/>
            </a:endParaRPr>
          </a:p>
          <a:p>
            <a:pPr lvl="0"/>
            <a:r>
              <a:rPr lang="zh-TW" altLang="zh-CN" sz="1333" dirty="0">
                <a:solidFill>
                  <a:schemeClr val="tx1">
                    <a:lumMod val="65000"/>
                    <a:lumOff val="35000"/>
                  </a:schemeClr>
                </a:solidFill>
                <a:latin typeface="+mn-lt"/>
                <a:ea typeface="+mn-ea"/>
                <a:cs typeface="+mn-ea"/>
              </a:rPr>
              <a:t>二值圖</a:t>
            </a:r>
            <a:endParaRPr lang="zh-CN" altLang="zh-CN" sz="1333" dirty="0">
              <a:solidFill>
                <a:schemeClr val="tx1">
                  <a:lumMod val="65000"/>
                  <a:lumOff val="35000"/>
                </a:schemeClr>
              </a:solidFill>
              <a:latin typeface="+mn-lt"/>
              <a:ea typeface="+mn-ea"/>
              <a:cs typeface="+mn-ea"/>
            </a:endParaRPr>
          </a:p>
          <a:p>
            <a:pPr lvl="0"/>
            <a:r>
              <a:rPr lang="zh-TW" altLang="zh-CN" sz="1333" dirty="0">
                <a:solidFill>
                  <a:schemeClr val="tx1">
                    <a:lumMod val="65000"/>
                    <a:lumOff val="35000"/>
                  </a:schemeClr>
                </a:solidFill>
                <a:latin typeface="+mn-lt"/>
                <a:ea typeface="+mn-ea"/>
                <a:cs typeface="+mn-ea"/>
              </a:rPr>
              <a:t>腐蝕</a:t>
            </a:r>
            <a:r>
              <a:rPr lang="en-US" altLang="zh-CN" sz="1333" dirty="0">
                <a:solidFill>
                  <a:schemeClr val="tx1">
                    <a:lumMod val="65000"/>
                    <a:lumOff val="35000"/>
                  </a:schemeClr>
                </a:solidFill>
                <a:latin typeface="+mn-lt"/>
                <a:ea typeface="+mn-ea"/>
                <a:cs typeface="+mn-ea"/>
              </a:rPr>
              <a:t>(</a:t>
            </a:r>
            <a:r>
              <a:rPr lang="zh-TW" altLang="zh-CN" sz="1333" dirty="0">
                <a:solidFill>
                  <a:schemeClr val="tx1">
                    <a:lumMod val="65000"/>
                    <a:lumOff val="35000"/>
                  </a:schemeClr>
                </a:solidFill>
                <a:latin typeface="+mn-lt"/>
                <a:ea typeface="+mn-ea"/>
                <a:cs typeface="+mn-ea"/>
              </a:rPr>
              <a:t>將斷開的線連接</a:t>
            </a:r>
            <a:r>
              <a:rPr lang="en-US" altLang="zh-CN" sz="1333" dirty="0">
                <a:solidFill>
                  <a:schemeClr val="tx1">
                    <a:lumMod val="65000"/>
                    <a:lumOff val="35000"/>
                  </a:schemeClr>
                </a:solidFill>
                <a:latin typeface="+mn-lt"/>
                <a:ea typeface="+mn-ea"/>
                <a:cs typeface="+mn-ea"/>
              </a:rPr>
              <a:t>) </a:t>
            </a:r>
            <a:endParaRPr lang="zh-CN" altLang="zh-CN" sz="1333" dirty="0">
              <a:solidFill>
                <a:schemeClr val="tx1">
                  <a:lumMod val="65000"/>
                  <a:lumOff val="35000"/>
                </a:schemeClr>
              </a:solidFill>
              <a:latin typeface="+mn-lt"/>
              <a:ea typeface="+mn-ea"/>
              <a:cs typeface="+mn-ea"/>
            </a:endParaRPr>
          </a:p>
        </p:txBody>
      </p:sp>
      <p:sp>
        <p:nvSpPr>
          <p:cNvPr id="24" name="TextBox 46"/>
          <p:cNvSpPr txBox="1">
            <a:spLocks noChangeArrowheads="1"/>
          </p:cNvSpPr>
          <p:nvPr/>
        </p:nvSpPr>
        <p:spPr bwMode="auto">
          <a:xfrm>
            <a:off x="3132839" y="1429460"/>
            <a:ext cx="2330452" cy="4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3" tIns="60961" rIns="121923" bIns="6096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r>
              <a:rPr lang="zh-CN" altLang="en-US" b="1" dirty="0">
                <a:sym typeface="+mn-lt"/>
              </a:rPr>
              <a:t>圖像預處理</a:t>
            </a:r>
          </a:p>
        </p:txBody>
      </p:sp>
      <p:sp>
        <p:nvSpPr>
          <p:cNvPr id="2" name="文本框 1">
            <a:extLst>
              <a:ext uri="{FF2B5EF4-FFF2-40B4-BE49-F238E27FC236}">
                <a16:creationId xmlns:a16="http://schemas.microsoft.com/office/drawing/2014/main" id="{6A4D2B4E-65E6-0642-AB98-6F030ECE4172}"/>
              </a:ext>
            </a:extLst>
          </p:cNvPr>
          <p:cNvSpPr txBox="1"/>
          <p:nvPr/>
        </p:nvSpPr>
        <p:spPr>
          <a:xfrm>
            <a:off x="3505832" y="203566"/>
            <a:ext cx="3981090" cy="687368"/>
          </a:xfrm>
          <a:prstGeom prst="rect">
            <a:avLst/>
          </a:prstGeom>
          <a:noFill/>
        </p:spPr>
        <p:txBody>
          <a:bodyPr wrap="none" rtlCol="0">
            <a:spAutoFit/>
          </a:bodyPr>
          <a:lstStyle/>
          <a:p>
            <a:pPr>
              <a:lnSpc>
                <a:spcPts val="4854"/>
              </a:lnSpc>
              <a:spcBef>
                <a:spcPct val="0"/>
              </a:spcBef>
            </a:pPr>
            <a:r>
              <a:rPr lang="zh-CN" altLang="en-US" sz="3734" spc="-37" dirty="0">
                <a:solidFill>
                  <a:srgbClr val="5130D6"/>
                </a:solidFill>
                <a:latin typeface="Muli Bold"/>
              </a:rPr>
              <a:t>重複照片處理步驟</a:t>
            </a:r>
          </a:p>
        </p:txBody>
      </p:sp>
      <p:pic>
        <p:nvPicPr>
          <p:cNvPr id="25" name="图片 24">
            <a:extLst>
              <a:ext uri="{FF2B5EF4-FFF2-40B4-BE49-F238E27FC236}">
                <a16:creationId xmlns:a16="http://schemas.microsoft.com/office/drawing/2014/main" id="{8134458C-B0C6-EC42-9859-6E31FC8B437C}"/>
              </a:ext>
            </a:extLst>
          </p:cNvPr>
          <p:cNvPicPr>
            <a:picLocks noChangeAspect="1"/>
          </p:cNvPicPr>
          <p:nvPr/>
        </p:nvPicPr>
        <p:blipFill>
          <a:blip r:embed="rId3"/>
          <a:stretch>
            <a:fillRect/>
          </a:stretch>
        </p:blipFill>
        <p:spPr>
          <a:xfrm>
            <a:off x="272586" y="203566"/>
            <a:ext cx="2363434" cy="1844253"/>
          </a:xfrm>
          <a:prstGeom prst="rect">
            <a:avLst/>
          </a:prstGeom>
        </p:spPr>
      </p:pic>
    </p:spTree>
    <p:extLst>
      <p:ext uri="{BB962C8B-B14F-4D97-AF65-F5344CB8AC3E}">
        <p14:creationId xmlns:p14="http://schemas.microsoft.com/office/powerpoint/2010/main" val="277536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par>
                          <p:cTn id="61" fill="hold">
                            <p:stCondLst>
                              <p:cond delay="1500"/>
                            </p:stCondLst>
                            <p:childTnLst>
                              <p:par>
                                <p:cTn id="62" presetID="42"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par>
                          <p:cTn id="67" fill="hold">
                            <p:stCondLst>
                              <p:cond delay="2500"/>
                            </p:stCondLst>
                            <p:childTnLst>
                              <p:par>
                                <p:cTn id="68" presetID="42"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childTnLst>
                          </p:cTn>
                        </p:par>
                        <p:par>
                          <p:cTn id="73" fill="hold">
                            <p:stCondLst>
                              <p:cond delay="3500"/>
                            </p:stCondLst>
                            <p:childTnLst>
                              <p:par>
                                <p:cTn id="74" presetID="42" presetClass="entr" presetSubtype="0"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10" grpId="0" animBg="1"/>
      <p:bldP spid="12" grpId="0" animBg="1"/>
      <p:bldP spid="14" grpId="0" animBg="1"/>
      <p:bldP spid="16" grpId="0" animBg="1"/>
      <p:bldP spid="18" grpId="0"/>
      <p:bldP spid="20" grpId="0"/>
      <p:bldP spid="22" grpId="0"/>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手绘简约工作总结PPT模板"/>
</p:tagLst>
</file>

<file path=ppt/tags/tag10.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71106222338"/>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SubTitle"/>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71106222338"/>
  <p:tag name="MH_LIBRARY" val="GRAPHIC"/>
  <p:tag name="MH_TYPE" val="Text"/>
  <p:tag name="MH_ORDER" val="4"/>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71030075334"/>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7"/>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8"/>
</p:tagLst>
</file>

<file path=ppt/tags/tag42.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9"/>
</p:tagLst>
</file>

<file path=ppt/tags/tag43.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0"/>
</p:tagLst>
</file>

<file path=ppt/tags/tag45.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Other"/>
  <p:tag name="MH_ORDER" val="11"/>
</p:tagLst>
</file>

<file path=ppt/tags/tag46.xml><?xml version="1.0" encoding="utf-8"?>
<p:tagLst xmlns:a="http://schemas.openxmlformats.org/drawingml/2006/main" xmlns:r="http://schemas.openxmlformats.org/officeDocument/2006/relationships" xmlns:p="http://schemas.openxmlformats.org/presentationml/2006/main">
  <p:tag name="MH" val="20171030075334"/>
  <p:tag name="MH_LIBRARY" val="GRAPHIC"/>
  <p:tag name="MH_TYPE" val="SubTitle"/>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5"/>
</p:tagLst>
</file>

<file path=ppt/tags/tag5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
  <p:tag name="MH" val="20171106223203"/>
  <p:tag name="MH_LIBRARY" val="GRAPHIC"/>
</p:tagLst>
</file>

<file path=ppt/tags/tag51.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Other"/>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4"/>
</p:tagLst>
</file>

<file path=ppt/tags/tag56.xml><?xml version="1.0" encoding="utf-8"?>
<p:tagLst xmlns:a="http://schemas.openxmlformats.org/drawingml/2006/main" xmlns:r="http://schemas.openxmlformats.org/officeDocument/2006/relationships" xmlns:p="http://schemas.openxmlformats.org/presentationml/2006/main">
  <p:tag name="MH" val="20171106223203"/>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50813092733"/>
  <p:tag name="MH_LIBRARY" val="GRAPHIC"/>
  <p:tag name="MH_TYPE" val="Text"/>
  <p:tag name="MH_ORDER" val="4"/>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fontScheme name="jk2iywlz">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fontScheme name="jk2iywlz">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00A388"/>
    </a:accent1>
    <a:accent2>
      <a:srgbClr val="D381A2"/>
    </a:accent2>
    <a:accent3>
      <a:srgbClr val="92CDCF"/>
    </a:accent3>
    <a:accent4>
      <a:srgbClr val="D582A3"/>
    </a:accent4>
    <a:accent5>
      <a:srgbClr val="B1C0C9"/>
    </a:accent5>
    <a:accent6>
      <a:srgbClr val="00A388"/>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292</TotalTime>
  <Words>1307</Words>
  <Application>Microsoft Office PowerPoint</Application>
  <PresentationFormat>寬螢幕</PresentationFormat>
  <Paragraphs>145</Paragraphs>
  <Slides>18</Slides>
  <Notes>14</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18</vt:i4>
      </vt:variant>
    </vt:vector>
  </HeadingPairs>
  <TitlesOfParts>
    <vt:vector size="33" baseType="lpstr">
      <vt:lpstr>Gill Sans</vt:lpstr>
      <vt:lpstr>Gurmukhi MN</vt:lpstr>
      <vt:lpstr>Helvetica Neue Light</vt:lpstr>
      <vt:lpstr>Lato Light</vt:lpstr>
      <vt:lpstr>Roboto condensed</vt:lpstr>
      <vt:lpstr>方正尚酷简体</vt:lpstr>
      <vt:lpstr>Arial</vt:lpstr>
      <vt:lpstr>Calibri</vt:lpstr>
      <vt:lpstr>Century Gothic</vt:lpstr>
      <vt:lpstr>Microsoft YaHei</vt:lpstr>
      <vt:lpstr>Microsoft YaHei</vt:lpstr>
      <vt:lpstr>Muli Bold</vt:lpstr>
      <vt:lpstr>Wingdings</vt:lpstr>
      <vt:lpstr>第一PPT，www.1ppt.com</vt:lpstr>
      <vt:lpstr>第一PPT，www.1ppt.com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手绘简约工作总结PPT模板</dc:title>
  <dc:creator>第一PPT</dc:creator>
  <cp:keywords>www.1ppt.com</cp:keywords>
  <dc:description>www.1ppt.com</dc:description>
  <cp:lastModifiedBy>林欣慧</cp:lastModifiedBy>
  <cp:revision>44</cp:revision>
  <dcterms:created xsi:type="dcterms:W3CDTF">2017-11-23T03:32:34Z</dcterms:created>
  <dcterms:modified xsi:type="dcterms:W3CDTF">2020-12-23T08:59:37Z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