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62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 Lansing" initials="SL" lastIdx="1" clrIdx="0">
    <p:extLst>
      <p:ext uri="{19B8F6BF-5375-455C-9EA6-DF929625EA0E}">
        <p15:presenceInfo xmlns:p15="http://schemas.microsoft.com/office/powerpoint/2012/main" userId="S-1-5-21-1482476501-484061587-682003330-11363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654" autoAdjust="0"/>
  </p:normalViewPr>
  <p:slideViewPr>
    <p:cSldViewPr snapToGrid="0">
      <p:cViewPr varScale="1">
        <p:scale>
          <a:sx n="74" d="100"/>
          <a:sy n="74" d="100"/>
        </p:scale>
        <p:origin x="6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E4A1-6508-49F9-9F1D-97FC418283A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B553E-9C76-4D9C-866D-AA0356A8C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B553E-9C76-4D9C-866D-AA0356A8CF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01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B553E-9C76-4D9C-866D-AA0356A8CF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6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B553E-9C76-4D9C-866D-AA0356A8CF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12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B553E-9C76-4D9C-866D-AA0356A8CF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15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B553E-9C76-4D9C-866D-AA0356A8CF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51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B553E-9C76-4D9C-866D-AA0356A8CF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66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B553E-9C76-4D9C-866D-AA0356A8CF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1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B553E-9C76-4D9C-866D-AA0356A8CF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00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B553E-9C76-4D9C-866D-AA0356A8CF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43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5306-70A2-49E5-8C77-FE9417C6F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FCF4F-BB2C-4804-8640-97D1D9F52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E3235-3C29-4AD6-AA17-44BAF12F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4D47-3943-43C1-BFAA-CD4B9F6E8A4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5A638-4A9B-4BAA-B876-53B491DD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CE218-2350-4BBD-95F1-420D8AAF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6D9A-371A-4569-8F12-1F3EA02CA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1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3AD8-CC63-43FD-AEED-705AE78B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A6810-D8DC-40A0-9DE0-00C61350D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E1A7E-72CA-423A-9008-1E0BCD98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4D47-3943-43C1-BFAA-CD4B9F6E8A4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F844E-CEA7-4FF1-ADE6-FD82A2CD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0422A-BEBB-4366-91B3-D1AE86A3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6D9A-371A-4569-8F12-1F3EA02CA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3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BC432A-4CE9-46DD-80A3-BBBD6254E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45208-465D-4B18-91F6-C8B734EC7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3D482-5ADB-47AD-928F-F9F97230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4D47-3943-43C1-BFAA-CD4B9F6E8A4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51F63-0AE9-459C-968E-BEA1AB27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92D74-C63C-40F1-9281-7CA04C52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6D9A-371A-4569-8F12-1F3EA02CA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0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A2FD-C346-4C65-A465-0A50AB13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F951E-A235-4514-9383-D1B62CD23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E4CB7-DA2B-41C1-B738-503960F9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4D47-3943-43C1-BFAA-CD4B9F6E8A4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ED606-AA21-4581-A10A-7CCFEB5D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6C53A-74AF-40C1-ACB3-A1DED9D9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6D9A-371A-4569-8F12-1F3EA02CA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8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3E10-DF6B-4FFA-9AD4-46D72C45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8D112-5C52-42AF-A1B1-C5AF29E08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BA9E7-1201-4D83-9B07-F7633A51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4D47-3943-43C1-BFAA-CD4B9F6E8A4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9AF4C-351A-409D-8BA4-9CD83104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AC92B-FB28-43AD-B3A9-A388C318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6D9A-371A-4569-8F12-1F3EA02CA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6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5EE2-B7A1-4C8C-AEAD-EA4D95FF9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A2663-A2BE-4B81-93B8-1C224DDAB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ABE7C-E608-4FBB-ADE4-C3461F990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7F590-70AA-40C2-BC1F-62A04FA2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4D47-3943-43C1-BFAA-CD4B9F6E8A4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7926F-AFB4-4CB8-A733-C0D0EB57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B1367-A07C-43E7-B431-EC32BB6F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6D9A-371A-4569-8F12-1F3EA02CA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0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22FD-41C2-4EF5-824B-1B331BF0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26739-0A48-430D-AB30-98E612A67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88722-90E4-4CBD-952B-E2EB79A2B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93437-3DC9-48F2-9E04-CD6397EB7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734BB-0991-4E8A-B50C-9E31F5877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C86A61-EDFA-43DA-9D7B-062E5699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4D47-3943-43C1-BFAA-CD4B9F6E8A4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88E9C-9EED-48E1-A153-F56FA832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55E90-EDFD-4685-A79D-0546F886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6D9A-371A-4569-8F12-1F3EA02CA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4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10E8-AD36-4A57-94BA-2375DC31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5E82E-228B-446E-B9D3-24D5CDB8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4D47-3943-43C1-BFAA-CD4B9F6E8A4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358F8-CC4D-46D5-87E5-18D4B59B7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F888F-C7E9-45A6-8985-2A1E430F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6D9A-371A-4569-8F12-1F3EA02CA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80E12-7EEC-4A7B-9444-15FDF929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4D47-3943-43C1-BFAA-CD4B9F6E8A4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A56659-27B2-4F77-877B-3BAAE065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EBB53-20BB-456B-BC92-F17CA4D2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6D9A-371A-4569-8F12-1F3EA02CA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4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14E1-830F-4F4E-A6AE-E02FCF36D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A807D-A3CF-41EC-8F6C-A6755D5F4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ADC47-3371-43E8-9E39-5740EA84A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5818F-8505-4580-97CE-0C056E91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4D47-3943-43C1-BFAA-CD4B9F6E8A4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F94FD-B9F8-4C0D-9AEF-1C473872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F65E7-6CE0-4966-B723-4A322B52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6D9A-371A-4569-8F12-1F3EA02CA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6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5C84-829F-4ABA-BCC5-5CE398B7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5682F-15A5-43FF-8F8E-192311CE8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929B-0C16-45EB-8A30-4519AD9D4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A6E5F-9178-4890-8649-0C13650D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4D47-3943-43C1-BFAA-CD4B9F6E8A4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F9C28-B3D7-438A-8964-2AFD2A15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BFCE2-013B-48F5-93F7-6B99A1F1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6D9A-371A-4569-8F12-1F3EA02CA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2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D2CD68-8A34-41A7-8507-CF567715E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896BD-DC71-4661-B61F-383C9786E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14B25-8908-44F3-AE91-53CFD016A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74D47-3943-43C1-BFAA-CD4B9F6E8A4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0E639-349E-4EFA-AF46-777554BE3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A3319-9A2A-40DA-AD46-7DD7A3ABE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76D9A-371A-4569-8F12-1F3EA02CA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5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 smtClean="0"/>
              <a:t>Example </a:t>
            </a:r>
            <a:r>
              <a:rPr lang="de-DE" dirty="0" smtClean="0"/>
              <a:t>1: Data and Translation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58155"/>
              </p:ext>
            </p:extLst>
          </p:nvPr>
        </p:nvGraphicFramePr>
        <p:xfrm>
          <a:off x="838200" y="1825625"/>
          <a:ext cx="10515600" cy="4521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84549">
                  <a:extLst>
                    <a:ext uri="{9D8B030D-6E8A-4147-A177-3AD203B41FA5}">
                      <a16:colId xmlns:a16="http://schemas.microsoft.com/office/drawing/2014/main" val="2053290662"/>
                    </a:ext>
                  </a:extLst>
                </a:gridCol>
                <a:gridCol w="5615189">
                  <a:extLst>
                    <a:ext uri="{9D8B030D-6E8A-4147-A177-3AD203B41FA5}">
                      <a16:colId xmlns:a16="http://schemas.microsoft.com/office/drawing/2014/main" val="3270121147"/>
                    </a:ext>
                  </a:extLst>
                </a:gridCol>
                <a:gridCol w="2415862">
                  <a:extLst>
                    <a:ext uri="{9D8B030D-6E8A-4147-A177-3AD203B41FA5}">
                      <a16:colId xmlns:a16="http://schemas.microsoft.com/office/drawing/2014/main" val="2044593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Used</a:t>
                      </a:r>
                      <a:r>
                        <a:rPr lang="de-DE" baseline="0" dirty="0" smtClean="0"/>
                        <a:t> where?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4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Target URI match regex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^https://indigo-explorer.intranet.cnb/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Saved </a:t>
                      </a:r>
                      <a:r>
                        <a:rPr lang="de-DE" baseline="0" dirty="0" smtClean="0"/>
                        <a:t>in Admin Section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93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PID URI search regex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r>
                        <a:rPr lang="de-DE" dirty="0" smtClean="0">
                          <a:solidFill>
                            <a:schemeClr val="accent4"/>
                          </a:solidFill>
                        </a:rPr>
                        <a:t>(.*)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 smtClean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Saved</a:t>
                      </a:r>
                      <a:r>
                        <a:rPr lang="de-DE" baseline="0" dirty="0" smtClean="0"/>
                        <a:t> in Admin Section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2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Replacement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{</a:t>
                      </a:r>
                      <a:r>
                        <a:rPr lang="de-DE" dirty="0" smtClean="0"/>
                        <a:t>targetUri</a:t>
                      </a:r>
                      <a:r>
                        <a:rPr lang="de-DE" dirty="0" smtClean="0"/>
                        <a:t>}#{encodedPidUri}</a:t>
                      </a:r>
                      <a:r>
                        <a:rPr lang="de-DE" dirty="0" smtClean="0">
                          <a:solidFill>
                            <a:schemeClr val="accent4"/>
                          </a:solidFill>
                        </a:rPr>
                        <a:t>$</a:t>
                      </a:r>
                      <a:r>
                        <a:rPr lang="de-DE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dirty="0" smtClean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Saved</a:t>
                      </a:r>
                      <a:r>
                        <a:rPr lang="de-DE" baseline="0" dirty="0" smtClean="0"/>
                        <a:t> in Admin Section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232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R w="6350" cap="flat" cmpd="sng" algn="ctr">
                      <a:noFill/>
                      <a:prstDash val="solid"/>
                      <a:miter lim="8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3086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Registrated PID 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https://pid.bayer.com/kos/k0000003/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Saved in PID Entry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0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Registrated Target 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https://indigo-explorer.intranet.cnb/edg/tbl/k0000003_v1.editor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Saved in PID Entry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70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R w="6350" cap="flat" cmpd="sng" algn="ctr">
                      <a:noFill/>
                      <a:prstDash val="solid"/>
                      <a:miter lim="8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977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Entered PID 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https://pid.bayer.com/kos/k0000003/</a:t>
                      </a:r>
                      <a:r>
                        <a:rPr lang="de-DE" dirty="0" smtClean="0"/>
                        <a:t>e12312321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Entered by User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47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Translated Target 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https://indigo-explorer.intranet.cnb/edg/tbl/ k0000003_v1.editor</a:t>
                      </a:r>
                      <a:r>
                        <a:rPr lang="en-US" dirty="0" smtClean="0"/>
                        <a:t>#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https%3A%2F%2Fpid.bayer.com%2Fkos%2F</a:t>
                      </a:r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k0000003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%2F</a:t>
                      </a:r>
                      <a:r>
                        <a:rPr lang="en-US" dirty="0" smtClean="0"/>
                        <a:t>e12312321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Translated by PID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110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15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5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 smtClean="0"/>
              <a:t>Example </a:t>
            </a:r>
            <a:r>
              <a:rPr lang="de-DE" dirty="0" smtClean="0"/>
              <a:t>1: Proxy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NGINX configuration without Extended URI </a:t>
            </a:r>
            <a:r>
              <a:rPr lang="de-DE" dirty="0" smtClean="0"/>
              <a:t>Template:</a:t>
            </a:r>
            <a:endParaRPr lang="de-DE" dirty="0"/>
          </a:p>
          <a:p>
            <a:pPr marL="0" indent="0">
              <a:buNone/>
            </a:pPr>
            <a:r>
              <a:rPr lang="de-DE" sz="1100" dirty="0">
                <a:latin typeface="Consolas" panose="020B0609020204030204" pitchFamily="49" charset="0"/>
              </a:rPr>
              <a:t>location </a:t>
            </a:r>
            <a:r>
              <a:rPr lang="de-DE" sz="1100" dirty="0">
                <a:solidFill>
                  <a:srgbClr val="FF0000"/>
                </a:solidFill>
                <a:latin typeface="Consolas" panose="020B0609020204030204" pitchFamily="49" charset="0"/>
              </a:rPr>
              <a:t>/kos/k0000003/</a:t>
            </a:r>
            <a:r>
              <a:rPr lang="de-DE" sz="1100" dirty="0">
                <a:latin typeface="Consolas" panose="020B0609020204030204" pitchFamily="49" charset="0"/>
              </a:rPr>
              <a:t>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sz="1100" dirty="0">
                <a:latin typeface="Consolas" panose="020B0609020204030204" pitchFamily="49" charset="0"/>
              </a:rPr>
              <a:t>    rewrite ^.* 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https://indigo-explorer.intranet.cnb/edg/tbl/k0000003_v1.editor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sz="1100" dirty="0"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de-DE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de-DE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dirty="0"/>
              <a:t>NGINX configuration </a:t>
            </a:r>
            <a:r>
              <a:rPr lang="de-DE" dirty="0" smtClean="0"/>
              <a:t>with </a:t>
            </a:r>
            <a:r>
              <a:rPr lang="de-DE" dirty="0"/>
              <a:t>Extended URI </a:t>
            </a:r>
            <a:r>
              <a:rPr lang="de-DE" dirty="0" smtClean="0"/>
              <a:t>Template:</a:t>
            </a:r>
            <a:endParaRPr lang="de-DE" dirty="0"/>
          </a:p>
          <a:p>
            <a:pPr marL="0" indent="0">
              <a:buNone/>
            </a:pPr>
            <a:r>
              <a:rPr lang="de-DE" sz="1100" dirty="0">
                <a:latin typeface="Consolas" panose="020B0609020204030204" pitchFamily="49" charset="0"/>
              </a:rPr>
              <a:t>location ~ ^</a:t>
            </a:r>
            <a:r>
              <a:rPr lang="de-DE" sz="1100" dirty="0">
                <a:solidFill>
                  <a:srgbClr val="FF0000"/>
                </a:solidFill>
                <a:latin typeface="Consolas" panose="020B0609020204030204" pitchFamily="49" charset="0"/>
              </a:rPr>
              <a:t>/kos/k0000003/</a:t>
            </a:r>
            <a:r>
              <a:rPr lang="de-DE" sz="1100" dirty="0">
                <a:solidFill>
                  <a:srgbClr val="FFC000"/>
                </a:solidFill>
                <a:latin typeface="Consolas" panose="020B0609020204030204" pitchFamily="49" charset="0"/>
              </a:rPr>
              <a:t>(.*)</a:t>
            </a:r>
            <a:r>
              <a:rPr lang="de-DE" sz="1100" dirty="0">
                <a:latin typeface="Consolas" panose="020B0609020204030204" pitchFamily="49" charset="0"/>
              </a:rPr>
              <a:t>$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sz="1100" dirty="0">
                <a:latin typeface="Consolas" panose="020B0609020204030204" pitchFamily="49" charset="0"/>
              </a:rPr>
              <a:t>    rewrite ^.* 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https://indigo-explorer.intranet.cnb/edg/tbl/k0000003_v1.editor</a:t>
            </a:r>
            <a:r>
              <a:rPr lang="en-US" sz="1100" dirty="0">
                <a:latin typeface="Consolas" panose="020B0609020204030204" pitchFamily="49" charset="0"/>
              </a:rPr>
              <a:t>#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https%3A%2F%2Fpid.bayer.com%2Fkos%2F</a:t>
            </a:r>
            <a:r>
              <a:rPr lang="de-DE" sz="1100" dirty="0">
                <a:solidFill>
                  <a:srgbClr val="FF0000"/>
                </a:solidFill>
                <a:latin typeface="Consolas" panose="020B0609020204030204" pitchFamily="49" charset="0"/>
              </a:rPr>
              <a:t>k0000003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%2F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</a:rPr>
              <a:t>$1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sz="1100" dirty="0"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5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 smtClean="0"/>
              <a:t>Example </a:t>
            </a:r>
            <a:r>
              <a:rPr lang="de-DE" dirty="0" smtClean="0"/>
              <a:t>2: Data and Translation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661286"/>
              </p:ext>
            </p:extLst>
          </p:nvPr>
        </p:nvGraphicFramePr>
        <p:xfrm>
          <a:off x="838200" y="1825625"/>
          <a:ext cx="10515600" cy="4246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84549">
                  <a:extLst>
                    <a:ext uri="{9D8B030D-6E8A-4147-A177-3AD203B41FA5}">
                      <a16:colId xmlns:a16="http://schemas.microsoft.com/office/drawing/2014/main" val="2053290662"/>
                    </a:ext>
                  </a:extLst>
                </a:gridCol>
                <a:gridCol w="5615189">
                  <a:extLst>
                    <a:ext uri="{9D8B030D-6E8A-4147-A177-3AD203B41FA5}">
                      <a16:colId xmlns:a16="http://schemas.microsoft.com/office/drawing/2014/main" val="3270121147"/>
                    </a:ext>
                  </a:extLst>
                </a:gridCol>
                <a:gridCol w="2415862">
                  <a:extLst>
                    <a:ext uri="{9D8B030D-6E8A-4147-A177-3AD203B41FA5}">
                      <a16:colId xmlns:a16="http://schemas.microsoft.com/office/drawing/2014/main" val="2044593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Used</a:t>
                      </a:r>
                      <a:r>
                        <a:rPr lang="de-DE" baseline="0" dirty="0" smtClean="0"/>
                        <a:t> where?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4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Target URI match regex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^https://indigo-explorer.intranet.cnb/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Saved </a:t>
                      </a:r>
                      <a:r>
                        <a:rPr lang="de-DE" baseline="0" dirty="0" smtClean="0"/>
                        <a:t>in Admin Section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93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PID URI search regex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https</a:t>
                      </a:r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://pid.bayer.com/kos/k0000004</a:t>
                      </a:r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de-DE" dirty="0" smtClean="0">
                          <a:solidFill>
                            <a:srgbClr val="FFC000"/>
                          </a:solidFill>
                        </a:rPr>
                        <a:t>(.*)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Saved</a:t>
                      </a:r>
                      <a:r>
                        <a:rPr lang="de-DE" baseline="0" dirty="0" smtClean="0"/>
                        <a:t> in Admin Section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2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Replacement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targetUri}#</a:t>
                      </a:r>
                      <a:r>
                        <a:rPr lang="de-DE" dirty="0" smtClean="0">
                          <a:solidFill>
                            <a:srgbClr val="FFC000"/>
                          </a:solidFill>
                        </a:rPr>
                        <a:t>$1</a:t>
                      </a:r>
                      <a:endParaRPr lang="en-US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Saved</a:t>
                      </a:r>
                      <a:r>
                        <a:rPr lang="de-DE" baseline="0" dirty="0" smtClean="0"/>
                        <a:t> in Admin Section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232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R w="6350" cap="flat" cmpd="sng" algn="ctr">
                      <a:noFill/>
                      <a:prstDash val="solid"/>
                      <a:miter lim="8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3086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Registrated PID 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https://pid.bayer.com/kos/k0000004/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Saved in PID Entry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0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Registrated Target 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https://indigo-explorer.intranet.cnb/edg/tbl/k0000004_v1.editor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Saved in PID Entry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70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R w="6350" cap="flat" cmpd="sng" algn="ctr">
                      <a:noFill/>
                      <a:prstDash val="solid"/>
                      <a:miter lim="8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977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Entered PID 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https://pid.bayer.com/kos/k0000004/</a:t>
                      </a:r>
                      <a:r>
                        <a:rPr lang="de-DE" dirty="0" smtClean="0"/>
                        <a:t>e12312321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Entered by User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47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Translated Target 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https://indigo-explorer.intranet.cnb/edg/tbl/ k0000004_v1.editor</a:t>
                      </a:r>
                      <a:r>
                        <a:rPr lang="en-US" dirty="0" smtClean="0"/>
                        <a:t>#e12312321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Translated by PID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110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67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5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 smtClean="0"/>
              <a:t>Example </a:t>
            </a:r>
            <a:r>
              <a:rPr lang="de-DE" dirty="0" smtClean="0"/>
              <a:t>2: Proxy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NGINX configuration without Extended URI </a:t>
            </a:r>
            <a:r>
              <a:rPr lang="de-DE" dirty="0" smtClean="0"/>
              <a:t>Template:</a:t>
            </a:r>
            <a:endParaRPr lang="de-DE" dirty="0"/>
          </a:p>
          <a:p>
            <a:pPr marL="0" indent="0">
              <a:buNone/>
            </a:pPr>
            <a:r>
              <a:rPr lang="de-DE" sz="1100" dirty="0">
                <a:latin typeface="Consolas" panose="020B0609020204030204" pitchFamily="49" charset="0"/>
              </a:rPr>
              <a:t>location </a:t>
            </a:r>
            <a:r>
              <a:rPr lang="de-DE" sz="11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de-DE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kos/k0000004/</a:t>
            </a:r>
            <a:r>
              <a:rPr lang="de-DE" sz="1100" dirty="0" smtClean="0">
                <a:latin typeface="Consolas" panose="020B0609020204030204" pitchFamily="49" charset="0"/>
              </a:rPr>
              <a:t> </a:t>
            </a:r>
            <a:r>
              <a:rPr lang="de-DE" sz="1100" dirty="0"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sz="1100" dirty="0">
                <a:latin typeface="Consolas" panose="020B0609020204030204" pitchFamily="49" charset="0"/>
              </a:rPr>
              <a:t>    rewrite ^.* 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https://</a:t>
            </a:r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indigo-explorer.intranet.cnb/edg/tbl/k0000004_v1.editor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sz="1100" dirty="0"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de-DE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de-DE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dirty="0"/>
              <a:t>NGINX configuration </a:t>
            </a:r>
            <a:r>
              <a:rPr lang="de-DE" dirty="0" smtClean="0"/>
              <a:t>with Extended </a:t>
            </a:r>
            <a:r>
              <a:rPr lang="de-DE" dirty="0"/>
              <a:t>URI </a:t>
            </a:r>
            <a:r>
              <a:rPr lang="de-DE" dirty="0" smtClean="0"/>
              <a:t>Template:</a:t>
            </a:r>
            <a:endParaRPr lang="de-DE" dirty="0"/>
          </a:p>
          <a:p>
            <a:pPr marL="0" indent="0">
              <a:buNone/>
            </a:pPr>
            <a:r>
              <a:rPr lang="de-DE" sz="1100" dirty="0">
                <a:latin typeface="Consolas" panose="020B0609020204030204" pitchFamily="49" charset="0"/>
              </a:rPr>
              <a:t>location ~ ^</a:t>
            </a:r>
            <a:r>
              <a:rPr lang="de-DE" sz="11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de-DE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kos/k0000004/</a:t>
            </a:r>
            <a:r>
              <a:rPr lang="de-DE" sz="11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(.*)</a:t>
            </a:r>
            <a:r>
              <a:rPr lang="de-DE" sz="1100" dirty="0" smtClean="0">
                <a:latin typeface="Consolas" panose="020B0609020204030204" pitchFamily="49" charset="0"/>
              </a:rPr>
              <a:t>$ </a:t>
            </a:r>
            <a:r>
              <a:rPr lang="de-DE" sz="1100" dirty="0"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sz="1100" dirty="0">
                <a:latin typeface="Consolas" panose="020B0609020204030204" pitchFamily="49" charset="0"/>
              </a:rPr>
              <a:t>    rewrite ^.* 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https://</a:t>
            </a:r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indigo-explorer.intranet.cnb/edg/tbl/k0000004_v1.editor</a:t>
            </a:r>
            <a:r>
              <a:rPr lang="en-US" sz="1100" dirty="0" smtClean="0">
                <a:latin typeface="Consolas" panose="020B0609020204030204" pitchFamily="49" charset="0"/>
              </a:rPr>
              <a:t>#</a:t>
            </a:r>
            <a:r>
              <a:rPr lang="en-US" sz="11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$1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sz="1100" dirty="0"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1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5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 smtClean="0"/>
              <a:t>Example </a:t>
            </a:r>
            <a:r>
              <a:rPr lang="de-DE" dirty="0" smtClean="0"/>
              <a:t>3: Data and Translation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774175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84549">
                  <a:extLst>
                    <a:ext uri="{9D8B030D-6E8A-4147-A177-3AD203B41FA5}">
                      <a16:colId xmlns:a16="http://schemas.microsoft.com/office/drawing/2014/main" val="2053290662"/>
                    </a:ext>
                  </a:extLst>
                </a:gridCol>
                <a:gridCol w="5615189">
                  <a:extLst>
                    <a:ext uri="{9D8B030D-6E8A-4147-A177-3AD203B41FA5}">
                      <a16:colId xmlns:a16="http://schemas.microsoft.com/office/drawing/2014/main" val="3270121147"/>
                    </a:ext>
                  </a:extLst>
                </a:gridCol>
                <a:gridCol w="2415862">
                  <a:extLst>
                    <a:ext uri="{9D8B030D-6E8A-4147-A177-3AD203B41FA5}">
                      <a16:colId xmlns:a16="http://schemas.microsoft.com/office/drawing/2014/main" val="2044593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Used</a:t>
                      </a:r>
                      <a:r>
                        <a:rPr lang="de-DE" baseline="0" dirty="0" smtClean="0"/>
                        <a:t> where?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4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Target URI match regex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mtClean="0"/>
                        <a:t>^https://www\.test\.com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mtClean="0"/>
                        <a:t>Saved </a:t>
                      </a:r>
                      <a:r>
                        <a:rPr lang="de-DE" baseline="0" smtClean="0"/>
                        <a:t>in Admin Section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93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PID URI search regex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https</a:t>
                      </a:r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://pid.bayer.com/test</a:t>
                      </a:r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de-DE" dirty="0" smtClean="0">
                          <a:solidFill>
                            <a:srgbClr val="FFC000"/>
                          </a:solidFill>
                        </a:rPr>
                        <a:t>(.*)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mtClean="0"/>
                        <a:t>Saved</a:t>
                      </a:r>
                      <a:r>
                        <a:rPr lang="de-DE" baseline="0" smtClean="0"/>
                        <a:t> in Admin Section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2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mtClean="0"/>
                        <a:t>Replacement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{</a:t>
                      </a:r>
                      <a:r>
                        <a:rPr lang="de-DE" dirty="0" smtClean="0"/>
                        <a:t>targetUri}?id</a:t>
                      </a:r>
                      <a:r>
                        <a:rPr lang="de-DE" dirty="0" smtClean="0"/>
                        <a:t>=</a:t>
                      </a:r>
                      <a:r>
                        <a:rPr lang="de-DE" dirty="0" smtClean="0">
                          <a:solidFill>
                            <a:srgbClr val="FFC000"/>
                          </a:solidFill>
                        </a:rPr>
                        <a:t>$</a:t>
                      </a:r>
                      <a:r>
                        <a:rPr lang="de-DE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mtClean="0"/>
                        <a:t>Saved</a:t>
                      </a:r>
                      <a:r>
                        <a:rPr lang="de-DE" baseline="0" smtClean="0"/>
                        <a:t> in Admin Section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232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R w="6350" cap="flat" cmpd="sng" algn="ctr">
                      <a:noFill/>
                      <a:prstDash val="solid"/>
                      <a:miter lim="8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3086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mtClean="0"/>
                        <a:t>Registrated PID 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https://pid.bayer.com/test/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mtClean="0"/>
                        <a:t>Saved in PID Entry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0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Registrated Target 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rgbClr val="00B050"/>
                          </a:solidFill>
                        </a:rPr>
                        <a:t>https://www.test.com/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mtClean="0"/>
                        <a:t>Saved in PID Entry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70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R w="6350" cap="flat" cmpd="sng" algn="ctr">
                      <a:noFill/>
                      <a:prstDash val="solid"/>
                      <a:miter lim="8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977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mtClean="0"/>
                        <a:t>Entered PID 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https://pid.bayer.com/test/</a:t>
                      </a:r>
                      <a:r>
                        <a:rPr lang="de-DE" dirty="0" smtClean="0"/>
                        <a:t>123123-12312-12312-123123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Entered by User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47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mtClean="0"/>
                        <a:t>Translated Target 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B050"/>
                          </a:solidFill>
                        </a:rPr>
                        <a:t>https://www.test.com/</a:t>
                      </a:r>
                      <a:r>
                        <a:rPr lang="de-DE" dirty="0" smtClean="0"/>
                        <a:t>?id=123123-12312-12312-123123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Translated by PID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110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22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5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 smtClean="0"/>
              <a:t>Example </a:t>
            </a:r>
            <a:r>
              <a:rPr lang="de-DE" dirty="0" smtClean="0"/>
              <a:t>3: Proxy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NGINX configuration </a:t>
            </a:r>
            <a:r>
              <a:rPr lang="de-DE" dirty="0" smtClean="0"/>
              <a:t>without Extended URI Template:</a:t>
            </a:r>
            <a:endParaRPr lang="de-DE" dirty="0"/>
          </a:p>
          <a:p>
            <a:pPr marL="0" indent="0">
              <a:buNone/>
            </a:pPr>
            <a:r>
              <a:rPr lang="de-DE" sz="1100" dirty="0">
                <a:latin typeface="Consolas" panose="020B0609020204030204" pitchFamily="49" charset="0"/>
              </a:rPr>
              <a:t>location </a:t>
            </a:r>
            <a:r>
              <a:rPr lang="de-DE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/test/</a:t>
            </a:r>
            <a:r>
              <a:rPr lang="de-DE" sz="1100" dirty="0" smtClean="0">
                <a:latin typeface="Consolas" panose="020B0609020204030204" pitchFamily="49" charset="0"/>
              </a:rPr>
              <a:t> </a:t>
            </a:r>
            <a:r>
              <a:rPr lang="de-DE" sz="1100" dirty="0"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sz="1100" dirty="0">
                <a:latin typeface="Consolas" panose="020B0609020204030204" pitchFamily="49" charset="0"/>
              </a:rPr>
              <a:t>    rewrite ^.* 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https</a:t>
            </a:r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://www.test.com/;</a:t>
            </a:r>
            <a:endParaRPr lang="en-US" sz="1100" dirty="0"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sz="1100" dirty="0"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de-DE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de-DE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dirty="0"/>
              <a:t>NGINX configuration </a:t>
            </a:r>
            <a:r>
              <a:rPr lang="de-DE" dirty="0" smtClean="0"/>
              <a:t>with </a:t>
            </a:r>
            <a:r>
              <a:rPr lang="de-DE" dirty="0"/>
              <a:t>Extended URI </a:t>
            </a:r>
            <a:r>
              <a:rPr lang="de-DE" dirty="0" smtClean="0"/>
              <a:t>Template:</a:t>
            </a:r>
            <a:endParaRPr lang="de-DE" dirty="0"/>
          </a:p>
          <a:p>
            <a:pPr marL="0" indent="0">
              <a:buNone/>
            </a:pPr>
            <a:r>
              <a:rPr lang="de-DE" sz="1100" dirty="0">
                <a:latin typeface="Consolas" panose="020B0609020204030204" pitchFamily="49" charset="0"/>
              </a:rPr>
              <a:t>location ~ </a:t>
            </a:r>
            <a:r>
              <a:rPr lang="de-DE" sz="1100" dirty="0" smtClean="0">
                <a:latin typeface="Consolas" panose="020B0609020204030204" pitchFamily="49" charset="0"/>
              </a:rPr>
              <a:t>^</a:t>
            </a:r>
            <a:r>
              <a:rPr lang="de-DE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/test/</a:t>
            </a:r>
            <a:r>
              <a:rPr lang="de-DE" sz="11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(.*)</a:t>
            </a:r>
            <a:r>
              <a:rPr lang="de-DE" sz="1100" dirty="0" smtClean="0">
                <a:latin typeface="Consolas" panose="020B0609020204030204" pitchFamily="49" charset="0"/>
              </a:rPr>
              <a:t>$ </a:t>
            </a:r>
            <a:r>
              <a:rPr lang="de-DE" sz="1100" dirty="0"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sz="1100" dirty="0">
                <a:latin typeface="Consolas" panose="020B0609020204030204" pitchFamily="49" charset="0"/>
              </a:rPr>
              <a:t>    rewrite ^.* 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https</a:t>
            </a:r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://www.test.com/</a:t>
            </a:r>
            <a:r>
              <a:rPr lang="en-US" sz="1100" dirty="0" smtClean="0">
                <a:latin typeface="Consolas" panose="020B0609020204030204" pitchFamily="49" charset="0"/>
              </a:rPr>
              <a:t>?id=</a:t>
            </a:r>
            <a:r>
              <a:rPr lang="en-US" sz="11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$1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sz="1100" dirty="0"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1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5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PID Proxy Config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Lookup all published PID entries and take all tuple of PID/Target URI:</a:t>
            </a:r>
          </a:p>
          <a:p>
            <a:pPr lvl="1">
              <a:buFontTx/>
              <a:buChar char="-"/>
            </a:pPr>
            <a:r>
              <a:rPr lang="de-DE" dirty="0" smtClean="0"/>
              <a:t>Check if any &lt;Target </a:t>
            </a:r>
            <a:r>
              <a:rPr lang="de-DE" dirty="0"/>
              <a:t>URI match </a:t>
            </a:r>
            <a:r>
              <a:rPr lang="de-DE" dirty="0" smtClean="0"/>
              <a:t>regex&gt;</a:t>
            </a:r>
            <a:r>
              <a:rPr lang="en-US" dirty="0" smtClean="0"/>
              <a:t> of all </a:t>
            </a:r>
            <a:r>
              <a:rPr lang="de-DE" dirty="0" smtClean="0"/>
              <a:t>Extended URI Template matches the Target URI of the PID entry</a:t>
            </a:r>
          </a:p>
          <a:p>
            <a:pPr lvl="1">
              <a:buFontTx/>
              <a:buChar char="-"/>
            </a:pPr>
            <a:r>
              <a:rPr lang="de-DE" dirty="0" smtClean="0"/>
              <a:t>Check if the PID URI of the PID entry matches &lt;PID URI search regex&gt;</a:t>
            </a:r>
            <a:br>
              <a:rPr lang="de-DE" dirty="0" smtClean="0"/>
            </a:br>
            <a:r>
              <a:rPr lang="de-DE" dirty="0" smtClean="0">
                <a:solidFill>
                  <a:srgbClr val="FF0000"/>
                </a:solidFill>
              </a:rPr>
              <a:t>(must groups in regex be set optional?)</a:t>
            </a:r>
          </a:p>
          <a:p>
            <a:pPr lvl="1">
              <a:buFontTx/>
              <a:buChar char="-"/>
            </a:pPr>
            <a:r>
              <a:rPr lang="de-DE" dirty="0" smtClean="0"/>
              <a:t>If more than one matches, use the most specific one (e.g. </a:t>
            </a:r>
            <a:r>
              <a:rPr lang="de-DE" dirty="0"/>
              <a:t>m</a:t>
            </a:r>
            <a:r>
              <a:rPr lang="de-DE" dirty="0" smtClean="0"/>
              <a:t>ore detailed Target or PID URI regexes)</a:t>
            </a:r>
          </a:p>
          <a:p>
            <a:pPr>
              <a:buFontTx/>
              <a:buChar char="-"/>
            </a:pPr>
            <a:r>
              <a:rPr lang="de-DE" dirty="0" smtClean="0"/>
              <a:t>Fill values for </a:t>
            </a:r>
            <a:r>
              <a:rPr lang="de-DE" dirty="0"/>
              <a:t>NGINX l</a:t>
            </a:r>
            <a:r>
              <a:rPr lang="de-DE" dirty="0" smtClean="0"/>
              <a:t>ocation and the rewrite rule, following the next algorithms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155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5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PID Proxy Config </a:t>
            </a:r>
            <a:r>
              <a:rPr lang="de-DE" dirty="0" smtClean="0"/>
              <a:t>Generalization: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Fill location with:</a:t>
            </a:r>
          </a:p>
          <a:p>
            <a:pPr marL="0" indent="0" algn="ctr">
              <a:buNone/>
            </a:pPr>
            <a:r>
              <a:rPr lang="de-DE" dirty="0" smtClean="0">
                <a:latin typeface="Consolas" panose="020B0609020204030204" pitchFamily="49" charset="0"/>
              </a:rPr>
              <a:t>~ ^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de-D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PID URI&gt;</a:t>
            </a:r>
            <a:r>
              <a:rPr lang="de-DE" dirty="0" smtClean="0">
                <a:solidFill>
                  <a:srgbClr val="FFC000"/>
                </a:solidFill>
                <a:latin typeface="Consolas" panose="020B0609020204030204" pitchFamily="49" charset="0"/>
              </a:rPr>
              <a:t>(.*)</a:t>
            </a:r>
            <a:r>
              <a:rPr lang="de-DE" dirty="0" smtClean="0">
                <a:latin typeface="Consolas" panose="020B0609020204030204" pitchFamily="49" charset="0"/>
              </a:rPr>
              <a:t>$</a:t>
            </a:r>
          </a:p>
          <a:p>
            <a:pPr marL="0" indent="0" algn="ctr">
              <a:buNone/>
            </a:pPr>
            <a:endParaRPr lang="de-DE" dirty="0" smtClean="0"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de-DE" dirty="0" smtClean="0"/>
              <a:t>&lt;</a:t>
            </a:r>
            <a:r>
              <a:rPr lang="de-DE" dirty="0"/>
              <a:t>PID URI&gt; is </a:t>
            </a:r>
            <a:r>
              <a:rPr lang="de-DE" dirty="0" smtClean="0"/>
              <a:t>the (red marked) path </a:t>
            </a:r>
            <a:r>
              <a:rPr lang="de-DE" dirty="0"/>
              <a:t>of PID URI </a:t>
            </a:r>
            <a:r>
              <a:rPr lang="de-DE" dirty="0" smtClean="0"/>
              <a:t>in the PID entry:</a:t>
            </a:r>
            <a:endParaRPr lang="de-DE" dirty="0"/>
          </a:p>
          <a:p>
            <a:pPr marL="0" indent="0" algn="ctr">
              <a:buNone/>
            </a:pPr>
            <a:r>
              <a:rPr lang="de-DE" dirty="0" smtClean="0">
                <a:latin typeface="Consolas" panose="020B0609020204030204" pitchFamily="49" charset="0"/>
              </a:rPr>
              <a:t>https://pid.bayer.com</a:t>
            </a:r>
            <a:r>
              <a:rPr lang="de-D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/abcd/1234</a:t>
            </a:r>
          </a:p>
          <a:p>
            <a:pPr>
              <a:buFontTx/>
              <a:buChar char="-"/>
            </a:pPr>
            <a:r>
              <a:rPr lang="de-DE" dirty="0"/>
              <a:t>~ indicates the start of a </a:t>
            </a:r>
            <a:r>
              <a:rPr lang="de-DE" dirty="0" smtClean="0"/>
              <a:t>location </a:t>
            </a:r>
            <a:r>
              <a:rPr lang="de-DE" dirty="0"/>
              <a:t>containing regex</a:t>
            </a:r>
          </a:p>
          <a:p>
            <a:pPr>
              <a:buFontTx/>
              <a:buChar char="-"/>
            </a:pPr>
            <a:r>
              <a:rPr lang="de-DE" dirty="0"/>
              <a:t>^ is the start of the regex, $ the end</a:t>
            </a:r>
          </a:p>
          <a:p>
            <a:pPr>
              <a:buFontTx/>
              <a:buChar char="-"/>
            </a:pPr>
            <a:r>
              <a:rPr lang="de-DE" dirty="0" smtClean="0"/>
              <a:t>(.*) is </a:t>
            </a:r>
            <a:r>
              <a:rPr lang="de-DE" dirty="0"/>
              <a:t>the extendable part of the PID URI</a:t>
            </a:r>
          </a:p>
        </p:txBody>
      </p:sp>
    </p:spTree>
    <p:extLst>
      <p:ext uri="{BB962C8B-B14F-4D97-AF65-F5344CB8AC3E}">
        <p14:creationId xmlns:p14="http://schemas.microsoft.com/office/powerpoint/2010/main" val="3019775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5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PID Proxy Config </a:t>
            </a:r>
            <a:r>
              <a:rPr lang="de-DE" dirty="0" smtClean="0"/>
              <a:t>Generalization: Rewrite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Fill rewrite rule as follows: </a:t>
            </a:r>
            <a:endParaRPr lang="de-DE" dirty="0"/>
          </a:p>
          <a:p>
            <a:pPr lvl="1">
              <a:buFontTx/>
              <a:buChar char="-"/>
            </a:pPr>
            <a:r>
              <a:rPr lang="de-DE" dirty="0" smtClean="0"/>
              <a:t>Take Replacement String of selected Extended URI Template as basis string</a:t>
            </a:r>
            <a:endParaRPr lang="de-DE" dirty="0"/>
          </a:p>
          <a:p>
            <a:pPr lvl="1">
              <a:buFontTx/>
              <a:buChar char="-"/>
            </a:pPr>
            <a:r>
              <a:rPr lang="de-DE" dirty="0" smtClean="0"/>
              <a:t>In this basis string fill </a:t>
            </a:r>
            <a:r>
              <a:rPr lang="de-DE" dirty="0"/>
              <a:t>variable </a:t>
            </a:r>
            <a:r>
              <a:rPr lang="de-DE" dirty="0" smtClean="0"/>
              <a:t>{</a:t>
            </a:r>
            <a:r>
              <a:rPr lang="de-DE" dirty="0"/>
              <a:t>targetUri} with Target </a:t>
            </a:r>
            <a:r>
              <a:rPr lang="de-DE" dirty="0" smtClean="0"/>
              <a:t>URI of PID entry</a:t>
            </a:r>
          </a:p>
          <a:p>
            <a:pPr lvl="1">
              <a:buFontTx/>
              <a:buChar char="-"/>
            </a:pPr>
            <a:r>
              <a:rPr lang="de-DE" dirty="0" smtClean="0"/>
              <a:t>Fill variable {encodedPidUri} with URL-encoded PID URI of PID 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18CD338EF22845B91DC6B459498DFE" ma:contentTypeVersion="2" ma:contentTypeDescription="Create a new document." ma:contentTypeScope="" ma:versionID="67744e462f797e900428c213584c9b77">
  <xsd:schema xmlns:xsd="http://www.w3.org/2001/XMLSchema" xmlns:xs="http://www.w3.org/2001/XMLSchema" xmlns:p="http://schemas.microsoft.com/office/2006/metadata/properties" xmlns:ns2="e6754d5b-8d2a-4c77-970f-f9d0401f8e2f" targetNamespace="http://schemas.microsoft.com/office/2006/metadata/properties" ma:root="true" ma:fieldsID="721654d7da8ba1e5e327d514c116828c" ns2:_="">
    <xsd:import namespace="e6754d5b-8d2a-4c77-970f-f9d0401f8e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754d5b-8d2a-4c77-970f-f9d0401f8e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F909E8-F5D4-41B5-AD54-89A23B5400C9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e6754d5b-8d2a-4c77-970f-f9d0401f8e2f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6D69617-805B-4BFB-B7BE-DC8182258D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754d5b-8d2a-4c77-970f-f9d0401f8e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117C9D-9E92-40DF-8A06-332C76ABC2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597</Words>
  <Application>Microsoft Office PowerPoint</Application>
  <PresentationFormat>Widescreen</PresentationFormat>
  <Paragraphs>137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Example 1: Data and Translation</vt:lpstr>
      <vt:lpstr>Example 1: Proxy Configuration</vt:lpstr>
      <vt:lpstr>Example 2: Data and Translation</vt:lpstr>
      <vt:lpstr>Example 2: Proxy Configuration</vt:lpstr>
      <vt:lpstr>Example 3: Data and Translation</vt:lpstr>
      <vt:lpstr>Example 3: Proxy Configuration</vt:lpstr>
      <vt:lpstr>PID Proxy Config Generalization</vt:lpstr>
      <vt:lpstr>PID Proxy Config Generalization: Location</vt:lpstr>
      <vt:lpstr>PID Proxy Config Generalization: Rewrite Rule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Apfelbeck</dc:creator>
  <cp:lastModifiedBy>Simon Lansing</cp:lastModifiedBy>
  <cp:revision>51</cp:revision>
  <dcterms:created xsi:type="dcterms:W3CDTF">2019-04-11T13:56:14Z</dcterms:created>
  <dcterms:modified xsi:type="dcterms:W3CDTF">2019-07-10T14:12:13Z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0x0101007218CD338EF22845B91DC6B459498DFE</vt:lpwstr>
  </property>
  <property fmtid="{D5CDD505-2E9C-101B-9397-08002B2CF9AE}" pid="3" name="AuthorIds_UIVersion_512">
    <vt:lpwstr>4</vt:lpwstr>
  </property>
  <property fmtid="{D5CDD505-2E9C-101B-9397-08002B2CF9AE}" pid="4" name="Order">
    <vt:r8>800</vt:r8>
  </property>
  <property fmtid="{D5CDD505-2E9C-101B-9397-08002B2CF9AE}" pid="5" name="ComplianceAssetId">
    <vt:lpwstr/>
  </property>
  <property fmtid="{D5CDD505-2E9C-101B-9397-08002B2CF9AE}" pid="6" name="_SourceUrl">
    <vt:lpwstr/>
  </property>
  <property fmtid="{D5CDD505-2E9C-101B-9397-08002B2CF9AE}" pid="7" name="_SharedFileIndex">
    <vt:lpwstr/>
  </property>
</Properties>
</file>